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sldIdLst>
    <p:sldId id="520" r:id="rId5"/>
    <p:sldId id="257" r:id="rId6"/>
    <p:sldId id="336" r:id="rId7"/>
    <p:sldId id="338" r:id="rId8"/>
    <p:sldId id="492" r:id="rId9"/>
    <p:sldId id="494" r:id="rId10"/>
    <p:sldId id="503" r:id="rId11"/>
    <p:sldId id="504" r:id="rId12"/>
    <p:sldId id="491" r:id="rId13"/>
    <p:sldId id="490" r:id="rId14"/>
    <p:sldId id="497" r:id="rId15"/>
    <p:sldId id="505" r:id="rId16"/>
    <p:sldId id="498" r:id="rId17"/>
    <p:sldId id="499" r:id="rId18"/>
    <p:sldId id="506" r:id="rId19"/>
    <p:sldId id="335" r:id="rId20"/>
    <p:sldId id="488" r:id="rId21"/>
    <p:sldId id="273" r:id="rId22"/>
    <p:sldId id="508" r:id="rId23"/>
    <p:sldId id="510" r:id="rId24"/>
    <p:sldId id="509" r:id="rId25"/>
    <p:sldId id="514" r:id="rId26"/>
    <p:sldId id="515" r:id="rId27"/>
    <p:sldId id="489" r:id="rId28"/>
    <p:sldId id="517" r:id="rId29"/>
    <p:sldId id="516" r:id="rId30"/>
    <p:sldId id="518" r:id="rId31"/>
    <p:sldId id="521" r:id="rId32"/>
  </p:sldIdLst>
  <p:sldSz cx="16257588" cy="8888413"/>
  <p:notesSz cx="6858000" cy="9144000"/>
  <p:defaultTextStyle>
    <a:defPPr>
      <a:defRPr lang="es-ES"/>
    </a:defPPr>
    <a:lvl1pPr marL="0" algn="l" defTabSz="718444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18444" algn="l" defTabSz="718444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36888" algn="l" defTabSz="718444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55332" algn="l" defTabSz="718444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73776" algn="l" defTabSz="718444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592220" algn="l" defTabSz="718444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718444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718444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718444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00">
          <p15:clr>
            <a:srgbClr val="A4A3A4"/>
          </p15:clr>
        </p15:guide>
        <p15:guide id="2" pos="512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NZALEZ HAUG CELIA MARIA" initials="GHCM" lastIdx="0" clrIdx="0">
    <p:extLst>
      <p:ext uri="{19B8F6BF-5375-455C-9EA6-DF929625EA0E}">
        <p15:presenceInfo xmlns:p15="http://schemas.microsoft.com/office/powerpoint/2012/main" userId="S-1-5-21-3773519847-3078625130-4038016527-11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1404"/>
    <a:srgbClr val="0B486A"/>
    <a:srgbClr val="175D76"/>
    <a:srgbClr val="1F66BA"/>
    <a:srgbClr val="157DCA"/>
    <a:srgbClr val="227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621" autoAdjust="0"/>
  </p:normalViewPr>
  <p:slideViewPr>
    <p:cSldViewPr snapToGrid="0" snapToObjects="1">
      <p:cViewPr varScale="1">
        <p:scale>
          <a:sx n="37" d="100"/>
          <a:sy n="37" d="100"/>
        </p:scale>
        <p:origin x="754" y="19"/>
      </p:cViewPr>
      <p:guideLst>
        <p:guide orient="horz" pos="2800"/>
        <p:guide pos="5121"/>
      </p:guideLst>
    </p:cSldViewPr>
  </p:slideViewPr>
  <p:outlineViewPr>
    <p:cViewPr>
      <p:scale>
        <a:sx n="33" d="100"/>
        <a:sy n="33" d="100"/>
      </p:scale>
      <p:origin x="0" y="-19133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BABA00-4A3C-4E1D-9960-0FE595769FBF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0073802F-F600-400B-8971-A3F3E03D0BD8}">
      <dgm:prSet phldrT="[Texto]" custT="1"/>
      <dgm:spPr/>
      <dgm:t>
        <a:bodyPr/>
        <a:lstStyle/>
        <a:p>
          <a:r>
            <a:rPr lang="es-CR" sz="1800" b="1" dirty="0">
              <a:solidFill>
                <a:schemeClr val="accent1">
                  <a:lumMod val="75000"/>
                </a:schemeClr>
              </a:solidFill>
              <a:latin typeface="+mn-lt"/>
            </a:rPr>
            <a:t>Objetivo 1</a:t>
          </a:r>
        </a:p>
        <a:p>
          <a:r>
            <a:rPr lang="es-CR" sz="1800" b="1" dirty="0">
              <a:solidFill>
                <a:schemeClr val="accent1">
                  <a:lumMod val="75000"/>
                </a:schemeClr>
              </a:solidFill>
              <a:latin typeface="+mn-lt"/>
            </a:rPr>
            <a:t>Supervisión</a:t>
          </a:r>
        </a:p>
        <a:p>
          <a:r>
            <a:rPr lang="es-MX" sz="1800" b="0" i="0" baseline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Avanzar en el cumplimiento de las mejores prácticas internacionales de supervisión de seguros </a:t>
          </a:r>
          <a:endParaRPr lang="es-CR" sz="1800" b="0" i="0" baseline="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</a:endParaRPr>
        </a:p>
      </dgm:t>
    </dgm:pt>
    <dgm:pt modelId="{15A2E600-3B64-438D-A414-B3BF040A3644}" type="parTrans" cxnId="{A10DB23D-4210-484B-91F5-C93731B10A0E}">
      <dgm:prSet/>
      <dgm:spPr/>
      <dgm:t>
        <a:bodyPr/>
        <a:lstStyle/>
        <a:p>
          <a:endParaRPr lang="es-CR"/>
        </a:p>
      </dgm:t>
    </dgm:pt>
    <dgm:pt modelId="{BF916A14-6B75-4B20-8921-EAA14D25CFD8}" type="sibTrans" cxnId="{A10DB23D-4210-484B-91F5-C93731B10A0E}">
      <dgm:prSet/>
      <dgm:spPr/>
      <dgm:t>
        <a:bodyPr/>
        <a:lstStyle/>
        <a:p>
          <a:endParaRPr lang="es-CR"/>
        </a:p>
      </dgm:t>
    </dgm:pt>
    <dgm:pt modelId="{1319AA92-A7E1-4779-B01C-EA104701D5FB}">
      <dgm:prSet custT="1"/>
      <dgm:spPr/>
      <dgm:t>
        <a:bodyPr/>
        <a:lstStyle/>
        <a:p>
          <a:r>
            <a:rPr lang="es-CR" sz="18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Modificación del Régimen de Solvencia</a:t>
          </a:r>
          <a:endParaRPr lang="es-CR" sz="1800" dirty="0">
            <a:solidFill>
              <a:schemeClr val="tx1">
                <a:lumMod val="75000"/>
                <a:lumOff val="25000"/>
              </a:schemeClr>
            </a:solidFill>
            <a:effectLst/>
          </a:endParaRPr>
        </a:p>
      </dgm:t>
    </dgm:pt>
    <dgm:pt modelId="{052B0846-AE81-4192-AB9F-085EB9786C22}" type="parTrans" cxnId="{80EACCD2-78C3-4630-9707-E455D07865A7}">
      <dgm:prSet/>
      <dgm:spPr/>
      <dgm:t>
        <a:bodyPr/>
        <a:lstStyle/>
        <a:p>
          <a:endParaRPr lang="es-CR"/>
        </a:p>
      </dgm:t>
    </dgm:pt>
    <dgm:pt modelId="{D1AD1B7A-EAAD-4844-A665-B2CC7CC3FBBD}" type="sibTrans" cxnId="{80EACCD2-78C3-4630-9707-E455D07865A7}">
      <dgm:prSet/>
      <dgm:spPr/>
      <dgm:t>
        <a:bodyPr/>
        <a:lstStyle/>
        <a:p>
          <a:endParaRPr lang="es-CR"/>
        </a:p>
      </dgm:t>
    </dgm:pt>
    <dgm:pt modelId="{DB73F4DB-B9BE-4439-A952-B8D6C60A5542}">
      <dgm:prSet custT="1"/>
      <dgm:spPr/>
      <dgm:t>
        <a:bodyPr/>
        <a:lstStyle/>
        <a:p>
          <a:r>
            <a:rPr lang="es-CR" sz="18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Modificación requerimiento </a:t>
          </a:r>
          <a:r>
            <a:rPr lang="es-CR" sz="1800" dirty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de capital de riesgo catastrófico</a:t>
          </a:r>
        </a:p>
      </dgm:t>
    </dgm:pt>
    <dgm:pt modelId="{B2EB909E-8D63-49B7-BB00-CD7ADF079A5C}" type="parTrans" cxnId="{083DFC2A-24A7-422E-A7BA-6D2C47C29A61}">
      <dgm:prSet/>
      <dgm:spPr/>
      <dgm:t>
        <a:bodyPr/>
        <a:lstStyle/>
        <a:p>
          <a:endParaRPr lang="es-CR"/>
        </a:p>
      </dgm:t>
    </dgm:pt>
    <dgm:pt modelId="{F669B302-D855-4928-9EB2-8F9CEBD37359}" type="sibTrans" cxnId="{083DFC2A-24A7-422E-A7BA-6D2C47C29A61}">
      <dgm:prSet/>
      <dgm:spPr/>
      <dgm:t>
        <a:bodyPr/>
        <a:lstStyle/>
        <a:p>
          <a:endParaRPr lang="es-CR"/>
        </a:p>
      </dgm:t>
    </dgm:pt>
    <dgm:pt modelId="{A2074F4F-B0EE-4882-967A-C2ED8BA1AE80}">
      <dgm:prSet custT="1"/>
      <dgm:spPr/>
      <dgm:t>
        <a:bodyPr/>
        <a:lstStyle/>
        <a:p>
          <a:r>
            <a:rPr lang="es-CR" sz="18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Acciones para avanzar hacia la implementación de modelo requerimiento de capital  tipo  Solvencia II </a:t>
          </a:r>
          <a:endParaRPr lang="es-CR" sz="18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0B9575F-71D3-47A8-AAD7-F3AECF06140D}" type="sibTrans" cxnId="{89B65107-2BF7-4594-B60E-8B16532405D3}">
      <dgm:prSet/>
      <dgm:spPr/>
      <dgm:t>
        <a:bodyPr/>
        <a:lstStyle/>
        <a:p>
          <a:endParaRPr lang="es-CR"/>
        </a:p>
      </dgm:t>
    </dgm:pt>
    <dgm:pt modelId="{EA46FE43-C327-4193-8D94-0385882442D9}" type="parTrans" cxnId="{89B65107-2BF7-4594-B60E-8B16532405D3}">
      <dgm:prSet/>
      <dgm:spPr/>
      <dgm:t>
        <a:bodyPr/>
        <a:lstStyle/>
        <a:p>
          <a:endParaRPr lang="es-CR"/>
        </a:p>
      </dgm:t>
    </dgm:pt>
    <dgm:pt modelId="{AD769D65-EB62-4831-83EB-B8FF59F19537}" type="pres">
      <dgm:prSet presAssocID="{F7BABA00-4A3C-4E1D-9960-0FE595769FB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R"/>
        </a:p>
      </dgm:t>
    </dgm:pt>
    <dgm:pt modelId="{23008872-64F6-4C3C-8DFC-3AC0259BE11E}" type="pres">
      <dgm:prSet presAssocID="{0073802F-F600-400B-8971-A3F3E03D0BD8}" presName="thickLine" presStyleLbl="alignNode1" presStyleIdx="0" presStyleCnt="1"/>
      <dgm:spPr/>
      <dgm:t>
        <a:bodyPr/>
        <a:lstStyle/>
        <a:p>
          <a:endParaRPr lang="es-CR"/>
        </a:p>
      </dgm:t>
    </dgm:pt>
    <dgm:pt modelId="{2D4E7433-746B-4C67-95B5-4E5FE9343D4B}" type="pres">
      <dgm:prSet presAssocID="{0073802F-F600-400B-8971-A3F3E03D0BD8}" presName="horz1" presStyleCnt="0"/>
      <dgm:spPr/>
    </dgm:pt>
    <dgm:pt modelId="{4A716B84-26DF-460E-A238-4C7F5D128BA4}" type="pres">
      <dgm:prSet presAssocID="{0073802F-F600-400B-8971-A3F3E03D0BD8}" presName="tx1" presStyleLbl="revTx" presStyleIdx="0" presStyleCnt="4" custScaleX="123972"/>
      <dgm:spPr/>
      <dgm:t>
        <a:bodyPr/>
        <a:lstStyle/>
        <a:p>
          <a:endParaRPr lang="es-CR"/>
        </a:p>
      </dgm:t>
    </dgm:pt>
    <dgm:pt modelId="{144E455C-4960-461A-97E9-65C2E0EA3D84}" type="pres">
      <dgm:prSet presAssocID="{0073802F-F600-400B-8971-A3F3E03D0BD8}" presName="vert1" presStyleCnt="0"/>
      <dgm:spPr/>
    </dgm:pt>
    <dgm:pt modelId="{81149059-5B87-4C7A-82FE-53FB9130A954}" type="pres">
      <dgm:prSet presAssocID="{A2074F4F-B0EE-4882-967A-C2ED8BA1AE80}" presName="vertSpace2a" presStyleCnt="0"/>
      <dgm:spPr/>
    </dgm:pt>
    <dgm:pt modelId="{8467A19C-08D6-4A10-BD36-AAD0EA733CE8}" type="pres">
      <dgm:prSet presAssocID="{A2074F4F-B0EE-4882-967A-C2ED8BA1AE80}" presName="horz2" presStyleCnt="0"/>
      <dgm:spPr/>
    </dgm:pt>
    <dgm:pt modelId="{61E98646-98B6-49EC-9E3A-4FA03BB8630C}" type="pres">
      <dgm:prSet presAssocID="{A2074F4F-B0EE-4882-967A-C2ED8BA1AE80}" presName="horzSpace2" presStyleCnt="0"/>
      <dgm:spPr/>
    </dgm:pt>
    <dgm:pt modelId="{E924FC3C-25CE-4BBC-B0AF-C84C83189BBE}" type="pres">
      <dgm:prSet presAssocID="{A2074F4F-B0EE-4882-967A-C2ED8BA1AE80}" presName="tx2" presStyleLbl="revTx" presStyleIdx="1" presStyleCnt="4" custLinFactNeighborX="-3185" custLinFactNeighborY="-16921"/>
      <dgm:spPr/>
      <dgm:t>
        <a:bodyPr/>
        <a:lstStyle/>
        <a:p>
          <a:endParaRPr lang="es-CR"/>
        </a:p>
      </dgm:t>
    </dgm:pt>
    <dgm:pt modelId="{647C21AD-9E18-4A01-B176-B4B79BBF4059}" type="pres">
      <dgm:prSet presAssocID="{A2074F4F-B0EE-4882-967A-C2ED8BA1AE80}" presName="vert2" presStyleCnt="0"/>
      <dgm:spPr/>
    </dgm:pt>
    <dgm:pt modelId="{EB570B31-70A7-4222-A696-16A17E9AAE59}" type="pres">
      <dgm:prSet presAssocID="{1319AA92-A7E1-4779-B01C-EA104701D5FB}" presName="horz3" presStyleCnt="0"/>
      <dgm:spPr/>
    </dgm:pt>
    <dgm:pt modelId="{D842BF54-610C-4FF3-9CE7-93B5EA05A187}" type="pres">
      <dgm:prSet presAssocID="{1319AA92-A7E1-4779-B01C-EA104701D5FB}" presName="horzSpace3" presStyleCnt="0"/>
      <dgm:spPr/>
    </dgm:pt>
    <dgm:pt modelId="{7E2E7014-D4E6-4C33-8D18-F3AE559B2B61}" type="pres">
      <dgm:prSet presAssocID="{1319AA92-A7E1-4779-B01C-EA104701D5FB}" presName="tx3" presStyleLbl="revTx" presStyleIdx="2" presStyleCnt="4" custLinFactNeighborX="-2333" custLinFactNeighborY="-48892"/>
      <dgm:spPr/>
      <dgm:t>
        <a:bodyPr/>
        <a:lstStyle/>
        <a:p>
          <a:endParaRPr lang="es-CR"/>
        </a:p>
      </dgm:t>
    </dgm:pt>
    <dgm:pt modelId="{DF4B1432-F29B-4D79-981C-252BAD3AABD8}" type="pres">
      <dgm:prSet presAssocID="{1319AA92-A7E1-4779-B01C-EA104701D5FB}" presName="vert3" presStyleCnt="0"/>
      <dgm:spPr/>
    </dgm:pt>
    <dgm:pt modelId="{BB4B1BFF-E39E-4CA0-A889-F397871A74C1}" type="pres">
      <dgm:prSet presAssocID="{D1AD1B7A-EAAD-4844-A665-B2CC7CC3FBBD}" presName="thinLine3" presStyleLbl="callout" presStyleIdx="0" presStyleCnt="2" custLinFactNeighborX="-206" custLinFactNeighborY="-69429"/>
      <dgm:spPr/>
    </dgm:pt>
    <dgm:pt modelId="{EB91F42C-8F1A-4F8F-AF1B-1591B545E3AF}" type="pres">
      <dgm:prSet presAssocID="{DB73F4DB-B9BE-4439-A952-B8D6C60A5542}" presName="horz3" presStyleCnt="0"/>
      <dgm:spPr/>
    </dgm:pt>
    <dgm:pt modelId="{83F34056-827F-4EBE-9EDF-D8298575D1D4}" type="pres">
      <dgm:prSet presAssocID="{DB73F4DB-B9BE-4439-A952-B8D6C60A5542}" presName="horzSpace3" presStyleCnt="0"/>
      <dgm:spPr/>
    </dgm:pt>
    <dgm:pt modelId="{32097978-2D75-45F3-92A3-6B6436882BE6}" type="pres">
      <dgm:prSet presAssocID="{DB73F4DB-B9BE-4439-A952-B8D6C60A5542}" presName="tx3" presStyleLbl="revTx" presStyleIdx="3" presStyleCnt="4" custLinFactNeighborX="3263" custLinFactNeighborY="-53537"/>
      <dgm:spPr/>
      <dgm:t>
        <a:bodyPr/>
        <a:lstStyle/>
        <a:p>
          <a:endParaRPr lang="es-CR"/>
        </a:p>
      </dgm:t>
    </dgm:pt>
    <dgm:pt modelId="{C6048A4D-5F6B-4D55-8BAF-2E09D6C6B027}" type="pres">
      <dgm:prSet presAssocID="{DB73F4DB-B9BE-4439-A952-B8D6C60A5542}" presName="vert3" presStyleCnt="0"/>
      <dgm:spPr/>
    </dgm:pt>
    <dgm:pt modelId="{A8AD9F28-0CBD-4273-ACC4-474CF22519E0}" type="pres">
      <dgm:prSet presAssocID="{A2074F4F-B0EE-4882-967A-C2ED8BA1AE80}" presName="thinLine2b" presStyleLbl="callout" presStyleIdx="1" presStyleCnt="2"/>
      <dgm:spPr/>
    </dgm:pt>
    <dgm:pt modelId="{2300E23C-4D67-4234-AEEF-47102FD9175B}" type="pres">
      <dgm:prSet presAssocID="{A2074F4F-B0EE-4882-967A-C2ED8BA1AE80}" presName="vertSpace2b" presStyleCnt="0"/>
      <dgm:spPr/>
    </dgm:pt>
  </dgm:ptLst>
  <dgm:cxnLst>
    <dgm:cxn modelId="{89B65107-2BF7-4594-B60E-8B16532405D3}" srcId="{0073802F-F600-400B-8971-A3F3E03D0BD8}" destId="{A2074F4F-B0EE-4882-967A-C2ED8BA1AE80}" srcOrd="0" destOrd="0" parTransId="{EA46FE43-C327-4193-8D94-0385882442D9}" sibTransId="{40B9575F-71D3-47A8-AAD7-F3AECF06140D}"/>
    <dgm:cxn modelId="{AFB47535-EE6B-4D72-A3FC-B0BF096AF37C}" type="presOf" srcId="{1319AA92-A7E1-4779-B01C-EA104701D5FB}" destId="{7E2E7014-D4E6-4C33-8D18-F3AE559B2B61}" srcOrd="0" destOrd="0" presId="urn:microsoft.com/office/officeart/2008/layout/LinedList"/>
    <dgm:cxn modelId="{FAE1CB4E-C404-4410-86DE-F8924A7E49BA}" type="presOf" srcId="{F7BABA00-4A3C-4E1D-9960-0FE595769FBF}" destId="{AD769D65-EB62-4831-83EB-B8FF59F19537}" srcOrd="0" destOrd="0" presId="urn:microsoft.com/office/officeart/2008/layout/LinedList"/>
    <dgm:cxn modelId="{083DFC2A-24A7-422E-A7BA-6D2C47C29A61}" srcId="{A2074F4F-B0EE-4882-967A-C2ED8BA1AE80}" destId="{DB73F4DB-B9BE-4439-A952-B8D6C60A5542}" srcOrd="1" destOrd="0" parTransId="{B2EB909E-8D63-49B7-BB00-CD7ADF079A5C}" sibTransId="{F669B302-D855-4928-9EB2-8F9CEBD37359}"/>
    <dgm:cxn modelId="{3942121A-2C4C-46A1-A93A-6FDD7C308924}" type="presOf" srcId="{0073802F-F600-400B-8971-A3F3E03D0BD8}" destId="{4A716B84-26DF-460E-A238-4C7F5D128BA4}" srcOrd="0" destOrd="0" presId="urn:microsoft.com/office/officeart/2008/layout/LinedList"/>
    <dgm:cxn modelId="{A10DB23D-4210-484B-91F5-C93731B10A0E}" srcId="{F7BABA00-4A3C-4E1D-9960-0FE595769FBF}" destId="{0073802F-F600-400B-8971-A3F3E03D0BD8}" srcOrd="0" destOrd="0" parTransId="{15A2E600-3B64-438D-A414-B3BF040A3644}" sibTransId="{BF916A14-6B75-4B20-8921-EAA14D25CFD8}"/>
    <dgm:cxn modelId="{80EACCD2-78C3-4630-9707-E455D07865A7}" srcId="{A2074F4F-B0EE-4882-967A-C2ED8BA1AE80}" destId="{1319AA92-A7E1-4779-B01C-EA104701D5FB}" srcOrd="0" destOrd="0" parTransId="{052B0846-AE81-4192-AB9F-085EB9786C22}" sibTransId="{D1AD1B7A-EAAD-4844-A665-B2CC7CC3FBBD}"/>
    <dgm:cxn modelId="{5F628EBF-21CE-49CF-BAD0-26EF88FE3B0D}" type="presOf" srcId="{A2074F4F-B0EE-4882-967A-C2ED8BA1AE80}" destId="{E924FC3C-25CE-4BBC-B0AF-C84C83189BBE}" srcOrd="0" destOrd="0" presId="urn:microsoft.com/office/officeart/2008/layout/LinedList"/>
    <dgm:cxn modelId="{FB8E8C6B-0ED0-4964-A60A-58B2FEF176B6}" type="presOf" srcId="{DB73F4DB-B9BE-4439-A952-B8D6C60A5542}" destId="{32097978-2D75-45F3-92A3-6B6436882BE6}" srcOrd="0" destOrd="0" presId="urn:microsoft.com/office/officeart/2008/layout/LinedList"/>
    <dgm:cxn modelId="{A721FFBE-A761-48DD-A0CD-931877CE3DAF}" type="presParOf" srcId="{AD769D65-EB62-4831-83EB-B8FF59F19537}" destId="{23008872-64F6-4C3C-8DFC-3AC0259BE11E}" srcOrd="0" destOrd="0" presId="urn:microsoft.com/office/officeart/2008/layout/LinedList"/>
    <dgm:cxn modelId="{2EBFBEB4-E529-4140-81C0-1DDF70826F82}" type="presParOf" srcId="{AD769D65-EB62-4831-83EB-B8FF59F19537}" destId="{2D4E7433-746B-4C67-95B5-4E5FE9343D4B}" srcOrd="1" destOrd="0" presId="urn:microsoft.com/office/officeart/2008/layout/LinedList"/>
    <dgm:cxn modelId="{306110EC-C260-4292-AD7B-E06A506A0C5E}" type="presParOf" srcId="{2D4E7433-746B-4C67-95B5-4E5FE9343D4B}" destId="{4A716B84-26DF-460E-A238-4C7F5D128BA4}" srcOrd="0" destOrd="0" presId="urn:microsoft.com/office/officeart/2008/layout/LinedList"/>
    <dgm:cxn modelId="{CDA77F5D-6804-495A-8C02-57D27C34D796}" type="presParOf" srcId="{2D4E7433-746B-4C67-95B5-4E5FE9343D4B}" destId="{144E455C-4960-461A-97E9-65C2E0EA3D84}" srcOrd="1" destOrd="0" presId="urn:microsoft.com/office/officeart/2008/layout/LinedList"/>
    <dgm:cxn modelId="{5DE71D9A-6013-4F7E-A128-D8869FB2039F}" type="presParOf" srcId="{144E455C-4960-461A-97E9-65C2E0EA3D84}" destId="{81149059-5B87-4C7A-82FE-53FB9130A954}" srcOrd="0" destOrd="0" presId="urn:microsoft.com/office/officeart/2008/layout/LinedList"/>
    <dgm:cxn modelId="{6D321C3B-EE03-4D81-942D-C4FE8D37C36F}" type="presParOf" srcId="{144E455C-4960-461A-97E9-65C2E0EA3D84}" destId="{8467A19C-08D6-4A10-BD36-AAD0EA733CE8}" srcOrd="1" destOrd="0" presId="urn:microsoft.com/office/officeart/2008/layout/LinedList"/>
    <dgm:cxn modelId="{4F5C47E7-6FEF-445E-A9E8-23A594E3971E}" type="presParOf" srcId="{8467A19C-08D6-4A10-BD36-AAD0EA733CE8}" destId="{61E98646-98B6-49EC-9E3A-4FA03BB8630C}" srcOrd="0" destOrd="0" presId="urn:microsoft.com/office/officeart/2008/layout/LinedList"/>
    <dgm:cxn modelId="{6DF00C95-4AC8-45A9-8BA4-15026ABA0B55}" type="presParOf" srcId="{8467A19C-08D6-4A10-BD36-AAD0EA733CE8}" destId="{E924FC3C-25CE-4BBC-B0AF-C84C83189BBE}" srcOrd="1" destOrd="0" presId="urn:microsoft.com/office/officeart/2008/layout/LinedList"/>
    <dgm:cxn modelId="{CABCB9CC-A2E1-4F99-86E7-368D7700E133}" type="presParOf" srcId="{8467A19C-08D6-4A10-BD36-AAD0EA733CE8}" destId="{647C21AD-9E18-4A01-B176-B4B79BBF4059}" srcOrd="2" destOrd="0" presId="urn:microsoft.com/office/officeart/2008/layout/LinedList"/>
    <dgm:cxn modelId="{9DDA204B-297A-4DC8-9C60-C9F878781A40}" type="presParOf" srcId="{647C21AD-9E18-4A01-B176-B4B79BBF4059}" destId="{EB570B31-70A7-4222-A696-16A17E9AAE59}" srcOrd="0" destOrd="0" presId="urn:microsoft.com/office/officeart/2008/layout/LinedList"/>
    <dgm:cxn modelId="{5D228391-D27E-4A39-ABDC-EB5D4451B7C2}" type="presParOf" srcId="{EB570B31-70A7-4222-A696-16A17E9AAE59}" destId="{D842BF54-610C-4FF3-9CE7-93B5EA05A187}" srcOrd="0" destOrd="0" presId="urn:microsoft.com/office/officeart/2008/layout/LinedList"/>
    <dgm:cxn modelId="{0A030817-6176-441D-8B52-A27C2C73639A}" type="presParOf" srcId="{EB570B31-70A7-4222-A696-16A17E9AAE59}" destId="{7E2E7014-D4E6-4C33-8D18-F3AE559B2B61}" srcOrd="1" destOrd="0" presId="urn:microsoft.com/office/officeart/2008/layout/LinedList"/>
    <dgm:cxn modelId="{5ACC978C-BB0B-4D74-8569-2F111E48F566}" type="presParOf" srcId="{EB570B31-70A7-4222-A696-16A17E9AAE59}" destId="{DF4B1432-F29B-4D79-981C-252BAD3AABD8}" srcOrd="2" destOrd="0" presId="urn:microsoft.com/office/officeart/2008/layout/LinedList"/>
    <dgm:cxn modelId="{3309A4FB-B8CA-4B15-8796-A71802760085}" type="presParOf" srcId="{647C21AD-9E18-4A01-B176-B4B79BBF4059}" destId="{BB4B1BFF-E39E-4CA0-A889-F397871A74C1}" srcOrd="1" destOrd="0" presId="urn:microsoft.com/office/officeart/2008/layout/LinedList"/>
    <dgm:cxn modelId="{40175891-B451-49CC-93AD-0C2A84011FB9}" type="presParOf" srcId="{647C21AD-9E18-4A01-B176-B4B79BBF4059}" destId="{EB91F42C-8F1A-4F8F-AF1B-1591B545E3AF}" srcOrd="2" destOrd="0" presId="urn:microsoft.com/office/officeart/2008/layout/LinedList"/>
    <dgm:cxn modelId="{C9E7BB63-331F-4B4A-B75E-BB9A1B46EEDD}" type="presParOf" srcId="{EB91F42C-8F1A-4F8F-AF1B-1591B545E3AF}" destId="{83F34056-827F-4EBE-9EDF-D8298575D1D4}" srcOrd="0" destOrd="0" presId="urn:microsoft.com/office/officeart/2008/layout/LinedList"/>
    <dgm:cxn modelId="{CE47FB83-5D85-44F2-9ED8-36BAE4037F8E}" type="presParOf" srcId="{EB91F42C-8F1A-4F8F-AF1B-1591B545E3AF}" destId="{32097978-2D75-45F3-92A3-6B6436882BE6}" srcOrd="1" destOrd="0" presId="urn:microsoft.com/office/officeart/2008/layout/LinedList"/>
    <dgm:cxn modelId="{AC7BB60B-AB7E-41DE-B175-65183D6481C9}" type="presParOf" srcId="{EB91F42C-8F1A-4F8F-AF1B-1591B545E3AF}" destId="{C6048A4D-5F6B-4D55-8BAF-2E09D6C6B027}" srcOrd="2" destOrd="0" presId="urn:microsoft.com/office/officeart/2008/layout/LinedList"/>
    <dgm:cxn modelId="{BD32A5C4-2875-4757-96D6-6BABD695E825}" type="presParOf" srcId="{144E455C-4960-461A-97E9-65C2E0EA3D84}" destId="{A8AD9F28-0CBD-4273-ACC4-474CF22519E0}" srcOrd="2" destOrd="0" presId="urn:microsoft.com/office/officeart/2008/layout/LinedList"/>
    <dgm:cxn modelId="{73BE234C-C525-463C-B18A-E1B87FD41E58}" type="presParOf" srcId="{144E455C-4960-461A-97E9-65C2E0EA3D84}" destId="{2300E23C-4D67-4234-AEEF-47102FD9175B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8D9036B-E79D-4D59-95DF-1E63E212D44C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R"/>
        </a:p>
      </dgm:t>
    </dgm:pt>
    <dgm:pt modelId="{5EBCA8D3-A952-4475-965E-B3AD65E3AE96}">
      <dgm:prSet phldrT="[Texto]" custT="1"/>
      <dgm:spPr>
        <a:effectLst>
          <a:outerShdw blurRad="50800" dist="1016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R" sz="2400" dirty="0" smtClean="0"/>
            <a:t>Desarrollo de modelo multifactorial</a:t>
          </a:r>
          <a:endParaRPr lang="es-CR" sz="2400" dirty="0"/>
        </a:p>
      </dgm:t>
    </dgm:pt>
    <dgm:pt modelId="{D75E9A0D-3945-4A5F-93A7-FB777BDF2651}" type="parTrans" cxnId="{170C9C51-78EB-4EFE-8CCA-4C7E607AD23C}">
      <dgm:prSet/>
      <dgm:spPr/>
      <dgm:t>
        <a:bodyPr/>
        <a:lstStyle/>
        <a:p>
          <a:endParaRPr lang="es-CR"/>
        </a:p>
      </dgm:t>
    </dgm:pt>
    <dgm:pt modelId="{C2216988-5BA4-4D52-9296-BE29A0F907EE}" type="sibTrans" cxnId="{170C9C51-78EB-4EFE-8CCA-4C7E607AD23C}">
      <dgm:prSet/>
      <dgm:spPr>
        <a:effectLst>
          <a:outerShdw blurRad="50800" dist="1016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R"/>
        </a:p>
      </dgm:t>
    </dgm:pt>
    <dgm:pt modelId="{04BB7998-364D-4DAF-894D-AE7DD123BF99}">
      <dgm:prSet phldrT="[Texto]" custT="1"/>
      <dgm:spPr>
        <a:effectLst>
          <a:outerShdw blurRad="50800" dist="1016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R" sz="2400" dirty="0" smtClean="0"/>
            <a:t>Modelo estocástico para cartera asegurada.</a:t>
          </a:r>
          <a:endParaRPr lang="es-CR" sz="2400" dirty="0"/>
        </a:p>
      </dgm:t>
    </dgm:pt>
    <dgm:pt modelId="{1B8D14F2-0D34-45BC-8294-79407F76F022}" type="parTrans" cxnId="{371102B0-EF1A-457D-BEE9-2FFCDC08E75A}">
      <dgm:prSet/>
      <dgm:spPr/>
      <dgm:t>
        <a:bodyPr/>
        <a:lstStyle/>
        <a:p>
          <a:endParaRPr lang="es-CR"/>
        </a:p>
      </dgm:t>
    </dgm:pt>
    <dgm:pt modelId="{9D5BE631-7393-4A23-8C55-18B5398D5754}" type="sibTrans" cxnId="{371102B0-EF1A-457D-BEE9-2FFCDC08E75A}">
      <dgm:prSet/>
      <dgm:spPr/>
      <dgm:t>
        <a:bodyPr/>
        <a:lstStyle/>
        <a:p>
          <a:endParaRPr lang="es-CR"/>
        </a:p>
      </dgm:t>
    </dgm:pt>
    <dgm:pt modelId="{378D50DE-E108-4A9B-B469-0E4D389C451B}" type="pres">
      <dgm:prSet presAssocID="{68D9036B-E79D-4D59-95DF-1E63E212D4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0AE167C9-8DE3-45A0-8CB8-57D71BDE35A0}" type="pres">
      <dgm:prSet presAssocID="{5EBCA8D3-A952-4475-965E-B3AD65E3AE9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6AFBA2C-6C09-4198-A211-78DA9390E4F2}" type="pres">
      <dgm:prSet presAssocID="{C2216988-5BA4-4D52-9296-BE29A0F907EE}" presName="sibTrans" presStyleLbl="sibTrans2D1" presStyleIdx="0" presStyleCnt="1"/>
      <dgm:spPr/>
      <dgm:t>
        <a:bodyPr/>
        <a:lstStyle/>
        <a:p>
          <a:endParaRPr lang="es-CR"/>
        </a:p>
      </dgm:t>
    </dgm:pt>
    <dgm:pt modelId="{91E02B25-BEE4-43B4-80D0-A0C0E90ADCAB}" type="pres">
      <dgm:prSet presAssocID="{C2216988-5BA4-4D52-9296-BE29A0F907EE}" presName="connectorText" presStyleLbl="sibTrans2D1" presStyleIdx="0" presStyleCnt="1"/>
      <dgm:spPr/>
      <dgm:t>
        <a:bodyPr/>
        <a:lstStyle/>
        <a:p>
          <a:endParaRPr lang="es-CR"/>
        </a:p>
      </dgm:t>
    </dgm:pt>
    <dgm:pt modelId="{27D5EE4C-F943-4E4F-8B15-C108F5D24C65}" type="pres">
      <dgm:prSet presAssocID="{04BB7998-364D-4DAF-894D-AE7DD123BF9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DCACD92A-7198-4FAC-959F-2AB5DD65E51E}" type="presOf" srcId="{5EBCA8D3-A952-4475-965E-B3AD65E3AE96}" destId="{0AE167C9-8DE3-45A0-8CB8-57D71BDE35A0}" srcOrd="0" destOrd="0" presId="urn:microsoft.com/office/officeart/2005/8/layout/process1"/>
    <dgm:cxn modelId="{170C9C51-78EB-4EFE-8CCA-4C7E607AD23C}" srcId="{68D9036B-E79D-4D59-95DF-1E63E212D44C}" destId="{5EBCA8D3-A952-4475-965E-B3AD65E3AE96}" srcOrd="0" destOrd="0" parTransId="{D75E9A0D-3945-4A5F-93A7-FB777BDF2651}" sibTransId="{C2216988-5BA4-4D52-9296-BE29A0F907EE}"/>
    <dgm:cxn modelId="{E9D80607-E495-4AD1-91CA-1C661B883E50}" type="presOf" srcId="{C2216988-5BA4-4D52-9296-BE29A0F907EE}" destId="{91E02B25-BEE4-43B4-80D0-A0C0E90ADCAB}" srcOrd="1" destOrd="0" presId="urn:microsoft.com/office/officeart/2005/8/layout/process1"/>
    <dgm:cxn modelId="{371102B0-EF1A-457D-BEE9-2FFCDC08E75A}" srcId="{68D9036B-E79D-4D59-95DF-1E63E212D44C}" destId="{04BB7998-364D-4DAF-894D-AE7DD123BF99}" srcOrd="1" destOrd="0" parTransId="{1B8D14F2-0D34-45BC-8294-79407F76F022}" sibTransId="{9D5BE631-7393-4A23-8C55-18B5398D5754}"/>
    <dgm:cxn modelId="{2C1B5D59-C526-48CC-88AA-79250C9F6E8D}" type="presOf" srcId="{68D9036B-E79D-4D59-95DF-1E63E212D44C}" destId="{378D50DE-E108-4A9B-B469-0E4D389C451B}" srcOrd="0" destOrd="0" presId="urn:microsoft.com/office/officeart/2005/8/layout/process1"/>
    <dgm:cxn modelId="{52653528-4297-42B0-96C9-2C4C1C1D8B4D}" type="presOf" srcId="{04BB7998-364D-4DAF-894D-AE7DD123BF99}" destId="{27D5EE4C-F943-4E4F-8B15-C108F5D24C65}" srcOrd="0" destOrd="0" presId="urn:microsoft.com/office/officeart/2005/8/layout/process1"/>
    <dgm:cxn modelId="{4F34445F-072A-4303-91E3-10B71E1BCFD3}" type="presOf" srcId="{C2216988-5BA4-4D52-9296-BE29A0F907EE}" destId="{B6AFBA2C-6C09-4198-A211-78DA9390E4F2}" srcOrd="0" destOrd="0" presId="urn:microsoft.com/office/officeart/2005/8/layout/process1"/>
    <dgm:cxn modelId="{D824BE67-DEF3-4317-86C2-7F26AE8B8C0B}" type="presParOf" srcId="{378D50DE-E108-4A9B-B469-0E4D389C451B}" destId="{0AE167C9-8DE3-45A0-8CB8-57D71BDE35A0}" srcOrd="0" destOrd="0" presId="urn:microsoft.com/office/officeart/2005/8/layout/process1"/>
    <dgm:cxn modelId="{92E75C93-2ECC-48F8-BD82-011927942CD0}" type="presParOf" srcId="{378D50DE-E108-4A9B-B469-0E4D389C451B}" destId="{B6AFBA2C-6C09-4198-A211-78DA9390E4F2}" srcOrd="1" destOrd="0" presId="urn:microsoft.com/office/officeart/2005/8/layout/process1"/>
    <dgm:cxn modelId="{E94402F6-4D83-4754-AAEF-BEB8189D7E9D}" type="presParOf" srcId="{B6AFBA2C-6C09-4198-A211-78DA9390E4F2}" destId="{91E02B25-BEE4-43B4-80D0-A0C0E90ADCAB}" srcOrd="0" destOrd="0" presId="urn:microsoft.com/office/officeart/2005/8/layout/process1"/>
    <dgm:cxn modelId="{1D1C13BF-248A-4675-927C-BB2E069407ED}" type="presParOf" srcId="{378D50DE-E108-4A9B-B469-0E4D389C451B}" destId="{27D5EE4C-F943-4E4F-8B15-C108F5D24C6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80E4F68-AF93-495F-AF09-0C670D32150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R"/>
        </a:p>
      </dgm:t>
    </dgm:pt>
    <dgm:pt modelId="{94F3B289-47FC-4C18-87E2-B0D0971C6A07}">
      <dgm:prSet phldrT="[Texto]"/>
      <dgm:spPr>
        <a:solidFill>
          <a:schemeClr val="accent2">
            <a:lumMod val="75000"/>
          </a:schemeClr>
        </a:solidFill>
        <a:effectLst>
          <a:outerShdw blurRad="50800" dist="1143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R" dirty="0" smtClean="0"/>
            <a:t>Mejorar la tarifación de riesgos catastróficos</a:t>
          </a:r>
          <a:endParaRPr lang="es-CR" dirty="0"/>
        </a:p>
      </dgm:t>
    </dgm:pt>
    <dgm:pt modelId="{4F7EC8FC-332A-44F7-8489-40D82BDAD030}" type="parTrans" cxnId="{EC3E79F6-9E64-4B3F-B9AC-5290B758F13D}">
      <dgm:prSet/>
      <dgm:spPr/>
      <dgm:t>
        <a:bodyPr/>
        <a:lstStyle/>
        <a:p>
          <a:endParaRPr lang="es-CR"/>
        </a:p>
      </dgm:t>
    </dgm:pt>
    <dgm:pt modelId="{BAD9C82A-954C-4F61-9019-D398CF82FBE9}" type="sibTrans" cxnId="{EC3E79F6-9E64-4B3F-B9AC-5290B758F13D}">
      <dgm:prSet/>
      <dgm:spPr/>
      <dgm:t>
        <a:bodyPr/>
        <a:lstStyle/>
        <a:p>
          <a:endParaRPr lang="es-CR"/>
        </a:p>
      </dgm:t>
    </dgm:pt>
    <dgm:pt modelId="{CEBDF1B6-41A5-4234-800F-323B4C0C9905}">
      <dgm:prSet phldrT="[Texto]"/>
      <dgm:spPr>
        <a:effectLst>
          <a:outerShdw blurRad="50800" dist="1143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R" dirty="0" smtClean="0"/>
            <a:t>Aumentar el aseguramiento de edificaciones en coberturas catastróficas</a:t>
          </a:r>
          <a:endParaRPr lang="es-CR" dirty="0"/>
        </a:p>
      </dgm:t>
    </dgm:pt>
    <dgm:pt modelId="{28D7585C-7288-468D-AD25-8AF1241447AE}" type="parTrans" cxnId="{FC960E32-4D7C-47E3-A4D7-3EFE495B85D3}">
      <dgm:prSet/>
      <dgm:spPr/>
      <dgm:t>
        <a:bodyPr/>
        <a:lstStyle/>
        <a:p>
          <a:endParaRPr lang="es-CR"/>
        </a:p>
      </dgm:t>
    </dgm:pt>
    <dgm:pt modelId="{9B9CC6D8-8EDF-47C2-A324-763F4B7E2FF8}" type="sibTrans" cxnId="{FC960E32-4D7C-47E3-A4D7-3EFE495B85D3}">
      <dgm:prSet/>
      <dgm:spPr/>
      <dgm:t>
        <a:bodyPr/>
        <a:lstStyle/>
        <a:p>
          <a:endParaRPr lang="es-CR"/>
        </a:p>
      </dgm:t>
    </dgm:pt>
    <dgm:pt modelId="{8E09362F-D6E9-40C4-8254-ED521E34C076}">
      <dgm:prSet phldrT="[Texto]"/>
      <dgm:spPr>
        <a:effectLst>
          <a:outerShdw blurRad="50800" dist="1143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R" dirty="0" smtClean="0"/>
            <a:t>Aseguramiento de los bienes públicos, en especial infraestructura</a:t>
          </a:r>
          <a:endParaRPr lang="es-CR" dirty="0"/>
        </a:p>
      </dgm:t>
    </dgm:pt>
    <dgm:pt modelId="{B6D34510-2411-426F-B659-A26DE46A2788}" type="parTrans" cxnId="{57774970-A43A-441E-83D2-05C44576629D}">
      <dgm:prSet/>
      <dgm:spPr/>
      <dgm:t>
        <a:bodyPr/>
        <a:lstStyle/>
        <a:p>
          <a:endParaRPr lang="es-CR"/>
        </a:p>
      </dgm:t>
    </dgm:pt>
    <dgm:pt modelId="{D981A08E-F839-4372-855B-4237C1EDFAC8}" type="sibTrans" cxnId="{57774970-A43A-441E-83D2-05C44576629D}">
      <dgm:prSet/>
      <dgm:spPr/>
      <dgm:t>
        <a:bodyPr/>
        <a:lstStyle/>
        <a:p>
          <a:endParaRPr lang="es-CR"/>
        </a:p>
      </dgm:t>
    </dgm:pt>
    <dgm:pt modelId="{8E39C439-3108-4E62-8BEA-C5D3A66D0FD6}">
      <dgm:prSet phldrT="[Texto]"/>
      <dgm:spPr>
        <a:effectLst>
          <a:outerShdw blurRad="50800" dist="1143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R" dirty="0" smtClean="0"/>
            <a:t>Cambio climático</a:t>
          </a:r>
          <a:endParaRPr lang="es-CR" dirty="0"/>
        </a:p>
      </dgm:t>
    </dgm:pt>
    <dgm:pt modelId="{571BE1C8-43C6-458D-B35D-7D56233488EC}" type="parTrans" cxnId="{F6EF82C8-4154-4B69-BC77-62F8025A164D}">
      <dgm:prSet/>
      <dgm:spPr/>
    </dgm:pt>
    <dgm:pt modelId="{76A6FF4E-A1D9-4106-B587-99D1225159A7}" type="sibTrans" cxnId="{F6EF82C8-4154-4B69-BC77-62F8025A164D}">
      <dgm:prSet/>
      <dgm:spPr/>
    </dgm:pt>
    <dgm:pt modelId="{9B9C803A-8F24-4A57-84AA-C71FCF9F8C3C}" type="pres">
      <dgm:prSet presAssocID="{480E4F68-AF93-495F-AF09-0C670D3215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009C81A7-FAB0-40C3-885D-6532F00017ED}" type="pres">
      <dgm:prSet presAssocID="{94F3B289-47FC-4C18-87E2-B0D0971C6A0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3EFBAC1-3995-4745-A295-A0DE35D37FDE}" type="pres">
      <dgm:prSet presAssocID="{BAD9C82A-954C-4F61-9019-D398CF82FBE9}" presName="sibTrans" presStyleCnt="0"/>
      <dgm:spPr/>
    </dgm:pt>
    <dgm:pt modelId="{278B251C-56D8-4B0D-BB4F-D0AC66346B26}" type="pres">
      <dgm:prSet presAssocID="{CEBDF1B6-41A5-4234-800F-323B4C0C990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9394EF6-9D44-4823-B301-F0B3B40F0E4C}" type="pres">
      <dgm:prSet presAssocID="{9B9CC6D8-8EDF-47C2-A324-763F4B7E2FF8}" presName="sibTrans" presStyleCnt="0"/>
      <dgm:spPr/>
    </dgm:pt>
    <dgm:pt modelId="{023AED67-D500-42F3-95E9-0FC95C6210BF}" type="pres">
      <dgm:prSet presAssocID="{8E09362F-D6E9-40C4-8254-ED521E34C07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5C2FDEAE-E271-4E6C-9E16-B514CC21203A}" type="pres">
      <dgm:prSet presAssocID="{D981A08E-F839-4372-855B-4237C1EDFAC8}" presName="sibTrans" presStyleCnt="0"/>
      <dgm:spPr/>
    </dgm:pt>
    <dgm:pt modelId="{CD16F041-51FC-4E6F-9D46-F63CBF294DEA}" type="pres">
      <dgm:prSet presAssocID="{8E39C439-3108-4E62-8BEA-C5D3A66D0FD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0C10600B-4FFE-48A1-B95D-333BB53363FE}" type="presOf" srcId="{94F3B289-47FC-4C18-87E2-B0D0971C6A07}" destId="{009C81A7-FAB0-40C3-885D-6532F00017ED}" srcOrd="0" destOrd="0" presId="urn:microsoft.com/office/officeart/2005/8/layout/default"/>
    <dgm:cxn modelId="{F6EF82C8-4154-4B69-BC77-62F8025A164D}" srcId="{480E4F68-AF93-495F-AF09-0C670D32150C}" destId="{8E39C439-3108-4E62-8BEA-C5D3A66D0FD6}" srcOrd="3" destOrd="0" parTransId="{571BE1C8-43C6-458D-B35D-7D56233488EC}" sibTransId="{76A6FF4E-A1D9-4106-B587-99D1225159A7}"/>
    <dgm:cxn modelId="{57774970-A43A-441E-83D2-05C44576629D}" srcId="{480E4F68-AF93-495F-AF09-0C670D32150C}" destId="{8E09362F-D6E9-40C4-8254-ED521E34C076}" srcOrd="2" destOrd="0" parTransId="{B6D34510-2411-426F-B659-A26DE46A2788}" sibTransId="{D981A08E-F839-4372-855B-4237C1EDFAC8}"/>
    <dgm:cxn modelId="{A3351015-5323-48A1-ABB2-AEDF57888228}" type="presOf" srcId="{8E39C439-3108-4E62-8BEA-C5D3A66D0FD6}" destId="{CD16F041-51FC-4E6F-9D46-F63CBF294DEA}" srcOrd="0" destOrd="0" presId="urn:microsoft.com/office/officeart/2005/8/layout/default"/>
    <dgm:cxn modelId="{FC960E32-4D7C-47E3-A4D7-3EFE495B85D3}" srcId="{480E4F68-AF93-495F-AF09-0C670D32150C}" destId="{CEBDF1B6-41A5-4234-800F-323B4C0C9905}" srcOrd="1" destOrd="0" parTransId="{28D7585C-7288-468D-AD25-8AF1241447AE}" sibTransId="{9B9CC6D8-8EDF-47C2-A324-763F4B7E2FF8}"/>
    <dgm:cxn modelId="{67A59337-48CF-4450-8547-2CFAC1D48F05}" type="presOf" srcId="{CEBDF1B6-41A5-4234-800F-323B4C0C9905}" destId="{278B251C-56D8-4B0D-BB4F-D0AC66346B26}" srcOrd="0" destOrd="0" presId="urn:microsoft.com/office/officeart/2005/8/layout/default"/>
    <dgm:cxn modelId="{4B667EAB-1312-4453-A76F-8E8235BC58E2}" type="presOf" srcId="{480E4F68-AF93-495F-AF09-0C670D32150C}" destId="{9B9C803A-8F24-4A57-84AA-C71FCF9F8C3C}" srcOrd="0" destOrd="0" presId="urn:microsoft.com/office/officeart/2005/8/layout/default"/>
    <dgm:cxn modelId="{34980AFE-2524-47AB-A041-1764A2316B9A}" type="presOf" srcId="{8E09362F-D6E9-40C4-8254-ED521E34C076}" destId="{023AED67-D500-42F3-95E9-0FC95C6210BF}" srcOrd="0" destOrd="0" presId="urn:microsoft.com/office/officeart/2005/8/layout/default"/>
    <dgm:cxn modelId="{EC3E79F6-9E64-4B3F-B9AC-5290B758F13D}" srcId="{480E4F68-AF93-495F-AF09-0C670D32150C}" destId="{94F3B289-47FC-4C18-87E2-B0D0971C6A07}" srcOrd="0" destOrd="0" parTransId="{4F7EC8FC-332A-44F7-8489-40D82BDAD030}" sibTransId="{BAD9C82A-954C-4F61-9019-D398CF82FBE9}"/>
    <dgm:cxn modelId="{59CF5AFB-3677-492D-AF1C-93185565DDE4}" type="presParOf" srcId="{9B9C803A-8F24-4A57-84AA-C71FCF9F8C3C}" destId="{009C81A7-FAB0-40C3-885D-6532F00017ED}" srcOrd="0" destOrd="0" presId="urn:microsoft.com/office/officeart/2005/8/layout/default"/>
    <dgm:cxn modelId="{D0ACFBB4-BDE0-4A83-A81B-C80CBABEB867}" type="presParOf" srcId="{9B9C803A-8F24-4A57-84AA-C71FCF9F8C3C}" destId="{C3EFBAC1-3995-4745-A295-A0DE35D37FDE}" srcOrd="1" destOrd="0" presId="urn:microsoft.com/office/officeart/2005/8/layout/default"/>
    <dgm:cxn modelId="{0A115A9B-E106-4487-A19C-5FC65D31BF34}" type="presParOf" srcId="{9B9C803A-8F24-4A57-84AA-C71FCF9F8C3C}" destId="{278B251C-56D8-4B0D-BB4F-D0AC66346B26}" srcOrd="2" destOrd="0" presId="urn:microsoft.com/office/officeart/2005/8/layout/default"/>
    <dgm:cxn modelId="{B87BFEF4-2641-4312-9370-CFE2F0217DB9}" type="presParOf" srcId="{9B9C803A-8F24-4A57-84AA-C71FCF9F8C3C}" destId="{49394EF6-9D44-4823-B301-F0B3B40F0E4C}" srcOrd="3" destOrd="0" presId="urn:microsoft.com/office/officeart/2005/8/layout/default"/>
    <dgm:cxn modelId="{AFD8208B-EEE3-4E33-B820-F514E85622D1}" type="presParOf" srcId="{9B9C803A-8F24-4A57-84AA-C71FCF9F8C3C}" destId="{023AED67-D500-42F3-95E9-0FC95C6210BF}" srcOrd="4" destOrd="0" presId="urn:microsoft.com/office/officeart/2005/8/layout/default"/>
    <dgm:cxn modelId="{2B154201-F5EE-45BB-B9A7-A1BED665B55D}" type="presParOf" srcId="{9B9C803A-8F24-4A57-84AA-C71FCF9F8C3C}" destId="{5C2FDEAE-E271-4E6C-9E16-B514CC21203A}" srcOrd="5" destOrd="0" presId="urn:microsoft.com/office/officeart/2005/8/layout/default"/>
    <dgm:cxn modelId="{CDC291EB-4026-45A1-A0D5-2188B4B1A4AB}" type="presParOf" srcId="{9B9C803A-8F24-4A57-84AA-C71FCF9F8C3C}" destId="{CD16F041-51FC-4E6F-9D46-F63CBF294DE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523D22-10BF-4BB8-908D-1B9B29F52C4E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R"/>
        </a:p>
      </dgm:t>
    </dgm:pt>
    <dgm:pt modelId="{A5859F11-8F15-4D79-8A0C-6EE558073D71}">
      <dgm:prSet phldrT="[Texto]"/>
      <dgm:spPr>
        <a:effectLst>
          <a:outerShdw blurRad="50800" dist="1143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R" u="sng" dirty="0" smtClean="0">
              <a:latin typeface="Arial"/>
              <a:cs typeface="Arial"/>
            </a:rPr>
            <a:t>Vigente</a:t>
          </a:r>
          <a:r>
            <a:rPr lang="es-CR" dirty="0" smtClean="0">
              <a:latin typeface="Arial"/>
              <a:cs typeface="Arial"/>
            </a:rPr>
            <a:t>:</a:t>
          </a:r>
        </a:p>
        <a:p>
          <a:r>
            <a:rPr lang="es-CR" dirty="0" smtClean="0">
              <a:latin typeface="Arial"/>
              <a:cs typeface="Arial"/>
            </a:rPr>
            <a:t>8% de Suma Asegurada</a:t>
          </a:r>
          <a:endParaRPr lang="es-CR" dirty="0">
            <a:latin typeface="Arial"/>
            <a:cs typeface="Arial"/>
          </a:endParaRPr>
        </a:p>
      </dgm:t>
    </dgm:pt>
    <dgm:pt modelId="{E7070A1F-6063-4C97-8345-6E399340D23A}" type="parTrans" cxnId="{89F21744-0393-4E70-8CB0-0163900A5794}">
      <dgm:prSet/>
      <dgm:spPr/>
      <dgm:t>
        <a:bodyPr/>
        <a:lstStyle/>
        <a:p>
          <a:endParaRPr lang="es-CR">
            <a:latin typeface="Arial"/>
            <a:cs typeface="Arial"/>
          </a:endParaRPr>
        </a:p>
      </dgm:t>
    </dgm:pt>
    <dgm:pt modelId="{9B495786-D15A-410C-80F6-C75EE60FDBA3}" type="sibTrans" cxnId="{89F21744-0393-4E70-8CB0-0163900A5794}">
      <dgm:prSet/>
      <dgm:spPr/>
      <dgm:t>
        <a:bodyPr/>
        <a:lstStyle/>
        <a:p>
          <a:endParaRPr lang="es-CR">
            <a:latin typeface="Arial"/>
            <a:cs typeface="Arial"/>
          </a:endParaRPr>
        </a:p>
      </dgm:t>
    </dgm:pt>
    <dgm:pt modelId="{17102151-C5AE-4628-97C5-12DB63E82D1E}">
      <dgm:prSet phldrT="[Texto]"/>
      <dgm:spPr>
        <a:solidFill>
          <a:schemeClr val="accent3"/>
        </a:solidFill>
        <a:effectLst>
          <a:outerShdw blurRad="50800" dist="1143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R" smtClean="0">
              <a:latin typeface="Arial"/>
              <a:cs typeface="Arial"/>
            </a:rPr>
            <a:t>Cálculo </a:t>
          </a:r>
          <a:r>
            <a:rPr lang="es-CR" dirty="0" smtClean="0">
              <a:latin typeface="Arial"/>
              <a:cs typeface="Arial"/>
            </a:rPr>
            <a:t>de PML para una cartera asegurada por bien asegurado</a:t>
          </a:r>
          <a:endParaRPr lang="es-CR" dirty="0">
            <a:latin typeface="Arial"/>
            <a:cs typeface="Arial"/>
          </a:endParaRPr>
        </a:p>
      </dgm:t>
    </dgm:pt>
    <dgm:pt modelId="{D3670141-B35F-4281-8A25-977EACC394A6}" type="parTrans" cxnId="{BB85D626-4F5E-408D-878D-7CC8E3355A12}">
      <dgm:prSet/>
      <dgm:spPr/>
      <dgm:t>
        <a:bodyPr/>
        <a:lstStyle/>
        <a:p>
          <a:endParaRPr lang="es-CR">
            <a:latin typeface="Arial"/>
            <a:cs typeface="Arial"/>
          </a:endParaRPr>
        </a:p>
      </dgm:t>
    </dgm:pt>
    <dgm:pt modelId="{ACF1FA1C-9D84-46C4-AE81-26B89E509C40}" type="sibTrans" cxnId="{BB85D626-4F5E-408D-878D-7CC8E3355A12}">
      <dgm:prSet/>
      <dgm:spPr/>
      <dgm:t>
        <a:bodyPr/>
        <a:lstStyle/>
        <a:p>
          <a:endParaRPr lang="es-CR">
            <a:latin typeface="Arial"/>
            <a:cs typeface="Arial"/>
          </a:endParaRPr>
        </a:p>
      </dgm:t>
    </dgm:pt>
    <dgm:pt modelId="{F2C6F7EA-FF56-42AD-BCB1-1FD1AB640E48}">
      <dgm:prSet phldrT="[Texto]"/>
      <dgm:spPr>
        <a:effectLst>
          <a:outerShdw blurRad="50800" dist="1143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R" dirty="0" smtClean="0">
              <a:latin typeface="Arial"/>
              <a:cs typeface="Arial"/>
            </a:rPr>
            <a:t>Factores de PML en función de características del bien y ubicación</a:t>
          </a:r>
          <a:endParaRPr lang="es-CR" dirty="0">
            <a:latin typeface="Arial"/>
            <a:cs typeface="Arial"/>
          </a:endParaRPr>
        </a:p>
      </dgm:t>
    </dgm:pt>
    <dgm:pt modelId="{A52B6D34-D532-49F5-A6D4-9B2201ED3A5C}" type="parTrans" cxnId="{42FB5CCF-2BF7-4534-8ADF-E6853505C417}">
      <dgm:prSet/>
      <dgm:spPr/>
      <dgm:t>
        <a:bodyPr/>
        <a:lstStyle/>
        <a:p>
          <a:endParaRPr lang="es-CR">
            <a:latin typeface="Arial"/>
            <a:cs typeface="Arial"/>
          </a:endParaRPr>
        </a:p>
      </dgm:t>
    </dgm:pt>
    <dgm:pt modelId="{2A7F8355-F945-4F05-9AEA-806B1DB17F56}" type="sibTrans" cxnId="{42FB5CCF-2BF7-4534-8ADF-E6853505C417}">
      <dgm:prSet/>
      <dgm:spPr/>
      <dgm:t>
        <a:bodyPr/>
        <a:lstStyle/>
        <a:p>
          <a:endParaRPr lang="es-CR">
            <a:latin typeface="Arial"/>
            <a:cs typeface="Arial"/>
          </a:endParaRPr>
        </a:p>
      </dgm:t>
    </dgm:pt>
    <dgm:pt modelId="{F0A0E7FE-74F0-48B6-B695-534D69833CD6}">
      <dgm:prSet phldrT="[Texto]"/>
      <dgm:spPr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>
          <a:outerShdw blurRad="50800" dist="1016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R" dirty="0">
            <a:latin typeface="Arial"/>
            <a:cs typeface="Arial"/>
          </a:endParaRPr>
        </a:p>
      </dgm:t>
    </dgm:pt>
    <dgm:pt modelId="{00000E30-6B5F-4244-8F1A-826F2B129821}" type="sibTrans" cxnId="{DC8C7DD0-1485-4277-82E1-715F7CA5F2D5}">
      <dgm:prSet/>
      <dgm:spPr/>
      <dgm:t>
        <a:bodyPr/>
        <a:lstStyle/>
        <a:p>
          <a:endParaRPr lang="es-CR">
            <a:latin typeface="Arial"/>
            <a:cs typeface="Arial"/>
          </a:endParaRPr>
        </a:p>
      </dgm:t>
    </dgm:pt>
    <dgm:pt modelId="{AE8B95AD-CECF-4516-BD47-FC3A324B7390}" type="parTrans" cxnId="{DC8C7DD0-1485-4277-82E1-715F7CA5F2D5}">
      <dgm:prSet/>
      <dgm:spPr/>
      <dgm:t>
        <a:bodyPr/>
        <a:lstStyle/>
        <a:p>
          <a:endParaRPr lang="es-CR">
            <a:latin typeface="Arial"/>
            <a:cs typeface="Arial"/>
          </a:endParaRPr>
        </a:p>
      </dgm:t>
    </dgm:pt>
    <dgm:pt modelId="{8AFD6443-B8B0-4A87-A215-9780659E2F66}">
      <dgm:prSet phldrT="[Texto]"/>
      <dgm:spPr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>
          <a:outerShdw blurRad="50800" dist="1016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R" dirty="0">
            <a:latin typeface="Arial"/>
            <a:cs typeface="Arial"/>
          </a:endParaRPr>
        </a:p>
      </dgm:t>
    </dgm:pt>
    <dgm:pt modelId="{E0C6AE34-C0C1-48DD-959E-9719ED493081}" type="parTrans" cxnId="{F99CA399-22FB-490E-AA71-9498D073BCF8}">
      <dgm:prSet/>
      <dgm:spPr/>
      <dgm:t>
        <a:bodyPr/>
        <a:lstStyle/>
        <a:p>
          <a:endParaRPr lang="es-CR"/>
        </a:p>
      </dgm:t>
    </dgm:pt>
    <dgm:pt modelId="{3A0648A2-C086-4F97-9698-B06570985D80}" type="sibTrans" cxnId="{F99CA399-22FB-490E-AA71-9498D073BCF8}">
      <dgm:prSet/>
      <dgm:spPr/>
      <dgm:t>
        <a:bodyPr/>
        <a:lstStyle/>
        <a:p>
          <a:endParaRPr lang="es-CR"/>
        </a:p>
      </dgm:t>
    </dgm:pt>
    <dgm:pt modelId="{CAECD02D-8605-41DA-8C12-6219EA49B430}" type="pres">
      <dgm:prSet presAssocID="{6B523D22-10BF-4BB8-908D-1B9B29F52C4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A66A79CC-86CE-4314-836F-4A1EBDBD345D}" type="pres">
      <dgm:prSet presAssocID="{6B523D22-10BF-4BB8-908D-1B9B29F52C4E}" presName="arrow" presStyleLbl="bgShp" presStyleIdx="0" presStyleCnt="1" custScaleX="117647" custLinFactNeighborX="1113"/>
      <dgm:spPr>
        <a:solidFill>
          <a:srgbClr val="175D76"/>
        </a:solidFill>
        <a:effectLst>
          <a:outerShdw blurRad="50800" dist="1143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R"/>
        </a:p>
      </dgm:t>
    </dgm:pt>
    <dgm:pt modelId="{3897DE15-72EA-4F36-B5C4-C0941989E8B8}" type="pres">
      <dgm:prSet presAssocID="{6B523D22-10BF-4BB8-908D-1B9B29F52C4E}" presName="linearProcess" presStyleCnt="0"/>
      <dgm:spPr/>
      <dgm:t>
        <a:bodyPr/>
        <a:lstStyle/>
        <a:p>
          <a:endParaRPr lang="es-CR"/>
        </a:p>
      </dgm:t>
    </dgm:pt>
    <dgm:pt modelId="{9BB64C3A-6CBB-438B-96A7-05B50496F3BA}" type="pres">
      <dgm:prSet presAssocID="{A5859F11-8F15-4D79-8A0C-6EE558073D71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7A53E95-0180-4C7B-9214-5B8863C36BDA}" type="pres">
      <dgm:prSet presAssocID="{9B495786-D15A-410C-80F6-C75EE60FDBA3}" presName="sibTrans" presStyleCnt="0"/>
      <dgm:spPr/>
      <dgm:t>
        <a:bodyPr/>
        <a:lstStyle/>
        <a:p>
          <a:endParaRPr lang="es-CR"/>
        </a:p>
      </dgm:t>
    </dgm:pt>
    <dgm:pt modelId="{7AAC8AD7-2745-4059-B78B-11D8BA24302B}" type="pres">
      <dgm:prSet presAssocID="{F0A0E7FE-74F0-48B6-B695-534D69833CD6}" presName="textNode" presStyleLbl="node1" presStyleIdx="1" presStyleCnt="5" custScaleX="30286" custScaleY="3461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4602F49-5567-48E3-B6D2-7AC173057285}" type="pres">
      <dgm:prSet presAssocID="{00000E30-6B5F-4244-8F1A-826F2B129821}" presName="sibTrans" presStyleCnt="0"/>
      <dgm:spPr/>
      <dgm:t>
        <a:bodyPr/>
        <a:lstStyle/>
        <a:p>
          <a:endParaRPr lang="es-CR"/>
        </a:p>
      </dgm:t>
    </dgm:pt>
    <dgm:pt modelId="{65EBD6A7-D96C-433B-957D-F19C2B983BC3}" type="pres">
      <dgm:prSet presAssocID="{F2C6F7EA-FF56-42AD-BCB1-1FD1AB640E4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C53371B-D91E-410D-9E8A-F4747002D0AC}" type="pres">
      <dgm:prSet presAssocID="{2A7F8355-F945-4F05-9AEA-806B1DB17F56}" presName="sibTrans" presStyleCnt="0"/>
      <dgm:spPr/>
      <dgm:t>
        <a:bodyPr/>
        <a:lstStyle/>
        <a:p>
          <a:endParaRPr lang="es-CR"/>
        </a:p>
      </dgm:t>
    </dgm:pt>
    <dgm:pt modelId="{1CD6F610-070D-477B-8917-A4F41E66FBF0}" type="pres">
      <dgm:prSet presAssocID="{8AFD6443-B8B0-4A87-A215-9780659E2F66}" presName="textNode" presStyleLbl="node1" presStyleIdx="3" presStyleCnt="5" custScaleX="30286" custScaleY="3461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B9C123D-45CC-46D4-BF9F-58C1BD7A6436}" type="pres">
      <dgm:prSet presAssocID="{3A0648A2-C086-4F97-9698-B06570985D80}" presName="sibTrans" presStyleCnt="0"/>
      <dgm:spPr/>
      <dgm:t>
        <a:bodyPr/>
        <a:lstStyle/>
        <a:p>
          <a:endParaRPr lang="es-CR"/>
        </a:p>
      </dgm:t>
    </dgm:pt>
    <dgm:pt modelId="{51C69650-70BB-406A-B7E6-F6F4E70A2367}" type="pres">
      <dgm:prSet presAssocID="{17102151-C5AE-4628-97C5-12DB63E82D1E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DC8C7DD0-1485-4277-82E1-715F7CA5F2D5}" srcId="{6B523D22-10BF-4BB8-908D-1B9B29F52C4E}" destId="{F0A0E7FE-74F0-48B6-B695-534D69833CD6}" srcOrd="1" destOrd="0" parTransId="{AE8B95AD-CECF-4516-BD47-FC3A324B7390}" sibTransId="{00000E30-6B5F-4244-8F1A-826F2B129821}"/>
    <dgm:cxn modelId="{F99CA399-22FB-490E-AA71-9498D073BCF8}" srcId="{6B523D22-10BF-4BB8-908D-1B9B29F52C4E}" destId="{8AFD6443-B8B0-4A87-A215-9780659E2F66}" srcOrd="3" destOrd="0" parTransId="{E0C6AE34-C0C1-48DD-959E-9719ED493081}" sibTransId="{3A0648A2-C086-4F97-9698-B06570985D80}"/>
    <dgm:cxn modelId="{DDD9E981-E3B9-4A41-9408-10A6229A51A6}" type="presOf" srcId="{17102151-C5AE-4628-97C5-12DB63E82D1E}" destId="{51C69650-70BB-406A-B7E6-F6F4E70A2367}" srcOrd="0" destOrd="0" presId="urn:microsoft.com/office/officeart/2005/8/layout/hProcess9"/>
    <dgm:cxn modelId="{8767893C-F2C8-4EC5-B372-D954121C88BB}" type="presOf" srcId="{8AFD6443-B8B0-4A87-A215-9780659E2F66}" destId="{1CD6F610-070D-477B-8917-A4F41E66FBF0}" srcOrd="0" destOrd="0" presId="urn:microsoft.com/office/officeart/2005/8/layout/hProcess9"/>
    <dgm:cxn modelId="{BB85D626-4F5E-408D-878D-7CC8E3355A12}" srcId="{6B523D22-10BF-4BB8-908D-1B9B29F52C4E}" destId="{17102151-C5AE-4628-97C5-12DB63E82D1E}" srcOrd="4" destOrd="0" parTransId="{D3670141-B35F-4281-8A25-977EACC394A6}" sibTransId="{ACF1FA1C-9D84-46C4-AE81-26B89E509C40}"/>
    <dgm:cxn modelId="{89F21744-0393-4E70-8CB0-0163900A5794}" srcId="{6B523D22-10BF-4BB8-908D-1B9B29F52C4E}" destId="{A5859F11-8F15-4D79-8A0C-6EE558073D71}" srcOrd="0" destOrd="0" parTransId="{E7070A1F-6063-4C97-8345-6E399340D23A}" sibTransId="{9B495786-D15A-410C-80F6-C75EE60FDBA3}"/>
    <dgm:cxn modelId="{73EAA6D4-1CD6-4413-B9E0-088F6AFDD95C}" type="presOf" srcId="{6B523D22-10BF-4BB8-908D-1B9B29F52C4E}" destId="{CAECD02D-8605-41DA-8C12-6219EA49B430}" srcOrd="0" destOrd="0" presId="urn:microsoft.com/office/officeart/2005/8/layout/hProcess9"/>
    <dgm:cxn modelId="{42FB5CCF-2BF7-4534-8ADF-E6853505C417}" srcId="{6B523D22-10BF-4BB8-908D-1B9B29F52C4E}" destId="{F2C6F7EA-FF56-42AD-BCB1-1FD1AB640E48}" srcOrd="2" destOrd="0" parTransId="{A52B6D34-D532-49F5-A6D4-9B2201ED3A5C}" sibTransId="{2A7F8355-F945-4F05-9AEA-806B1DB17F56}"/>
    <dgm:cxn modelId="{FCBE2397-597E-461E-879A-0EF202C4B736}" type="presOf" srcId="{A5859F11-8F15-4D79-8A0C-6EE558073D71}" destId="{9BB64C3A-6CBB-438B-96A7-05B50496F3BA}" srcOrd="0" destOrd="0" presId="urn:microsoft.com/office/officeart/2005/8/layout/hProcess9"/>
    <dgm:cxn modelId="{A37F1B6D-46DF-4148-B63A-817EED2F23BD}" type="presOf" srcId="{F0A0E7FE-74F0-48B6-B695-534D69833CD6}" destId="{7AAC8AD7-2745-4059-B78B-11D8BA24302B}" srcOrd="0" destOrd="0" presId="urn:microsoft.com/office/officeart/2005/8/layout/hProcess9"/>
    <dgm:cxn modelId="{2DA97CDF-A654-4A65-83CE-AB565803BDD5}" type="presOf" srcId="{F2C6F7EA-FF56-42AD-BCB1-1FD1AB640E48}" destId="{65EBD6A7-D96C-433B-957D-F19C2B983BC3}" srcOrd="0" destOrd="0" presId="urn:microsoft.com/office/officeart/2005/8/layout/hProcess9"/>
    <dgm:cxn modelId="{F225E23D-2E61-4D21-BA60-A4E0F7C29853}" type="presParOf" srcId="{CAECD02D-8605-41DA-8C12-6219EA49B430}" destId="{A66A79CC-86CE-4314-836F-4A1EBDBD345D}" srcOrd="0" destOrd="0" presId="urn:microsoft.com/office/officeart/2005/8/layout/hProcess9"/>
    <dgm:cxn modelId="{F25E3E06-4916-465F-BB06-83536BEA00C8}" type="presParOf" srcId="{CAECD02D-8605-41DA-8C12-6219EA49B430}" destId="{3897DE15-72EA-4F36-B5C4-C0941989E8B8}" srcOrd="1" destOrd="0" presId="urn:microsoft.com/office/officeart/2005/8/layout/hProcess9"/>
    <dgm:cxn modelId="{C3AF4082-8EEB-4C05-9F7D-0150D4EC8AD7}" type="presParOf" srcId="{3897DE15-72EA-4F36-B5C4-C0941989E8B8}" destId="{9BB64C3A-6CBB-438B-96A7-05B50496F3BA}" srcOrd="0" destOrd="0" presId="urn:microsoft.com/office/officeart/2005/8/layout/hProcess9"/>
    <dgm:cxn modelId="{CECD494D-E45E-41ED-B34C-B7B897184DBE}" type="presParOf" srcId="{3897DE15-72EA-4F36-B5C4-C0941989E8B8}" destId="{97A53E95-0180-4C7B-9214-5B8863C36BDA}" srcOrd="1" destOrd="0" presId="urn:microsoft.com/office/officeart/2005/8/layout/hProcess9"/>
    <dgm:cxn modelId="{5800D6CB-AF4A-4B88-AA5E-889DCF420791}" type="presParOf" srcId="{3897DE15-72EA-4F36-B5C4-C0941989E8B8}" destId="{7AAC8AD7-2745-4059-B78B-11D8BA24302B}" srcOrd="2" destOrd="0" presId="urn:microsoft.com/office/officeart/2005/8/layout/hProcess9"/>
    <dgm:cxn modelId="{6B003800-3BCE-4C91-BD6D-AA5A4A2C2F25}" type="presParOf" srcId="{3897DE15-72EA-4F36-B5C4-C0941989E8B8}" destId="{B4602F49-5567-48E3-B6D2-7AC173057285}" srcOrd="3" destOrd="0" presId="urn:microsoft.com/office/officeart/2005/8/layout/hProcess9"/>
    <dgm:cxn modelId="{71CA0E71-4D85-46E8-9039-0FD664A1DDB1}" type="presParOf" srcId="{3897DE15-72EA-4F36-B5C4-C0941989E8B8}" destId="{65EBD6A7-D96C-433B-957D-F19C2B983BC3}" srcOrd="4" destOrd="0" presId="urn:microsoft.com/office/officeart/2005/8/layout/hProcess9"/>
    <dgm:cxn modelId="{D0622C3B-E1A9-4516-AB2B-2B77201FD070}" type="presParOf" srcId="{3897DE15-72EA-4F36-B5C4-C0941989E8B8}" destId="{1C53371B-D91E-410D-9E8A-F4747002D0AC}" srcOrd="5" destOrd="0" presId="urn:microsoft.com/office/officeart/2005/8/layout/hProcess9"/>
    <dgm:cxn modelId="{F2D70DAF-BBA9-47C4-A170-5D8039D7DACD}" type="presParOf" srcId="{3897DE15-72EA-4F36-B5C4-C0941989E8B8}" destId="{1CD6F610-070D-477B-8917-A4F41E66FBF0}" srcOrd="6" destOrd="0" presId="urn:microsoft.com/office/officeart/2005/8/layout/hProcess9"/>
    <dgm:cxn modelId="{C64FD3E2-2F42-4AA1-A024-A05D150EA33A}" type="presParOf" srcId="{3897DE15-72EA-4F36-B5C4-C0941989E8B8}" destId="{6B9C123D-45CC-46D4-BF9F-58C1BD7A6436}" srcOrd="7" destOrd="0" presId="urn:microsoft.com/office/officeart/2005/8/layout/hProcess9"/>
    <dgm:cxn modelId="{9F0BE4BF-799F-4A1F-9B20-9881886BA811}" type="presParOf" srcId="{3897DE15-72EA-4F36-B5C4-C0941989E8B8}" destId="{51C69650-70BB-406A-B7E6-F6F4E70A2367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82FC85-C1F6-4D8F-8A62-F25A043923F7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8E2E5756-B585-4B02-98AD-39F5F0DDBB50}">
      <dgm:prSet phldrT="[Texto]"/>
      <dgm:spPr>
        <a:solidFill>
          <a:srgbClr val="0B486A"/>
        </a:solidFill>
        <a:effectLst>
          <a:outerShdw blurRad="50800" dist="1143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R" dirty="0" smtClean="0"/>
            <a:t>Riesgos </a:t>
          </a:r>
          <a:r>
            <a:rPr lang="es-CR" dirty="0" err="1" smtClean="0"/>
            <a:t>hidrometeorológicos</a:t>
          </a:r>
          <a:r>
            <a:rPr lang="es-CR" dirty="0" smtClean="0"/>
            <a:t>  para desarrollar en etapa posterior</a:t>
          </a:r>
          <a:endParaRPr lang="es-CR" dirty="0"/>
        </a:p>
      </dgm:t>
    </dgm:pt>
    <dgm:pt modelId="{CF3717E0-2C63-4E3E-AF39-E2EAB44F5E74}" type="sibTrans" cxnId="{60BAA1B9-4698-4176-965E-77D0CEB88F16}">
      <dgm:prSet/>
      <dgm:spPr/>
      <dgm:t>
        <a:bodyPr/>
        <a:lstStyle/>
        <a:p>
          <a:endParaRPr lang="es-CR"/>
        </a:p>
      </dgm:t>
    </dgm:pt>
    <dgm:pt modelId="{32A00101-04E1-4EEC-9816-2C90AE766952}" type="parTrans" cxnId="{60BAA1B9-4698-4176-965E-77D0CEB88F16}">
      <dgm:prSet/>
      <dgm:spPr/>
      <dgm:t>
        <a:bodyPr/>
        <a:lstStyle/>
        <a:p>
          <a:endParaRPr lang="es-CR"/>
        </a:p>
      </dgm:t>
    </dgm:pt>
    <dgm:pt modelId="{155F48A0-2252-445F-B60E-495B4C7C98F7}" type="pres">
      <dgm:prSet presAssocID="{7A82FC85-C1F6-4D8F-8A62-F25A043923F7}" presName="Name0" presStyleCnt="0">
        <dgm:presLayoutVars>
          <dgm:dir/>
          <dgm:resizeHandles val="exact"/>
        </dgm:presLayoutVars>
      </dgm:prSet>
      <dgm:spPr/>
    </dgm:pt>
    <dgm:pt modelId="{C29A2FF8-EF3E-4D8A-8F8F-7046709838E6}" type="pres">
      <dgm:prSet presAssocID="{8E2E5756-B585-4B02-98AD-39F5F0DDBB50}" presName="node" presStyleLbl="node1" presStyleIdx="0" presStyleCnt="1" custLinFactNeighborX="-11933" custLinFactNeighborY="-10000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04005C7D-AB8D-452F-97D1-8B2315703802}" type="presOf" srcId="{8E2E5756-B585-4B02-98AD-39F5F0DDBB50}" destId="{C29A2FF8-EF3E-4D8A-8F8F-7046709838E6}" srcOrd="0" destOrd="0" presId="urn:microsoft.com/office/officeart/2005/8/layout/process1"/>
    <dgm:cxn modelId="{60BAA1B9-4698-4176-965E-77D0CEB88F16}" srcId="{7A82FC85-C1F6-4D8F-8A62-F25A043923F7}" destId="{8E2E5756-B585-4B02-98AD-39F5F0DDBB50}" srcOrd="0" destOrd="0" parTransId="{32A00101-04E1-4EEC-9816-2C90AE766952}" sibTransId="{CF3717E0-2C63-4E3E-AF39-E2EAB44F5E74}"/>
    <dgm:cxn modelId="{EC1786AC-D6AF-4A89-AF3F-6F14A69B422B}" type="presOf" srcId="{7A82FC85-C1F6-4D8F-8A62-F25A043923F7}" destId="{155F48A0-2252-445F-B60E-495B4C7C98F7}" srcOrd="0" destOrd="0" presId="urn:microsoft.com/office/officeart/2005/8/layout/process1"/>
    <dgm:cxn modelId="{0E70D97C-7D85-4310-B550-E3BEA6A48046}" type="presParOf" srcId="{155F48A0-2252-445F-B60E-495B4C7C98F7}" destId="{C29A2FF8-EF3E-4D8A-8F8F-7046709838E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21AB0F-B7F6-494A-859F-BEADDD7AC4E1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R"/>
        </a:p>
      </dgm:t>
    </dgm:pt>
    <dgm:pt modelId="{C000241D-EB5A-47C0-84FA-81781AE00143}">
      <dgm:prSet phldrT="[Texto]"/>
      <dgm:spPr>
        <a:solidFill>
          <a:schemeClr val="accent2">
            <a:lumMod val="75000"/>
          </a:schemeClr>
        </a:solidFill>
        <a:effectLst>
          <a:outerShdw blurRad="50800" dist="1143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R" dirty="0" smtClean="0"/>
            <a:t>Riesgo Sísmico</a:t>
          </a:r>
          <a:endParaRPr lang="es-CR" dirty="0"/>
        </a:p>
      </dgm:t>
    </dgm:pt>
    <dgm:pt modelId="{0F54B377-31E6-4D64-B056-F0FB91AD292B}" type="parTrans" cxnId="{ECF79758-0B42-4E81-9D2B-3D9990BAC2E6}">
      <dgm:prSet/>
      <dgm:spPr/>
      <dgm:t>
        <a:bodyPr/>
        <a:lstStyle/>
        <a:p>
          <a:endParaRPr lang="es-CR"/>
        </a:p>
      </dgm:t>
    </dgm:pt>
    <dgm:pt modelId="{667A91C3-EF12-472B-B02C-6E5BC1C44E76}" type="sibTrans" cxnId="{ECF79758-0B42-4E81-9D2B-3D9990BAC2E6}">
      <dgm:prSet/>
      <dgm:spPr/>
      <dgm:t>
        <a:bodyPr/>
        <a:lstStyle/>
        <a:p>
          <a:endParaRPr lang="es-CR"/>
        </a:p>
      </dgm:t>
    </dgm:pt>
    <dgm:pt modelId="{19C1C1D8-9446-4113-9EEF-5076442DBA6B}">
      <dgm:prSet phldrT="[Texto]" custT="1"/>
      <dgm:spPr>
        <a:effectLst>
          <a:outerShdw blurRad="50800" dist="1143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R" sz="2200" b="1" u="sng" dirty="0" smtClean="0"/>
            <a:t>Amenaza</a:t>
          </a:r>
          <a:r>
            <a:rPr lang="es-CR" sz="2200" dirty="0" smtClean="0"/>
            <a:t>:  evento que puede causar una pérdida</a:t>
          </a:r>
          <a:endParaRPr lang="es-CR" sz="2200" dirty="0"/>
        </a:p>
      </dgm:t>
    </dgm:pt>
    <dgm:pt modelId="{5CC0E58C-7FA7-446E-88AC-2AFA72466699}" type="parTrans" cxnId="{94549D81-41E6-4673-BBBA-33780BCE5CA4}">
      <dgm:prSet/>
      <dgm:spPr/>
      <dgm:t>
        <a:bodyPr/>
        <a:lstStyle/>
        <a:p>
          <a:endParaRPr lang="es-CR"/>
        </a:p>
      </dgm:t>
    </dgm:pt>
    <dgm:pt modelId="{2CA649EA-3291-4044-80E8-E0B652B27116}" type="sibTrans" cxnId="{94549D81-41E6-4673-BBBA-33780BCE5CA4}">
      <dgm:prSet/>
      <dgm:spPr/>
      <dgm:t>
        <a:bodyPr/>
        <a:lstStyle/>
        <a:p>
          <a:endParaRPr lang="es-CR"/>
        </a:p>
      </dgm:t>
    </dgm:pt>
    <dgm:pt modelId="{B8DDADC4-001A-4892-BC34-E47245029120}">
      <dgm:prSet phldrT="[Texto]" custT="1"/>
      <dgm:spPr>
        <a:effectLst>
          <a:outerShdw blurRad="50800" dist="1143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R" sz="2200" b="1" u="sng" dirty="0" smtClean="0"/>
            <a:t>Exposición:  </a:t>
          </a:r>
          <a:r>
            <a:rPr lang="es-CR" sz="2200" dirty="0" smtClean="0"/>
            <a:t>ubicación de los activos y costo de reemplazo (valor económico)</a:t>
          </a:r>
          <a:endParaRPr lang="es-CR" sz="2200" dirty="0"/>
        </a:p>
      </dgm:t>
    </dgm:pt>
    <dgm:pt modelId="{D1B8DDA6-7DF1-4759-9D75-C9F124593650}" type="parTrans" cxnId="{846CF64F-3851-4FC0-B951-EFDCE41E8443}">
      <dgm:prSet/>
      <dgm:spPr/>
      <dgm:t>
        <a:bodyPr/>
        <a:lstStyle/>
        <a:p>
          <a:endParaRPr lang="es-CR"/>
        </a:p>
      </dgm:t>
    </dgm:pt>
    <dgm:pt modelId="{C6BDD9F4-B050-46CD-84EC-3BB2ED3297C0}" type="sibTrans" cxnId="{846CF64F-3851-4FC0-B951-EFDCE41E8443}">
      <dgm:prSet/>
      <dgm:spPr/>
      <dgm:t>
        <a:bodyPr/>
        <a:lstStyle/>
        <a:p>
          <a:endParaRPr lang="es-CR"/>
        </a:p>
      </dgm:t>
    </dgm:pt>
    <dgm:pt modelId="{A05CB302-8CB6-4CDA-B880-C14953C657E0}">
      <dgm:prSet phldrT="[Texto]" custT="1"/>
      <dgm:spPr>
        <a:effectLst>
          <a:outerShdw blurRad="50800" dist="1143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R" sz="2200" b="1" u="sng" dirty="0" smtClean="0"/>
            <a:t>Vulnerabilidad:  </a:t>
          </a:r>
          <a:r>
            <a:rPr lang="es-CR" sz="2200" dirty="0" smtClean="0"/>
            <a:t>Relación entre la amenaza y la pérdida potencial</a:t>
          </a:r>
          <a:endParaRPr lang="es-CR" sz="2200" dirty="0"/>
        </a:p>
      </dgm:t>
    </dgm:pt>
    <dgm:pt modelId="{E994C19E-8ED6-45A0-AAFA-18D49B482D7D}" type="parTrans" cxnId="{0517FC30-45D9-4F5A-8B69-26D64B062B20}">
      <dgm:prSet/>
      <dgm:spPr/>
      <dgm:t>
        <a:bodyPr/>
        <a:lstStyle/>
        <a:p>
          <a:endParaRPr lang="es-CR"/>
        </a:p>
      </dgm:t>
    </dgm:pt>
    <dgm:pt modelId="{CC0F6241-209B-41CB-B602-CCE0865433DE}" type="sibTrans" cxnId="{0517FC30-45D9-4F5A-8B69-26D64B062B20}">
      <dgm:prSet/>
      <dgm:spPr/>
      <dgm:t>
        <a:bodyPr/>
        <a:lstStyle/>
        <a:p>
          <a:endParaRPr lang="es-CR"/>
        </a:p>
      </dgm:t>
    </dgm:pt>
    <dgm:pt modelId="{0E2E1A66-CE20-4B8B-BABE-7855A4653A16}" type="pres">
      <dgm:prSet presAssocID="{A821AB0F-B7F6-494A-859F-BEADDD7AC4E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CR"/>
        </a:p>
      </dgm:t>
    </dgm:pt>
    <dgm:pt modelId="{4F4C03C6-CF2F-42C1-8BA8-84896A4E7289}" type="pres">
      <dgm:prSet presAssocID="{C000241D-EB5A-47C0-84FA-81781AE00143}" presName="singleCycle" presStyleCnt="0"/>
      <dgm:spPr/>
      <dgm:t>
        <a:bodyPr/>
        <a:lstStyle/>
        <a:p>
          <a:endParaRPr lang="es-CR"/>
        </a:p>
      </dgm:t>
    </dgm:pt>
    <dgm:pt modelId="{33468B83-410B-4E38-9B1D-58FA9E1EF6D6}" type="pres">
      <dgm:prSet presAssocID="{C000241D-EB5A-47C0-84FA-81781AE00143}" presName="singleCenter" presStyleLbl="node1" presStyleIdx="0" presStyleCnt="4" custLinFactNeighborX="-572" custLinFactNeighborY="-15785">
        <dgm:presLayoutVars>
          <dgm:chMax val="7"/>
          <dgm:chPref val="7"/>
        </dgm:presLayoutVars>
      </dgm:prSet>
      <dgm:spPr/>
      <dgm:t>
        <a:bodyPr/>
        <a:lstStyle/>
        <a:p>
          <a:endParaRPr lang="es-CR"/>
        </a:p>
      </dgm:t>
    </dgm:pt>
    <dgm:pt modelId="{0312065B-E613-4E9C-9F24-D46AA5BA160B}" type="pres">
      <dgm:prSet presAssocID="{5CC0E58C-7FA7-446E-88AC-2AFA72466699}" presName="Name56" presStyleLbl="parChTrans1D2" presStyleIdx="0" presStyleCnt="3"/>
      <dgm:spPr/>
      <dgm:t>
        <a:bodyPr/>
        <a:lstStyle/>
        <a:p>
          <a:endParaRPr lang="es-CR"/>
        </a:p>
      </dgm:t>
    </dgm:pt>
    <dgm:pt modelId="{9468B662-515D-4D35-9CC9-B2ED1B444050}" type="pres">
      <dgm:prSet presAssocID="{19C1C1D8-9446-4113-9EEF-5076442DBA6B}" presName="text0" presStyleLbl="node1" presStyleIdx="1" presStyleCnt="4" custScaleX="329589" custScaleY="94000" custRadScaleRad="99508" custRadScaleInc="-384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5FCE694-7CA0-43AA-9F39-78BC0DACA08C}" type="pres">
      <dgm:prSet presAssocID="{D1B8DDA6-7DF1-4759-9D75-C9F124593650}" presName="Name56" presStyleLbl="parChTrans1D2" presStyleIdx="1" presStyleCnt="3"/>
      <dgm:spPr/>
      <dgm:t>
        <a:bodyPr/>
        <a:lstStyle/>
        <a:p>
          <a:endParaRPr lang="es-CR"/>
        </a:p>
      </dgm:t>
    </dgm:pt>
    <dgm:pt modelId="{D3462590-9D71-486E-8FB0-43B39E5D768A}" type="pres">
      <dgm:prSet presAssocID="{B8DDADC4-001A-4892-BC34-E47245029120}" presName="text0" presStyleLbl="node1" presStyleIdx="2" presStyleCnt="4" custScaleX="301994" custScaleY="94000" custRadScaleRad="118900" custRadScaleInc="-2038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C33ACE5-048D-4D75-BA73-2DF9CF8E57DD}" type="pres">
      <dgm:prSet presAssocID="{E994C19E-8ED6-45A0-AAFA-18D49B482D7D}" presName="Name56" presStyleLbl="parChTrans1D2" presStyleIdx="2" presStyleCnt="3"/>
      <dgm:spPr/>
      <dgm:t>
        <a:bodyPr/>
        <a:lstStyle/>
        <a:p>
          <a:endParaRPr lang="es-CR"/>
        </a:p>
      </dgm:t>
    </dgm:pt>
    <dgm:pt modelId="{169F6007-1EBD-4885-ABD3-6EFC06576893}" type="pres">
      <dgm:prSet presAssocID="{A05CB302-8CB6-4CDA-B880-C14953C657E0}" presName="text0" presStyleLbl="node1" presStyleIdx="3" presStyleCnt="4" custScaleX="269602" custScaleY="94000" custRadScaleRad="99730" custRadScaleInc="1444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ECF79758-0B42-4E81-9D2B-3D9990BAC2E6}" srcId="{A821AB0F-B7F6-494A-859F-BEADDD7AC4E1}" destId="{C000241D-EB5A-47C0-84FA-81781AE00143}" srcOrd="0" destOrd="0" parTransId="{0F54B377-31E6-4D64-B056-F0FB91AD292B}" sibTransId="{667A91C3-EF12-472B-B02C-6E5BC1C44E76}"/>
    <dgm:cxn modelId="{E728D02D-046C-4C89-B332-C1D354C2EF16}" type="presOf" srcId="{A821AB0F-B7F6-494A-859F-BEADDD7AC4E1}" destId="{0E2E1A66-CE20-4B8B-BABE-7855A4653A16}" srcOrd="0" destOrd="0" presId="urn:microsoft.com/office/officeart/2008/layout/RadialCluster"/>
    <dgm:cxn modelId="{67A1A0FE-E088-42AB-87D7-9A27D8558CC3}" type="presOf" srcId="{19C1C1D8-9446-4113-9EEF-5076442DBA6B}" destId="{9468B662-515D-4D35-9CC9-B2ED1B444050}" srcOrd="0" destOrd="0" presId="urn:microsoft.com/office/officeart/2008/layout/RadialCluster"/>
    <dgm:cxn modelId="{5C9F93C5-0BBD-4803-A4A0-6B675D9D98D6}" type="presOf" srcId="{A05CB302-8CB6-4CDA-B880-C14953C657E0}" destId="{169F6007-1EBD-4885-ABD3-6EFC06576893}" srcOrd="0" destOrd="0" presId="urn:microsoft.com/office/officeart/2008/layout/RadialCluster"/>
    <dgm:cxn modelId="{9698DEC6-2EF9-4857-83AD-24D15CB4DB91}" type="presOf" srcId="{C000241D-EB5A-47C0-84FA-81781AE00143}" destId="{33468B83-410B-4E38-9B1D-58FA9E1EF6D6}" srcOrd="0" destOrd="0" presId="urn:microsoft.com/office/officeart/2008/layout/RadialCluster"/>
    <dgm:cxn modelId="{452F4A95-A095-4B40-A145-74AF5266F7EC}" type="presOf" srcId="{D1B8DDA6-7DF1-4759-9D75-C9F124593650}" destId="{B5FCE694-7CA0-43AA-9F39-78BC0DACA08C}" srcOrd="0" destOrd="0" presId="urn:microsoft.com/office/officeart/2008/layout/RadialCluster"/>
    <dgm:cxn modelId="{7B36B1F4-D951-4B4B-8E4F-DB0E1A1691AD}" type="presOf" srcId="{E994C19E-8ED6-45A0-AAFA-18D49B482D7D}" destId="{FC33ACE5-048D-4D75-BA73-2DF9CF8E57DD}" srcOrd="0" destOrd="0" presId="urn:microsoft.com/office/officeart/2008/layout/RadialCluster"/>
    <dgm:cxn modelId="{0517FC30-45D9-4F5A-8B69-26D64B062B20}" srcId="{C000241D-EB5A-47C0-84FA-81781AE00143}" destId="{A05CB302-8CB6-4CDA-B880-C14953C657E0}" srcOrd="2" destOrd="0" parTransId="{E994C19E-8ED6-45A0-AAFA-18D49B482D7D}" sibTransId="{CC0F6241-209B-41CB-B602-CCE0865433DE}"/>
    <dgm:cxn modelId="{F3C71844-5387-4B38-9746-6D9E5B0143DC}" type="presOf" srcId="{B8DDADC4-001A-4892-BC34-E47245029120}" destId="{D3462590-9D71-486E-8FB0-43B39E5D768A}" srcOrd="0" destOrd="0" presId="urn:microsoft.com/office/officeart/2008/layout/RadialCluster"/>
    <dgm:cxn modelId="{51F3BE04-9A97-4B67-8738-6B16CFA2D44E}" type="presOf" srcId="{5CC0E58C-7FA7-446E-88AC-2AFA72466699}" destId="{0312065B-E613-4E9C-9F24-D46AA5BA160B}" srcOrd="0" destOrd="0" presId="urn:microsoft.com/office/officeart/2008/layout/RadialCluster"/>
    <dgm:cxn modelId="{846CF64F-3851-4FC0-B951-EFDCE41E8443}" srcId="{C000241D-EB5A-47C0-84FA-81781AE00143}" destId="{B8DDADC4-001A-4892-BC34-E47245029120}" srcOrd="1" destOrd="0" parTransId="{D1B8DDA6-7DF1-4759-9D75-C9F124593650}" sibTransId="{C6BDD9F4-B050-46CD-84EC-3BB2ED3297C0}"/>
    <dgm:cxn modelId="{94549D81-41E6-4673-BBBA-33780BCE5CA4}" srcId="{C000241D-EB5A-47C0-84FA-81781AE00143}" destId="{19C1C1D8-9446-4113-9EEF-5076442DBA6B}" srcOrd="0" destOrd="0" parTransId="{5CC0E58C-7FA7-446E-88AC-2AFA72466699}" sibTransId="{2CA649EA-3291-4044-80E8-E0B652B27116}"/>
    <dgm:cxn modelId="{45F32D1B-B461-40A0-98E6-3F70101B8817}" type="presParOf" srcId="{0E2E1A66-CE20-4B8B-BABE-7855A4653A16}" destId="{4F4C03C6-CF2F-42C1-8BA8-84896A4E7289}" srcOrd="0" destOrd="0" presId="urn:microsoft.com/office/officeart/2008/layout/RadialCluster"/>
    <dgm:cxn modelId="{2A59F317-A759-4CA6-A520-BADEA15E4711}" type="presParOf" srcId="{4F4C03C6-CF2F-42C1-8BA8-84896A4E7289}" destId="{33468B83-410B-4E38-9B1D-58FA9E1EF6D6}" srcOrd="0" destOrd="0" presId="urn:microsoft.com/office/officeart/2008/layout/RadialCluster"/>
    <dgm:cxn modelId="{9E5899B1-5866-4351-A769-6445E9485350}" type="presParOf" srcId="{4F4C03C6-CF2F-42C1-8BA8-84896A4E7289}" destId="{0312065B-E613-4E9C-9F24-D46AA5BA160B}" srcOrd="1" destOrd="0" presId="urn:microsoft.com/office/officeart/2008/layout/RadialCluster"/>
    <dgm:cxn modelId="{FB20EB52-671B-4557-83B2-507A4F888A5D}" type="presParOf" srcId="{4F4C03C6-CF2F-42C1-8BA8-84896A4E7289}" destId="{9468B662-515D-4D35-9CC9-B2ED1B444050}" srcOrd="2" destOrd="0" presId="urn:microsoft.com/office/officeart/2008/layout/RadialCluster"/>
    <dgm:cxn modelId="{8C55DCA6-6ECD-4157-AB3A-3EFB4892E29A}" type="presParOf" srcId="{4F4C03C6-CF2F-42C1-8BA8-84896A4E7289}" destId="{B5FCE694-7CA0-43AA-9F39-78BC0DACA08C}" srcOrd="3" destOrd="0" presId="urn:microsoft.com/office/officeart/2008/layout/RadialCluster"/>
    <dgm:cxn modelId="{3E8EE3B1-6E4F-428F-BE66-093EACE8F476}" type="presParOf" srcId="{4F4C03C6-CF2F-42C1-8BA8-84896A4E7289}" destId="{D3462590-9D71-486E-8FB0-43B39E5D768A}" srcOrd="4" destOrd="0" presId="urn:microsoft.com/office/officeart/2008/layout/RadialCluster"/>
    <dgm:cxn modelId="{167E3047-A005-41EE-8711-59E63DA639C9}" type="presParOf" srcId="{4F4C03C6-CF2F-42C1-8BA8-84896A4E7289}" destId="{FC33ACE5-048D-4D75-BA73-2DF9CF8E57DD}" srcOrd="5" destOrd="0" presId="urn:microsoft.com/office/officeart/2008/layout/RadialCluster"/>
    <dgm:cxn modelId="{7384F0CB-1EF1-49C9-8F98-CBBFCACB13F0}" type="presParOf" srcId="{4F4C03C6-CF2F-42C1-8BA8-84896A4E7289}" destId="{169F6007-1EBD-4885-ABD3-6EFC06576893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7A3853-EB38-4842-954C-66BA02355D42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R"/>
        </a:p>
      </dgm:t>
    </dgm:pt>
    <dgm:pt modelId="{2F412AE5-8F8C-4227-B561-8ED97CB95B75}">
      <dgm:prSet phldrT="[Texto]" custT="1"/>
      <dgm:spPr>
        <a:solidFill>
          <a:schemeClr val="accent2">
            <a:lumMod val="75000"/>
          </a:schemeClr>
        </a:solidFill>
        <a:effectLst>
          <a:outerShdw blurRad="50800" dist="762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R" sz="2000" b="1" dirty="0" smtClean="0"/>
            <a:t>AMENAZA SISMÍCA</a:t>
          </a:r>
          <a:endParaRPr lang="es-CR" sz="2000" b="1" dirty="0"/>
        </a:p>
      </dgm:t>
    </dgm:pt>
    <dgm:pt modelId="{A1368F39-B662-4442-AA30-802668E7BA2E}" type="parTrans" cxnId="{143C2C40-2B41-4993-8EAA-EAA7CC6C1C69}">
      <dgm:prSet/>
      <dgm:spPr/>
      <dgm:t>
        <a:bodyPr/>
        <a:lstStyle/>
        <a:p>
          <a:endParaRPr lang="es-CR"/>
        </a:p>
      </dgm:t>
    </dgm:pt>
    <dgm:pt modelId="{A14EA20D-7CBB-4FD7-9AFC-E53E08405AD1}" type="sibTrans" cxnId="{143C2C40-2B41-4993-8EAA-EAA7CC6C1C69}">
      <dgm:prSet/>
      <dgm:spPr/>
      <dgm:t>
        <a:bodyPr/>
        <a:lstStyle/>
        <a:p>
          <a:endParaRPr lang="es-CR"/>
        </a:p>
      </dgm:t>
    </dgm:pt>
    <dgm:pt modelId="{517A45CD-B980-490C-8861-5A6FE913F728}">
      <dgm:prSet phldrT="[Texto]" custT="1"/>
      <dgm:spPr>
        <a:effectLst>
          <a:outerShdw blurRad="50800" dist="762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algn="just"/>
          <a:r>
            <a:rPr lang="es-ES" sz="2000" dirty="0" smtClean="0">
              <a:solidFill>
                <a:schemeClr val="tx1">
                  <a:lumMod val="75000"/>
                  <a:lumOff val="25000"/>
                </a:schemeClr>
              </a:solidFill>
            </a:rPr>
            <a:t>Gran número de eventos son generados aleatoriamente, con  características dictadas por el mejor conocimiento sobre la sismicidad de Costa Rica disponible.</a:t>
          </a:r>
          <a:endParaRPr lang="es-CR" sz="20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BDBC134-09D6-4091-A598-80CDC7279F99}" type="parTrans" cxnId="{6B6D48C5-0FA6-41B7-9783-DEAB5B723ED0}">
      <dgm:prSet/>
      <dgm:spPr/>
      <dgm:t>
        <a:bodyPr/>
        <a:lstStyle/>
        <a:p>
          <a:endParaRPr lang="es-CR"/>
        </a:p>
      </dgm:t>
    </dgm:pt>
    <dgm:pt modelId="{A36F4E5C-5797-446C-9E5B-A35F8DBB9AA1}" type="sibTrans" cxnId="{6B6D48C5-0FA6-41B7-9783-DEAB5B723ED0}">
      <dgm:prSet/>
      <dgm:spPr/>
      <dgm:t>
        <a:bodyPr/>
        <a:lstStyle/>
        <a:p>
          <a:endParaRPr lang="es-CR"/>
        </a:p>
      </dgm:t>
    </dgm:pt>
    <dgm:pt modelId="{9099C483-E991-4D0D-BC52-73D9F028785F}">
      <dgm:prSet phldrT="[Texto]" custT="1"/>
      <dgm:spPr>
        <a:effectLst>
          <a:outerShdw blurRad="50800" dist="762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R" sz="2000" b="1" dirty="0" smtClean="0"/>
            <a:t>EXPOSICIÓN</a:t>
          </a:r>
          <a:endParaRPr lang="es-CR" sz="2000" b="1" dirty="0"/>
        </a:p>
      </dgm:t>
    </dgm:pt>
    <dgm:pt modelId="{C76846F2-1434-4A24-820A-7DF2EDD685E0}" type="parTrans" cxnId="{2FBB6FD4-A639-4E8B-A83E-FC628767AFE9}">
      <dgm:prSet/>
      <dgm:spPr/>
      <dgm:t>
        <a:bodyPr/>
        <a:lstStyle/>
        <a:p>
          <a:endParaRPr lang="es-CR"/>
        </a:p>
      </dgm:t>
    </dgm:pt>
    <dgm:pt modelId="{427E5145-B399-4200-8E4B-9124B749E80A}" type="sibTrans" cxnId="{2FBB6FD4-A639-4E8B-A83E-FC628767AFE9}">
      <dgm:prSet/>
      <dgm:spPr/>
      <dgm:t>
        <a:bodyPr/>
        <a:lstStyle/>
        <a:p>
          <a:endParaRPr lang="es-CR"/>
        </a:p>
      </dgm:t>
    </dgm:pt>
    <dgm:pt modelId="{5CFB7DB1-0285-4DE8-85E1-28023EB31855}">
      <dgm:prSet phldrT="[Texto]"/>
      <dgm:spPr>
        <a:effectLst>
          <a:outerShdw blurRad="50800" dist="762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algn="just"/>
          <a:r>
            <a:rPr lang="es-ES" dirty="0" smtClean="0">
              <a:solidFill>
                <a:schemeClr val="tx1">
                  <a:lumMod val="75000"/>
                  <a:lumOff val="25000"/>
                </a:schemeClr>
              </a:solidFill>
            </a:rPr>
            <a:t>Considera más de 1.180.000 estructuras residenciales registradas en los censos de población y vivienda, </a:t>
          </a:r>
          <a:endParaRPr lang="es-CR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E5D995D-E099-4948-BC9F-B1E5648F9E63}" type="parTrans" cxnId="{2285EF95-C540-4749-97E1-7E78B73277E8}">
      <dgm:prSet/>
      <dgm:spPr/>
      <dgm:t>
        <a:bodyPr/>
        <a:lstStyle/>
        <a:p>
          <a:endParaRPr lang="es-CR"/>
        </a:p>
      </dgm:t>
    </dgm:pt>
    <dgm:pt modelId="{2923659B-2C7C-440B-8A7A-16066F9AE0E3}" type="sibTrans" cxnId="{2285EF95-C540-4749-97E1-7E78B73277E8}">
      <dgm:prSet/>
      <dgm:spPr/>
      <dgm:t>
        <a:bodyPr/>
        <a:lstStyle/>
        <a:p>
          <a:endParaRPr lang="es-CR"/>
        </a:p>
      </dgm:t>
    </dgm:pt>
    <dgm:pt modelId="{305B6299-F349-4395-8EC3-D0A06A5188A9}">
      <dgm:prSet phldrT="[Texto]" custT="1"/>
      <dgm:spPr>
        <a:effectLst>
          <a:outerShdw blurRad="50800" dist="1016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R" sz="2000" b="1" dirty="0" smtClean="0"/>
            <a:t>VULNERABILIDAD</a:t>
          </a:r>
          <a:endParaRPr lang="es-CR" sz="2000" b="1" dirty="0"/>
        </a:p>
      </dgm:t>
    </dgm:pt>
    <dgm:pt modelId="{FEA95B80-DA18-4F76-9A39-83357F1600BF}" type="parTrans" cxnId="{29C4415E-CBCF-40CA-86C2-30CF1180FCFB}">
      <dgm:prSet/>
      <dgm:spPr/>
      <dgm:t>
        <a:bodyPr/>
        <a:lstStyle/>
        <a:p>
          <a:endParaRPr lang="es-CR"/>
        </a:p>
      </dgm:t>
    </dgm:pt>
    <dgm:pt modelId="{F9E0AB88-E90E-40F9-837C-905045FB5E41}" type="sibTrans" cxnId="{29C4415E-CBCF-40CA-86C2-30CF1180FCFB}">
      <dgm:prSet/>
      <dgm:spPr/>
      <dgm:t>
        <a:bodyPr/>
        <a:lstStyle/>
        <a:p>
          <a:endParaRPr lang="es-CR"/>
        </a:p>
      </dgm:t>
    </dgm:pt>
    <dgm:pt modelId="{60F08EDA-04FD-447A-A286-67FA55A3E4D5}">
      <dgm:prSet phldrT="[Texto]" custT="1"/>
      <dgm:spPr>
        <a:effectLst>
          <a:outerShdw blurRad="50800" dist="762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algn="just"/>
          <a:r>
            <a:rPr lang="es-ES" sz="1900" dirty="0" smtClean="0">
              <a:solidFill>
                <a:schemeClr val="tx1">
                  <a:lumMod val="75000"/>
                  <a:lumOff val="25000"/>
                </a:schemeClr>
              </a:solidFill>
            </a:rPr>
            <a:t>14 funciones:  7 de fragilidad y 7 de vulnerabilidad desarrolladas para las tipologías residenciales más pobladas de Costa Rica.</a:t>
          </a:r>
          <a:endParaRPr lang="es-CR" sz="19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F2797D8-5BA7-4D4E-8949-A2A07F585805}" type="parTrans" cxnId="{320CCB73-2568-4140-8F36-7949420D1485}">
      <dgm:prSet/>
      <dgm:spPr/>
      <dgm:t>
        <a:bodyPr/>
        <a:lstStyle/>
        <a:p>
          <a:endParaRPr lang="es-CR"/>
        </a:p>
      </dgm:t>
    </dgm:pt>
    <dgm:pt modelId="{5DF654A0-B1DC-46D7-9FD4-D6BF33AB908E}" type="sibTrans" cxnId="{320CCB73-2568-4140-8F36-7949420D1485}">
      <dgm:prSet/>
      <dgm:spPr/>
      <dgm:t>
        <a:bodyPr/>
        <a:lstStyle/>
        <a:p>
          <a:endParaRPr lang="es-CR"/>
        </a:p>
      </dgm:t>
    </dgm:pt>
    <dgm:pt modelId="{B30263BA-EE31-4BA3-A18F-C8ECC755785A}">
      <dgm:prSet phldrT="[Texto]"/>
      <dgm:spPr>
        <a:effectLst>
          <a:outerShdw blurRad="50800" dist="762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algn="just"/>
          <a:r>
            <a:rPr lang="es-ES" dirty="0" smtClean="0">
              <a:solidFill>
                <a:schemeClr val="tx1">
                  <a:lumMod val="75000"/>
                  <a:lumOff val="25000"/>
                </a:schemeClr>
              </a:solidFill>
            </a:rPr>
            <a:t>Clasificadas en 10 tipologías estructurales, definidas bajo cinco atributos estructurales (*).</a:t>
          </a:r>
          <a:endParaRPr lang="es-CR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1500955-A333-489B-A1DD-48AFBC42DE72}" type="parTrans" cxnId="{B65D806E-9583-45BE-9645-B1F18B27E0BC}">
      <dgm:prSet/>
      <dgm:spPr/>
      <dgm:t>
        <a:bodyPr/>
        <a:lstStyle/>
        <a:p>
          <a:endParaRPr lang="es-CR"/>
        </a:p>
      </dgm:t>
    </dgm:pt>
    <dgm:pt modelId="{EDADFE9C-A35E-4C3D-B0A1-B9E4B99740F8}" type="sibTrans" cxnId="{B65D806E-9583-45BE-9645-B1F18B27E0BC}">
      <dgm:prSet/>
      <dgm:spPr/>
      <dgm:t>
        <a:bodyPr/>
        <a:lstStyle/>
        <a:p>
          <a:endParaRPr lang="es-CR"/>
        </a:p>
      </dgm:t>
    </dgm:pt>
    <dgm:pt modelId="{5668FB63-2ABD-44E6-ACCE-F052B97C51D4}">
      <dgm:prSet phldrT="[Texto]"/>
      <dgm:spPr>
        <a:effectLst>
          <a:outerShdw blurRad="50800" dist="762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algn="just"/>
          <a:r>
            <a:rPr lang="es-ES" dirty="0" smtClean="0">
              <a:solidFill>
                <a:schemeClr val="tx1">
                  <a:lumMod val="75000"/>
                  <a:lumOff val="25000"/>
                </a:schemeClr>
              </a:solidFill>
            </a:rPr>
            <a:t>Cada tipología tiene un costo de reemplazo definido,  basado en los costos de construcción para  el país. </a:t>
          </a:r>
          <a:endParaRPr lang="es-CR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C99A5B5-957D-4FD7-AE16-AA87EB860BBA}" type="parTrans" cxnId="{061F501D-2D3A-426C-B1E0-AE62F6500D59}">
      <dgm:prSet/>
      <dgm:spPr/>
      <dgm:t>
        <a:bodyPr/>
        <a:lstStyle/>
        <a:p>
          <a:endParaRPr lang="es-CR"/>
        </a:p>
      </dgm:t>
    </dgm:pt>
    <dgm:pt modelId="{488DC31F-2763-4E9D-ABFA-7AC5599E35E5}" type="sibTrans" cxnId="{061F501D-2D3A-426C-B1E0-AE62F6500D59}">
      <dgm:prSet/>
      <dgm:spPr/>
      <dgm:t>
        <a:bodyPr/>
        <a:lstStyle/>
        <a:p>
          <a:endParaRPr lang="es-CR"/>
        </a:p>
      </dgm:t>
    </dgm:pt>
    <dgm:pt modelId="{F4F4A453-C3DE-4196-AED3-C64ED2E2A67D}">
      <dgm:prSet phldrT="[Texto]"/>
      <dgm:spPr>
        <a:effectLst>
          <a:outerShdw blurRad="50800" dist="762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algn="just"/>
          <a:r>
            <a:rPr lang="es-ES" dirty="0" smtClean="0">
              <a:solidFill>
                <a:schemeClr val="tx1">
                  <a:lumMod val="75000"/>
                  <a:lumOff val="25000"/>
                </a:schemeClr>
              </a:solidFill>
            </a:rPr>
            <a:t>Modelo elaborado en la escala administrativa de distrito.</a:t>
          </a:r>
          <a:endParaRPr lang="es-CR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A2C4B63-525F-41AF-9FE1-96B7D1BDA914}" type="parTrans" cxnId="{8969B9CA-F3D5-4C8C-8F37-E677E264F2C3}">
      <dgm:prSet/>
      <dgm:spPr/>
      <dgm:t>
        <a:bodyPr/>
        <a:lstStyle/>
        <a:p>
          <a:endParaRPr lang="es-CR"/>
        </a:p>
      </dgm:t>
    </dgm:pt>
    <dgm:pt modelId="{C336EC12-28AA-4379-A63B-6EAC08DE55E1}" type="sibTrans" cxnId="{8969B9CA-F3D5-4C8C-8F37-E677E264F2C3}">
      <dgm:prSet/>
      <dgm:spPr/>
      <dgm:t>
        <a:bodyPr/>
        <a:lstStyle/>
        <a:p>
          <a:endParaRPr lang="es-CR"/>
        </a:p>
      </dgm:t>
    </dgm:pt>
    <dgm:pt modelId="{1EC5BBE6-77DF-4DEB-9D93-46E52BA5F2FF}">
      <dgm:prSet phldrT="[Texto]" custT="1"/>
      <dgm:spPr>
        <a:effectLst>
          <a:outerShdw blurRad="50800" dist="762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algn="just"/>
          <a:r>
            <a:rPr lang="es-ES" sz="2000" dirty="0" smtClean="0">
              <a:solidFill>
                <a:schemeClr val="tx1">
                  <a:lumMod val="75000"/>
                  <a:lumOff val="25000"/>
                </a:schemeClr>
              </a:solidFill>
            </a:rPr>
            <a:t>Toma en cuenta régimen tectónico, magnitud y profundidad </a:t>
          </a:r>
          <a:r>
            <a:rPr lang="es-ES" sz="2000" dirty="0" smtClean="0"/>
            <a:t>.</a:t>
          </a:r>
          <a:endParaRPr lang="es-CR" sz="2000" dirty="0"/>
        </a:p>
      </dgm:t>
    </dgm:pt>
    <dgm:pt modelId="{4B9E0D81-E383-4A6A-BC2F-F900156BF485}" type="parTrans" cxnId="{62F0604C-B50A-4DDC-AB5E-83A925EFA4D2}">
      <dgm:prSet/>
      <dgm:spPr/>
      <dgm:t>
        <a:bodyPr/>
        <a:lstStyle/>
        <a:p>
          <a:endParaRPr lang="es-CR"/>
        </a:p>
      </dgm:t>
    </dgm:pt>
    <dgm:pt modelId="{C3476826-2F2C-4A95-B9B8-AA361B6C52A7}" type="sibTrans" cxnId="{62F0604C-B50A-4DDC-AB5E-83A925EFA4D2}">
      <dgm:prSet/>
      <dgm:spPr/>
      <dgm:t>
        <a:bodyPr/>
        <a:lstStyle/>
        <a:p>
          <a:endParaRPr lang="es-CR"/>
        </a:p>
      </dgm:t>
    </dgm:pt>
    <dgm:pt modelId="{C9C9020E-436D-40DF-84AB-B1FD43ADD040}">
      <dgm:prSet phldrT="[Texto]" custT="1"/>
      <dgm:spPr>
        <a:effectLst>
          <a:outerShdw blurRad="50800" dist="762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algn="just"/>
          <a:r>
            <a:rPr lang="es-CR" sz="2000" dirty="0" smtClean="0">
              <a:solidFill>
                <a:schemeClr val="tx1">
                  <a:lumMod val="75000"/>
                  <a:lumOff val="25000"/>
                </a:schemeClr>
              </a:solidFill>
            </a:rPr>
            <a:t>Modelo de simulación estocásticos</a:t>
          </a:r>
          <a:endParaRPr lang="es-CR" sz="20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8511445-CF4F-4468-A24D-DAA3B265684F}" type="parTrans" cxnId="{FA1A532A-70AB-4990-B202-AFCD4756BA0B}">
      <dgm:prSet/>
      <dgm:spPr/>
      <dgm:t>
        <a:bodyPr/>
        <a:lstStyle/>
        <a:p>
          <a:endParaRPr lang="es-CR"/>
        </a:p>
      </dgm:t>
    </dgm:pt>
    <dgm:pt modelId="{1D6A9EF3-44FD-4228-A112-10A7EC2AF5A8}" type="sibTrans" cxnId="{FA1A532A-70AB-4990-B202-AFCD4756BA0B}">
      <dgm:prSet/>
      <dgm:spPr/>
      <dgm:t>
        <a:bodyPr/>
        <a:lstStyle/>
        <a:p>
          <a:endParaRPr lang="es-CR"/>
        </a:p>
      </dgm:t>
    </dgm:pt>
    <dgm:pt modelId="{F7411777-D01A-4578-98BA-EF10C6580310}" type="pres">
      <dgm:prSet presAssocID="{577A3853-EB38-4842-954C-66BA02355D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E7C3C439-2BA6-40D7-8AAA-91D08BF69285}" type="pres">
      <dgm:prSet presAssocID="{2F412AE5-8F8C-4227-B561-8ED97CB95B75}" presName="composite" presStyleCnt="0"/>
      <dgm:spPr/>
      <dgm:t>
        <a:bodyPr/>
        <a:lstStyle/>
        <a:p>
          <a:endParaRPr lang="es-CR"/>
        </a:p>
      </dgm:t>
    </dgm:pt>
    <dgm:pt modelId="{67D1CEF9-4812-41AA-9466-3A7817E189EE}" type="pres">
      <dgm:prSet presAssocID="{2F412AE5-8F8C-4227-B561-8ED97CB95B7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7EBDC16-AD33-497E-BADD-386FFADDDDA2}" type="pres">
      <dgm:prSet presAssocID="{2F412AE5-8F8C-4227-B561-8ED97CB95B7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63A6797-C479-4C14-AA47-94BA67752BDB}" type="pres">
      <dgm:prSet presAssocID="{A14EA20D-7CBB-4FD7-9AFC-E53E08405AD1}" presName="space" presStyleCnt="0"/>
      <dgm:spPr/>
      <dgm:t>
        <a:bodyPr/>
        <a:lstStyle/>
        <a:p>
          <a:endParaRPr lang="es-CR"/>
        </a:p>
      </dgm:t>
    </dgm:pt>
    <dgm:pt modelId="{55877A2B-D49F-4544-8E99-4E66FC7FD453}" type="pres">
      <dgm:prSet presAssocID="{9099C483-E991-4D0D-BC52-73D9F028785F}" presName="composite" presStyleCnt="0"/>
      <dgm:spPr/>
      <dgm:t>
        <a:bodyPr/>
        <a:lstStyle/>
        <a:p>
          <a:endParaRPr lang="es-CR"/>
        </a:p>
      </dgm:t>
    </dgm:pt>
    <dgm:pt modelId="{E0207551-9F7F-4D24-93A8-6665F6697E3E}" type="pres">
      <dgm:prSet presAssocID="{9099C483-E991-4D0D-BC52-73D9F028785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11C7C8A-C9AD-411C-8092-29A84810FF51}" type="pres">
      <dgm:prSet presAssocID="{9099C483-E991-4D0D-BC52-73D9F028785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EF16B26-AA9F-417A-A3B0-8E01AC83998F}" type="pres">
      <dgm:prSet presAssocID="{427E5145-B399-4200-8E4B-9124B749E80A}" presName="space" presStyleCnt="0"/>
      <dgm:spPr/>
      <dgm:t>
        <a:bodyPr/>
        <a:lstStyle/>
        <a:p>
          <a:endParaRPr lang="es-CR"/>
        </a:p>
      </dgm:t>
    </dgm:pt>
    <dgm:pt modelId="{D93B897F-844A-4727-90F2-284E5E9AE9D0}" type="pres">
      <dgm:prSet presAssocID="{305B6299-F349-4395-8EC3-D0A06A5188A9}" presName="composite" presStyleCnt="0"/>
      <dgm:spPr/>
      <dgm:t>
        <a:bodyPr/>
        <a:lstStyle/>
        <a:p>
          <a:endParaRPr lang="es-CR"/>
        </a:p>
      </dgm:t>
    </dgm:pt>
    <dgm:pt modelId="{0F534F78-AD15-48B9-A9E5-10E7E6800D1D}" type="pres">
      <dgm:prSet presAssocID="{305B6299-F349-4395-8EC3-D0A06A5188A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04D5033-E1B1-4C94-A90D-07AC06092110}" type="pres">
      <dgm:prSet presAssocID="{305B6299-F349-4395-8EC3-D0A06A5188A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FA1A532A-70AB-4990-B202-AFCD4756BA0B}" srcId="{2F412AE5-8F8C-4227-B561-8ED97CB95B75}" destId="{C9C9020E-436D-40DF-84AB-B1FD43ADD040}" srcOrd="0" destOrd="0" parTransId="{78511445-CF4F-4468-A24D-DAA3B265684F}" sibTransId="{1D6A9EF3-44FD-4228-A112-10A7EC2AF5A8}"/>
    <dgm:cxn modelId="{320CCB73-2568-4140-8F36-7949420D1485}" srcId="{305B6299-F349-4395-8EC3-D0A06A5188A9}" destId="{60F08EDA-04FD-447A-A286-67FA55A3E4D5}" srcOrd="0" destOrd="0" parTransId="{9F2797D8-5BA7-4D4E-8949-A2A07F585805}" sibTransId="{5DF654A0-B1DC-46D7-9FD4-D6BF33AB908E}"/>
    <dgm:cxn modelId="{DFF815C1-B353-4EBD-99F6-9DC9CE82E1B7}" type="presOf" srcId="{60F08EDA-04FD-447A-A286-67FA55A3E4D5}" destId="{D04D5033-E1B1-4C94-A90D-07AC06092110}" srcOrd="0" destOrd="0" presId="urn:microsoft.com/office/officeart/2005/8/layout/hList1"/>
    <dgm:cxn modelId="{CFF0298A-3033-4E5F-BEB4-B3D94E622C7C}" type="presOf" srcId="{517A45CD-B980-490C-8861-5A6FE913F728}" destId="{E7EBDC16-AD33-497E-BADD-386FFADDDDA2}" srcOrd="0" destOrd="1" presId="urn:microsoft.com/office/officeart/2005/8/layout/hList1"/>
    <dgm:cxn modelId="{C9777A88-E24D-42B5-9B39-FDB2D099D6D2}" type="presOf" srcId="{5CFB7DB1-0285-4DE8-85E1-28023EB31855}" destId="{F11C7C8A-C9AD-411C-8092-29A84810FF51}" srcOrd="0" destOrd="0" presId="urn:microsoft.com/office/officeart/2005/8/layout/hList1"/>
    <dgm:cxn modelId="{453F7EDA-D564-4E55-A5D9-DFBB392524CB}" type="presOf" srcId="{F4F4A453-C3DE-4196-AED3-C64ED2E2A67D}" destId="{F11C7C8A-C9AD-411C-8092-29A84810FF51}" srcOrd="0" destOrd="3" presId="urn:microsoft.com/office/officeart/2005/8/layout/hList1"/>
    <dgm:cxn modelId="{143C2C40-2B41-4993-8EAA-EAA7CC6C1C69}" srcId="{577A3853-EB38-4842-954C-66BA02355D42}" destId="{2F412AE5-8F8C-4227-B561-8ED97CB95B75}" srcOrd="0" destOrd="0" parTransId="{A1368F39-B662-4442-AA30-802668E7BA2E}" sibTransId="{A14EA20D-7CBB-4FD7-9AFC-E53E08405AD1}"/>
    <dgm:cxn modelId="{E923950E-D8F0-4F27-AE90-C11E4F337C7B}" type="presOf" srcId="{305B6299-F349-4395-8EC3-D0A06A5188A9}" destId="{0F534F78-AD15-48B9-A9E5-10E7E6800D1D}" srcOrd="0" destOrd="0" presId="urn:microsoft.com/office/officeart/2005/8/layout/hList1"/>
    <dgm:cxn modelId="{F9C75A0F-F8B5-47F5-AE86-85CD2811F3AE}" type="presOf" srcId="{5668FB63-2ABD-44E6-ACCE-F052B97C51D4}" destId="{F11C7C8A-C9AD-411C-8092-29A84810FF51}" srcOrd="0" destOrd="2" presId="urn:microsoft.com/office/officeart/2005/8/layout/hList1"/>
    <dgm:cxn modelId="{8969B9CA-F3D5-4C8C-8F37-E677E264F2C3}" srcId="{9099C483-E991-4D0D-BC52-73D9F028785F}" destId="{F4F4A453-C3DE-4196-AED3-C64ED2E2A67D}" srcOrd="3" destOrd="0" parTransId="{5A2C4B63-525F-41AF-9FE1-96B7D1BDA914}" sibTransId="{C336EC12-28AA-4379-A63B-6EAC08DE55E1}"/>
    <dgm:cxn modelId="{F901D79B-C73F-4BF9-8FE0-72B060A3675B}" type="presOf" srcId="{2F412AE5-8F8C-4227-B561-8ED97CB95B75}" destId="{67D1CEF9-4812-41AA-9466-3A7817E189EE}" srcOrd="0" destOrd="0" presId="urn:microsoft.com/office/officeart/2005/8/layout/hList1"/>
    <dgm:cxn modelId="{BB08DECC-3024-49A4-8A25-D74649DA265B}" type="presOf" srcId="{B30263BA-EE31-4BA3-A18F-C8ECC755785A}" destId="{F11C7C8A-C9AD-411C-8092-29A84810FF51}" srcOrd="0" destOrd="1" presId="urn:microsoft.com/office/officeart/2005/8/layout/hList1"/>
    <dgm:cxn modelId="{2285EF95-C540-4749-97E1-7E78B73277E8}" srcId="{9099C483-E991-4D0D-BC52-73D9F028785F}" destId="{5CFB7DB1-0285-4DE8-85E1-28023EB31855}" srcOrd="0" destOrd="0" parTransId="{EE5D995D-E099-4948-BC9F-B1E5648F9E63}" sibTransId="{2923659B-2C7C-440B-8A7A-16066F9AE0E3}"/>
    <dgm:cxn modelId="{62F0604C-B50A-4DDC-AB5E-83A925EFA4D2}" srcId="{2F412AE5-8F8C-4227-B561-8ED97CB95B75}" destId="{1EC5BBE6-77DF-4DEB-9D93-46E52BA5F2FF}" srcOrd="2" destOrd="0" parTransId="{4B9E0D81-E383-4A6A-BC2F-F900156BF485}" sibTransId="{C3476826-2F2C-4A95-B9B8-AA361B6C52A7}"/>
    <dgm:cxn modelId="{B65D806E-9583-45BE-9645-B1F18B27E0BC}" srcId="{9099C483-E991-4D0D-BC52-73D9F028785F}" destId="{B30263BA-EE31-4BA3-A18F-C8ECC755785A}" srcOrd="1" destOrd="0" parTransId="{91500955-A333-489B-A1DD-48AFBC42DE72}" sibTransId="{EDADFE9C-A35E-4C3D-B0A1-B9E4B99740F8}"/>
    <dgm:cxn modelId="{2FBB6FD4-A639-4E8B-A83E-FC628767AFE9}" srcId="{577A3853-EB38-4842-954C-66BA02355D42}" destId="{9099C483-E991-4D0D-BC52-73D9F028785F}" srcOrd="1" destOrd="0" parTransId="{C76846F2-1434-4A24-820A-7DF2EDD685E0}" sibTransId="{427E5145-B399-4200-8E4B-9124B749E80A}"/>
    <dgm:cxn modelId="{6B6D48C5-0FA6-41B7-9783-DEAB5B723ED0}" srcId="{2F412AE5-8F8C-4227-B561-8ED97CB95B75}" destId="{517A45CD-B980-490C-8861-5A6FE913F728}" srcOrd="1" destOrd="0" parTransId="{5BDBC134-09D6-4091-A598-80CDC7279F99}" sibTransId="{A36F4E5C-5797-446C-9E5B-A35F8DBB9AA1}"/>
    <dgm:cxn modelId="{D7634CA6-C97B-45FB-B336-1F9F91C3701B}" type="presOf" srcId="{577A3853-EB38-4842-954C-66BA02355D42}" destId="{F7411777-D01A-4578-98BA-EF10C6580310}" srcOrd="0" destOrd="0" presId="urn:microsoft.com/office/officeart/2005/8/layout/hList1"/>
    <dgm:cxn modelId="{061F501D-2D3A-426C-B1E0-AE62F6500D59}" srcId="{9099C483-E991-4D0D-BC52-73D9F028785F}" destId="{5668FB63-2ABD-44E6-ACCE-F052B97C51D4}" srcOrd="2" destOrd="0" parTransId="{4C99A5B5-957D-4FD7-AE16-AA87EB860BBA}" sibTransId="{488DC31F-2763-4E9D-ABFA-7AC5599E35E5}"/>
    <dgm:cxn modelId="{29C4415E-CBCF-40CA-86C2-30CF1180FCFB}" srcId="{577A3853-EB38-4842-954C-66BA02355D42}" destId="{305B6299-F349-4395-8EC3-D0A06A5188A9}" srcOrd="2" destOrd="0" parTransId="{FEA95B80-DA18-4F76-9A39-83357F1600BF}" sibTransId="{F9E0AB88-E90E-40F9-837C-905045FB5E41}"/>
    <dgm:cxn modelId="{9196C1CD-A346-4C20-9FEA-66B2D8497551}" type="presOf" srcId="{9099C483-E991-4D0D-BC52-73D9F028785F}" destId="{E0207551-9F7F-4D24-93A8-6665F6697E3E}" srcOrd="0" destOrd="0" presId="urn:microsoft.com/office/officeart/2005/8/layout/hList1"/>
    <dgm:cxn modelId="{1D213DFF-F7BC-43C2-98D4-52AD1E48F808}" type="presOf" srcId="{1EC5BBE6-77DF-4DEB-9D93-46E52BA5F2FF}" destId="{E7EBDC16-AD33-497E-BADD-386FFADDDDA2}" srcOrd="0" destOrd="2" presId="urn:microsoft.com/office/officeart/2005/8/layout/hList1"/>
    <dgm:cxn modelId="{5C97CFC1-9B72-48F5-A9E5-BA81D52F0BA5}" type="presOf" srcId="{C9C9020E-436D-40DF-84AB-B1FD43ADD040}" destId="{E7EBDC16-AD33-497E-BADD-386FFADDDDA2}" srcOrd="0" destOrd="0" presId="urn:microsoft.com/office/officeart/2005/8/layout/hList1"/>
    <dgm:cxn modelId="{50250872-5344-44FE-A8DB-0FCE2AF27E46}" type="presParOf" srcId="{F7411777-D01A-4578-98BA-EF10C6580310}" destId="{E7C3C439-2BA6-40D7-8AAA-91D08BF69285}" srcOrd="0" destOrd="0" presId="urn:microsoft.com/office/officeart/2005/8/layout/hList1"/>
    <dgm:cxn modelId="{5333A848-C869-430A-9C77-88130508DD2B}" type="presParOf" srcId="{E7C3C439-2BA6-40D7-8AAA-91D08BF69285}" destId="{67D1CEF9-4812-41AA-9466-3A7817E189EE}" srcOrd="0" destOrd="0" presId="urn:microsoft.com/office/officeart/2005/8/layout/hList1"/>
    <dgm:cxn modelId="{636EB17F-9EEF-473E-B390-6F190834237B}" type="presParOf" srcId="{E7C3C439-2BA6-40D7-8AAA-91D08BF69285}" destId="{E7EBDC16-AD33-497E-BADD-386FFADDDDA2}" srcOrd="1" destOrd="0" presId="urn:microsoft.com/office/officeart/2005/8/layout/hList1"/>
    <dgm:cxn modelId="{D89F61B3-3652-49DC-82E5-2FD42BF2AB6F}" type="presParOf" srcId="{F7411777-D01A-4578-98BA-EF10C6580310}" destId="{863A6797-C479-4C14-AA47-94BA67752BDB}" srcOrd="1" destOrd="0" presId="urn:microsoft.com/office/officeart/2005/8/layout/hList1"/>
    <dgm:cxn modelId="{FB681408-6534-4D26-BCE6-06838A8EF933}" type="presParOf" srcId="{F7411777-D01A-4578-98BA-EF10C6580310}" destId="{55877A2B-D49F-4544-8E99-4E66FC7FD453}" srcOrd="2" destOrd="0" presId="urn:microsoft.com/office/officeart/2005/8/layout/hList1"/>
    <dgm:cxn modelId="{746BB225-23E4-4276-9939-2DE572F8DCF2}" type="presParOf" srcId="{55877A2B-D49F-4544-8E99-4E66FC7FD453}" destId="{E0207551-9F7F-4D24-93A8-6665F6697E3E}" srcOrd="0" destOrd="0" presId="urn:microsoft.com/office/officeart/2005/8/layout/hList1"/>
    <dgm:cxn modelId="{83D7DD99-4252-49BA-8790-41596F1BD9E0}" type="presParOf" srcId="{55877A2B-D49F-4544-8E99-4E66FC7FD453}" destId="{F11C7C8A-C9AD-411C-8092-29A84810FF51}" srcOrd="1" destOrd="0" presId="urn:microsoft.com/office/officeart/2005/8/layout/hList1"/>
    <dgm:cxn modelId="{A1680D47-9678-4E92-B55D-033FD62CF066}" type="presParOf" srcId="{F7411777-D01A-4578-98BA-EF10C6580310}" destId="{FEF16B26-AA9F-417A-A3B0-8E01AC83998F}" srcOrd="3" destOrd="0" presId="urn:microsoft.com/office/officeart/2005/8/layout/hList1"/>
    <dgm:cxn modelId="{A3043C24-9B78-430B-9DE8-2DC06D8BA4CC}" type="presParOf" srcId="{F7411777-D01A-4578-98BA-EF10C6580310}" destId="{D93B897F-844A-4727-90F2-284E5E9AE9D0}" srcOrd="4" destOrd="0" presId="urn:microsoft.com/office/officeart/2005/8/layout/hList1"/>
    <dgm:cxn modelId="{10717640-B0D8-4CE1-BBD9-8FAC09B8130F}" type="presParOf" srcId="{D93B897F-844A-4727-90F2-284E5E9AE9D0}" destId="{0F534F78-AD15-48B9-A9E5-10E7E6800D1D}" srcOrd="0" destOrd="0" presId="urn:microsoft.com/office/officeart/2005/8/layout/hList1"/>
    <dgm:cxn modelId="{0EB20F3B-FB03-4FE4-A133-C2A840382B6B}" type="presParOf" srcId="{D93B897F-844A-4727-90F2-284E5E9AE9D0}" destId="{D04D5033-E1B1-4C94-A90D-07AC0609211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0212E0-21D3-46B2-981E-74B9E08E649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AE7EFB2E-3F5A-460A-BA11-D69E36FB42B7}">
      <dgm:prSet phldrT="[Texto]"/>
      <dgm:spPr>
        <a:solidFill>
          <a:schemeClr val="accent2">
            <a:lumMod val="75000"/>
          </a:schemeClr>
        </a:solidFill>
        <a:effectLst>
          <a:outerShdw blurRad="50800" dist="1016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R" dirty="0" smtClean="0"/>
            <a:t>Amenaza sísmica</a:t>
          </a:r>
        </a:p>
        <a:p>
          <a:r>
            <a:rPr lang="es-CR" dirty="0" smtClean="0"/>
            <a:t>+ Exposición</a:t>
          </a:r>
        </a:p>
        <a:p>
          <a:r>
            <a:rPr lang="es-CR" dirty="0" smtClean="0"/>
            <a:t>+Vulnerabilidad</a:t>
          </a:r>
          <a:endParaRPr lang="es-CR" dirty="0"/>
        </a:p>
      </dgm:t>
    </dgm:pt>
    <dgm:pt modelId="{5B43F294-0D95-492D-9322-E945C11A264F}" type="parTrans" cxnId="{4F302A06-3820-4A18-B16C-88EA8635D832}">
      <dgm:prSet/>
      <dgm:spPr/>
      <dgm:t>
        <a:bodyPr/>
        <a:lstStyle/>
        <a:p>
          <a:endParaRPr lang="es-CR"/>
        </a:p>
      </dgm:t>
    </dgm:pt>
    <dgm:pt modelId="{7B8E077F-8573-495C-ACD4-80D209B839A0}" type="sibTrans" cxnId="{4F302A06-3820-4A18-B16C-88EA8635D832}">
      <dgm:prSet/>
      <dgm:spPr/>
      <dgm:t>
        <a:bodyPr/>
        <a:lstStyle/>
        <a:p>
          <a:endParaRPr lang="es-CR"/>
        </a:p>
      </dgm:t>
    </dgm:pt>
    <dgm:pt modelId="{876B624E-01C7-4F41-B7A9-5E527B4669A9}">
      <dgm:prSet phldrT="[Texto]"/>
      <dgm:spPr>
        <a:effectLst>
          <a:outerShdw blurRad="50800" dist="1016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R" dirty="0" smtClean="0"/>
            <a:t>Estimación de índices de riesgo económico por distrito</a:t>
          </a:r>
          <a:endParaRPr lang="es-CR" dirty="0"/>
        </a:p>
      </dgm:t>
    </dgm:pt>
    <dgm:pt modelId="{419A4926-7730-4D29-A6B7-5B77096BBDEF}" type="parTrans" cxnId="{C0219EF7-F3AC-4DC3-B1AD-DCE3CD2BDEC8}">
      <dgm:prSet/>
      <dgm:spPr/>
      <dgm:t>
        <a:bodyPr/>
        <a:lstStyle/>
        <a:p>
          <a:endParaRPr lang="es-CR"/>
        </a:p>
      </dgm:t>
    </dgm:pt>
    <dgm:pt modelId="{06E2713D-DDE8-467D-B8DE-C0DE76BA0F04}" type="sibTrans" cxnId="{C0219EF7-F3AC-4DC3-B1AD-DCE3CD2BDEC8}">
      <dgm:prSet/>
      <dgm:spPr/>
      <dgm:t>
        <a:bodyPr/>
        <a:lstStyle/>
        <a:p>
          <a:endParaRPr lang="es-CR"/>
        </a:p>
      </dgm:t>
    </dgm:pt>
    <dgm:pt modelId="{7CF0927B-2221-407D-8FAD-098746C5C3F2}">
      <dgm:prSet phldrT="[Texto]"/>
      <dgm:spPr>
        <a:effectLst>
          <a:outerShdw blurRad="50800" dist="1016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R" b="0" dirty="0" smtClean="0"/>
            <a:t>Factores de PML para residencias (*)</a:t>
          </a:r>
          <a:endParaRPr lang="es-CR" b="0" dirty="0"/>
        </a:p>
      </dgm:t>
    </dgm:pt>
    <dgm:pt modelId="{E1B9F5C7-1D99-4868-9E75-433092038429}" type="parTrans" cxnId="{B0E91184-55C3-4E55-8FB1-EF9C597DD0B5}">
      <dgm:prSet/>
      <dgm:spPr/>
      <dgm:t>
        <a:bodyPr/>
        <a:lstStyle/>
        <a:p>
          <a:endParaRPr lang="es-CR"/>
        </a:p>
      </dgm:t>
    </dgm:pt>
    <dgm:pt modelId="{73FC91A8-58D7-4FA6-90AE-7734EA65C5A9}" type="sibTrans" cxnId="{B0E91184-55C3-4E55-8FB1-EF9C597DD0B5}">
      <dgm:prSet/>
      <dgm:spPr/>
      <dgm:t>
        <a:bodyPr/>
        <a:lstStyle/>
        <a:p>
          <a:endParaRPr lang="es-CR"/>
        </a:p>
      </dgm:t>
    </dgm:pt>
    <dgm:pt modelId="{220AF130-0026-472E-926D-7824C645417A}">
      <dgm:prSet phldrT="[Texto]"/>
      <dgm:spPr>
        <a:effectLst>
          <a:outerShdw blurRad="50800" dist="1016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/>
            <a:t>Factores PML</a:t>
          </a:r>
        </a:p>
        <a:p>
          <a:r>
            <a:rPr lang="es-ES" dirty="0" smtClean="0"/>
            <a:t>Zona II :  2,80%    Zona III:  3,00%    Zona IV:   3,89%, </a:t>
          </a:r>
          <a:endParaRPr lang="es-CR" dirty="0"/>
        </a:p>
      </dgm:t>
    </dgm:pt>
    <dgm:pt modelId="{2802CEAD-5BA2-429C-B984-88CF8164E804}" type="parTrans" cxnId="{A3013119-656F-4C48-9744-2C14F349C376}">
      <dgm:prSet/>
      <dgm:spPr/>
      <dgm:t>
        <a:bodyPr/>
        <a:lstStyle/>
        <a:p>
          <a:endParaRPr lang="es-CR"/>
        </a:p>
      </dgm:t>
    </dgm:pt>
    <dgm:pt modelId="{80F33E3A-7348-4B77-9643-B1F3C9593458}" type="sibTrans" cxnId="{A3013119-656F-4C48-9744-2C14F349C376}">
      <dgm:prSet/>
      <dgm:spPr/>
      <dgm:t>
        <a:bodyPr/>
        <a:lstStyle/>
        <a:p>
          <a:endParaRPr lang="es-CR"/>
        </a:p>
      </dgm:t>
    </dgm:pt>
    <dgm:pt modelId="{0E6BBC2E-6007-4E12-AC83-3219C59BA8E4}" type="pres">
      <dgm:prSet presAssocID="{150212E0-21D3-46B2-981E-74B9E08E6497}" presName="CompostProcess" presStyleCnt="0">
        <dgm:presLayoutVars>
          <dgm:dir/>
          <dgm:resizeHandles val="exact"/>
        </dgm:presLayoutVars>
      </dgm:prSet>
      <dgm:spPr/>
    </dgm:pt>
    <dgm:pt modelId="{EFF980BA-1A06-444F-9703-5DFCC56323AF}" type="pres">
      <dgm:prSet presAssocID="{150212E0-21D3-46B2-981E-74B9E08E6497}" presName="arrow" presStyleLbl="bgShp" presStyleIdx="0" presStyleCnt="1"/>
      <dgm:spPr>
        <a:solidFill>
          <a:srgbClr val="175D76"/>
        </a:solidFill>
        <a:effectLst>
          <a:outerShdw blurRad="50800" dist="114300" dir="5400000" algn="t" rotWithShape="0">
            <a:prstClr val="black">
              <a:alpha val="40000"/>
            </a:prstClr>
          </a:outerShdw>
        </a:effectLst>
      </dgm:spPr>
    </dgm:pt>
    <dgm:pt modelId="{49961700-6333-4F44-9CEF-FF4B444C1D90}" type="pres">
      <dgm:prSet presAssocID="{150212E0-21D3-46B2-981E-74B9E08E6497}" presName="linearProcess" presStyleCnt="0"/>
      <dgm:spPr/>
    </dgm:pt>
    <dgm:pt modelId="{7C27C208-3AFC-4BBD-BCE3-578A1E573B51}" type="pres">
      <dgm:prSet presAssocID="{AE7EFB2E-3F5A-460A-BA11-D69E36FB42B7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49DB494-E6D3-4BA2-952F-EE8392EA7D63}" type="pres">
      <dgm:prSet presAssocID="{7B8E077F-8573-495C-ACD4-80D209B839A0}" presName="sibTrans" presStyleCnt="0"/>
      <dgm:spPr/>
    </dgm:pt>
    <dgm:pt modelId="{3299ED44-D8E2-4CF6-9142-D9B556E9A946}" type="pres">
      <dgm:prSet presAssocID="{876B624E-01C7-4F41-B7A9-5E527B4669A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0090C84-0CDE-47F0-860D-FD0087B6E15C}" type="pres">
      <dgm:prSet presAssocID="{06E2713D-DDE8-467D-B8DE-C0DE76BA0F04}" presName="sibTrans" presStyleCnt="0"/>
      <dgm:spPr/>
    </dgm:pt>
    <dgm:pt modelId="{25C3A797-C778-4359-BAA0-9F7577F7D253}" type="pres">
      <dgm:prSet presAssocID="{7CF0927B-2221-407D-8FAD-098746C5C3F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9838E0B-2899-4660-A3B5-A39C64A96ABD}" type="pres">
      <dgm:prSet presAssocID="{73FC91A8-58D7-4FA6-90AE-7734EA65C5A9}" presName="sibTrans" presStyleCnt="0"/>
      <dgm:spPr/>
    </dgm:pt>
    <dgm:pt modelId="{6FC57300-093B-4BF3-8918-A66A6D1E3DE1}" type="pres">
      <dgm:prSet presAssocID="{220AF130-0026-472E-926D-7824C645417A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A3013119-656F-4C48-9744-2C14F349C376}" srcId="{150212E0-21D3-46B2-981E-74B9E08E6497}" destId="{220AF130-0026-472E-926D-7824C645417A}" srcOrd="3" destOrd="0" parTransId="{2802CEAD-5BA2-429C-B984-88CF8164E804}" sibTransId="{80F33E3A-7348-4B77-9643-B1F3C9593458}"/>
    <dgm:cxn modelId="{F5FBC7C4-103C-46AE-9A24-B4349302ACF3}" type="presOf" srcId="{220AF130-0026-472E-926D-7824C645417A}" destId="{6FC57300-093B-4BF3-8918-A66A6D1E3DE1}" srcOrd="0" destOrd="0" presId="urn:microsoft.com/office/officeart/2005/8/layout/hProcess9"/>
    <dgm:cxn modelId="{B0E91184-55C3-4E55-8FB1-EF9C597DD0B5}" srcId="{150212E0-21D3-46B2-981E-74B9E08E6497}" destId="{7CF0927B-2221-407D-8FAD-098746C5C3F2}" srcOrd="2" destOrd="0" parTransId="{E1B9F5C7-1D99-4868-9E75-433092038429}" sibTransId="{73FC91A8-58D7-4FA6-90AE-7734EA65C5A9}"/>
    <dgm:cxn modelId="{0CBD066B-2A2C-43BF-BCB7-7B88B43EB5EF}" type="presOf" srcId="{AE7EFB2E-3F5A-460A-BA11-D69E36FB42B7}" destId="{7C27C208-3AFC-4BBD-BCE3-578A1E573B51}" srcOrd="0" destOrd="0" presId="urn:microsoft.com/office/officeart/2005/8/layout/hProcess9"/>
    <dgm:cxn modelId="{D3046ABD-98C0-4F2D-9380-49B99609E4A2}" type="presOf" srcId="{876B624E-01C7-4F41-B7A9-5E527B4669A9}" destId="{3299ED44-D8E2-4CF6-9142-D9B556E9A946}" srcOrd="0" destOrd="0" presId="urn:microsoft.com/office/officeart/2005/8/layout/hProcess9"/>
    <dgm:cxn modelId="{963B16AD-0198-45E3-8818-829DE7D15314}" type="presOf" srcId="{7CF0927B-2221-407D-8FAD-098746C5C3F2}" destId="{25C3A797-C778-4359-BAA0-9F7577F7D253}" srcOrd="0" destOrd="0" presId="urn:microsoft.com/office/officeart/2005/8/layout/hProcess9"/>
    <dgm:cxn modelId="{B4502290-5A2C-400A-94B6-BDD479EE993A}" type="presOf" srcId="{150212E0-21D3-46B2-981E-74B9E08E6497}" destId="{0E6BBC2E-6007-4E12-AC83-3219C59BA8E4}" srcOrd="0" destOrd="0" presId="urn:microsoft.com/office/officeart/2005/8/layout/hProcess9"/>
    <dgm:cxn modelId="{C0219EF7-F3AC-4DC3-B1AD-DCE3CD2BDEC8}" srcId="{150212E0-21D3-46B2-981E-74B9E08E6497}" destId="{876B624E-01C7-4F41-B7A9-5E527B4669A9}" srcOrd="1" destOrd="0" parTransId="{419A4926-7730-4D29-A6B7-5B77096BBDEF}" sibTransId="{06E2713D-DDE8-467D-B8DE-C0DE76BA0F04}"/>
    <dgm:cxn modelId="{4F302A06-3820-4A18-B16C-88EA8635D832}" srcId="{150212E0-21D3-46B2-981E-74B9E08E6497}" destId="{AE7EFB2E-3F5A-460A-BA11-D69E36FB42B7}" srcOrd="0" destOrd="0" parTransId="{5B43F294-0D95-492D-9322-E945C11A264F}" sibTransId="{7B8E077F-8573-495C-ACD4-80D209B839A0}"/>
    <dgm:cxn modelId="{29706DC9-FB93-445C-9128-C97177BEE8E5}" type="presParOf" srcId="{0E6BBC2E-6007-4E12-AC83-3219C59BA8E4}" destId="{EFF980BA-1A06-444F-9703-5DFCC56323AF}" srcOrd="0" destOrd="0" presId="urn:microsoft.com/office/officeart/2005/8/layout/hProcess9"/>
    <dgm:cxn modelId="{791F7CBF-A6C7-4164-BB6E-54E6A0DA3BA1}" type="presParOf" srcId="{0E6BBC2E-6007-4E12-AC83-3219C59BA8E4}" destId="{49961700-6333-4F44-9CEF-FF4B444C1D90}" srcOrd="1" destOrd="0" presId="urn:microsoft.com/office/officeart/2005/8/layout/hProcess9"/>
    <dgm:cxn modelId="{38397853-0BDC-4C85-BE7C-B8B2165F4C6B}" type="presParOf" srcId="{49961700-6333-4F44-9CEF-FF4B444C1D90}" destId="{7C27C208-3AFC-4BBD-BCE3-578A1E573B51}" srcOrd="0" destOrd="0" presId="urn:microsoft.com/office/officeart/2005/8/layout/hProcess9"/>
    <dgm:cxn modelId="{00123A2E-F394-481A-B6F3-A292D2D078E2}" type="presParOf" srcId="{49961700-6333-4F44-9CEF-FF4B444C1D90}" destId="{349DB494-E6D3-4BA2-952F-EE8392EA7D63}" srcOrd="1" destOrd="0" presId="urn:microsoft.com/office/officeart/2005/8/layout/hProcess9"/>
    <dgm:cxn modelId="{E26CFD49-273B-40BC-B1BC-3FBC95C466D8}" type="presParOf" srcId="{49961700-6333-4F44-9CEF-FF4B444C1D90}" destId="{3299ED44-D8E2-4CF6-9142-D9B556E9A946}" srcOrd="2" destOrd="0" presId="urn:microsoft.com/office/officeart/2005/8/layout/hProcess9"/>
    <dgm:cxn modelId="{C3238194-A878-4E80-9EDC-8358FB6E5FB6}" type="presParOf" srcId="{49961700-6333-4F44-9CEF-FF4B444C1D90}" destId="{70090C84-0CDE-47F0-860D-FD0087B6E15C}" srcOrd="3" destOrd="0" presId="urn:microsoft.com/office/officeart/2005/8/layout/hProcess9"/>
    <dgm:cxn modelId="{FFA4D1AC-E1A2-4ADD-8D8E-EDD19094FDCF}" type="presParOf" srcId="{49961700-6333-4F44-9CEF-FF4B444C1D90}" destId="{25C3A797-C778-4359-BAA0-9F7577F7D253}" srcOrd="4" destOrd="0" presId="urn:microsoft.com/office/officeart/2005/8/layout/hProcess9"/>
    <dgm:cxn modelId="{E6A231AA-B1A5-44E8-88A3-948180998665}" type="presParOf" srcId="{49961700-6333-4F44-9CEF-FF4B444C1D90}" destId="{49838E0B-2899-4660-A3B5-A39C64A96ABD}" srcOrd="5" destOrd="0" presId="urn:microsoft.com/office/officeart/2005/8/layout/hProcess9"/>
    <dgm:cxn modelId="{8B42486F-4B80-4556-B4BF-BA87C1E46C64}" type="presParOf" srcId="{49961700-6333-4F44-9CEF-FF4B444C1D90}" destId="{6FC57300-093B-4BF3-8918-A66A6D1E3DE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68A378-37FB-4FFD-BB06-AF62D98F5886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CR"/>
        </a:p>
      </dgm:t>
    </dgm:pt>
    <dgm:pt modelId="{83354D68-D5DE-4474-B800-6F6B4D5D4E02}">
      <dgm:prSet phldrT="[Texto]"/>
      <dgm:spPr>
        <a:solidFill>
          <a:schemeClr val="accent2">
            <a:lumMod val="75000"/>
          </a:schemeClr>
        </a:solidFill>
        <a:ln>
          <a:solidFill>
            <a:schemeClr val="bg1"/>
          </a:solidFill>
        </a:ln>
        <a:effectLst>
          <a:outerShdw blurRad="50800" dist="1016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algn="just"/>
          <a:r>
            <a:rPr lang="es-CR" b="1" i="0" u="sng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Requerimiento de capital</a:t>
          </a:r>
          <a:r>
            <a:rPr lang="es-CR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para las coberturas de  terremoto y  volcánica, para considerar las características y ubicación de los bienes asegurados.</a:t>
          </a:r>
          <a:endParaRPr lang="es-CR" dirty="0"/>
        </a:p>
      </dgm:t>
    </dgm:pt>
    <dgm:pt modelId="{3518CEA3-5640-4494-A34E-FB275EC47F02}" type="parTrans" cxnId="{7DFEFEDA-50A6-4A83-86BD-D97C75509979}">
      <dgm:prSet/>
      <dgm:spPr/>
      <dgm:t>
        <a:bodyPr/>
        <a:lstStyle/>
        <a:p>
          <a:endParaRPr lang="es-CR"/>
        </a:p>
      </dgm:t>
    </dgm:pt>
    <dgm:pt modelId="{A96AB04F-4EB6-46D5-B5D6-9DD05C5EA591}" type="sibTrans" cxnId="{7DFEFEDA-50A6-4A83-86BD-D97C75509979}">
      <dgm:prSet/>
      <dgm:spPr/>
      <dgm:t>
        <a:bodyPr/>
        <a:lstStyle/>
        <a:p>
          <a:endParaRPr lang="es-CR"/>
        </a:p>
      </dgm:t>
    </dgm:pt>
    <dgm:pt modelId="{CE501834-70B9-4CB2-9851-78AB171F0F6C}">
      <dgm:prSet phldrT="[Texto]"/>
      <dgm:spPr>
        <a:effectLst>
          <a:outerShdw blurRad="50800" dist="1016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R" b="1" u="sng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Provisión técnica</a:t>
          </a:r>
          <a:r>
            <a:rPr lang="es-CR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para las coberturas de riesgo catastrófico que permita a las aseguradoras atender sus obligaciones  en caso de presentarse un evento catastrófico.</a:t>
          </a:r>
          <a:endParaRPr lang="es-CR" dirty="0"/>
        </a:p>
      </dgm:t>
    </dgm:pt>
    <dgm:pt modelId="{A1D923D0-B2F2-4728-9364-6B8954802FBC}" type="parTrans" cxnId="{620BD63C-E6E8-4570-9213-C0B2EF0DB588}">
      <dgm:prSet/>
      <dgm:spPr/>
      <dgm:t>
        <a:bodyPr/>
        <a:lstStyle/>
        <a:p>
          <a:endParaRPr lang="es-CR"/>
        </a:p>
      </dgm:t>
    </dgm:pt>
    <dgm:pt modelId="{C1685D7A-D5DE-4FE0-B5E0-D8C8F59534AF}" type="sibTrans" cxnId="{620BD63C-E6E8-4570-9213-C0B2EF0DB588}">
      <dgm:prSet/>
      <dgm:spPr/>
      <dgm:t>
        <a:bodyPr/>
        <a:lstStyle/>
        <a:p>
          <a:endParaRPr lang="es-CR"/>
        </a:p>
      </dgm:t>
    </dgm:pt>
    <dgm:pt modelId="{140DF827-0557-4979-ABC2-4DAE55A5D47C}">
      <dgm:prSet phldrT="[Texto]"/>
      <dgm:spPr>
        <a:effectLst>
          <a:outerShdw blurRad="50800" dist="1016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R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Se regula la </a:t>
          </a:r>
          <a:r>
            <a:rPr lang="es-CR" b="1" u="sng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información</a:t>
          </a:r>
          <a:r>
            <a:rPr lang="es-CR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que deben tener aseguradoras para desarrollar en el mediano plazo un modelo científico probabilístico que permita medir PML de la cartera asegurada.</a:t>
          </a:r>
          <a:endParaRPr lang="es-CR" dirty="0"/>
        </a:p>
      </dgm:t>
    </dgm:pt>
    <dgm:pt modelId="{0EE247D5-5A63-4A76-9ED2-B98172277794}" type="parTrans" cxnId="{1505E191-F1B5-4B52-B447-3319E244FC1B}">
      <dgm:prSet/>
      <dgm:spPr/>
      <dgm:t>
        <a:bodyPr/>
        <a:lstStyle/>
        <a:p>
          <a:endParaRPr lang="es-CR"/>
        </a:p>
      </dgm:t>
    </dgm:pt>
    <dgm:pt modelId="{71EBD096-99E1-477E-AF52-A73AE6C51BF9}" type="sibTrans" cxnId="{1505E191-F1B5-4B52-B447-3319E244FC1B}">
      <dgm:prSet/>
      <dgm:spPr/>
      <dgm:t>
        <a:bodyPr/>
        <a:lstStyle/>
        <a:p>
          <a:endParaRPr lang="es-CR"/>
        </a:p>
      </dgm:t>
    </dgm:pt>
    <dgm:pt modelId="{C0C0B821-25AE-47A3-BCB7-4FD9D9CE8409}">
      <dgm:prSet phldrT="[Texto]"/>
      <dgm:spPr>
        <a:effectLst>
          <a:outerShdw blurRad="50800" dist="1016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R" dirty="0" smtClean="0">
              <a:latin typeface="+mj-lt"/>
            </a:rPr>
            <a:t>Obligación de </a:t>
          </a:r>
          <a:r>
            <a:rPr lang="es-CR" b="1" u="sng" dirty="0" smtClean="0">
              <a:latin typeface="+mj-lt"/>
            </a:rPr>
            <a:t>políticas y procedimientos para la atención de reclamaciones </a:t>
          </a:r>
          <a:r>
            <a:rPr lang="es-CR" dirty="0" smtClean="0">
              <a:latin typeface="+mj-lt"/>
            </a:rPr>
            <a:t>en caso de una emergencia de carácter catastrófico, en la normativa de defensa del asegurado</a:t>
          </a:r>
          <a:endParaRPr lang="es-CR" dirty="0"/>
        </a:p>
      </dgm:t>
    </dgm:pt>
    <dgm:pt modelId="{4A196F31-6E8C-4A70-90A1-AB274D280E65}" type="parTrans" cxnId="{B5A60527-0A22-4761-A10D-2242029CD8F5}">
      <dgm:prSet/>
      <dgm:spPr/>
      <dgm:t>
        <a:bodyPr/>
        <a:lstStyle/>
        <a:p>
          <a:endParaRPr lang="es-CR"/>
        </a:p>
      </dgm:t>
    </dgm:pt>
    <dgm:pt modelId="{36BB994A-D8C3-495C-BE92-4C8A7617713F}" type="sibTrans" cxnId="{B5A60527-0A22-4761-A10D-2242029CD8F5}">
      <dgm:prSet/>
      <dgm:spPr/>
      <dgm:t>
        <a:bodyPr/>
        <a:lstStyle/>
        <a:p>
          <a:endParaRPr lang="es-CR"/>
        </a:p>
      </dgm:t>
    </dgm:pt>
    <dgm:pt modelId="{3BCEA8C8-1BD4-4EC8-ABA1-F70A3EF28334}" type="pres">
      <dgm:prSet presAssocID="{1268A378-37FB-4FFD-BB06-AF62D98F588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F3AC2D1D-68E3-4C39-941E-0BEFE861BBF3}" type="pres">
      <dgm:prSet presAssocID="{83354D68-D5DE-4474-B800-6F6B4D5D4E02}" presName="node" presStyleLbl="node1" presStyleIdx="0" presStyleCnt="4" custLinFactNeighborX="-2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93E1812-16D6-4C59-820E-C718B18E154D}" type="pres">
      <dgm:prSet presAssocID="{A96AB04F-4EB6-46D5-B5D6-9DD05C5EA591}" presName="sibTrans" presStyleCnt="0"/>
      <dgm:spPr/>
      <dgm:t>
        <a:bodyPr/>
        <a:lstStyle/>
        <a:p>
          <a:endParaRPr lang="es-CR"/>
        </a:p>
      </dgm:t>
    </dgm:pt>
    <dgm:pt modelId="{0B57C426-A270-445A-8479-1E02DBA66F13}" type="pres">
      <dgm:prSet presAssocID="{CE501834-70B9-4CB2-9851-78AB171F0F6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48C95FB-0E2B-4BBF-BAE4-F46B832D7088}" type="pres">
      <dgm:prSet presAssocID="{C1685D7A-D5DE-4FE0-B5E0-D8C8F59534AF}" presName="sibTrans" presStyleCnt="0"/>
      <dgm:spPr/>
      <dgm:t>
        <a:bodyPr/>
        <a:lstStyle/>
        <a:p>
          <a:endParaRPr lang="es-CR"/>
        </a:p>
      </dgm:t>
    </dgm:pt>
    <dgm:pt modelId="{7B80DE89-0974-4991-80BD-00B1B8C039F9}" type="pres">
      <dgm:prSet presAssocID="{140DF827-0557-4979-ABC2-4DAE55A5D47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B850167-2951-45D5-BD78-C7889C39A7D7}" type="pres">
      <dgm:prSet presAssocID="{71EBD096-99E1-477E-AF52-A73AE6C51BF9}" presName="sibTrans" presStyleCnt="0"/>
      <dgm:spPr/>
      <dgm:t>
        <a:bodyPr/>
        <a:lstStyle/>
        <a:p>
          <a:endParaRPr lang="es-CR"/>
        </a:p>
      </dgm:t>
    </dgm:pt>
    <dgm:pt modelId="{D6E1F1B7-43CA-48CE-A30A-6592420EE987}" type="pres">
      <dgm:prSet presAssocID="{C0C0B821-25AE-47A3-BCB7-4FD9D9CE840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1505E191-F1B5-4B52-B447-3319E244FC1B}" srcId="{1268A378-37FB-4FFD-BB06-AF62D98F5886}" destId="{140DF827-0557-4979-ABC2-4DAE55A5D47C}" srcOrd="2" destOrd="0" parTransId="{0EE247D5-5A63-4A76-9ED2-B98172277794}" sibTransId="{71EBD096-99E1-477E-AF52-A73AE6C51BF9}"/>
    <dgm:cxn modelId="{620BD63C-E6E8-4570-9213-C0B2EF0DB588}" srcId="{1268A378-37FB-4FFD-BB06-AF62D98F5886}" destId="{CE501834-70B9-4CB2-9851-78AB171F0F6C}" srcOrd="1" destOrd="0" parTransId="{A1D923D0-B2F2-4728-9364-6B8954802FBC}" sibTransId="{C1685D7A-D5DE-4FE0-B5E0-D8C8F59534AF}"/>
    <dgm:cxn modelId="{8F5F5E39-C061-48A1-B62E-3C872AB533C0}" type="presOf" srcId="{1268A378-37FB-4FFD-BB06-AF62D98F5886}" destId="{3BCEA8C8-1BD4-4EC8-ABA1-F70A3EF28334}" srcOrd="0" destOrd="0" presId="urn:microsoft.com/office/officeart/2005/8/layout/default"/>
    <dgm:cxn modelId="{66815685-089E-4B7A-97BC-7E30AC7D21AE}" type="presOf" srcId="{140DF827-0557-4979-ABC2-4DAE55A5D47C}" destId="{7B80DE89-0974-4991-80BD-00B1B8C039F9}" srcOrd="0" destOrd="0" presId="urn:microsoft.com/office/officeart/2005/8/layout/default"/>
    <dgm:cxn modelId="{936F2E24-658B-4BF8-AF3A-6B23D67C769C}" type="presOf" srcId="{CE501834-70B9-4CB2-9851-78AB171F0F6C}" destId="{0B57C426-A270-445A-8479-1E02DBA66F13}" srcOrd="0" destOrd="0" presId="urn:microsoft.com/office/officeart/2005/8/layout/default"/>
    <dgm:cxn modelId="{B5A60527-0A22-4761-A10D-2242029CD8F5}" srcId="{1268A378-37FB-4FFD-BB06-AF62D98F5886}" destId="{C0C0B821-25AE-47A3-BCB7-4FD9D9CE8409}" srcOrd="3" destOrd="0" parTransId="{4A196F31-6E8C-4A70-90A1-AB274D280E65}" sibTransId="{36BB994A-D8C3-495C-BE92-4C8A7617713F}"/>
    <dgm:cxn modelId="{170E29BF-7626-4156-9B9F-41BE918B987A}" type="presOf" srcId="{83354D68-D5DE-4474-B800-6F6B4D5D4E02}" destId="{F3AC2D1D-68E3-4C39-941E-0BEFE861BBF3}" srcOrd="0" destOrd="0" presId="urn:microsoft.com/office/officeart/2005/8/layout/default"/>
    <dgm:cxn modelId="{24C9DB0A-95B3-4ADE-95C5-C132A56E7039}" type="presOf" srcId="{C0C0B821-25AE-47A3-BCB7-4FD9D9CE8409}" destId="{D6E1F1B7-43CA-48CE-A30A-6592420EE987}" srcOrd="0" destOrd="0" presId="urn:microsoft.com/office/officeart/2005/8/layout/default"/>
    <dgm:cxn modelId="{7DFEFEDA-50A6-4A83-86BD-D97C75509979}" srcId="{1268A378-37FB-4FFD-BB06-AF62D98F5886}" destId="{83354D68-D5DE-4474-B800-6F6B4D5D4E02}" srcOrd="0" destOrd="0" parTransId="{3518CEA3-5640-4494-A34E-FB275EC47F02}" sibTransId="{A96AB04F-4EB6-46D5-B5D6-9DD05C5EA591}"/>
    <dgm:cxn modelId="{3F180C92-9F03-4C00-A9B2-4CCD285C5741}" type="presParOf" srcId="{3BCEA8C8-1BD4-4EC8-ABA1-F70A3EF28334}" destId="{F3AC2D1D-68E3-4C39-941E-0BEFE861BBF3}" srcOrd="0" destOrd="0" presId="urn:microsoft.com/office/officeart/2005/8/layout/default"/>
    <dgm:cxn modelId="{EB551478-D576-49E0-8A74-CE76C995940C}" type="presParOf" srcId="{3BCEA8C8-1BD4-4EC8-ABA1-F70A3EF28334}" destId="{D93E1812-16D6-4C59-820E-C718B18E154D}" srcOrd="1" destOrd="0" presId="urn:microsoft.com/office/officeart/2005/8/layout/default"/>
    <dgm:cxn modelId="{28436ADA-AFA5-47FC-9BF1-6DDD3635175E}" type="presParOf" srcId="{3BCEA8C8-1BD4-4EC8-ABA1-F70A3EF28334}" destId="{0B57C426-A270-445A-8479-1E02DBA66F13}" srcOrd="2" destOrd="0" presId="urn:microsoft.com/office/officeart/2005/8/layout/default"/>
    <dgm:cxn modelId="{FD34E1FC-9842-4BEB-ADC0-FB176B7BD10A}" type="presParOf" srcId="{3BCEA8C8-1BD4-4EC8-ABA1-F70A3EF28334}" destId="{B48C95FB-0E2B-4BBF-BAE4-F46B832D7088}" srcOrd="3" destOrd="0" presId="urn:microsoft.com/office/officeart/2005/8/layout/default"/>
    <dgm:cxn modelId="{1B14D354-645E-4BC7-9A9D-2507D01271FE}" type="presParOf" srcId="{3BCEA8C8-1BD4-4EC8-ABA1-F70A3EF28334}" destId="{7B80DE89-0974-4991-80BD-00B1B8C039F9}" srcOrd="4" destOrd="0" presId="urn:microsoft.com/office/officeart/2005/8/layout/default"/>
    <dgm:cxn modelId="{A3F756B5-8C69-4FC0-B7C2-074055048C8C}" type="presParOf" srcId="{3BCEA8C8-1BD4-4EC8-ABA1-F70A3EF28334}" destId="{2B850167-2951-45D5-BD78-C7889C39A7D7}" srcOrd="5" destOrd="0" presId="urn:microsoft.com/office/officeart/2005/8/layout/default"/>
    <dgm:cxn modelId="{F59A5276-28F2-4BCF-B359-B89CC2BB4956}" type="presParOf" srcId="{3BCEA8C8-1BD4-4EC8-ABA1-F70A3EF28334}" destId="{D6E1F1B7-43CA-48CE-A30A-6592420EE98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472105C-E831-4EEA-990A-C936E63E579B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R"/>
        </a:p>
      </dgm:t>
    </dgm:pt>
    <dgm:pt modelId="{B8D5CDB0-4D8D-418D-AE03-D606E6FFB050}">
      <dgm:prSet phldrT="[Texto]"/>
      <dgm:spPr>
        <a:solidFill>
          <a:srgbClr val="0B486A"/>
        </a:solidFill>
        <a:effectLst>
          <a:outerShdw blurRad="50800" dist="1016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R" dirty="0" smtClean="0"/>
            <a:t>RCS Terremoto</a:t>
          </a:r>
          <a:endParaRPr lang="es-CR" dirty="0"/>
        </a:p>
      </dgm:t>
    </dgm:pt>
    <dgm:pt modelId="{A74A2645-37BA-42AD-B5ED-2F783C8CA31A}" type="parTrans" cxnId="{0DB0F5D3-6A5D-42CF-8E64-72406CC5FCC6}">
      <dgm:prSet/>
      <dgm:spPr/>
      <dgm:t>
        <a:bodyPr/>
        <a:lstStyle/>
        <a:p>
          <a:endParaRPr lang="es-CR"/>
        </a:p>
      </dgm:t>
    </dgm:pt>
    <dgm:pt modelId="{599D7968-8260-4D56-9442-7BA9ECD4E4EB}" type="sibTrans" cxnId="{0DB0F5D3-6A5D-42CF-8E64-72406CC5FCC6}">
      <dgm:prSet/>
      <dgm:spPr/>
      <dgm:t>
        <a:bodyPr/>
        <a:lstStyle/>
        <a:p>
          <a:endParaRPr lang="es-CR"/>
        </a:p>
      </dgm:t>
    </dgm:pt>
    <dgm:pt modelId="{731D1266-E5A2-4A93-B039-47DF96D78321}">
      <dgm:prSet phldrT="[Texto]"/>
      <dgm:spPr>
        <a:solidFill>
          <a:schemeClr val="accent2">
            <a:lumMod val="75000"/>
          </a:schemeClr>
        </a:solidFill>
        <a:effectLst>
          <a:outerShdw blurRad="50800" dist="1016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R" i="1" dirty="0" smtClean="0"/>
            <a:t>RC riesgo </a:t>
          </a:r>
        </a:p>
        <a:p>
          <a:r>
            <a:rPr lang="es-CR" i="1" dirty="0" smtClean="0"/>
            <a:t>técnico</a:t>
          </a:r>
          <a:endParaRPr lang="es-CR" i="1" dirty="0"/>
        </a:p>
      </dgm:t>
    </dgm:pt>
    <dgm:pt modelId="{37BB2E89-4475-49AE-A227-08B8599BE0B7}" type="parTrans" cxnId="{F05C6AE0-12EE-418F-BE2B-46CECAD31774}">
      <dgm:prSet/>
      <dgm:spPr/>
      <dgm:t>
        <a:bodyPr/>
        <a:lstStyle/>
        <a:p>
          <a:endParaRPr lang="es-CR"/>
        </a:p>
      </dgm:t>
    </dgm:pt>
    <dgm:pt modelId="{CC700F2C-8345-409F-BADD-819B89C5CD83}" type="sibTrans" cxnId="{F05C6AE0-12EE-418F-BE2B-46CECAD31774}">
      <dgm:prSet/>
      <dgm:spPr/>
      <dgm:t>
        <a:bodyPr/>
        <a:lstStyle/>
        <a:p>
          <a:pPr algn="just"/>
          <a:endParaRPr lang="es-CR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3BFC229-440B-4C42-B468-B7D123926916}">
      <dgm:prSet phldrT="[Texto]"/>
      <dgm:spPr>
        <a:solidFill>
          <a:schemeClr val="accent2">
            <a:lumMod val="75000"/>
          </a:schemeClr>
        </a:solidFill>
        <a:effectLst>
          <a:outerShdw blurRad="50800" dist="1016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R" i="1" dirty="0" smtClean="0"/>
            <a:t>RC </a:t>
          </a:r>
          <a:r>
            <a:rPr lang="es-CR" i="1" smtClean="0"/>
            <a:t>riesgo calidad</a:t>
          </a:r>
          <a:endParaRPr lang="es-CR" i="1" dirty="0"/>
        </a:p>
      </dgm:t>
    </dgm:pt>
    <dgm:pt modelId="{5AF4B937-8943-4870-9D24-B255625B03F4}" type="parTrans" cxnId="{C181AC50-D7EC-4D59-861F-490FBB3B1FA0}">
      <dgm:prSet/>
      <dgm:spPr/>
      <dgm:t>
        <a:bodyPr/>
        <a:lstStyle/>
        <a:p>
          <a:endParaRPr lang="es-CR"/>
        </a:p>
      </dgm:t>
    </dgm:pt>
    <dgm:pt modelId="{B8D278D2-5A1A-4368-AE6C-8863A72B78E7}" type="sibTrans" cxnId="{C181AC50-D7EC-4D59-861F-490FBB3B1FA0}">
      <dgm:prSet/>
      <dgm:spPr/>
      <dgm:t>
        <a:bodyPr/>
        <a:lstStyle/>
        <a:p>
          <a:endParaRPr lang="es-CR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41831C8-F215-4B8A-BFDF-67949367D1E3}">
      <dgm:prSet phldrT="[Texto]"/>
      <dgm:spPr>
        <a:solidFill>
          <a:schemeClr val="accent2">
            <a:lumMod val="75000"/>
          </a:schemeClr>
        </a:solidFill>
        <a:effectLst>
          <a:outerShdw blurRad="50800" dist="1016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R" i="1" dirty="0" smtClean="0"/>
            <a:t>RC riesgo concentración</a:t>
          </a:r>
          <a:endParaRPr lang="es-CR" i="1" dirty="0"/>
        </a:p>
      </dgm:t>
    </dgm:pt>
    <dgm:pt modelId="{10960D5E-CCBC-4F4A-ACF2-C95DF368C124}" type="parTrans" cxnId="{97724F27-AF4A-4E6A-A376-91523A48EB6B}">
      <dgm:prSet/>
      <dgm:spPr/>
      <dgm:t>
        <a:bodyPr/>
        <a:lstStyle/>
        <a:p>
          <a:endParaRPr lang="es-CR"/>
        </a:p>
      </dgm:t>
    </dgm:pt>
    <dgm:pt modelId="{7DF7D622-7FB3-4935-80C0-A384A80D797A}" type="sibTrans" cxnId="{97724F27-AF4A-4E6A-A376-91523A48EB6B}">
      <dgm:prSet/>
      <dgm:spPr/>
      <dgm:t>
        <a:bodyPr/>
        <a:lstStyle/>
        <a:p>
          <a:endParaRPr lang="es-CR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BF1AC8B-B455-4693-A771-9C69E2FA21E7}" type="pres">
      <dgm:prSet presAssocID="{4472105C-E831-4EEA-990A-C936E63E57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R"/>
        </a:p>
      </dgm:t>
    </dgm:pt>
    <dgm:pt modelId="{1608844F-38EE-4E6B-8DB9-CF1D70EB2FD2}" type="pres">
      <dgm:prSet presAssocID="{B8D5CDB0-4D8D-418D-AE03-D606E6FFB050}" presName="hierRoot1" presStyleCnt="0">
        <dgm:presLayoutVars>
          <dgm:hierBranch val="init"/>
        </dgm:presLayoutVars>
      </dgm:prSet>
      <dgm:spPr/>
    </dgm:pt>
    <dgm:pt modelId="{F0CE116E-BE03-4A56-A9B3-C6A113CCA566}" type="pres">
      <dgm:prSet presAssocID="{B8D5CDB0-4D8D-418D-AE03-D606E6FFB050}" presName="rootComposite1" presStyleCnt="0"/>
      <dgm:spPr/>
    </dgm:pt>
    <dgm:pt modelId="{DB4FB28C-5392-4000-80A3-650A6F0423CA}" type="pres">
      <dgm:prSet presAssocID="{B8D5CDB0-4D8D-418D-AE03-D606E6FFB05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4D1C92ED-D334-4A22-A1ED-A61D415375E7}" type="pres">
      <dgm:prSet presAssocID="{B8D5CDB0-4D8D-418D-AE03-D606E6FFB050}" presName="rootConnector1" presStyleLbl="node1" presStyleIdx="0" presStyleCnt="0"/>
      <dgm:spPr/>
      <dgm:t>
        <a:bodyPr/>
        <a:lstStyle/>
        <a:p>
          <a:endParaRPr lang="es-CR"/>
        </a:p>
      </dgm:t>
    </dgm:pt>
    <dgm:pt modelId="{B96BBF29-8044-4A9C-BBCA-FF74B979E191}" type="pres">
      <dgm:prSet presAssocID="{B8D5CDB0-4D8D-418D-AE03-D606E6FFB050}" presName="hierChild2" presStyleCnt="0"/>
      <dgm:spPr/>
    </dgm:pt>
    <dgm:pt modelId="{01E38012-1944-40D2-87A8-C445C6BC8ADE}" type="pres">
      <dgm:prSet presAssocID="{37BB2E89-4475-49AE-A227-08B8599BE0B7}" presName="Name37" presStyleLbl="parChTrans1D2" presStyleIdx="0" presStyleCnt="3"/>
      <dgm:spPr/>
      <dgm:t>
        <a:bodyPr/>
        <a:lstStyle/>
        <a:p>
          <a:endParaRPr lang="es-CR"/>
        </a:p>
      </dgm:t>
    </dgm:pt>
    <dgm:pt modelId="{1B63CEEB-FD08-4FB9-AD31-0C57BCD408D8}" type="pres">
      <dgm:prSet presAssocID="{731D1266-E5A2-4A93-B039-47DF96D78321}" presName="hierRoot2" presStyleCnt="0">
        <dgm:presLayoutVars>
          <dgm:hierBranch val="init"/>
        </dgm:presLayoutVars>
      </dgm:prSet>
      <dgm:spPr/>
    </dgm:pt>
    <dgm:pt modelId="{A6DED798-4A4D-41A0-83FE-E9487A7CA5EF}" type="pres">
      <dgm:prSet presAssocID="{731D1266-E5A2-4A93-B039-47DF96D78321}" presName="rootComposite" presStyleCnt="0"/>
      <dgm:spPr/>
    </dgm:pt>
    <dgm:pt modelId="{1D4B6475-61C3-4A80-B814-175E50A6FD99}" type="pres">
      <dgm:prSet presAssocID="{731D1266-E5A2-4A93-B039-47DF96D7832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AB35EBFE-A271-4C7D-AFD2-9DF8638D9E60}" type="pres">
      <dgm:prSet presAssocID="{731D1266-E5A2-4A93-B039-47DF96D78321}" presName="rootConnector" presStyleLbl="node2" presStyleIdx="0" presStyleCnt="3"/>
      <dgm:spPr/>
      <dgm:t>
        <a:bodyPr/>
        <a:lstStyle/>
        <a:p>
          <a:endParaRPr lang="es-CR"/>
        </a:p>
      </dgm:t>
    </dgm:pt>
    <dgm:pt modelId="{3601B7C8-6230-48D0-A97D-45BC534615A7}" type="pres">
      <dgm:prSet presAssocID="{731D1266-E5A2-4A93-B039-47DF96D78321}" presName="hierChild4" presStyleCnt="0"/>
      <dgm:spPr/>
    </dgm:pt>
    <dgm:pt modelId="{B1C18D23-98D5-442E-92AE-28ADFED59E1F}" type="pres">
      <dgm:prSet presAssocID="{731D1266-E5A2-4A93-B039-47DF96D78321}" presName="hierChild5" presStyleCnt="0"/>
      <dgm:spPr/>
    </dgm:pt>
    <dgm:pt modelId="{B661E6C3-332C-483E-B382-6662021E3B72}" type="pres">
      <dgm:prSet presAssocID="{5AF4B937-8943-4870-9D24-B255625B03F4}" presName="Name37" presStyleLbl="parChTrans1D2" presStyleIdx="1" presStyleCnt="3"/>
      <dgm:spPr/>
      <dgm:t>
        <a:bodyPr/>
        <a:lstStyle/>
        <a:p>
          <a:endParaRPr lang="es-CR"/>
        </a:p>
      </dgm:t>
    </dgm:pt>
    <dgm:pt modelId="{F1BD8C07-CB5E-4233-B552-67C38FCF8F71}" type="pres">
      <dgm:prSet presAssocID="{A3BFC229-440B-4C42-B468-B7D123926916}" presName="hierRoot2" presStyleCnt="0">
        <dgm:presLayoutVars>
          <dgm:hierBranch val="init"/>
        </dgm:presLayoutVars>
      </dgm:prSet>
      <dgm:spPr/>
    </dgm:pt>
    <dgm:pt modelId="{10ECE8DE-E375-4D3C-BA56-AC9194CCFAF4}" type="pres">
      <dgm:prSet presAssocID="{A3BFC229-440B-4C42-B468-B7D123926916}" presName="rootComposite" presStyleCnt="0"/>
      <dgm:spPr/>
    </dgm:pt>
    <dgm:pt modelId="{F5225ED0-EE7F-4637-A499-91D09D734894}" type="pres">
      <dgm:prSet presAssocID="{A3BFC229-440B-4C42-B468-B7D12392691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7C8CAAA8-EA6E-414D-8628-95C36975F8DA}" type="pres">
      <dgm:prSet presAssocID="{A3BFC229-440B-4C42-B468-B7D123926916}" presName="rootConnector" presStyleLbl="node2" presStyleIdx="1" presStyleCnt="3"/>
      <dgm:spPr/>
      <dgm:t>
        <a:bodyPr/>
        <a:lstStyle/>
        <a:p>
          <a:endParaRPr lang="es-CR"/>
        </a:p>
      </dgm:t>
    </dgm:pt>
    <dgm:pt modelId="{C96401C6-C117-4B7D-8BAC-7AFB8924BB1A}" type="pres">
      <dgm:prSet presAssocID="{A3BFC229-440B-4C42-B468-B7D123926916}" presName="hierChild4" presStyleCnt="0"/>
      <dgm:spPr/>
    </dgm:pt>
    <dgm:pt modelId="{3817575B-55FB-4FB8-8BBD-3B159234D59F}" type="pres">
      <dgm:prSet presAssocID="{A3BFC229-440B-4C42-B468-B7D123926916}" presName="hierChild5" presStyleCnt="0"/>
      <dgm:spPr/>
    </dgm:pt>
    <dgm:pt modelId="{084DAE6D-0B6A-484A-AA65-E780CC4EAE02}" type="pres">
      <dgm:prSet presAssocID="{10960D5E-CCBC-4F4A-ACF2-C95DF368C124}" presName="Name37" presStyleLbl="parChTrans1D2" presStyleIdx="2" presStyleCnt="3"/>
      <dgm:spPr/>
      <dgm:t>
        <a:bodyPr/>
        <a:lstStyle/>
        <a:p>
          <a:endParaRPr lang="es-CR"/>
        </a:p>
      </dgm:t>
    </dgm:pt>
    <dgm:pt modelId="{B8AB339B-8DFD-4017-89CF-28CA993FFFF5}" type="pres">
      <dgm:prSet presAssocID="{641831C8-F215-4B8A-BFDF-67949367D1E3}" presName="hierRoot2" presStyleCnt="0">
        <dgm:presLayoutVars>
          <dgm:hierBranch val="init"/>
        </dgm:presLayoutVars>
      </dgm:prSet>
      <dgm:spPr/>
    </dgm:pt>
    <dgm:pt modelId="{125A0B35-235B-46BD-A580-2699EFAEC9FF}" type="pres">
      <dgm:prSet presAssocID="{641831C8-F215-4B8A-BFDF-67949367D1E3}" presName="rootComposite" presStyleCnt="0"/>
      <dgm:spPr/>
    </dgm:pt>
    <dgm:pt modelId="{CD8CFE03-E02A-44BA-9B7C-8E441CA2A654}" type="pres">
      <dgm:prSet presAssocID="{641831C8-F215-4B8A-BFDF-67949367D1E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1B5071FB-7AE8-4B1A-BF96-DCFE28AD76E9}" type="pres">
      <dgm:prSet presAssocID="{641831C8-F215-4B8A-BFDF-67949367D1E3}" presName="rootConnector" presStyleLbl="node2" presStyleIdx="2" presStyleCnt="3"/>
      <dgm:spPr/>
      <dgm:t>
        <a:bodyPr/>
        <a:lstStyle/>
        <a:p>
          <a:endParaRPr lang="es-CR"/>
        </a:p>
      </dgm:t>
    </dgm:pt>
    <dgm:pt modelId="{CB2E95F3-1B24-47C9-893C-A1DEFA22CFD6}" type="pres">
      <dgm:prSet presAssocID="{641831C8-F215-4B8A-BFDF-67949367D1E3}" presName="hierChild4" presStyleCnt="0"/>
      <dgm:spPr/>
    </dgm:pt>
    <dgm:pt modelId="{9084B55A-6CC6-4970-ABD0-689D9726FDEE}" type="pres">
      <dgm:prSet presAssocID="{641831C8-F215-4B8A-BFDF-67949367D1E3}" presName="hierChild5" presStyleCnt="0"/>
      <dgm:spPr/>
    </dgm:pt>
    <dgm:pt modelId="{67D8B065-C5C8-4355-AE63-62B7D0FC3A4A}" type="pres">
      <dgm:prSet presAssocID="{B8D5CDB0-4D8D-418D-AE03-D606E6FFB050}" presName="hierChild3" presStyleCnt="0"/>
      <dgm:spPr/>
    </dgm:pt>
  </dgm:ptLst>
  <dgm:cxnLst>
    <dgm:cxn modelId="{1A0260B7-64E6-459C-BF43-704C368C9B67}" type="presOf" srcId="{A3BFC229-440B-4C42-B468-B7D123926916}" destId="{7C8CAAA8-EA6E-414D-8628-95C36975F8DA}" srcOrd="1" destOrd="0" presId="urn:microsoft.com/office/officeart/2005/8/layout/orgChart1"/>
    <dgm:cxn modelId="{0BCEE386-96AD-4ADE-9C91-CD64E47EF5C5}" type="presOf" srcId="{5AF4B937-8943-4870-9D24-B255625B03F4}" destId="{B661E6C3-332C-483E-B382-6662021E3B72}" srcOrd="0" destOrd="0" presId="urn:microsoft.com/office/officeart/2005/8/layout/orgChart1"/>
    <dgm:cxn modelId="{22F6D9B2-B49E-499F-A063-9C9C90FDD107}" type="presOf" srcId="{731D1266-E5A2-4A93-B039-47DF96D78321}" destId="{1D4B6475-61C3-4A80-B814-175E50A6FD99}" srcOrd="0" destOrd="0" presId="urn:microsoft.com/office/officeart/2005/8/layout/orgChart1"/>
    <dgm:cxn modelId="{F4BC0EAD-29A3-4A96-8642-D0ED9BCB5701}" type="presOf" srcId="{A3BFC229-440B-4C42-B468-B7D123926916}" destId="{F5225ED0-EE7F-4637-A499-91D09D734894}" srcOrd="0" destOrd="0" presId="urn:microsoft.com/office/officeart/2005/8/layout/orgChart1"/>
    <dgm:cxn modelId="{F41F93BB-9610-49A5-A132-0C686D6B8147}" type="presOf" srcId="{B8D5CDB0-4D8D-418D-AE03-D606E6FFB050}" destId="{DB4FB28C-5392-4000-80A3-650A6F0423CA}" srcOrd="0" destOrd="0" presId="urn:microsoft.com/office/officeart/2005/8/layout/orgChart1"/>
    <dgm:cxn modelId="{F05C6AE0-12EE-418F-BE2B-46CECAD31774}" srcId="{B8D5CDB0-4D8D-418D-AE03-D606E6FFB050}" destId="{731D1266-E5A2-4A93-B039-47DF96D78321}" srcOrd="0" destOrd="0" parTransId="{37BB2E89-4475-49AE-A227-08B8599BE0B7}" sibTransId="{CC700F2C-8345-409F-BADD-819B89C5CD83}"/>
    <dgm:cxn modelId="{0DB0F5D3-6A5D-42CF-8E64-72406CC5FCC6}" srcId="{4472105C-E831-4EEA-990A-C936E63E579B}" destId="{B8D5CDB0-4D8D-418D-AE03-D606E6FFB050}" srcOrd="0" destOrd="0" parTransId="{A74A2645-37BA-42AD-B5ED-2F783C8CA31A}" sibTransId="{599D7968-8260-4D56-9442-7BA9ECD4E4EB}"/>
    <dgm:cxn modelId="{C181AC50-D7EC-4D59-861F-490FBB3B1FA0}" srcId="{B8D5CDB0-4D8D-418D-AE03-D606E6FFB050}" destId="{A3BFC229-440B-4C42-B468-B7D123926916}" srcOrd="1" destOrd="0" parTransId="{5AF4B937-8943-4870-9D24-B255625B03F4}" sibTransId="{B8D278D2-5A1A-4368-AE6C-8863A72B78E7}"/>
    <dgm:cxn modelId="{E840CF85-84CD-45F3-BB35-C262667BA1B2}" type="presOf" srcId="{731D1266-E5A2-4A93-B039-47DF96D78321}" destId="{AB35EBFE-A271-4C7D-AFD2-9DF8638D9E60}" srcOrd="1" destOrd="0" presId="urn:microsoft.com/office/officeart/2005/8/layout/orgChart1"/>
    <dgm:cxn modelId="{EBF73C7A-AEAC-447E-8BE2-DC68D42DC0D7}" type="presOf" srcId="{37BB2E89-4475-49AE-A227-08B8599BE0B7}" destId="{01E38012-1944-40D2-87A8-C445C6BC8ADE}" srcOrd="0" destOrd="0" presId="urn:microsoft.com/office/officeart/2005/8/layout/orgChart1"/>
    <dgm:cxn modelId="{F4873E88-34FA-4C3F-85E1-237E1636BE72}" type="presOf" srcId="{641831C8-F215-4B8A-BFDF-67949367D1E3}" destId="{CD8CFE03-E02A-44BA-9B7C-8E441CA2A654}" srcOrd="0" destOrd="0" presId="urn:microsoft.com/office/officeart/2005/8/layout/orgChart1"/>
    <dgm:cxn modelId="{97724F27-AF4A-4E6A-A376-91523A48EB6B}" srcId="{B8D5CDB0-4D8D-418D-AE03-D606E6FFB050}" destId="{641831C8-F215-4B8A-BFDF-67949367D1E3}" srcOrd="2" destOrd="0" parTransId="{10960D5E-CCBC-4F4A-ACF2-C95DF368C124}" sibTransId="{7DF7D622-7FB3-4935-80C0-A384A80D797A}"/>
    <dgm:cxn modelId="{725A758D-CEFC-497D-B6C7-67C7DDF4198B}" type="presOf" srcId="{4472105C-E831-4EEA-990A-C936E63E579B}" destId="{ABF1AC8B-B455-4693-A771-9C69E2FA21E7}" srcOrd="0" destOrd="0" presId="urn:microsoft.com/office/officeart/2005/8/layout/orgChart1"/>
    <dgm:cxn modelId="{6B73B6F7-0BDD-4966-8D84-A1D1FEDE2FAA}" type="presOf" srcId="{641831C8-F215-4B8A-BFDF-67949367D1E3}" destId="{1B5071FB-7AE8-4B1A-BF96-DCFE28AD76E9}" srcOrd="1" destOrd="0" presId="urn:microsoft.com/office/officeart/2005/8/layout/orgChart1"/>
    <dgm:cxn modelId="{53728EA7-C4E4-456C-B1A9-0ECEF4879707}" type="presOf" srcId="{B8D5CDB0-4D8D-418D-AE03-D606E6FFB050}" destId="{4D1C92ED-D334-4A22-A1ED-A61D415375E7}" srcOrd="1" destOrd="0" presId="urn:microsoft.com/office/officeart/2005/8/layout/orgChart1"/>
    <dgm:cxn modelId="{8878FB7F-9774-4C21-BED3-D65F401E6E26}" type="presOf" srcId="{10960D5E-CCBC-4F4A-ACF2-C95DF368C124}" destId="{084DAE6D-0B6A-484A-AA65-E780CC4EAE02}" srcOrd="0" destOrd="0" presId="urn:microsoft.com/office/officeart/2005/8/layout/orgChart1"/>
    <dgm:cxn modelId="{6EFB0717-2B0F-42DD-848F-03C68F55543A}" type="presParOf" srcId="{ABF1AC8B-B455-4693-A771-9C69E2FA21E7}" destId="{1608844F-38EE-4E6B-8DB9-CF1D70EB2FD2}" srcOrd="0" destOrd="0" presId="urn:microsoft.com/office/officeart/2005/8/layout/orgChart1"/>
    <dgm:cxn modelId="{E363620A-7D4E-4097-ABE1-B7B86FBC0B9B}" type="presParOf" srcId="{1608844F-38EE-4E6B-8DB9-CF1D70EB2FD2}" destId="{F0CE116E-BE03-4A56-A9B3-C6A113CCA566}" srcOrd="0" destOrd="0" presId="urn:microsoft.com/office/officeart/2005/8/layout/orgChart1"/>
    <dgm:cxn modelId="{95ECDC84-24E6-40E9-8AC3-EA2D98E394A1}" type="presParOf" srcId="{F0CE116E-BE03-4A56-A9B3-C6A113CCA566}" destId="{DB4FB28C-5392-4000-80A3-650A6F0423CA}" srcOrd="0" destOrd="0" presId="urn:microsoft.com/office/officeart/2005/8/layout/orgChart1"/>
    <dgm:cxn modelId="{F85059F6-42B5-430B-8569-90AB47027E2A}" type="presParOf" srcId="{F0CE116E-BE03-4A56-A9B3-C6A113CCA566}" destId="{4D1C92ED-D334-4A22-A1ED-A61D415375E7}" srcOrd="1" destOrd="0" presId="urn:microsoft.com/office/officeart/2005/8/layout/orgChart1"/>
    <dgm:cxn modelId="{5A99EA58-6FA5-4D07-8170-9C8AE09619DB}" type="presParOf" srcId="{1608844F-38EE-4E6B-8DB9-CF1D70EB2FD2}" destId="{B96BBF29-8044-4A9C-BBCA-FF74B979E191}" srcOrd="1" destOrd="0" presId="urn:microsoft.com/office/officeart/2005/8/layout/orgChart1"/>
    <dgm:cxn modelId="{F8CA74B8-BC85-47F1-AFF0-A66F2FEBBF24}" type="presParOf" srcId="{B96BBF29-8044-4A9C-BBCA-FF74B979E191}" destId="{01E38012-1944-40D2-87A8-C445C6BC8ADE}" srcOrd="0" destOrd="0" presId="urn:microsoft.com/office/officeart/2005/8/layout/orgChart1"/>
    <dgm:cxn modelId="{7FAA2D4A-558A-472A-BDAA-71DD82A2F308}" type="presParOf" srcId="{B96BBF29-8044-4A9C-BBCA-FF74B979E191}" destId="{1B63CEEB-FD08-4FB9-AD31-0C57BCD408D8}" srcOrd="1" destOrd="0" presId="urn:microsoft.com/office/officeart/2005/8/layout/orgChart1"/>
    <dgm:cxn modelId="{2DCF998F-1A83-4BBC-8437-4CF5ECDE96FF}" type="presParOf" srcId="{1B63CEEB-FD08-4FB9-AD31-0C57BCD408D8}" destId="{A6DED798-4A4D-41A0-83FE-E9487A7CA5EF}" srcOrd="0" destOrd="0" presId="urn:microsoft.com/office/officeart/2005/8/layout/orgChart1"/>
    <dgm:cxn modelId="{27251C78-10EA-4DCC-9085-CE0A6F6A9663}" type="presParOf" srcId="{A6DED798-4A4D-41A0-83FE-E9487A7CA5EF}" destId="{1D4B6475-61C3-4A80-B814-175E50A6FD99}" srcOrd="0" destOrd="0" presId="urn:microsoft.com/office/officeart/2005/8/layout/orgChart1"/>
    <dgm:cxn modelId="{2D6B1C96-9E31-46E2-A930-CCCB4171EFA8}" type="presParOf" srcId="{A6DED798-4A4D-41A0-83FE-E9487A7CA5EF}" destId="{AB35EBFE-A271-4C7D-AFD2-9DF8638D9E60}" srcOrd="1" destOrd="0" presId="urn:microsoft.com/office/officeart/2005/8/layout/orgChart1"/>
    <dgm:cxn modelId="{56DB47FE-912E-43E8-9C6F-039E69CB673E}" type="presParOf" srcId="{1B63CEEB-FD08-4FB9-AD31-0C57BCD408D8}" destId="{3601B7C8-6230-48D0-A97D-45BC534615A7}" srcOrd="1" destOrd="0" presId="urn:microsoft.com/office/officeart/2005/8/layout/orgChart1"/>
    <dgm:cxn modelId="{79178069-4C56-4102-963A-D42248E78D30}" type="presParOf" srcId="{1B63CEEB-FD08-4FB9-AD31-0C57BCD408D8}" destId="{B1C18D23-98D5-442E-92AE-28ADFED59E1F}" srcOrd="2" destOrd="0" presId="urn:microsoft.com/office/officeart/2005/8/layout/orgChart1"/>
    <dgm:cxn modelId="{B630EFCA-C309-407F-A130-F1227A8A48AC}" type="presParOf" srcId="{B96BBF29-8044-4A9C-BBCA-FF74B979E191}" destId="{B661E6C3-332C-483E-B382-6662021E3B72}" srcOrd="2" destOrd="0" presId="urn:microsoft.com/office/officeart/2005/8/layout/orgChart1"/>
    <dgm:cxn modelId="{40E66C08-2664-45EE-A9E5-B8B3723073D0}" type="presParOf" srcId="{B96BBF29-8044-4A9C-BBCA-FF74B979E191}" destId="{F1BD8C07-CB5E-4233-B552-67C38FCF8F71}" srcOrd="3" destOrd="0" presId="urn:microsoft.com/office/officeart/2005/8/layout/orgChart1"/>
    <dgm:cxn modelId="{36676048-E9D4-4A2A-8D37-20850EBFBA69}" type="presParOf" srcId="{F1BD8C07-CB5E-4233-B552-67C38FCF8F71}" destId="{10ECE8DE-E375-4D3C-BA56-AC9194CCFAF4}" srcOrd="0" destOrd="0" presId="urn:microsoft.com/office/officeart/2005/8/layout/orgChart1"/>
    <dgm:cxn modelId="{CA55CBAC-7F8D-4D46-AEFA-E741130FBF40}" type="presParOf" srcId="{10ECE8DE-E375-4D3C-BA56-AC9194CCFAF4}" destId="{F5225ED0-EE7F-4637-A499-91D09D734894}" srcOrd="0" destOrd="0" presId="urn:microsoft.com/office/officeart/2005/8/layout/orgChart1"/>
    <dgm:cxn modelId="{B53CE170-59AF-4221-8216-F6E1063C4077}" type="presParOf" srcId="{10ECE8DE-E375-4D3C-BA56-AC9194CCFAF4}" destId="{7C8CAAA8-EA6E-414D-8628-95C36975F8DA}" srcOrd="1" destOrd="0" presId="urn:microsoft.com/office/officeart/2005/8/layout/orgChart1"/>
    <dgm:cxn modelId="{FD2421D4-ECB6-4EBF-BBC3-9B605B6CD143}" type="presParOf" srcId="{F1BD8C07-CB5E-4233-B552-67C38FCF8F71}" destId="{C96401C6-C117-4B7D-8BAC-7AFB8924BB1A}" srcOrd="1" destOrd="0" presId="urn:microsoft.com/office/officeart/2005/8/layout/orgChart1"/>
    <dgm:cxn modelId="{C561A2C5-6214-44B9-8B2F-AB34A2A9350F}" type="presParOf" srcId="{F1BD8C07-CB5E-4233-B552-67C38FCF8F71}" destId="{3817575B-55FB-4FB8-8BBD-3B159234D59F}" srcOrd="2" destOrd="0" presId="urn:microsoft.com/office/officeart/2005/8/layout/orgChart1"/>
    <dgm:cxn modelId="{68E96C6F-EC6D-4481-899A-F6B162D43C57}" type="presParOf" srcId="{B96BBF29-8044-4A9C-BBCA-FF74B979E191}" destId="{084DAE6D-0B6A-484A-AA65-E780CC4EAE02}" srcOrd="4" destOrd="0" presId="urn:microsoft.com/office/officeart/2005/8/layout/orgChart1"/>
    <dgm:cxn modelId="{846E6257-F770-49BF-A212-CA55E3CF6B79}" type="presParOf" srcId="{B96BBF29-8044-4A9C-BBCA-FF74B979E191}" destId="{B8AB339B-8DFD-4017-89CF-28CA993FFFF5}" srcOrd="5" destOrd="0" presId="urn:microsoft.com/office/officeart/2005/8/layout/orgChart1"/>
    <dgm:cxn modelId="{3E346696-6098-4F05-98B1-47ADE1E55820}" type="presParOf" srcId="{B8AB339B-8DFD-4017-89CF-28CA993FFFF5}" destId="{125A0B35-235B-46BD-A580-2699EFAEC9FF}" srcOrd="0" destOrd="0" presId="urn:microsoft.com/office/officeart/2005/8/layout/orgChart1"/>
    <dgm:cxn modelId="{A1BE49FE-B9B3-4B9C-A8E9-5C514B9E72FA}" type="presParOf" srcId="{125A0B35-235B-46BD-A580-2699EFAEC9FF}" destId="{CD8CFE03-E02A-44BA-9B7C-8E441CA2A654}" srcOrd="0" destOrd="0" presId="urn:microsoft.com/office/officeart/2005/8/layout/orgChart1"/>
    <dgm:cxn modelId="{41CDA650-8908-4E4C-B3F0-98019C0410C0}" type="presParOf" srcId="{125A0B35-235B-46BD-A580-2699EFAEC9FF}" destId="{1B5071FB-7AE8-4B1A-BF96-DCFE28AD76E9}" srcOrd="1" destOrd="0" presId="urn:microsoft.com/office/officeart/2005/8/layout/orgChart1"/>
    <dgm:cxn modelId="{6251D3C4-DF47-49B3-B8D7-B5094BAD1F4E}" type="presParOf" srcId="{B8AB339B-8DFD-4017-89CF-28CA993FFFF5}" destId="{CB2E95F3-1B24-47C9-893C-A1DEFA22CFD6}" srcOrd="1" destOrd="0" presId="urn:microsoft.com/office/officeart/2005/8/layout/orgChart1"/>
    <dgm:cxn modelId="{B3EB2DC3-EF54-44FB-9BCF-1B2AD01A9DE9}" type="presParOf" srcId="{B8AB339B-8DFD-4017-89CF-28CA993FFFF5}" destId="{9084B55A-6CC6-4970-ABD0-689D9726FDEE}" srcOrd="2" destOrd="0" presId="urn:microsoft.com/office/officeart/2005/8/layout/orgChart1"/>
    <dgm:cxn modelId="{4FD1B101-A7AF-4E69-A4E9-A8E3AC2AC46E}" type="presParOf" srcId="{1608844F-38EE-4E6B-8DB9-CF1D70EB2FD2}" destId="{67D8B065-C5C8-4355-AE63-62B7D0FC3A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8D9036B-E79D-4D59-95DF-1E63E212D44C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R"/>
        </a:p>
      </dgm:t>
    </dgm:pt>
    <dgm:pt modelId="{5EBCA8D3-A952-4475-965E-B3AD65E3AE96}">
      <dgm:prSet phldrT="[Texto]" custT="1"/>
      <dgm:spPr>
        <a:solidFill>
          <a:schemeClr val="accent2">
            <a:lumMod val="75000"/>
          </a:schemeClr>
        </a:solidFill>
        <a:effectLst>
          <a:outerShdw blurRad="50800" dist="1016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R" sz="2400" dirty="0" smtClean="0"/>
            <a:t>Implementación de la norma en el sector</a:t>
          </a:r>
          <a:endParaRPr lang="es-CR" sz="2400" dirty="0"/>
        </a:p>
      </dgm:t>
    </dgm:pt>
    <dgm:pt modelId="{D75E9A0D-3945-4A5F-93A7-FB777BDF2651}" type="parTrans" cxnId="{170C9C51-78EB-4EFE-8CCA-4C7E607AD23C}">
      <dgm:prSet/>
      <dgm:spPr/>
      <dgm:t>
        <a:bodyPr/>
        <a:lstStyle/>
        <a:p>
          <a:endParaRPr lang="es-CR"/>
        </a:p>
      </dgm:t>
    </dgm:pt>
    <dgm:pt modelId="{C2216988-5BA4-4D52-9296-BE29A0F907EE}" type="sibTrans" cxnId="{170C9C51-78EB-4EFE-8CCA-4C7E607AD23C}">
      <dgm:prSet/>
      <dgm:spPr>
        <a:effectLst>
          <a:outerShdw blurRad="50800" dist="1016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R" dirty="0"/>
        </a:p>
      </dgm:t>
    </dgm:pt>
    <dgm:pt modelId="{840F2DA2-8C3C-4BB8-AFBE-A0990707CB12}">
      <dgm:prSet phldrT="[Texto]" custT="1"/>
      <dgm:spPr>
        <a:effectLst>
          <a:outerShdw blurRad="50800" dist="1016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R" sz="2400" dirty="0" smtClean="0"/>
            <a:t>Modelo para c</a:t>
          </a:r>
          <a:r>
            <a:rPr lang="es-CR" sz="2400" dirty="0" smtClean="0">
              <a:latin typeface="Arial"/>
              <a:cs typeface="Arial"/>
            </a:rPr>
            <a:t>álculo de PML para una cartera asegurada por bien asegurado y su automatización</a:t>
          </a:r>
          <a:endParaRPr lang="es-CR" sz="2400" dirty="0"/>
        </a:p>
      </dgm:t>
    </dgm:pt>
    <dgm:pt modelId="{16D6D55A-8D01-48C4-9963-6E57D4226835}" type="parTrans" cxnId="{C1A94A22-076A-4F39-B9B6-C048EA52FC98}">
      <dgm:prSet/>
      <dgm:spPr/>
      <dgm:t>
        <a:bodyPr/>
        <a:lstStyle/>
        <a:p>
          <a:endParaRPr lang="es-CR"/>
        </a:p>
      </dgm:t>
    </dgm:pt>
    <dgm:pt modelId="{1AEA7809-E02A-4319-A393-E21B929C2655}" type="sibTrans" cxnId="{C1A94A22-076A-4F39-B9B6-C048EA52FC98}">
      <dgm:prSet/>
      <dgm:spPr/>
      <dgm:t>
        <a:bodyPr/>
        <a:lstStyle/>
        <a:p>
          <a:endParaRPr lang="es-CR"/>
        </a:p>
      </dgm:t>
    </dgm:pt>
    <dgm:pt modelId="{04BB7998-364D-4DAF-894D-AE7DD123BF99}">
      <dgm:prSet phldrT="[Texto]" custT="1"/>
      <dgm:spPr>
        <a:effectLst>
          <a:outerShdw blurRad="50800" dist="1016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R" sz="2400" dirty="0" smtClean="0"/>
            <a:t>Incorporación de factores de PML para otros tipos de estructuras – En el corto plazo:  industrial, comercial y puentes</a:t>
          </a:r>
          <a:endParaRPr lang="es-CR" sz="2400" dirty="0"/>
        </a:p>
      </dgm:t>
    </dgm:pt>
    <dgm:pt modelId="{1B8D14F2-0D34-45BC-8294-79407F76F022}" type="parTrans" cxnId="{371102B0-EF1A-457D-BEE9-2FFCDC08E75A}">
      <dgm:prSet/>
      <dgm:spPr/>
      <dgm:t>
        <a:bodyPr/>
        <a:lstStyle/>
        <a:p>
          <a:endParaRPr lang="es-CR"/>
        </a:p>
      </dgm:t>
    </dgm:pt>
    <dgm:pt modelId="{9D5BE631-7393-4A23-8C55-18B5398D5754}" type="sibTrans" cxnId="{371102B0-EF1A-457D-BEE9-2FFCDC08E75A}">
      <dgm:prSet/>
      <dgm:spPr>
        <a:effectLst>
          <a:outerShdw blurRad="50800" dist="1016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R"/>
        </a:p>
      </dgm:t>
    </dgm:pt>
    <dgm:pt modelId="{378D50DE-E108-4A9B-B469-0E4D389C451B}" type="pres">
      <dgm:prSet presAssocID="{68D9036B-E79D-4D59-95DF-1E63E212D4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0AE167C9-8DE3-45A0-8CB8-57D71BDE35A0}" type="pres">
      <dgm:prSet presAssocID="{5EBCA8D3-A952-4475-965E-B3AD65E3AE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6AFBA2C-6C09-4198-A211-78DA9390E4F2}" type="pres">
      <dgm:prSet presAssocID="{C2216988-5BA4-4D52-9296-BE29A0F907EE}" presName="sibTrans" presStyleLbl="sibTrans2D1" presStyleIdx="0" presStyleCnt="2"/>
      <dgm:spPr/>
      <dgm:t>
        <a:bodyPr/>
        <a:lstStyle/>
        <a:p>
          <a:endParaRPr lang="es-CR"/>
        </a:p>
      </dgm:t>
    </dgm:pt>
    <dgm:pt modelId="{91E02B25-BEE4-43B4-80D0-A0C0E90ADCAB}" type="pres">
      <dgm:prSet presAssocID="{C2216988-5BA4-4D52-9296-BE29A0F907EE}" presName="connectorText" presStyleLbl="sibTrans2D1" presStyleIdx="0" presStyleCnt="2"/>
      <dgm:spPr/>
      <dgm:t>
        <a:bodyPr/>
        <a:lstStyle/>
        <a:p>
          <a:endParaRPr lang="es-CR"/>
        </a:p>
      </dgm:t>
    </dgm:pt>
    <dgm:pt modelId="{27D5EE4C-F943-4E4F-8B15-C108F5D24C65}" type="pres">
      <dgm:prSet presAssocID="{04BB7998-364D-4DAF-894D-AE7DD123BF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221A656-04D3-4F4E-9867-A5D8DFBDBCD3}" type="pres">
      <dgm:prSet presAssocID="{9D5BE631-7393-4A23-8C55-18B5398D5754}" presName="sibTrans" presStyleLbl="sibTrans2D1" presStyleIdx="1" presStyleCnt="2"/>
      <dgm:spPr/>
      <dgm:t>
        <a:bodyPr/>
        <a:lstStyle/>
        <a:p>
          <a:endParaRPr lang="es-CR"/>
        </a:p>
      </dgm:t>
    </dgm:pt>
    <dgm:pt modelId="{A94496E5-7234-492C-8BF6-C51B2D0BA979}" type="pres">
      <dgm:prSet presAssocID="{9D5BE631-7393-4A23-8C55-18B5398D5754}" presName="connectorText" presStyleLbl="sibTrans2D1" presStyleIdx="1" presStyleCnt="2"/>
      <dgm:spPr/>
      <dgm:t>
        <a:bodyPr/>
        <a:lstStyle/>
        <a:p>
          <a:endParaRPr lang="es-CR"/>
        </a:p>
      </dgm:t>
    </dgm:pt>
    <dgm:pt modelId="{A1786621-2160-49CD-AFED-E59126CA7DF8}" type="pres">
      <dgm:prSet presAssocID="{840F2DA2-8C3C-4BB8-AFBE-A0990707CB12}" presName="node" presStyleLbl="node1" presStyleIdx="2" presStyleCnt="3" custLinFactNeighborX="-18228" custLinFactNeighborY="819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C1A94A22-076A-4F39-B9B6-C048EA52FC98}" srcId="{68D9036B-E79D-4D59-95DF-1E63E212D44C}" destId="{840F2DA2-8C3C-4BB8-AFBE-A0990707CB12}" srcOrd="2" destOrd="0" parTransId="{16D6D55A-8D01-48C4-9963-6E57D4226835}" sibTransId="{1AEA7809-E02A-4319-A393-E21B929C2655}"/>
    <dgm:cxn modelId="{95C82860-DC89-4E59-8788-4E444BC7A339}" type="presOf" srcId="{68D9036B-E79D-4D59-95DF-1E63E212D44C}" destId="{378D50DE-E108-4A9B-B469-0E4D389C451B}" srcOrd="0" destOrd="0" presId="urn:microsoft.com/office/officeart/2005/8/layout/process1"/>
    <dgm:cxn modelId="{8B440254-C524-44F8-9927-47A2844EDF93}" type="presOf" srcId="{9D5BE631-7393-4A23-8C55-18B5398D5754}" destId="{A221A656-04D3-4F4E-9867-A5D8DFBDBCD3}" srcOrd="0" destOrd="0" presId="urn:microsoft.com/office/officeart/2005/8/layout/process1"/>
    <dgm:cxn modelId="{371102B0-EF1A-457D-BEE9-2FFCDC08E75A}" srcId="{68D9036B-E79D-4D59-95DF-1E63E212D44C}" destId="{04BB7998-364D-4DAF-894D-AE7DD123BF99}" srcOrd="1" destOrd="0" parTransId="{1B8D14F2-0D34-45BC-8294-79407F76F022}" sibTransId="{9D5BE631-7393-4A23-8C55-18B5398D5754}"/>
    <dgm:cxn modelId="{170C9C51-78EB-4EFE-8CCA-4C7E607AD23C}" srcId="{68D9036B-E79D-4D59-95DF-1E63E212D44C}" destId="{5EBCA8D3-A952-4475-965E-B3AD65E3AE96}" srcOrd="0" destOrd="0" parTransId="{D75E9A0D-3945-4A5F-93A7-FB777BDF2651}" sibTransId="{C2216988-5BA4-4D52-9296-BE29A0F907EE}"/>
    <dgm:cxn modelId="{B1EBE60D-5D0F-41CE-844C-93B89D162EB4}" type="presOf" srcId="{5EBCA8D3-A952-4475-965E-B3AD65E3AE96}" destId="{0AE167C9-8DE3-45A0-8CB8-57D71BDE35A0}" srcOrd="0" destOrd="0" presId="urn:microsoft.com/office/officeart/2005/8/layout/process1"/>
    <dgm:cxn modelId="{B94B5BB9-30B0-4181-A613-162307C3C7A1}" type="presOf" srcId="{04BB7998-364D-4DAF-894D-AE7DD123BF99}" destId="{27D5EE4C-F943-4E4F-8B15-C108F5D24C65}" srcOrd="0" destOrd="0" presId="urn:microsoft.com/office/officeart/2005/8/layout/process1"/>
    <dgm:cxn modelId="{BD9DB374-BFAE-4E31-A826-5F2CB1977E70}" type="presOf" srcId="{9D5BE631-7393-4A23-8C55-18B5398D5754}" destId="{A94496E5-7234-492C-8BF6-C51B2D0BA979}" srcOrd="1" destOrd="0" presId="urn:microsoft.com/office/officeart/2005/8/layout/process1"/>
    <dgm:cxn modelId="{B16252C0-4C10-4F2D-9EB4-5FABE68C5D49}" type="presOf" srcId="{C2216988-5BA4-4D52-9296-BE29A0F907EE}" destId="{91E02B25-BEE4-43B4-80D0-A0C0E90ADCAB}" srcOrd="1" destOrd="0" presId="urn:microsoft.com/office/officeart/2005/8/layout/process1"/>
    <dgm:cxn modelId="{8FA403E8-DB5B-41DA-B8D3-C731EEA9FAF1}" type="presOf" srcId="{C2216988-5BA4-4D52-9296-BE29A0F907EE}" destId="{B6AFBA2C-6C09-4198-A211-78DA9390E4F2}" srcOrd="0" destOrd="0" presId="urn:microsoft.com/office/officeart/2005/8/layout/process1"/>
    <dgm:cxn modelId="{D6834953-1B28-4D4E-A143-606EDB048BE6}" type="presOf" srcId="{840F2DA2-8C3C-4BB8-AFBE-A0990707CB12}" destId="{A1786621-2160-49CD-AFED-E59126CA7DF8}" srcOrd="0" destOrd="0" presId="urn:microsoft.com/office/officeart/2005/8/layout/process1"/>
    <dgm:cxn modelId="{B29BB976-CCF5-4380-B9DF-EC856C300D57}" type="presParOf" srcId="{378D50DE-E108-4A9B-B469-0E4D389C451B}" destId="{0AE167C9-8DE3-45A0-8CB8-57D71BDE35A0}" srcOrd="0" destOrd="0" presId="urn:microsoft.com/office/officeart/2005/8/layout/process1"/>
    <dgm:cxn modelId="{EF6001D3-663D-4C8F-9C49-39FC8D94954A}" type="presParOf" srcId="{378D50DE-E108-4A9B-B469-0E4D389C451B}" destId="{B6AFBA2C-6C09-4198-A211-78DA9390E4F2}" srcOrd="1" destOrd="0" presId="urn:microsoft.com/office/officeart/2005/8/layout/process1"/>
    <dgm:cxn modelId="{346793D0-8C86-47F8-A815-96BB797F6B76}" type="presParOf" srcId="{B6AFBA2C-6C09-4198-A211-78DA9390E4F2}" destId="{91E02B25-BEE4-43B4-80D0-A0C0E90ADCAB}" srcOrd="0" destOrd="0" presId="urn:microsoft.com/office/officeart/2005/8/layout/process1"/>
    <dgm:cxn modelId="{BDEAD24F-85BA-40C5-ADF0-44F8A134624B}" type="presParOf" srcId="{378D50DE-E108-4A9B-B469-0E4D389C451B}" destId="{27D5EE4C-F943-4E4F-8B15-C108F5D24C65}" srcOrd="2" destOrd="0" presId="urn:microsoft.com/office/officeart/2005/8/layout/process1"/>
    <dgm:cxn modelId="{CC264DF3-B28A-4D28-AF18-1EC76E46D056}" type="presParOf" srcId="{378D50DE-E108-4A9B-B469-0E4D389C451B}" destId="{A221A656-04D3-4F4E-9867-A5D8DFBDBCD3}" srcOrd="3" destOrd="0" presId="urn:microsoft.com/office/officeart/2005/8/layout/process1"/>
    <dgm:cxn modelId="{52E52E94-1D4D-4B95-B5A2-426DADD5D9AB}" type="presParOf" srcId="{A221A656-04D3-4F4E-9867-A5D8DFBDBCD3}" destId="{A94496E5-7234-492C-8BF6-C51B2D0BA979}" srcOrd="0" destOrd="0" presId="urn:microsoft.com/office/officeart/2005/8/layout/process1"/>
    <dgm:cxn modelId="{615962DE-C617-4851-94EF-13FEF2CF31E1}" type="presParOf" srcId="{378D50DE-E108-4A9B-B469-0E4D389C451B}" destId="{A1786621-2160-49CD-AFED-E59126CA7DF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08872-64F6-4C3C-8DFC-3AC0259BE11E}">
      <dsp:nvSpPr>
        <dsp:cNvPr id="0" name=""/>
        <dsp:cNvSpPr/>
      </dsp:nvSpPr>
      <dsp:spPr>
        <a:xfrm>
          <a:off x="0" y="0"/>
          <a:ext cx="74736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16B84-26DF-460E-A238-4C7F5D128BA4}">
      <dsp:nvSpPr>
        <dsp:cNvPr id="0" name=""/>
        <dsp:cNvSpPr/>
      </dsp:nvSpPr>
      <dsp:spPr>
        <a:xfrm>
          <a:off x="0" y="0"/>
          <a:ext cx="1767986" cy="3295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b="1" kern="1200" dirty="0">
              <a:solidFill>
                <a:schemeClr val="accent1">
                  <a:lumMod val="75000"/>
                </a:schemeClr>
              </a:solidFill>
              <a:latin typeface="+mn-lt"/>
            </a:rPr>
            <a:t>Objetivo 1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b="1" kern="1200" dirty="0">
              <a:solidFill>
                <a:schemeClr val="accent1">
                  <a:lumMod val="75000"/>
                </a:schemeClr>
              </a:solidFill>
              <a:latin typeface="+mn-lt"/>
            </a:rPr>
            <a:t>Supervisión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0" i="0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Avanzar en el cumplimiento de las mejores prácticas internacionales de supervisión de seguros </a:t>
          </a:r>
          <a:endParaRPr lang="es-CR" sz="1800" b="0" i="0" kern="1200" baseline="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</a:endParaRPr>
        </a:p>
      </dsp:txBody>
      <dsp:txXfrm>
        <a:off x="0" y="0"/>
        <a:ext cx="1767986" cy="3295430"/>
      </dsp:txXfrm>
    </dsp:sp>
    <dsp:sp modelId="{E924FC3C-25CE-4BBC-B0AF-C84C83189BBE}">
      <dsp:nvSpPr>
        <dsp:cNvPr id="0" name=""/>
        <dsp:cNvSpPr/>
      </dsp:nvSpPr>
      <dsp:spPr>
        <a:xfrm>
          <a:off x="1784101" y="0"/>
          <a:ext cx="2745276" cy="2992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Acciones para avanzar hacia la implementación de modelo requerimiento de capital  tipo  Solvencia II </a:t>
          </a:r>
          <a:endParaRPr lang="es-CR" sz="18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784101" y="0"/>
        <a:ext cx="2745276" cy="2992919"/>
      </dsp:txXfrm>
    </dsp:sp>
    <dsp:sp modelId="{7E2E7014-D4E6-4C33-8D18-F3AE559B2B61}">
      <dsp:nvSpPr>
        <dsp:cNvPr id="0" name=""/>
        <dsp:cNvSpPr/>
      </dsp:nvSpPr>
      <dsp:spPr>
        <a:xfrm>
          <a:off x="4663133" y="0"/>
          <a:ext cx="2745276" cy="1496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Modificación del Régimen de Solvencia</a:t>
          </a:r>
          <a:endParaRPr lang="es-CR" sz="1800" kern="1200" dirty="0">
            <a:solidFill>
              <a:schemeClr val="tx1">
                <a:lumMod val="75000"/>
                <a:lumOff val="25000"/>
              </a:schemeClr>
            </a:solidFill>
            <a:effectLst/>
          </a:endParaRPr>
        </a:p>
      </dsp:txBody>
      <dsp:txXfrm>
        <a:off x="4663133" y="0"/>
        <a:ext cx="2745276" cy="1496459"/>
      </dsp:txXfrm>
    </dsp:sp>
    <dsp:sp modelId="{BB4B1BFF-E39E-4CA0-A889-F397871A74C1}">
      <dsp:nvSpPr>
        <dsp:cNvPr id="0" name=""/>
        <dsp:cNvSpPr/>
      </dsp:nvSpPr>
      <dsp:spPr>
        <a:xfrm>
          <a:off x="4614566" y="607128"/>
          <a:ext cx="27452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097978-2D75-45F3-92A3-6B6436882BE6}">
      <dsp:nvSpPr>
        <dsp:cNvPr id="0" name=""/>
        <dsp:cNvSpPr/>
      </dsp:nvSpPr>
      <dsp:spPr>
        <a:xfrm>
          <a:off x="4728339" y="844946"/>
          <a:ext cx="2745276" cy="1496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Modificación requerimiento </a:t>
          </a:r>
          <a:r>
            <a:rPr lang="es-CR" sz="1800" kern="1200" dirty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de capital de riesgo catastrófico</a:t>
          </a:r>
        </a:p>
      </dsp:txBody>
      <dsp:txXfrm>
        <a:off x="4728339" y="844946"/>
        <a:ext cx="2745276" cy="1496459"/>
      </dsp:txXfrm>
    </dsp:sp>
    <dsp:sp modelId="{A8AD9F28-0CBD-4273-ACC4-474CF22519E0}">
      <dsp:nvSpPr>
        <dsp:cNvPr id="0" name=""/>
        <dsp:cNvSpPr/>
      </dsp:nvSpPr>
      <dsp:spPr>
        <a:xfrm>
          <a:off x="1767986" y="3142565"/>
          <a:ext cx="57044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A79CC-86CE-4314-836F-4A1EBDBD345D}">
      <dsp:nvSpPr>
        <dsp:cNvPr id="0" name=""/>
        <dsp:cNvSpPr/>
      </dsp:nvSpPr>
      <dsp:spPr>
        <a:xfrm>
          <a:off x="7" y="0"/>
          <a:ext cx="14017459" cy="4057068"/>
        </a:xfrm>
        <a:prstGeom prst="rightArrow">
          <a:avLst/>
        </a:prstGeom>
        <a:solidFill>
          <a:srgbClr val="175D76"/>
        </a:solidFill>
        <a:ln>
          <a:noFill/>
        </a:ln>
        <a:effectLst>
          <a:outerShdw blurRad="50800" dist="1143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64C3A-6CBB-438B-96A7-05B50496F3BA}">
      <dsp:nvSpPr>
        <dsp:cNvPr id="0" name=""/>
        <dsp:cNvSpPr/>
      </dsp:nvSpPr>
      <dsp:spPr>
        <a:xfrm>
          <a:off x="178913" y="1217120"/>
          <a:ext cx="3507861" cy="16228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143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u="sng" kern="1200" dirty="0" smtClean="0">
              <a:latin typeface="Arial"/>
              <a:cs typeface="Arial"/>
            </a:rPr>
            <a:t>Vigente</a:t>
          </a:r>
          <a:r>
            <a:rPr lang="es-CR" sz="2400" kern="1200" dirty="0" smtClean="0">
              <a:latin typeface="Arial"/>
              <a:cs typeface="Arial"/>
            </a:rPr>
            <a:t>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kern="1200" dirty="0" smtClean="0">
              <a:latin typeface="Arial"/>
              <a:cs typeface="Arial"/>
            </a:rPr>
            <a:t>8% de Suma Asegurada</a:t>
          </a:r>
          <a:endParaRPr lang="es-CR" sz="2400" kern="1200" dirty="0">
            <a:latin typeface="Arial"/>
            <a:cs typeface="Arial"/>
          </a:endParaRPr>
        </a:p>
      </dsp:txBody>
      <dsp:txXfrm>
        <a:off x="258133" y="1296340"/>
        <a:ext cx="3349421" cy="1464387"/>
      </dsp:txXfrm>
    </dsp:sp>
    <dsp:sp modelId="{7AAC8AD7-2745-4059-B78B-11D8BA24302B}">
      <dsp:nvSpPr>
        <dsp:cNvPr id="0" name=""/>
        <dsp:cNvSpPr/>
      </dsp:nvSpPr>
      <dsp:spPr>
        <a:xfrm>
          <a:off x="3939593" y="1747703"/>
          <a:ext cx="1062390" cy="5616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50800" dist="1016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2400" kern="1200" dirty="0">
            <a:latin typeface="Arial"/>
            <a:cs typeface="Arial"/>
          </a:endParaRPr>
        </a:p>
      </dsp:txBody>
      <dsp:txXfrm>
        <a:off x="3967011" y="1775121"/>
        <a:ext cx="1007554" cy="506824"/>
      </dsp:txXfrm>
    </dsp:sp>
    <dsp:sp modelId="{65EBD6A7-D96C-433B-957D-F19C2B983BC3}">
      <dsp:nvSpPr>
        <dsp:cNvPr id="0" name=""/>
        <dsp:cNvSpPr/>
      </dsp:nvSpPr>
      <dsp:spPr>
        <a:xfrm>
          <a:off x="5254802" y="1217120"/>
          <a:ext cx="3507861" cy="16228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143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kern="1200" dirty="0" smtClean="0">
              <a:latin typeface="Arial"/>
              <a:cs typeface="Arial"/>
            </a:rPr>
            <a:t>Factores de PML en función de características del bien y ubicación</a:t>
          </a:r>
          <a:endParaRPr lang="es-CR" sz="2400" kern="1200" dirty="0">
            <a:latin typeface="Arial"/>
            <a:cs typeface="Arial"/>
          </a:endParaRPr>
        </a:p>
      </dsp:txBody>
      <dsp:txXfrm>
        <a:off x="5334022" y="1296340"/>
        <a:ext cx="3349421" cy="1464387"/>
      </dsp:txXfrm>
    </dsp:sp>
    <dsp:sp modelId="{1CD6F610-070D-477B-8917-A4F41E66FBF0}">
      <dsp:nvSpPr>
        <dsp:cNvPr id="0" name=""/>
        <dsp:cNvSpPr/>
      </dsp:nvSpPr>
      <dsp:spPr>
        <a:xfrm>
          <a:off x="9015482" y="1747703"/>
          <a:ext cx="1062390" cy="5616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50800" dist="1016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2400" kern="1200" dirty="0">
            <a:latin typeface="Arial"/>
            <a:cs typeface="Arial"/>
          </a:endParaRPr>
        </a:p>
      </dsp:txBody>
      <dsp:txXfrm>
        <a:off x="9042900" y="1775121"/>
        <a:ext cx="1007554" cy="506824"/>
      </dsp:txXfrm>
    </dsp:sp>
    <dsp:sp modelId="{51C69650-70BB-406A-B7E6-F6F4E70A2367}">
      <dsp:nvSpPr>
        <dsp:cNvPr id="0" name=""/>
        <dsp:cNvSpPr/>
      </dsp:nvSpPr>
      <dsp:spPr>
        <a:xfrm>
          <a:off x="10330692" y="1217120"/>
          <a:ext cx="3507861" cy="1622827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143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kern="1200" smtClean="0">
              <a:latin typeface="Arial"/>
              <a:cs typeface="Arial"/>
            </a:rPr>
            <a:t>Cálculo </a:t>
          </a:r>
          <a:r>
            <a:rPr lang="es-CR" sz="2400" kern="1200" dirty="0" smtClean="0">
              <a:latin typeface="Arial"/>
              <a:cs typeface="Arial"/>
            </a:rPr>
            <a:t>de PML para una cartera asegurada por bien asegurado</a:t>
          </a:r>
          <a:endParaRPr lang="es-CR" sz="2400" kern="1200" dirty="0">
            <a:latin typeface="Arial"/>
            <a:cs typeface="Arial"/>
          </a:endParaRPr>
        </a:p>
      </dsp:txBody>
      <dsp:txXfrm>
        <a:off x="10409912" y="1296340"/>
        <a:ext cx="3349421" cy="14643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A2FF8-EF3E-4D8A-8F8F-7046709838E6}">
      <dsp:nvSpPr>
        <dsp:cNvPr id="0" name=""/>
        <dsp:cNvSpPr/>
      </dsp:nvSpPr>
      <dsp:spPr>
        <a:xfrm>
          <a:off x="0" y="0"/>
          <a:ext cx="6214840" cy="1012371"/>
        </a:xfrm>
        <a:prstGeom prst="roundRect">
          <a:avLst>
            <a:gd name="adj" fmla="val 10000"/>
          </a:avLst>
        </a:prstGeom>
        <a:solidFill>
          <a:srgbClr val="0B486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143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600" kern="1200" dirty="0" smtClean="0"/>
            <a:t>Riesgos </a:t>
          </a:r>
          <a:r>
            <a:rPr lang="es-CR" sz="2600" kern="1200" dirty="0" err="1" smtClean="0"/>
            <a:t>hidrometeorológicos</a:t>
          </a:r>
          <a:r>
            <a:rPr lang="es-CR" sz="2600" kern="1200" dirty="0" smtClean="0"/>
            <a:t>  para desarrollar en etapa posterior</a:t>
          </a:r>
          <a:endParaRPr lang="es-CR" sz="2600" kern="1200" dirty="0"/>
        </a:p>
      </dsp:txBody>
      <dsp:txXfrm>
        <a:off x="29651" y="29651"/>
        <a:ext cx="6155538" cy="9530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468B83-410B-4E38-9B1D-58FA9E1EF6D6}">
      <dsp:nvSpPr>
        <dsp:cNvPr id="0" name=""/>
        <dsp:cNvSpPr/>
      </dsp:nvSpPr>
      <dsp:spPr>
        <a:xfrm>
          <a:off x="5164246" y="2310141"/>
          <a:ext cx="2167678" cy="2167678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143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600" kern="1200" dirty="0" smtClean="0"/>
            <a:t>Riesgo Sísmico</a:t>
          </a:r>
          <a:endParaRPr lang="es-CR" sz="3600" kern="1200" dirty="0"/>
        </a:p>
      </dsp:txBody>
      <dsp:txXfrm>
        <a:off x="5270063" y="2415958"/>
        <a:ext cx="1956044" cy="1956044"/>
      </dsp:txXfrm>
    </dsp:sp>
    <dsp:sp modelId="{0312065B-E613-4E9C-9F24-D46AA5BA160B}">
      <dsp:nvSpPr>
        <dsp:cNvPr id="0" name=""/>
        <dsp:cNvSpPr/>
      </dsp:nvSpPr>
      <dsp:spPr>
        <a:xfrm rot="16055220">
          <a:off x="5945002" y="2063349"/>
          <a:ext cx="4940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402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68B662-515D-4D35-9CC9-B2ED1B444050}">
      <dsp:nvSpPr>
        <dsp:cNvPr id="0" name=""/>
        <dsp:cNvSpPr/>
      </dsp:nvSpPr>
      <dsp:spPr>
        <a:xfrm>
          <a:off x="3759464" y="451354"/>
          <a:ext cx="4786768" cy="136520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143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b="1" u="sng" kern="1200" dirty="0" smtClean="0"/>
            <a:t>Amenaza</a:t>
          </a:r>
          <a:r>
            <a:rPr lang="es-CR" sz="2200" kern="1200" dirty="0" smtClean="0"/>
            <a:t>:  evento que puede causar una pérdida</a:t>
          </a:r>
          <a:endParaRPr lang="es-CR" sz="2200" kern="1200" dirty="0"/>
        </a:p>
      </dsp:txBody>
      <dsp:txXfrm>
        <a:off x="3826108" y="517998"/>
        <a:ext cx="4653480" cy="1231915"/>
      </dsp:txXfrm>
    </dsp:sp>
    <dsp:sp modelId="{B5FCE694-7CA0-43AA-9F39-78BC0DACA08C}">
      <dsp:nvSpPr>
        <dsp:cNvPr id="0" name=""/>
        <dsp:cNvSpPr/>
      </dsp:nvSpPr>
      <dsp:spPr>
        <a:xfrm rot="1840819">
          <a:off x="7203769" y="4504183"/>
          <a:ext cx="18311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114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462590-9D71-486E-8FB0-43B39E5D768A}">
      <dsp:nvSpPr>
        <dsp:cNvPr id="0" name=""/>
        <dsp:cNvSpPr/>
      </dsp:nvSpPr>
      <dsp:spPr>
        <a:xfrm>
          <a:off x="7864297" y="4971352"/>
          <a:ext cx="4385993" cy="13652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143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b="1" u="sng" kern="1200" dirty="0" smtClean="0"/>
            <a:t>Exposición:  </a:t>
          </a:r>
          <a:r>
            <a:rPr lang="es-CR" sz="2200" kern="1200" dirty="0" smtClean="0"/>
            <a:t>ubicación de los activos y costo de reemplazo (valor económico)</a:t>
          </a:r>
          <a:endParaRPr lang="es-CR" sz="2200" kern="1200" dirty="0"/>
        </a:p>
      </dsp:txBody>
      <dsp:txXfrm>
        <a:off x="7930941" y="5037996"/>
        <a:ext cx="4252705" cy="1231915"/>
      </dsp:txXfrm>
    </dsp:sp>
    <dsp:sp modelId="{FC33ACE5-048D-4D75-BA73-2DF9CF8E57DD}">
      <dsp:nvSpPr>
        <dsp:cNvPr id="0" name=""/>
        <dsp:cNvSpPr/>
      </dsp:nvSpPr>
      <dsp:spPr>
        <a:xfrm rot="8610886">
          <a:off x="3987410" y="4583441"/>
          <a:ext cx="13046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0468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F6007-1EBD-4885-ABD3-6EFC06576893}">
      <dsp:nvSpPr>
        <dsp:cNvPr id="0" name=""/>
        <dsp:cNvSpPr/>
      </dsp:nvSpPr>
      <dsp:spPr>
        <a:xfrm>
          <a:off x="1234506" y="4971335"/>
          <a:ext cx="3915550" cy="13652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143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b="1" u="sng" kern="1200" dirty="0" smtClean="0"/>
            <a:t>Vulnerabilidad:  </a:t>
          </a:r>
          <a:r>
            <a:rPr lang="es-CR" sz="2200" kern="1200" dirty="0" smtClean="0"/>
            <a:t>Relación entre la amenaza y la pérdida potencial</a:t>
          </a:r>
          <a:endParaRPr lang="es-CR" sz="2200" kern="1200" dirty="0"/>
        </a:p>
      </dsp:txBody>
      <dsp:txXfrm>
        <a:off x="1301150" y="5037979"/>
        <a:ext cx="3782262" cy="12319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1CEF9-4812-41AA-9466-3A7817E189EE}">
      <dsp:nvSpPr>
        <dsp:cNvPr id="0" name=""/>
        <dsp:cNvSpPr/>
      </dsp:nvSpPr>
      <dsp:spPr>
        <a:xfrm>
          <a:off x="3532" y="285746"/>
          <a:ext cx="3443751" cy="547200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762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/>
            <a:t>AMENAZA SISMÍCA</a:t>
          </a:r>
          <a:endParaRPr lang="es-CR" sz="2000" b="1" kern="1200" dirty="0"/>
        </a:p>
      </dsp:txBody>
      <dsp:txXfrm>
        <a:off x="3532" y="285746"/>
        <a:ext cx="3443751" cy="547200"/>
      </dsp:txXfrm>
    </dsp:sp>
    <dsp:sp modelId="{E7EBDC16-AD33-497E-BADD-386FFADDDDA2}">
      <dsp:nvSpPr>
        <dsp:cNvPr id="0" name=""/>
        <dsp:cNvSpPr/>
      </dsp:nvSpPr>
      <dsp:spPr>
        <a:xfrm>
          <a:off x="3532" y="832946"/>
          <a:ext cx="3443751" cy="492864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762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20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Modelo de simulación estocásticos</a:t>
          </a:r>
          <a:endParaRPr lang="es-CR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Gran número de eventos son generados aleatoriamente, con  características dictadas por el mejor conocimiento sobre la sismicidad de Costa Rica disponible.</a:t>
          </a:r>
          <a:endParaRPr lang="es-CR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Toma en cuenta régimen tectónico, magnitud y profundidad </a:t>
          </a:r>
          <a:r>
            <a:rPr lang="es-ES" sz="2000" kern="1200" dirty="0" smtClean="0"/>
            <a:t>.</a:t>
          </a:r>
          <a:endParaRPr lang="es-CR" sz="2000" kern="1200" dirty="0"/>
        </a:p>
      </dsp:txBody>
      <dsp:txXfrm>
        <a:off x="3532" y="832946"/>
        <a:ext cx="3443751" cy="4928647"/>
      </dsp:txXfrm>
    </dsp:sp>
    <dsp:sp modelId="{E0207551-9F7F-4D24-93A8-6665F6697E3E}">
      <dsp:nvSpPr>
        <dsp:cNvPr id="0" name=""/>
        <dsp:cNvSpPr/>
      </dsp:nvSpPr>
      <dsp:spPr>
        <a:xfrm>
          <a:off x="3929408" y="285746"/>
          <a:ext cx="3443751" cy="547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762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/>
            <a:t>EXPOSICIÓN</a:t>
          </a:r>
          <a:endParaRPr lang="es-CR" sz="2000" b="1" kern="1200" dirty="0"/>
        </a:p>
      </dsp:txBody>
      <dsp:txXfrm>
        <a:off x="3929408" y="285746"/>
        <a:ext cx="3443751" cy="547200"/>
      </dsp:txXfrm>
    </dsp:sp>
    <dsp:sp modelId="{F11C7C8A-C9AD-411C-8092-29A84810FF51}">
      <dsp:nvSpPr>
        <dsp:cNvPr id="0" name=""/>
        <dsp:cNvSpPr/>
      </dsp:nvSpPr>
      <dsp:spPr>
        <a:xfrm>
          <a:off x="3929408" y="832946"/>
          <a:ext cx="3443751" cy="492864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762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Considera más de 1.180.000 estructuras residenciales registradas en los censos de población y vivienda, </a:t>
          </a:r>
          <a:endParaRPr lang="es-CR" sz="19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Clasificadas en 10 tipologías estructurales, definidas bajo cinco atributos estructurales (*).</a:t>
          </a:r>
          <a:endParaRPr lang="es-CR" sz="19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Cada tipología tiene un costo de reemplazo definido,  basado en los costos de construcción para  el país. </a:t>
          </a:r>
          <a:endParaRPr lang="es-CR" sz="19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Modelo elaborado en la escala administrativa de distrito.</a:t>
          </a:r>
          <a:endParaRPr lang="es-CR" sz="19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929408" y="832946"/>
        <a:ext cx="3443751" cy="4928647"/>
      </dsp:txXfrm>
    </dsp:sp>
    <dsp:sp modelId="{0F534F78-AD15-48B9-A9E5-10E7E6800D1D}">
      <dsp:nvSpPr>
        <dsp:cNvPr id="0" name=""/>
        <dsp:cNvSpPr/>
      </dsp:nvSpPr>
      <dsp:spPr>
        <a:xfrm>
          <a:off x="7855285" y="285746"/>
          <a:ext cx="3443751" cy="5472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016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/>
            <a:t>VULNERABILIDAD</a:t>
          </a:r>
          <a:endParaRPr lang="es-CR" sz="2000" b="1" kern="1200" dirty="0"/>
        </a:p>
      </dsp:txBody>
      <dsp:txXfrm>
        <a:off x="7855285" y="285746"/>
        <a:ext cx="3443751" cy="547200"/>
      </dsp:txXfrm>
    </dsp:sp>
    <dsp:sp modelId="{D04D5033-E1B1-4C94-A90D-07AC06092110}">
      <dsp:nvSpPr>
        <dsp:cNvPr id="0" name=""/>
        <dsp:cNvSpPr/>
      </dsp:nvSpPr>
      <dsp:spPr>
        <a:xfrm>
          <a:off x="7855285" y="832946"/>
          <a:ext cx="3443751" cy="492864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762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14 funciones:  7 de fragilidad y 7 de vulnerabilidad desarrolladas para las tipologías residenciales más pobladas de Costa Rica.</a:t>
          </a:r>
          <a:endParaRPr lang="es-CR" sz="19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7855285" y="832946"/>
        <a:ext cx="3443751" cy="49286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F980BA-1A06-444F-9703-5DFCC56323AF}">
      <dsp:nvSpPr>
        <dsp:cNvPr id="0" name=""/>
        <dsp:cNvSpPr/>
      </dsp:nvSpPr>
      <dsp:spPr>
        <a:xfrm>
          <a:off x="811945" y="0"/>
          <a:ext cx="9202045" cy="5267207"/>
        </a:xfrm>
        <a:prstGeom prst="rightArrow">
          <a:avLst/>
        </a:prstGeom>
        <a:solidFill>
          <a:srgbClr val="175D76"/>
        </a:solidFill>
        <a:ln>
          <a:noFill/>
        </a:ln>
        <a:effectLst>
          <a:outerShdw blurRad="50800" dist="1143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27C208-3AFC-4BBD-BCE3-578A1E573B51}">
      <dsp:nvSpPr>
        <dsp:cNvPr id="0" name=""/>
        <dsp:cNvSpPr/>
      </dsp:nvSpPr>
      <dsp:spPr>
        <a:xfrm>
          <a:off x="6640" y="1580162"/>
          <a:ext cx="2568566" cy="2106882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016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kern="1200" dirty="0" smtClean="0"/>
            <a:t>Amenaza sísmica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kern="1200" dirty="0" smtClean="0"/>
            <a:t>+ Exposición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kern="1200" dirty="0" smtClean="0"/>
            <a:t>+Vulnerabilidad</a:t>
          </a:r>
          <a:endParaRPr lang="es-CR" sz="2200" kern="1200" dirty="0"/>
        </a:p>
      </dsp:txBody>
      <dsp:txXfrm>
        <a:off x="109490" y="1683012"/>
        <a:ext cx="2362866" cy="1901182"/>
      </dsp:txXfrm>
    </dsp:sp>
    <dsp:sp modelId="{3299ED44-D8E2-4CF6-9142-D9B556E9A946}">
      <dsp:nvSpPr>
        <dsp:cNvPr id="0" name=""/>
        <dsp:cNvSpPr/>
      </dsp:nvSpPr>
      <dsp:spPr>
        <a:xfrm>
          <a:off x="2754670" y="1580162"/>
          <a:ext cx="2568566" cy="210688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016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kern="1200" dirty="0" smtClean="0"/>
            <a:t>Estimación de índices de riesgo económico por distrito</a:t>
          </a:r>
          <a:endParaRPr lang="es-CR" sz="2200" kern="1200" dirty="0"/>
        </a:p>
      </dsp:txBody>
      <dsp:txXfrm>
        <a:off x="2857520" y="1683012"/>
        <a:ext cx="2362866" cy="1901182"/>
      </dsp:txXfrm>
    </dsp:sp>
    <dsp:sp modelId="{25C3A797-C778-4359-BAA0-9F7577F7D253}">
      <dsp:nvSpPr>
        <dsp:cNvPr id="0" name=""/>
        <dsp:cNvSpPr/>
      </dsp:nvSpPr>
      <dsp:spPr>
        <a:xfrm>
          <a:off x="5502699" y="1580162"/>
          <a:ext cx="2568566" cy="210688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016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b="0" kern="1200" dirty="0" smtClean="0"/>
            <a:t>Factores de PML para residencias (*)</a:t>
          </a:r>
          <a:endParaRPr lang="es-CR" sz="2200" b="0" kern="1200" dirty="0"/>
        </a:p>
      </dsp:txBody>
      <dsp:txXfrm>
        <a:off x="5605549" y="1683012"/>
        <a:ext cx="2362866" cy="1901182"/>
      </dsp:txXfrm>
    </dsp:sp>
    <dsp:sp modelId="{6FC57300-093B-4BF3-8918-A66A6D1E3DE1}">
      <dsp:nvSpPr>
        <dsp:cNvPr id="0" name=""/>
        <dsp:cNvSpPr/>
      </dsp:nvSpPr>
      <dsp:spPr>
        <a:xfrm>
          <a:off x="8250729" y="1580162"/>
          <a:ext cx="2568566" cy="210688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016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Factores PML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Zona II :  2,80%    Zona III:  3,00%    Zona IV:   3,89%, </a:t>
          </a:r>
          <a:endParaRPr lang="es-CR" sz="2200" kern="1200" dirty="0"/>
        </a:p>
      </dsp:txBody>
      <dsp:txXfrm>
        <a:off x="8353579" y="1683012"/>
        <a:ext cx="2362866" cy="19011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5F70A-F3E7-44B5-9486-727B328083E4}" type="datetimeFigureOut">
              <a:rPr lang="es-CR" smtClean="0"/>
              <a:t>05/11/2017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08013" y="1143000"/>
            <a:ext cx="5641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38604-A072-412D-9C73-05A573763F7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00592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38604-A072-412D-9C73-05A573763F7D}" type="slidenum">
              <a:rPr lang="es-CR" smtClean="0"/>
              <a:t>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1827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38604-A072-412D-9C73-05A573763F7D}" type="slidenum">
              <a:rPr lang="es-CR" smtClean="0"/>
              <a:t>9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18293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38604-A072-412D-9C73-05A573763F7D}" type="slidenum">
              <a:rPr lang="es-CR" smtClean="0"/>
              <a:t>10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48155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R" sz="1200" dirty="0" smtClean="0"/>
              <a:t>En cartera del INS  (84% del aseguramiento del país), esta categoría  comprende el 90% de la cartera total de bienes asegurados por terremoto  y representa aproximadamente el 62% del monto total asegurado por este riesgo.</a:t>
            </a:r>
          </a:p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38604-A072-412D-9C73-05A573763F7D}" type="slidenum">
              <a:rPr lang="es-CR" smtClean="0"/>
              <a:t>15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8586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38604-A072-412D-9C73-05A573763F7D}" type="slidenum">
              <a:rPr lang="es-CR" smtClean="0"/>
              <a:t>17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56430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38604-A072-412D-9C73-05A573763F7D}" type="slidenum">
              <a:rPr lang="es-CR" smtClean="0"/>
              <a:t>24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3213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4EC35C4-BB75-CC44-9559-002915314871}" type="datetimeFigureOut">
              <a:rPr lang="es-ES" smtClean="0"/>
              <a:pPr/>
              <a:t>05/11/2017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EAD05A47-C57F-D742-975E-EC7702EE7AC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219319" y="4809299"/>
            <a:ext cx="13818950" cy="1142011"/>
          </a:xfrm>
        </p:spPr>
        <p:txBody>
          <a:bodyPr>
            <a:normAutofit/>
          </a:bodyPr>
          <a:lstStyle/>
          <a:p>
            <a:r>
              <a:rPr lang="es-ES" sz="54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Títular</a:t>
            </a:r>
            <a:r>
              <a:rPr lang="es-ES" sz="5400" dirty="0" smtClean="0">
                <a:solidFill>
                  <a:srgbClr val="FFFFFF"/>
                </a:solidFill>
                <a:latin typeface="Century Gothic"/>
                <a:cs typeface="Century Gothic"/>
              </a:rPr>
              <a:t> de presentación</a:t>
            </a:r>
            <a:endParaRPr lang="en-US" sz="54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8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438638" y="6172509"/>
            <a:ext cx="11380312" cy="1330941"/>
          </a:xfrm>
        </p:spPr>
        <p:txBody>
          <a:bodyPr>
            <a:normAutofit/>
          </a:bodyPr>
          <a:lstStyle>
            <a:lvl1pPr marL="0" indent="0" algn="ctr">
              <a:buNone/>
              <a:defRPr b="0" i="0">
                <a:latin typeface="Arial"/>
                <a:cs typeface="Arial"/>
              </a:defRPr>
            </a:lvl1pPr>
          </a:lstStyle>
          <a:p>
            <a:r>
              <a:rPr lang="es-ES" sz="2000" dirty="0" smtClean="0">
                <a:solidFill>
                  <a:srgbClr val="FFFFFF"/>
                </a:solidFill>
              </a:rPr>
              <a:t>Información adicional de </a:t>
            </a:r>
          </a:p>
          <a:p>
            <a:r>
              <a:rPr lang="es-ES" sz="2000" dirty="0" smtClean="0">
                <a:solidFill>
                  <a:srgbClr val="FFFFFF"/>
                </a:solidFill>
              </a:rPr>
              <a:t>introducción: fecha, lugar,</a:t>
            </a:r>
          </a:p>
          <a:p>
            <a:r>
              <a:rPr lang="es-ES" sz="2000" dirty="0" smtClean="0">
                <a:solidFill>
                  <a:srgbClr val="FFFFFF"/>
                </a:solidFill>
              </a:rPr>
              <a:t>presentador.</a:t>
            </a:r>
            <a:endParaRPr lang="es-E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8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0957048" y="460882"/>
            <a:ext cx="6503035" cy="9830749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7" name="Marcador de contenido 5"/>
          <p:cNvSpPr>
            <a:spLocks noGrp="1"/>
          </p:cNvSpPr>
          <p:nvPr>
            <p:ph sz="quarter" idx="14"/>
          </p:nvPr>
        </p:nvSpPr>
        <p:spPr>
          <a:xfrm>
            <a:off x="554578" y="2179748"/>
            <a:ext cx="3873460" cy="3775896"/>
          </a:xfrm>
        </p:spPr>
        <p:txBody>
          <a:bodyPr>
            <a:noAutofit/>
          </a:bodyPr>
          <a:lstStyle>
            <a:lvl1pPr marL="0" indent="0" algn="l">
              <a:buNone/>
              <a:defRPr sz="3600" b="0" i="0">
                <a:solidFill>
                  <a:srgbClr val="157DCA"/>
                </a:solidFill>
                <a:latin typeface="Arial"/>
                <a:cs typeface="Arial"/>
              </a:defRPr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8" name="Marcador de contenido 5"/>
          <p:cNvSpPr>
            <a:spLocks noGrp="1"/>
          </p:cNvSpPr>
          <p:nvPr>
            <p:ph sz="quarter" idx="10"/>
          </p:nvPr>
        </p:nvSpPr>
        <p:spPr>
          <a:xfrm>
            <a:off x="5254302" y="1344895"/>
            <a:ext cx="5266575" cy="4430493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10" name="Marcador de contenido 5"/>
          <p:cNvSpPr>
            <a:spLocks noGrp="1"/>
          </p:cNvSpPr>
          <p:nvPr>
            <p:ph sz="quarter" idx="15"/>
          </p:nvPr>
        </p:nvSpPr>
        <p:spPr>
          <a:xfrm>
            <a:off x="10712115" y="1344895"/>
            <a:ext cx="5266575" cy="4430493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13" name="Marcador de contenido 5"/>
          <p:cNvSpPr>
            <a:spLocks noGrp="1"/>
          </p:cNvSpPr>
          <p:nvPr>
            <p:ph sz="quarter" idx="16"/>
          </p:nvPr>
        </p:nvSpPr>
        <p:spPr>
          <a:xfrm>
            <a:off x="5406325" y="6058622"/>
            <a:ext cx="4962530" cy="969681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14" name="Marcador de contenido 5"/>
          <p:cNvSpPr>
            <a:spLocks noGrp="1"/>
          </p:cNvSpPr>
          <p:nvPr>
            <p:ph sz="quarter" idx="17"/>
          </p:nvPr>
        </p:nvSpPr>
        <p:spPr>
          <a:xfrm>
            <a:off x="10864137" y="6058622"/>
            <a:ext cx="4962530" cy="969681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1767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157DCA"/>
                </a:solidFill>
                <a:latin typeface="Century Gothic"/>
                <a:cs typeface="Century Gothic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n-US" dirty="0"/>
          </a:p>
        </p:txBody>
      </p:sp>
      <p:sp>
        <p:nvSpPr>
          <p:cNvPr id="30" name="Marcador de contenido 5"/>
          <p:cNvSpPr>
            <a:spLocks noGrp="1"/>
          </p:cNvSpPr>
          <p:nvPr>
            <p:ph sz="quarter" idx="10"/>
          </p:nvPr>
        </p:nvSpPr>
        <p:spPr>
          <a:xfrm>
            <a:off x="812880" y="1979932"/>
            <a:ext cx="4668285" cy="4153178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32" name="Rectángulo 31"/>
          <p:cNvSpPr/>
          <p:nvPr userDrawn="1"/>
        </p:nvSpPr>
        <p:spPr>
          <a:xfrm>
            <a:off x="812880" y="6289874"/>
            <a:ext cx="4668286" cy="1143048"/>
          </a:xfrm>
          <a:prstGeom prst="rect">
            <a:avLst/>
          </a:prstGeom>
          <a:solidFill>
            <a:srgbClr val="157DC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arcador de contenido 5"/>
          <p:cNvSpPr>
            <a:spLocks noGrp="1"/>
          </p:cNvSpPr>
          <p:nvPr>
            <p:ph sz="quarter" idx="16"/>
          </p:nvPr>
        </p:nvSpPr>
        <p:spPr>
          <a:xfrm>
            <a:off x="964903" y="6392852"/>
            <a:ext cx="4398781" cy="969681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39" name="Marcador de contenido 5"/>
          <p:cNvSpPr>
            <a:spLocks noGrp="1"/>
          </p:cNvSpPr>
          <p:nvPr>
            <p:ph sz="quarter" idx="17"/>
          </p:nvPr>
        </p:nvSpPr>
        <p:spPr>
          <a:xfrm>
            <a:off x="5659032" y="1979932"/>
            <a:ext cx="4668285" cy="4153178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0" name="Rectángulo 39"/>
          <p:cNvSpPr/>
          <p:nvPr userDrawn="1"/>
        </p:nvSpPr>
        <p:spPr>
          <a:xfrm>
            <a:off x="5659032" y="6289874"/>
            <a:ext cx="4668286" cy="1143048"/>
          </a:xfrm>
          <a:prstGeom prst="rect">
            <a:avLst/>
          </a:prstGeom>
          <a:solidFill>
            <a:srgbClr val="157DC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arcador de contenido 5"/>
          <p:cNvSpPr>
            <a:spLocks noGrp="1"/>
          </p:cNvSpPr>
          <p:nvPr>
            <p:ph sz="quarter" idx="18"/>
          </p:nvPr>
        </p:nvSpPr>
        <p:spPr>
          <a:xfrm>
            <a:off x="5811055" y="6392852"/>
            <a:ext cx="4398781" cy="969681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5" name="Marcador de contenido 5"/>
          <p:cNvSpPr>
            <a:spLocks noGrp="1"/>
          </p:cNvSpPr>
          <p:nvPr>
            <p:ph sz="quarter" idx="19"/>
          </p:nvPr>
        </p:nvSpPr>
        <p:spPr>
          <a:xfrm>
            <a:off x="10488474" y="1979932"/>
            <a:ext cx="4668285" cy="4153178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6" name="Rectángulo 45"/>
          <p:cNvSpPr/>
          <p:nvPr userDrawn="1"/>
        </p:nvSpPr>
        <p:spPr>
          <a:xfrm>
            <a:off x="10488474" y="6289874"/>
            <a:ext cx="4668286" cy="1143048"/>
          </a:xfrm>
          <a:prstGeom prst="rect">
            <a:avLst/>
          </a:prstGeom>
          <a:solidFill>
            <a:srgbClr val="157DC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arcador de contenido 5"/>
          <p:cNvSpPr>
            <a:spLocks noGrp="1"/>
          </p:cNvSpPr>
          <p:nvPr>
            <p:ph sz="quarter" idx="20"/>
          </p:nvPr>
        </p:nvSpPr>
        <p:spPr>
          <a:xfrm>
            <a:off x="10640497" y="6392852"/>
            <a:ext cx="4398781" cy="969681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9" name="Marcador de contenido 5"/>
          <p:cNvSpPr>
            <a:spLocks noGrp="1"/>
          </p:cNvSpPr>
          <p:nvPr>
            <p:ph sz="quarter" idx="14"/>
          </p:nvPr>
        </p:nvSpPr>
        <p:spPr>
          <a:xfrm>
            <a:off x="1941920" y="7747450"/>
            <a:ext cx="12400503" cy="941995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4455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812880" y="355949"/>
            <a:ext cx="14631829" cy="1481402"/>
          </a:xfrm>
        </p:spPr>
        <p:txBody>
          <a:bodyPr/>
          <a:lstStyle>
            <a:lvl1pPr>
              <a:defRPr b="0" i="0">
                <a:solidFill>
                  <a:srgbClr val="157DCA"/>
                </a:solidFill>
                <a:latin typeface="Century Gothic"/>
                <a:cs typeface="Century Gothic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n-US" dirty="0"/>
          </a:p>
        </p:txBody>
      </p:sp>
      <p:sp>
        <p:nvSpPr>
          <p:cNvPr id="15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1865665" y="2073963"/>
            <a:ext cx="4100116" cy="5997675"/>
          </a:xfr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25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6060093" y="2073963"/>
            <a:ext cx="4100116" cy="5997675"/>
          </a:xfr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26" name="Marcador de contenido 2"/>
          <p:cNvSpPr>
            <a:spLocks noGrp="1"/>
          </p:cNvSpPr>
          <p:nvPr>
            <p:ph idx="14" hasCustomPrompt="1"/>
          </p:nvPr>
        </p:nvSpPr>
        <p:spPr>
          <a:xfrm>
            <a:off x="10277186" y="2073963"/>
            <a:ext cx="4100116" cy="5997675"/>
          </a:xfr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5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12880" y="355949"/>
            <a:ext cx="14631829" cy="1481402"/>
          </a:xfrm>
        </p:spPr>
        <p:txBody>
          <a:bodyPr/>
          <a:lstStyle>
            <a:lvl1pPr>
              <a:defRPr b="0" i="0">
                <a:solidFill>
                  <a:srgbClr val="157DCA"/>
                </a:solidFill>
                <a:latin typeface="Century Gothic"/>
                <a:cs typeface="Century Gothic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n-US" dirty="0"/>
          </a:p>
        </p:txBody>
      </p:sp>
      <p:sp>
        <p:nvSpPr>
          <p:cNvPr id="9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1865664" y="2073964"/>
            <a:ext cx="6021867" cy="6031098"/>
          </a:xfr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8282638" y="2073964"/>
            <a:ext cx="6021867" cy="6031098"/>
          </a:xfr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87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888338" y="2175122"/>
            <a:ext cx="3572667" cy="5121126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12880" y="355949"/>
            <a:ext cx="14631829" cy="1481402"/>
          </a:xfrm>
        </p:spPr>
        <p:txBody>
          <a:bodyPr/>
          <a:lstStyle>
            <a:lvl1pPr>
              <a:defRPr b="0" i="0">
                <a:solidFill>
                  <a:srgbClr val="157DCA"/>
                </a:solidFill>
                <a:latin typeface="Century Gothic"/>
                <a:cs typeface="Century Gothic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n-US" dirty="0"/>
          </a:p>
        </p:txBody>
      </p:sp>
      <p:sp>
        <p:nvSpPr>
          <p:cNvPr id="11" name="Elipse 10"/>
          <p:cNvSpPr/>
          <p:nvPr userDrawn="1"/>
        </p:nvSpPr>
        <p:spPr>
          <a:xfrm>
            <a:off x="1941920" y="2175122"/>
            <a:ext cx="4698886" cy="4698886"/>
          </a:xfrm>
          <a:prstGeom prst="ellipse">
            <a:avLst/>
          </a:prstGeom>
          <a:solidFill>
            <a:srgbClr val="157DC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arcador de contenido 5"/>
          <p:cNvSpPr>
            <a:spLocks noGrp="1"/>
          </p:cNvSpPr>
          <p:nvPr>
            <p:ph sz="quarter" idx="13"/>
          </p:nvPr>
        </p:nvSpPr>
        <p:spPr>
          <a:xfrm>
            <a:off x="10769756" y="2175122"/>
            <a:ext cx="3572667" cy="5121126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14" name="Marcador de contenido 5"/>
          <p:cNvSpPr>
            <a:spLocks noGrp="1"/>
          </p:cNvSpPr>
          <p:nvPr>
            <p:ph sz="quarter" idx="14"/>
          </p:nvPr>
        </p:nvSpPr>
        <p:spPr>
          <a:xfrm>
            <a:off x="1941920" y="7496785"/>
            <a:ext cx="12400503" cy="941995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15" name="Marcador de contenido 5"/>
          <p:cNvSpPr>
            <a:spLocks noGrp="1"/>
          </p:cNvSpPr>
          <p:nvPr>
            <p:ph sz="quarter" idx="15"/>
          </p:nvPr>
        </p:nvSpPr>
        <p:spPr>
          <a:xfrm>
            <a:off x="2493379" y="3311502"/>
            <a:ext cx="3572667" cy="2537513"/>
          </a:xfrm>
        </p:spPr>
        <p:txBody>
          <a:bodyPr>
            <a:norm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0603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12880" y="355949"/>
            <a:ext cx="14631829" cy="1481402"/>
          </a:xfrm>
        </p:spPr>
        <p:txBody>
          <a:bodyPr/>
          <a:lstStyle>
            <a:lvl1pPr>
              <a:defRPr b="0" i="0">
                <a:solidFill>
                  <a:srgbClr val="157DCA"/>
                </a:solidFill>
                <a:latin typeface="Century Gothic"/>
                <a:cs typeface="Century Gothic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n-US" dirty="0"/>
          </a:p>
        </p:txBody>
      </p:sp>
      <p:sp>
        <p:nvSpPr>
          <p:cNvPr id="7" name="Rectángulo 6"/>
          <p:cNvSpPr/>
          <p:nvPr userDrawn="1"/>
        </p:nvSpPr>
        <p:spPr>
          <a:xfrm>
            <a:off x="8111928" y="2234972"/>
            <a:ext cx="6241941" cy="4681456"/>
          </a:xfrm>
          <a:prstGeom prst="rect">
            <a:avLst/>
          </a:prstGeom>
          <a:solidFill>
            <a:srgbClr val="157DC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arcador de contenido 5"/>
          <p:cNvSpPr>
            <a:spLocks noGrp="1"/>
          </p:cNvSpPr>
          <p:nvPr>
            <p:ph sz="quarter" idx="4"/>
          </p:nvPr>
        </p:nvSpPr>
        <p:spPr>
          <a:xfrm>
            <a:off x="8442449" y="2475928"/>
            <a:ext cx="5694947" cy="4258794"/>
          </a:xfrm>
          <a:ln>
            <a:noFill/>
          </a:ln>
        </p:spPr>
        <p:txBody>
          <a:bodyPr>
            <a:normAutofit/>
          </a:bodyPr>
          <a:lstStyle>
            <a:lvl1pPr>
              <a:defRPr sz="20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11" name="Marcador de contenido 5"/>
          <p:cNvSpPr>
            <a:spLocks noGrp="1"/>
          </p:cNvSpPr>
          <p:nvPr>
            <p:ph sz="quarter" idx="10"/>
          </p:nvPr>
        </p:nvSpPr>
        <p:spPr>
          <a:xfrm>
            <a:off x="1873203" y="2237384"/>
            <a:ext cx="6238725" cy="4679043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13" name="Marcador de contenido 5"/>
          <p:cNvSpPr>
            <a:spLocks noGrp="1"/>
          </p:cNvSpPr>
          <p:nvPr>
            <p:ph sz="quarter" idx="14"/>
          </p:nvPr>
        </p:nvSpPr>
        <p:spPr>
          <a:xfrm>
            <a:off x="1941920" y="7496785"/>
            <a:ext cx="12400503" cy="941995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110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12880" y="355949"/>
            <a:ext cx="14631829" cy="1481402"/>
          </a:xfrm>
        </p:spPr>
        <p:txBody>
          <a:bodyPr/>
          <a:lstStyle>
            <a:lvl1pPr>
              <a:defRPr b="0" i="0">
                <a:solidFill>
                  <a:srgbClr val="157DCA"/>
                </a:solidFill>
                <a:latin typeface="Century Gothic"/>
                <a:cs typeface="Century Gothic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n-US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0"/>
          </p:nvPr>
        </p:nvSpPr>
        <p:spPr>
          <a:xfrm>
            <a:off x="1873203" y="2237384"/>
            <a:ext cx="6238725" cy="4430493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7" name="Marcador de contenido 5"/>
          <p:cNvSpPr>
            <a:spLocks noGrp="1"/>
          </p:cNvSpPr>
          <p:nvPr>
            <p:ph sz="quarter" idx="11"/>
          </p:nvPr>
        </p:nvSpPr>
        <p:spPr>
          <a:xfrm>
            <a:off x="8877060" y="2237385"/>
            <a:ext cx="5510999" cy="1990618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8" name="Marcador de contenido 5"/>
          <p:cNvSpPr>
            <a:spLocks noGrp="1"/>
          </p:cNvSpPr>
          <p:nvPr>
            <p:ph sz="quarter" idx="12"/>
          </p:nvPr>
        </p:nvSpPr>
        <p:spPr>
          <a:xfrm>
            <a:off x="8877060" y="4677259"/>
            <a:ext cx="5510999" cy="1990618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9" name="Marcador de contenido 5"/>
          <p:cNvSpPr>
            <a:spLocks noGrp="1"/>
          </p:cNvSpPr>
          <p:nvPr>
            <p:ph sz="quarter" idx="14"/>
          </p:nvPr>
        </p:nvSpPr>
        <p:spPr>
          <a:xfrm>
            <a:off x="1941920" y="7496785"/>
            <a:ext cx="12400503" cy="941995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0942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/>
          <p:cNvCxnSpPr/>
          <p:nvPr userDrawn="1"/>
        </p:nvCxnSpPr>
        <p:spPr>
          <a:xfrm>
            <a:off x="6175224" y="4778587"/>
            <a:ext cx="33812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Marcador de contenido 5"/>
          <p:cNvSpPr>
            <a:spLocks noGrp="1"/>
          </p:cNvSpPr>
          <p:nvPr>
            <p:ph sz="quarter" idx="4"/>
          </p:nvPr>
        </p:nvSpPr>
        <p:spPr>
          <a:xfrm>
            <a:off x="2339522" y="1807458"/>
            <a:ext cx="11617512" cy="2119725"/>
          </a:xfrm>
        </p:spPr>
        <p:txBody>
          <a:bodyPr>
            <a:noAutofit/>
          </a:bodyPr>
          <a:lstStyle>
            <a:lvl1pPr algn="ctr">
              <a:defRPr sz="66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13" name="Marcador de contenido 5"/>
          <p:cNvSpPr>
            <a:spLocks noGrp="1"/>
          </p:cNvSpPr>
          <p:nvPr>
            <p:ph sz="quarter" idx="14"/>
          </p:nvPr>
        </p:nvSpPr>
        <p:spPr>
          <a:xfrm>
            <a:off x="2339522" y="3999052"/>
            <a:ext cx="11617513" cy="691835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8644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 userDrawn="1"/>
        </p:nvSpPr>
        <p:spPr>
          <a:xfrm>
            <a:off x="1857330" y="2047963"/>
            <a:ext cx="841416" cy="841416"/>
          </a:xfrm>
          <a:prstGeom prst="ellipse">
            <a:avLst/>
          </a:prstGeom>
          <a:solidFill>
            <a:srgbClr val="157DC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812880" y="355949"/>
            <a:ext cx="14631829" cy="1481402"/>
          </a:xfrm>
        </p:spPr>
        <p:txBody>
          <a:bodyPr/>
          <a:lstStyle>
            <a:lvl1pPr>
              <a:defRPr b="0" i="0">
                <a:solidFill>
                  <a:srgbClr val="157DCA"/>
                </a:solidFill>
                <a:latin typeface="Century Gothic"/>
                <a:cs typeface="Century Gothic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n-US" dirty="0"/>
          </a:p>
        </p:txBody>
      </p:sp>
      <p:sp>
        <p:nvSpPr>
          <p:cNvPr id="14" name="Marcador de contenido 5"/>
          <p:cNvSpPr>
            <a:spLocks noGrp="1"/>
          </p:cNvSpPr>
          <p:nvPr>
            <p:ph sz="quarter" idx="11"/>
          </p:nvPr>
        </p:nvSpPr>
        <p:spPr>
          <a:xfrm>
            <a:off x="3366061" y="2047963"/>
            <a:ext cx="10955154" cy="841416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15" name="Elipse 14"/>
          <p:cNvSpPr/>
          <p:nvPr userDrawn="1"/>
        </p:nvSpPr>
        <p:spPr>
          <a:xfrm>
            <a:off x="1857330" y="3318032"/>
            <a:ext cx="841416" cy="841416"/>
          </a:xfrm>
          <a:prstGeom prst="ellipse">
            <a:avLst/>
          </a:prstGeom>
          <a:solidFill>
            <a:srgbClr val="157DC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6" name="Marcador de contenido 5"/>
          <p:cNvSpPr>
            <a:spLocks noGrp="1"/>
          </p:cNvSpPr>
          <p:nvPr>
            <p:ph sz="quarter" idx="12"/>
          </p:nvPr>
        </p:nvSpPr>
        <p:spPr>
          <a:xfrm>
            <a:off x="3366061" y="3318032"/>
            <a:ext cx="10955154" cy="841416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17" name="Elipse 16"/>
          <p:cNvSpPr/>
          <p:nvPr userDrawn="1"/>
        </p:nvSpPr>
        <p:spPr>
          <a:xfrm>
            <a:off x="1857330" y="4471121"/>
            <a:ext cx="841416" cy="841416"/>
          </a:xfrm>
          <a:prstGeom prst="ellipse">
            <a:avLst/>
          </a:prstGeom>
          <a:solidFill>
            <a:srgbClr val="157DC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8" name="Marcador de contenido 5"/>
          <p:cNvSpPr>
            <a:spLocks noGrp="1"/>
          </p:cNvSpPr>
          <p:nvPr>
            <p:ph sz="quarter" idx="13"/>
          </p:nvPr>
        </p:nvSpPr>
        <p:spPr>
          <a:xfrm>
            <a:off x="3366061" y="4471121"/>
            <a:ext cx="10955154" cy="841416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19" name="Elipse 18"/>
          <p:cNvSpPr/>
          <p:nvPr userDrawn="1"/>
        </p:nvSpPr>
        <p:spPr>
          <a:xfrm>
            <a:off x="1857330" y="5640921"/>
            <a:ext cx="841416" cy="841416"/>
          </a:xfrm>
          <a:prstGeom prst="ellipse">
            <a:avLst/>
          </a:prstGeom>
          <a:solidFill>
            <a:srgbClr val="157DC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0" name="Marcador de contenido 5"/>
          <p:cNvSpPr>
            <a:spLocks noGrp="1"/>
          </p:cNvSpPr>
          <p:nvPr>
            <p:ph sz="quarter" idx="14"/>
          </p:nvPr>
        </p:nvSpPr>
        <p:spPr>
          <a:xfrm>
            <a:off x="3366061" y="5640921"/>
            <a:ext cx="10955154" cy="841416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21" name="Elipse 20"/>
          <p:cNvSpPr/>
          <p:nvPr userDrawn="1"/>
        </p:nvSpPr>
        <p:spPr>
          <a:xfrm>
            <a:off x="1857330" y="6877567"/>
            <a:ext cx="841416" cy="841416"/>
          </a:xfrm>
          <a:prstGeom prst="ellipse">
            <a:avLst/>
          </a:prstGeom>
          <a:solidFill>
            <a:srgbClr val="157DC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2" name="Marcador de contenido 5"/>
          <p:cNvSpPr>
            <a:spLocks noGrp="1"/>
          </p:cNvSpPr>
          <p:nvPr>
            <p:ph sz="quarter" idx="15"/>
          </p:nvPr>
        </p:nvSpPr>
        <p:spPr>
          <a:xfrm>
            <a:off x="3366061" y="6877567"/>
            <a:ext cx="10955154" cy="841416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1699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5"/>
          <p:cNvSpPr>
            <a:spLocks noGrp="1"/>
          </p:cNvSpPr>
          <p:nvPr>
            <p:ph sz="quarter" idx="4"/>
          </p:nvPr>
        </p:nvSpPr>
        <p:spPr>
          <a:xfrm>
            <a:off x="2339522" y="2957930"/>
            <a:ext cx="11617512" cy="2322881"/>
          </a:xfrm>
        </p:spPr>
        <p:txBody>
          <a:bodyPr>
            <a:noAutofit/>
          </a:bodyPr>
          <a:lstStyle>
            <a:lvl1pPr algn="ctr">
              <a:defRPr sz="66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8" name="Marcador de contenido 5"/>
          <p:cNvSpPr>
            <a:spLocks noGrp="1"/>
          </p:cNvSpPr>
          <p:nvPr>
            <p:ph sz="quarter" idx="14"/>
          </p:nvPr>
        </p:nvSpPr>
        <p:spPr>
          <a:xfrm>
            <a:off x="2339522" y="5280811"/>
            <a:ext cx="11617513" cy="758141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5433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12880" y="355949"/>
            <a:ext cx="14631829" cy="1481402"/>
          </a:xfrm>
          <a:prstGeom prst="rect">
            <a:avLst/>
          </a:prstGeom>
        </p:spPr>
        <p:txBody>
          <a:bodyPr vert="horz" lIns="143689" tIns="71844" rIns="143689" bIns="71844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12880" y="2073964"/>
            <a:ext cx="14631829" cy="5865942"/>
          </a:xfrm>
          <a:prstGeom prst="rect">
            <a:avLst/>
          </a:prstGeom>
        </p:spPr>
        <p:txBody>
          <a:bodyPr vert="horz" lIns="143689" tIns="71844" rIns="143689" bIns="71844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12880" y="8238243"/>
            <a:ext cx="3793437" cy="473226"/>
          </a:xfrm>
          <a:prstGeom prst="rect">
            <a:avLst/>
          </a:prstGeom>
        </p:spPr>
        <p:txBody>
          <a:bodyPr vert="horz" lIns="143689" tIns="71844" rIns="143689" bIns="71844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C35C4-BB75-CC44-9559-002915314871}" type="datetimeFigureOut">
              <a:rPr lang="es-ES" smtClean="0"/>
              <a:t>05/11/2017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5554676" y="8238243"/>
            <a:ext cx="5148236" cy="473226"/>
          </a:xfrm>
          <a:prstGeom prst="rect">
            <a:avLst/>
          </a:prstGeom>
        </p:spPr>
        <p:txBody>
          <a:bodyPr vert="horz" lIns="143689" tIns="71844" rIns="143689" bIns="71844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651272" y="8238243"/>
            <a:ext cx="3793437" cy="473226"/>
          </a:xfrm>
          <a:prstGeom prst="rect">
            <a:avLst/>
          </a:prstGeom>
        </p:spPr>
        <p:txBody>
          <a:bodyPr vert="horz" lIns="143689" tIns="71844" rIns="143689" bIns="71844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05A47-C57F-D742-975E-EC7702EE7A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6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5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718444" rtl="0" eaLnBrk="1" latinLnBrk="0" hangingPunct="1">
        <a:spcBef>
          <a:spcPct val="0"/>
        </a:spcBef>
        <a:buNone/>
        <a:defRPr sz="6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8833" indent="-538833" algn="l" defTabSz="718444" rtl="0" eaLnBrk="1" latinLnBrk="0" hangingPunct="1">
        <a:spcBef>
          <a:spcPct val="20000"/>
        </a:spcBef>
        <a:buFont typeface="Arial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67472" indent="-449028" algn="l" defTabSz="718444" rtl="0" eaLnBrk="1" latinLnBrk="0" hangingPunct="1">
        <a:spcBef>
          <a:spcPct val="20000"/>
        </a:spcBef>
        <a:buFont typeface="Arial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796110" indent="-359222" algn="l" defTabSz="718444" rtl="0" eaLnBrk="1" latinLnBrk="0" hangingPunct="1">
        <a:spcBef>
          <a:spcPct val="20000"/>
        </a:spcBef>
        <a:buFont typeface="Arial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14554" indent="-359222" algn="l" defTabSz="718444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32998" indent="-359222" algn="l" defTabSz="718444" rtl="0" eaLnBrk="1" latinLnBrk="0" hangingPunct="1">
        <a:spcBef>
          <a:spcPct val="20000"/>
        </a:spcBef>
        <a:buFont typeface="Arial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51442" indent="-359222" algn="l" defTabSz="718444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69887" indent="-359222" algn="l" defTabSz="718444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388331" indent="-359222" algn="l" defTabSz="718444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106775" indent="-359222" algn="l" defTabSz="718444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1844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71844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71844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71844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71844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71844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71844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71844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71844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co.cr/url?sa=i&amp;rct=j&amp;q=&amp;esrc=s&amp;source=images&amp;cd=&amp;cad=rja&amp;uact=8&amp;ved=0ahUKEwj-4_btp_jMAhVMwiYKHbO_C3kQjRwIBw&amp;url=http://www.cbn.com/mundocristiano/Latinoamerica/2012/September/Fuerte-sismo-en-Costa-Rica-magnitud-76/&amp;bvm=bv.122852650,d.eWE&amp;psig=AFQjCNHQfL29616V-63P51X1Bt_P9nnLrg&amp;ust=146437169922913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co.cr/url?sa=i&amp;rct=j&amp;q=&amp;esrc=s&amp;source=images&amp;cd=&amp;cad=rja&amp;uact=8&amp;ved=0ahUKEwj-4_btp_jMAhVMwiYKHbO_C3kQjRwIBw&amp;url=http://www.cbn.com/mundocristiano/Latinoamerica/2012/September/Fuerte-sismo-en-Costa-Rica-magnitud-76/&amp;bvm=bv.122852650,d.eWE&amp;psig=AFQjCNHQfL29616V-63P51X1Bt_P9nnLrg&amp;ust=1464371699229138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88580" y="4528719"/>
            <a:ext cx="12528199" cy="1142011"/>
          </a:xfrm>
        </p:spPr>
        <p:txBody>
          <a:bodyPr>
            <a:noAutofit/>
          </a:bodyPr>
          <a:lstStyle/>
          <a:p>
            <a:r>
              <a:rPr lang="es-CR" sz="3600" b="1" dirty="0" smtClean="0">
                <a:solidFill>
                  <a:schemeClr val="bg1"/>
                </a:solidFill>
                <a:latin typeface="Arial"/>
                <a:cs typeface="Arial"/>
              </a:rPr>
              <a:t>COSTA RICA: NORMATIVA PARA  RIESGO </a:t>
            </a:r>
            <a:r>
              <a:rPr lang="es-CR" sz="3600" b="1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s-CR" sz="36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s-CR" sz="3600" b="1" dirty="0">
                <a:solidFill>
                  <a:schemeClr val="bg1"/>
                </a:solidFill>
                <a:latin typeface="Arial"/>
                <a:cs typeface="Arial"/>
              </a:rPr>
              <a:t>DE TERREMOTO Y ERUPCIÓN VOLCÁNICA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38638" y="5906501"/>
            <a:ext cx="11380312" cy="1330941"/>
          </a:xfrm>
        </p:spPr>
        <p:txBody>
          <a:bodyPr>
            <a:noAutofit/>
          </a:bodyPr>
          <a:lstStyle/>
          <a:p>
            <a:endParaRPr lang="es-CR" sz="3600" b="1" dirty="0" smtClean="0">
              <a:solidFill>
                <a:schemeClr val="bg1"/>
              </a:solidFill>
            </a:endParaRPr>
          </a:p>
          <a:p>
            <a:r>
              <a:rPr lang="es-CR" sz="3600" b="1" dirty="0" smtClean="0">
                <a:solidFill>
                  <a:schemeClr val="bg1"/>
                </a:solidFill>
              </a:rPr>
              <a:t>Celia González </a:t>
            </a:r>
            <a:r>
              <a:rPr lang="es-CR" sz="3600" b="1" dirty="0" err="1" smtClean="0">
                <a:solidFill>
                  <a:schemeClr val="bg1"/>
                </a:solidFill>
              </a:rPr>
              <a:t>Haug</a:t>
            </a:r>
            <a:endParaRPr lang="es-CR" sz="3600" b="1" dirty="0" smtClean="0">
              <a:solidFill>
                <a:schemeClr val="bg1"/>
              </a:solidFill>
            </a:endParaRPr>
          </a:p>
          <a:p>
            <a:endParaRPr lang="es-CR" sz="1100" b="1" dirty="0" smtClean="0">
              <a:solidFill>
                <a:schemeClr val="bg1"/>
              </a:solidFill>
            </a:endParaRPr>
          </a:p>
          <a:p>
            <a:r>
              <a:rPr lang="es-CR" sz="2800" b="1" dirty="0" smtClean="0">
                <a:solidFill>
                  <a:schemeClr val="bg1"/>
                </a:solidFill>
              </a:rPr>
              <a:t>Noviembre 2017</a:t>
            </a:r>
            <a:endParaRPr lang="es-ES" sz="2800" dirty="0">
              <a:solidFill>
                <a:srgbClr val="FFFFFF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175727" y="1254181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668453" y="1161848"/>
            <a:ext cx="3540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000" b="1" dirty="0" smtClean="0">
                <a:solidFill>
                  <a:schemeClr val="bg1"/>
                </a:solidFill>
              </a:rPr>
              <a:t>Reunión Seminario SEGIB, ASSAL y DGSFP</a:t>
            </a:r>
            <a:endParaRPr lang="es-CR" sz="2000" b="1" dirty="0">
              <a:solidFill>
                <a:schemeClr val="bg1"/>
              </a:solidFill>
            </a:endParaRPr>
          </a:p>
        </p:txBody>
      </p:sp>
      <p:pic>
        <p:nvPicPr>
          <p:cNvPr id="8" name="Imagen 7" descr="http://www.cbn.com/CBNNews_Files/MundoCristiano/MapaBandera/terremotocostarica_LG.jpg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2" t="31197" r="1719" b="17032"/>
          <a:stretch/>
        </p:blipFill>
        <p:spPr bwMode="auto">
          <a:xfrm>
            <a:off x="11268060" y="5670730"/>
            <a:ext cx="4522788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682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143689" tIns="71844" rIns="143689" bIns="71844" rtlCol="0" anchor="ctr">
            <a:normAutofit/>
          </a:bodyPr>
          <a:lstStyle/>
          <a:p>
            <a:r>
              <a:rPr lang="es-CR" sz="5400" b="1" dirty="0" smtClean="0"/>
              <a:t>Temas a tratar</a:t>
            </a:r>
            <a:endParaRPr lang="en-US" sz="5400" b="1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77737" y="3652272"/>
            <a:ext cx="10150655" cy="3344876"/>
          </a:xfrm>
        </p:spPr>
        <p:txBody>
          <a:bodyPr>
            <a:noAutofit/>
          </a:bodyPr>
          <a:lstStyle/>
          <a:p>
            <a:pPr marL="1074738" lvl="1" indent="-617538">
              <a:buFont typeface="Wingdings" panose="05000000000000000000" pitchFamily="2" charset="2"/>
              <a:buChar char="q"/>
            </a:pPr>
            <a:r>
              <a:rPr lang="es-CR" sz="3600" dirty="0">
                <a:solidFill>
                  <a:srgbClr val="227CE7"/>
                </a:solidFill>
                <a:latin typeface="+mj-lt"/>
              </a:rPr>
              <a:t>Antecedentes</a:t>
            </a:r>
          </a:p>
          <a:p>
            <a:pPr marL="1074738" lvl="1" indent="-617538">
              <a:buFont typeface="Wingdings" panose="05000000000000000000" pitchFamily="2" charset="2"/>
              <a:buChar char="q"/>
            </a:pPr>
            <a:r>
              <a:rPr lang="es-CR" sz="3600" b="1" dirty="0">
                <a:solidFill>
                  <a:schemeClr val="accent2"/>
                </a:solidFill>
                <a:latin typeface="+mj-lt"/>
              </a:rPr>
              <a:t>Modelo de Riesgo Sísmico</a:t>
            </a:r>
          </a:p>
          <a:p>
            <a:pPr marL="1074738" lvl="1" indent="-617538">
              <a:buFont typeface="Wingdings" panose="05000000000000000000" pitchFamily="2" charset="2"/>
              <a:buChar char="q"/>
            </a:pPr>
            <a:r>
              <a:rPr lang="es-CR" sz="3600" dirty="0" smtClean="0">
                <a:solidFill>
                  <a:srgbClr val="227CE7"/>
                </a:solidFill>
                <a:latin typeface="+mj-lt"/>
              </a:rPr>
              <a:t>Normativa aplicable al riesgo de terremoto y erupción volcánica</a:t>
            </a:r>
          </a:p>
          <a:p>
            <a:pPr marL="1074738" lvl="1" indent="-617538">
              <a:buFont typeface="Wingdings" panose="05000000000000000000" pitchFamily="2" charset="2"/>
              <a:buChar char="q"/>
            </a:pPr>
            <a:r>
              <a:rPr lang="es-CR" sz="3600" dirty="0" smtClean="0">
                <a:solidFill>
                  <a:srgbClr val="227CE7"/>
                </a:solidFill>
                <a:latin typeface="+mj-lt"/>
              </a:rPr>
              <a:t>Los siguiente pasos</a:t>
            </a:r>
            <a:endParaRPr lang="es-CR" sz="3600" dirty="0">
              <a:solidFill>
                <a:srgbClr val="227CE7"/>
              </a:solidFill>
              <a:latin typeface="+mj-lt"/>
            </a:endParaRPr>
          </a:p>
          <a:p>
            <a:pPr marL="1074738" lvl="1" indent="-617538">
              <a:buFont typeface="Wingdings" panose="05000000000000000000" pitchFamily="2" charset="2"/>
              <a:buChar char="q"/>
            </a:pPr>
            <a:endParaRPr lang="es-CR" sz="3600" dirty="0">
              <a:solidFill>
                <a:srgbClr val="227CE7"/>
              </a:solidFill>
              <a:latin typeface="+mj-lt"/>
            </a:endParaRPr>
          </a:p>
        </p:txBody>
      </p:sp>
      <p:pic>
        <p:nvPicPr>
          <p:cNvPr id="6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392" y="2751751"/>
            <a:ext cx="5050840" cy="395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46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2321" y="2020337"/>
            <a:ext cx="3395592" cy="5885179"/>
          </a:xfrm>
        </p:spPr>
        <p:txBody>
          <a:bodyPr vert="horz" lIns="143689" tIns="71844" rIns="143689" bIns="71844" rtlCol="0">
            <a:normAutofit/>
          </a:bodyPr>
          <a:lstStyle/>
          <a:p>
            <a:pPr marL="0" indent="0" algn="ctr">
              <a:buNone/>
            </a:pPr>
            <a:endParaRPr lang="en-US" sz="32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en-US" sz="3200" dirty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Estudios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que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fundamentan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el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modelo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de PML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utilizado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12880" y="199961"/>
            <a:ext cx="14631829" cy="1481402"/>
          </a:xfrm>
          <a:prstGeom prst="rect">
            <a:avLst/>
          </a:prstGeom>
        </p:spPr>
        <p:txBody>
          <a:bodyPr vert="horz" lIns="143689" tIns="71844" rIns="143689" bIns="71844" rtlCol="0" anchor="ctr">
            <a:normAutofit/>
          </a:bodyPr>
          <a:lstStyle>
            <a:lvl1pPr algn="ctr">
              <a:spcBef>
                <a:spcPct val="0"/>
              </a:spcBef>
              <a:buNone/>
              <a:defRPr sz="6000" b="0" i="0">
                <a:solidFill>
                  <a:srgbClr val="157DCA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sz="5400" b="1" dirty="0" err="1" smtClean="0"/>
              <a:t>Modelo</a:t>
            </a:r>
            <a:r>
              <a:rPr lang="en-US" sz="5400" b="1" dirty="0" smtClean="0"/>
              <a:t> de </a:t>
            </a:r>
            <a:r>
              <a:rPr lang="en-US" sz="5400" b="1" dirty="0" err="1" smtClean="0"/>
              <a:t>Riesgo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Sísmico</a:t>
            </a:r>
            <a:endParaRPr lang="en-US" sz="5400" b="1" dirty="0"/>
          </a:p>
        </p:txBody>
      </p:sp>
      <p:cxnSp>
        <p:nvCxnSpPr>
          <p:cNvPr id="25" name="Conector recto 24"/>
          <p:cNvCxnSpPr/>
          <p:nvPr/>
        </p:nvCxnSpPr>
        <p:spPr>
          <a:xfrm>
            <a:off x="4243483" y="1862510"/>
            <a:ext cx="2840" cy="6680241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Marcador de contenido 4"/>
          <p:cNvSpPr>
            <a:spLocks noGrp="1"/>
          </p:cNvSpPr>
          <p:nvPr>
            <p:ph idx="1"/>
          </p:nvPr>
        </p:nvSpPr>
        <p:spPr>
          <a:xfrm>
            <a:off x="4681893" y="1862510"/>
            <a:ext cx="10615880" cy="6200834"/>
          </a:xfrm>
        </p:spPr>
        <p:txBody>
          <a:bodyPr>
            <a:noAutofit/>
          </a:bodyPr>
          <a:lstStyle/>
          <a:p>
            <a:pPr marL="538833" lvl="1" indent="-538833">
              <a:buClr>
                <a:schemeClr val="tx2"/>
              </a:buClr>
              <a:buFont typeface="Arial"/>
              <a:buChar char="•"/>
            </a:pPr>
            <a:r>
              <a:rPr lang="es-E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Calderón* y Silva (2016), </a:t>
            </a:r>
            <a:r>
              <a:rPr lang="es-ES" sz="2800" dirty="0" err="1">
                <a:solidFill>
                  <a:srgbClr val="C00000"/>
                </a:solidFill>
                <a:latin typeface="Century Gothic"/>
                <a:cs typeface="Century Gothic"/>
              </a:rPr>
              <a:t>Probabilistic</a:t>
            </a:r>
            <a:r>
              <a:rPr lang="es-ES" sz="280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lang="es-ES" sz="2800" dirty="0" err="1">
                <a:solidFill>
                  <a:srgbClr val="C00000"/>
                </a:solidFill>
                <a:latin typeface="Century Gothic"/>
                <a:cs typeface="Century Gothic"/>
              </a:rPr>
              <a:t>Earthquake</a:t>
            </a:r>
            <a:r>
              <a:rPr lang="es-ES" sz="280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lang="es-ES" sz="2800" dirty="0" err="1">
                <a:solidFill>
                  <a:srgbClr val="C00000"/>
                </a:solidFill>
                <a:latin typeface="Century Gothic"/>
                <a:cs typeface="Century Gothic"/>
              </a:rPr>
              <a:t>Loss</a:t>
            </a:r>
            <a:r>
              <a:rPr lang="es-ES" sz="280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lang="es-ES" sz="2800" dirty="0" err="1">
                <a:solidFill>
                  <a:srgbClr val="C00000"/>
                </a:solidFill>
                <a:latin typeface="Century Gothic"/>
                <a:cs typeface="Century Gothic"/>
              </a:rPr>
              <a:t>Assessment</a:t>
            </a:r>
            <a:r>
              <a:rPr lang="es-ES" sz="280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lang="es-ES" sz="2800" dirty="0" err="1">
                <a:solidFill>
                  <a:srgbClr val="C00000"/>
                </a:solidFill>
                <a:latin typeface="Century Gothic"/>
                <a:cs typeface="Century Gothic"/>
              </a:rPr>
              <a:t>for</a:t>
            </a:r>
            <a:r>
              <a:rPr lang="es-ES" sz="2800" dirty="0">
                <a:solidFill>
                  <a:srgbClr val="C00000"/>
                </a:solidFill>
                <a:latin typeface="Century Gothic"/>
                <a:cs typeface="Century Gothic"/>
              </a:rPr>
              <a:t> Costa Rica</a:t>
            </a:r>
            <a:r>
              <a:rPr lang="es-E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. Estudio que desarrolla modelos de amenaza, exposición y vulnerabilidad del sector residencial costarricense ante el riesgo sísmico. </a:t>
            </a:r>
          </a:p>
          <a:p>
            <a:pPr marL="538833" lvl="1" indent="-538833">
              <a:buClr>
                <a:schemeClr val="tx2"/>
              </a:buClr>
              <a:buFont typeface="Arial"/>
              <a:buChar char="•"/>
            </a:pPr>
            <a:endParaRPr lang="es-ES" sz="28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  <a:p>
            <a:pPr marL="538833" lvl="1" indent="-538833">
              <a:buClr>
                <a:schemeClr val="tx2"/>
              </a:buClr>
              <a:buFont typeface="Arial"/>
              <a:buChar char="•"/>
            </a:pPr>
            <a:r>
              <a:rPr lang="es-E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Calderón  (2017) </a:t>
            </a:r>
            <a:r>
              <a:rPr lang="es-ES" sz="2800" dirty="0">
                <a:solidFill>
                  <a:srgbClr val="C00000"/>
                </a:solidFill>
                <a:latin typeface="Century Gothic"/>
                <a:cs typeface="Century Gothic"/>
              </a:rPr>
              <a:t>“Análisis de Riesgo para el Sector Residencial Costarricense por Zona Sísmica”.  </a:t>
            </a:r>
            <a:r>
              <a:rPr lang="es-E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Ampliación hecha por Ing. Calderón para proyecto de </a:t>
            </a:r>
            <a:r>
              <a:rPr lang="es-E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Sugese</a:t>
            </a:r>
            <a:r>
              <a:rPr lang="es-E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,  donde se aplica la metodología y el análisis del primer estudio, segregado por zona sísmica según lo dispone la normativa en consulta.</a:t>
            </a:r>
            <a:endParaRPr lang="es-CR" sz="28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  <a:p>
            <a:pPr algn="just"/>
            <a:endParaRPr lang="es-ES" sz="1037" dirty="0"/>
          </a:p>
          <a:p>
            <a:pPr algn="just"/>
            <a:r>
              <a:rPr lang="es-E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(*) Ing. Alejandro Calderón, ingeniero estructural, egresado del programa de Maestría en Ingeniería de Terremotos y Sismología del Instituto de Estudios Superiores de la Universidad de Pavía en Italia. Actualmente es candidato a doctorado en riesgos catastróficos y trabaja como modelador de riesgo para la fundación Global </a:t>
            </a:r>
            <a:r>
              <a:rPr lang="es-ES" sz="10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Earthquake</a:t>
            </a:r>
            <a:r>
              <a:rPr lang="es-E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Model</a:t>
            </a:r>
            <a:r>
              <a:rPr lang="es-E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 el proyecto de Evaluación de Riesgo Sísmico para Centroamérica y el Caribe (</a:t>
            </a:r>
            <a:r>
              <a:rPr lang="es-E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CCARA).</a:t>
            </a:r>
            <a:endParaRPr lang="es-CR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1" indent="0">
              <a:buClr>
                <a:schemeClr val="tx2"/>
              </a:buClr>
              <a:buNone/>
            </a:pP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 marL="538833" lvl="1" indent="-538833">
              <a:buClr>
                <a:schemeClr val="tx2"/>
              </a:buClr>
              <a:buFont typeface="Arial"/>
              <a:buChar char="•"/>
            </a:pPr>
            <a:endParaRPr lang="es-ES" sz="2800" dirty="0" smtClean="0">
              <a:solidFill>
                <a:schemeClr val="accent2"/>
              </a:solidFill>
              <a:latin typeface="Century Gothic"/>
              <a:cs typeface="Century Gothic"/>
            </a:endParaRPr>
          </a:p>
          <a:p>
            <a:pPr marL="538833" lvl="1" indent="-538833">
              <a:buClr>
                <a:schemeClr val="tx2"/>
              </a:buClr>
              <a:buFont typeface="Arial"/>
              <a:buChar char="•"/>
            </a:pPr>
            <a:endParaRPr lang="es-E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  <a:p>
            <a:pPr marL="0" lvl="1" indent="0">
              <a:buClr>
                <a:schemeClr val="tx2"/>
              </a:buClr>
              <a:buNone/>
            </a:pPr>
            <a:endParaRPr lang="es-ES" sz="28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3241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9100" y="1930468"/>
            <a:ext cx="3759906" cy="5885179"/>
          </a:xfrm>
        </p:spPr>
        <p:txBody>
          <a:bodyPr vert="horz" lIns="143689" tIns="71844" rIns="143689" bIns="71844" rtlCol="0">
            <a:normAutofit/>
          </a:bodyPr>
          <a:lstStyle/>
          <a:p>
            <a:pPr marL="0" indent="0" algn="ctr">
              <a:buNone/>
            </a:pPr>
            <a:endParaRPr lang="en-US" sz="32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en-US" sz="3200" dirty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es-C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Componentes </a:t>
            </a:r>
          </a:p>
          <a:p>
            <a:pPr marL="0" indent="0" algn="ctr">
              <a:buNone/>
            </a:pPr>
            <a:endParaRPr lang="es-CR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es-C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Riesgo Sísmico</a:t>
            </a:r>
            <a:endParaRPr lang="es-CR" sz="3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12880" y="199961"/>
            <a:ext cx="14631829" cy="1481402"/>
          </a:xfrm>
          <a:prstGeom prst="rect">
            <a:avLst/>
          </a:prstGeom>
        </p:spPr>
        <p:txBody>
          <a:bodyPr vert="horz" lIns="143689" tIns="71844" rIns="143689" bIns="71844" rtlCol="0" anchor="ctr">
            <a:normAutofit/>
          </a:bodyPr>
          <a:lstStyle>
            <a:lvl1pPr algn="ctr">
              <a:spcBef>
                <a:spcPct val="0"/>
              </a:spcBef>
              <a:buNone/>
              <a:defRPr sz="6000" b="0" i="0">
                <a:solidFill>
                  <a:srgbClr val="157DCA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s-CR" sz="5400" b="1" dirty="0" smtClean="0"/>
              <a:t>Modelo de Riesgo Sísmico</a:t>
            </a:r>
            <a:endParaRPr lang="es-CR" sz="5400" b="1" dirty="0"/>
          </a:p>
        </p:txBody>
      </p:sp>
      <p:cxnSp>
        <p:nvCxnSpPr>
          <p:cNvPr id="25" name="Conector recto 24"/>
          <p:cNvCxnSpPr/>
          <p:nvPr/>
        </p:nvCxnSpPr>
        <p:spPr>
          <a:xfrm>
            <a:off x="4179006" y="1681363"/>
            <a:ext cx="0" cy="4652882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735649601"/>
              </p:ext>
            </p:extLst>
          </p:nvPr>
        </p:nvGraphicFramePr>
        <p:xfrm>
          <a:off x="3194404" y="1479109"/>
          <a:ext cx="12807596" cy="7225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1334750" y="8185889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 smtClean="0"/>
              <a:t>Fuente: Calderón (2017)</a:t>
            </a:r>
            <a:endParaRPr lang="es-CR" sz="2000" dirty="0"/>
          </a:p>
        </p:txBody>
      </p:sp>
    </p:spTree>
    <p:extLst>
      <p:ext uri="{BB962C8B-B14F-4D97-AF65-F5344CB8AC3E}">
        <p14:creationId xmlns:p14="http://schemas.microsoft.com/office/powerpoint/2010/main" val="108026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1697" y="2189327"/>
            <a:ext cx="3494386" cy="5885179"/>
          </a:xfrm>
        </p:spPr>
        <p:txBody>
          <a:bodyPr vert="horz" lIns="143689" tIns="71844" rIns="143689" bIns="71844" rtlCol="0">
            <a:normAutofit/>
          </a:bodyPr>
          <a:lstStyle/>
          <a:p>
            <a:pPr marL="0" indent="0" algn="ctr">
              <a:buNone/>
            </a:pPr>
            <a:endParaRPr lang="en-US" sz="32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en-US" sz="3200" dirty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es-C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Amenaza:</a:t>
            </a:r>
          </a:p>
          <a:p>
            <a:pPr marL="0" indent="0" algn="ctr">
              <a:buNone/>
            </a:pPr>
            <a:endParaRPr lang="es-CR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es-C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Código Sísmico</a:t>
            </a:r>
            <a:endParaRPr lang="es-CR" sz="3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12880" y="199961"/>
            <a:ext cx="14631829" cy="1481402"/>
          </a:xfrm>
          <a:prstGeom prst="rect">
            <a:avLst/>
          </a:prstGeom>
        </p:spPr>
        <p:txBody>
          <a:bodyPr vert="horz" lIns="143689" tIns="71844" rIns="143689" bIns="71844" rtlCol="0" anchor="ctr">
            <a:normAutofit/>
          </a:bodyPr>
          <a:lstStyle>
            <a:lvl1pPr algn="ctr">
              <a:spcBef>
                <a:spcPct val="0"/>
              </a:spcBef>
              <a:buNone/>
              <a:defRPr sz="6000" b="0" i="0">
                <a:solidFill>
                  <a:srgbClr val="157DCA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s-CR" sz="5400" b="1" dirty="0" smtClean="0"/>
              <a:t>Modelo de Riesgo Sísmico</a:t>
            </a:r>
            <a:endParaRPr lang="es-CR" sz="5400" b="1" dirty="0"/>
          </a:p>
        </p:txBody>
      </p:sp>
      <p:cxnSp>
        <p:nvCxnSpPr>
          <p:cNvPr id="25" name="Conector recto 24"/>
          <p:cNvCxnSpPr/>
          <p:nvPr/>
        </p:nvCxnSpPr>
        <p:spPr>
          <a:xfrm>
            <a:off x="3883600" y="1948872"/>
            <a:ext cx="0" cy="6518723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n 7" descr="C:\Users\velezml\AppData\Local\Microsoft\Windows\Temporary Internet Files\Content.Outlook\E2HD753S\20160804_100604-1 (003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118" y="2513383"/>
            <a:ext cx="6271512" cy="452264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8"/>
          <p:cNvSpPr/>
          <p:nvPr/>
        </p:nvSpPr>
        <p:spPr>
          <a:xfrm>
            <a:off x="4225777" y="1946013"/>
            <a:ext cx="5562741" cy="6900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CR" sz="1815" b="1" dirty="0" smtClean="0">
                <a:solidFill>
                  <a:srgbClr val="1F66B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Código Sísmico de Costa Rica 2010 (Rev. 2014)</a:t>
            </a:r>
          </a:p>
          <a:p>
            <a:pPr algn="ctr">
              <a:lnSpc>
                <a:spcPct val="107000"/>
              </a:lnSpc>
            </a:pPr>
            <a:r>
              <a:rPr lang="es-CR" sz="1815" b="1" dirty="0" smtClean="0">
                <a:solidFill>
                  <a:srgbClr val="1F66B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Zonas sísmicas</a:t>
            </a:r>
            <a:endParaRPr lang="es-CR" sz="1555" dirty="0">
              <a:solidFill>
                <a:srgbClr val="1F66BA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489418"/>
              </p:ext>
            </p:extLst>
          </p:nvPr>
        </p:nvGraphicFramePr>
        <p:xfrm>
          <a:off x="10879015" y="4195247"/>
          <a:ext cx="4665784" cy="377628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36422"/>
                <a:gridCol w="1336422"/>
                <a:gridCol w="1257383"/>
                <a:gridCol w="735557"/>
              </a:tblGrid>
              <a:tr h="637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Provincia </a:t>
                      </a:r>
                      <a:endParaRPr lang="es-C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Cantón </a:t>
                      </a:r>
                      <a:endParaRPr lang="es-C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Distrito </a:t>
                      </a:r>
                      <a:endParaRPr lang="es-C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Zona sísmica (z)</a:t>
                      </a:r>
                      <a:endParaRPr lang="es-C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24219">
                <a:tc rowSpan="1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5. Guanacaste</a:t>
                      </a:r>
                      <a:endParaRPr lang="es-C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1. Liberia</a:t>
                      </a:r>
                      <a:endParaRPr lang="es-C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Todos</a:t>
                      </a:r>
                      <a:endParaRPr lang="es-C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III</a:t>
                      </a:r>
                      <a:endParaRPr lang="es-C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24219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2. Nicoya</a:t>
                      </a:r>
                      <a:endParaRPr lang="es-C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Todos</a:t>
                      </a:r>
                      <a:endParaRPr lang="es-C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IV</a:t>
                      </a:r>
                      <a:endParaRPr lang="es-C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24219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3. Santa Cruz</a:t>
                      </a:r>
                      <a:endParaRPr lang="es-C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Todos</a:t>
                      </a:r>
                      <a:endParaRPr lang="es-C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IV</a:t>
                      </a:r>
                      <a:endParaRPr lang="es-C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24219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4. Bagaces</a:t>
                      </a:r>
                      <a:endParaRPr lang="es-C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Todos</a:t>
                      </a:r>
                      <a:endParaRPr lang="es-C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III</a:t>
                      </a:r>
                      <a:endParaRPr lang="es-C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24219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5. Carrillo</a:t>
                      </a:r>
                      <a:endParaRPr lang="es-C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Todos</a:t>
                      </a:r>
                      <a:endParaRPr lang="es-C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IV</a:t>
                      </a:r>
                      <a:endParaRPr lang="es-C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24219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6. Cañas</a:t>
                      </a:r>
                      <a:endParaRPr lang="es-C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Todos</a:t>
                      </a:r>
                      <a:endParaRPr lang="es-C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III</a:t>
                      </a:r>
                      <a:endParaRPr lang="es-C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24219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7. Abangares</a:t>
                      </a:r>
                      <a:endParaRPr lang="es-C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Todos</a:t>
                      </a:r>
                      <a:endParaRPr lang="es-C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III</a:t>
                      </a:r>
                      <a:endParaRPr lang="es-C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24219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8. Tilarán</a:t>
                      </a:r>
                      <a:endParaRPr lang="es-C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Todos</a:t>
                      </a:r>
                      <a:endParaRPr lang="es-C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III</a:t>
                      </a:r>
                      <a:endParaRPr lang="es-C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24219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9. </a:t>
                      </a:r>
                      <a:r>
                        <a:rPr lang="es-CR" sz="1200" dirty="0" err="1">
                          <a:effectLst/>
                        </a:rPr>
                        <a:t>Nandayure</a:t>
                      </a:r>
                      <a:endParaRPr lang="es-C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Todos</a:t>
                      </a:r>
                      <a:endParaRPr lang="es-C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IV</a:t>
                      </a:r>
                      <a:endParaRPr lang="es-C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24219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10. La Cruz</a:t>
                      </a:r>
                      <a:endParaRPr lang="es-C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1. La Cruz</a:t>
                      </a:r>
                      <a:endParaRPr lang="es-C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III</a:t>
                      </a:r>
                      <a:endParaRPr lang="es-C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24219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2. Santa Cecilia</a:t>
                      </a:r>
                      <a:endParaRPr lang="es-C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II</a:t>
                      </a:r>
                      <a:endParaRPr lang="es-C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24219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3. Garita</a:t>
                      </a:r>
                      <a:endParaRPr lang="es-C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II</a:t>
                      </a:r>
                      <a:endParaRPr lang="es-C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24219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4. Santa Elena</a:t>
                      </a:r>
                      <a:endParaRPr lang="es-C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III</a:t>
                      </a:r>
                      <a:endParaRPr lang="es-C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24219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11. Hojancha</a:t>
                      </a:r>
                      <a:endParaRPr lang="es-C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Todos</a:t>
                      </a:r>
                      <a:endParaRPr lang="es-C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IV</a:t>
                      </a:r>
                      <a:endParaRPr lang="es-C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0879015" y="2786386"/>
            <a:ext cx="4091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800" dirty="0" smtClean="0">
                <a:solidFill>
                  <a:srgbClr val="1F66BA"/>
                </a:solidFill>
              </a:rPr>
              <a:t>Zonas sísmicas establecidas hasta el unidad administrativa más baja:  distritos (472  en total)</a:t>
            </a:r>
            <a:endParaRPr lang="es-CR" sz="1800" dirty="0">
              <a:solidFill>
                <a:srgbClr val="1F66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1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017972" y="329732"/>
            <a:ext cx="12349382" cy="1071262"/>
          </a:xfrm>
        </p:spPr>
        <p:txBody>
          <a:bodyPr vert="horz" lIns="118512" tIns="59256" rIns="118512" bIns="59256" rtlCol="0" anchor="ctr">
            <a:noAutofit/>
          </a:bodyPr>
          <a:lstStyle/>
          <a:p>
            <a:r>
              <a:rPr lang="es-CR" sz="5400" b="1" dirty="0" smtClean="0"/>
              <a:t>Metodología para determinar PML</a:t>
            </a:r>
            <a:endParaRPr lang="es-CR" sz="5400" b="1" baseline="30000" dirty="0">
              <a:latin typeface="+mj-l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017664" y="1924377"/>
            <a:ext cx="10172647" cy="650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R" sz="3629" dirty="0">
              <a:solidFill>
                <a:prstClr val="black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14868630"/>
              </p:ext>
            </p:extLst>
          </p:nvPr>
        </p:nvGraphicFramePr>
        <p:xfrm>
          <a:off x="4581557" y="1878215"/>
          <a:ext cx="11302569" cy="6047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366773" y="7925556"/>
            <a:ext cx="10123033" cy="1266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(*)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Estas características son: el material de construcción, el sistema estructural, la altura, el año de construcción y condición (buen estado, mal estado).</a:t>
            </a:r>
            <a:endParaRPr lang="es-C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CR" sz="3629" dirty="0"/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323849" y="2112054"/>
            <a:ext cx="3704301" cy="5885179"/>
          </a:xfrm>
        </p:spPr>
        <p:txBody>
          <a:bodyPr vert="horz" lIns="143689" tIns="71844" rIns="143689" bIns="71844" rtlCol="0">
            <a:normAutofit/>
          </a:bodyPr>
          <a:lstStyle/>
          <a:p>
            <a:pPr marL="0" indent="0" algn="ctr">
              <a:buNone/>
            </a:pPr>
            <a:endParaRPr lang="en-US" sz="32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en-US" sz="3200" dirty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es-C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Elementos de metodología para calcular PML</a:t>
            </a:r>
            <a:endParaRPr lang="es-CR" sz="3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4004433" y="1948872"/>
            <a:ext cx="0" cy="4652882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57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867659" y="305237"/>
            <a:ext cx="12650008" cy="1071262"/>
          </a:xfrm>
        </p:spPr>
        <p:txBody>
          <a:bodyPr vert="horz" lIns="118512" tIns="59256" rIns="118512" bIns="59256" rtlCol="0" anchor="ctr">
            <a:noAutofit/>
          </a:bodyPr>
          <a:lstStyle/>
          <a:p>
            <a:r>
              <a:rPr lang="es-CR" sz="5400" b="1" dirty="0" smtClean="0"/>
              <a:t>Metodología para determinar PML</a:t>
            </a:r>
            <a:endParaRPr lang="es-CR" sz="5400" b="1" baseline="30000" dirty="0">
              <a:latin typeface="+mj-l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017664" y="1924377"/>
            <a:ext cx="10172647" cy="650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R" sz="3629" dirty="0">
              <a:solidFill>
                <a:prstClr val="black"/>
              </a:solidFill>
            </a:endParaRPr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300132" y="1924377"/>
            <a:ext cx="3704301" cy="5885179"/>
          </a:xfrm>
        </p:spPr>
        <p:txBody>
          <a:bodyPr vert="horz" lIns="143689" tIns="71844" rIns="143689" bIns="71844" rtlCol="0">
            <a:normAutofit lnSpcReduction="10000"/>
          </a:bodyPr>
          <a:lstStyle/>
          <a:p>
            <a:pPr marL="0" indent="0" algn="ctr">
              <a:buNone/>
            </a:pPr>
            <a:endParaRPr lang="en-US" sz="28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es-CR" sz="2800" dirty="0" smtClean="0">
                <a:solidFill>
                  <a:srgbClr val="1F66BA"/>
                </a:solidFill>
                <a:latin typeface="Century Gothic"/>
                <a:cs typeface="Century Gothic"/>
              </a:rPr>
              <a:t>Modelo Original: viviendas del censo de2011</a:t>
            </a:r>
          </a:p>
          <a:p>
            <a:pPr marL="0" indent="0" algn="ctr">
              <a:buNone/>
            </a:pPr>
            <a:endParaRPr lang="es-CR" sz="2800" dirty="0" smtClean="0">
              <a:solidFill>
                <a:srgbClr val="1F66BA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es-CR" sz="2800" dirty="0" smtClean="0">
                <a:solidFill>
                  <a:srgbClr val="1F66BA"/>
                </a:solidFill>
                <a:latin typeface="Century Gothic"/>
                <a:cs typeface="Century Gothic"/>
              </a:rPr>
              <a:t>Aplicación del modelo  a cartera asegurada residencial 2015   (aprox. 90% de los bienes asegurados y 62% del monto</a:t>
            </a:r>
            <a:r>
              <a:rPr lang="en-US" sz="2400" dirty="0" smtClean="0">
                <a:solidFill>
                  <a:srgbClr val="1F66BA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solidFill>
                <a:srgbClr val="1F66BA"/>
              </a:solidFill>
              <a:latin typeface="Century Gothic"/>
              <a:cs typeface="Century Gothic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4046466" y="2575196"/>
            <a:ext cx="0" cy="4652882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61683806"/>
              </p:ext>
            </p:extLst>
          </p:nvPr>
        </p:nvGraphicFramePr>
        <p:xfrm>
          <a:off x="4691269" y="1924377"/>
          <a:ext cx="10825936" cy="5267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4714985" y="7059146"/>
            <a:ext cx="9590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(*) Periodo de retorno de 200 años,  =&gt; probabilidad de ruina de 0.5%  en un año, y por tanto la probabilidad de cumplir con obligaciones de 99,5%, mínimo que requiere la Directiva europea en el esquema de Solvencia II</a:t>
            </a:r>
            <a:r>
              <a:rPr lang="es-C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s-C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8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501461" y="459815"/>
            <a:ext cx="12344399" cy="933270"/>
          </a:xfrm>
          <a:prstGeom prst="rect">
            <a:avLst/>
          </a:prstGeom>
        </p:spPr>
        <p:txBody>
          <a:bodyPr vert="horz" lIns="143689" tIns="71844" rIns="143689" bIns="71844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CR" sz="5400" b="1" dirty="0">
                <a:solidFill>
                  <a:srgbClr val="157DCA"/>
                </a:solidFill>
                <a:latin typeface="Century Gothic"/>
                <a:ea typeface="+mj-ea"/>
                <a:cs typeface="Century Gothic"/>
              </a:rPr>
              <a:t>Modelo </a:t>
            </a:r>
            <a:r>
              <a:rPr lang="es-CR" sz="5400" b="1" dirty="0" smtClean="0">
                <a:solidFill>
                  <a:srgbClr val="157DCA"/>
                </a:solidFill>
                <a:latin typeface="Century Gothic"/>
                <a:ea typeface="+mj-ea"/>
                <a:cs typeface="Century Gothic"/>
              </a:rPr>
              <a:t>de Riesgos Sísmico</a:t>
            </a:r>
            <a:endParaRPr lang="es-CR" sz="5400" b="1" dirty="0">
              <a:solidFill>
                <a:srgbClr val="157DCA"/>
              </a:solidFill>
              <a:latin typeface="Century Gothic"/>
              <a:ea typeface="+mj-ea"/>
              <a:cs typeface="Century Gothic"/>
            </a:endParaRPr>
          </a:p>
        </p:txBody>
      </p:sp>
      <p:pic>
        <p:nvPicPr>
          <p:cNvPr id="6" name="Imagen 5" descr="C:\Users\velezml\AppData\Local\Microsoft\Windows\Temporary Internet Files\Content.Outlook\E2HD753S\20160812_161755-1_resized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4"/>
          <a:stretch/>
        </p:blipFill>
        <p:spPr bwMode="auto">
          <a:xfrm>
            <a:off x="1483808" y="4807245"/>
            <a:ext cx="4812617" cy="32252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137534" y="2258768"/>
            <a:ext cx="5668686" cy="1372683"/>
          </a:xfrm>
          <a:prstGeom prst="rect">
            <a:avLst/>
          </a:prstGeom>
          <a:solidFill>
            <a:srgbClr val="0B486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anchor="ctr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CR" sz="2592" b="1" dirty="0" smtClean="0">
                <a:solidFill>
                  <a:schemeClr val="bg1"/>
                </a:solidFill>
                <a:cs typeface="Tw Cen MT"/>
              </a:rPr>
              <a:t>PML = Porcentaje </a:t>
            </a:r>
            <a:r>
              <a:rPr lang="es-CR" sz="2592" b="1" dirty="0">
                <a:solidFill>
                  <a:schemeClr val="bg1"/>
                </a:solidFill>
                <a:cs typeface="Tw Cen MT"/>
              </a:rPr>
              <a:t>de la suma asegurada de los bienes por ubicación y tipo de estructura</a:t>
            </a:r>
            <a:r>
              <a:rPr lang="es-CR" sz="2592" b="1" dirty="0" smtClean="0">
                <a:solidFill>
                  <a:schemeClr val="bg1"/>
                </a:solidFill>
                <a:cs typeface="Tw Cen MT"/>
              </a:rPr>
              <a:t>.</a:t>
            </a:r>
            <a:endParaRPr lang="es-CR" sz="2592" b="1" dirty="0">
              <a:solidFill>
                <a:schemeClr val="bg1"/>
              </a:solidFill>
              <a:cs typeface="Tw Cen MT"/>
            </a:endParaRPr>
          </a:p>
        </p:txBody>
      </p:sp>
      <p:sp>
        <p:nvSpPr>
          <p:cNvPr id="10" name="Cerrar llave 9"/>
          <p:cNvSpPr/>
          <p:nvPr/>
        </p:nvSpPr>
        <p:spPr>
          <a:xfrm rot="16200000">
            <a:off x="10853829" y="1980515"/>
            <a:ext cx="620439" cy="8077320"/>
          </a:xfrm>
          <a:prstGeom prst="rightBrace">
            <a:avLst>
              <a:gd name="adj1" fmla="val 8333"/>
              <a:gd name="adj2" fmla="val 53334"/>
            </a:avLst>
          </a:prstGeom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 sz="3629">
              <a:solidFill>
                <a:prstClr val="black"/>
              </a:solidFill>
            </a:endParaRPr>
          </a:p>
        </p:txBody>
      </p:sp>
      <p:sp>
        <p:nvSpPr>
          <p:cNvPr id="11" name="Cerrar llave 10"/>
          <p:cNvSpPr/>
          <p:nvPr/>
        </p:nvSpPr>
        <p:spPr>
          <a:xfrm rot="10800000">
            <a:off x="6510930" y="6419849"/>
            <a:ext cx="295289" cy="1196081"/>
          </a:xfrm>
          <a:prstGeom prst="rightBrace">
            <a:avLst>
              <a:gd name="adj1" fmla="val 8333"/>
              <a:gd name="adj2" fmla="val 45322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 sz="3629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5 CuadroTexto"/>
              <p:cNvSpPr txBox="1"/>
              <p:nvPr/>
            </p:nvSpPr>
            <p:spPr>
              <a:xfrm>
                <a:off x="9816885" y="8028405"/>
                <a:ext cx="2921313" cy="563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_tradnl" b="1" i="1">
                              <a:solidFill>
                                <a:srgbClr val="1F497D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s-MX" b="1">
                              <a:solidFill>
                                <a:srgbClr val="1F497D">
                                  <a:lumMod val="50000"/>
                                </a:srgbClr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𝐏𝐌𝐋</m:t>
                          </m:r>
                          <m:r>
                            <a:rPr lang="es-MX" b="1">
                              <a:solidFill>
                                <a:srgbClr val="1F497D">
                                  <a:lumMod val="50000"/>
                                </a:srgbClr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sSub>
                            <m:sSubPr>
                              <m:ctrlPr>
                                <a:rPr lang="es-MX" b="1" i="1">
                                  <a:solidFill>
                                    <a:srgbClr val="1F497D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s-MX" b="1">
                                  <a:solidFill>
                                    <a:srgbClr val="1F497D">
                                      <a:lumMod val="50000"/>
                                    </a:srgbClr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𝐒𝐀</m:t>
                              </m:r>
                            </m:e>
                            <m:sub>
                              <m:r>
                                <a:rPr lang="es-MX" b="1">
                                  <a:solidFill>
                                    <a:srgbClr val="1F497D">
                                      <a:lumMod val="50000"/>
                                    </a:srgbClr>
                                  </a:solidFill>
                                  <a:latin typeface="Cambria Math"/>
                                  <a:cs typeface="Times New Roman"/>
                                </a:rPr>
                                <m:t>𝐢</m:t>
                              </m:r>
                              <m:r>
                                <a:rPr lang="es-MX" b="1">
                                  <a:solidFill>
                                    <a:srgbClr val="1F497D">
                                      <a:lumMod val="50000"/>
                                    </a:srgbClr>
                                  </a:solidFill>
                                  <a:latin typeface="Cambria Math"/>
                                  <a:cs typeface="Times New Roman"/>
                                </a:rPr>
                                <m:t>,</m:t>
                              </m:r>
                              <m:r>
                                <a:rPr lang="es-MX" b="1">
                                  <a:solidFill>
                                    <a:srgbClr val="1F497D">
                                      <a:lumMod val="50000"/>
                                    </a:srgbClr>
                                  </a:solidFill>
                                  <a:latin typeface="Cambria Math"/>
                                  <a:cs typeface="Times New Roman"/>
                                </a:rPr>
                                <m:t>𝐣</m:t>
                              </m:r>
                            </m:sub>
                          </m:sSub>
                          <m:r>
                            <a:rPr lang="es-MX" b="1">
                              <a:solidFill>
                                <a:srgbClr val="1F497D">
                                  <a:lumMod val="50000"/>
                                </a:srgbClr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∗</m:t>
                          </m:r>
                          <m:r>
                            <a:rPr lang="es-ES_tradnl" b="1">
                              <a:solidFill>
                                <a:srgbClr val="1F497D">
                                  <a:lumMod val="50000"/>
                                </a:srgbClr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𝐅</m:t>
                          </m:r>
                        </m:e>
                        <m:sub>
                          <m:r>
                            <a:rPr lang="es-MX" b="1">
                              <a:solidFill>
                                <a:srgbClr val="1F497D">
                                  <a:lumMod val="50000"/>
                                </a:srgbClr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𝐢</m:t>
                          </m:r>
                          <m:r>
                            <a:rPr lang="es-ES_tradnl" b="1">
                              <a:solidFill>
                                <a:srgbClr val="1F497D">
                                  <a:lumMod val="50000"/>
                                </a:srgbClr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,</m:t>
                          </m:r>
                          <m:r>
                            <a:rPr lang="es-MX" b="1">
                              <a:solidFill>
                                <a:srgbClr val="1F497D">
                                  <a:lumMod val="50000"/>
                                </a:srgbClr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𝐣</m:t>
                          </m:r>
                        </m:sub>
                      </m:sSub>
                    </m:oMath>
                  </m:oMathPara>
                </a14:m>
                <a:endParaRPr lang="es-ES_tradnl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885" y="8028405"/>
                <a:ext cx="2921313" cy="5634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3018064"/>
                  </p:ext>
                </p:extLst>
              </p:nvPr>
            </p:nvGraphicFramePr>
            <p:xfrm>
              <a:off x="7177042" y="6205434"/>
              <a:ext cx="7974013" cy="159124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26652"/>
                    <a:gridCol w="805237"/>
                    <a:gridCol w="805237"/>
                    <a:gridCol w="805237"/>
                    <a:gridCol w="805237"/>
                    <a:gridCol w="805237"/>
                    <a:gridCol w="637150"/>
                    <a:gridCol w="637150"/>
                    <a:gridCol w="773438"/>
                    <a:gridCol w="773438"/>
                  </a:tblGrid>
                  <a:tr h="0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Zona (z)</a:t>
                          </a:r>
                          <a:endParaRPr lang="es-CR" sz="18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 </a:t>
                          </a:r>
                          <a:endParaRPr lang="es-C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175D76"/>
                        </a:solidFill>
                      </a:tcPr>
                    </a:tc>
                    <a:tc gridSpan="9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Factores de PML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CR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_tradn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s-ES_tradn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𝑷𝑴𝑳</m:t>
                                  </m:r>
                                  <m:r>
                                    <a:rPr lang="es-ES_tradn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_tradn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𝑩𝒊</m:t>
                                  </m:r>
                                  <m:r>
                                    <a:rPr lang="es-ES_tradn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_tradn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</m:sSub>
                            </m:oMath>
                          </a14:m>
                          <a:r>
                            <a:rPr lang="es-ES_tradnl" sz="1800" dirty="0">
                              <a:effectLst/>
                            </a:rPr>
                            <a:t>)</a:t>
                          </a:r>
                          <a:endParaRPr lang="es-C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175D7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R"/>
                        </a:p>
                      </a:txBody>
                      <a:tcPr/>
                    </a:tc>
                  </a:tr>
                  <a:tr h="273685">
                    <a:tc vMerge="1">
                      <a:txBody>
                        <a:bodyPr/>
                        <a:lstStyle/>
                        <a:p>
                          <a:endParaRPr lang="es-C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B1</a:t>
                          </a:r>
                          <a:endParaRPr lang="es-C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B2</a:t>
                          </a:r>
                          <a:endParaRPr lang="es-C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B3</a:t>
                          </a:r>
                          <a:endParaRPr lang="es-C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>
                              <a:effectLst/>
                            </a:rPr>
                            <a:t>B4</a:t>
                          </a:r>
                          <a:endParaRPr lang="es-CR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>
                              <a:effectLst/>
                            </a:rPr>
                            <a:t>B5</a:t>
                          </a:r>
                          <a:endParaRPr lang="es-CR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>
                              <a:effectLst/>
                            </a:rPr>
                            <a:t>B6</a:t>
                          </a:r>
                          <a:endParaRPr lang="es-CR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>
                              <a:effectLst/>
                            </a:rPr>
                            <a:t>B7</a:t>
                          </a:r>
                          <a:endParaRPr lang="es-CR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>
                              <a:effectLst/>
                            </a:rPr>
                            <a:t>B8</a:t>
                          </a:r>
                          <a:endParaRPr lang="es-CR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B9</a:t>
                          </a:r>
                          <a:endParaRPr lang="es-C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8986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II</a:t>
                          </a:r>
                          <a:endParaRPr lang="es-C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175D7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>
                              <a:effectLst/>
                            </a:rPr>
                            <a:t>0,028</a:t>
                          </a:r>
                          <a:endParaRPr lang="es-CR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>
                              <a:effectLst/>
                            </a:rPr>
                            <a:t>0,03</a:t>
                          </a:r>
                          <a:endParaRPr lang="es-CR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0,04</a:t>
                          </a:r>
                          <a:endParaRPr lang="es-C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0,05</a:t>
                          </a:r>
                          <a:endParaRPr lang="es-C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>
                              <a:effectLst/>
                            </a:rPr>
                            <a:t>0,01</a:t>
                          </a:r>
                          <a:endParaRPr lang="es-CR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>
                              <a:effectLst/>
                            </a:rPr>
                            <a:t>0,01</a:t>
                          </a:r>
                          <a:endParaRPr lang="es-CR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>
                              <a:effectLst/>
                            </a:rPr>
                            <a:t>0,06</a:t>
                          </a:r>
                          <a:endParaRPr lang="es-CR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>
                              <a:effectLst/>
                            </a:rPr>
                            <a:t>0,03</a:t>
                          </a:r>
                          <a:endParaRPr lang="es-CR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0,08</a:t>
                          </a:r>
                          <a:endParaRPr lang="es-C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III</a:t>
                          </a:r>
                          <a:endParaRPr lang="es-C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175D7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>
                              <a:effectLst/>
                            </a:rPr>
                            <a:t>0,03</a:t>
                          </a:r>
                          <a:endParaRPr lang="es-CR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>
                              <a:effectLst/>
                            </a:rPr>
                            <a:t>0,05</a:t>
                          </a:r>
                          <a:endParaRPr lang="es-CR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0,08</a:t>
                          </a:r>
                          <a:endParaRPr lang="es-C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0,08</a:t>
                          </a:r>
                          <a:endParaRPr lang="es-C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0,01</a:t>
                          </a:r>
                          <a:endParaRPr lang="es-C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>
                              <a:effectLst/>
                            </a:rPr>
                            <a:t>0,01</a:t>
                          </a:r>
                          <a:endParaRPr lang="es-CR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>
                              <a:effectLst/>
                            </a:rPr>
                            <a:t>0,08</a:t>
                          </a:r>
                          <a:endParaRPr lang="es-CR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>
                              <a:effectLst/>
                            </a:rPr>
                            <a:t>0,03</a:t>
                          </a:r>
                          <a:endParaRPr lang="es-CR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>
                              <a:effectLst/>
                            </a:rPr>
                            <a:t>0,08</a:t>
                          </a:r>
                          <a:endParaRPr lang="es-CR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IV</a:t>
                          </a:r>
                          <a:endParaRPr lang="es-C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175D7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0,038</a:t>
                          </a:r>
                          <a:endParaRPr lang="es-C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0,08</a:t>
                          </a:r>
                          <a:endParaRPr lang="es-C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0,10</a:t>
                          </a:r>
                          <a:endParaRPr lang="es-C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0,10</a:t>
                          </a:r>
                          <a:endParaRPr lang="es-C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0,01</a:t>
                          </a:r>
                          <a:endParaRPr lang="es-C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0,01</a:t>
                          </a:r>
                          <a:endParaRPr lang="es-C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0,10</a:t>
                          </a:r>
                          <a:endParaRPr lang="es-C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0,03</a:t>
                          </a:r>
                          <a:endParaRPr lang="es-C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0,08</a:t>
                          </a:r>
                          <a:endParaRPr lang="es-C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3018064"/>
                  </p:ext>
                </p:extLst>
              </p:nvPr>
            </p:nvGraphicFramePr>
            <p:xfrm>
              <a:off x="7177042" y="6205434"/>
              <a:ext cx="7974013" cy="159124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26652"/>
                    <a:gridCol w="805237"/>
                    <a:gridCol w="805237"/>
                    <a:gridCol w="805237"/>
                    <a:gridCol w="805237"/>
                    <a:gridCol w="805237"/>
                    <a:gridCol w="637150"/>
                    <a:gridCol w="637150"/>
                    <a:gridCol w="773438"/>
                    <a:gridCol w="773438"/>
                  </a:tblGrid>
                  <a:tr h="329375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Zona (z)</a:t>
                          </a:r>
                          <a:endParaRPr lang="es-CR" sz="18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 </a:t>
                          </a:r>
                          <a:endParaRPr lang="es-C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175D76"/>
                        </a:solidFill>
                      </a:tcPr>
                    </a:tc>
                    <a:tc gridSpan="9">
                      <a:txBody>
                        <a:bodyPr/>
                        <a:lstStyle/>
                        <a:p>
                          <a:endParaRPr lang="es-CR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16548" t="-18519" r="-356" b="-42037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R"/>
                        </a:p>
                      </a:txBody>
                      <a:tcPr/>
                    </a:tc>
                  </a:tr>
                  <a:tr h="315468">
                    <a:tc vMerge="1">
                      <a:txBody>
                        <a:bodyPr/>
                        <a:lstStyle/>
                        <a:p>
                          <a:endParaRPr lang="es-C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B1</a:t>
                          </a:r>
                          <a:endParaRPr lang="es-C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B2</a:t>
                          </a:r>
                          <a:endParaRPr lang="es-C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B3</a:t>
                          </a:r>
                          <a:endParaRPr lang="es-C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>
                              <a:effectLst/>
                            </a:rPr>
                            <a:t>B4</a:t>
                          </a:r>
                          <a:endParaRPr lang="es-CR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>
                              <a:effectLst/>
                            </a:rPr>
                            <a:t>B5</a:t>
                          </a:r>
                          <a:endParaRPr lang="es-CR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>
                              <a:effectLst/>
                            </a:rPr>
                            <a:t>B6</a:t>
                          </a:r>
                          <a:endParaRPr lang="es-CR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>
                              <a:effectLst/>
                            </a:rPr>
                            <a:t>B7</a:t>
                          </a:r>
                          <a:endParaRPr lang="es-CR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>
                              <a:effectLst/>
                            </a:rPr>
                            <a:t>B8</a:t>
                          </a:r>
                          <a:endParaRPr lang="es-CR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B9</a:t>
                          </a:r>
                          <a:endParaRPr lang="es-C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II</a:t>
                          </a:r>
                          <a:endParaRPr lang="es-C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175D7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>
                              <a:effectLst/>
                            </a:rPr>
                            <a:t>0,028</a:t>
                          </a:r>
                          <a:endParaRPr lang="es-CR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>
                              <a:effectLst/>
                            </a:rPr>
                            <a:t>0,03</a:t>
                          </a:r>
                          <a:endParaRPr lang="es-CR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0,04</a:t>
                          </a:r>
                          <a:endParaRPr lang="es-C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0,05</a:t>
                          </a:r>
                          <a:endParaRPr lang="es-C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>
                              <a:effectLst/>
                            </a:rPr>
                            <a:t>0,01</a:t>
                          </a:r>
                          <a:endParaRPr lang="es-CR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>
                              <a:effectLst/>
                            </a:rPr>
                            <a:t>0,01</a:t>
                          </a:r>
                          <a:endParaRPr lang="es-CR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>
                              <a:effectLst/>
                            </a:rPr>
                            <a:t>0,06</a:t>
                          </a:r>
                          <a:endParaRPr lang="es-CR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>
                              <a:effectLst/>
                            </a:rPr>
                            <a:t>0,03</a:t>
                          </a:r>
                          <a:endParaRPr lang="es-CR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0,08</a:t>
                          </a:r>
                          <a:endParaRPr lang="es-C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III</a:t>
                          </a:r>
                          <a:endParaRPr lang="es-C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175D7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>
                              <a:effectLst/>
                            </a:rPr>
                            <a:t>0,03</a:t>
                          </a:r>
                          <a:endParaRPr lang="es-CR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>
                              <a:effectLst/>
                            </a:rPr>
                            <a:t>0,05</a:t>
                          </a:r>
                          <a:endParaRPr lang="es-CR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0,08</a:t>
                          </a:r>
                          <a:endParaRPr lang="es-C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0,08</a:t>
                          </a:r>
                          <a:endParaRPr lang="es-C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0,01</a:t>
                          </a:r>
                          <a:endParaRPr lang="es-C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>
                              <a:effectLst/>
                            </a:rPr>
                            <a:t>0,01</a:t>
                          </a:r>
                          <a:endParaRPr lang="es-CR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>
                              <a:effectLst/>
                            </a:rPr>
                            <a:t>0,08</a:t>
                          </a:r>
                          <a:endParaRPr lang="es-CR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>
                              <a:effectLst/>
                            </a:rPr>
                            <a:t>0,03</a:t>
                          </a:r>
                          <a:endParaRPr lang="es-CR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>
                              <a:effectLst/>
                            </a:rPr>
                            <a:t>0,08</a:t>
                          </a:r>
                          <a:endParaRPr lang="es-CR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IV</a:t>
                          </a:r>
                          <a:endParaRPr lang="es-C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175D7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0,038</a:t>
                          </a:r>
                          <a:endParaRPr lang="es-C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0,08</a:t>
                          </a:r>
                          <a:endParaRPr lang="es-C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0,10</a:t>
                          </a:r>
                          <a:endParaRPr lang="es-C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0,10</a:t>
                          </a:r>
                          <a:endParaRPr lang="es-C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0,01</a:t>
                          </a:r>
                          <a:endParaRPr lang="es-C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0,01</a:t>
                          </a:r>
                          <a:endParaRPr lang="es-C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0,10</a:t>
                          </a:r>
                          <a:endParaRPr lang="es-C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0,03</a:t>
                          </a:r>
                          <a:endParaRPr lang="es-C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_tradnl" sz="1800" dirty="0">
                              <a:effectLst/>
                            </a:rPr>
                            <a:t>0,08</a:t>
                          </a:r>
                          <a:endParaRPr lang="es-C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Elipse 2"/>
          <p:cNvSpPr/>
          <p:nvPr/>
        </p:nvSpPr>
        <p:spPr>
          <a:xfrm>
            <a:off x="14348518" y="6077562"/>
            <a:ext cx="1236098" cy="238498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362651"/>
              </p:ext>
            </p:extLst>
          </p:nvPr>
        </p:nvGraphicFramePr>
        <p:xfrm>
          <a:off x="9122651" y="1460289"/>
          <a:ext cx="4860925" cy="41711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0260"/>
                <a:gridCol w="4050665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Código del bien Bi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75D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Descripción del tipo de bien asegurado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75D7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B1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75D7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Casas o edificios de 1 a 3 pisos 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B2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75D7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Casas o edificios de más de tres pisos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B3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75D7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Estructuras verticales como torres o antenas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B4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75D7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Puentes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B5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75D7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Carreteras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B6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75D7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Otros riesgos de estructura poco vulnerable como estadios, presas, diques.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B7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75D7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Otros riesgos considerados de estructura muy vulnerable.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B8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75D7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Riesgos ubicados en el extranjero de seguro directo o reaseguro aceptado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B9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75D7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Riesgos ubicados en territorio nacional en los que no se identificó su ubicación o sus características estructurales.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Elipse 12"/>
          <p:cNvSpPr/>
          <p:nvPr/>
        </p:nvSpPr>
        <p:spPr>
          <a:xfrm>
            <a:off x="8166306" y="6077561"/>
            <a:ext cx="1236098" cy="238498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CuadroTexto 1"/>
          <p:cNvSpPr txBox="1"/>
          <p:nvPr/>
        </p:nvSpPr>
        <p:spPr>
          <a:xfrm>
            <a:off x="2086368" y="4297079"/>
            <a:ext cx="3607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000" b="1" dirty="0" smtClean="0"/>
              <a:t>Zonas sísmicas</a:t>
            </a:r>
            <a:endParaRPr lang="es-CR" sz="2000" b="1" dirty="0"/>
          </a:p>
        </p:txBody>
      </p:sp>
    </p:spTree>
    <p:extLst>
      <p:ext uri="{BB962C8B-B14F-4D97-AF65-F5344CB8AC3E}">
        <p14:creationId xmlns:p14="http://schemas.microsoft.com/office/powerpoint/2010/main" val="41764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143689" tIns="71844" rIns="143689" bIns="71844" rtlCol="0" anchor="ctr">
            <a:normAutofit/>
          </a:bodyPr>
          <a:lstStyle/>
          <a:p>
            <a:r>
              <a:rPr lang="es-CR" sz="5400" b="1" dirty="0"/>
              <a:t>Temas a tratar</a:t>
            </a:r>
            <a:endParaRPr lang="en-US" sz="5400" b="1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77737" y="3652272"/>
            <a:ext cx="10150655" cy="3344876"/>
          </a:xfrm>
        </p:spPr>
        <p:txBody>
          <a:bodyPr>
            <a:noAutofit/>
          </a:bodyPr>
          <a:lstStyle/>
          <a:p>
            <a:pPr marL="1074738" lvl="1" indent="-617538">
              <a:buFont typeface="Wingdings" panose="05000000000000000000" pitchFamily="2" charset="2"/>
              <a:buChar char="q"/>
            </a:pPr>
            <a:r>
              <a:rPr lang="es-CR" sz="3600" dirty="0">
                <a:solidFill>
                  <a:srgbClr val="227CE7"/>
                </a:solidFill>
                <a:latin typeface="+mj-lt"/>
              </a:rPr>
              <a:t>Antecedentes</a:t>
            </a:r>
          </a:p>
          <a:p>
            <a:pPr marL="1074738" lvl="1" indent="-617538">
              <a:buFont typeface="Wingdings" panose="05000000000000000000" pitchFamily="2" charset="2"/>
              <a:buChar char="q"/>
            </a:pPr>
            <a:r>
              <a:rPr lang="es-CR" sz="3600" dirty="0" smtClean="0">
                <a:solidFill>
                  <a:srgbClr val="227CE7"/>
                </a:solidFill>
                <a:latin typeface="+mj-lt"/>
              </a:rPr>
              <a:t>Modelo de Riesgo Sísmico</a:t>
            </a:r>
          </a:p>
          <a:p>
            <a:pPr marL="1074738" lvl="1" indent="-617538">
              <a:buFont typeface="Wingdings" panose="05000000000000000000" pitchFamily="2" charset="2"/>
              <a:buChar char="q"/>
            </a:pPr>
            <a:r>
              <a:rPr lang="es-CR" sz="3600" b="1" dirty="0">
                <a:solidFill>
                  <a:schemeClr val="accent2"/>
                </a:solidFill>
                <a:latin typeface="+mj-lt"/>
              </a:rPr>
              <a:t>Normativa aplicable al riesgo de terremoto y erupción volcánica</a:t>
            </a:r>
          </a:p>
          <a:p>
            <a:pPr marL="1074738" lvl="1" indent="-617538">
              <a:buFont typeface="Wingdings" panose="05000000000000000000" pitchFamily="2" charset="2"/>
              <a:buChar char="q"/>
            </a:pPr>
            <a:r>
              <a:rPr lang="es-CR" sz="3600" dirty="0" smtClean="0">
                <a:solidFill>
                  <a:srgbClr val="227CE7"/>
                </a:solidFill>
                <a:latin typeface="+mj-lt"/>
              </a:rPr>
              <a:t>Los siguiente pasos</a:t>
            </a:r>
            <a:endParaRPr lang="es-CR" sz="3600" dirty="0">
              <a:solidFill>
                <a:srgbClr val="227CE7"/>
              </a:solidFill>
              <a:latin typeface="+mj-lt"/>
            </a:endParaRPr>
          </a:p>
          <a:p>
            <a:pPr marL="1074738" lvl="1" indent="-617538">
              <a:buFont typeface="Wingdings" panose="05000000000000000000" pitchFamily="2" charset="2"/>
              <a:buChar char="q"/>
            </a:pPr>
            <a:endParaRPr lang="es-CR" sz="3600" dirty="0">
              <a:solidFill>
                <a:srgbClr val="227CE7"/>
              </a:solidFill>
              <a:latin typeface="+mj-lt"/>
            </a:endParaRPr>
          </a:p>
        </p:txBody>
      </p:sp>
      <p:pic>
        <p:nvPicPr>
          <p:cNvPr id="6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392" y="2751751"/>
            <a:ext cx="5050840" cy="395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06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5797505" y="2365480"/>
            <a:ext cx="4044751" cy="5574425"/>
          </a:xfrm>
          <a:prstGeom prst="rect">
            <a:avLst/>
          </a:prstGeom>
        </p:spPr>
        <p:txBody>
          <a:bodyPr vert="horz" lIns="143689" tIns="71844" rIns="143689" bIns="71844" rtlCol="0">
            <a:normAutofit/>
          </a:bodyPr>
          <a:lstStyle>
            <a:lvl1pPr marL="538833" indent="-538833" algn="l" defTabSz="718444" rtl="0" eaLnBrk="1" latinLnBrk="0" hangingPunct="1">
              <a:spcBef>
                <a:spcPct val="20000"/>
              </a:spcBef>
              <a:buFont typeface="Arial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7472" indent="-449028" algn="l" defTabSz="718444" rtl="0" eaLnBrk="1" latinLnBrk="0" hangingPunct="1">
              <a:spcBef>
                <a:spcPct val="20000"/>
              </a:spcBef>
              <a:buFont typeface="Arial"/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6110" indent="-359222" algn="l" defTabSz="718444" rtl="0" eaLnBrk="1" latinLnBrk="0" hangingPunct="1">
              <a:spcBef>
                <a:spcPct val="20000"/>
              </a:spcBef>
              <a:buFont typeface="Arial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14554" indent="-359222" algn="l" defTabSz="718444" rtl="0" eaLnBrk="1" latinLnBrk="0" hangingPunct="1">
              <a:spcBef>
                <a:spcPct val="20000"/>
              </a:spcBef>
              <a:buFont typeface="Arial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32998" indent="-359222" algn="l" defTabSz="718444" rtl="0" eaLnBrk="1" latinLnBrk="0" hangingPunct="1">
              <a:spcBef>
                <a:spcPct val="20000"/>
              </a:spcBef>
              <a:buFont typeface="Arial"/>
              <a:buChar char="»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51442" indent="-359222" algn="l" defTabSz="718444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69887" indent="-359222" algn="l" defTabSz="718444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88331" indent="-359222" algn="l" defTabSz="718444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06775" indent="-359222" algn="l" defTabSz="718444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812880" y="53312"/>
            <a:ext cx="14631829" cy="1481402"/>
          </a:xfrm>
          <a:prstGeom prst="rect">
            <a:avLst/>
          </a:prstGeom>
        </p:spPr>
        <p:txBody>
          <a:bodyPr vert="horz" lIns="143689" tIns="71844" rIns="143689" bIns="71844" rtlCol="0" anchor="ctr">
            <a:normAutofit fontScale="92500"/>
          </a:bodyPr>
          <a:lstStyle>
            <a:lvl1pPr algn="ctr">
              <a:spcBef>
                <a:spcPct val="0"/>
              </a:spcBef>
              <a:buNone/>
              <a:defRPr sz="6000" b="0" i="0">
                <a:solidFill>
                  <a:srgbClr val="157DCA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sz="5400" b="1" dirty="0" err="1" smtClean="0"/>
              <a:t>Normativa</a:t>
            </a:r>
            <a:r>
              <a:rPr lang="en-US" sz="5400" b="1" dirty="0" smtClean="0"/>
              <a:t> para </a:t>
            </a:r>
            <a:r>
              <a:rPr lang="en-US" sz="5400" b="1" dirty="0" err="1" smtClean="0"/>
              <a:t>Riesgo</a:t>
            </a:r>
            <a:r>
              <a:rPr lang="en-US" sz="5400" b="1" dirty="0" smtClean="0"/>
              <a:t> </a:t>
            </a:r>
            <a:r>
              <a:rPr lang="en-US" sz="5400" b="1" dirty="0"/>
              <a:t> </a:t>
            </a:r>
            <a:r>
              <a:rPr lang="en-US" sz="5400" b="1" dirty="0" err="1" smtClean="0"/>
              <a:t>Terremoto</a:t>
            </a:r>
            <a:r>
              <a:rPr lang="en-US" sz="5400" b="1" dirty="0" smtClean="0"/>
              <a:t> y </a:t>
            </a:r>
            <a:r>
              <a:rPr lang="en-US" sz="5400" b="1" dirty="0" err="1" smtClean="0"/>
              <a:t>Erupción</a:t>
            </a:r>
            <a:endParaRPr lang="en-US" sz="5400" b="1" dirty="0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544778703"/>
              </p:ext>
            </p:extLst>
          </p:nvPr>
        </p:nvGraphicFramePr>
        <p:xfrm>
          <a:off x="3788119" y="2112565"/>
          <a:ext cx="11489720" cy="604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-251598" y="2112565"/>
            <a:ext cx="4478128" cy="5885179"/>
          </a:xfrm>
        </p:spPr>
        <p:txBody>
          <a:bodyPr vert="horz" lIns="143689" tIns="71844" rIns="143689" bIns="71844" rtlCol="0">
            <a:normAutofit/>
          </a:bodyPr>
          <a:lstStyle/>
          <a:p>
            <a:pPr marL="0" indent="0" algn="ctr">
              <a:buNone/>
            </a:pPr>
            <a:endParaRPr lang="en-US" sz="32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en-US" sz="3200" dirty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Componentes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de la </a:t>
            </a:r>
          </a:p>
          <a:p>
            <a:pPr marL="0" indent="0" algn="ctr">
              <a:buNone/>
            </a:pP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Normativa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3633883" y="2132332"/>
            <a:ext cx="0" cy="6134846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5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551357" y="261798"/>
            <a:ext cx="11105259" cy="1071262"/>
          </a:xfrm>
        </p:spPr>
        <p:txBody>
          <a:bodyPr vert="horz" lIns="118512" tIns="59256" rIns="118512" bIns="59256" rtlCol="0" anchor="ctr">
            <a:noAutofit/>
          </a:bodyPr>
          <a:lstStyle/>
          <a:p>
            <a:r>
              <a:rPr lang="es-CR" sz="4400" b="1" dirty="0" smtClean="0">
                <a:solidFill>
                  <a:srgbClr val="1F66BA"/>
                </a:solidFill>
              </a:rPr>
              <a:t>Provisión Técnica para Riesgo Catastrófico</a:t>
            </a:r>
            <a:endParaRPr lang="es-CR" sz="4400" b="1" baseline="30000" dirty="0">
              <a:solidFill>
                <a:srgbClr val="1F66BA"/>
              </a:solidFill>
              <a:latin typeface="+mj-l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017664" y="1924377"/>
            <a:ext cx="10172647" cy="650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R" sz="3629" dirty="0">
              <a:solidFill>
                <a:prstClr val="black"/>
              </a:solidFill>
            </a:endParaRPr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323849" y="2112054"/>
            <a:ext cx="4210051" cy="5885179"/>
          </a:xfrm>
        </p:spPr>
        <p:txBody>
          <a:bodyPr vert="horz" lIns="143689" tIns="71844" rIns="143689" bIns="71844" rtlCol="0"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Eventos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catastróficos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producen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pérdidas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superiores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a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recursos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de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provisión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de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primas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no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devengadas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=&gt;  </a:t>
            </a:r>
          </a:p>
          <a:p>
            <a:pPr marL="0" indent="0" algn="ctr">
              <a:buNone/>
            </a:pP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Aseguradoras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deben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contar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recursos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 para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estos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eventos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4804533" y="1948872"/>
            <a:ext cx="0" cy="4652882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 Rectángulo"/>
          <p:cNvSpPr/>
          <p:nvPr/>
        </p:nvSpPr>
        <p:spPr bwMode="auto">
          <a:xfrm>
            <a:off x="5917578" y="5444980"/>
            <a:ext cx="1844781" cy="149323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/>
          <a:lstStyle/>
          <a:p>
            <a:pPr algn="ctr"/>
            <a:r>
              <a:rPr lang="es-MX" sz="1361" dirty="0">
                <a:solidFill>
                  <a:prstClr val="white"/>
                </a:solidFill>
                <a:latin typeface="Arial" charset="0"/>
              </a:rPr>
              <a:t>Prima de Riesgo</a:t>
            </a:r>
            <a:endParaRPr lang="es-ES_tradnl" sz="136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5 Rectángulo"/>
          <p:cNvSpPr/>
          <p:nvPr/>
        </p:nvSpPr>
        <p:spPr bwMode="auto">
          <a:xfrm>
            <a:off x="5905820" y="4721539"/>
            <a:ext cx="1844782" cy="74661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118512" tIns="59256" rIns="118512" bIns="592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361" dirty="0" smtClean="0">
                <a:solidFill>
                  <a:prstClr val="white"/>
                </a:solidFill>
                <a:latin typeface="Arial" charset="0"/>
              </a:rPr>
              <a:t>Gasto </a:t>
            </a:r>
            <a:r>
              <a:rPr lang="es-MX" sz="1361" dirty="0">
                <a:solidFill>
                  <a:prstClr val="white"/>
                </a:solidFill>
                <a:latin typeface="Arial" charset="0"/>
              </a:rPr>
              <a:t>de Administración</a:t>
            </a:r>
            <a:endParaRPr lang="es-ES_tradnl" sz="136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1" name="6 Rectángulo"/>
          <p:cNvSpPr/>
          <p:nvPr/>
        </p:nvSpPr>
        <p:spPr bwMode="auto">
          <a:xfrm>
            <a:off x="5905820" y="3850814"/>
            <a:ext cx="1844782" cy="8399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118512" tIns="59256" rIns="118512" bIns="592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361" dirty="0" smtClean="0">
                <a:latin typeface="Arial" charset="0"/>
              </a:rPr>
              <a:t>Costos </a:t>
            </a:r>
            <a:r>
              <a:rPr lang="es-MX" sz="1361" dirty="0">
                <a:latin typeface="Arial" charset="0"/>
              </a:rPr>
              <a:t>de adquisición</a:t>
            </a:r>
            <a:endParaRPr lang="es-ES_tradnl" sz="1361" dirty="0">
              <a:latin typeface="Arial" charset="0"/>
            </a:endParaRPr>
          </a:p>
        </p:txBody>
      </p:sp>
      <p:sp>
        <p:nvSpPr>
          <p:cNvPr id="12" name="7 Rectángulo"/>
          <p:cNvSpPr/>
          <p:nvPr/>
        </p:nvSpPr>
        <p:spPr bwMode="auto">
          <a:xfrm>
            <a:off x="5905820" y="2982493"/>
            <a:ext cx="1844782" cy="8399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118512" tIns="59256" rIns="118512" bIns="592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361" dirty="0">
                <a:latin typeface="Arial" charset="0"/>
              </a:rPr>
              <a:t>Margen de Utilidad</a:t>
            </a:r>
            <a:endParaRPr lang="es-ES_tradnl" sz="1361" dirty="0">
              <a:latin typeface="Arial" charset="0"/>
            </a:endParaRPr>
          </a:p>
        </p:txBody>
      </p:sp>
      <p:sp>
        <p:nvSpPr>
          <p:cNvPr id="13" name="3 Flecha derecha"/>
          <p:cNvSpPr/>
          <p:nvPr/>
        </p:nvSpPr>
        <p:spPr bwMode="auto">
          <a:xfrm>
            <a:off x="7762360" y="6284923"/>
            <a:ext cx="653289" cy="653289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118512" tIns="59256" rIns="118512" bIns="592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361">
              <a:solidFill>
                <a:srgbClr val="4BACC6"/>
              </a:solidFill>
              <a:latin typeface="Arial" charset="0"/>
            </a:endParaRPr>
          </a:p>
        </p:txBody>
      </p:sp>
      <p:sp>
        <p:nvSpPr>
          <p:cNvPr id="14" name="8 Rectángulo"/>
          <p:cNvSpPr/>
          <p:nvPr/>
        </p:nvSpPr>
        <p:spPr bwMode="auto">
          <a:xfrm>
            <a:off x="8624062" y="6128894"/>
            <a:ext cx="1493233" cy="86327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/>
          <a:lstStyle/>
          <a:p>
            <a:pPr algn="ctr"/>
            <a:r>
              <a:rPr lang="es-MX" sz="1361" dirty="0">
                <a:solidFill>
                  <a:prstClr val="white"/>
                </a:solidFill>
                <a:latin typeface="Arial" charset="0"/>
              </a:rPr>
              <a:t>Siniestros del año</a:t>
            </a:r>
            <a:endParaRPr lang="es-ES_tradnl" sz="1361" dirty="0">
              <a:solidFill>
                <a:prstClr val="white"/>
              </a:solidFill>
              <a:latin typeface="Arial" charset="0"/>
            </a:endParaRPr>
          </a:p>
        </p:txBody>
      </p:sp>
      <p:cxnSp>
        <p:nvCxnSpPr>
          <p:cNvPr id="15" name="10 Conector recto"/>
          <p:cNvCxnSpPr/>
          <p:nvPr/>
        </p:nvCxnSpPr>
        <p:spPr bwMode="auto">
          <a:xfrm>
            <a:off x="7410811" y="6085583"/>
            <a:ext cx="121325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6" name="11 Conector recto"/>
          <p:cNvCxnSpPr/>
          <p:nvPr/>
        </p:nvCxnSpPr>
        <p:spPr bwMode="auto">
          <a:xfrm>
            <a:off x="7416666" y="5460371"/>
            <a:ext cx="26698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7" name="13 Cerrar llave"/>
          <p:cNvSpPr/>
          <p:nvPr/>
        </p:nvSpPr>
        <p:spPr bwMode="auto">
          <a:xfrm>
            <a:off x="10151368" y="5460371"/>
            <a:ext cx="309608" cy="625213"/>
          </a:xfrm>
          <a:prstGeom prst="rightBrace">
            <a:avLst/>
          </a:prstGeom>
          <a:noFill/>
          <a:ln w="9525" cap="flat" cmpd="sng" algn="ctr">
            <a:solidFill>
              <a:srgbClr val="004673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18512" tIns="59256" rIns="118512" bIns="59256" numCol="1" rtlCol="0" anchor="t" anchorCtr="0" compatLnSpc="1">
            <a:prstTxWarp prst="textNoShape">
              <a:avLst/>
            </a:prstTxWarp>
          </a:bodyPr>
          <a:lstStyle/>
          <a:p>
            <a:pPr defTabSz="1185154" fontAlgn="base">
              <a:spcBef>
                <a:spcPct val="50000"/>
              </a:spcBef>
              <a:spcAft>
                <a:spcPct val="0"/>
              </a:spcAft>
            </a:pPr>
            <a:endParaRPr lang="es-ES_tradnl" sz="2592" b="1">
              <a:solidFill>
                <a:srgbClr val="FFCC66"/>
              </a:solidFill>
              <a:latin typeface="Century Gothic" pitchFamily="34" charset="0"/>
            </a:endParaRPr>
          </a:p>
        </p:txBody>
      </p:sp>
      <p:sp>
        <p:nvSpPr>
          <p:cNvPr id="18" name="15 Rectángulo"/>
          <p:cNvSpPr/>
          <p:nvPr/>
        </p:nvSpPr>
        <p:spPr bwMode="auto">
          <a:xfrm>
            <a:off x="12998675" y="5312282"/>
            <a:ext cx="1493233" cy="4684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118512" tIns="59256" rIns="118512" bIns="592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361" dirty="0">
                <a:latin typeface="Arial" charset="0"/>
              </a:rPr>
              <a:t>Utilidad Técnica</a:t>
            </a:r>
            <a:endParaRPr lang="es-ES_tradnl" sz="1361" dirty="0">
              <a:latin typeface="Arial" charset="0"/>
            </a:endParaRPr>
          </a:p>
        </p:txBody>
      </p:sp>
      <p:sp>
        <p:nvSpPr>
          <p:cNvPr id="19" name="16 Rectángulo"/>
          <p:cNvSpPr/>
          <p:nvPr/>
        </p:nvSpPr>
        <p:spPr bwMode="auto">
          <a:xfrm>
            <a:off x="12998675" y="4822963"/>
            <a:ext cx="1493233" cy="4199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118512" tIns="59256" rIns="118512" bIns="592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361" dirty="0">
                <a:latin typeface="Arial" charset="0"/>
              </a:rPr>
              <a:t>Rendimientos</a:t>
            </a:r>
            <a:endParaRPr lang="es-ES_tradnl" sz="1361" dirty="0">
              <a:latin typeface="Arial" charset="0"/>
            </a:endParaRPr>
          </a:p>
        </p:txBody>
      </p:sp>
      <p:sp>
        <p:nvSpPr>
          <p:cNvPr id="20" name="9 Rectángulo"/>
          <p:cNvSpPr/>
          <p:nvPr/>
        </p:nvSpPr>
        <p:spPr bwMode="auto">
          <a:xfrm>
            <a:off x="12998675" y="5824340"/>
            <a:ext cx="1493233" cy="116782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/>
          <a:lstStyle/>
          <a:p>
            <a:pPr algn="ctr"/>
            <a:r>
              <a:rPr lang="es-MX" sz="1426" dirty="0">
                <a:solidFill>
                  <a:prstClr val="white"/>
                </a:solidFill>
                <a:latin typeface="Arial" charset="0"/>
              </a:rPr>
              <a:t>Saldo constituido hasta el año </a:t>
            </a:r>
            <a:r>
              <a:rPr lang="es-MX" sz="1426" dirty="0" smtClean="0">
                <a:solidFill>
                  <a:prstClr val="white"/>
                </a:solidFill>
                <a:latin typeface="Arial" charset="0"/>
              </a:rPr>
              <a:t>anterior</a:t>
            </a:r>
            <a:endParaRPr lang="es-ES_tradnl" sz="1426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1" name="17 CuadroTexto"/>
          <p:cNvSpPr txBox="1"/>
          <p:nvPr/>
        </p:nvSpPr>
        <p:spPr>
          <a:xfrm>
            <a:off x="10525829" y="5551015"/>
            <a:ext cx="1989496" cy="37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15" b="1" dirty="0">
                <a:solidFill>
                  <a:srgbClr val="004673"/>
                </a:solidFill>
              </a:rPr>
              <a:t>Utilidad Técnica</a:t>
            </a:r>
            <a:endParaRPr lang="es-ES_tradnl" sz="1815" b="1" dirty="0">
              <a:solidFill>
                <a:srgbClr val="004673"/>
              </a:solidFill>
            </a:endParaRPr>
          </a:p>
        </p:txBody>
      </p:sp>
      <p:sp>
        <p:nvSpPr>
          <p:cNvPr id="22" name="18 Rectángulo"/>
          <p:cNvSpPr/>
          <p:nvPr/>
        </p:nvSpPr>
        <p:spPr bwMode="auto">
          <a:xfrm>
            <a:off x="12998675" y="2520076"/>
            <a:ext cx="1493233" cy="23028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/>
          <a:lstStyle/>
          <a:p>
            <a:pPr algn="ctr"/>
            <a:r>
              <a:rPr lang="es-MX" sz="1361" dirty="0">
                <a:solidFill>
                  <a:srgbClr val="004673"/>
                </a:solidFill>
                <a:latin typeface="Arial" charset="0"/>
              </a:rPr>
              <a:t>Parte que falta por constituir</a:t>
            </a:r>
            <a:endParaRPr lang="es-ES_tradnl" sz="1361" dirty="0">
              <a:solidFill>
                <a:srgbClr val="004673"/>
              </a:solidFill>
              <a:latin typeface="Arial" charset="0"/>
            </a:endParaRPr>
          </a:p>
        </p:txBody>
      </p:sp>
      <p:sp>
        <p:nvSpPr>
          <p:cNvPr id="23" name="21 Flecha curvada hacia arriba"/>
          <p:cNvSpPr/>
          <p:nvPr/>
        </p:nvSpPr>
        <p:spPr bwMode="auto">
          <a:xfrm rot="16200000">
            <a:off x="14033019" y="5201562"/>
            <a:ext cx="1648123" cy="518600"/>
          </a:xfrm>
          <a:prstGeom prst="curvedUpArrow">
            <a:avLst/>
          </a:prstGeom>
          <a:solidFill>
            <a:srgbClr val="002F2E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118512" tIns="59256" rIns="118512" bIns="592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361">
              <a:solidFill>
                <a:srgbClr val="4BACC6"/>
              </a:solidFill>
              <a:latin typeface="Arial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656590" y="2129864"/>
            <a:ext cx="2147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400" dirty="0" smtClean="0"/>
              <a:t>Prima Comercial</a:t>
            </a:r>
            <a:endParaRPr lang="es-CR" sz="2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11959301" y="1829285"/>
            <a:ext cx="3829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400" dirty="0" smtClean="0"/>
              <a:t>Provisión Técnica</a:t>
            </a:r>
            <a:endParaRPr lang="es-CR" sz="2400" dirty="0"/>
          </a:p>
        </p:txBody>
      </p:sp>
      <p:sp>
        <p:nvSpPr>
          <p:cNvPr id="24" name="20 CuadroTexto"/>
          <p:cNvSpPr txBox="1"/>
          <p:nvPr/>
        </p:nvSpPr>
        <p:spPr>
          <a:xfrm>
            <a:off x="9759678" y="2442555"/>
            <a:ext cx="4185737" cy="37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15" b="1" dirty="0">
                <a:solidFill>
                  <a:srgbClr val="004673"/>
                </a:solidFill>
              </a:rPr>
              <a:t>Límite </a:t>
            </a:r>
            <a:r>
              <a:rPr lang="es-MX" sz="1815" b="1" dirty="0" smtClean="0">
                <a:solidFill>
                  <a:srgbClr val="004673"/>
                </a:solidFill>
              </a:rPr>
              <a:t> </a:t>
            </a:r>
            <a:r>
              <a:rPr lang="es-MX" sz="1815" b="1" dirty="0">
                <a:solidFill>
                  <a:srgbClr val="004673"/>
                </a:solidFill>
              </a:rPr>
              <a:t>= PML promedio</a:t>
            </a:r>
            <a:endParaRPr lang="es-ES_tradnl" sz="1815" b="1" dirty="0">
              <a:solidFill>
                <a:srgbClr val="004673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6232464" y="7388085"/>
            <a:ext cx="8147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La </a:t>
            </a:r>
            <a:r>
              <a:rPr lang="es-C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Provisión </a:t>
            </a:r>
            <a:r>
              <a:rPr lang="es-C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 ser utilizada </a:t>
            </a:r>
            <a:r>
              <a:rPr lang="es-C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o parcialmente al momento de ocurrencia de un evento </a:t>
            </a:r>
            <a:r>
              <a:rPr lang="es-C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catastrófico que </a:t>
            </a:r>
            <a:r>
              <a:rPr lang="es-C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produzca pérdidas a la </a:t>
            </a:r>
            <a:r>
              <a:rPr lang="es-C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aseguradora, independientemente del tipo</a:t>
            </a:r>
            <a:endParaRPr lang="es-C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07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143689" tIns="71844" rIns="143689" bIns="71844" rtlCol="0" anchor="ctr">
            <a:normAutofit/>
          </a:bodyPr>
          <a:lstStyle/>
          <a:p>
            <a:r>
              <a:rPr lang="es-CR" sz="5400" b="1" dirty="0"/>
              <a:t>Temas a tratar</a:t>
            </a:r>
            <a:endParaRPr lang="en-US" sz="5400" b="1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77737" y="3652272"/>
            <a:ext cx="10150655" cy="3344876"/>
          </a:xfrm>
        </p:spPr>
        <p:txBody>
          <a:bodyPr>
            <a:noAutofit/>
          </a:bodyPr>
          <a:lstStyle/>
          <a:p>
            <a:pPr marL="1074738" lvl="1" indent="-617538">
              <a:buFont typeface="Wingdings" panose="05000000000000000000" pitchFamily="2" charset="2"/>
              <a:buChar char="q"/>
            </a:pPr>
            <a:r>
              <a:rPr lang="es-CR" sz="3600" b="1" dirty="0">
                <a:solidFill>
                  <a:schemeClr val="accent2"/>
                </a:solidFill>
                <a:latin typeface="+mj-lt"/>
              </a:rPr>
              <a:t>Antecedentes</a:t>
            </a:r>
          </a:p>
          <a:p>
            <a:pPr marL="1074738" lvl="1" indent="-617538">
              <a:buFont typeface="Wingdings" panose="05000000000000000000" pitchFamily="2" charset="2"/>
              <a:buChar char="q"/>
            </a:pPr>
            <a:r>
              <a:rPr lang="es-CR" sz="3600" dirty="0" smtClean="0">
                <a:solidFill>
                  <a:srgbClr val="227CE7"/>
                </a:solidFill>
                <a:latin typeface="+mj-lt"/>
              </a:rPr>
              <a:t>Modelo de Riesgo Sísmico</a:t>
            </a:r>
          </a:p>
          <a:p>
            <a:pPr marL="1074738" lvl="1" indent="-617538">
              <a:buFont typeface="Wingdings" panose="05000000000000000000" pitchFamily="2" charset="2"/>
              <a:buChar char="q"/>
            </a:pPr>
            <a:r>
              <a:rPr lang="es-CR" sz="3600" dirty="0" smtClean="0">
                <a:solidFill>
                  <a:srgbClr val="227CE7"/>
                </a:solidFill>
                <a:latin typeface="+mj-lt"/>
              </a:rPr>
              <a:t>Normativa aplicable al riesgo de terremoto y erupción volcánica</a:t>
            </a:r>
          </a:p>
          <a:p>
            <a:pPr marL="1074738" lvl="1" indent="-617538">
              <a:buFont typeface="Wingdings" panose="05000000000000000000" pitchFamily="2" charset="2"/>
              <a:buChar char="q"/>
            </a:pPr>
            <a:r>
              <a:rPr lang="es-CR" sz="3600" dirty="0" smtClean="0">
                <a:solidFill>
                  <a:srgbClr val="227CE7"/>
                </a:solidFill>
                <a:latin typeface="+mj-lt"/>
              </a:rPr>
              <a:t>Los siguiente pasos</a:t>
            </a:r>
            <a:endParaRPr lang="es-CR" sz="3600" dirty="0">
              <a:solidFill>
                <a:srgbClr val="227CE7"/>
              </a:solidFill>
              <a:latin typeface="+mj-lt"/>
            </a:endParaRPr>
          </a:p>
          <a:p>
            <a:pPr marL="1074738" lvl="1" indent="-617538">
              <a:buFont typeface="Wingdings" panose="05000000000000000000" pitchFamily="2" charset="2"/>
              <a:buChar char="q"/>
            </a:pPr>
            <a:endParaRPr lang="es-CR" sz="3600" dirty="0">
              <a:solidFill>
                <a:srgbClr val="227CE7"/>
              </a:solidFill>
              <a:latin typeface="+mj-lt"/>
            </a:endParaRPr>
          </a:p>
        </p:txBody>
      </p:sp>
      <p:pic>
        <p:nvPicPr>
          <p:cNvPr id="6" name="Picture 4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392" y="2751751"/>
            <a:ext cx="5050840" cy="395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80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77896" y="200723"/>
            <a:ext cx="14829534" cy="1071262"/>
          </a:xfrm>
        </p:spPr>
        <p:txBody>
          <a:bodyPr vert="horz" lIns="118512" tIns="59256" rIns="118512" bIns="59256" rtlCol="0" anchor="ctr">
            <a:noAutofit/>
          </a:bodyPr>
          <a:lstStyle/>
          <a:p>
            <a:r>
              <a:rPr lang="es-CR" sz="5400" b="1" dirty="0" smtClean="0">
                <a:solidFill>
                  <a:srgbClr val="1F66BA"/>
                </a:solidFill>
              </a:rPr>
              <a:t>Provisión Técnica Riesgo Catastrófico</a:t>
            </a:r>
            <a:endParaRPr lang="es-CR" sz="5400" b="1" baseline="30000" dirty="0">
              <a:solidFill>
                <a:srgbClr val="1F66BA"/>
              </a:solidFill>
              <a:latin typeface="+mj-l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929077" y="1905641"/>
            <a:ext cx="10172647" cy="650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R" sz="3629" dirty="0">
              <a:solidFill>
                <a:prstClr val="black"/>
              </a:solidFill>
            </a:endParaRPr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323850" y="2112054"/>
            <a:ext cx="3033126" cy="5885179"/>
          </a:xfrm>
        </p:spPr>
        <p:txBody>
          <a:bodyPr vert="horz" lIns="143689" tIns="71844" rIns="143689" bIns="71844" rtlCol="0">
            <a:normAutofit/>
          </a:bodyPr>
          <a:lstStyle/>
          <a:p>
            <a:pPr marL="0" indent="0" algn="ctr">
              <a:buNone/>
            </a:pPr>
            <a:endParaRPr lang="en-US" sz="3200" dirty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en-US" sz="32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es-C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Constitución de la Provisión</a:t>
            </a:r>
          </a:p>
        </p:txBody>
      </p:sp>
      <p:cxnSp>
        <p:nvCxnSpPr>
          <p:cNvPr id="8" name="Conector recto 7"/>
          <p:cNvCxnSpPr/>
          <p:nvPr/>
        </p:nvCxnSpPr>
        <p:spPr>
          <a:xfrm>
            <a:off x="3515918" y="1905641"/>
            <a:ext cx="0" cy="5998282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ángulo 17"/>
              <p:cNvSpPr/>
              <p:nvPr/>
            </p:nvSpPr>
            <p:spPr>
              <a:xfrm>
                <a:off x="5198990" y="1993833"/>
                <a:ext cx="9025658" cy="52322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R" b="1" i="1" smtClean="0">
                              <a:solidFill>
                                <a:srgbClr val="1F66B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R" b="1" i="1">
                              <a:solidFill>
                                <a:srgbClr val="1F66BA"/>
                              </a:solidFill>
                              <a:latin typeface="Cambria Math" panose="02040503050406030204" pitchFamily="18" charset="0"/>
                            </a:rPr>
                            <m:t>𝑷𝑹𝑪𝑨𝑻</m:t>
                          </m:r>
                        </m:e>
                        <m:sub>
                          <m:r>
                            <a:rPr lang="es-CR" b="1" i="1">
                              <a:solidFill>
                                <a:srgbClr val="1F66BA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es-CR" b="1" i="1">
                          <a:solidFill>
                            <a:srgbClr val="1F66B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R" b="1" i="1">
                              <a:solidFill>
                                <a:srgbClr val="1F66B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R" b="1" i="1">
                              <a:solidFill>
                                <a:srgbClr val="1F66BA"/>
                              </a:solidFill>
                              <a:latin typeface="Cambria Math" panose="02040503050406030204" pitchFamily="18" charset="0"/>
                            </a:rPr>
                            <m:t>𝑷𝑹𝑪𝑨𝑻</m:t>
                          </m:r>
                        </m:e>
                        <m:sub>
                          <m:r>
                            <a:rPr lang="es-CR" b="1" i="1">
                              <a:solidFill>
                                <a:srgbClr val="1F66BA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s-CR" b="1" i="1">
                              <a:solidFill>
                                <a:srgbClr val="1F66BA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R" b="1" i="1">
                              <a:solidFill>
                                <a:srgbClr val="1F66BA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s-CR" b="1" i="1">
                          <a:solidFill>
                            <a:srgbClr val="1F66BA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R" b="1" i="1">
                              <a:solidFill>
                                <a:srgbClr val="1F66B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R" b="1" i="1">
                              <a:solidFill>
                                <a:srgbClr val="1F66BA"/>
                              </a:solidFill>
                              <a:latin typeface="Cambria Math" panose="02040503050406030204" pitchFamily="18" charset="0"/>
                            </a:rPr>
                            <m:t>𝑹𝒆𝒏𝒅</m:t>
                          </m:r>
                        </m:e>
                        <m:sub>
                          <m:r>
                            <a:rPr lang="es-CR" b="1" i="1">
                              <a:solidFill>
                                <a:srgbClr val="1F66BA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es-CR" b="1" i="1">
                          <a:solidFill>
                            <a:srgbClr val="1F66BA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R" b="1" i="1">
                              <a:solidFill>
                                <a:srgbClr val="1F66B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R" b="1" i="1">
                              <a:solidFill>
                                <a:srgbClr val="1F66BA"/>
                              </a:solidFill>
                              <a:latin typeface="Cambria Math" panose="02040503050406030204" pitchFamily="18" charset="0"/>
                            </a:rPr>
                            <m:t>𝑨𝑷</m:t>
                          </m:r>
                        </m:e>
                        <m:sub>
                          <m:r>
                            <a:rPr lang="es-CR" b="1" i="1">
                              <a:solidFill>
                                <a:srgbClr val="1F66BA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es-CR" b="1" i="1">
                          <a:solidFill>
                            <a:srgbClr val="1F66BA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CR" b="1" i="1">
                              <a:solidFill>
                                <a:srgbClr val="1F66B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R" b="1" i="1">
                              <a:solidFill>
                                <a:srgbClr val="1F66BA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s-CR" b="1" i="1">
                              <a:solidFill>
                                <a:srgbClr val="1F66BA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es-CR" b="1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á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990" y="1993833"/>
                <a:ext cx="9025658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s-C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3929077" y="3164880"/>
            <a:ext cx="1087755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R" b="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PRCATm-1</a:t>
            </a:r>
            <a:r>
              <a:rPr kumimoji="0" lang="es-CR" altLang="es-CR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kumimoji="0" lang="es-ES" altLang="es-CR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ES" altLang="es-CR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Provisión de riesgos catastróficos de terremoto </a:t>
            </a:r>
            <a:r>
              <a:rPr kumimoji="0" lang="es-ES_tradnl" altLang="es-CR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erupción volcánica</a:t>
            </a:r>
            <a:r>
              <a:rPr kumimoji="0" lang="es-ES" altLang="es-CR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al cierre del mes anterior al mes de valuación.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altLang="es-CR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altLang="es-CR" b="0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Rend</a:t>
            </a:r>
            <a:r>
              <a:rPr kumimoji="0" lang="es-CR" altLang="es-CR" b="0" i="1" u="none" strike="noStrike" cap="none" normalizeH="0" baseline="-3000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s-CR" altLang="es-CR" b="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	(PRCAT</a:t>
            </a:r>
            <a:r>
              <a:rPr kumimoji="0" lang="es-CR" altLang="es-CR" b="0" i="1" u="none" strike="noStrike" cap="none" normalizeH="0" baseline="-3000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m-1</a:t>
            </a:r>
            <a:r>
              <a:rPr kumimoji="0" lang="es-CR" altLang="es-CR" b="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–S</a:t>
            </a:r>
            <a:r>
              <a:rPr kumimoji="0" lang="es-CR" altLang="es-CR" b="0" i="1" u="none" strike="noStrike" cap="none" normalizeH="0" baseline="-3000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s-CR" altLang="es-CR" b="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* i</a:t>
            </a:r>
            <a:r>
              <a:rPr kumimoji="0" lang="es-CR" altLang="es-CR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donde i</a:t>
            </a:r>
            <a:r>
              <a:rPr kumimoji="0" lang="es-CR" altLang="es-CR" b="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CR" altLang="es-CR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Rendimiento</a:t>
            </a:r>
            <a:r>
              <a:rPr kumimoji="0" lang="es-CR" altLang="es-CR" b="0" i="0" u="none" strike="noStrike" cap="none" normalizeH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generado en</a:t>
            </a:r>
            <a:r>
              <a:rPr kumimoji="0" lang="es-CR" altLang="es-CR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 mes por la provisión</a:t>
            </a:r>
            <a:endParaRPr kumimoji="0" lang="es-CR" altLang="es-CR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altLang="es-CR" b="0" i="1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CR" b="0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kumimoji="0" lang="es-ES_tradnl" altLang="es-CR" b="0" i="1" u="none" strike="noStrike" cap="none" normalizeH="0" baseline="-3000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s-ES_tradnl" altLang="es-CR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s-CR" altLang="es-CR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	</a:t>
            </a:r>
            <a:r>
              <a:rPr kumimoji="0" lang="es-CR" altLang="es-CR" b="0" i="1" u="none" strike="noStrike" cap="none" normalizeH="0" baseline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0,8*1/12*</a:t>
            </a:r>
            <a:r>
              <a:rPr kumimoji="0" lang="es-CR" altLang="es-CR" b="0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PRRm</a:t>
            </a:r>
            <a:r>
              <a:rPr kumimoji="0" lang="es-CR" altLang="es-CR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Corresponde al aporte</a:t>
            </a:r>
            <a:r>
              <a:rPr kumimoji="0" lang="es-ES_tradnl" altLang="es-CR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del mes a la provisión de riesgos catastróficos</a:t>
            </a:r>
          </a:p>
          <a:p>
            <a:pPr lvl="0" algn="just" defTabSz="914400"/>
            <a:endParaRPr lang="es-ES_tradnl" altLang="es-CR" i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914400"/>
            <a:r>
              <a:rPr lang="es-ES_tradnl" altLang="es-CR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</a:t>
            </a:r>
            <a:r>
              <a:rPr lang="es-CR" altLang="es-C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R" altLang="es-C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monto de los siniestros retenidos reportados o ajustes efectuados durante el mes</a:t>
            </a:r>
            <a:endParaRPr kumimoji="0" lang="es-ES_tradnl" altLang="es-CR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5" name="CuadroTexto 2"/>
          <p:cNvSpPr txBox="1"/>
          <p:nvPr/>
        </p:nvSpPr>
        <p:spPr>
          <a:xfrm>
            <a:off x="5775325" y="5112385"/>
            <a:ext cx="57785" cy="1460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es-CR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CR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99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17664" y="1924377"/>
            <a:ext cx="10172647" cy="650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R" sz="3629" dirty="0">
              <a:solidFill>
                <a:prstClr val="black"/>
              </a:solidFill>
            </a:endParaRPr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323849" y="2112054"/>
            <a:ext cx="3704301" cy="5885179"/>
          </a:xfrm>
        </p:spPr>
        <p:txBody>
          <a:bodyPr vert="horz" lIns="143689" tIns="71844" rIns="143689" bIns="71844" rtlCol="0">
            <a:normAutofit/>
          </a:bodyPr>
          <a:lstStyle/>
          <a:p>
            <a:pPr marL="0" indent="0" algn="ctr">
              <a:buNone/>
            </a:pPr>
            <a:endParaRPr lang="en-US" sz="32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en-US" sz="3200" dirty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es-C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Componentes del Requerimiento</a:t>
            </a:r>
            <a:endParaRPr lang="es-CR" sz="3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4004433" y="1948872"/>
            <a:ext cx="0" cy="4652882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253804476"/>
              </p:ext>
            </p:extLst>
          </p:nvPr>
        </p:nvGraphicFramePr>
        <p:xfrm>
          <a:off x="4670700" y="1807616"/>
          <a:ext cx="8283300" cy="4589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orchetes 9"/>
          <p:cNvSpPr/>
          <p:nvPr/>
        </p:nvSpPr>
        <p:spPr>
          <a:xfrm>
            <a:off x="4246767" y="3227588"/>
            <a:ext cx="9221583" cy="3626069"/>
          </a:xfrm>
          <a:prstGeom prst="bracketPair">
            <a:avLst/>
          </a:prstGeom>
          <a:ln w="53975">
            <a:solidFill>
              <a:srgbClr val="175D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1" name="Flecha abajo 10"/>
          <p:cNvSpPr/>
          <p:nvPr/>
        </p:nvSpPr>
        <p:spPr>
          <a:xfrm>
            <a:off x="14831198" y="4979413"/>
            <a:ext cx="425669" cy="472966"/>
          </a:xfrm>
          <a:prstGeom prst="downArrow">
            <a:avLst/>
          </a:prstGeom>
          <a:solidFill>
            <a:srgbClr val="175D76">
              <a:alpha val="9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2" name="Rectángulo 11"/>
          <p:cNvSpPr/>
          <p:nvPr/>
        </p:nvSpPr>
        <p:spPr>
          <a:xfrm>
            <a:off x="13994417" y="5581390"/>
            <a:ext cx="2164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Factor </a:t>
            </a:r>
            <a:r>
              <a:rPr lang="es-C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es-C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diversificación 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4379171" y="4401935"/>
            <a:ext cx="1282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s-C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1−</a:t>
            </a:r>
            <a:r>
              <a:rPr lang="es-C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DIV)</a:t>
            </a:r>
            <a:endParaRPr lang="es-C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3771961" y="4617340"/>
            <a:ext cx="50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400" dirty="0" smtClean="0">
                <a:solidFill>
                  <a:srgbClr val="C00000"/>
                </a:solidFill>
              </a:rPr>
              <a:t>*</a:t>
            </a:r>
            <a:endParaRPr lang="es-CR" sz="4400" dirty="0">
              <a:solidFill>
                <a:srgbClr val="C00000"/>
              </a:solidFill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1099877" y="178965"/>
            <a:ext cx="13731322" cy="1071262"/>
          </a:xfrm>
          <a:prstGeom prst="rect">
            <a:avLst/>
          </a:prstGeom>
        </p:spPr>
        <p:txBody>
          <a:bodyPr vert="horz" lIns="118512" tIns="59256" rIns="118512" bIns="59256" rtlCol="0" anchor="ctr">
            <a:noAutofit/>
          </a:bodyPr>
          <a:lstStyle>
            <a:lvl1pPr algn="ctr" defTabSz="718444" rtl="0" eaLnBrk="1" latinLnBrk="0" hangingPunct="1">
              <a:spcBef>
                <a:spcPct val="0"/>
              </a:spcBef>
              <a:buNone/>
              <a:defRPr sz="6900" b="0" i="0" kern="1200">
                <a:solidFill>
                  <a:srgbClr val="157DCA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s-CR" sz="5400" b="1" dirty="0" smtClean="0">
                <a:solidFill>
                  <a:srgbClr val="1F66BA"/>
                </a:solidFill>
              </a:rPr>
              <a:t>Requerimiento de Capital de Solvencia por Riesgo de Terremoto </a:t>
            </a:r>
            <a:endParaRPr lang="es-CR" sz="5400" b="1" baseline="30000" dirty="0">
              <a:solidFill>
                <a:srgbClr val="1F66B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339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371601" y="256241"/>
            <a:ext cx="13849350" cy="1071262"/>
          </a:xfrm>
        </p:spPr>
        <p:txBody>
          <a:bodyPr vert="horz" lIns="118512" tIns="59256" rIns="118512" bIns="59256" rtlCol="0" anchor="ctr">
            <a:noAutofit/>
          </a:bodyPr>
          <a:lstStyle/>
          <a:p>
            <a:r>
              <a:rPr lang="es-CR" sz="5400" b="1" dirty="0" smtClean="0">
                <a:solidFill>
                  <a:srgbClr val="1F66BA"/>
                </a:solidFill>
              </a:rPr>
              <a:t>Requerimiento de Capital de Solvencia por Riesgo de Terremoto</a:t>
            </a:r>
            <a:endParaRPr lang="es-CR" sz="5400" b="1" baseline="30000" dirty="0">
              <a:solidFill>
                <a:srgbClr val="1F66BA"/>
              </a:solidFill>
              <a:latin typeface="+mj-l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017664" y="1924377"/>
            <a:ext cx="10172647" cy="650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R" sz="3629" dirty="0">
              <a:solidFill>
                <a:prstClr val="black"/>
              </a:solidFill>
            </a:endParaRPr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146746" y="2112054"/>
            <a:ext cx="3436744" cy="5885179"/>
          </a:xfrm>
        </p:spPr>
        <p:txBody>
          <a:bodyPr vert="horz" lIns="143689" tIns="71844" rIns="143689" bIns="71844" rtlCol="0">
            <a:normAutofit/>
          </a:bodyPr>
          <a:lstStyle/>
          <a:p>
            <a:pPr marL="0" indent="0" algn="ctr">
              <a:buNone/>
            </a:pP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Determinación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del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Requerimiento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4004433" y="1948872"/>
            <a:ext cx="0" cy="6393462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4846320" y="2167934"/>
            <a:ext cx="8859520" cy="1341120"/>
          </a:xfrm>
          <a:prstGeom prst="rect">
            <a:avLst/>
          </a:prstGeom>
          <a:solidFill>
            <a:srgbClr val="0B486A"/>
          </a:solidFill>
          <a:ln>
            <a:solidFill>
              <a:schemeClr val="bg1"/>
            </a:solidFill>
          </a:ln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 smtClean="0"/>
              <a:t>Riesgo =  PML  -   Provisión técnica </a:t>
            </a:r>
            <a:r>
              <a:rPr lang="es-CR" dirty="0" err="1" smtClean="0"/>
              <a:t>RCaT</a:t>
            </a:r>
            <a:endParaRPr lang="es-CR" dirty="0"/>
          </a:p>
        </p:txBody>
      </p:sp>
      <p:sp>
        <p:nvSpPr>
          <p:cNvPr id="16" name="Rectángulo 15"/>
          <p:cNvSpPr/>
          <p:nvPr/>
        </p:nvSpPr>
        <p:spPr>
          <a:xfrm>
            <a:off x="4805680" y="4118654"/>
            <a:ext cx="3169920" cy="13411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/>
              <a:t>RCS </a:t>
            </a:r>
            <a:r>
              <a:rPr lang="es-CR" dirty="0" smtClean="0"/>
              <a:t>retenido</a:t>
            </a:r>
            <a:endParaRPr lang="es-CR" dirty="0"/>
          </a:p>
        </p:txBody>
      </p:sp>
      <p:sp>
        <p:nvSpPr>
          <p:cNvPr id="17" name="Rectángulo 16"/>
          <p:cNvSpPr/>
          <p:nvPr/>
        </p:nvSpPr>
        <p:spPr>
          <a:xfrm>
            <a:off x="8148320" y="4118654"/>
            <a:ext cx="5557520" cy="13411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 smtClean="0"/>
              <a:t>RCS cedido en reaseguro</a:t>
            </a:r>
            <a:endParaRPr lang="es-CR" dirty="0"/>
          </a:p>
        </p:txBody>
      </p:sp>
      <p:sp>
        <p:nvSpPr>
          <p:cNvPr id="18" name="Rectángulo 17"/>
          <p:cNvSpPr/>
          <p:nvPr/>
        </p:nvSpPr>
        <p:spPr>
          <a:xfrm>
            <a:off x="4846320" y="6313214"/>
            <a:ext cx="3129280" cy="1341120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 smtClean="0"/>
              <a:t>Riesgo técnico</a:t>
            </a:r>
            <a:endParaRPr lang="es-CR" dirty="0"/>
          </a:p>
        </p:txBody>
      </p:sp>
      <p:sp>
        <p:nvSpPr>
          <p:cNvPr id="19" name="Rectángulo 18"/>
          <p:cNvSpPr/>
          <p:nvPr/>
        </p:nvSpPr>
        <p:spPr>
          <a:xfrm>
            <a:off x="8168640" y="6313214"/>
            <a:ext cx="2448560" cy="1341120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 smtClean="0"/>
              <a:t>Riesgo calidad reaseguro</a:t>
            </a:r>
            <a:endParaRPr lang="es-CR" dirty="0"/>
          </a:p>
        </p:txBody>
      </p:sp>
      <p:sp>
        <p:nvSpPr>
          <p:cNvPr id="20" name="Rectángulo 19"/>
          <p:cNvSpPr/>
          <p:nvPr/>
        </p:nvSpPr>
        <p:spPr>
          <a:xfrm>
            <a:off x="10861040" y="6313214"/>
            <a:ext cx="2844800" cy="1341120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 smtClean="0"/>
              <a:t>Riesgo Concentración reaseguro</a:t>
            </a:r>
            <a:endParaRPr lang="es-CR" dirty="0"/>
          </a:p>
        </p:txBody>
      </p:sp>
      <p:sp>
        <p:nvSpPr>
          <p:cNvPr id="21" name="Flecha abajo 20"/>
          <p:cNvSpPr/>
          <p:nvPr/>
        </p:nvSpPr>
        <p:spPr>
          <a:xfrm>
            <a:off x="9072880" y="3618875"/>
            <a:ext cx="487680" cy="418499"/>
          </a:xfrm>
          <a:prstGeom prst="downArrow">
            <a:avLst/>
          </a:prstGeom>
          <a:solidFill>
            <a:srgbClr val="5A7E96"/>
          </a:solidFill>
          <a:ln>
            <a:solidFill>
              <a:schemeClr val="bg1"/>
            </a:solidFill>
          </a:ln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2" name="Flecha abajo 21"/>
          <p:cNvSpPr/>
          <p:nvPr/>
        </p:nvSpPr>
        <p:spPr>
          <a:xfrm>
            <a:off x="6085840" y="5764606"/>
            <a:ext cx="650240" cy="325185"/>
          </a:xfrm>
          <a:prstGeom prst="downArrow">
            <a:avLst/>
          </a:prstGeom>
          <a:solidFill>
            <a:srgbClr val="5A7E96"/>
          </a:solidFill>
          <a:ln>
            <a:solidFill>
              <a:schemeClr val="bg1"/>
            </a:solidFill>
          </a:ln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3" name="Flecha abajo 22"/>
          <p:cNvSpPr/>
          <p:nvPr/>
        </p:nvSpPr>
        <p:spPr>
          <a:xfrm>
            <a:off x="10281920" y="5764606"/>
            <a:ext cx="670560" cy="325185"/>
          </a:xfrm>
          <a:prstGeom prst="downArrow">
            <a:avLst/>
          </a:prstGeom>
          <a:solidFill>
            <a:srgbClr val="5A7E96"/>
          </a:solidFill>
          <a:ln>
            <a:solidFill>
              <a:schemeClr val="bg1"/>
            </a:solidFill>
          </a:ln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4019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323850" y="2112054"/>
            <a:ext cx="3246368" cy="5885179"/>
          </a:xfrm>
        </p:spPr>
        <p:txBody>
          <a:bodyPr vert="horz" lIns="143689" tIns="71844" rIns="143689" bIns="71844" rtlCol="0">
            <a:normAutofit/>
          </a:bodyPr>
          <a:lstStyle/>
          <a:p>
            <a:pPr marL="0" indent="0" algn="ctr">
              <a:buNone/>
            </a:pPr>
            <a:endParaRPr lang="en-US" sz="3200" dirty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en-US" sz="32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es-C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Constitución de Requerimiento</a:t>
            </a:r>
          </a:p>
          <a:p>
            <a:pPr marL="0" indent="0" algn="ctr">
              <a:buNone/>
            </a:pPr>
            <a:endParaRPr lang="en-US" sz="3200" dirty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en-US" sz="3200" dirty="0" smtClean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3570218" y="1948872"/>
            <a:ext cx="0" cy="6785087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uadroTexto 2"/>
          <p:cNvSpPr txBox="1"/>
          <p:nvPr/>
        </p:nvSpPr>
        <p:spPr>
          <a:xfrm>
            <a:off x="5775325" y="5112385"/>
            <a:ext cx="57785" cy="1460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es-CR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CR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676401" y="359903"/>
            <a:ext cx="13849350" cy="1071262"/>
          </a:xfrm>
          <a:prstGeom prst="rect">
            <a:avLst/>
          </a:prstGeom>
        </p:spPr>
        <p:txBody>
          <a:bodyPr vert="horz" lIns="118512" tIns="59256" rIns="118512" bIns="59256" rtlCol="0" anchor="ctr">
            <a:noAutofit/>
          </a:bodyPr>
          <a:lstStyle>
            <a:lvl1pPr algn="ctr" defTabSz="718444" rtl="0" eaLnBrk="1" latinLnBrk="0" hangingPunct="1">
              <a:spcBef>
                <a:spcPct val="0"/>
              </a:spcBef>
              <a:buNone/>
              <a:defRPr sz="6900" b="0" i="0" kern="1200">
                <a:solidFill>
                  <a:srgbClr val="157DCA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s-CR" sz="5400" b="1" dirty="0" smtClean="0">
                <a:solidFill>
                  <a:srgbClr val="1F66BA"/>
                </a:solidFill>
              </a:rPr>
              <a:t>Requerimiento de Capital de Solvencia por Riesgo de Terremoto</a:t>
            </a:r>
            <a:endParaRPr lang="es-CR" sz="5400" b="1" baseline="30000" dirty="0">
              <a:solidFill>
                <a:srgbClr val="1F66BA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3829050" y="2724109"/>
                <a:ext cx="11391900" cy="6009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555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R" sz="2400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R" sz="2400" b="1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𝑹𝑪</m:t>
                        </m:r>
                      </m:e>
                      <m:sub>
                        <m:r>
                          <a:rPr lang="es-CR" sz="2400" b="1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𝑹𝑻𝒆𝒄</m:t>
                        </m:r>
                      </m:sub>
                    </m:sSub>
                  </m:oMath>
                </a14:m>
                <a:r>
                  <a:rPr lang="es-CR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s-CR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Requerimiento de capital por el riesgo técnico = Pérdida máxima probable retenida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R" sz="2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R" sz="2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𝑃𝑀𝐿</m:t>
                        </m:r>
                      </m:e>
                      <m:sub>
                        <m:r>
                          <a:rPr lang="es-CR" sz="2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s-CR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).</a:t>
                </a:r>
              </a:p>
              <a:p>
                <a:pPr algn="just">
                  <a:lnSpc>
                    <a:spcPct val="115000"/>
                  </a:lnSpc>
                  <a:spcAft>
                    <a:spcPts val="1555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R" sz="2400" b="1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R" sz="2400" b="1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𝑹𝑪</m:t>
                        </m:r>
                      </m:e>
                      <m:sub>
                        <m:r>
                          <a:rPr lang="es-CR" sz="2400" b="1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𝑹𝑪𝒂𝒍</m:t>
                        </m:r>
                      </m:sub>
                    </m:sSub>
                  </m:oMath>
                </a14:m>
                <a:r>
                  <a:rPr lang="es-CR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 = </a:t>
                </a:r>
                <a:r>
                  <a:rPr lang="es-CR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Requerimiento de capital por calidad de reaseguro = </a:t>
                </a:r>
                <a:r>
                  <a:rPr lang="es-CR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PML </a:t>
                </a:r>
                <a:r>
                  <a:rPr lang="es-CR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cedido a cada reasegurador se multiplica por la probabilidad ponderada de incumplimiento </a:t>
                </a:r>
                <a:r>
                  <a:rPr lang="es-CR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del reasegurador</a:t>
                </a:r>
                <a:r>
                  <a:rPr lang="es-CR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, que depende de su calificación de riesgo </a:t>
                </a:r>
                <a:r>
                  <a:rPr lang="es-CR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internacional</a:t>
                </a:r>
                <a:r>
                  <a:rPr lang="es-CR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.</a:t>
                </a:r>
                <a:endParaRPr lang="es-CR" sz="2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555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R" sz="2400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R" sz="2400" b="1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𝑹𝑪</m:t>
                        </m:r>
                      </m:e>
                      <m:sub>
                        <m:r>
                          <a:rPr lang="es-CR" sz="2400" b="1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𝑹𝑪𝒐𝒏</m:t>
                        </m:r>
                      </m:sub>
                    </m:sSub>
                  </m:oMath>
                </a14:m>
                <a:r>
                  <a:rPr lang="es-CR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 =</a:t>
                </a:r>
                <a:r>
                  <a:rPr lang="es-CR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 Requerimiento de capital por el riesgo de concentración de reaseguro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R" sz="2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R" sz="2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𝑅𝐶</m:t>
                        </m:r>
                      </m:e>
                      <m:sub>
                        <m:r>
                          <a:rPr lang="es-CR" sz="2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𝑅𝐶𝑜𝑛</m:t>
                        </m:r>
                      </m:sub>
                    </m:sSub>
                  </m:oMath>
                </a14:m>
                <a:r>
                  <a:rPr lang="es-CR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). Al PML cedido a cada reasegurador se le resta el requerimiento de capital por calidad de reaseguro (contraparte</a:t>
                </a:r>
                <a:r>
                  <a:rPr lang="es-CR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) y luego se multiplica </a:t>
                </a:r>
                <a:r>
                  <a:rPr lang="es-CR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por el factor de requerimiento que le corresponda según la calificación </a:t>
                </a:r>
                <a:r>
                  <a:rPr lang="es-CR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del reaseguradora.</a:t>
                </a:r>
                <a:endParaRPr lang="es-C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555"/>
                  </a:spcAft>
                </a:pPr>
                <a14:m>
                  <m:oMath xmlns:m="http://schemas.openxmlformats.org/officeDocument/2006/math">
                    <m:r>
                      <a:rPr lang="es-CR" sz="2400" b="1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𝑫𝒊𝒗</m:t>
                    </m:r>
                    <m:r>
                      <a:rPr lang="es-CR" sz="24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CR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 es el factor de diversificación por la existencia de otros ramos o tipos de seguros.</a:t>
                </a:r>
              </a:p>
              <a:p>
                <a:pPr algn="just">
                  <a:lnSpc>
                    <a:spcPct val="115000"/>
                  </a:lnSpc>
                  <a:spcAft>
                    <a:spcPts val="1555"/>
                  </a:spcAft>
                </a:pPr>
                <a14:m>
                  <m:oMath xmlns:m="http://schemas.openxmlformats.org/officeDocument/2006/math">
                    <m:r>
                      <a:rPr lang="es-CR" sz="2400" b="1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𝑷𝑹𝑪𝒂𝒕</m:t>
                    </m:r>
                  </m:oMath>
                </a14:m>
                <a:r>
                  <a:rPr lang="es-CR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s-CR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Monto de provisión riesgos catastróficos de terremoto y erupción volcánica, al momento del cálculo</a:t>
                </a:r>
                <a:r>
                  <a:rPr lang="es-CR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.</a:t>
                </a:r>
                <a:endParaRPr lang="es-C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050" y="2724109"/>
                <a:ext cx="11391900" cy="6009850"/>
              </a:xfrm>
              <a:prstGeom prst="rect">
                <a:avLst/>
              </a:prstGeom>
              <a:blipFill rotWithShape="0">
                <a:blip r:embed="rId2"/>
                <a:stretch>
                  <a:fillRect l="-803" t="-304" r="-856" b="-913"/>
                </a:stretch>
              </a:blipFill>
            </p:spPr>
            <p:txBody>
              <a:bodyPr/>
              <a:lstStyle/>
              <a:p>
                <a:r>
                  <a:rPr lang="es-C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redondeado 4"/>
              <p:cNvSpPr/>
              <p:nvPr/>
            </p:nvSpPr>
            <p:spPr>
              <a:xfrm>
                <a:off x="4667250" y="1864363"/>
                <a:ext cx="10134600" cy="859746"/>
              </a:xfrm>
              <a:prstGeom prst="roundRect">
                <a:avLst/>
              </a:prstGeom>
              <a:solidFill>
                <a:srgbClr val="0B486A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𝑹𝑪𝑺</m:t>
                          </m:r>
                        </m:e>
                        <m:sub>
                          <m:r>
                            <a:rPr lang="es-C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𝑻𝒚𝑬</m:t>
                          </m:r>
                        </m:sub>
                      </m:sSub>
                      <m:r>
                        <a:rPr lang="es-C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C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C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𝑹𝑪</m:t>
                              </m:r>
                            </m:e>
                            <m:sub>
                              <m:r>
                                <a:rPr lang="es-C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𝑹𝑻𝒆𝒄</m:t>
                              </m:r>
                            </m:sub>
                          </m:sSub>
                          <m:r>
                            <a:rPr lang="es-C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C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s-C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𝑹𝑪</m:t>
                                  </m:r>
                                </m:e>
                                <m:sub>
                                  <m:r>
                                    <a:rPr lang="es-C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𝑹𝑪𝒂𝒍</m:t>
                                  </m:r>
                                </m:sub>
                              </m:sSub>
                              <m:r>
                                <a:rPr lang="es-C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C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𝑹𝑪</m:t>
                              </m:r>
                            </m:e>
                            <m:sub>
                              <m:r>
                                <a:rPr lang="es-C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𝑹𝑪𝒐𝒏</m:t>
                              </m:r>
                            </m:sub>
                          </m:sSub>
                        </m:e>
                      </m:d>
                      <m:r>
                        <a:rPr lang="es-C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∗(</m:t>
                      </m:r>
                      <m:r>
                        <a:rPr lang="es-C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s-C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𝑫𝒊𝒗</m:t>
                      </m:r>
                      <m:r>
                        <a:rPr lang="es-C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s-C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𝑷𝑹𝑪𝒂𝒕</m:t>
                      </m:r>
                    </m:oMath>
                  </m:oMathPara>
                </a14:m>
                <a:endParaRPr lang="es-CR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ángulo redondead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250" y="1864363"/>
                <a:ext cx="10134600" cy="85974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74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143689" tIns="71844" rIns="143689" bIns="71844" rtlCol="0" anchor="ctr">
            <a:normAutofit/>
          </a:bodyPr>
          <a:lstStyle/>
          <a:p>
            <a:r>
              <a:rPr lang="es-CR" sz="5400" b="1" dirty="0"/>
              <a:t>Temas a tratar</a:t>
            </a:r>
            <a:endParaRPr lang="en-US" sz="5400" b="1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77737" y="3652272"/>
            <a:ext cx="10150655" cy="3344876"/>
          </a:xfrm>
        </p:spPr>
        <p:txBody>
          <a:bodyPr>
            <a:noAutofit/>
          </a:bodyPr>
          <a:lstStyle/>
          <a:p>
            <a:pPr marL="1074738" lvl="1" indent="-617538">
              <a:buFont typeface="Wingdings" panose="05000000000000000000" pitchFamily="2" charset="2"/>
              <a:buChar char="q"/>
            </a:pPr>
            <a:r>
              <a:rPr lang="es-CR" sz="3600" dirty="0">
                <a:solidFill>
                  <a:srgbClr val="227CE7"/>
                </a:solidFill>
                <a:latin typeface="+mj-lt"/>
              </a:rPr>
              <a:t>Antecedentes</a:t>
            </a:r>
          </a:p>
          <a:p>
            <a:pPr marL="1074738" lvl="1" indent="-617538">
              <a:buFont typeface="Wingdings" panose="05000000000000000000" pitchFamily="2" charset="2"/>
              <a:buChar char="q"/>
            </a:pPr>
            <a:r>
              <a:rPr lang="es-CR" sz="3600" dirty="0" smtClean="0">
                <a:solidFill>
                  <a:srgbClr val="227CE7"/>
                </a:solidFill>
                <a:latin typeface="+mj-lt"/>
              </a:rPr>
              <a:t>Modelo de Riesgo Sísmico</a:t>
            </a:r>
          </a:p>
          <a:p>
            <a:pPr marL="1074738" lvl="1" indent="-617538">
              <a:buFont typeface="Wingdings" panose="05000000000000000000" pitchFamily="2" charset="2"/>
              <a:buChar char="q"/>
            </a:pPr>
            <a:r>
              <a:rPr lang="es-CR" sz="3600" dirty="0" smtClean="0">
                <a:solidFill>
                  <a:srgbClr val="227CE7"/>
                </a:solidFill>
                <a:latin typeface="+mj-lt"/>
              </a:rPr>
              <a:t>Normativa aplicable al riesgo de terremoto y erupción volcánica</a:t>
            </a:r>
          </a:p>
          <a:p>
            <a:pPr marL="1074738" lvl="1" indent="-617538">
              <a:buFont typeface="Wingdings" panose="05000000000000000000" pitchFamily="2" charset="2"/>
              <a:buChar char="q"/>
            </a:pPr>
            <a:r>
              <a:rPr lang="es-CR" sz="3600" b="1" dirty="0">
                <a:solidFill>
                  <a:schemeClr val="accent2"/>
                </a:solidFill>
                <a:latin typeface="+mj-lt"/>
              </a:rPr>
              <a:t>Los siguiente pasos</a:t>
            </a:r>
          </a:p>
          <a:p>
            <a:pPr marL="1074738" lvl="1" indent="-617538">
              <a:buFont typeface="Wingdings" panose="05000000000000000000" pitchFamily="2" charset="2"/>
              <a:buChar char="q"/>
            </a:pPr>
            <a:endParaRPr lang="es-CR" sz="3600" dirty="0">
              <a:solidFill>
                <a:srgbClr val="227CE7"/>
              </a:solidFill>
              <a:latin typeface="+mj-lt"/>
            </a:endParaRPr>
          </a:p>
        </p:txBody>
      </p:sp>
      <p:pic>
        <p:nvPicPr>
          <p:cNvPr id="6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392" y="2751751"/>
            <a:ext cx="5050840" cy="395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09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323850" y="2112054"/>
            <a:ext cx="3246368" cy="5885179"/>
          </a:xfrm>
        </p:spPr>
        <p:txBody>
          <a:bodyPr vert="horz" lIns="143689" tIns="71844" rIns="143689" bIns="71844" rtlCol="0">
            <a:normAutofit/>
          </a:bodyPr>
          <a:lstStyle/>
          <a:p>
            <a:pPr marL="0" indent="0" algn="ctr">
              <a:buNone/>
            </a:pPr>
            <a:r>
              <a:rPr lang="es-CR" sz="3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Situación actual</a:t>
            </a:r>
          </a:p>
          <a:p>
            <a:pPr marL="0" indent="0" algn="ctr">
              <a:buNone/>
            </a:pPr>
            <a:endParaRPr lang="es-CR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es-C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Modelo multifactorial para terremoto  y </a:t>
            </a:r>
            <a:r>
              <a:rPr lang="es-CR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unifactor</a:t>
            </a:r>
            <a:r>
              <a:rPr lang="es-C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para resto de riesgos</a:t>
            </a:r>
          </a:p>
          <a:p>
            <a:pPr marL="0" indent="0" algn="ctr">
              <a:buNone/>
            </a:pPr>
            <a:endParaRPr lang="en-US" sz="3200" dirty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en-US" sz="3200" dirty="0" smtClean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3570218" y="1948872"/>
            <a:ext cx="0" cy="6340017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uadroTexto 2"/>
          <p:cNvSpPr txBox="1"/>
          <p:nvPr/>
        </p:nvSpPr>
        <p:spPr>
          <a:xfrm>
            <a:off x="5775325" y="5112385"/>
            <a:ext cx="57785" cy="1460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es-CR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CR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676401" y="359903"/>
            <a:ext cx="13849350" cy="1071262"/>
          </a:xfrm>
          <a:prstGeom prst="rect">
            <a:avLst/>
          </a:prstGeom>
        </p:spPr>
        <p:txBody>
          <a:bodyPr vert="horz" lIns="118512" tIns="59256" rIns="118512" bIns="59256" rtlCol="0" anchor="ctr">
            <a:noAutofit/>
          </a:bodyPr>
          <a:lstStyle>
            <a:lvl1pPr algn="ctr" defTabSz="718444" rtl="0" eaLnBrk="1" latinLnBrk="0" hangingPunct="1">
              <a:spcBef>
                <a:spcPct val="0"/>
              </a:spcBef>
              <a:buNone/>
              <a:defRPr sz="6900" b="0" i="0" kern="1200">
                <a:solidFill>
                  <a:srgbClr val="157DCA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s-CR" sz="5400" b="1" dirty="0" smtClean="0">
                <a:solidFill>
                  <a:srgbClr val="1F66BA"/>
                </a:solidFill>
              </a:rPr>
              <a:t>Los Siguientes Pasos</a:t>
            </a:r>
            <a:endParaRPr lang="es-CR" sz="5400" b="1" baseline="30000" dirty="0">
              <a:solidFill>
                <a:srgbClr val="1F66BA"/>
              </a:solidFill>
              <a:latin typeface="+mj-l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019550" y="1790700"/>
            <a:ext cx="11353800" cy="6498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CR" sz="2592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Costa Rica no cuenta con la </a:t>
            </a:r>
            <a:r>
              <a:rPr lang="es-CR" sz="2592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información,  ni el </a:t>
            </a:r>
            <a:r>
              <a:rPr lang="es-CR" sz="2592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software requerido para adoptar un modelo </a:t>
            </a:r>
            <a:r>
              <a:rPr lang="es-CR" sz="2592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completo de tipo estocástico. </a:t>
            </a:r>
            <a:r>
              <a:rPr lang="es-CR" sz="2592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Por tanto se </a:t>
            </a:r>
            <a:r>
              <a:rPr lang="es-CR" sz="2592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adoptó </a:t>
            </a:r>
            <a:r>
              <a:rPr lang="es-CR" sz="2592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 esquema alternativo viable de utilización en tanto se reúnen las condiciones para adoptar los modelos de ingeniería.</a:t>
            </a:r>
          </a:p>
          <a:p>
            <a:pPr algn="just">
              <a:lnSpc>
                <a:spcPct val="107000"/>
              </a:lnSpc>
            </a:pPr>
            <a:endParaRPr lang="es-CR" sz="2592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37010" lvl="1" indent="-444433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s-CR" sz="2592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 modelo de PML propuesto permite estimar de manera sencilla, pero robusta, la exposición al riesgo de terremoto y erupción volcánica.</a:t>
            </a:r>
          </a:p>
          <a:p>
            <a:pPr marL="1037010" lvl="1" indent="-444433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s-CR" sz="2592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 un modelo intermedio entre el factor “único” del 8% y el modelo científico de mayor </a:t>
            </a:r>
            <a:r>
              <a:rPr lang="es-CR" sz="2592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granularidad y </a:t>
            </a:r>
            <a:r>
              <a:rPr lang="es-CR" sz="2592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robutez</a:t>
            </a:r>
            <a:endParaRPr lang="es-CR" sz="2592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37010" lvl="1" indent="-444433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s-CR" sz="2592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Permite la captura de información </a:t>
            </a:r>
            <a:r>
              <a:rPr lang="es-CR" sz="2592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exposiciones, considerando sus características y ubicación.</a:t>
            </a:r>
            <a:endParaRPr lang="es-CR" sz="2592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37010" lvl="1" indent="-444433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s-CR" sz="2592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Aprovecha la información </a:t>
            </a:r>
            <a:r>
              <a:rPr lang="es-CR" sz="2592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disponible de </a:t>
            </a:r>
            <a:r>
              <a:rPr lang="es-CR" sz="2592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amenaza y vulnerabilidad en forma “gruesa”. 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58910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26918" y="1948872"/>
            <a:ext cx="3246368" cy="5885179"/>
          </a:xfrm>
        </p:spPr>
        <p:txBody>
          <a:bodyPr vert="horz" lIns="143689" tIns="71844" rIns="143689" bIns="71844" rtlCol="0">
            <a:normAutofit/>
          </a:bodyPr>
          <a:lstStyle/>
          <a:p>
            <a:pPr marL="0" indent="0" algn="ctr">
              <a:buNone/>
            </a:pPr>
            <a:endParaRPr lang="en-US" sz="32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en-US" sz="3200" dirty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en-US" sz="32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Modelación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de PML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3570218" y="1948872"/>
            <a:ext cx="0" cy="6164633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uadroTexto 2"/>
          <p:cNvSpPr txBox="1"/>
          <p:nvPr/>
        </p:nvSpPr>
        <p:spPr>
          <a:xfrm>
            <a:off x="5775325" y="5112385"/>
            <a:ext cx="57785" cy="1460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es-CR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CR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676401" y="359903"/>
            <a:ext cx="13849350" cy="1071262"/>
          </a:xfrm>
          <a:prstGeom prst="rect">
            <a:avLst/>
          </a:prstGeom>
        </p:spPr>
        <p:txBody>
          <a:bodyPr vert="horz" lIns="118512" tIns="59256" rIns="118512" bIns="59256" rtlCol="0" anchor="ctr">
            <a:noAutofit/>
          </a:bodyPr>
          <a:lstStyle>
            <a:lvl1pPr algn="ctr" defTabSz="718444" rtl="0" eaLnBrk="1" latinLnBrk="0" hangingPunct="1">
              <a:spcBef>
                <a:spcPct val="0"/>
              </a:spcBef>
              <a:buNone/>
              <a:defRPr sz="6900" b="0" i="0" kern="1200">
                <a:solidFill>
                  <a:srgbClr val="157DCA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s-CR" sz="5400" b="1" dirty="0" smtClean="0">
                <a:solidFill>
                  <a:srgbClr val="1F66BA"/>
                </a:solidFill>
              </a:rPr>
              <a:t>Los Siguientes Pasos</a:t>
            </a:r>
            <a:endParaRPr lang="es-CR" sz="5400" b="1" baseline="30000" dirty="0">
              <a:solidFill>
                <a:srgbClr val="1F66BA"/>
              </a:solidFill>
              <a:latin typeface="+mj-lt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41857929"/>
              </p:ext>
            </p:extLst>
          </p:nvPr>
        </p:nvGraphicFramePr>
        <p:xfrm>
          <a:off x="4462198" y="1078400"/>
          <a:ext cx="11482652" cy="5523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867151" y="1817308"/>
            <a:ext cx="7696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 terremoto y erupción volcánica</a:t>
            </a:r>
            <a:endParaRPr lang="es-C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867151" y="5953114"/>
            <a:ext cx="7696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 riesgos </a:t>
            </a:r>
            <a:r>
              <a:rPr lang="es-C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hidrometeorológicos</a:t>
            </a:r>
            <a:endParaRPr lang="es-C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147278487"/>
              </p:ext>
            </p:extLst>
          </p:nvPr>
        </p:nvGraphicFramePr>
        <p:xfrm>
          <a:off x="4619096" y="6601754"/>
          <a:ext cx="11482652" cy="1511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0083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26918" y="1948872"/>
            <a:ext cx="3246368" cy="5885179"/>
          </a:xfrm>
        </p:spPr>
        <p:txBody>
          <a:bodyPr vert="horz" lIns="143689" tIns="71844" rIns="143689" bIns="71844" rtlCol="0">
            <a:normAutofit/>
          </a:bodyPr>
          <a:lstStyle/>
          <a:p>
            <a:pPr marL="0" indent="0" algn="ctr">
              <a:buNone/>
            </a:pPr>
            <a:endParaRPr lang="en-US" sz="32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en-US" sz="3200" dirty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en-US" sz="32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es-C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Los retos relacionados</a:t>
            </a:r>
            <a:endParaRPr lang="es-CR" sz="3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3570218" y="1948872"/>
            <a:ext cx="0" cy="6164633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uadroTexto 2"/>
          <p:cNvSpPr txBox="1"/>
          <p:nvPr/>
        </p:nvSpPr>
        <p:spPr>
          <a:xfrm>
            <a:off x="5775325" y="5112385"/>
            <a:ext cx="57785" cy="1460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es-CR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CR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676401" y="359903"/>
            <a:ext cx="13849350" cy="1071262"/>
          </a:xfrm>
          <a:prstGeom prst="rect">
            <a:avLst/>
          </a:prstGeom>
        </p:spPr>
        <p:txBody>
          <a:bodyPr vert="horz" lIns="118512" tIns="59256" rIns="118512" bIns="59256" rtlCol="0" anchor="ctr">
            <a:noAutofit/>
          </a:bodyPr>
          <a:lstStyle>
            <a:lvl1pPr algn="ctr" defTabSz="718444" rtl="0" eaLnBrk="1" latinLnBrk="0" hangingPunct="1">
              <a:spcBef>
                <a:spcPct val="0"/>
              </a:spcBef>
              <a:buNone/>
              <a:defRPr sz="6900" b="0" i="0" kern="1200">
                <a:solidFill>
                  <a:srgbClr val="157DCA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s-CR" sz="5400" b="1" dirty="0" smtClean="0">
                <a:solidFill>
                  <a:srgbClr val="1F66BA"/>
                </a:solidFill>
              </a:rPr>
              <a:t>Los Siguientes Pasos</a:t>
            </a:r>
            <a:endParaRPr lang="es-CR" sz="5400" b="1" baseline="30000" dirty="0">
              <a:solidFill>
                <a:srgbClr val="1F66BA"/>
              </a:solidFill>
              <a:latin typeface="+mj-lt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291856207"/>
              </p:ext>
            </p:extLst>
          </p:nvPr>
        </p:nvGraphicFramePr>
        <p:xfrm>
          <a:off x="4500298" y="1713177"/>
          <a:ext cx="10838392" cy="7225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52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88580" y="4528719"/>
            <a:ext cx="12528199" cy="1142011"/>
          </a:xfrm>
        </p:spPr>
        <p:txBody>
          <a:bodyPr>
            <a:noAutofit/>
          </a:bodyPr>
          <a:lstStyle/>
          <a:p>
            <a:r>
              <a:rPr lang="es-CR" sz="3600" b="1" dirty="0" smtClean="0">
                <a:solidFill>
                  <a:schemeClr val="bg1"/>
                </a:solidFill>
                <a:latin typeface="Arial"/>
                <a:cs typeface="Arial"/>
              </a:rPr>
              <a:t>COSTA RICA: NORMATIVA PARA  RIESGO </a:t>
            </a:r>
            <a:r>
              <a:rPr lang="es-CR" sz="3600" b="1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s-CR" sz="36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s-CR" sz="3600" b="1" dirty="0">
                <a:solidFill>
                  <a:schemeClr val="bg1"/>
                </a:solidFill>
                <a:latin typeface="Arial"/>
                <a:cs typeface="Arial"/>
              </a:rPr>
              <a:t>DE TERREMOTO Y ERUPCIÓN VOLCÁNICA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38638" y="5906501"/>
            <a:ext cx="11380312" cy="1330941"/>
          </a:xfrm>
        </p:spPr>
        <p:txBody>
          <a:bodyPr>
            <a:noAutofit/>
          </a:bodyPr>
          <a:lstStyle/>
          <a:p>
            <a:endParaRPr lang="es-CR" sz="3600" b="1" dirty="0" smtClean="0">
              <a:solidFill>
                <a:schemeClr val="bg1"/>
              </a:solidFill>
            </a:endParaRPr>
          </a:p>
          <a:p>
            <a:r>
              <a:rPr lang="es-CR" sz="3600" b="1" dirty="0" smtClean="0">
                <a:solidFill>
                  <a:schemeClr val="bg1"/>
                </a:solidFill>
              </a:rPr>
              <a:t>Celia González </a:t>
            </a:r>
            <a:r>
              <a:rPr lang="es-CR" sz="3600" b="1" dirty="0" err="1" smtClean="0">
                <a:solidFill>
                  <a:schemeClr val="bg1"/>
                </a:solidFill>
              </a:rPr>
              <a:t>Haug</a:t>
            </a:r>
            <a:endParaRPr lang="es-CR" sz="3600" b="1" dirty="0" smtClean="0">
              <a:solidFill>
                <a:schemeClr val="bg1"/>
              </a:solidFill>
            </a:endParaRPr>
          </a:p>
          <a:p>
            <a:endParaRPr lang="es-CR" sz="1100" b="1" dirty="0" smtClean="0">
              <a:solidFill>
                <a:schemeClr val="bg1"/>
              </a:solidFill>
            </a:endParaRPr>
          </a:p>
          <a:p>
            <a:r>
              <a:rPr lang="es-CR" sz="2800" b="1" dirty="0" smtClean="0">
                <a:solidFill>
                  <a:schemeClr val="bg1"/>
                </a:solidFill>
              </a:rPr>
              <a:t>Noviembre 2017</a:t>
            </a:r>
            <a:endParaRPr lang="es-ES" sz="2800" dirty="0">
              <a:solidFill>
                <a:srgbClr val="FFFFFF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175727" y="1254181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668453" y="1161848"/>
            <a:ext cx="3540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000" b="1" dirty="0" smtClean="0">
                <a:solidFill>
                  <a:schemeClr val="bg1"/>
                </a:solidFill>
              </a:rPr>
              <a:t>Reunión Seminario SEGIB, ASSAL y DGSFP</a:t>
            </a:r>
            <a:endParaRPr lang="es-CR" sz="2000" b="1" dirty="0">
              <a:solidFill>
                <a:schemeClr val="bg1"/>
              </a:solidFill>
            </a:endParaRPr>
          </a:p>
        </p:txBody>
      </p:sp>
      <p:pic>
        <p:nvPicPr>
          <p:cNvPr id="8" name="Imagen 7" descr="http://www.cbn.com/CBNNews_Files/MundoCristiano/MapaBandera/terremotocostarica_LG.jpg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2" t="31197" r="1719" b="17032"/>
          <a:stretch/>
        </p:blipFill>
        <p:spPr bwMode="auto">
          <a:xfrm>
            <a:off x="11557556" y="6254013"/>
            <a:ext cx="4522788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26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1318437" y="0"/>
            <a:ext cx="13418289" cy="9250326"/>
            <a:chOff x="0" y="0"/>
            <a:chExt cx="9144000" cy="6902336"/>
          </a:xfrm>
        </p:grpSpPr>
        <p:grpSp>
          <p:nvGrpSpPr>
            <p:cNvPr id="18" name="Grupo 17"/>
            <p:cNvGrpSpPr/>
            <p:nvPr/>
          </p:nvGrpSpPr>
          <p:grpSpPr>
            <a:xfrm>
              <a:off x="0" y="0"/>
              <a:ext cx="9144000" cy="6902336"/>
              <a:chOff x="0" y="0"/>
              <a:chExt cx="9144000" cy="6902336"/>
            </a:xfrm>
          </p:grpSpPr>
          <p:grpSp>
            <p:nvGrpSpPr>
              <p:cNvPr id="15" name="Grupo 14"/>
              <p:cNvGrpSpPr/>
              <p:nvPr/>
            </p:nvGrpSpPr>
            <p:grpSpPr>
              <a:xfrm>
                <a:off x="0" y="0"/>
                <a:ext cx="9144000" cy="6902336"/>
                <a:chOff x="0" y="0"/>
                <a:chExt cx="9144000" cy="6902336"/>
              </a:xfrm>
            </p:grpSpPr>
            <p:sp>
              <p:nvSpPr>
                <p:cNvPr id="9" name="Rectángulo 8"/>
                <p:cNvSpPr/>
                <p:nvPr/>
              </p:nvSpPr>
              <p:spPr>
                <a:xfrm>
                  <a:off x="0" y="44336"/>
                  <a:ext cx="9144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R"/>
                </a:p>
              </p:txBody>
            </p:sp>
            <p:pic>
              <p:nvPicPr>
                <p:cNvPr id="10" name="Imagen 9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1186" y="96871"/>
                  <a:ext cx="6625152" cy="2715824"/>
                </a:xfrm>
                <a:prstGeom prst="rect">
                  <a:avLst/>
                </a:prstGeom>
              </p:spPr>
            </p:pic>
            <p:pic>
              <p:nvPicPr>
                <p:cNvPr id="11" name="Imagen 1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46311" y="0"/>
                  <a:ext cx="2597689" cy="2876049"/>
                </a:xfrm>
                <a:prstGeom prst="rect">
                  <a:avLst/>
                </a:prstGeom>
              </p:spPr>
            </p:pic>
            <p:pic>
              <p:nvPicPr>
                <p:cNvPr id="12" name="Imagen 11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9819" y="3135658"/>
                  <a:ext cx="6338996" cy="3507069"/>
                </a:xfrm>
                <a:prstGeom prst="rect">
                  <a:avLst/>
                </a:prstGeom>
              </p:spPr>
            </p:pic>
            <p:sp>
              <p:nvSpPr>
                <p:cNvPr id="13" name="Flecha derecha 12"/>
                <p:cNvSpPr/>
                <p:nvPr/>
              </p:nvSpPr>
              <p:spPr>
                <a:xfrm rot="10800000" flipH="1">
                  <a:off x="39890" y="4294686"/>
                  <a:ext cx="360040" cy="144016"/>
                </a:xfrm>
                <a:prstGeom prst="rightArrow">
                  <a:avLst/>
                </a:prstGeom>
                <a:solidFill>
                  <a:srgbClr val="004673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R"/>
                </a:p>
              </p:txBody>
            </p:sp>
            <p:pic>
              <p:nvPicPr>
                <p:cNvPr id="14" name="Imagen 13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808317" y="3135658"/>
                  <a:ext cx="2306181" cy="740583"/>
                </a:xfrm>
                <a:prstGeom prst="rect">
                  <a:avLst/>
                </a:prstGeom>
              </p:spPr>
            </p:pic>
          </p:grpSp>
          <p:pic>
            <p:nvPicPr>
              <p:cNvPr id="16" name="Imagen 1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70892" y="3789862"/>
                <a:ext cx="2343606" cy="1461085"/>
              </a:xfrm>
              <a:prstGeom prst="rect">
                <a:avLst/>
              </a:prstGeom>
            </p:spPr>
          </p:pic>
          <p:pic>
            <p:nvPicPr>
              <p:cNvPr id="17" name="Imagen 1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31592" y="5540886"/>
                <a:ext cx="1782604" cy="811901"/>
              </a:xfrm>
              <a:prstGeom prst="rect">
                <a:avLst/>
              </a:prstGeom>
            </p:spPr>
          </p:pic>
        </p:grpSp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9512" y="1530258"/>
              <a:ext cx="1434852" cy="742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959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2302" y="2178165"/>
            <a:ext cx="4478128" cy="5885179"/>
          </a:xfrm>
        </p:spPr>
        <p:txBody>
          <a:bodyPr vert="horz" lIns="143689" tIns="71844" rIns="143689" bIns="71844" rtlCol="0">
            <a:normAutofit/>
          </a:bodyPr>
          <a:lstStyle/>
          <a:p>
            <a:pPr marL="0" indent="0" algn="ctr">
              <a:buNone/>
            </a:pPr>
            <a:endParaRPr lang="en-US" sz="32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en-US" sz="3200" dirty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es-CR" sz="3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OCDE</a:t>
            </a:r>
            <a:r>
              <a:rPr lang="es-C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: Recomendaciones relacionadas con el sector asegurador para la estrategia de financiamiento de riesgos de desastres</a:t>
            </a:r>
            <a:endParaRPr lang="es-CR" sz="3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12880" y="199961"/>
            <a:ext cx="14631829" cy="1481402"/>
          </a:xfrm>
          <a:prstGeom prst="rect">
            <a:avLst/>
          </a:prstGeom>
        </p:spPr>
        <p:txBody>
          <a:bodyPr vert="horz" lIns="143689" tIns="71844" rIns="143689" bIns="71844" rtlCol="0" anchor="ctr">
            <a:normAutofit/>
          </a:bodyPr>
          <a:lstStyle>
            <a:lvl1pPr algn="ctr">
              <a:spcBef>
                <a:spcPct val="0"/>
              </a:spcBef>
              <a:buNone/>
              <a:defRPr sz="6000" b="0" i="0">
                <a:solidFill>
                  <a:srgbClr val="157DCA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s-CR" sz="5400" b="1" dirty="0" smtClean="0"/>
              <a:t>Antecedentes</a:t>
            </a:r>
            <a:endParaRPr lang="es-CR" sz="5400" b="1" dirty="0"/>
          </a:p>
        </p:txBody>
      </p:sp>
      <p:cxnSp>
        <p:nvCxnSpPr>
          <p:cNvPr id="25" name="Conector recto 24"/>
          <p:cNvCxnSpPr/>
          <p:nvPr/>
        </p:nvCxnSpPr>
        <p:spPr>
          <a:xfrm>
            <a:off x="5157883" y="1948872"/>
            <a:ext cx="0" cy="4652882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Marcador de contenido 4"/>
          <p:cNvSpPr>
            <a:spLocks noGrp="1"/>
          </p:cNvSpPr>
          <p:nvPr>
            <p:ph idx="1"/>
          </p:nvPr>
        </p:nvSpPr>
        <p:spPr>
          <a:xfrm>
            <a:off x="5365338" y="1862510"/>
            <a:ext cx="10615880" cy="6176126"/>
          </a:xfrm>
        </p:spPr>
        <p:txBody>
          <a:bodyPr>
            <a:noAutofit/>
          </a:bodyPr>
          <a:lstStyle/>
          <a:p>
            <a:pPr marL="538833" lvl="1" indent="-538833">
              <a:buClr>
                <a:schemeClr val="tx2"/>
              </a:buClr>
              <a:buFont typeface="Arial"/>
              <a:buChar char="•"/>
            </a:pPr>
            <a:r>
              <a:rPr lang="es-E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Promover procesos de evaluación del riesgo de desastres para estimar la exposición e identificar la vulnerabilidad:</a:t>
            </a:r>
          </a:p>
          <a:p>
            <a:pPr marL="1167471" lvl="2" indent="-538833">
              <a:buClr>
                <a:schemeClr val="tx2"/>
              </a:buClr>
            </a:pPr>
            <a:r>
              <a:rPr lang="es-ES" sz="2400" dirty="0" smtClean="0">
                <a:solidFill>
                  <a:srgbClr val="C00000"/>
                </a:solidFill>
                <a:latin typeface="Century Gothic"/>
                <a:cs typeface="Century Gothic"/>
              </a:rPr>
              <a:t>Promover el desarrollo de tecnología y experiencia en monitoreo y evaluación.</a:t>
            </a:r>
          </a:p>
          <a:p>
            <a:pPr marL="1167471" lvl="2" indent="-538833">
              <a:buClr>
                <a:schemeClr val="tx2"/>
              </a:buClr>
            </a:pPr>
            <a:r>
              <a:rPr lang="es-ES" sz="2400" dirty="0" smtClean="0">
                <a:solidFill>
                  <a:srgbClr val="C00000"/>
                </a:solidFill>
                <a:latin typeface="Century Gothic"/>
                <a:cs typeface="Century Gothic"/>
              </a:rPr>
              <a:t>Asegurar la producción, recopilación y disponibilidad de información sobre activos expuestos, vulnerabilidad estructural, amenaza y pérdidas </a:t>
            </a:r>
          </a:p>
          <a:p>
            <a:pPr marL="1167471" lvl="2" indent="-538833">
              <a:buClr>
                <a:schemeClr val="tx2"/>
              </a:buClr>
            </a:pPr>
            <a:endParaRPr lang="es-ES" sz="32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  <a:p>
            <a:pPr marL="538833" lvl="1" indent="-538833">
              <a:buClr>
                <a:schemeClr val="tx2"/>
              </a:buClr>
              <a:buFont typeface="Arial"/>
              <a:buChar char="•"/>
            </a:pPr>
            <a:r>
              <a:rPr lang="es-E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Implementar en el sector financiero regulación y supervisión para asegurar que éste es sólido, eficiente y abierto, con capacidad de  absorber pérdidas por desastres</a:t>
            </a:r>
          </a:p>
          <a:p>
            <a:pPr marL="0" lvl="1" indent="0">
              <a:buClr>
                <a:schemeClr val="tx2"/>
              </a:buClr>
              <a:buNone/>
            </a:pPr>
            <a:endParaRPr lang="es-ES" sz="28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5188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2302" y="2178165"/>
            <a:ext cx="4478128" cy="5885179"/>
          </a:xfrm>
        </p:spPr>
        <p:txBody>
          <a:bodyPr vert="horz" lIns="143689" tIns="71844" rIns="143689" bIns="71844" rtlCol="0">
            <a:normAutofit/>
          </a:bodyPr>
          <a:lstStyle/>
          <a:p>
            <a:pPr marL="0" indent="0" algn="ctr">
              <a:buNone/>
            </a:pPr>
            <a:endParaRPr lang="en-US" sz="32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en-US" sz="3200" dirty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es-C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Necesidad de un cambio en el tratamiento del riesgo catastrófico</a:t>
            </a:r>
            <a:endParaRPr lang="es-CR" sz="3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12880" y="199961"/>
            <a:ext cx="14631829" cy="1481402"/>
          </a:xfrm>
          <a:prstGeom prst="rect">
            <a:avLst/>
          </a:prstGeom>
        </p:spPr>
        <p:txBody>
          <a:bodyPr vert="horz" lIns="143689" tIns="71844" rIns="143689" bIns="71844" rtlCol="0" anchor="ctr">
            <a:normAutofit/>
          </a:bodyPr>
          <a:lstStyle>
            <a:lvl1pPr algn="ctr">
              <a:spcBef>
                <a:spcPct val="0"/>
              </a:spcBef>
              <a:buNone/>
              <a:defRPr sz="6000" b="0" i="0">
                <a:solidFill>
                  <a:srgbClr val="157DCA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s-CR" sz="5400" b="1" dirty="0" smtClean="0"/>
              <a:t>Antecedentes</a:t>
            </a:r>
            <a:endParaRPr lang="es-CR" sz="5400" b="1" dirty="0"/>
          </a:p>
        </p:txBody>
      </p:sp>
      <p:cxnSp>
        <p:nvCxnSpPr>
          <p:cNvPr id="25" name="Conector recto 24"/>
          <p:cNvCxnSpPr/>
          <p:nvPr/>
        </p:nvCxnSpPr>
        <p:spPr>
          <a:xfrm>
            <a:off x="5157883" y="1948872"/>
            <a:ext cx="0" cy="6114472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Marcador de contenido 4"/>
          <p:cNvSpPr>
            <a:spLocks noGrp="1"/>
          </p:cNvSpPr>
          <p:nvPr>
            <p:ph idx="1"/>
          </p:nvPr>
        </p:nvSpPr>
        <p:spPr>
          <a:xfrm>
            <a:off x="5365338" y="1862510"/>
            <a:ext cx="10615880" cy="3342536"/>
          </a:xfrm>
        </p:spPr>
        <p:txBody>
          <a:bodyPr>
            <a:noAutofit/>
          </a:bodyPr>
          <a:lstStyle/>
          <a:p>
            <a:pPr marL="538833" lvl="1" indent="-538833">
              <a:buClr>
                <a:schemeClr val="tx2"/>
              </a:buClr>
              <a:buFont typeface="Arial"/>
              <a:buChar char="•"/>
            </a:pPr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Desde el 2008 se estableció un 8% de requerimiento de capital por coberturas catastróficas sobre sumas retenidas y no se dispuso provisión técnica específica para estas coberturas.</a:t>
            </a:r>
          </a:p>
          <a:p>
            <a:pPr marL="1167471" lvl="2" indent="-538833">
              <a:buClr>
                <a:schemeClr val="tx2"/>
              </a:buClr>
            </a:pPr>
            <a:endParaRPr lang="es-ES" sz="28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  <a:p>
            <a:pPr marL="538833" lvl="1" indent="-538833">
              <a:buClr>
                <a:schemeClr val="tx2"/>
              </a:buClr>
              <a:buFont typeface="Arial"/>
              <a:buChar char="•"/>
            </a:pPr>
            <a:r>
              <a:rPr lang="es-ES" sz="2800" dirty="0" smtClean="0">
                <a:solidFill>
                  <a:srgbClr val="C00000"/>
                </a:solidFill>
                <a:latin typeface="Century Gothic"/>
                <a:cs typeface="Century Gothic"/>
              </a:rPr>
              <a:t>Plan Estratégico 2014-2018</a:t>
            </a:r>
          </a:p>
          <a:p>
            <a:pPr marL="538833" lvl="1" indent="-538833">
              <a:buClr>
                <a:schemeClr val="tx2"/>
              </a:buClr>
              <a:buFont typeface="Arial"/>
              <a:buChar char="•"/>
            </a:pPr>
            <a:endParaRPr lang="es-E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  <a:p>
            <a:pPr marL="0" lvl="1" indent="0">
              <a:buClr>
                <a:schemeClr val="tx2"/>
              </a:buClr>
              <a:buNone/>
            </a:pPr>
            <a:endParaRPr lang="es-ES" sz="28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9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187804"/>
              </p:ext>
            </p:extLst>
          </p:nvPr>
        </p:nvGraphicFramePr>
        <p:xfrm>
          <a:off x="7121615" y="5386193"/>
          <a:ext cx="7473616" cy="3295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9070863" y="4946498"/>
            <a:ext cx="5471966" cy="348512"/>
            <a:chOff x="3131840" y="1073196"/>
            <a:chExt cx="4644516" cy="290249"/>
          </a:xfrm>
        </p:grpSpPr>
        <p:sp>
          <p:nvSpPr>
            <p:cNvPr id="11" name="4 Rectángulo"/>
            <p:cNvSpPr/>
            <p:nvPr/>
          </p:nvSpPr>
          <p:spPr>
            <a:xfrm>
              <a:off x="3131840" y="1075413"/>
              <a:ext cx="2016224" cy="2880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dirty="0"/>
                <a:t>INICIATIVA</a:t>
              </a:r>
            </a:p>
          </p:txBody>
        </p:sp>
        <p:sp>
          <p:nvSpPr>
            <p:cNvPr id="12" name="6 Rectángulo"/>
            <p:cNvSpPr/>
            <p:nvPr/>
          </p:nvSpPr>
          <p:spPr>
            <a:xfrm>
              <a:off x="5760132" y="1073196"/>
              <a:ext cx="2016224" cy="2880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dirty="0"/>
                <a:t>ENTREGABLE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77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2302" y="2178165"/>
            <a:ext cx="4478128" cy="5885179"/>
          </a:xfrm>
        </p:spPr>
        <p:txBody>
          <a:bodyPr vert="horz" lIns="143689" tIns="71844" rIns="143689" bIns="71844" rtlCol="0">
            <a:normAutofit/>
          </a:bodyPr>
          <a:lstStyle/>
          <a:p>
            <a:pPr marL="0" indent="0" algn="ctr">
              <a:buNone/>
            </a:pPr>
            <a:endParaRPr lang="en-US" sz="32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en-US" sz="3200" dirty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es-C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Premisas para el desarrollo del modelo y de la normativa</a:t>
            </a:r>
            <a:endParaRPr lang="es-CR" sz="3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12880" y="199961"/>
            <a:ext cx="14631829" cy="1481402"/>
          </a:xfrm>
          <a:prstGeom prst="rect">
            <a:avLst/>
          </a:prstGeom>
        </p:spPr>
        <p:txBody>
          <a:bodyPr vert="horz" lIns="143689" tIns="71844" rIns="143689" bIns="71844" rtlCol="0" anchor="ctr">
            <a:normAutofit/>
          </a:bodyPr>
          <a:lstStyle>
            <a:lvl1pPr algn="ctr">
              <a:spcBef>
                <a:spcPct val="0"/>
              </a:spcBef>
              <a:buNone/>
              <a:defRPr sz="6000" b="0" i="0">
                <a:solidFill>
                  <a:srgbClr val="157DCA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sz="5400" b="1" dirty="0" err="1" smtClean="0"/>
              <a:t>Antecedentes</a:t>
            </a:r>
            <a:endParaRPr lang="en-US" sz="5400" b="1" dirty="0"/>
          </a:p>
        </p:txBody>
      </p:sp>
      <p:cxnSp>
        <p:nvCxnSpPr>
          <p:cNvPr id="25" name="Conector recto 24"/>
          <p:cNvCxnSpPr/>
          <p:nvPr/>
        </p:nvCxnSpPr>
        <p:spPr>
          <a:xfrm>
            <a:off x="5157883" y="1948872"/>
            <a:ext cx="0" cy="636841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Marcador de contenido 4"/>
          <p:cNvSpPr>
            <a:spLocks noGrp="1"/>
          </p:cNvSpPr>
          <p:nvPr>
            <p:ph idx="1"/>
          </p:nvPr>
        </p:nvSpPr>
        <p:spPr>
          <a:xfrm>
            <a:off x="5365338" y="1862510"/>
            <a:ext cx="10615880" cy="6200834"/>
          </a:xfrm>
        </p:spPr>
        <p:txBody>
          <a:bodyPr>
            <a:noAutofit/>
          </a:bodyPr>
          <a:lstStyle/>
          <a:p>
            <a:pPr marL="538833" lvl="1" indent="-538833">
              <a:buClr>
                <a:srgbClr val="C00000"/>
              </a:buClr>
              <a:buFont typeface="Arial"/>
              <a:buChar char="•"/>
            </a:pPr>
            <a:r>
              <a:rPr lang="es-CR" sz="2600" dirty="0" smtClean="0">
                <a:solidFill>
                  <a:srgbClr val="C00000"/>
                </a:solidFill>
                <a:latin typeface="Century Gothic"/>
                <a:cs typeface="Century Gothic"/>
              </a:rPr>
              <a:t>Bases científicas provistas por un tercero respecto a las aseguradoras</a:t>
            </a:r>
          </a:p>
          <a:p>
            <a:pPr marL="538833" lvl="1" indent="-538833">
              <a:buClr>
                <a:srgbClr val="C00000"/>
              </a:buClr>
              <a:buFont typeface="Arial"/>
              <a:buChar char="•"/>
            </a:pPr>
            <a:endParaRPr lang="es-CR" sz="2600" dirty="0" smtClean="0">
              <a:solidFill>
                <a:srgbClr val="C00000"/>
              </a:solidFill>
              <a:latin typeface="Century Gothic"/>
              <a:cs typeface="Century Gothic"/>
            </a:endParaRPr>
          </a:p>
          <a:p>
            <a:pPr marL="538833" lvl="1" indent="-538833">
              <a:buClr>
                <a:srgbClr val="C00000"/>
              </a:buClr>
              <a:buFont typeface="Arial"/>
              <a:buChar char="•"/>
            </a:pPr>
            <a:r>
              <a:rPr lang="es-CR" sz="2600" dirty="0" smtClean="0">
                <a:solidFill>
                  <a:srgbClr val="C00000"/>
                </a:solidFill>
                <a:latin typeface="Century Gothic"/>
                <a:cs typeface="Century Gothic"/>
              </a:rPr>
              <a:t>Transparencia  y disponibilidad de la información científica</a:t>
            </a:r>
          </a:p>
          <a:p>
            <a:pPr marL="538833" lvl="1" indent="-538833">
              <a:buClr>
                <a:srgbClr val="C00000"/>
              </a:buClr>
              <a:buFont typeface="Arial"/>
              <a:buChar char="•"/>
            </a:pPr>
            <a:endParaRPr lang="es-CR" sz="2600" dirty="0" smtClean="0">
              <a:solidFill>
                <a:srgbClr val="C00000"/>
              </a:solidFill>
              <a:latin typeface="Century Gothic"/>
              <a:cs typeface="Century Gothic"/>
            </a:endParaRPr>
          </a:p>
          <a:p>
            <a:pPr marL="538833" lvl="1" indent="-538833">
              <a:buClr>
                <a:srgbClr val="C00000"/>
              </a:buClr>
              <a:buFont typeface="Arial"/>
              <a:buChar char="•"/>
            </a:pPr>
            <a:r>
              <a:rPr lang="es-CR" sz="2600" dirty="0" smtClean="0">
                <a:solidFill>
                  <a:srgbClr val="C00000"/>
                </a:solidFill>
                <a:latin typeface="Century Gothic"/>
                <a:cs typeface="Century Gothic"/>
              </a:rPr>
              <a:t>Mantenimiento en el tiempo del modelo desarrollado.</a:t>
            </a:r>
          </a:p>
          <a:p>
            <a:pPr marL="538833" lvl="1" indent="-538833">
              <a:buClr>
                <a:srgbClr val="C00000"/>
              </a:buClr>
              <a:buFont typeface="Arial"/>
              <a:buChar char="•"/>
            </a:pPr>
            <a:endParaRPr lang="es-CR" sz="2600" dirty="0" smtClean="0">
              <a:solidFill>
                <a:srgbClr val="C00000"/>
              </a:solidFill>
              <a:latin typeface="Century Gothic"/>
              <a:cs typeface="Century Gothic"/>
            </a:endParaRPr>
          </a:p>
          <a:p>
            <a:pPr marL="538833" lvl="1" indent="-538833">
              <a:buClr>
                <a:srgbClr val="C00000"/>
              </a:buClr>
              <a:buFont typeface="Arial"/>
              <a:buChar char="•"/>
            </a:pPr>
            <a:r>
              <a:rPr lang="es-CR" sz="2600" dirty="0" smtClean="0">
                <a:solidFill>
                  <a:srgbClr val="C00000"/>
                </a:solidFill>
                <a:latin typeface="Century Gothic"/>
                <a:cs typeface="Century Gothic"/>
              </a:rPr>
              <a:t>Utilización de experiencia nacional en la medida de lo posible.</a:t>
            </a:r>
          </a:p>
          <a:p>
            <a:pPr marL="538833" lvl="1" indent="-538833">
              <a:buClr>
                <a:srgbClr val="C00000"/>
              </a:buClr>
              <a:buFont typeface="Arial"/>
              <a:buChar char="•"/>
            </a:pPr>
            <a:endParaRPr lang="es-CR" sz="2600" dirty="0" smtClean="0">
              <a:solidFill>
                <a:srgbClr val="C00000"/>
              </a:solidFill>
              <a:latin typeface="Century Gothic"/>
              <a:cs typeface="Century Gothic"/>
            </a:endParaRPr>
          </a:p>
          <a:p>
            <a:pPr marL="538833" lvl="1" indent="-538833">
              <a:buClr>
                <a:srgbClr val="C00000"/>
              </a:buClr>
              <a:buFont typeface="Arial"/>
              <a:buChar char="•"/>
            </a:pPr>
            <a:r>
              <a:rPr lang="es-CR" sz="2600" dirty="0" smtClean="0">
                <a:solidFill>
                  <a:srgbClr val="C00000"/>
                </a:solidFill>
                <a:latin typeface="Century Gothic"/>
                <a:cs typeface="Century Gothic"/>
              </a:rPr>
              <a:t>La normativa debía permitir avanzar a modelos del tipo de Solvencia II.</a:t>
            </a:r>
          </a:p>
          <a:p>
            <a:pPr marL="538833" lvl="1" indent="-538833">
              <a:buClr>
                <a:srgbClr val="C00000"/>
              </a:buClr>
              <a:buFont typeface="Arial"/>
              <a:buChar char="•"/>
            </a:pPr>
            <a:endParaRPr lang="es-CR" sz="2600" dirty="0" smtClean="0">
              <a:solidFill>
                <a:srgbClr val="C00000"/>
              </a:solidFill>
              <a:latin typeface="Century Gothic"/>
              <a:cs typeface="Century Gothic"/>
            </a:endParaRPr>
          </a:p>
          <a:p>
            <a:pPr marL="538833" lvl="1" indent="-538833">
              <a:buClr>
                <a:srgbClr val="C00000"/>
              </a:buClr>
              <a:buFont typeface="Arial"/>
              <a:buChar char="•"/>
            </a:pPr>
            <a:r>
              <a:rPr lang="es-CR" sz="2600" dirty="0" smtClean="0">
                <a:solidFill>
                  <a:srgbClr val="C00000"/>
                </a:solidFill>
                <a:latin typeface="Century Gothic"/>
                <a:cs typeface="Century Gothic"/>
              </a:rPr>
              <a:t>Restricción presupuestaria.</a:t>
            </a:r>
          </a:p>
          <a:p>
            <a:pPr marL="538833" lvl="1" indent="-538833">
              <a:buClr>
                <a:schemeClr val="tx2"/>
              </a:buClr>
              <a:buFont typeface="Arial"/>
              <a:buChar char="•"/>
            </a:pPr>
            <a:endParaRPr lang="es-ES" sz="28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  <a:p>
            <a:pPr marL="538833" lvl="1" indent="-538833">
              <a:buClr>
                <a:schemeClr val="tx2"/>
              </a:buClr>
              <a:buFont typeface="Arial"/>
              <a:buChar char="•"/>
            </a:pPr>
            <a:endParaRPr lang="es-ES" sz="2800" dirty="0" smtClean="0">
              <a:solidFill>
                <a:schemeClr val="accent2"/>
              </a:solidFill>
              <a:latin typeface="Century Gothic"/>
              <a:cs typeface="Century Gothic"/>
            </a:endParaRPr>
          </a:p>
          <a:p>
            <a:pPr marL="538833" lvl="1" indent="-538833">
              <a:buClr>
                <a:schemeClr val="tx2"/>
              </a:buClr>
              <a:buFont typeface="Arial"/>
              <a:buChar char="•"/>
            </a:pPr>
            <a:endParaRPr lang="es-E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  <a:p>
            <a:pPr marL="0" lvl="1" indent="0">
              <a:buClr>
                <a:schemeClr val="tx2"/>
              </a:buClr>
              <a:buNone/>
            </a:pPr>
            <a:endParaRPr lang="es-ES" sz="28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3356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2302" y="2178165"/>
            <a:ext cx="4478128" cy="5885179"/>
          </a:xfrm>
        </p:spPr>
        <p:txBody>
          <a:bodyPr vert="horz" lIns="143689" tIns="71844" rIns="143689" bIns="71844" rtlCol="0">
            <a:normAutofit/>
          </a:bodyPr>
          <a:lstStyle/>
          <a:p>
            <a:pPr marL="0" indent="0" algn="ctr">
              <a:buNone/>
            </a:pPr>
            <a:endParaRPr lang="en-US" sz="32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es-C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Recomendaciones asistencia técnica sobre modelo  a implementar,  dadas las condiciones de la industria y del país (2015)</a:t>
            </a:r>
            <a:endParaRPr lang="es-CR" sz="3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12880" y="199961"/>
            <a:ext cx="14631829" cy="1481402"/>
          </a:xfrm>
          <a:prstGeom prst="rect">
            <a:avLst/>
          </a:prstGeom>
        </p:spPr>
        <p:txBody>
          <a:bodyPr vert="horz" lIns="143689" tIns="71844" rIns="143689" bIns="71844" rtlCol="0" anchor="ctr">
            <a:normAutofit/>
          </a:bodyPr>
          <a:lstStyle>
            <a:lvl1pPr algn="ctr">
              <a:spcBef>
                <a:spcPct val="0"/>
              </a:spcBef>
              <a:buNone/>
              <a:defRPr sz="6000" b="0" i="0">
                <a:solidFill>
                  <a:srgbClr val="157DCA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s-CR" sz="5400" b="1" dirty="0" smtClean="0"/>
              <a:t>Antecedentes</a:t>
            </a:r>
            <a:endParaRPr lang="es-CR" sz="5400" b="1" dirty="0"/>
          </a:p>
        </p:txBody>
      </p:sp>
      <p:cxnSp>
        <p:nvCxnSpPr>
          <p:cNvPr id="25" name="Conector recto 24"/>
          <p:cNvCxnSpPr/>
          <p:nvPr/>
        </p:nvCxnSpPr>
        <p:spPr>
          <a:xfrm>
            <a:off x="5157883" y="1948872"/>
            <a:ext cx="0" cy="6481144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Marcador de contenido 4"/>
          <p:cNvSpPr>
            <a:spLocks noGrp="1"/>
          </p:cNvSpPr>
          <p:nvPr>
            <p:ph idx="1"/>
          </p:nvPr>
        </p:nvSpPr>
        <p:spPr>
          <a:xfrm>
            <a:off x="5365338" y="1862510"/>
            <a:ext cx="10615880" cy="6200834"/>
          </a:xfrm>
        </p:spPr>
        <p:txBody>
          <a:bodyPr>
            <a:noAutofit/>
          </a:bodyPr>
          <a:lstStyle/>
          <a:p>
            <a:pPr marL="538833" lvl="1" indent="-538833">
              <a:buClr>
                <a:srgbClr val="C00000"/>
              </a:buClr>
              <a:buFont typeface="Arial"/>
              <a:buChar char="•"/>
            </a:pPr>
            <a:r>
              <a:rPr lang="es-CR" sz="2600" dirty="0" smtClean="0">
                <a:solidFill>
                  <a:srgbClr val="C00000"/>
                </a:solidFill>
                <a:cs typeface="Century Gothic"/>
              </a:rPr>
              <a:t>Que pueda ser aplicado </a:t>
            </a:r>
            <a:r>
              <a:rPr lang="es-CR" sz="2600" dirty="0">
                <a:solidFill>
                  <a:srgbClr val="C00000"/>
                </a:solidFill>
                <a:cs typeface="Century Gothic"/>
              </a:rPr>
              <a:t>por cualquier compañía sin necesidad de incurrir en costo de software.</a:t>
            </a:r>
          </a:p>
          <a:p>
            <a:pPr marL="538833" lvl="1" indent="-538833">
              <a:buClr>
                <a:srgbClr val="C00000"/>
              </a:buClr>
              <a:buFont typeface="Arial"/>
              <a:buChar char="•"/>
            </a:pPr>
            <a:endParaRPr lang="es-CR" sz="2600" dirty="0">
              <a:solidFill>
                <a:srgbClr val="C00000"/>
              </a:solidFill>
              <a:cs typeface="Century Gothic"/>
            </a:endParaRPr>
          </a:p>
          <a:p>
            <a:pPr marL="538833" lvl="1" indent="-538833">
              <a:buClr>
                <a:srgbClr val="C00000"/>
              </a:buClr>
              <a:buFont typeface="Arial"/>
              <a:buChar char="•"/>
            </a:pPr>
            <a:r>
              <a:rPr lang="es-CR" sz="2600" dirty="0" smtClean="0">
                <a:solidFill>
                  <a:srgbClr val="C00000"/>
                </a:solidFill>
                <a:cs typeface="Century Gothic"/>
              </a:rPr>
              <a:t>Esquema que permita un  </a:t>
            </a:r>
            <a:r>
              <a:rPr lang="es-CR" sz="2600" dirty="0">
                <a:solidFill>
                  <a:srgbClr val="C00000"/>
                </a:solidFill>
                <a:cs typeface="Century Gothic"/>
              </a:rPr>
              <a:t>paso intermedio hacia un esquema científico más </a:t>
            </a:r>
            <a:r>
              <a:rPr lang="es-CR" sz="2600" dirty="0" smtClean="0">
                <a:solidFill>
                  <a:srgbClr val="C00000"/>
                </a:solidFill>
                <a:cs typeface="Century Gothic"/>
              </a:rPr>
              <a:t>robusto.</a:t>
            </a:r>
          </a:p>
          <a:p>
            <a:pPr marL="538833" lvl="1" indent="-538833">
              <a:buClr>
                <a:srgbClr val="C00000"/>
              </a:buClr>
              <a:buFont typeface="Arial"/>
              <a:buChar char="•"/>
            </a:pPr>
            <a:endParaRPr lang="es-CR" sz="2600" dirty="0">
              <a:solidFill>
                <a:srgbClr val="C00000"/>
              </a:solidFill>
              <a:cs typeface="Century Gothic"/>
            </a:endParaRPr>
          </a:p>
          <a:p>
            <a:pPr marL="538833" lvl="1" indent="-538833">
              <a:buClr>
                <a:srgbClr val="C00000"/>
              </a:buClr>
              <a:buFont typeface="Arial"/>
              <a:buChar char="•"/>
            </a:pPr>
            <a:r>
              <a:rPr lang="es-CR" sz="2600" dirty="0" smtClean="0">
                <a:solidFill>
                  <a:srgbClr val="C00000"/>
                </a:solidFill>
                <a:cs typeface="Century Gothic"/>
              </a:rPr>
              <a:t>Que reconozca características  y ubicación de los bienes asegurados para el cálculo de la pérdida máxima probable (PML).</a:t>
            </a:r>
            <a:endParaRPr lang="es-CR" sz="2600" dirty="0">
              <a:solidFill>
                <a:srgbClr val="C00000"/>
              </a:solidFill>
              <a:cs typeface="Century Gothic"/>
            </a:endParaRPr>
          </a:p>
          <a:p>
            <a:pPr marL="538833" lvl="1" indent="-538833">
              <a:buClr>
                <a:srgbClr val="C00000"/>
              </a:buClr>
              <a:buFont typeface="Arial"/>
              <a:buChar char="•"/>
            </a:pPr>
            <a:endParaRPr lang="es-CR" sz="2600" dirty="0">
              <a:solidFill>
                <a:srgbClr val="C00000"/>
              </a:solidFill>
              <a:cs typeface="Century Gothic"/>
            </a:endParaRPr>
          </a:p>
          <a:p>
            <a:pPr marL="538833" lvl="1" indent="-538833">
              <a:buClr>
                <a:srgbClr val="C00000"/>
              </a:buClr>
              <a:buFont typeface="Arial"/>
              <a:buChar char="•"/>
            </a:pPr>
            <a:r>
              <a:rPr lang="es-CR" sz="2600" dirty="0" smtClean="0">
                <a:solidFill>
                  <a:srgbClr val="C00000"/>
                </a:solidFill>
                <a:cs typeface="Century Gothic"/>
              </a:rPr>
              <a:t>Que incorpore el </a:t>
            </a:r>
            <a:r>
              <a:rPr lang="es-CR" sz="2600" dirty="0">
                <a:solidFill>
                  <a:srgbClr val="C00000"/>
                </a:solidFill>
                <a:cs typeface="Century Gothic"/>
              </a:rPr>
              <a:t>efecto de riesgo de contraparte y el riesgo de </a:t>
            </a:r>
            <a:r>
              <a:rPr lang="es-CR" sz="2600" dirty="0" smtClean="0">
                <a:solidFill>
                  <a:srgbClr val="C00000"/>
                </a:solidFill>
                <a:cs typeface="Century Gothic"/>
              </a:rPr>
              <a:t>concentración del reaseguro.</a:t>
            </a:r>
            <a:endParaRPr lang="es-CR" sz="2600" dirty="0">
              <a:solidFill>
                <a:srgbClr val="C00000"/>
              </a:solidFill>
              <a:cs typeface="Century Gothic"/>
            </a:endParaRPr>
          </a:p>
          <a:p>
            <a:pPr marL="538833" lvl="1" indent="-538833">
              <a:buClr>
                <a:srgbClr val="C00000"/>
              </a:buClr>
              <a:buFont typeface="Arial"/>
              <a:buChar char="•"/>
            </a:pPr>
            <a:endParaRPr lang="es-CR" sz="2600" dirty="0">
              <a:solidFill>
                <a:srgbClr val="C00000"/>
              </a:solidFill>
              <a:cs typeface="Century Gothic"/>
            </a:endParaRPr>
          </a:p>
          <a:p>
            <a:pPr marL="538833" lvl="1" indent="-538833">
              <a:buClr>
                <a:srgbClr val="C00000"/>
              </a:buClr>
              <a:buFont typeface="Arial"/>
              <a:buChar char="•"/>
            </a:pPr>
            <a:r>
              <a:rPr lang="es-CR" sz="2600" dirty="0" smtClean="0">
                <a:solidFill>
                  <a:srgbClr val="C00000"/>
                </a:solidFill>
                <a:cs typeface="Century Gothic"/>
              </a:rPr>
              <a:t>Modelo que contemple elementos presentes en la estándares de Solvencia II. </a:t>
            </a:r>
            <a:endParaRPr lang="es-ES" sz="2800" dirty="0">
              <a:solidFill>
                <a:srgbClr val="C00000"/>
              </a:solidFill>
              <a:latin typeface="Century Gothic"/>
              <a:cs typeface="Century Gothic"/>
            </a:endParaRPr>
          </a:p>
          <a:p>
            <a:pPr marL="538833" lvl="1" indent="-538833">
              <a:buClr>
                <a:schemeClr val="tx2"/>
              </a:buClr>
              <a:buFont typeface="Arial"/>
              <a:buChar char="•"/>
            </a:pPr>
            <a:endParaRPr lang="es-ES" sz="2800" dirty="0" smtClean="0">
              <a:solidFill>
                <a:schemeClr val="accent2"/>
              </a:solidFill>
              <a:latin typeface="Century Gothic"/>
              <a:cs typeface="Century Gothic"/>
            </a:endParaRPr>
          </a:p>
          <a:p>
            <a:pPr marL="538833" lvl="1" indent="-538833">
              <a:buClr>
                <a:schemeClr val="tx2"/>
              </a:buClr>
              <a:buFont typeface="Arial"/>
              <a:buChar char="•"/>
            </a:pPr>
            <a:endParaRPr lang="es-E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  <a:p>
            <a:pPr marL="0" lvl="1" indent="0">
              <a:buClr>
                <a:schemeClr val="tx2"/>
              </a:buClr>
              <a:buNone/>
            </a:pPr>
            <a:endParaRPr lang="es-ES" sz="28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737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2302" y="2178165"/>
            <a:ext cx="4042548" cy="5885179"/>
          </a:xfrm>
        </p:spPr>
        <p:txBody>
          <a:bodyPr vert="horz" lIns="143689" tIns="71844" rIns="143689" bIns="71844" rtlCol="0">
            <a:normAutofit/>
          </a:bodyPr>
          <a:lstStyle/>
          <a:p>
            <a:pPr marL="0" indent="0" algn="ctr">
              <a:buNone/>
            </a:pPr>
            <a:endParaRPr lang="en-US" sz="32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en-US" sz="32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Otras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Fuentes de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Apoyo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para el Proyecto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12880" y="199961"/>
            <a:ext cx="14631829" cy="1481402"/>
          </a:xfrm>
          <a:prstGeom prst="rect">
            <a:avLst/>
          </a:prstGeom>
        </p:spPr>
        <p:txBody>
          <a:bodyPr vert="horz" lIns="143689" tIns="71844" rIns="143689" bIns="71844" rtlCol="0" anchor="ctr">
            <a:normAutofit/>
          </a:bodyPr>
          <a:lstStyle>
            <a:lvl1pPr algn="ctr">
              <a:spcBef>
                <a:spcPct val="0"/>
              </a:spcBef>
              <a:buNone/>
              <a:defRPr sz="6000" b="0" i="0">
                <a:solidFill>
                  <a:srgbClr val="157DCA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s-CR" sz="5400" b="1" dirty="0" smtClean="0"/>
              <a:t>Antecedentes</a:t>
            </a:r>
            <a:endParaRPr lang="es-CR" sz="5400" b="1" dirty="0"/>
          </a:p>
        </p:txBody>
      </p:sp>
      <p:cxnSp>
        <p:nvCxnSpPr>
          <p:cNvPr id="25" name="Conector recto 24"/>
          <p:cNvCxnSpPr/>
          <p:nvPr/>
        </p:nvCxnSpPr>
        <p:spPr>
          <a:xfrm>
            <a:off x="5157883" y="1948872"/>
            <a:ext cx="0" cy="5917473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Marcador de contenido 4"/>
          <p:cNvSpPr>
            <a:spLocks noGrp="1"/>
          </p:cNvSpPr>
          <p:nvPr>
            <p:ph idx="1"/>
          </p:nvPr>
        </p:nvSpPr>
        <p:spPr>
          <a:xfrm>
            <a:off x="5365338" y="1862510"/>
            <a:ext cx="10615880" cy="6200834"/>
          </a:xfrm>
        </p:spPr>
        <p:txBody>
          <a:bodyPr>
            <a:noAutofit/>
          </a:bodyPr>
          <a:lstStyle/>
          <a:p>
            <a:pPr marL="538833" lvl="1" indent="-538833">
              <a:buClr>
                <a:srgbClr val="C00000"/>
              </a:buClr>
              <a:buFont typeface="Arial"/>
              <a:buChar char="•"/>
            </a:pPr>
            <a:r>
              <a:rPr lang="es-CR" sz="2800" dirty="0" smtClean="0">
                <a:solidFill>
                  <a:srgbClr val="C00000"/>
                </a:solidFill>
                <a:cs typeface="Century Gothic"/>
              </a:rPr>
              <a:t>Universidad de Costa Rica</a:t>
            </a:r>
            <a:r>
              <a:rPr lang="es-CR" sz="2800" dirty="0">
                <a:solidFill>
                  <a:srgbClr val="C00000"/>
                </a:solidFill>
                <a:cs typeface="Century Gothic"/>
              </a:rPr>
              <a:t>:   Laboratorio Nacional de Materiales y Modelos Estructurales (</a:t>
            </a:r>
            <a:r>
              <a:rPr lang="es-CR" sz="2800" dirty="0" err="1">
                <a:solidFill>
                  <a:srgbClr val="C00000"/>
                </a:solidFill>
                <a:cs typeface="Century Gothic"/>
              </a:rPr>
              <a:t>LanammeUCR</a:t>
            </a:r>
            <a:r>
              <a:rPr lang="es-CR" sz="2800" dirty="0">
                <a:solidFill>
                  <a:srgbClr val="C00000"/>
                </a:solidFill>
                <a:cs typeface="Century Gothic"/>
              </a:rPr>
              <a:t>), </a:t>
            </a:r>
            <a:endParaRPr lang="es-CR" sz="2800" dirty="0" smtClean="0">
              <a:solidFill>
                <a:srgbClr val="C00000"/>
              </a:solidFill>
              <a:cs typeface="Century Gothic"/>
            </a:endParaRPr>
          </a:p>
          <a:p>
            <a:pPr marL="538833" lvl="1" indent="-538833">
              <a:buClr>
                <a:srgbClr val="C00000"/>
              </a:buClr>
              <a:buFont typeface="Arial"/>
              <a:buChar char="•"/>
            </a:pPr>
            <a:endParaRPr lang="es-CR" sz="2800" dirty="0">
              <a:solidFill>
                <a:srgbClr val="C00000"/>
              </a:solidFill>
              <a:cs typeface="Century Gothic"/>
            </a:endParaRPr>
          </a:p>
          <a:p>
            <a:pPr marL="538833" lvl="1" indent="-538833">
              <a:buClr>
                <a:srgbClr val="C00000"/>
              </a:buClr>
              <a:buFont typeface="Arial"/>
              <a:buChar char="•"/>
            </a:pPr>
            <a:r>
              <a:rPr lang="es-CR" sz="2800" dirty="0" smtClean="0">
                <a:solidFill>
                  <a:srgbClr val="C00000"/>
                </a:solidFill>
                <a:cs typeface="Century Gothic"/>
              </a:rPr>
              <a:t>GEM -  Global </a:t>
            </a:r>
            <a:r>
              <a:rPr lang="es-CR" sz="2800" dirty="0" err="1" smtClean="0">
                <a:solidFill>
                  <a:srgbClr val="C00000"/>
                </a:solidFill>
                <a:cs typeface="Century Gothic"/>
              </a:rPr>
              <a:t>Earthquake</a:t>
            </a:r>
            <a:r>
              <a:rPr lang="es-CR" sz="2800" dirty="0" smtClean="0">
                <a:solidFill>
                  <a:srgbClr val="C00000"/>
                </a:solidFill>
                <a:cs typeface="Century Gothic"/>
              </a:rPr>
              <a:t> </a:t>
            </a:r>
            <a:r>
              <a:rPr lang="es-CR" sz="2800" dirty="0" err="1" smtClean="0">
                <a:solidFill>
                  <a:srgbClr val="C00000"/>
                </a:solidFill>
                <a:cs typeface="Century Gothic"/>
              </a:rPr>
              <a:t>Model</a:t>
            </a:r>
            <a:r>
              <a:rPr lang="es-CR" sz="2800" dirty="0" smtClean="0">
                <a:solidFill>
                  <a:srgbClr val="C00000"/>
                </a:solidFill>
                <a:cs typeface="Century Gothic"/>
              </a:rPr>
              <a:t>,  software OQ Open </a:t>
            </a:r>
            <a:r>
              <a:rPr lang="es-CR" sz="2800" dirty="0" err="1" smtClean="0">
                <a:solidFill>
                  <a:srgbClr val="C00000"/>
                </a:solidFill>
                <a:cs typeface="Century Gothic"/>
              </a:rPr>
              <a:t>Quake</a:t>
            </a:r>
            <a:endParaRPr lang="es-CR" sz="2800" dirty="0" smtClean="0">
              <a:solidFill>
                <a:srgbClr val="C00000"/>
              </a:solidFill>
              <a:cs typeface="Century Gothic"/>
            </a:endParaRPr>
          </a:p>
          <a:p>
            <a:pPr marL="538833" lvl="1" indent="-538833">
              <a:buClr>
                <a:srgbClr val="C00000"/>
              </a:buClr>
              <a:buFont typeface="Arial"/>
              <a:buChar char="•"/>
            </a:pPr>
            <a:endParaRPr lang="es-CR" sz="2800" dirty="0">
              <a:solidFill>
                <a:srgbClr val="C00000"/>
              </a:solidFill>
              <a:cs typeface="Century Gothic"/>
            </a:endParaRPr>
          </a:p>
          <a:p>
            <a:pPr marL="538833" lvl="1" indent="-538833">
              <a:buClr>
                <a:srgbClr val="C00000"/>
              </a:buClr>
              <a:buFont typeface="Arial"/>
              <a:buChar char="•"/>
            </a:pPr>
            <a:r>
              <a:rPr lang="es-CR" sz="2800" dirty="0" smtClean="0">
                <a:solidFill>
                  <a:srgbClr val="C00000"/>
                </a:solidFill>
                <a:cs typeface="Century Gothic"/>
              </a:rPr>
              <a:t>CCARA -  Evaluación del Riesgo Sísmico para Centro América y el Caribe -  Proyecto  financiado por USAID</a:t>
            </a:r>
          </a:p>
          <a:p>
            <a:pPr marL="0" lvl="1" indent="0">
              <a:buClr>
                <a:schemeClr val="tx2"/>
              </a:buClr>
              <a:buNone/>
            </a:pPr>
            <a:endParaRPr lang="es-ES" sz="2800" dirty="0">
              <a:solidFill>
                <a:srgbClr val="C00000"/>
              </a:solidFill>
              <a:latin typeface="Century Gothic"/>
              <a:cs typeface="Century Gothic"/>
            </a:endParaRPr>
          </a:p>
          <a:p>
            <a:pPr marL="538833" lvl="1" indent="-538833">
              <a:buClr>
                <a:schemeClr val="tx2"/>
              </a:buClr>
              <a:buFont typeface="Arial"/>
              <a:buChar char="•"/>
            </a:pPr>
            <a:endParaRPr lang="es-ES" sz="2800" dirty="0" smtClean="0">
              <a:solidFill>
                <a:schemeClr val="accent2"/>
              </a:solidFill>
              <a:latin typeface="Century Gothic"/>
              <a:cs typeface="Century Gothic"/>
            </a:endParaRPr>
          </a:p>
          <a:p>
            <a:pPr marL="538833" lvl="1" indent="-538833">
              <a:buClr>
                <a:schemeClr val="tx2"/>
              </a:buClr>
              <a:buFont typeface="Arial"/>
              <a:buChar char="•"/>
            </a:pPr>
            <a:endParaRPr lang="es-E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  <a:p>
            <a:pPr marL="0" lvl="1" indent="0">
              <a:buClr>
                <a:schemeClr val="tx2"/>
              </a:buClr>
              <a:buNone/>
            </a:pPr>
            <a:endParaRPr lang="es-ES" sz="28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0744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5400" b="1" dirty="0" smtClean="0"/>
              <a:t>Estrategia de Desarrollo</a:t>
            </a:r>
            <a:endParaRPr lang="es-CR" sz="5400" b="1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715394557"/>
              </p:ext>
            </p:extLst>
          </p:nvPr>
        </p:nvGraphicFramePr>
        <p:xfrm>
          <a:off x="1247222" y="2072862"/>
          <a:ext cx="14017467" cy="4057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812880" y="1472572"/>
            <a:ext cx="14631829" cy="1481402"/>
          </a:xfrm>
          <a:prstGeom prst="rect">
            <a:avLst/>
          </a:prstGeom>
        </p:spPr>
        <p:txBody>
          <a:bodyPr vert="horz" lIns="143689" tIns="71844" rIns="143689" bIns="71844" rtlCol="0" anchor="ctr">
            <a:normAutofit/>
          </a:bodyPr>
          <a:lstStyle>
            <a:lvl1pPr algn="ctr" defTabSz="718444" rtl="0" eaLnBrk="1" latinLnBrk="0" hangingPunct="1">
              <a:spcBef>
                <a:spcPct val="0"/>
              </a:spcBef>
              <a:buNone/>
              <a:defRPr sz="6900" b="0" i="0" kern="1200">
                <a:solidFill>
                  <a:srgbClr val="157DCA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sz="3600" dirty="0" smtClean="0">
                <a:solidFill>
                  <a:srgbClr val="C00000"/>
                </a:solidFill>
              </a:rPr>
              <a:t>Requerimiento de capital </a:t>
            </a:r>
            <a:r>
              <a:rPr lang="en-US" sz="3600" dirty="0">
                <a:solidFill>
                  <a:srgbClr val="C00000"/>
                </a:solidFill>
              </a:rPr>
              <a:t>t</a:t>
            </a:r>
            <a:r>
              <a:rPr lang="en-US" sz="3600" dirty="0" smtClean="0">
                <a:solidFill>
                  <a:srgbClr val="C00000"/>
                </a:solidFill>
              </a:rPr>
              <a:t>erremoto </a:t>
            </a:r>
            <a:endParaRPr lang="en-US" sz="3600" dirty="0">
              <a:solidFill>
                <a:srgbClr val="C00000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08806642"/>
              </p:ext>
            </p:extLst>
          </p:nvPr>
        </p:nvGraphicFramePr>
        <p:xfrm>
          <a:off x="5484157" y="6496800"/>
          <a:ext cx="6220916" cy="1012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6273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a xmlns="bb4f1452-ee21-41ed-9bdb-9b485a15b4d5">Riesgo  Catastrófico</Tema>
    <Encargado_x0028_s_x0029_ xmlns="bb4f1452-ee21-41ed-9bdb-9b485a15b4d5">gonzalezhc</Encargado_x0028_s_x0029_>
    <Destinatario xmlns="bb4f1452-ee21-41ed-9bdb-9b485a15b4d5">SEGIB-ASSAL-DGSFP</Destinatario>
    <Mes_x0020__x002f__x0020_a_x00f1_o xmlns="bb4f1452-ee21-41ed-9bdb-9b485a15b4d5">11/2017</Mes_x0020__x002f__x0020_a_x00f1_o>
    <Solicitante xmlns="bb4f1452-ee21-41ed-9bdb-9b485a15b4d5">SEGIB-ASSAL-DGSFP</Solicitan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4A9493E01377649B1361939CA86DA81" ma:contentTypeVersion="12" ma:contentTypeDescription="Crear nuevo documento." ma:contentTypeScope="" ma:versionID="4c5311f970fec239bfbfa2487cc4c73a">
  <xsd:schema xmlns:xsd="http://www.w3.org/2001/XMLSchema" xmlns:xs="http://www.w3.org/2001/XMLSchema" xmlns:p="http://schemas.microsoft.com/office/2006/metadata/properties" xmlns:ns2="bb4f1452-ee21-41ed-9bdb-9b485a15b4d5" targetNamespace="http://schemas.microsoft.com/office/2006/metadata/properties" ma:root="true" ma:fieldsID="709a34d05f3c0aa1eadc5c34ae1daa25" ns2:_="">
    <xsd:import namespace="bb4f1452-ee21-41ed-9bdb-9b485a15b4d5"/>
    <xsd:element name="properties">
      <xsd:complexType>
        <xsd:sequence>
          <xsd:element name="documentManagement">
            <xsd:complexType>
              <xsd:all>
                <xsd:element ref="ns2:Destinatario"/>
                <xsd:element ref="ns2:Tema" minOccurs="0"/>
                <xsd:element ref="ns2:Mes_x0020__x002f__x0020_a_x00f1_o"/>
                <xsd:element ref="ns2:Solicitante" minOccurs="0"/>
                <xsd:element ref="ns2:Encargado_x0028_s_x0029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f1452-ee21-41ed-9bdb-9b485a15b4d5" elementFormDefault="qualified">
    <xsd:import namespace="http://schemas.microsoft.com/office/2006/documentManagement/types"/>
    <xsd:import namespace="http://schemas.microsoft.com/office/infopath/2007/PartnerControls"/>
    <xsd:element name="Destinatario" ma:index="8" ma:displayName="Destinatario" ma:internalName="Destinatario">
      <xsd:simpleType>
        <xsd:restriction base="dms:Text">
          <xsd:maxLength value="255"/>
        </xsd:restriction>
      </xsd:simpleType>
    </xsd:element>
    <xsd:element name="Tema" ma:index="9" nillable="true" ma:displayName="Tema" ma:internalName="Tema">
      <xsd:simpleType>
        <xsd:restriction base="dms:Text">
          <xsd:maxLength value="255"/>
        </xsd:restriction>
      </xsd:simpleType>
    </xsd:element>
    <xsd:element name="Mes_x0020__x002f__x0020_a_x00f1_o" ma:index="10" ma:displayName="Mes / año" ma:description="Usar formaro mmm/aaaa, ejemplo Ene/2010" ma:internalName="Mes_x0020__x002f__x0020_a_x00f1_o">
      <xsd:simpleType>
        <xsd:restriction base="dms:Text">
          <xsd:maxLength value="255"/>
        </xsd:restriction>
      </xsd:simpleType>
    </xsd:element>
    <xsd:element name="Solicitante" ma:index="11" nillable="true" ma:displayName="Solicitante" ma:description="Persona que pidió la presentación" ma:internalName="Solicitante">
      <xsd:simpleType>
        <xsd:restriction base="dms:Text">
          <xsd:maxLength value="255"/>
        </xsd:restriction>
      </xsd:simpleType>
    </xsd:element>
    <xsd:element name="Encargado_x0028_s_x0029_" ma:index="12" nillable="true" ma:displayName="Encargado(s)" ma:internalName="Encargado_x0028_s_x0029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1CACD9-9099-4DA0-8CE5-202BD65999F6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bb4f1452-ee21-41ed-9bdb-9b485a15b4d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92C39E7-3B84-4149-A6B2-C543FDC367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f1452-ee21-41ed-9bdb-9b485a15b4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977407-DF79-40E8-B10A-5CBEF8128B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1656</TotalTime>
  <Words>1893</Words>
  <Application>Microsoft Office PowerPoint</Application>
  <PresentationFormat>Personalizado</PresentationFormat>
  <Paragraphs>390</Paragraphs>
  <Slides>28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6" baseType="lpstr">
      <vt:lpstr>Arial</vt:lpstr>
      <vt:lpstr>Calibri</vt:lpstr>
      <vt:lpstr>Cambria Math</vt:lpstr>
      <vt:lpstr>Century Gothic</vt:lpstr>
      <vt:lpstr>Times New Roman</vt:lpstr>
      <vt:lpstr>Tw Cen MT</vt:lpstr>
      <vt:lpstr>Wingdings</vt:lpstr>
      <vt:lpstr>Tema de Office</vt:lpstr>
      <vt:lpstr>COSTA RICA: NORMATIVA PARA  RIESGO  DE TERREMOTO Y ERUPCIÓN VOLCÁNICA</vt:lpstr>
      <vt:lpstr>Temas a tratar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Estrategia de Desarrollo</vt:lpstr>
      <vt:lpstr>Temas a tratar</vt:lpstr>
      <vt:lpstr>Presentación de PowerPoint</vt:lpstr>
      <vt:lpstr>Presentación de PowerPoint</vt:lpstr>
      <vt:lpstr>Presentación de PowerPoint</vt:lpstr>
      <vt:lpstr>Metodología para determinar PML</vt:lpstr>
      <vt:lpstr>Metodología para determinar PML</vt:lpstr>
      <vt:lpstr>Presentación de PowerPoint</vt:lpstr>
      <vt:lpstr>Temas a tratar</vt:lpstr>
      <vt:lpstr>Presentación de PowerPoint</vt:lpstr>
      <vt:lpstr>Provisión Técnica para Riesgo Catastrófico</vt:lpstr>
      <vt:lpstr>Provisión Técnica Riesgo Catastrófico</vt:lpstr>
      <vt:lpstr>Presentación de PowerPoint</vt:lpstr>
      <vt:lpstr>Requerimiento de Capital de Solvencia por Riesgo de Terremoto</vt:lpstr>
      <vt:lpstr>Presentación de PowerPoint</vt:lpstr>
      <vt:lpstr>Temas a tratar</vt:lpstr>
      <vt:lpstr>Presentación de PowerPoint</vt:lpstr>
      <vt:lpstr>Presentación de PowerPoint</vt:lpstr>
      <vt:lpstr>Presentación de PowerPoint</vt:lpstr>
      <vt:lpstr>COSTA RICA: NORMATIVA PARA  RIESGO  DE TERREMOTO Y ERUPCIÓN VOLCÁNICA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para Reunión SEGIB-ASSAL-DGSFP</dc:title>
  <dc:creator>Milenio</dc:creator>
  <cp:lastModifiedBy>GONZALEZ HAUG CELIA MARIA</cp:lastModifiedBy>
  <cp:revision>175</cp:revision>
  <dcterms:created xsi:type="dcterms:W3CDTF">2016-11-16T14:47:13Z</dcterms:created>
  <dcterms:modified xsi:type="dcterms:W3CDTF">2017-11-05T21:33:39Z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0x010100A4A9493E01377649B1361939CA86DA81</vt:lpwstr>
  </property>
</Properties>
</file>