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500" r:id="rId2"/>
    <p:sldId id="504" r:id="rId3"/>
    <p:sldId id="525" r:id="rId4"/>
    <p:sldId id="526" r:id="rId5"/>
    <p:sldId id="508" r:id="rId6"/>
    <p:sldId id="509" r:id="rId7"/>
    <p:sldId id="527" r:id="rId8"/>
    <p:sldId id="510" r:id="rId9"/>
    <p:sldId id="511" r:id="rId10"/>
    <p:sldId id="528" r:id="rId11"/>
    <p:sldId id="532" r:id="rId12"/>
    <p:sldId id="533" r:id="rId13"/>
    <p:sldId id="529" r:id="rId14"/>
    <p:sldId id="530" r:id="rId15"/>
    <p:sldId id="531" r:id="rId16"/>
  </p:sldIdLst>
  <p:sldSz cx="9829800" cy="6661150"/>
  <p:notesSz cx="7077075" cy="9363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FFFF00"/>
    <a:srgbClr val="E6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501" autoAdjust="0"/>
  </p:normalViewPr>
  <p:slideViewPr>
    <p:cSldViewPr>
      <p:cViewPr>
        <p:scale>
          <a:sx n="75" d="100"/>
          <a:sy n="75" d="100"/>
        </p:scale>
        <p:origin x="-168" y="-72"/>
      </p:cViewPr>
      <p:guideLst>
        <p:guide orient="horz" pos="2098"/>
        <p:guide pos="3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7CDD5499-ADA1-4DD7-9D73-BCB665ADF84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576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01675"/>
            <a:ext cx="518160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10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1" tIns="47156" rIns="94311" bIns="47156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3A528762-F0DB-4956-8C8E-0D1E8C1EF8E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839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7235" y="2069274"/>
            <a:ext cx="8355330" cy="142783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4470" y="3774652"/>
            <a:ext cx="6880860" cy="1702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1BF6-A875-4B93-8040-792B4B0AECE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5FCF-CB52-4DCF-968F-394C10E1E87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26605" y="266755"/>
            <a:ext cx="2211705" cy="56835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1490" y="266755"/>
            <a:ext cx="6471285" cy="56835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2D7E-838F-4A9A-A1FB-F11CB73883A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490" y="266755"/>
            <a:ext cx="8846820" cy="111019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91490" y="1554269"/>
            <a:ext cx="8846820" cy="4396051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2125" y="6065838"/>
            <a:ext cx="2292350" cy="461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9150" y="6065838"/>
            <a:ext cx="3111500" cy="461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5325" y="6065838"/>
            <a:ext cx="2292350" cy="461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6698-B20F-4A7A-ADFF-D2E54667DEF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8556-033A-49C7-BEDD-2B600E369B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6486" y="4280406"/>
            <a:ext cx="8355330" cy="13229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6486" y="2823280"/>
            <a:ext cx="8355330" cy="14571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2B19-98CA-4183-A224-C6C223CA8C4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1490" y="1554269"/>
            <a:ext cx="4341495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96815" y="1554269"/>
            <a:ext cx="4341495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3F19-8A09-47F9-9DAC-359EA77DBB6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1490" y="1491050"/>
            <a:ext cx="4343202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" y="2112448"/>
            <a:ext cx="4343202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93402" y="1491050"/>
            <a:ext cx="4344908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93402" y="2112448"/>
            <a:ext cx="4344908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9E9B-BE37-45F3-9C21-E3A76DEFC47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985C-7E82-49A9-BF31-60E5245250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C2CA-263C-430C-A693-DD2056FB1C6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491" y="265212"/>
            <a:ext cx="3233936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43179" y="265213"/>
            <a:ext cx="5495131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1491" y="1393908"/>
            <a:ext cx="3233936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EB6B-C63F-45C5-AE06-FEE67468A5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6710" y="4662805"/>
            <a:ext cx="5897880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26710" y="595186"/>
            <a:ext cx="5897880" cy="399669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26710" y="5213276"/>
            <a:ext cx="5897880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7459-CEFC-4E82-A37F-DA8E0070F80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2125" y="266700"/>
            <a:ext cx="884555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2125" y="1554163"/>
            <a:ext cx="884555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2125" y="6173788"/>
            <a:ext cx="229235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59150" y="6173788"/>
            <a:ext cx="311150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45325" y="6173788"/>
            <a:ext cx="229235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97BFDD-C07D-47C2-963F-BA21D053573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w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w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418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19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2149475"/>
            <a:ext cx="8293100" cy="2693988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 Mercado de la </a:t>
            </a:r>
            <a:br>
              <a:rPr lang="es-ES_tradnl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s-ES_tradnl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s-ES_tradnl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s-ES_tradnl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Bancaseguros</a:t>
            </a:r>
            <a:endParaRPr lang="es-ES" sz="54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004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75488" y="5707063"/>
            <a:ext cx="2466975" cy="608012"/>
          </a:xfrm>
        </p:spPr>
        <p:txBody>
          <a:bodyPr/>
          <a:lstStyle/>
          <a:p>
            <a:pPr marL="26988" algn="l" eaLnBrk="1" hangingPunct="1"/>
            <a:r>
              <a:rPr lang="es-ES" sz="1800" smtClean="0">
                <a:solidFill>
                  <a:srgbClr val="320E04"/>
                </a:solidFill>
              </a:rPr>
              <a:t>25 de julio de 2014</a:t>
            </a:r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0" y="2757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1 Título"/>
          <p:cNvSpPr>
            <a:spLocks noGrp="1"/>
          </p:cNvSpPr>
          <p:nvPr>
            <p:ph type="title" idx="4294967295"/>
          </p:nvPr>
        </p:nvSpPr>
        <p:spPr>
          <a:xfrm>
            <a:off x="307975" y="0"/>
            <a:ext cx="8216900" cy="838200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Prima Intermediada en seguros de vida:</a:t>
            </a:r>
          </a:p>
        </p:txBody>
      </p:sp>
      <p:graphicFrame>
        <p:nvGraphicFramePr>
          <p:cNvPr id="795651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52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5653" name="1 Título"/>
          <p:cNvSpPr>
            <a:spLocks noGrp="1"/>
          </p:cNvSpPr>
          <p:nvPr>
            <p:ph type="title" idx="4294967295"/>
          </p:nvPr>
        </p:nvSpPr>
        <p:spPr>
          <a:xfrm>
            <a:off x="230188" y="827088"/>
            <a:ext cx="3379787" cy="630237"/>
          </a:xfrm>
        </p:spPr>
        <p:txBody>
          <a:bodyPr/>
          <a:lstStyle/>
          <a:p>
            <a:pPr algn="l" eaLnBrk="1" hangingPunct="1"/>
            <a:r>
              <a:rPr lang="es-CL" sz="2000" b="1" smtClean="0">
                <a:cs typeface="Arial" charset="0"/>
              </a:rPr>
              <a:t>Evolución 2007 al 2013</a:t>
            </a:r>
            <a:endParaRPr lang="es-CL" sz="2000" b="1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956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8" y="1630363"/>
            <a:ext cx="83423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1 Título"/>
          <p:cNvSpPr>
            <a:spLocks noGrp="1"/>
          </p:cNvSpPr>
          <p:nvPr>
            <p:ph type="title" idx="4294967295"/>
          </p:nvPr>
        </p:nvSpPr>
        <p:spPr>
          <a:xfrm>
            <a:off x="307975" y="0"/>
            <a:ext cx="8216900" cy="838200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Participación de la Bancaseguros en el mercado</a:t>
            </a:r>
          </a:p>
        </p:txBody>
      </p:sp>
      <p:graphicFrame>
        <p:nvGraphicFramePr>
          <p:cNvPr id="799747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48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997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8" y="882650"/>
            <a:ext cx="7477125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771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2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077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8" y="1981200"/>
            <a:ext cx="43529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077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981200"/>
            <a:ext cx="43529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0777" name="Rectangle 15"/>
          <p:cNvSpPr>
            <a:spLocks noChangeArrowheads="1"/>
          </p:cNvSpPr>
          <p:nvPr/>
        </p:nvSpPr>
        <p:spPr bwMode="auto">
          <a:xfrm>
            <a:off x="593725" y="306388"/>
            <a:ext cx="64643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800">
                <a:latin typeface="Calibri" pitchFamily="34" charset="0"/>
                <a:cs typeface="Arial" charset="0"/>
              </a:rPr>
              <a:t>Distribución</a:t>
            </a:r>
            <a:r>
              <a:rPr lang="es-ES_tradnl" sz="2800" b="1">
                <a:solidFill>
                  <a:schemeClr val="accent2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s-ES_tradnl" sz="2800">
                <a:latin typeface="Calibri" pitchFamily="34" charset="0"/>
                <a:cs typeface="Arial" charset="0"/>
              </a:rPr>
              <a:t>de Productos en Bancaseguros</a:t>
            </a:r>
          </a:p>
          <a:p>
            <a:pPr eaLnBrk="0" hangingPunct="0"/>
            <a:endParaRPr lang="es-ES_tradnl" sz="2400" b="1" i="1" u="sng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1 Título"/>
          <p:cNvSpPr>
            <a:spLocks noGrp="1"/>
          </p:cNvSpPr>
          <p:nvPr>
            <p:ph type="title" idx="4294967295"/>
          </p:nvPr>
        </p:nvSpPr>
        <p:spPr>
          <a:xfrm>
            <a:off x="307975" y="0"/>
            <a:ext cx="8216900" cy="838200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Siniestros denunciados período 2010 - 2013</a:t>
            </a:r>
          </a:p>
        </p:txBody>
      </p:sp>
      <p:graphicFrame>
        <p:nvGraphicFramePr>
          <p:cNvPr id="796675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2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6681" name="Object 9"/>
          <p:cNvGraphicFramePr>
            <a:graphicFrameLocks noChangeAspect="1"/>
          </p:cNvGraphicFramePr>
          <p:nvPr/>
        </p:nvGraphicFramePr>
        <p:xfrm>
          <a:off x="234950" y="2278063"/>
          <a:ext cx="9288463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3" name="Hoja de cálculo" r:id="rId5" imgW="6335393" imgH="1449412" progId="Excel.Sheet.8">
                  <p:embed/>
                </p:oleObj>
              </mc:Choice>
              <mc:Fallback>
                <p:oleObj name="Hoja de cálculo" r:id="rId5" imgW="6335393" imgH="1449412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2278063"/>
                        <a:ext cx="9288463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1 Título"/>
          <p:cNvSpPr>
            <a:spLocks noGrp="1"/>
          </p:cNvSpPr>
          <p:nvPr>
            <p:ph type="title" idx="4294967295"/>
          </p:nvPr>
        </p:nvSpPr>
        <p:spPr>
          <a:xfrm>
            <a:off x="304800" y="450850"/>
            <a:ext cx="7489825" cy="838200"/>
          </a:xfrm>
        </p:spPr>
        <p:txBody>
          <a:bodyPr/>
          <a:lstStyle/>
          <a:p>
            <a:pPr algn="l" eaLnBrk="1" hangingPunct="1"/>
            <a:r>
              <a:rPr lang="es-CL" sz="2400" b="1" smtClean="0"/>
              <a:t>TOTAL DE RECLAMOS RECIBIDOS POR ESCRITO DEL 01 DE ENERO AL  31 DE DIECIEMBRE DEL AÑO 2013</a:t>
            </a:r>
            <a:endParaRPr lang="es-CL" sz="2400" smtClean="0"/>
          </a:p>
        </p:txBody>
      </p:sp>
      <p:graphicFrame>
        <p:nvGraphicFramePr>
          <p:cNvPr id="797699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03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7702" name="Object 6"/>
          <p:cNvGraphicFramePr>
            <a:graphicFrameLocks noChangeAspect="1"/>
          </p:cNvGraphicFramePr>
          <p:nvPr/>
        </p:nvGraphicFramePr>
        <p:xfrm>
          <a:off x="450850" y="2035175"/>
          <a:ext cx="90011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04" name="Hoja de cálculo" r:id="rId5" imgW="4218435" imgH="1120000" progId="Excel.Sheet.8">
                  <p:embed/>
                </p:oleObj>
              </mc:Choice>
              <mc:Fallback>
                <p:oleObj name="Hoja de cálculo" r:id="rId5" imgW="4218435" imgH="1120000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035175"/>
                        <a:ext cx="900112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1 Título"/>
          <p:cNvSpPr>
            <a:spLocks noGrp="1"/>
          </p:cNvSpPr>
          <p:nvPr>
            <p:ph type="title" idx="4294967295"/>
          </p:nvPr>
        </p:nvSpPr>
        <p:spPr>
          <a:xfrm>
            <a:off x="1098550" y="2393950"/>
            <a:ext cx="7489825" cy="838200"/>
          </a:xfrm>
        </p:spPr>
        <p:txBody>
          <a:bodyPr/>
          <a:lstStyle/>
          <a:p>
            <a:pPr algn="l" eaLnBrk="1" hangingPunct="1"/>
            <a:r>
              <a:rPr lang="es-CL" sz="6000" b="1" smtClean="0"/>
              <a:t> !!! Muchas Gracias  !!!</a:t>
            </a:r>
            <a:endParaRPr lang="es-CL" sz="6000" smtClean="0"/>
          </a:p>
        </p:txBody>
      </p:sp>
      <p:graphicFrame>
        <p:nvGraphicFramePr>
          <p:cNvPr id="798723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24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5" name="1 Título"/>
          <p:cNvSpPr>
            <a:spLocks noGrp="1"/>
          </p:cNvSpPr>
          <p:nvPr>
            <p:ph type="title" idx="4294967295"/>
          </p:nvPr>
        </p:nvSpPr>
        <p:spPr>
          <a:xfrm>
            <a:off x="234950" y="234950"/>
            <a:ext cx="7704138" cy="839788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Prima Total Intermediada seguros generales y vida</a:t>
            </a:r>
            <a:endParaRPr lang="es-CL" sz="2800" smtClean="0"/>
          </a:p>
        </p:txBody>
      </p:sp>
      <p:graphicFrame>
        <p:nvGraphicFramePr>
          <p:cNvPr id="704514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15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4517" name="Picture 3"/>
          <p:cNvPicPr>
            <a:picLocks noChangeAspect="1" noChangeArrowheads="1"/>
          </p:cNvPicPr>
          <p:nvPr/>
        </p:nvPicPr>
        <p:blipFill>
          <a:blip r:embed="rId5"/>
          <a:srcRect l="21680" t="32813" r="21484" b="15625"/>
          <a:stretch>
            <a:fillRect/>
          </a:stretch>
        </p:blipFill>
        <p:spPr bwMode="auto">
          <a:xfrm>
            <a:off x="690563" y="1314450"/>
            <a:ext cx="8397875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sp>
        <p:nvSpPr>
          <p:cNvPr id="704523" name="Line 11"/>
          <p:cNvSpPr>
            <a:spLocks noChangeShapeType="1"/>
          </p:cNvSpPr>
          <p:nvPr/>
        </p:nvSpPr>
        <p:spPr bwMode="auto">
          <a:xfrm>
            <a:off x="3114675" y="46259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4" name="Line 12"/>
          <p:cNvSpPr>
            <a:spLocks noChangeShapeType="1"/>
          </p:cNvSpPr>
          <p:nvPr/>
        </p:nvSpPr>
        <p:spPr bwMode="auto">
          <a:xfrm>
            <a:off x="3114675" y="556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7 CuadroTexto"/>
          <p:cNvSpPr txBox="1"/>
          <p:nvPr/>
        </p:nvSpPr>
        <p:spPr>
          <a:xfrm>
            <a:off x="954088" y="1314450"/>
            <a:ext cx="9366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000" b="1"/>
              <a:t>Cifras en M$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251075" y="5922963"/>
            <a:ext cx="1911350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000" b="1">
                <a:solidFill>
                  <a:schemeClr val="tx2"/>
                </a:solidFill>
              </a:rPr>
              <a:t>16% DEL MERCADO TOTAL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4" name="1 Título"/>
          <p:cNvSpPr>
            <a:spLocks noGrp="1"/>
          </p:cNvSpPr>
          <p:nvPr>
            <p:ph type="title" idx="4294967295"/>
          </p:nvPr>
        </p:nvSpPr>
        <p:spPr>
          <a:xfrm>
            <a:off x="269875" y="-26988"/>
            <a:ext cx="8216900" cy="839788"/>
          </a:xfrm>
        </p:spPr>
        <p:txBody>
          <a:bodyPr/>
          <a:lstStyle/>
          <a:p>
            <a:pPr algn="l" eaLnBrk="1" hangingPunct="1"/>
            <a:r>
              <a:rPr lang="es-CL" sz="2400" smtClean="0">
                <a:cs typeface="Arial" charset="0"/>
              </a:rPr>
              <a:t>Prima Total Intermediada </a:t>
            </a:r>
            <a:r>
              <a:rPr lang="es-ES_tradnl" sz="2400" smtClean="0">
                <a:cs typeface="Arial" charset="0"/>
              </a:rPr>
              <a:t>evolución años 2007 al 2013</a:t>
            </a:r>
            <a:endParaRPr lang="es-CL" sz="2400" smtClean="0"/>
          </a:p>
        </p:txBody>
      </p:sp>
      <p:graphicFrame>
        <p:nvGraphicFramePr>
          <p:cNvPr id="783363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64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76358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03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8336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1779588"/>
            <a:ext cx="7256463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1 Título"/>
          <p:cNvSpPr>
            <a:spLocks noGrp="1"/>
          </p:cNvSpPr>
          <p:nvPr>
            <p:ph type="title" idx="4294967295"/>
          </p:nvPr>
        </p:nvSpPr>
        <p:spPr>
          <a:xfrm>
            <a:off x="269875" y="-26988"/>
            <a:ext cx="8216900" cy="839788"/>
          </a:xfrm>
        </p:spPr>
        <p:txBody>
          <a:bodyPr/>
          <a:lstStyle/>
          <a:p>
            <a:pPr algn="l" eaLnBrk="1" hangingPunct="1"/>
            <a:r>
              <a:rPr lang="es-CL" sz="2400" smtClean="0">
                <a:cs typeface="Arial" charset="0"/>
              </a:rPr>
              <a:t>Prima Total Intermediada </a:t>
            </a:r>
            <a:r>
              <a:rPr lang="es-ES_tradnl" sz="2400" smtClean="0">
                <a:cs typeface="Arial" charset="0"/>
              </a:rPr>
              <a:t>evolución años 2007 al 2013</a:t>
            </a:r>
            <a:endParaRPr lang="es-CL" sz="2400" smtClean="0"/>
          </a:p>
        </p:txBody>
      </p:sp>
      <p:graphicFrame>
        <p:nvGraphicFramePr>
          <p:cNvPr id="793603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04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76358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03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936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125" y="1312863"/>
            <a:ext cx="83423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1 Título"/>
          <p:cNvSpPr>
            <a:spLocks noGrp="1"/>
          </p:cNvSpPr>
          <p:nvPr>
            <p:ph type="title" idx="4294967295"/>
          </p:nvPr>
        </p:nvSpPr>
        <p:spPr>
          <a:xfrm>
            <a:off x="269875" y="-26988"/>
            <a:ext cx="8216900" cy="839788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Prima Intermediada en seguros generales:</a:t>
            </a:r>
          </a:p>
        </p:txBody>
      </p:sp>
      <p:graphicFrame>
        <p:nvGraphicFramePr>
          <p:cNvPr id="708610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11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613" name="1 Título"/>
          <p:cNvSpPr>
            <a:spLocks noGrp="1"/>
          </p:cNvSpPr>
          <p:nvPr>
            <p:ph type="title" idx="4294967295"/>
          </p:nvPr>
        </p:nvSpPr>
        <p:spPr>
          <a:xfrm>
            <a:off x="230188" y="827088"/>
            <a:ext cx="3379787" cy="630237"/>
          </a:xfrm>
        </p:spPr>
        <p:txBody>
          <a:bodyPr/>
          <a:lstStyle/>
          <a:p>
            <a:pPr algn="l" eaLnBrk="1" hangingPunct="1"/>
            <a:r>
              <a:rPr lang="es-CL" sz="2000" b="1" smtClean="0">
                <a:cs typeface="Arial" charset="0"/>
              </a:rPr>
              <a:t>Evolución 2007 al 2013</a:t>
            </a:r>
            <a:endParaRPr lang="es-CL" sz="2000" b="1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08615" name="Picture 3"/>
          <p:cNvPicPr>
            <a:picLocks noChangeAspect="1" noChangeArrowheads="1"/>
          </p:cNvPicPr>
          <p:nvPr/>
        </p:nvPicPr>
        <p:blipFill>
          <a:blip r:embed="rId5"/>
          <a:srcRect l="20508" t="22501" r="21484" b="22186"/>
          <a:stretch>
            <a:fillRect/>
          </a:stretch>
        </p:blipFill>
        <p:spPr bwMode="auto">
          <a:xfrm>
            <a:off x="844550" y="1457325"/>
            <a:ext cx="824865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9" name="Line 11"/>
          <p:cNvSpPr>
            <a:spLocks noChangeShapeType="1"/>
          </p:cNvSpPr>
          <p:nvPr/>
        </p:nvSpPr>
        <p:spPr bwMode="auto">
          <a:xfrm>
            <a:off x="3114675" y="585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24" name="Line 16"/>
          <p:cNvSpPr>
            <a:spLocks noChangeShapeType="1"/>
          </p:cNvSpPr>
          <p:nvPr/>
        </p:nvSpPr>
        <p:spPr bwMode="auto">
          <a:xfrm>
            <a:off x="3114675" y="49149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7 CuadroTexto"/>
          <p:cNvSpPr txBox="1"/>
          <p:nvPr/>
        </p:nvSpPr>
        <p:spPr>
          <a:xfrm>
            <a:off x="1243013" y="1674813"/>
            <a:ext cx="9366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000" b="1"/>
              <a:t>Cifras en M$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251075" y="6110288"/>
            <a:ext cx="291147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000" b="1">
                <a:solidFill>
                  <a:schemeClr val="tx2"/>
                </a:solidFill>
              </a:rPr>
              <a:t>24% DEL MERCADO TOTAL DE GENERALES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5" name="1 Título"/>
          <p:cNvSpPr>
            <a:spLocks noGrp="1"/>
          </p:cNvSpPr>
          <p:nvPr>
            <p:ph type="title" idx="4294967295"/>
          </p:nvPr>
        </p:nvSpPr>
        <p:spPr>
          <a:xfrm>
            <a:off x="269875" y="-26988"/>
            <a:ext cx="8216900" cy="839788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Prima Intermediada en seguros generales:</a:t>
            </a:r>
          </a:p>
        </p:txBody>
      </p:sp>
      <p:graphicFrame>
        <p:nvGraphicFramePr>
          <p:cNvPr id="709634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35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637" name="1 Título"/>
          <p:cNvSpPr>
            <a:spLocks noGrp="1"/>
          </p:cNvSpPr>
          <p:nvPr>
            <p:ph type="title" idx="4294967295"/>
          </p:nvPr>
        </p:nvSpPr>
        <p:spPr>
          <a:xfrm>
            <a:off x="230188" y="827088"/>
            <a:ext cx="3379787" cy="630237"/>
          </a:xfrm>
        </p:spPr>
        <p:txBody>
          <a:bodyPr/>
          <a:lstStyle/>
          <a:p>
            <a:pPr algn="l" eaLnBrk="1" hangingPunct="1"/>
            <a:r>
              <a:rPr lang="es-CL" sz="2000" b="1" smtClean="0">
                <a:cs typeface="Arial" charset="0"/>
              </a:rPr>
              <a:t>Evolución 2007 al 2013</a:t>
            </a:r>
            <a:endParaRPr lang="es-CL" sz="2000" b="1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09639" name="Picture 3"/>
          <p:cNvPicPr>
            <a:picLocks noChangeAspect="1" noChangeArrowheads="1"/>
          </p:cNvPicPr>
          <p:nvPr/>
        </p:nvPicPr>
        <p:blipFill>
          <a:blip r:embed="rId5"/>
          <a:srcRect l="25195" t="29062" r="25000" b="29688"/>
          <a:stretch>
            <a:fillRect/>
          </a:stretch>
        </p:blipFill>
        <p:spPr bwMode="auto">
          <a:xfrm>
            <a:off x="844550" y="1552575"/>
            <a:ext cx="810418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1 Título"/>
          <p:cNvSpPr>
            <a:spLocks noGrp="1"/>
          </p:cNvSpPr>
          <p:nvPr>
            <p:ph type="title" idx="4294967295"/>
          </p:nvPr>
        </p:nvSpPr>
        <p:spPr>
          <a:xfrm>
            <a:off x="269875" y="-26988"/>
            <a:ext cx="8216900" cy="839788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Prima Intermediada en seguros generales:</a:t>
            </a:r>
          </a:p>
        </p:txBody>
      </p:sp>
      <p:graphicFrame>
        <p:nvGraphicFramePr>
          <p:cNvPr id="794627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28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4629" name="1 Título"/>
          <p:cNvSpPr>
            <a:spLocks noGrp="1"/>
          </p:cNvSpPr>
          <p:nvPr>
            <p:ph type="title" idx="4294967295"/>
          </p:nvPr>
        </p:nvSpPr>
        <p:spPr>
          <a:xfrm>
            <a:off x="230188" y="827088"/>
            <a:ext cx="3379787" cy="630237"/>
          </a:xfrm>
        </p:spPr>
        <p:txBody>
          <a:bodyPr/>
          <a:lstStyle/>
          <a:p>
            <a:pPr algn="l" eaLnBrk="1" hangingPunct="1"/>
            <a:r>
              <a:rPr lang="es-CL" sz="2000" b="1" smtClean="0">
                <a:cs typeface="Arial" charset="0"/>
              </a:rPr>
              <a:t>Evolución 2007 al 2013</a:t>
            </a:r>
            <a:endParaRPr lang="es-CL" sz="2000" b="1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946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125" y="1466850"/>
            <a:ext cx="834231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1 Título"/>
          <p:cNvSpPr>
            <a:spLocks noGrp="1"/>
          </p:cNvSpPr>
          <p:nvPr>
            <p:ph type="title" idx="4294967295"/>
          </p:nvPr>
        </p:nvSpPr>
        <p:spPr>
          <a:xfrm>
            <a:off x="269875" y="-26988"/>
            <a:ext cx="8216900" cy="839788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Prima Intermediada en seguros de vida:</a:t>
            </a:r>
          </a:p>
        </p:txBody>
      </p:sp>
      <p:graphicFrame>
        <p:nvGraphicFramePr>
          <p:cNvPr id="710658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59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661" name="1 Título"/>
          <p:cNvSpPr>
            <a:spLocks noGrp="1"/>
          </p:cNvSpPr>
          <p:nvPr>
            <p:ph type="title" idx="4294967295"/>
          </p:nvPr>
        </p:nvSpPr>
        <p:spPr>
          <a:xfrm>
            <a:off x="230188" y="827088"/>
            <a:ext cx="3379787" cy="630237"/>
          </a:xfrm>
        </p:spPr>
        <p:txBody>
          <a:bodyPr/>
          <a:lstStyle/>
          <a:p>
            <a:pPr algn="l" eaLnBrk="1" hangingPunct="1"/>
            <a:r>
              <a:rPr lang="es-CL" sz="2000" b="1" smtClean="0">
                <a:cs typeface="Arial" charset="0"/>
              </a:rPr>
              <a:t>Evolución 2007 al 2013</a:t>
            </a:r>
            <a:endParaRPr lang="es-CL" sz="2000" b="1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10663" name="Picture 3"/>
          <p:cNvPicPr>
            <a:picLocks noChangeAspect="1" noChangeArrowheads="1"/>
          </p:cNvPicPr>
          <p:nvPr/>
        </p:nvPicPr>
        <p:blipFill>
          <a:blip r:embed="rId5"/>
          <a:srcRect l="20508" t="22501" r="21484" b="24062"/>
          <a:stretch>
            <a:fillRect/>
          </a:stretch>
        </p:blipFill>
        <p:spPr bwMode="auto">
          <a:xfrm>
            <a:off x="614363" y="1562100"/>
            <a:ext cx="860107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7 CuadroTexto"/>
          <p:cNvSpPr txBox="1"/>
          <p:nvPr/>
        </p:nvSpPr>
        <p:spPr>
          <a:xfrm>
            <a:off x="1027113" y="1746250"/>
            <a:ext cx="9366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000" b="1"/>
              <a:t>Cifras en M$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251075" y="6110288"/>
            <a:ext cx="5530850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000" b="1">
                <a:solidFill>
                  <a:schemeClr val="tx2"/>
                </a:solidFill>
              </a:rPr>
              <a:t>12% DEL MERCADO TOTAL DE VIDA CONSIDERANDO LOS SEGUROS PREVISIONALES</a:t>
            </a:r>
          </a:p>
        </p:txBody>
      </p:sp>
      <p:sp>
        <p:nvSpPr>
          <p:cNvPr id="4" name="7 CuadroTexto"/>
          <p:cNvSpPr txBox="1"/>
          <p:nvPr/>
        </p:nvSpPr>
        <p:spPr>
          <a:xfrm>
            <a:off x="2251075" y="6326188"/>
            <a:ext cx="5586413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000" b="1">
                <a:solidFill>
                  <a:schemeClr val="tx2"/>
                </a:solidFill>
              </a:rPr>
              <a:t>30% DEL MERCADO TOTAL DE VIDA SIN CONSIDERAR LOS SEGUROS PREVISIONALES</a:t>
            </a:r>
          </a:p>
        </p:txBody>
      </p:sp>
      <p:sp>
        <p:nvSpPr>
          <p:cNvPr id="710669" name="Line 13"/>
          <p:cNvSpPr>
            <a:spLocks noChangeShapeType="1"/>
          </p:cNvSpPr>
          <p:nvPr/>
        </p:nvSpPr>
        <p:spPr bwMode="auto">
          <a:xfrm>
            <a:off x="2970213" y="50593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0671" name="Line 15"/>
          <p:cNvSpPr>
            <a:spLocks noChangeShapeType="1"/>
          </p:cNvSpPr>
          <p:nvPr/>
        </p:nvSpPr>
        <p:spPr bwMode="auto">
          <a:xfrm>
            <a:off x="2970213" y="5994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3" name="1 Título"/>
          <p:cNvSpPr>
            <a:spLocks noGrp="1"/>
          </p:cNvSpPr>
          <p:nvPr>
            <p:ph type="title" idx="4294967295"/>
          </p:nvPr>
        </p:nvSpPr>
        <p:spPr>
          <a:xfrm>
            <a:off x="307975" y="0"/>
            <a:ext cx="8216900" cy="838200"/>
          </a:xfrm>
        </p:spPr>
        <p:txBody>
          <a:bodyPr/>
          <a:lstStyle/>
          <a:p>
            <a:pPr algn="l" eaLnBrk="1" hangingPunct="1"/>
            <a:r>
              <a:rPr lang="es-CL" sz="2800" smtClean="0">
                <a:cs typeface="Arial" charset="0"/>
              </a:rPr>
              <a:t>Prima Intermediada en seguros de vida:</a:t>
            </a:r>
          </a:p>
        </p:txBody>
      </p:sp>
      <p:graphicFrame>
        <p:nvGraphicFramePr>
          <p:cNvPr id="711682" name="Object 2"/>
          <p:cNvGraphicFramePr>
            <a:graphicFrameLocks noChangeAspect="1"/>
          </p:cNvGraphicFramePr>
          <p:nvPr/>
        </p:nvGraphicFramePr>
        <p:xfrm>
          <a:off x="7859713" y="42863"/>
          <a:ext cx="185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83" r:id="rId3" imgW="3971429" imgH="1876190" progId="">
                  <p:embed/>
                </p:oleObj>
              </mc:Choice>
              <mc:Fallback>
                <p:oleObj r:id="rId3" imgW="3971429" imgH="1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2863"/>
                        <a:ext cx="185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69875" y="833438"/>
            <a:ext cx="743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685" name="1 Título"/>
          <p:cNvSpPr>
            <a:spLocks noGrp="1"/>
          </p:cNvSpPr>
          <p:nvPr>
            <p:ph type="title" idx="4294967295"/>
          </p:nvPr>
        </p:nvSpPr>
        <p:spPr>
          <a:xfrm>
            <a:off x="230188" y="827088"/>
            <a:ext cx="3379787" cy="630237"/>
          </a:xfrm>
        </p:spPr>
        <p:txBody>
          <a:bodyPr/>
          <a:lstStyle/>
          <a:p>
            <a:pPr algn="l" eaLnBrk="1" hangingPunct="1"/>
            <a:r>
              <a:rPr lang="es-CL" sz="2000" b="1" smtClean="0">
                <a:cs typeface="Arial" charset="0"/>
              </a:rPr>
              <a:t>Evolución 2007 al 2013</a:t>
            </a:r>
            <a:endParaRPr lang="es-CL" sz="2000" b="1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0188" y="6245225"/>
            <a:ext cx="9763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050" b="1" dirty="0"/>
              <a:t>Fuente: SVS</a:t>
            </a:r>
          </a:p>
        </p:txBody>
      </p:sp>
      <p:pic>
        <p:nvPicPr>
          <p:cNvPr id="711687" name="Picture 3"/>
          <p:cNvPicPr>
            <a:picLocks noChangeAspect="1" noChangeArrowheads="1"/>
          </p:cNvPicPr>
          <p:nvPr/>
        </p:nvPicPr>
        <p:blipFill>
          <a:blip r:embed="rId5"/>
          <a:srcRect l="25781" t="27187" r="25000" b="25937"/>
          <a:stretch>
            <a:fillRect/>
          </a:stretch>
        </p:blipFill>
        <p:spPr bwMode="auto">
          <a:xfrm>
            <a:off x="614363" y="1300163"/>
            <a:ext cx="86772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_CB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3624</TotalTime>
  <Words>215</Words>
  <Application>Microsoft Office PowerPoint</Application>
  <PresentationFormat>Personalizado</PresentationFormat>
  <Paragraphs>40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Pres_CBM</vt:lpstr>
      <vt:lpstr>Hoja de cálculo</vt:lpstr>
      <vt:lpstr>El Mercado de la   Bancaseguros</vt:lpstr>
      <vt:lpstr>Prima Total Intermediada seguros generales y vida</vt:lpstr>
      <vt:lpstr>Prima Total Intermediada evolución años 2007 al 2013</vt:lpstr>
      <vt:lpstr>Prima Total Intermediada evolución años 2007 al 2013</vt:lpstr>
      <vt:lpstr>Prima Intermediada en seguros generales:</vt:lpstr>
      <vt:lpstr>Prima Intermediada en seguros generales:</vt:lpstr>
      <vt:lpstr>Prima Intermediada en seguros generales:</vt:lpstr>
      <vt:lpstr>Prima Intermediada en seguros de vida:</vt:lpstr>
      <vt:lpstr>Prima Intermediada en seguros de vida:</vt:lpstr>
      <vt:lpstr>Prima Intermediada en seguros de vida:</vt:lpstr>
      <vt:lpstr>Participación de la Bancaseguros en el mercado</vt:lpstr>
      <vt:lpstr>Presentación de PowerPoint</vt:lpstr>
      <vt:lpstr>Siniestros denunciados período 2010 - 2013</vt:lpstr>
      <vt:lpstr>TOTAL DE RECLAMOS RECIBIDOS POR ESCRITO DEL 01 DE ENERO AL  31 DE DIECIEMBRE DEL AÑO 2013</vt:lpstr>
      <vt:lpstr> !!! Muchas Gracias 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Evaluacion Presupuesto 2009</dc:title>
  <dc:creator>.</dc:creator>
  <cp:lastModifiedBy>Salashina Olga</cp:lastModifiedBy>
  <cp:revision>340</cp:revision>
  <dcterms:created xsi:type="dcterms:W3CDTF">2010-02-24T15:00:19Z</dcterms:created>
  <dcterms:modified xsi:type="dcterms:W3CDTF">2014-07-31T20:44:35Z</dcterms:modified>
</cp:coreProperties>
</file>