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89" r:id="rId2"/>
    <p:sldId id="561" r:id="rId3"/>
    <p:sldId id="580" r:id="rId4"/>
    <p:sldId id="590" r:id="rId5"/>
    <p:sldId id="582" r:id="rId6"/>
    <p:sldId id="593" r:id="rId7"/>
    <p:sldId id="592" r:id="rId8"/>
    <p:sldId id="585" r:id="rId9"/>
    <p:sldId id="583" r:id="rId10"/>
    <p:sldId id="584" r:id="rId11"/>
    <p:sldId id="544" r:id="rId12"/>
    <p:sldId id="594" r:id="rId13"/>
    <p:sldId id="586" r:id="rId14"/>
    <p:sldId id="595" r:id="rId1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759">
          <p15:clr>
            <a:srgbClr val="A4A3A4"/>
          </p15:clr>
        </p15:guide>
        <p15:guide id="4" orient="horz" pos="3587">
          <p15:clr>
            <a:srgbClr val="A4A3A4"/>
          </p15:clr>
        </p15:guide>
        <p15:guide id="5" orient="horz" pos="2740">
          <p15:clr>
            <a:srgbClr val="A4A3A4"/>
          </p15:clr>
        </p15:guide>
        <p15:guide id="6" orient="horz" pos="3456">
          <p15:clr>
            <a:srgbClr val="A4A3A4"/>
          </p15:clr>
        </p15:guide>
        <p15:guide id="7" orient="horz" pos="2722">
          <p15:clr>
            <a:srgbClr val="A4A3A4"/>
          </p15:clr>
        </p15:guide>
        <p15:guide id="8" pos="2695">
          <p15:clr>
            <a:srgbClr val="A4A3A4"/>
          </p15:clr>
        </p15:guide>
        <p15:guide id="9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ROMERO GATICA" initials="HR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9A3"/>
    <a:srgbClr val="E40AC5"/>
    <a:srgbClr val="257CD5"/>
    <a:srgbClr val="96C4F5"/>
    <a:srgbClr val="ED515B"/>
    <a:srgbClr val="3191F5"/>
    <a:srgbClr val="ED8C98"/>
    <a:srgbClr val="F9EC62"/>
    <a:srgbClr val="FFB968"/>
    <a:srgbClr val="F9F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94591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168" y="84"/>
      </p:cViewPr>
      <p:guideLst>
        <p:guide orient="horz" pos="2704"/>
        <p:guide pos="2880"/>
        <p:guide pos="5759"/>
        <p:guide orient="horz" pos="3587"/>
        <p:guide orient="horz" pos="2740"/>
        <p:guide orient="horz" pos="3456"/>
        <p:guide orient="horz" pos="2722"/>
        <p:guide pos="2695"/>
        <p:guide pos="54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PIB!$B$14</c:f>
              <c:strCache>
                <c:ptCount val="1"/>
                <c:pt idx="0">
                  <c:v>Población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71031B5-40B9-4E01-A080-47C8691F4D53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>
                        <a:solidFill>
                          <a:srgbClr val="002060"/>
                        </a:solidFill>
                      </a:rPr>
                      <a:t>(8.52%)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848272090988631"/>
                  <c:y val="-0.22969160104986877"/>
                </c:manualLayout>
              </c:layout>
              <c:tx>
                <c:rich>
                  <a:bodyPr/>
                  <a:lstStyle/>
                  <a:p>
                    <a:fld id="{9BE6C5B6-52E7-48F4-86C9-9EA312D21A65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>
                        <a:solidFill>
                          <a:srgbClr val="002060"/>
                        </a:solidFill>
                      </a:rPr>
                      <a:t>(91.48%)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PIB!$A$15:$A$16</c:f>
              <c:strCache>
                <c:ptCount val="2"/>
                <c:pt idx="0">
                  <c:v>Latinoamérica</c:v>
                </c:pt>
                <c:pt idx="1">
                  <c:v>Resto del Mundo</c:v>
                </c:pt>
              </c:strCache>
            </c:strRef>
          </c:cat>
          <c:val>
            <c:numRef>
              <c:f>PIB!$B$15:$B$16</c:f>
              <c:numCache>
                <c:formatCode>_-* #,##0_-;\-* #,##0_-;_-* "-"??_-;_-@_-</c:formatCode>
                <c:ptCount val="2"/>
                <c:pt idx="0">
                  <c:v>641146258.90043187</c:v>
                </c:pt>
                <c:pt idx="1">
                  <c:v>6885924189.9766178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Primas,</a:t>
            </a:r>
            <a:r>
              <a:rPr lang="en-US" sz="1600" b="1" baseline="0"/>
              <a:t> Tasa crecimiento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Hoja4!$L$1</c:f>
              <c:strCache>
                <c:ptCount val="1"/>
                <c:pt idx="0">
                  <c:v>Primas (U$, millones)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Hoja4!$J$2:$J$39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Hoja4!$L$2:$L$39</c:f>
              <c:numCache>
                <c:formatCode>General</c:formatCode>
                <c:ptCount val="38"/>
                <c:pt idx="0">
                  <c:v>8946</c:v>
                </c:pt>
                <c:pt idx="1">
                  <c:v>9058</c:v>
                </c:pt>
                <c:pt idx="2">
                  <c:v>7473</c:v>
                </c:pt>
                <c:pt idx="3">
                  <c:v>7302</c:v>
                </c:pt>
                <c:pt idx="4">
                  <c:v>7527</c:v>
                </c:pt>
                <c:pt idx="5">
                  <c:v>7591</c:v>
                </c:pt>
                <c:pt idx="6">
                  <c:v>8553</c:v>
                </c:pt>
                <c:pt idx="7">
                  <c:v>8572</c:v>
                </c:pt>
                <c:pt idx="8">
                  <c:v>10153</c:v>
                </c:pt>
                <c:pt idx="9">
                  <c:v>10993</c:v>
                </c:pt>
                <c:pt idx="10">
                  <c:v>15385</c:v>
                </c:pt>
                <c:pt idx="11">
                  <c:v>17167</c:v>
                </c:pt>
                <c:pt idx="12">
                  <c:v>19735</c:v>
                </c:pt>
                <c:pt idx="13">
                  <c:v>21921</c:v>
                </c:pt>
                <c:pt idx="14">
                  <c:v>29552</c:v>
                </c:pt>
                <c:pt idx="15">
                  <c:v>33728</c:v>
                </c:pt>
                <c:pt idx="16">
                  <c:v>33587</c:v>
                </c:pt>
                <c:pt idx="17">
                  <c:v>38979</c:v>
                </c:pt>
                <c:pt idx="18">
                  <c:v>41430</c:v>
                </c:pt>
                <c:pt idx="19">
                  <c:v>37804</c:v>
                </c:pt>
                <c:pt idx="20">
                  <c:v>44158</c:v>
                </c:pt>
                <c:pt idx="21">
                  <c:v>44341</c:v>
                </c:pt>
                <c:pt idx="22">
                  <c:v>41660</c:v>
                </c:pt>
                <c:pt idx="23">
                  <c:v>42110</c:v>
                </c:pt>
                <c:pt idx="24">
                  <c:v>49682</c:v>
                </c:pt>
                <c:pt idx="25">
                  <c:v>59518</c:v>
                </c:pt>
                <c:pt idx="26">
                  <c:v>71610</c:v>
                </c:pt>
                <c:pt idx="27">
                  <c:v>89545</c:v>
                </c:pt>
                <c:pt idx="28">
                  <c:v>106186</c:v>
                </c:pt>
                <c:pt idx="29">
                  <c:v>106845</c:v>
                </c:pt>
                <c:pt idx="30">
                  <c:v>129979</c:v>
                </c:pt>
                <c:pt idx="31">
                  <c:v>154294</c:v>
                </c:pt>
                <c:pt idx="32">
                  <c:v>166005</c:v>
                </c:pt>
                <c:pt idx="33">
                  <c:v>173298</c:v>
                </c:pt>
                <c:pt idx="34">
                  <c:v>178105</c:v>
                </c:pt>
                <c:pt idx="35">
                  <c:v>158076</c:v>
                </c:pt>
                <c:pt idx="36">
                  <c:v>152760</c:v>
                </c:pt>
                <c:pt idx="37">
                  <c:v>167888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7787400"/>
        <c:axId val="597788968"/>
      </c:barChart>
      <c:lineChart>
        <c:grouping val="standard"/>
        <c:varyColors val="0"/>
        <c:ser>
          <c:idx val="0"/>
          <c:order val="0"/>
          <c:tx>
            <c:strRef>
              <c:f>Hoja4!$K$1</c:f>
              <c:strCache>
                <c:ptCount val="1"/>
                <c:pt idx="0">
                  <c:v>Tasa Crecimiento real (moneda local)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Hoja4!$J$2:$J$39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Hoja4!$K$2:$K$39</c:f>
              <c:numCache>
                <c:formatCode>General</c:formatCode>
                <c:ptCount val="38"/>
                <c:pt idx="0">
                  <c:v>2.6</c:v>
                </c:pt>
                <c:pt idx="1">
                  <c:v>4.2</c:v>
                </c:pt>
                <c:pt idx="2">
                  <c:v>16.3</c:v>
                </c:pt>
                <c:pt idx="3">
                  <c:v>-0.1</c:v>
                </c:pt>
                <c:pt idx="4">
                  <c:v>1.4</c:v>
                </c:pt>
                <c:pt idx="5">
                  <c:v>13.9</c:v>
                </c:pt>
                <c:pt idx="6">
                  <c:v>11.5</c:v>
                </c:pt>
                <c:pt idx="7">
                  <c:v>-3.5</c:v>
                </c:pt>
                <c:pt idx="8">
                  <c:v>6.9</c:v>
                </c:pt>
                <c:pt idx="9">
                  <c:v>0.9</c:v>
                </c:pt>
                <c:pt idx="10">
                  <c:v>4.3</c:v>
                </c:pt>
                <c:pt idx="11">
                  <c:v>6.8</c:v>
                </c:pt>
                <c:pt idx="12">
                  <c:v>11.9</c:v>
                </c:pt>
                <c:pt idx="13">
                  <c:v>9.4</c:v>
                </c:pt>
                <c:pt idx="14">
                  <c:v>13.3</c:v>
                </c:pt>
                <c:pt idx="15">
                  <c:v>-5.4</c:v>
                </c:pt>
                <c:pt idx="16">
                  <c:v>-4.7</c:v>
                </c:pt>
                <c:pt idx="17">
                  <c:v>12</c:v>
                </c:pt>
                <c:pt idx="18">
                  <c:v>7.8</c:v>
                </c:pt>
                <c:pt idx="19">
                  <c:v>5.7</c:v>
                </c:pt>
                <c:pt idx="20">
                  <c:v>12.1</c:v>
                </c:pt>
                <c:pt idx="21">
                  <c:v>4.9000000000000004</c:v>
                </c:pt>
                <c:pt idx="22">
                  <c:v>10.6</c:v>
                </c:pt>
                <c:pt idx="23">
                  <c:v>-1.8</c:v>
                </c:pt>
                <c:pt idx="24">
                  <c:v>10.6</c:v>
                </c:pt>
                <c:pt idx="25">
                  <c:v>3.2</c:v>
                </c:pt>
                <c:pt idx="26">
                  <c:v>10.5</c:v>
                </c:pt>
                <c:pt idx="27">
                  <c:v>12.4</c:v>
                </c:pt>
                <c:pt idx="28">
                  <c:v>7.3</c:v>
                </c:pt>
                <c:pt idx="29">
                  <c:v>6.6</c:v>
                </c:pt>
                <c:pt idx="30">
                  <c:v>6.5</c:v>
                </c:pt>
                <c:pt idx="31">
                  <c:v>8.9</c:v>
                </c:pt>
                <c:pt idx="32">
                  <c:v>12.8</c:v>
                </c:pt>
                <c:pt idx="33">
                  <c:v>7.1</c:v>
                </c:pt>
                <c:pt idx="34">
                  <c:v>4.5</c:v>
                </c:pt>
                <c:pt idx="35">
                  <c:v>4.5999999999999996</c:v>
                </c:pt>
                <c:pt idx="36">
                  <c:v>-0.4</c:v>
                </c:pt>
                <c:pt idx="37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7787008"/>
        <c:axId val="597786616"/>
      </c:lineChart>
      <c:catAx>
        <c:axId val="59778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88968"/>
        <c:crosses val="autoZero"/>
        <c:auto val="1"/>
        <c:lblAlgn val="ctr"/>
        <c:lblOffset val="100"/>
        <c:noMultiLvlLbl val="0"/>
      </c:catAx>
      <c:valAx>
        <c:axId val="59778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87400"/>
        <c:crosses val="autoZero"/>
        <c:crossBetween val="between"/>
        <c:majorUnit val="50000"/>
      </c:valAx>
      <c:valAx>
        <c:axId val="5977866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87008"/>
        <c:crosses val="max"/>
        <c:crossBetween val="between"/>
      </c:valAx>
      <c:catAx>
        <c:axId val="597787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7786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/ PIB -  PIB per cápita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PIB!$AA$2</c:f>
              <c:strCache>
                <c:ptCount val="1"/>
                <c:pt idx="0">
                  <c:v>Primas / PIB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6395AFF-14EF-42EF-AEAA-EB6BAA25AF18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873E67DA-7FAB-4B8A-862E-4FB62C387F28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{16395AFF-14EF-42EF-AEAA-EB6BAA25AF18}</c15:txfldGUID>
                      <c15:f>PIB!$Y$3</c15:f>
                      <c15:dlblFieldTableCache>
                        <c:ptCount val="1"/>
                        <c:pt idx="0">
                          <c:v>NorteAmérica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63F19BA-6CCE-4EF8-8969-148A558BA42E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AED3329A-940B-4972-B7B9-BEA37631F8E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{063F19BA-6CCE-4EF8-8969-148A558BA42E}</c15:txfldGUID>
                      <c15:f>PIB!$Y$4</c15:f>
                      <c15:dlblFieldTableCache>
                        <c:ptCount val="1"/>
                        <c:pt idx="0">
                          <c:v>Europa Avanzada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7.7777777777777779E-2"/>
                  <c:y val="-0.15277777777777779"/>
                </c:manualLayout>
              </c:layout>
              <c:tx>
                <c:rich>
                  <a:bodyPr/>
                  <a:lstStyle/>
                  <a:p>
                    <a:fld id="{70691645-31FE-498E-8D54-255D06734D09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D27DCB05-AB8B-4DD1-BF84-1F0EDD471860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{70691645-31FE-498E-8D54-255D06734D09}</c15:txfldGUID>
                      <c15:f>PIB!$Y$5</c15:f>
                      <c15:dlblFieldTableCache>
                        <c:ptCount val="1"/>
                        <c:pt idx="0">
                          <c:v>Asia Emergente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708E625-6315-468B-8C2E-7B07D9933664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4C19DAA-5CB8-4099-953B-9EEAE88881E6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{1708E625-6315-468B-8C2E-7B07D9933664}</c15:txfldGUID>
                      <c15:f>PIB!$Y$6</c15:f>
                      <c15:dlblFieldTableCache>
                        <c:ptCount val="1"/>
                        <c:pt idx="0">
                          <c:v>Asia Avanzada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4.1666666666666664E-2"/>
                  <c:y val="-9.7222222222222307E-2"/>
                </c:manualLayout>
              </c:layout>
              <c:tx>
                <c:rich>
                  <a:bodyPr/>
                  <a:lstStyle/>
                  <a:p>
                    <a:fld id="{1CF654E0-AE8D-48CA-A905-AB29CF5DEE7A}" type="CELLREF">
                      <a:rPr lang="en-US">
                        <a:solidFill>
                          <a:srgbClr val="FF0000"/>
                        </a:solidFill>
                      </a:rPr>
                      <a:pPr/>
                      <a:t>[CELLREF]</a:t>
                    </a:fld>
                    <a:r>
                      <a:rPr lang="en-US" baseline="0">
                        <a:solidFill>
                          <a:srgbClr val="FF0000"/>
                        </a:solidFill>
                      </a:rPr>
                      <a:t>, </a:t>
                    </a:r>
                    <a:fld id="{18498FB7-CE21-4A91-94DF-AC3A0418091A}" type="Y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[VALOR DE Y]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{1CF654E0-AE8D-48CA-A905-AB29CF5DEE7A}</c15:txfldGUID>
                      <c15:f>PIB!$Y$7</c15:f>
                      <c15:dlblFieldTableCache>
                        <c:ptCount val="1"/>
                        <c:pt idx="0">
                          <c:v>LatinoAmérica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2.4999999999999949E-2"/>
                  <c:y val="4.1666666666666664E-2"/>
                </c:manualLayout>
              </c:layout>
              <c:tx>
                <c:rich>
                  <a:bodyPr/>
                  <a:lstStyle/>
                  <a:p>
                    <a:fld id="{1A1F46AE-6793-40BF-85FF-1E0090CE7E6F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E23D0F77-BFFE-42E8-A3E6-792E666857AF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{1A1F46AE-6793-40BF-85FF-1E0090CE7E6F}</c15:txfldGUID>
                      <c15:f>PIB!$Y$8</c15:f>
                      <c15:dlblFieldTableCache>
                        <c:ptCount val="1"/>
                        <c:pt idx="0">
                          <c:v>Europa Emergente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1.1111111111111112E-2"/>
                  <c:y val="-4.16666666666667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255A76-BE11-428C-9ED2-2DB5D6F9E728}" type="CELLREF">
                      <a:rPr lang="es-MX"/>
                      <a:pPr>
                        <a:defRPr/>
                      </a:pPr>
                      <a:t>[CELLREF]</a:t>
                    </a:fld>
                    <a:r>
                      <a:rPr lang="es-MX" baseline="0"/>
                      <a:t>, </a:t>
                    </a:r>
                    <a:fld id="{DF90AEBF-FF1E-4FBB-A5CF-977C55F991AA}" type="YVALUE">
                      <a:rPr lang="es-MX" baseline="0"/>
                      <a:pPr>
                        <a:defRPr/>
                      </a:pPr>
                      <a:t>[VALOR DE Y]</a:t>
                    </a:fld>
                    <a:endParaRPr lang="es-MX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912773403324584"/>
                      <c:h val="4.2656751239428407E-2"/>
                    </c:manualLayout>
                  </c15:layout>
                  <c15:dlblFieldTable>
                    <c15:dlblFTEntry>
                      <c15:txfldGUID>{AA255A76-BE11-428C-9ED2-2DB5D6F9E728}</c15:txfldGUID>
                      <c15:f>PIB!$Y$9</c15:f>
                      <c15:dlblFieldTableCache>
                        <c:ptCount val="1"/>
                        <c:pt idx="0">
                          <c:v>Medio Oriente y Asia Central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2.5000000000000026E-2"/>
                  <c:y val="0.1388888888888889"/>
                </c:manualLayout>
              </c:layout>
              <c:tx>
                <c:rich>
                  <a:bodyPr/>
                  <a:lstStyle/>
                  <a:p>
                    <a:fld id="{7B2AD310-E961-4BD5-9D97-FB76DEE32360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5B012281-EF7F-4403-A658-24090726716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{7B2AD310-E961-4BD5-9D97-FB76DEE32360}</c15:txfldGUID>
                      <c15:f>PIB!$Y$10</c15:f>
                      <c15:dlblFieldTableCache>
                        <c:ptCount val="1"/>
                        <c:pt idx="0">
                          <c:v>Africa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76134B02-4FCE-4420-AC77-92C6EF50BD3E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B6857E4B-9C68-4409-85E4-53456C68FA9F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{76134B02-4FCE-4420-AC77-92C6EF50BD3E}</c15:txfldGUID>
                      <c15:f>PIB!$Y$11</c15:f>
                      <c15:dlblFieldTableCache>
                        <c:ptCount val="1"/>
                        <c:pt idx="0">
                          <c:v>Oceanía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0.11043810148731409"/>
                  <c:y val="-2.826662292213473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PIB!$Z$3:$Z$11</c:f>
              <c:numCache>
                <c:formatCode>General</c:formatCode>
                <c:ptCount val="9"/>
                <c:pt idx="0">
                  <c:v>57969</c:v>
                </c:pt>
                <c:pt idx="1">
                  <c:v>35279</c:v>
                </c:pt>
                <c:pt idx="2">
                  <c:v>4619</c:v>
                </c:pt>
                <c:pt idx="3">
                  <c:v>35674</c:v>
                </c:pt>
                <c:pt idx="4">
                  <c:v>8567</c:v>
                </c:pt>
                <c:pt idx="5">
                  <c:v>10306</c:v>
                </c:pt>
                <c:pt idx="6">
                  <c:v>7725</c:v>
                </c:pt>
                <c:pt idx="7">
                  <c:v>1814</c:v>
                </c:pt>
                <c:pt idx="8">
                  <c:v>39820</c:v>
                </c:pt>
              </c:numCache>
            </c:numRef>
          </c:xVal>
          <c:yVal>
            <c:numRef>
              <c:f>PIB!$AA$3:$AA$11</c:f>
              <c:numCache>
                <c:formatCode>0.0%</c:formatCode>
                <c:ptCount val="9"/>
                <c:pt idx="0">
                  <c:v>7.0999999999999994E-2</c:v>
                </c:pt>
                <c:pt idx="1">
                  <c:v>7.2999999999999995E-2</c:v>
                </c:pt>
                <c:pt idx="2">
                  <c:v>4.1000000000000002E-2</c:v>
                </c:pt>
                <c:pt idx="3">
                  <c:v>0.105</c:v>
                </c:pt>
                <c:pt idx="4">
                  <c:v>3.1E-2</c:v>
                </c:pt>
                <c:pt idx="5">
                  <c:v>1.9E-2</c:v>
                </c:pt>
                <c:pt idx="6">
                  <c:v>2.1000000000000001E-2</c:v>
                </c:pt>
                <c:pt idx="7">
                  <c:v>0.03</c:v>
                </c:pt>
                <c:pt idx="8">
                  <c:v>5.6000000000000001E-2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0525976"/>
        <c:axId val="580526368"/>
      </c:scatterChart>
      <c:valAx>
        <c:axId val="580525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26368"/>
        <c:crosses val="autoZero"/>
        <c:crossBetween val="midCat"/>
      </c:valAx>
      <c:valAx>
        <c:axId val="58052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25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per cápita - PIB per cápita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PIB!$AK$2</c:f>
              <c:strCache>
                <c:ptCount val="1"/>
                <c:pt idx="0">
                  <c:v>Primas per cápita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38100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5B1AA23-94A6-4931-AECB-D1B68D1B34ED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95907BB0-C396-484A-961E-D7749485469F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{25B1AA23-94A6-4931-AECB-D1B68D1B34ED}</c15:txfldGUID>
                      <c15:f>PIB!$AI$3</c15:f>
                      <c15:dlblFieldTableCache>
                        <c:ptCount val="1"/>
                        <c:pt idx="0">
                          <c:v>NorteAmérica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2.2222222222222223E-2"/>
                  <c:y val="-4.6296296296296335E-2"/>
                </c:manualLayout>
              </c:layout>
              <c:tx>
                <c:rich>
                  <a:bodyPr/>
                  <a:lstStyle/>
                  <a:p>
                    <a:fld id="{268C6FDC-FA56-4B6B-8B1B-07E40B8FB371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BB6EEE1-2CDE-48A4-A5A1-D7D8E808DBDC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{268C6FDC-FA56-4B6B-8B1B-07E40B8FB371}</c15:txfldGUID>
                      <c15:f>PIB!$AI$4</c15:f>
                      <c15:dlblFieldTableCache>
                        <c:ptCount val="1"/>
                        <c:pt idx="0">
                          <c:v>Europa Avanzada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6.6666776027996505E-2"/>
                  <c:y val="-0.1944444444444443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DB7251-16AB-46AE-B11D-A2EBE793A934}" type="CELLREF">
                      <a:rPr lang="en-US"/>
                      <a:pPr>
                        <a:defRPr/>
                      </a:pPr>
                      <a:t>[CELLREF]</a:t>
                    </a:fld>
                    <a:r>
                      <a:rPr lang="en-US" baseline="0"/>
                      <a:t>, </a:t>
                    </a:r>
                    <a:fld id="{6A96AD0D-0637-4DBD-BB9D-9019DEFA2DE4}" type="YVALUE">
                      <a:rPr lang="en-US" baseline="0"/>
                      <a:pPr>
                        <a:defRPr/>
                      </a:pPr>
                      <a:t>[VALOR DE Y]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324978127734027"/>
                      <c:h val="4.7286380869058037E-2"/>
                    </c:manualLayout>
                  </c15:layout>
                  <c15:dlblFieldTable>
                    <c15:dlblFTEntry>
                      <c15:txfldGUID>{E8DB7251-16AB-46AE-B11D-A2EBE793A934}</c15:txfldGUID>
                      <c15:f>PIB!$AI$5</c15:f>
                      <c15:dlblFieldTableCache>
                        <c:ptCount val="1"/>
                        <c:pt idx="0">
                          <c:v>Asia Emergente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547B185-BA96-499F-8D8B-A463C73C41E3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1361944B-728E-4590-9B52-DF23F7632BF2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{4547B185-BA96-499F-8D8B-A463C73C41E3}</c15:txfldGUID>
                      <c15:f>PIB!$AI$6</c15:f>
                      <c15:dlblFieldTableCache>
                        <c:ptCount val="1"/>
                        <c:pt idx="0">
                          <c:v>Asia Avanzada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0.10833333333333334"/>
                  <c:y val="-8.3333333333333412E-2"/>
                </c:manualLayout>
              </c:layout>
              <c:tx>
                <c:rich>
                  <a:bodyPr/>
                  <a:lstStyle/>
                  <a:p>
                    <a:fld id="{CB8615D4-D0D5-4925-8883-C651B644FBDE}" type="CELLREF">
                      <a:rPr lang="en-US">
                        <a:solidFill>
                          <a:srgbClr val="FF0000"/>
                        </a:solidFill>
                      </a:rPr>
                      <a:pPr/>
                      <a:t>[CELLREF]</a:t>
                    </a:fld>
                    <a:r>
                      <a:rPr lang="en-US" baseline="0">
                        <a:solidFill>
                          <a:srgbClr val="FF0000"/>
                        </a:solidFill>
                      </a:rPr>
                      <a:t>, </a:t>
                    </a:r>
                    <a:fld id="{C332434D-BD7D-4D68-8619-D0E55F7B771F}" type="YVALUE">
                      <a:rPr lang="en-US" baseline="0">
                        <a:solidFill>
                          <a:srgbClr val="FF0000"/>
                        </a:solidFill>
                      </a:rPr>
                      <a:pPr/>
                      <a:t>[VALOR DE Y]</a:t>
                    </a:fld>
                    <a:endParaRPr lang="en-US" baseline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{CB8615D4-D0D5-4925-8883-C651B644FBDE}</c15:txfldGUID>
                      <c15:f>PIB!$AI$7</c15:f>
                      <c15:dlblFieldTableCache>
                        <c:ptCount val="1"/>
                        <c:pt idx="0">
                          <c:v>LatinoAmérica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0.11666677602799649"/>
                  <c:y val="1.38888888888888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634701-5157-476E-A39D-B25118585C35}" type="CELLREF">
                      <a:rPr lang="en-US"/>
                      <a:pPr>
                        <a:defRPr/>
                      </a:pPr>
                      <a:t>[CELLREF]</a:t>
                    </a:fld>
                    <a:r>
                      <a:rPr lang="en-US" baseline="0"/>
                      <a:t>, </a:t>
                    </a:r>
                    <a:fld id="{FE0073B0-0790-49DB-BCF7-5835BAAAA79C}" type="YVALUE">
                      <a:rPr lang="en-US" baseline="0"/>
                      <a:pPr>
                        <a:defRPr/>
                      </a:pPr>
                      <a:t>[VALOR DE Y]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925284339457563"/>
                      <c:h val="4.7286380869058037E-2"/>
                    </c:manualLayout>
                  </c15:layout>
                  <c15:dlblFieldTable>
                    <c15:dlblFTEntry>
                      <c15:txfldGUID>{7D634701-5157-476E-A39D-B25118585C35}</c15:txfldGUID>
                      <c15:f>PIB!$AI$8</c15:f>
                      <c15:dlblFieldTableCache>
                        <c:ptCount val="1"/>
                        <c:pt idx="0">
                          <c:v>Europa Emergente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-5.8333333333333334E-2"/>
                  <c:y val="-0.2824074074074075"/>
                </c:manualLayout>
              </c:layout>
              <c:tx>
                <c:rich>
                  <a:bodyPr/>
                  <a:lstStyle/>
                  <a:p>
                    <a:fld id="{6694E9ED-CF7B-410D-A672-D52A72B3B267}" type="CELLREF">
                      <a:rPr lang="es-MX"/>
                      <a:pPr/>
                      <a:t>[CELLREF]</a:t>
                    </a:fld>
                    <a:r>
                      <a:rPr lang="es-MX" baseline="0"/>
                      <a:t>, </a:t>
                    </a:r>
                    <a:fld id="{2C9A617B-D444-408F-AC9B-220B0E687E87}" type="YVALUE">
                      <a:rPr lang="es-MX" baseline="0"/>
                      <a:pPr/>
                      <a:t>[VALOR DE Y]</a:t>
                    </a:fld>
                    <a:endParaRPr lang="es-MX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{6694E9ED-CF7B-410D-A672-D52A72B3B267}</c15:txfldGUID>
                      <c15:f>PIB!$AI$9</c15:f>
                      <c15:dlblFieldTableCache>
                        <c:ptCount val="1"/>
                        <c:pt idx="0">
                          <c:v>Medio Oriente y Asia Central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3.888888888888889E-2"/>
                  <c:y val="-0.40277777777777779"/>
                </c:manualLayout>
              </c:layout>
              <c:tx>
                <c:rich>
                  <a:bodyPr/>
                  <a:lstStyle/>
                  <a:p>
                    <a:fld id="{8282A4D7-5575-4213-B47E-89217AFD6BAC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FE8651F-53B1-4DA5-8118-9AD356DEDCC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{8282A4D7-5575-4213-B47E-89217AFD6BAC}</c15:txfldGUID>
                      <c15:f>PIB!$AI$10</c15:f>
                      <c15:dlblFieldTableCache>
                        <c:ptCount val="1"/>
                        <c:pt idx="0">
                          <c:v>Africa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2.4999999999999897E-2"/>
                  <c:y val="9.7222222222222224E-2"/>
                </c:manualLayout>
              </c:layout>
              <c:tx>
                <c:rich>
                  <a:bodyPr/>
                  <a:lstStyle/>
                  <a:p>
                    <a:fld id="{5BAA9790-28D7-40A7-934E-3301F2F88750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D44B799B-C06F-49C4-8673-3106A883A15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{5BAA9790-28D7-40A7-934E-3301F2F88750}</c15:txfldGUID>
                      <c15:f>PIB!$AI$11</c15:f>
                      <c15:dlblFieldTableCache>
                        <c:ptCount val="1"/>
                        <c:pt idx="0">
                          <c:v>Oceanía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5778652668416447E-3"/>
                  <c:y val="-3.629775444736074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PIB!$AJ$3:$AJ$11</c:f>
              <c:numCache>
                <c:formatCode>#,##0</c:formatCode>
                <c:ptCount val="9"/>
                <c:pt idx="0">
                  <c:v>57969</c:v>
                </c:pt>
                <c:pt idx="1">
                  <c:v>35279</c:v>
                </c:pt>
                <c:pt idx="2">
                  <c:v>4619</c:v>
                </c:pt>
                <c:pt idx="3">
                  <c:v>35674</c:v>
                </c:pt>
                <c:pt idx="4">
                  <c:v>8567</c:v>
                </c:pt>
                <c:pt idx="5">
                  <c:v>10306</c:v>
                </c:pt>
                <c:pt idx="6">
                  <c:v>7725</c:v>
                </c:pt>
                <c:pt idx="7">
                  <c:v>1814</c:v>
                </c:pt>
                <c:pt idx="8">
                  <c:v>39820</c:v>
                </c:pt>
              </c:numCache>
            </c:numRef>
          </c:xVal>
          <c:yVal>
            <c:numRef>
              <c:f>PIB!$AK$3:$AK$11</c:f>
              <c:numCache>
                <c:formatCode>#,##0</c:formatCode>
                <c:ptCount val="9"/>
                <c:pt idx="0">
                  <c:v>4120</c:v>
                </c:pt>
                <c:pt idx="1">
                  <c:v>2568</c:v>
                </c:pt>
                <c:pt idx="2">
                  <c:v>188</c:v>
                </c:pt>
                <c:pt idx="3">
                  <c:v>3754</c:v>
                </c:pt>
                <c:pt idx="4">
                  <c:v>262</c:v>
                </c:pt>
                <c:pt idx="5">
                  <c:v>198</c:v>
                </c:pt>
                <c:pt idx="6">
                  <c:v>163</c:v>
                </c:pt>
                <c:pt idx="7">
                  <c:v>54</c:v>
                </c:pt>
                <c:pt idx="8">
                  <c:v>2236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637232"/>
        <c:axId val="241634488"/>
      </c:scatterChart>
      <c:valAx>
        <c:axId val="24163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34488"/>
        <c:crosses val="autoZero"/>
        <c:crossBetween val="midCat"/>
      </c:valAx>
      <c:valAx>
        <c:axId val="24163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637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Primas/PIB - PIB per cápita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'Hoja2 (2)'!$N$2</c:f>
              <c:strCache>
                <c:ptCount val="1"/>
                <c:pt idx="0">
                  <c:v>Primas/PIB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111111111111112E-2"/>
                  <c:y val="-1.8518518518518517E-2"/>
                </c:manualLayout>
              </c:layout>
              <c:tx>
                <c:rich>
                  <a:bodyPr/>
                  <a:lstStyle/>
                  <a:p>
                    <a:fld id="{A8E325AC-4108-4569-AAC2-E8083DC81099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83DFF08A-D6BE-4552-92F6-C259C5893F00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{A8E325AC-4108-4569-AAC2-E8083DC81099}</c15:txfldGUID>
                      <c15:f>'Hoja2 (2)'!$L$3</c15:f>
                      <c15:dlblFieldTableCache>
                        <c:ptCount val="1"/>
                        <c:pt idx="0">
                          <c:v>México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0.11666664851447946"/>
                  <c:y val="-4.6951846773615399E-2"/>
                </c:manualLayout>
              </c:layout>
              <c:tx>
                <c:rich>
                  <a:bodyPr/>
                  <a:lstStyle/>
                  <a:p>
                    <a:fld id="{FEC77419-7D36-4371-8B48-0E65AEE3BF0D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31C0EDB7-2619-4E99-B416-FD3D2F1B77DD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{FEC77419-7D36-4371-8B48-0E65AEE3BF0D}</c15:txfldGUID>
                      <c15:f>'Hoja2 (2)'!$L$4</c15:f>
                      <c15:dlblFieldTableCache>
                        <c:ptCount val="1"/>
                        <c:pt idx="0">
                          <c:v>Nicaragua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3.073770367812929E-3"/>
                  <c:y val="3.0850600595735349E-2"/>
                </c:manualLayout>
              </c:layout>
              <c:tx>
                <c:rich>
                  <a:bodyPr/>
                  <a:lstStyle/>
                  <a:p>
                    <a:fld id="{E3FAD7D8-6D86-48AF-8EC7-A3B571385794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2AF58A76-86D1-4E95-8558-98A73A7E010E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{E3FAD7D8-6D86-48AF-8EC7-A3B571385794}</c15:txfldGUID>
                      <c15:f>'Hoja2 (2)'!$L$5</c15:f>
                      <c15:dlblFieldTableCache>
                        <c:ptCount val="1"/>
                        <c:pt idx="0">
                          <c:v>Panamá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8.0555555555555561E-2"/>
                  <c:y val="1.3888888888888805E-2"/>
                </c:manualLayout>
              </c:layout>
              <c:tx>
                <c:rich>
                  <a:bodyPr/>
                  <a:lstStyle/>
                  <a:p>
                    <a:fld id="{4BDFF7D7-C287-4EAA-8E4C-80B61BDE5344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BF4E4728-64EC-4A1E-BF19-7CA3755D37C6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{4BDFF7D7-C287-4EAA-8E4C-80B61BDE5344}</c15:txfldGUID>
                      <c15:f>'Hoja2 (2)'!$L$6</c15:f>
                      <c15:dlblFieldTableCache>
                        <c:ptCount val="1"/>
                        <c:pt idx="0">
                          <c:v>Perú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15E2982-2C06-43C4-808E-5871514716E7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E7BC1EB3-C0EC-4E8F-BF73-651ADD60B2CA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{515E2982-2C06-43C4-808E-5871514716E7}</c15:txfldGUID>
                      <c15:f>'Hoja2 (2)'!$L$7</c15:f>
                      <c15:dlblFieldTableCache>
                        <c:ptCount val="1"/>
                        <c:pt idx="0">
                          <c:v>Paraguay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7.4214491326703463E-2"/>
                  <c:y val="-7.5065634794395181E-2"/>
                </c:manualLayout>
              </c:layout>
              <c:tx>
                <c:rich>
                  <a:bodyPr/>
                  <a:lstStyle/>
                  <a:p>
                    <a:fld id="{FB31693B-FD1E-47B8-946F-473418F01006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FAD0D01-B599-4D29-9E89-CE9484582719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{FB31693B-FD1E-47B8-946F-473418F01006}</c15:txfldGUID>
                      <c15:f>'Hoja2 (2)'!$L$8</c15:f>
                      <c15:dlblFieldTableCache>
                        <c:ptCount val="1"/>
                        <c:pt idx="0">
                          <c:v>El Salvador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874857C-3C2E-4256-B8D3-9C857970989A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EFF8859-E00C-4F6A-A128-D8C4A38E2D56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{2874857C-3C2E-4256-B8D3-9C857970989A}</c15:txfldGUID>
                      <c15:f>'Hoja2 (2)'!$L$9</c15:f>
                      <c15:dlblFieldTableCache>
                        <c:ptCount val="1"/>
                        <c:pt idx="0">
                          <c:v>Uruguay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layout>
                <c:manualLayout>
                  <c:x val="-3.3765972563332046E-2"/>
                  <c:y val="0.10116360524258911"/>
                </c:manualLayout>
              </c:layout>
              <c:tx>
                <c:rich>
                  <a:bodyPr/>
                  <a:lstStyle/>
                  <a:p>
                    <a:fld id="{334C8BDB-96D4-4E6B-9963-971807862E6B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4556C7E2-B233-4E7B-A7F8-89EDF5728F3E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{334C8BDB-96D4-4E6B-9963-971807862E6B}</c15:txfldGUID>
                      <c15:f>'Hoja2 (2)'!$L$10</c15:f>
                      <c15:dlblFieldTableCache>
                        <c:ptCount val="1"/>
                        <c:pt idx="0">
                          <c:v>Venezuela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layout>
                <c:manualLayout>
                  <c:x val="-8.3333333333333332E-3"/>
                  <c:y val="-7.407407407407407E-2"/>
                </c:manualLayout>
              </c:layout>
              <c:tx>
                <c:rich>
                  <a:bodyPr/>
                  <a:lstStyle/>
                  <a:p>
                    <a:fld id="{76C9181A-75F2-47BB-BF40-543AF7EB0D6D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66EB2A4D-2AAF-4CD5-94B9-18B8182E652B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{76C9181A-75F2-47BB-BF40-543AF7EB0D6D}</c15:txfldGUID>
                      <c15:f>'Hoja2 (2)'!$L$11</c15:f>
                      <c15:dlblFieldTableCache>
                        <c:ptCount val="1"/>
                        <c:pt idx="0">
                          <c:v>Argentina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layout>
                <c:manualLayout>
                  <c:x val="-9.7449896030322392E-2"/>
                  <c:y val="5.37732873128501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4CCE0A-36ED-43D4-96A0-D0A352674847}" type="CELLREF">
                      <a:rPr lang="en-US"/>
                      <a:pPr>
                        <a:defRPr/>
                      </a:pPr>
                      <a:t>[CELLREF]</a:t>
                    </a:fld>
                    <a:r>
                      <a:rPr lang="en-US" baseline="0"/>
                      <a:t>, </a:t>
                    </a:r>
                    <a:fld id="{E3D75FF3-E9AA-4E5D-ACC4-E64789468011}" type="YVALUE">
                      <a:rPr lang="en-US" baseline="0"/>
                      <a:pPr>
                        <a:defRPr/>
                      </a:pPr>
                      <a:t>[VALOR DE Y]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784976814211275"/>
                      <c:h val="4.0541492541182306E-2"/>
                    </c:manualLayout>
                  </c15:layout>
                  <c15:dlblFieldTable>
                    <c15:dlblFTEntry>
                      <c15:txfldGUID>{B94CCE0A-36ED-43D4-96A0-D0A352674847}</c15:txfldGUID>
                      <c15:f>'Hoja2 (2)'!$L$12</c15:f>
                      <c15:dlblFieldTableCache>
                        <c:ptCount val="1"/>
                        <c:pt idx="0">
                          <c:v>Bolivia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A30ED51-80AE-4838-BF98-81E09DFD8FF9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ABCB1CFD-F4DD-443C-A3E7-E594DA55D26F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{FA30ED51-80AE-4838-BF98-81E09DFD8FF9}</c15:txfldGUID>
                      <c15:f>'Hoja2 (2)'!$L$13</c15:f>
                      <c15:dlblFieldTableCache>
                        <c:ptCount val="1"/>
                        <c:pt idx="0">
                          <c:v>Brasil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6C0FB8F2-EF57-4E4C-9900-AAD55014D06B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3BBE5B66-1F29-4FF3-BB86-73D0AD0BB8A2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{6C0FB8F2-EF57-4E4C-9900-AAD55014D06B}</c15:txfldGUID>
                      <c15:f>'Hoja2 (2)'!$L$14</c15:f>
                      <c15:dlblFieldTableCache>
                        <c:ptCount val="1"/>
                        <c:pt idx="0">
                          <c:v>Belice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855D19F7-C421-4CC6-91BB-11ADCC0E0599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3CB70AEE-A932-41EE-930C-BFA388CFC2F3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{855D19F7-C421-4CC6-91BB-11ADCC0E0599}</c15:txfldGUID>
                      <c15:f>'Hoja2 (2)'!$L$15</c15:f>
                      <c15:dlblFieldTableCache>
                        <c:ptCount val="1"/>
                        <c:pt idx="0">
                          <c:v>Chile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layout>
                <c:manualLayout>
                  <c:x val="0.05"/>
                  <c:y val="-1.8518518518518517E-2"/>
                </c:manualLayout>
              </c:layout>
              <c:tx>
                <c:rich>
                  <a:bodyPr/>
                  <a:lstStyle/>
                  <a:p>
                    <a:fld id="{B657C060-8D01-4231-8898-A2C1EAD28AFF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20F478C-B945-43CF-A05A-A7A4B71672B0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{B657C060-8D01-4231-8898-A2C1EAD28AFF}</c15:txfldGUID>
                      <c15:f>'Hoja2 (2)'!$L$16</c15:f>
                      <c15:dlblFieldTableCache>
                        <c:ptCount val="1"/>
                        <c:pt idx="0">
                          <c:v>Colombia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1.4549220079175E-2"/>
                  <c:y val="4.1887949140272419E-2"/>
                </c:manualLayout>
              </c:layout>
              <c:tx>
                <c:rich>
                  <a:bodyPr/>
                  <a:lstStyle/>
                  <a:p>
                    <a:fld id="{AB1B05D0-52C8-4E60-8967-BAE6E137C8C7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1CA18366-3750-40D4-B43F-F7AFC9D6DA68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{AB1B05D0-52C8-4E60-8967-BAE6E137C8C7}</c15:txfldGUID>
                      <c15:f>'Hoja2 (2)'!$L$17</c15:f>
                      <c15:dlblFieldTableCache>
                        <c:ptCount val="1"/>
                        <c:pt idx="0">
                          <c:v>Costa Rica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layout>
                <c:manualLayout>
                  <c:x val="2.7777777777777779E-3"/>
                  <c:y val="2.7777777777777776E-2"/>
                </c:manualLayout>
              </c:layout>
              <c:tx>
                <c:rich>
                  <a:bodyPr/>
                  <a:lstStyle/>
                  <a:p>
                    <a:fld id="{09E8D1DD-3A15-435F-8BD8-BE0AC16759F6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EA5AC026-58FE-4453-8451-86262DD68804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{09E8D1DD-3A15-435F-8BD8-BE0AC16759F6}</c15:txfldGUID>
                      <c15:f>'Hoja2 (2)'!$L$18</c15:f>
                      <c15:dlblFieldTableCache>
                        <c:ptCount val="1"/>
                        <c:pt idx="0">
                          <c:v>Cuba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layout>
                <c:manualLayout>
                  <c:x val="-2.3679528217393497E-3"/>
                  <c:y val="3.904452379314864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CA1F77-556B-4DA9-B9C8-8DC85D65447D}" type="CELLREF">
                      <a:rPr lang="en-US"/>
                      <a:pPr>
                        <a:defRPr/>
                      </a:pPr>
                      <a:t>[CELLREF]</a:t>
                    </a:fld>
                    <a:r>
                      <a:rPr lang="en-US" baseline="0"/>
                      <a:t>, </a:t>
                    </a:r>
                    <a:fld id="{D6B5B28D-DC29-4E46-9600-36C994E06172}" type="YVALUE">
                      <a:rPr lang="en-US" baseline="0"/>
                      <a:pPr>
                        <a:defRPr/>
                      </a:pPr>
                      <a:t>[VALOR DE Y]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166269436303186"/>
                      <c:h val="4.3951428893357333E-2"/>
                    </c:manualLayout>
                  </c15:layout>
                  <c15:dlblFieldTable>
                    <c15:dlblFTEntry>
                      <c15:txfldGUID>{32CA1F77-556B-4DA9-B9C8-8DC85D65447D}</c15:txfldGUID>
                      <c15:f>'Hoja2 (2)'!$L$19</c15:f>
                      <c15:dlblFieldTableCache>
                        <c:ptCount val="1"/>
                        <c:pt idx="0">
                          <c:v>R. Dominicana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layout>
                <c:manualLayout>
                  <c:x val="-7.4999999999999997E-2"/>
                  <c:y val="-6.0185185185185182E-2"/>
                </c:manualLayout>
              </c:layout>
              <c:tx>
                <c:rich>
                  <a:bodyPr/>
                  <a:lstStyle/>
                  <a:p>
                    <a:fld id="{785E049E-E556-4902-9758-1AB8FB922747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5C6C68C7-40FD-49BD-B825-5BB61EFF20BA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{785E049E-E556-4902-9758-1AB8FB922747}</c15:txfldGUID>
                      <c15:f>'Hoja2 (2)'!$L$20</c15:f>
                      <c15:dlblFieldTableCache>
                        <c:ptCount val="1"/>
                        <c:pt idx="0">
                          <c:v>Ecuador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layout>
                <c:manualLayout>
                  <c:x val="-1.5414353321674817E-2"/>
                  <c:y val="3.6291405735390768E-2"/>
                </c:manualLayout>
              </c:layout>
              <c:tx>
                <c:rich>
                  <a:bodyPr/>
                  <a:lstStyle/>
                  <a:p>
                    <a:fld id="{2D7A6F33-4785-4C1C-A8C2-D6DFAFB57458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0681E73C-2479-4E12-800C-852B51CD0191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{2D7A6F33-4785-4C1C-A8C2-D6DFAFB57458}</c15:txfldGUID>
                      <c15:f>'Hoja2 (2)'!$L$21</c15:f>
                      <c15:dlblFieldTableCache>
                        <c:ptCount val="1"/>
                        <c:pt idx="0">
                          <c:v>Guatemala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layout>
                <c:manualLayout>
                  <c:x val="-8.7112951500865191E-2"/>
                  <c:y val="-6.85267181014063E-2"/>
                </c:manualLayout>
              </c:layout>
              <c:tx>
                <c:rich>
                  <a:bodyPr/>
                  <a:lstStyle/>
                  <a:p>
                    <a:fld id="{7E7F8C4B-EC70-4D3E-8833-2197CEE4F70A}" type="CELLREF">
                      <a:rPr lang="en-US"/>
                      <a:pPr/>
                      <a:t>[CELLREF]</a:t>
                    </a:fld>
                    <a:r>
                      <a:rPr lang="en-US" baseline="0"/>
                      <a:t>, </a:t>
                    </a:r>
                    <a:fld id="{CF3B69CA-34E0-49EF-8DBC-6C0FFAE252C2}" type="YVALUE">
                      <a:rPr lang="en-US" baseline="0"/>
                      <a:pPr/>
                      <a:t>[VALOR DE Y]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{7E7F8C4B-EC70-4D3E-8833-2197CEE4F70A}</c15:txfldGUID>
                      <c15:f>'Hoja2 (2)'!$L$22</c15:f>
                      <c15:dlblFieldTableCache>
                        <c:ptCount val="1"/>
                        <c:pt idx="0">
                          <c:v>Honduras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6.4829447494616971E-2"/>
                  <c:y val="-6.618980794440750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'Hoja2 (2)'!$M$3:$M$22</c:f>
              <c:numCache>
                <c:formatCode>General</c:formatCode>
                <c:ptCount val="20"/>
                <c:pt idx="0">
                  <c:v>8903</c:v>
                </c:pt>
                <c:pt idx="1">
                  <c:v>2206</c:v>
                </c:pt>
                <c:pt idx="2">
                  <c:v>14644</c:v>
                </c:pt>
                <c:pt idx="3">
                  <c:v>6637</c:v>
                </c:pt>
                <c:pt idx="4">
                  <c:v>4394</c:v>
                </c:pt>
                <c:pt idx="5">
                  <c:v>4358</c:v>
                </c:pt>
                <c:pt idx="6">
                  <c:v>17824</c:v>
                </c:pt>
                <c:pt idx="7">
                  <c:v>3943</c:v>
                </c:pt>
                <c:pt idx="8">
                  <c:v>13979</c:v>
                </c:pt>
                <c:pt idx="9">
                  <c:v>3267</c:v>
                </c:pt>
                <c:pt idx="10">
                  <c:v>9811</c:v>
                </c:pt>
                <c:pt idx="11">
                  <c:v>4963</c:v>
                </c:pt>
                <c:pt idx="12">
                  <c:v>15068</c:v>
                </c:pt>
                <c:pt idx="13">
                  <c:v>6307</c:v>
                </c:pt>
                <c:pt idx="14">
                  <c:v>11750</c:v>
                </c:pt>
                <c:pt idx="15">
                  <c:v>7858</c:v>
                </c:pt>
                <c:pt idx="16">
                  <c:v>7016</c:v>
                </c:pt>
                <c:pt idx="17">
                  <c:v>6070</c:v>
                </c:pt>
                <c:pt idx="18">
                  <c:v>4534</c:v>
                </c:pt>
                <c:pt idx="19">
                  <c:v>2447</c:v>
                </c:pt>
              </c:numCache>
            </c:numRef>
          </c:xVal>
          <c:yVal>
            <c:numRef>
              <c:f>'Hoja2 (2)'!$N$3:$N$22</c:f>
              <c:numCache>
                <c:formatCode>0.0%</c:formatCode>
                <c:ptCount val="20"/>
                <c:pt idx="0">
                  <c:v>2.1999999999999999E-2</c:v>
                </c:pt>
                <c:pt idx="1">
                  <c:v>1.6E-2</c:v>
                </c:pt>
                <c:pt idx="2">
                  <c:v>2.4E-2</c:v>
                </c:pt>
                <c:pt idx="3">
                  <c:v>1.7000000000000001E-2</c:v>
                </c:pt>
                <c:pt idx="4">
                  <c:v>1.4999999999999999E-2</c:v>
                </c:pt>
                <c:pt idx="5">
                  <c:v>2.4E-2</c:v>
                </c:pt>
                <c:pt idx="6">
                  <c:v>2.5999999999999999E-2</c:v>
                </c:pt>
                <c:pt idx="7">
                  <c:v>1.2999999999999999E-2</c:v>
                </c:pt>
                <c:pt idx="8">
                  <c:v>2.7E-2</c:v>
                </c:pt>
                <c:pt idx="9">
                  <c:v>1.3000000000000001E-2</c:v>
                </c:pt>
                <c:pt idx="10">
                  <c:v>4.0999999999999995E-2</c:v>
                </c:pt>
                <c:pt idx="11">
                  <c:v>3.7000000000000005E-2</c:v>
                </c:pt>
                <c:pt idx="12">
                  <c:v>4.9000000000000002E-2</c:v>
                </c:pt>
                <c:pt idx="13">
                  <c:v>2.8999999999999998E-2</c:v>
                </c:pt>
                <c:pt idx="14">
                  <c:v>2.3E-2</c:v>
                </c:pt>
                <c:pt idx="15">
                  <c:v>6.0000000000000001E-3</c:v>
                </c:pt>
                <c:pt idx="16">
                  <c:v>1.2999999999999999E-2</c:v>
                </c:pt>
                <c:pt idx="17">
                  <c:v>0.02</c:v>
                </c:pt>
                <c:pt idx="18">
                  <c:v>1.3000000000000001E-2</c:v>
                </c:pt>
                <c:pt idx="19">
                  <c:v>1.9E-2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319944"/>
        <c:axId val="485320728"/>
      </c:scatterChart>
      <c:valAx>
        <c:axId val="485319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20728"/>
        <c:crosses val="autoZero"/>
        <c:crossBetween val="midCat"/>
      </c:valAx>
      <c:valAx>
        <c:axId val="485320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319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PIB </a:t>
            </a:r>
            <a:r>
              <a:rPr lang="en-US" sz="1200" b="1"/>
              <a:t>(U$, miles</a:t>
            </a:r>
            <a:r>
              <a:rPr lang="en-US" sz="1200" b="1" baseline="0"/>
              <a:t> de millones)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PIB!$F$14</c:f>
              <c:strCache>
                <c:ptCount val="1"/>
                <c:pt idx="0">
                  <c:v>PIB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3758748906386702E-2"/>
                  <c:y val="1.4261811023622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320E97-2D1D-45A4-932A-7C3A9B269E97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(6.89%)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C9E4A6-0EE1-4812-8818-6E7500DF4862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(93.11%)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PIB!$E$15:$E$16</c:f>
              <c:strCache>
                <c:ptCount val="2"/>
                <c:pt idx="0">
                  <c:v>Latinoamérica</c:v>
                </c:pt>
                <c:pt idx="1">
                  <c:v>Resto del Mundo</c:v>
                </c:pt>
              </c:strCache>
            </c:strRef>
          </c:cat>
          <c:val>
            <c:numRef>
              <c:f>PIB!$F$15:$F$16</c:f>
              <c:numCache>
                <c:formatCode>_-* #,##0_-;\-* #,##0_-;_-* "-"??_-;_-@_-</c:formatCode>
                <c:ptCount val="2"/>
                <c:pt idx="0">
                  <c:v>5492.7</c:v>
                </c:pt>
                <c:pt idx="1">
                  <c:v>74259.699999999983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Directas Total </a:t>
            </a:r>
            <a:r>
              <a:rPr lang="en-US" sz="1200" b="1"/>
              <a:t>(U$, millones)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PIB!$I$14</c:f>
              <c:strCache>
                <c:ptCount val="1"/>
                <c:pt idx="0">
                  <c:v>Primas Directas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290726159230096"/>
                  <c:y val="3.084572761738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0DF7C2-8218-4406-B785-6EB1306E3F5F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(3.43%)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DDCA20-AD69-459B-BE91-C2F30FA2D075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(96.57%)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PIB!$H$15:$H$16</c:f>
              <c:strCache>
                <c:ptCount val="2"/>
                <c:pt idx="0">
                  <c:v>Latinoamérica</c:v>
                </c:pt>
                <c:pt idx="1">
                  <c:v>Resto del Mundo</c:v>
                </c:pt>
              </c:strCache>
            </c:strRef>
          </c:cat>
          <c:val>
            <c:numRef>
              <c:f>PIB!$I$15:$I$16</c:f>
              <c:numCache>
                <c:formatCode>_-* #,##0_-;\-* #,##0_-;_-* "-"??_-;_-@_-</c:formatCode>
                <c:ptCount val="2"/>
                <c:pt idx="0">
                  <c:v>167888</c:v>
                </c:pt>
                <c:pt idx="1">
                  <c:v>4723815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Directas Total </a:t>
            </a:r>
            <a:r>
              <a:rPr lang="en-US" sz="1200" b="1"/>
              <a:t>(U$, millones)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PIB!$I$14</c:f>
              <c:strCache>
                <c:ptCount val="1"/>
                <c:pt idx="0">
                  <c:v>Primas Directas 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290726159230096"/>
                  <c:y val="3.084572761738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0DF7C2-8218-4406-B785-6EB1306E3F5F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(3.43%)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DDCA20-AD69-459B-BE91-C2F30FA2D075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(96.57%)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PIB!$H$15:$H$16</c:f>
              <c:strCache>
                <c:ptCount val="2"/>
                <c:pt idx="0">
                  <c:v>Latinoamérica</c:v>
                </c:pt>
                <c:pt idx="1">
                  <c:v>Resto del Mundo</c:v>
                </c:pt>
              </c:strCache>
            </c:strRef>
          </c:cat>
          <c:val>
            <c:numRef>
              <c:f>PIB!$I$15:$I$16</c:f>
              <c:numCache>
                <c:formatCode>_-* #,##0_-;\-* #,##0_-;_-* "-"??_-;_-@_-</c:formatCode>
                <c:ptCount val="2"/>
                <c:pt idx="0">
                  <c:v>167888</c:v>
                </c:pt>
                <c:pt idx="1">
                  <c:v>4723815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Directas Vida </a:t>
            </a:r>
            <a:r>
              <a:rPr lang="en-US" sz="1200" b="1"/>
              <a:t>(U$, millones)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PIB!$L$14</c:f>
              <c:strCache>
                <c:ptCount val="1"/>
                <c:pt idx="0">
                  <c:v>Primas Directas Vida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9.6645231846019253E-2"/>
                  <c:y val="2.66553659959171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314EDC-E997-467A-A79B-EC65155FAEB2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(2.94%)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B2FE8D7-1052-449D-B3E6-E36F8708F479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="1">
                        <a:solidFill>
                          <a:srgbClr val="002060"/>
                        </a:solidFill>
                      </a:rPr>
                      <a:t>(97.06%)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PIB!$K$15:$K$16</c:f>
              <c:strCache>
                <c:ptCount val="2"/>
                <c:pt idx="0">
                  <c:v>Latinoamérica</c:v>
                </c:pt>
                <c:pt idx="1">
                  <c:v>Resto del Mundo</c:v>
                </c:pt>
              </c:strCache>
            </c:strRef>
          </c:cat>
          <c:val>
            <c:numRef>
              <c:f>PIB!$L$15:$L$16</c:f>
              <c:numCache>
                <c:formatCode>_-* #,##0_-;\-* #,##0_-;_-* "-"??_-;_-@_-</c:formatCode>
                <c:ptCount val="2"/>
                <c:pt idx="0">
                  <c:v>78201</c:v>
                </c:pt>
                <c:pt idx="1">
                  <c:v>2579079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74912510936132"/>
          <c:y val="0.90507618839311754"/>
          <c:w val="0.60850174978127736"/>
          <c:h val="9.492381160688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Directas No Vida </a:t>
            </a:r>
            <a:r>
              <a:rPr lang="en-US" sz="1200" b="1"/>
              <a:t>(U$, millones)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PIB!$O$14</c:f>
              <c:strCache>
                <c:ptCount val="1"/>
                <c:pt idx="0">
                  <c:v>Primas Directas No Vida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34177602799649"/>
                  <c:y val="3.8337343248760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4B75B8-2F94-4EC8-AE6B-0F58FC9362A0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(4.01%)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8AE06C-C43D-4786-A01A-31E0C944D5CE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(95.99%)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PIB!$N$15:$N$16</c:f>
              <c:strCache>
                <c:ptCount val="2"/>
                <c:pt idx="0">
                  <c:v>Latinoamérica</c:v>
                </c:pt>
                <c:pt idx="1">
                  <c:v>Resto del Mundo</c:v>
                </c:pt>
              </c:strCache>
            </c:strRef>
          </c:cat>
          <c:val>
            <c:numRef>
              <c:f>PIB!$O$15:$O$16</c:f>
              <c:numCache>
                <c:formatCode>_-* #,##0_-;\-* #,##0_-;_-* "-"??_-;_-@_-</c:formatCode>
                <c:ptCount val="2"/>
                <c:pt idx="0">
                  <c:v>89687</c:v>
                </c:pt>
                <c:pt idx="1">
                  <c:v>2144736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Primas Directas Latinoamérica </a:t>
            </a:r>
            <a:r>
              <a:rPr lang="en-US" sz="1200" b="1"/>
              <a:t>(U$ ,</a:t>
            </a:r>
            <a:r>
              <a:rPr lang="en-US" sz="1200" b="1" baseline="0"/>
              <a:t> millones)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PIB!$S$14</c:f>
              <c:strCache>
                <c:ptCount val="1"/>
                <c:pt idx="0">
                  <c:v>Primas Directas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4999999999999997E-2"/>
                  <c:y val="-9.72222222222222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A4AA13-1101-4DB5-A604-FDF3EA211755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(47%)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555555555555558"/>
                  <c:y val="-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73905E3-EE9A-4F6E-BF5C-033F51C994DB}" type="VALUE">
                      <a:rPr lang="en-US" b="1"/>
                      <a:pPr>
                        <a:defRPr b="1"/>
                      </a:pPr>
                      <a:t>[VALOR]</a:t>
                    </a:fld>
                    <a:endParaRPr lang="en-US" b="1"/>
                  </a:p>
                  <a:p>
                    <a:pPr>
                      <a:defRPr b="1"/>
                    </a:pPr>
                    <a:r>
                      <a:rPr lang="en-US" b="1">
                        <a:solidFill>
                          <a:srgbClr val="002060"/>
                        </a:solidFill>
                      </a:rPr>
                      <a:t>(53%)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PIB!$R$15:$R$16</c:f>
              <c:strCache>
                <c:ptCount val="2"/>
                <c:pt idx="0">
                  <c:v>Vida</c:v>
                </c:pt>
                <c:pt idx="1">
                  <c:v>No Vida</c:v>
                </c:pt>
              </c:strCache>
            </c:strRef>
          </c:cat>
          <c:val>
            <c:numRef>
              <c:f>PIB!$S$15:$S$16</c:f>
              <c:numCache>
                <c:formatCode>_-* #,##0_-;\-* #,##0_-;_-* "-"??_-;_-@_-</c:formatCode>
                <c:ptCount val="2"/>
                <c:pt idx="0">
                  <c:v>78201</c:v>
                </c:pt>
                <c:pt idx="1">
                  <c:v>89687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Participación de Latinoamérica</a:t>
            </a:r>
            <a:r>
              <a:rPr lang="en-US" sz="1600" b="1" baseline="0"/>
              <a:t> en el Mundo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Hoja3!$H$2</c:f>
              <c:strCache>
                <c:ptCount val="1"/>
                <c:pt idx="0">
                  <c:v>Primas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1976401179941E-3"/>
                  <c:y val="-1.8109787377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4395280235988633E-3"/>
                  <c:y val="2.716468106632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395280235988199E-3"/>
                  <c:y val="2.716468106632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678466076696252E-2"/>
                  <c:y val="4.980191528826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796460176991149E-3"/>
                  <c:y val="1.358234053316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Hoja3!$I$1:$M$1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Hoja3!$I$2:$M$2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1.7999999999999999E-2</c:v>
                </c:pt>
                <c:pt idx="2">
                  <c:v>2.9000000000000001E-2</c:v>
                </c:pt>
                <c:pt idx="3">
                  <c:v>4.2000000000000003E-2</c:v>
                </c:pt>
                <c:pt idx="4">
                  <c:v>0.04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Hoja3!$H$3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9.4395280235988633E-3"/>
                  <c:y val="2.716468106632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1976401179941E-3"/>
                  <c:y val="1.3582340533162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678466076696252E-2"/>
                  <c:y val="3.169212791071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197640117995834E-3"/>
                  <c:y val="9.0548936887747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Hoja3!$I$1:$M$1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Hoja3!$I$3:$M$3</c:f>
              <c:numCache>
                <c:formatCode>0.00%</c:formatCode>
                <c:ptCount val="5"/>
                <c:pt idx="0">
                  <c:v>8.1000000000000003E-2</c:v>
                </c:pt>
                <c:pt idx="1">
                  <c:v>0.05</c:v>
                </c:pt>
                <c:pt idx="2">
                  <c:v>6.7000000000000004E-2</c:v>
                </c:pt>
                <c:pt idx="3">
                  <c:v>7.6999999999999999E-2</c:v>
                </c:pt>
                <c:pt idx="4">
                  <c:v>6.9000000000000006E-2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63800"/>
        <c:axId val="414662624"/>
      </c:lineChart>
      <c:catAx>
        <c:axId val="41466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62624"/>
        <c:crosses val="autoZero"/>
        <c:auto val="1"/>
        <c:lblAlgn val="ctr"/>
        <c:lblOffset val="100"/>
        <c:noMultiLvlLbl val="0"/>
      </c:catAx>
      <c:valAx>
        <c:axId val="41466262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6380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 PIB per-cápita vs. Primas / PIB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Hoja3!$H$6</c:f>
              <c:strCache>
                <c:ptCount val="1"/>
                <c:pt idx="0">
                  <c:v>Pib Per Cápita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Hoja3!$I$5:$M$5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Hoja3!$I$6:$M$6</c:f>
              <c:numCache>
                <c:formatCode>General</c:formatCode>
                <c:ptCount val="5"/>
                <c:pt idx="0">
                  <c:v>6791</c:v>
                </c:pt>
                <c:pt idx="1">
                  <c:v>6110</c:v>
                </c:pt>
                <c:pt idx="2">
                  <c:v>7050</c:v>
                </c:pt>
                <c:pt idx="3">
                  <c:v>8221</c:v>
                </c:pt>
                <c:pt idx="4">
                  <c:v>8567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5275384"/>
        <c:axId val="585275776"/>
      </c:barChart>
      <c:lineChart>
        <c:grouping val="stacked"/>
        <c:varyColors val="0"/>
        <c:ser>
          <c:idx val="1"/>
          <c:order val="1"/>
          <c:tx>
            <c:strRef>
              <c:f>Hoja3!$H$7</c:f>
              <c:strCache>
                <c:ptCount val="1"/>
                <c:pt idx="0">
                  <c:v>Primas / Pib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numFmt formatCode="0.0%" sourceLinked="0"/>
              <c:spPr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Hoja3!$I$5:$M$5</c:f>
              <c:numCache>
                <c:formatCode>General</c:formatCode>
                <c:ptCount val="5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</c:numCache>
            </c:numRef>
          </c:cat>
          <c:val>
            <c:numRef>
              <c:f>Hoja3!$I$7:$M$7</c:f>
              <c:numCache>
                <c:formatCode>0%</c:formatCode>
                <c:ptCount val="5"/>
                <c:pt idx="0">
                  <c:v>0.01</c:v>
                </c:pt>
                <c:pt idx="1">
                  <c:v>1.2999999999999999E-2</c:v>
                </c:pt>
                <c:pt idx="2">
                  <c:v>0.02</c:v>
                </c:pt>
                <c:pt idx="3">
                  <c:v>2.5000000000000001E-2</c:v>
                </c:pt>
                <c:pt idx="4">
                  <c:v>3.1E-2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5273424"/>
        <c:axId val="585276168"/>
      </c:lineChart>
      <c:catAx>
        <c:axId val="58527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75776"/>
        <c:crosses val="autoZero"/>
        <c:auto val="1"/>
        <c:lblAlgn val="ctr"/>
        <c:lblOffset val="100"/>
        <c:noMultiLvlLbl val="0"/>
      </c:catAx>
      <c:valAx>
        <c:axId val="585275776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75384"/>
        <c:crosses val="autoZero"/>
        <c:crossBetween val="between"/>
        <c:majorUnit val="2500"/>
      </c:valAx>
      <c:valAx>
        <c:axId val="585276168"/>
        <c:scaling>
          <c:orientation val="minMax"/>
          <c:max val="4.0000000000000008E-2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273424"/>
        <c:crosses val="max"/>
        <c:crossBetween val="between"/>
        <c:majorUnit val="1.0000000000000002E-2"/>
      </c:valAx>
      <c:catAx>
        <c:axId val="58527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5276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0.06974</cdr:x>
      <cdr:y>0.58672</cdr:y>
    </cdr:from>
    <cdr:to>
      <cdr:x>0.93991</cdr:x>
      <cdr:y>0.59041</cdr:y>
    </cdr:to>
    <cdr:cxnSp macro="">
      <cdr:nvCxnSpPr>
        <cdr:cNvPr id="3" name="Conector recto 2"/>
        <cdr:cNvCxnSpPr/>
      </cdr:nvCxnSpPr>
      <cdr:spPr>
        <a:xfrm xmlns:a="http://schemas.openxmlformats.org/drawingml/2006/main" flipH="1" flipV="1">
          <a:off x="550334" y="2692401"/>
          <a:ext cx="6866467" cy="169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B03A5C-9944-4280-8541-D41A070A2E88}" type="datetimeFigureOut">
              <a:rPr lang="es-MX" smtClean="0"/>
              <a:t>18/10/2018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099727-3E45-456C-B505-28C20EF3E3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81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3A2E3-0FEB-47B4-BE49-DB082B8AB2EC}" type="datetimeFigureOut">
              <a:rPr lang="es-MX" smtClean="0"/>
              <a:t>18/10/2018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D6D16E-22AA-4288-9359-0D1E0EAD5E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4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D16E-22AA-4288-9359-0D1E0EAD5E57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688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80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0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D16E-22AA-4288-9359-0D1E0EAD5E57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09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5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5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3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4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1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83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C6C4-06D5-40E7-9299-8F296B82F7CD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572465"/>
            <a:ext cx="7886700" cy="62167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1421593"/>
            <a:ext cx="7886700" cy="587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4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ñ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99325"/>
            <a:ext cx="7886700" cy="41201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 descr="viñeta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96" y="1514424"/>
            <a:ext cx="1964152" cy="4268615"/>
          </a:xfrm>
          <a:prstGeom prst="rect">
            <a:avLst/>
          </a:prstGeom>
        </p:spPr>
      </p:pic>
      <p:graphicFrame>
        <p:nvGraphicFramePr>
          <p:cNvPr id="7" name="3 Marcador de contenido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863761349"/>
              </p:ext>
            </p:extLst>
          </p:nvPr>
        </p:nvGraphicFramePr>
        <p:xfrm>
          <a:off x="3218244" y="1194138"/>
          <a:ext cx="4838470" cy="105197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792199"/>
                <a:gridCol w="1046271"/>
              </a:tblGrid>
              <a:tr h="105197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Tx/>
                        <a:buNone/>
                        <a:tabLst>
                          <a:tab pos="1520825" algn="l"/>
                          <a:tab pos="1612900" algn="r"/>
                        </a:tabLst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92900263"/>
              </p:ext>
            </p:extLst>
          </p:nvPr>
        </p:nvGraphicFramePr>
        <p:xfrm>
          <a:off x="3226242" y="3682266"/>
          <a:ext cx="4824957" cy="1205885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828369"/>
                <a:gridCol w="996588"/>
              </a:tblGrid>
              <a:tr h="12058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  <a:defRPr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C62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  <a:defRPr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30973903"/>
              </p:ext>
            </p:extLst>
          </p:nvPr>
        </p:nvGraphicFramePr>
        <p:xfrm>
          <a:off x="3226242" y="2394512"/>
          <a:ext cx="4830472" cy="1159470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798863"/>
                <a:gridCol w="1031609"/>
              </a:tblGrid>
              <a:tr h="11594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8C98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  <a:defRPr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E7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8C9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1607235"/>
              </p:ext>
            </p:extLst>
          </p:nvPr>
        </p:nvGraphicFramePr>
        <p:xfrm>
          <a:off x="3226242" y="5051393"/>
          <a:ext cx="4830472" cy="100459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798863"/>
                <a:gridCol w="1031609"/>
              </a:tblGrid>
              <a:tr h="100459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294A8D"/>
                        </a:buClr>
                        <a:buSzTx/>
                        <a:buFont typeface="Wingdings" pitchFamily="2" charset="2"/>
                        <a:buNone/>
                        <a:tabLst>
                          <a:tab pos="1520825" algn="l"/>
                          <a:tab pos="1612900" algn="r"/>
                        </a:tabLst>
                        <a:defRPr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54000" marT="0" marB="0" anchor="ctr"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9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1990193"/>
            <a:ext cx="3956382" cy="3222276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texto 2"/>
          <p:cNvSpPr>
            <a:spLocks noGrp="1"/>
          </p:cNvSpPr>
          <p:nvPr>
            <p:ph type="body" idx="1"/>
          </p:nvPr>
        </p:nvSpPr>
        <p:spPr>
          <a:xfrm>
            <a:off x="623888" y="947744"/>
            <a:ext cx="7886700" cy="36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Marcador de tabla 6"/>
          <p:cNvSpPr>
            <a:spLocks noGrp="1"/>
          </p:cNvSpPr>
          <p:nvPr>
            <p:ph type="tbl" sz="quarter" idx="13"/>
          </p:nvPr>
        </p:nvSpPr>
        <p:spPr>
          <a:xfrm>
            <a:off x="5203825" y="1990725"/>
            <a:ext cx="3544888" cy="3287713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1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Tabla y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63171"/>
            <a:ext cx="7886700" cy="80058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tabla 6"/>
          <p:cNvSpPr>
            <a:spLocks noGrp="1"/>
          </p:cNvSpPr>
          <p:nvPr>
            <p:ph type="tbl" sz="quarter" idx="13"/>
          </p:nvPr>
        </p:nvSpPr>
        <p:spPr>
          <a:xfrm>
            <a:off x="628650" y="2074863"/>
            <a:ext cx="3873500" cy="3468687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  <p:sp>
        <p:nvSpPr>
          <p:cNvPr id="9" name="Marcador de gráfico 8"/>
          <p:cNvSpPr>
            <a:spLocks noGrp="1"/>
          </p:cNvSpPr>
          <p:nvPr>
            <p:ph type="chart" sz="quarter" idx="14"/>
          </p:nvPr>
        </p:nvSpPr>
        <p:spPr>
          <a:xfrm>
            <a:off x="4786313" y="2074863"/>
            <a:ext cx="3729037" cy="3554412"/>
          </a:xfrm>
          <a:prstGeom prst="rect">
            <a:avLst/>
          </a:prstGeom>
        </p:spPr>
        <p:txBody>
          <a:bodyPr vert="horz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15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5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421696"/>
            <a:ext cx="7886700" cy="1719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46E0A0D-AD2C-43C2-BCD8-1F673AD8106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18/10/2018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713B7B9-447F-42BC-BA68-22E1502E29B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8" r:id="rId4"/>
    <p:sldLayoutId id="2147483662" r:id="rId5"/>
    <p:sldLayoutId id="2147483666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95133" y="4980302"/>
            <a:ext cx="5439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/>
              <a:t>Seminario Regional sobre Capacitación de Supervisores de Seguros de Latinoamérica ASSAL-IAIS, </a:t>
            </a:r>
          </a:p>
          <a:p>
            <a:pPr algn="r"/>
            <a:r>
              <a:rPr lang="es-MX" dirty="0" smtClean="0"/>
              <a:t>Buenos Aires, Argentina</a:t>
            </a:r>
          </a:p>
          <a:p>
            <a:pPr algn="r"/>
            <a:r>
              <a:rPr lang="es-MX" dirty="0" smtClean="0"/>
              <a:t>Octubre 22, 2018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075267" y="1974437"/>
            <a:ext cx="72056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17375E"/>
                </a:solidFill>
              </a:rPr>
              <a:t>Contexto Internacional de la Supervisión de Seguros.-ASSAL</a:t>
            </a:r>
            <a:endParaRPr lang="es-MX" sz="3200" b="1" dirty="0" smtClean="0">
              <a:solidFill>
                <a:srgbClr val="17375E"/>
              </a:solidFill>
            </a:endParaRPr>
          </a:p>
          <a:p>
            <a:pPr algn="r"/>
            <a:r>
              <a:rPr lang="es-MX" sz="2400" b="1" dirty="0" smtClean="0">
                <a:solidFill>
                  <a:srgbClr val="17375E"/>
                </a:solidFill>
              </a:rPr>
              <a:t>		</a:t>
            </a:r>
            <a:r>
              <a:rPr lang="es-MX" sz="2400" dirty="0" smtClean="0">
                <a:solidFill>
                  <a:srgbClr val="17375E"/>
                </a:solidFill>
              </a:rPr>
              <a:t>Panorama del Sector Asegurador en Latinoamérica</a:t>
            </a:r>
            <a:endParaRPr lang="es-MX" sz="2400" dirty="0" smtClean="0">
              <a:solidFill>
                <a:srgbClr val="17375E"/>
              </a:solidFill>
            </a:endParaRPr>
          </a:p>
          <a:p>
            <a:pPr algn="r"/>
            <a:r>
              <a:rPr lang="es-MX" sz="2400" b="1" dirty="0" smtClean="0">
                <a:solidFill>
                  <a:srgbClr val="17375E"/>
                </a:solidFill>
              </a:rPr>
              <a:t>Norma Alicia Rosas, presidente CNSF-México</a:t>
            </a:r>
            <a:endParaRPr lang="es-MX" sz="2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Sin embargo, hay avances en todos los paíse</a:t>
            </a:r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s de la región</a:t>
            </a:r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…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6" y="1235952"/>
            <a:ext cx="8798401" cy="41992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</a:t>
            </a:r>
            <a:r>
              <a:rPr lang="es-MX" sz="1000" dirty="0"/>
              <a:t>: “</a:t>
            </a:r>
            <a:r>
              <a:rPr lang="es-MX" sz="1000" dirty="0" smtClean="0"/>
              <a:t>El Mercado Asegurador Latinoamericano en 2017”, Servicio de Estudios de Mapfre, Sep. 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02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Desafíos… 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2450935" y="1740796"/>
            <a:ext cx="234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400" dirty="0" smtClean="0">
                <a:solidFill>
                  <a:prstClr val="black"/>
                </a:solidFill>
              </a:rPr>
              <a:t> </a:t>
            </a:r>
            <a:endParaRPr lang="es-MX" altLang="es-MX" sz="1100" dirty="0" smtClean="0">
              <a:solidFill>
                <a:prstClr val="black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99" y="1584999"/>
            <a:ext cx="8229001" cy="3518667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50274" y="1092266"/>
            <a:ext cx="8160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La Brecha de Protección del Seguro, es de alrededor de U$ 250,000 millones (150% adicional al mercado actual de la región). </a:t>
            </a:r>
            <a:endParaRPr lang="en-US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</a:t>
            </a:r>
            <a:r>
              <a:rPr lang="es-MX" sz="1000" dirty="0"/>
              <a:t>: “</a:t>
            </a:r>
            <a:r>
              <a:rPr lang="es-MX" sz="1000" dirty="0" smtClean="0"/>
              <a:t>El Mercado Asegurador Latinoamericano en 2017”, Servicio de Estudios de Mapfre, Sep. 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8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Desafíos… 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2450935" y="1740796"/>
            <a:ext cx="234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400" dirty="0" smtClean="0">
                <a:solidFill>
                  <a:prstClr val="black"/>
                </a:solidFill>
              </a:rPr>
              <a:t> </a:t>
            </a:r>
            <a:endParaRPr lang="es-MX" altLang="es-MX" sz="1100" dirty="0" smtClean="0">
              <a:solidFill>
                <a:prstClr val="black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5171" y="1723527"/>
            <a:ext cx="4328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La Brecha de Protección del Seguro, implica no sólo una estimación del sub-aseguramiento en la región, sino las oportunidades que presenta el mercado potencial en cada uno de los países.</a:t>
            </a:r>
          </a:p>
          <a:p>
            <a:endParaRPr lang="es-MX" sz="1600" dirty="0"/>
          </a:p>
          <a:p>
            <a:r>
              <a:rPr lang="es-MX" sz="1600" dirty="0" smtClean="0"/>
              <a:t>Para enfrentar y fortalecer el crecimiento esperado, es necesario que los organismos supervisores de la región se apeguen aceleradamente a los estándares internacionales (Principios Básicos de Seguros –PBS de la IAIS).</a:t>
            </a:r>
            <a:endParaRPr lang="en-U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39" y="934999"/>
            <a:ext cx="4056000" cy="49880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75772" y="658000"/>
            <a:ext cx="3191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Número de veces que representa la BPS (mercado potencial) el tamaño actual de los mercados. </a:t>
            </a:r>
            <a:endParaRPr lang="en-U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</a:t>
            </a:r>
            <a:r>
              <a:rPr lang="es-MX" sz="1000" dirty="0"/>
              <a:t>: “</a:t>
            </a:r>
            <a:r>
              <a:rPr lang="es-MX" sz="1000" dirty="0" smtClean="0"/>
              <a:t>El Mercado Asegurador Latinoamericano en 2017”, Servicio de Estudios de Mapfre, Sep. 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77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Desafíos…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7" y="1968836"/>
            <a:ext cx="6858594" cy="39871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0274" y="1127145"/>
            <a:ext cx="818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Así como los riesgos inherentes a la región, que en general, son riesgos compartidos con las otras regiones del mundo. </a:t>
            </a:r>
            <a:endParaRPr lang="en-US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86867" y="6457890"/>
            <a:ext cx="4157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</a:t>
            </a:r>
            <a:r>
              <a:rPr lang="es-MX" sz="1000" dirty="0"/>
              <a:t>: </a:t>
            </a:r>
            <a:r>
              <a:rPr lang="es-MX" sz="1000" dirty="0" err="1" smtClean="0"/>
              <a:t>Marsh</a:t>
            </a:r>
            <a:r>
              <a:rPr lang="es-MX" sz="1000" dirty="0" smtClean="0"/>
              <a:t> </a:t>
            </a:r>
            <a:r>
              <a:rPr lang="es-MX" sz="1000" dirty="0" err="1" smtClean="0"/>
              <a:t>Risk</a:t>
            </a:r>
            <a:r>
              <a:rPr lang="es-MX" sz="1000" dirty="0" smtClean="0"/>
              <a:t> </a:t>
            </a:r>
            <a:r>
              <a:rPr lang="es-MX" sz="1000" dirty="0" err="1" smtClean="0"/>
              <a:t>Consulting</a:t>
            </a:r>
            <a:r>
              <a:rPr lang="es-MX" sz="1000" dirty="0" smtClean="0"/>
              <a:t>, </a:t>
            </a:r>
            <a:r>
              <a:rPr lang="es-MX" sz="1000" dirty="0" err="1" smtClean="0"/>
              <a:t>Reimagine</a:t>
            </a:r>
            <a:r>
              <a:rPr lang="es-MX" sz="1000" dirty="0" smtClean="0"/>
              <a:t> </a:t>
            </a:r>
            <a:r>
              <a:rPr lang="es-MX" sz="1000" dirty="0" err="1" smtClean="0"/>
              <a:t>Risk</a:t>
            </a:r>
            <a:r>
              <a:rPr lang="es-MX" sz="1000" dirty="0" smtClean="0"/>
              <a:t>, Navegando la Incertidumbre, III </a:t>
            </a:r>
            <a:r>
              <a:rPr lang="es-MX" sz="1000" dirty="0" err="1" smtClean="0"/>
              <a:t>Benchmark</a:t>
            </a:r>
            <a:r>
              <a:rPr lang="es-MX" sz="1000" dirty="0" smtClean="0"/>
              <a:t> de Gestión de Riesgos en Latinoamérica, Ene-2018.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3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395133" y="4980302"/>
            <a:ext cx="5439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/>
              <a:t>Seminario Regional sobre Capacitación de Supervisores de Seguros de Latinoamérica ASSAL-IAIS, </a:t>
            </a:r>
          </a:p>
          <a:p>
            <a:pPr algn="r"/>
            <a:r>
              <a:rPr lang="es-MX" dirty="0" smtClean="0"/>
              <a:t>Buenos Aires, Argentina</a:t>
            </a:r>
          </a:p>
          <a:p>
            <a:pPr algn="r"/>
            <a:r>
              <a:rPr lang="es-MX" dirty="0" smtClean="0"/>
              <a:t>Octubre 22, 2018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075267" y="1974437"/>
            <a:ext cx="72056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17375E"/>
                </a:solidFill>
              </a:rPr>
              <a:t>Contexto Internacional de la Supervisión de Seguros.-ASSAL</a:t>
            </a:r>
            <a:endParaRPr lang="es-MX" sz="3200" b="1" dirty="0" smtClean="0">
              <a:solidFill>
                <a:srgbClr val="17375E"/>
              </a:solidFill>
            </a:endParaRPr>
          </a:p>
          <a:p>
            <a:pPr algn="r"/>
            <a:r>
              <a:rPr lang="es-MX" sz="2400" b="1" dirty="0" smtClean="0">
                <a:solidFill>
                  <a:srgbClr val="17375E"/>
                </a:solidFill>
              </a:rPr>
              <a:t>		</a:t>
            </a:r>
            <a:r>
              <a:rPr lang="es-MX" sz="2400" dirty="0" smtClean="0">
                <a:solidFill>
                  <a:srgbClr val="17375E"/>
                </a:solidFill>
              </a:rPr>
              <a:t>Panorama del Sector Asegurador en Latinoamérica</a:t>
            </a:r>
            <a:endParaRPr lang="es-MX" sz="2400" dirty="0" smtClean="0">
              <a:solidFill>
                <a:srgbClr val="17375E"/>
              </a:solidFill>
            </a:endParaRPr>
          </a:p>
          <a:p>
            <a:pPr algn="r"/>
            <a:r>
              <a:rPr lang="es-MX" sz="2400" b="1" dirty="0" smtClean="0">
                <a:solidFill>
                  <a:srgbClr val="17375E"/>
                </a:solidFill>
              </a:rPr>
              <a:t>Norma Alicia Rosas, presidente CNSF-México</a:t>
            </a:r>
            <a:endParaRPr lang="es-MX" sz="2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rgbClr val="5B9BD5">
                    <a:lumMod val="75000"/>
                  </a:srgbClr>
                </a:solidFill>
                <a:ea typeface="+mn-ea"/>
                <a:cs typeface="Arial" panose="020B0604020202020204" pitchFamily="34" charset="0"/>
              </a:rPr>
              <a:t>Contenido</a:t>
            </a:r>
            <a:endParaRPr lang="en-US" dirty="0">
              <a:solidFill>
                <a:srgbClr val="5B9BD5">
                  <a:lumMod val="75000"/>
                </a:srgbClr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1421592"/>
            <a:ext cx="7886700" cy="4569009"/>
          </a:xfrm>
        </p:spPr>
        <p:txBody>
          <a:bodyPr/>
          <a:lstStyle/>
          <a:p>
            <a:pPr marL="285750" indent="-285750">
              <a:buClr>
                <a:srgbClr val="BA16BE"/>
              </a:buClr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</a:rPr>
              <a:t>Panorama Latinoamericano</a:t>
            </a:r>
            <a:endParaRPr lang="es-MX" sz="20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BA16BE"/>
              </a:buClr>
              <a:buFont typeface="Wingdings" panose="05000000000000000000" pitchFamily="2" charset="2"/>
              <a:buChar char="q"/>
            </a:pPr>
            <a:endParaRPr lang="es-MX" sz="9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</a:rPr>
              <a:t>Crecimiento constante y superior al resto de la economía</a:t>
            </a:r>
            <a:endParaRPr lang="es-MX" sz="2000" dirty="0" smtClean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es-MX" sz="18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</a:rPr>
              <a:t>Penetración del Seguro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</a:rPr>
              <a:t>Avances regulatorios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MX" sz="2000" dirty="0" smtClean="0">
                <a:solidFill>
                  <a:schemeClr val="tx1"/>
                </a:solidFill>
              </a:rPr>
              <a:t>Desafíos</a:t>
            </a:r>
            <a:endParaRPr lang="es-MX" sz="20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MX" sz="2000" dirty="0" smtClean="0">
              <a:solidFill>
                <a:schemeClr val="tx1"/>
              </a:solidFill>
            </a:endParaRPr>
          </a:p>
          <a:p>
            <a:pPr>
              <a:buClr>
                <a:srgbClr val="7030A0"/>
              </a:buClr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36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Panorama Latinoamericano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52144"/>
              </p:ext>
            </p:extLst>
          </p:nvPr>
        </p:nvGraphicFramePr>
        <p:xfrm>
          <a:off x="118533" y="10075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926740"/>
              </p:ext>
            </p:extLst>
          </p:nvPr>
        </p:nvGraphicFramePr>
        <p:xfrm>
          <a:off x="4267200" y="10075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810240"/>
              </p:ext>
            </p:extLst>
          </p:nvPr>
        </p:nvGraphicFramePr>
        <p:xfrm>
          <a:off x="2312711" y="36829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CNSF con información </a:t>
            </a:r>
            <a:r>
              <a:rPr lang="es-MX" sz="1000" dirty="0" err="1" smtClean="0"/>
              <a:t>Swiss</a:t>
            </a:r>
            <a:r>
              <a:rPr lang="es-MX" sz="1000" dirty="0" smtClean="0"/>
              <a:t> Re </a:t>
            </a:r>
            <a:r>
              <a:rPr lang="es-MX" sz="1000" dirty="0" err="1" smtClean="0"/>
              <a:t>Institute</a:t>
            </a:r>
            <a:r>
              <a:rPr lang="es-MX" sz="1000" dirty="0" smtClean="0"/>
              <a:t>, sigma </a:t>
            </a:r>
            <a:r>
              <a:rPr lang="es-MX" sz="1000" dirty="0" err="1" smtClean="0"/>
              <a:t>explorer</a:t>
            </a:r>
            <a:r>
              <a:rPr lang="es-MX" sz="1000" dirty="0"/>
              <a:t>, http://www.sigma-explorer.com/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14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Panorama Latinoamericano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42150"/>
              </p:ext>
            </p:extLst>
          </p:nvPr>
        </p:nvGraphicFramePr>
        <p:xfrm>
          <a:off x="177800" y="8900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409735"/>
              </p:ext>
            </p:extLst>
          </p:nvPr>
        </p:nvGraphicFramePr>
        <p:xfrm>
          <a:off x="177800" y="35861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31866"/>
              </p:ext>
            </p:extLst>
          </p:nvPr>
        </p:nvGraphicFramePr>
        <p:xfrm>
          <a:off x="4175148" y="36379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615522"/>
              </p:ext>
            </p:extLst>
          </p:nvPr>
        </p:nvGraphicFramePr>
        <p:xfrm>
          <a:off x="4175148" y="9172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112933" y="6466357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CNSF con información </a:t>
            </a:r>
            <a:r>
              <a:rPr lang="es-MX" sz="1000" dirty="0" err="1" smtClean="0"/>
              <a:t>Swiss</a:t>
            </a:r>
            <a:r>
              <a:rPr lang="es-MX" sz="1000" dirty="0" smtClean="0"/>
              <a:t> Re </a:t>
            </a:r>
            <a:r>
              <a:rPr lang="es-MX" sz="1000" dirty="0" err="1" smtClean="0"/>
              <a:t>Institute</a:t>
            </a:r>
            <a:r>
              <a:rPr lang="es-MX" sz="1000" dirty="0" smtClean="0"/>
              <a:t>, sigma </a:t>
            </a:r>
            <a:r>
              <a:rPr lang="es-MX" sz="1000" dirty="0" err="1" smtClean="0"/>
              <a:t>explorer</a:t>
            </a:r>
            <a:r>
              <a:rPr lang="es-MX" sz="1000" dirty="0"/>
              <a:t>, http://www.sigma-explorer.com/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758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Avances constantes…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81440"/>
              </p:ext>
            </p:extLst>
          </p:nvPr>
        </p:nvGraphicFramePr>
        <p:xfrm>
          <a:off x="272474" y="935015"/>
          <a:ext cx="5381625" cy="280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182311"/>
              </p:ext>
            </p:extLst>
          </p:nvPr>
        </p:nvGraphicFramePr>
        <p:xfrm>
          <a:off x="4326467" y="35729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CNSF con información </a:t>
            </a:r>
            <a:r>
              <a:rPr lang="es-MX" sz="1000" dirty="0" err="1" smtClean="0"/>
              <a:t>Swiss</a:t>
            </a:r>
            <a:r>
              <a:rPr lang="es-MX" sz="1000" dirty="0" smtClean="0"/>
              <a:t> Re </a:t>
            </a:r>
            <a:r>
              <a:rPr lang="es-MX" sz="1000" dirty="0" err="1" smtClean="0"/>
              <a:t>Institute</a:t>
            </a:r>
            <a:r>
              <a:rPr lang="es-MX" sz="1000" dirty="0" smtClean="0"/>
              <a:t>, sigma </a:t>
            </a:r>
            <a:r>
              <a:rPr lang="es-MX" sz="1000" dirty="0" err="1" smtClean="0"/>
              <a:t>explorer</a:t>
            </a:r>
            <a:r>
              <a:rPr lang="es-MX" sz="1000" dirty="0"/>
              <a:t>, http://www.sigma-explorer.com/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65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Avances constantes…aún con inestabilidad financiera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11184"/>
              </p:ext>
            </p:extLst>
          </p:nvPr>
        </p:nvGraphicFramePr>
        <p:xfrm>
          <a:off x="609599" y="1210732"/>
          <a:ext cx="7890934" cy="458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CNSF con información </a:t>
            </a:r>
            <a:r>
              <a:rPr lang="es-MX" sz="1000" dirty="0" err="1" smtClean="0"/>
              <a:t>Swiss</a:t>
            </a:r>
            <a:r>
              <a:rPr lang="es-MX" sz="1000" dirty="0" smtClean="0"/>
              <a:t> Re </a:t>
            </a:r>
            <a:r>
              <a:rPr lang="es-MX" sz="1000" dirty="0" err="1" smtClean="0"/>
              <a:t>Institute</a:t>
            </a:r>
            <a:r>
              <a:rPr lang="es-MX" sz="1000" dirty="0" smtClean="0"/>
              <a:t>, sigma </a:t>
            </a:r>
            <a:r>
              <a:rPr lang="es-MX" sz="1000" dirty="0" err="1" smtClean="0"/>
              <a:t>explorer</a:t>
            </a:r>
            <a:r>
              <a:rPr lang="es-MX" sz="1000" dirty="0"/>
              <a:t>, http://www.sigma-explorer.com/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77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…pero falta comino por recorrer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214564"/>
              </p:ext>
            </p:extLst>
          </p:nvPr>
        </p:nvGraphicFramePr>
        <p:xfrm>
          <a:off x="160867" y="9530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5900"/>
              </p:ext>
            </p:extLst>
          </p:nvPr>
        </p:nvGraphicFramePr>
        <p:xfrm>
          <a:off x="4175148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CNSF con información </a:t>
            </a:r>
            <a:r>
              <a:rPr lang="es-MX" sz="1000" dirty="0" err="1" smtClean="0"/>
              <a:t>Swiss</a:t>
            </a:r>
            <a:r>
              <a:rPr lang="es-MX" sz="1000" dirty="0" smtClean="0"/>
              <a:t> Re </a:t>
            </a:r>
            <a:r>
              <a:rPr lang="es-MX" sz="1000" dirty="0" err="1" smtClean="0"/>
              <a:t>Institute</a:t>
            </a:r>
            <a:r>
              <a:rPr lang="es-MX" sz="1000" dirty="0" smtClean="0"/>
              <a:t>, sigma </a:t>
            </a:r>
            <a:r>
              <a:rPr lang="es-MX" sz="1000" dirty="0" err="1" smtClean="0"/>
              <a:t>explorer</a:t>
            </a:r>
            <a:r>
              <a:rPr lang="es-MX" sz="1000" dirty="0"/>
              <a:t>, http://www.sigma-explorer.com/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44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y, existen diferencias entre la región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8984"/>
              </p:ext>
            </p:extLst>
          </p:nvPr>
        </p:nvGraphicFramePr>
        <p:xfrm>
          <a:off x="330199" y="1185332"/>
          <a:ext cx="8263467" cy="478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112933" y="6457890"/>
            <a:ext cx="303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Fuente: CNSF con información </a:t>
            </a:r>
            <a:r>
              <a:rPr lang="es-MX" sz="1000" dirty="0" err="1" smtClean="0"/>
              <a:t>Swiss</a:t>
            </a:r>
            <a:r>
              <a:rPr lang="es-MX" sz="1000" dirty="0" smtClean="0"/>
              <a:t> Re </a:t>
            </a:r>
            <a:r>
              <a:rPr lang="es-MX" sz="1000" dirty="0" err="1" smtClean="0"/>
              <a:t>Institute</a:t>
            </a:r>
            <a:r>
              <a:rPr lang="es-MX" sz="1000" dirty="0" smtClean="0"/>
              <a:t>, sigma </a:t>
            </a:r>
            <a:r>
              <a:rPr lang="es-MX" sz="1000" dirty="0" err="1" smtClean="0"/>
              <a:t>explorer</a:t>
            </a:r>
            <a:r>
              <a:rPr lang="es-MX" sz="1000" dirty="0"/>
              <a:t>, http://www.sigma-explorer.com/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97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274" y="482886"/>
            <a:ext cx="829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Respecto </a:t>
            </a:r>
            <a:r>
              <a:rPr lang="es-MX" sz="2400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a la regulación, también hay distintos niveles de avance</a:t>
            </a:r>
            <a:endParaRPr lang="es-MX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61273" y="1454267"/>
            <a:ext cx="4222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_tradnl" sz="1200" dirty="0">
                <a:ea typeface="MS Mincho" panose="02020609040205080304" pitchFamily="49" charset="-128"/>
                <a:cs typeface="Arial" panose="020B0604020202020204" pitchFamily="34" charset="0"/>
              </a:rPr>
              <a:t>Evaluación del índice de proximidad hacia una regulación basada en </a:t>
            </a:r>
            <a:r>
              <a:rPr lang="es-ES_tradnl" sz="1200" dirty="0" smtClean="0">
                <a:ea typeface="MS Mincho" panose="02020609040205080304" pitchFamily="49" charset="-128"/>
                <a:cs typeface="Arial" panose="020B0604020202020204" pitchFamily="34" charset="0"/>
              </a:rPr>
              <a:t>riesgo [I-RBR]</a:t>
            </a:r>
            <a:endParaRPr lang="es-ES_tradnl" sz="1200" dirty="0"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15" y="1932865"/>
            <a:ext cx="2692310" cy="85541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753112" y="1454267"/>
            <a:ext cx="2902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América Latina: resumen del índice [I-RBR]</a:t>
            </a:r>
            <a:endParaRPr lang="es-MX" sz="12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5416381" y="1747939"/>
            <a:ext cx="3239605" cy="4345441"/>
            <a:chOff x="5530713" y="1704309"/>
            <a:chExt cx="3239605" cy="4345441"/>
          </a:xfrm>
        </p:grpSpPr>
        <p:pic>
          <p:nvPicPr>
            <p:cNvPr id="17" name="Imagen 16"/>
            <p:cNvPicPr/>
            <p:nvPr/>
          </p:nvPicPr>
          <p:blipFill rotWithShape="1">
            <a:blip r:embed="rId4"/>
            <a:srcRect t="24476" b="5164"/>
            <a:stretch/>
          </p:blipFill>
          <p:spPr bwMode="auto">
            <a:xfrm>
              <a:off x="5530713" y="1704309"/>
              <a:ext cx="3239605" cy="434544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n 17"/>
            <p:cNvPicPr/>
            <p:nvPr/>
          </p:nvPicPr>
          <p:blipFill rotWithShape="1">
            <a:blip r:embed="rId5"/>
            <a:srcRect l="35274" t="25137" r="55124" b="72840"/>
            <a:stretch/>
          </p:blipFill>
          <p:spPr>
            <a:xfrm>
              <a:off x="6176070" y="1755377"/>
              <a:ext cx="452846" cy="217714"/>
            </a:xfrm>
            <a:prstGeom prst="rect">
              <a:avLst/>
            </a:prstGeom>
          </p:spPr>
        </p:pic>
      </p:grpSp>
      <p:sp>
        <p:nvSpPr>
          <p:cNvPr id="20" name="CuadroTexto 19"/>
          <p:cNvSpPr txBox="1"/>
          <p:nvPr/>
        </p:nvSpPr>
        <p:spPr>
          <a:xfrm>
            <a:off x="6112933" y="6457890"/>
            <a:ext cx="3031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Fuente</a:t>
            </a:r>
            <a:r>
              <a:rPr lang="es-MX" sz="1000" dirty="0"/>
              <a:t>: Servicios de Estudios de MAPFRE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63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20558</TotalTime>
  <Words>758</Words>
  <Application>Microsoft Office PowerPoint</Application>
  <PresentationFormat>Presentación en pantalla (4:3)</PresentationFormat>
  <Paragraphs>157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MS Mincho</vt:lpstr>
      <vt:lpstr>Arial</vt:lpstr>
      <vt:lpstr>Calibri</vt:lpstr>
      <vt:lpstr>Times New Roman</vt:lpstr>
      <vt:lpstr>Wingdings</vt:lpstr>
      <vt:lpstr>2_Diseño personalizado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ICELA ROJAS RAMIREZ</dc:creator>
  <cp:lastModifiedBy>JOSE GERARDO LOPEZ HOYO</cp:lastModifiedBy>
  <cp:revision>1023</cp:revision>
  <cp:lastPrinted>2018-09-20T16:30:09Z</cp:lastPrinted>
  <dcterms:created xsi:type="dcterms:W3CDTF">2017-01-19T17:07:09Z</dcterms:created>
  <dcterms:modified xsi:type="dcterms:W3CDTF">2018-10-19T03:01:20Z</dcterms:modified>
</cp:coreProperties>
</file>