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3" r:id="rId2"/>
    <p:sldId id="367" r:id="rId3"/>
    <p:sldId id="293" r:id="rId4"/>
    <p:sldId id="297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404" r:id="rId17"/>
    <p:sldId id="369" r:id="rId18"/>
    <p:sldId id="379" r:id="rId19"/>
    <p:sldId id="380" r:id="rId20"/>
    <p:sldId id="381" r:id="rId21"/>
    <p:sldId id="382" r:id="rId22"/>
    <p:sldId id="402" r:id="rId23"/>
    <p:sldId id="407" r:id="rId24"/>
    <p:sldId id="406" r:id="rId25"/>
    <p:sldId id="366" r:id="rId26"/>
  </p:sldIdLst>
  <p:sldSz cx="9144000" cy="6858000" type="screen4x3"/>
  <p:notesSz cx="6797675" cy="9874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 Meza Castro" initials="CM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E1"/>
    <a:srgbClr val="6600FF"/>
    <a:srgbClr val="000066"/>
    <a:srgbClr val="D8D3E0"/>
    <a:srgbClr val="003399"/>
    <a:srgbClr val="FFFF99"/>
    <a:srgbClr val="FF6600"/>
    <a:srgbClr val="008080"/>
    <a:srgbClr val="FFCC66"/>
    <a:srgbClr val="C5F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9078" autoAdjust="0"/>
  </p:normalViewPr>
  <p:slideViewPr>
    <p:cSldViewPr>
      <p:cViewPr>
        <p:scale>
          <a:sx n="80" d="100"/>
          <a:sy n="80" d="100"/>
        </p:scale>
        <p:origin x="-3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826" y="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2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ibro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Hoja1!$H$5</c:f>
              <c:strCache>
                <c:ptCount val="1"/>
                <c:pt idx="0">
                  <c:v>Policies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Hoja1!$G$6:$G$8</c:f>
              <c:strCache>
                <c:ptCount val="3"/>
                <c:pt idx="0">
                  <c:v>Composite</c:v>
                </c:pt>
                <c:pt idx="1">
                  <c:v>Non-Life</c:v>
                </c:pt>
                <c:pt idx="2">
                  <c:v>Life</c:v>
                </c:pt>
              </c:strCache>
            </c:strRef>
          </c:cat>
          <c:val>
            <c:numRef>
              <c:f>Hoja1!$H$6:$H$8</c:f>
              <c:numCache>
                <c:formatCode>#,##0</c:formatCode>
                <c:ptCount val="3"/>
                <c:pt idx="0">
                  <c:v>11653717</c:v>
                </c:pt>
                <c:pt idx="1">
                  <c:v>5730886</c:v>
                </c:pt>
                <c:pt idx="2">
                  <c:v>11024841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74562164487633E-2"/>
          <c:y val="0.12471243616609649"/>
          <c:w val="0.8788051327630263"/>
          <c:h val="0.810527278578242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Hoja2!$B$12</c:f>
              <c:strCache>
                <c:ptCount val="1"/>
                <c:pt idx="0">
                  <c:v>Non-Life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cat>
            <c:numRef>
              <c:f>Hoja2!$C$11:$G$11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Hoja2!$C$12:$G$12</c:f>
              <c:numCache>
                <c:formatCode>#,##0</c:formatCode>
                <c:ptCount val="5"/>
                <c:pt idx="0">
                  <c:v>2325.2991999999995</c:v>
                </c:pt>
                <c:pt idx="1">
                  <c:v>2515.9679999999998</c:v>
                </c:pt>
                <c:pt idx="2">
                  <c:v>2855.9916000000003</c:v>
                </c:pt>
                <c:pt idx="3">
                  <c:v>3154.4540999999999</c:v>
                </c:pt>
                <c:pt idx="4">
                  <c:v>3664.0375999999997</c:v>
                </c:pt>
              </c:numCache>
            </c:numRef>
          </c:val>
        </c:ser>
        <c:ser>
          <c:idx val="1"/>
          <c:order val="1"/>
          <c:tx>
            <c:strRef>
              <c:f>Hoja2!$B$13</c:f>
              <c:strCache>
                <c:ptCount val="1"/>
                <c:pt idx="0">
                  <c:v>Health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cat>
            <c:numRef>
              <c:f>Hoja2!$C$11:$G$11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Hoja2!$C$13:$G$13</c:f>
              <c:numCache>
                <c:formatCode>#,##0</c:formatCode>
                <c:ptCount val="5"/>
                <c:pt idx="0">
                  <c:v>814.89279999999985</c:v>
                </c:pt>
                <c:pt idx="1">
                  <c:v>877.96800000000007</c:v>
                </c:pt>
                <c:pt idx="2">
                  <c:v>951.99720000000002</c:v>
                </c:pt>
                <c:pt idx="3">
                  <c:v>1075.2023999999999</c:v>
                </c:pt>
                <c:pt idx="4">
                  <c:v>1224.3689999999999</c:v>
                </c:pt>
              </c:numCache>
            </c:numRef>
          </c:val>
        </c:ser>
        <c:ser>
          <c:idx val="2"/>
          <c:order val="2"/>
          <c:tx>
            <c:strRef>
              <c:f>Hoja2!$B$14</c:f>
              <c:strCache>
                <c:ptCount val="1"/>
                <c:pt idx="0">
                  <c:v>Life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cat>
            <c:numRef>
              <c:f>Hoja2!$C$11:$G$11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Hoja2!$C$14:$G$14</c:f>
              <c:numCache>
                <c:formatCode>#,##0</c:formatCode>
                <c:ptCount val="5"/>
                <c:pt idx="0">
                  <c:v>1027.6992</c:v>
                </c:pt>
                <c:pt idx="1">
                  <c:v>1185.912</c:v>
                </c:pt>
                <c:pt idx="2">
                  <c:v>1406.3595</c:v>
                </c:pt>
                <c:pt idx="3">
                  <c:v>1620.7094999999999</c:v>
                </c:pt>
                <c:pt idx="4">
                  <c:v>1922.7128</c:v>
                </c:pt>
              </c:numCache>
            </c:numRef>
          </c:val>
        </c:ser>
        <c:ser>
          <c:idx val="3"/>
          <c:order val="3"/>
          <c:tx>
            <c:strRef>
              <c:f>Hoja2!$B$15</c:f>
              <c:strCache>
                <c:ptCount val="1"/>
                <c:pt idx="0">
                  <c:v>Pensions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cat>
            <c:numRef>
              <c:f>Hoja2!$C$11:$G$11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Hoja2!$C$15:$G$15</c:f>
              <c:numCache>
                <c:formatCode>#,##0</c:formatCode>
                <c:ptCount val="5"/>
                <c:pt idx="0">
                  <c:v>1022.5088</c:v>
                </c:pt>
                <c:pt idx="1">
                  <c:v>1972.152</c:v>
                </c:pt>
                <c:pt idx="2">
                  <c:v>1997.7517</c:v>
                </c:pt>
                <c:pt idx="3">
                  <c:v>2055.5340000000001</c:v>
                </c:pt>
                <c:pt idx="4">
                  <c:v>2258.2805999999996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9356672"/>
        <c:axId val="79358208"/>
      </c:barChart>
      <c:catAx>
        <c:axId val="7935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79358208"/>
        <c:crosses val="autoZero"/>
        <c:auto val="1"/>
        <c:lblAlgn val="ctr"/>
        <c:lblOffset val="100"/>
        <c:noMultiLvlLbl val="0"/>
      </c:catAx>
      <c:valAx>
        <c:axId val="793582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79356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583867158968153"/>
          <c:y val="0.93117838439407108"/>
          <c:w val="0.42576667013357855"/>
          <c:h val="3.5372267066111428E-2"/>
        </c:manualLayout>
      </c:layout>
      <c:overlay val="0"/>
      <c:txPr>
        <a:bodyPr/>
        <a:lstStyle/>
        <a:p>
          <a:pPr>
            <a:defRPr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11.xml"/><Relationship Id="rId1" Type="http://schemas.openxmlformats.org/officeDocument/2006/relationships/slide" Target="../slides/slide12.xml"/><Relationship Id="rId4" Type="http://schemas.openxmlformats.org/officeDocument/2006/relationships/slide" Target="../slides/slide10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21.xml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5" Type="http://schemas.openxmlformats.org/officeDocument/2006/relationships/slide" Target="../slides/slide19.xml"/><Relationship Id="rId4" Type="http://schemas.openxmlformats.org/officeDocument/2006/relationships/slide" Target="../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3C87C-E944-41AD-96DC-C1863C00D719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D2F7FA6-380F-429E-89B8-F72DBD0EAF86}">
      <dgm:prSet phldrT="[Texto]" custT="1"/>
      <dgm:spPr/>
      <dgm:t>
        <a:bodyPr/>
        <a:lstStyle/>
        <a:p>
          <a:r>
            <a:rPr lang="en-US" sz="1000" b="1" noProof="0" dirty="0" smtClean="0"/>
            <a:t>Deberes y Derechos de las Partes </a:t>
          </a:r>
          <a:endParaRPr lang="en-US" sz="1000" b="1" noProof="0" dirty="0"/>
        </a:p>
      </dgm:t>
    </dgm:pt>
    <dgm:pt modelId="{6C5393B1-667F-437C-8162-8C76BBF0ECBF}" type="parTrans" cxnId="{76E2C477-E146-4457-AF87-132D74B2082F}">
      <dgm:prSet/>
      <dgm:spPr/>
      <dgm:t>
        <a:bodyPr/>
        <a:lstStyle/>
        <a:p>
          <a:endParaRPr lang="es-PE"/>
        </a:p>
      </dgm:t>
    </dgm:pt>
    <dgm:pt modelId="{490E8A6E-FB2E-4333-8EC9-845273F7AF83}" type="sibTrans" cxnId="{76E2C477-E146-4457-AF87-132D74B2082F}">
      <dgm:prSet/>
      <dgm:spPr/>
      <dgm:t>
        <a:bodyPr/>
        <a:lstStyle/>
        <a:p>
          <a:endParaRPr lang="es-PE"/>
        </a:p>
      </dgm:t>
    </dgm:pt>
    <dgm:pt modelId="{F058CE0F-4CA8-43AB-AF9D-4DAFBC77DB7B}">
      <dgm:prSet phldrT="[Texto]" custT="1"/>
      <dgm:spPr/>
      <dgm:t>
        <a:bodyPr/>
        <a:lstStyle/>
        <a:p>
          <a:r>
            <a:rPr lang="en-US" sz="1000" b="1" noProof="0" dirty="0" smtClean="0"/>
            <a:t>Gestión de reclamos</a:t>
          </a:r>
          <a:endParaRPr lang="en-US" sz="10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E685819-9E6E-479D-B6B0-86322BEB0604}" type="parTrans" cxnId="{8770CBA5-28A4-432E-8E89-5497BD061734}">
      <dgm:prSet/>
      <dgm:spPr/>
      <dgm:t>
        <a:bodyPr/>
        <a:lstStyle/>
        <a:p>
          <a:endParaRPr lang="es-PE"/>
        </a:p>
      </dgm:t>
    </dgm:pt>
    <dgm:pt modelId="{7F915622-9781-473D-B445-297FCBB2DD1E}" type="sibTrans" cxnId="{8770CBA5-28A4-432E-8E89-5497BD061734}">
      <dgm:prSet/>
      <dgm:spPr/>
      <dgm:t>
        <a:bodyPr/>
        <a:lstStyle/>
        <a:p>
          <a:endParaRPr lang="es-PE"/>
        </a:p>
      </dgm:t>
    </dgm:pt>
    <dgm:pt modelId="{4118E7C0-09CA-4AB9-9890-2A04C399B829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b="1" noProof="0" dirty="0" smtClean="0"/>
            <a:t>Criterios para Identificar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000" b="1" noProof="0" dirty="0" smtClean="0"/>
            <a:t>cláusulas abusivas</a:t>
          </a:r>
          <a:endParaRPr lang="en-US" sz="10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C46E1AE-FBBE-46AD-A86D-C0FE1815BCCD}" type="parTrans" cxnId="{6E6605AC-0157-4276-AD13-2190AC04DF58}">
      <dgm:prSet/>
      <dgm:spPr/>
      <dgm:t>
        <a:bodyPr/>
        <a:lstStyle/>
        <a:p>
          <a:endParaRPr lang="es-PE"/>
        </a:p>
      </dgm:t>
    </dgm:pt>
    <dgm:pt modelId="{AF170EA0-719C-4EB4-846D-5B48C9EC0A82}" type="sibTrans" cxnId="{6E6605AC-0157-4276-AD13-2190AC04DF58}">
      <dgm:prSet/>
      <dgm:spPr/>
      <dgm:t>
        <a:bodyPr/>
        <a:lstStyle/>
        <a:p>
          <a:endParaRPr lang="es-PE"/>
        </a:p>
      </dgm:t>
    </dgm:pt>
    <dgm:pt modelId="{1052382F-E5C7-4F0F-90AE-A27BBCC0D3BC}">
      <dgm:prSet phldrT="[Texto]" custT="1"/>
      <dgm:spPr/>
      <dgm:t>
        <a:bodyPr/>
        <a:lstStyle/>
        <a:p>
          <a:r>
            <a:rPr lang="en-US" sz="1000" b="1" u="none" noProof="0" dirty="0" smtClean="0">
              <a:solidFill>
                <a:schemeClr val="tx1"/>
              </a:solidFill>
            </a:rPr>
            <a:t>Reglas de Interpretación</a:t>
          </a:r>
          <a:endParaRPr lang="en-US" sz="1000" b="1" u="none" noProof="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4700FD3-10A5-4BB7-9C73-13FE0C379000}" type="parTrans" cxnId="{BB05F4DE-B090-4066-A9EB-72FCF8927E43}">
      <dgm:prSet/>
      <dgm:spPr/>
      <dgm:t>
        <a:bodyPr/>
        <a:lstStyle/>
        <a:p>
          <a:endParaRPr lang="es-PE"/>
        </a:p>
      </dgm:t>
    </dgm:pt>
    <dgm:pt modelId="{6E2385E6-4021-4CF6-9445-720E838856DA}" type="sibTrans" cxnId="{BB05F4DE-B090-4066-A9EB-72FCF8927E43}">
      <dgm:prSet/>
      <dgm:spPr/>
      <dgm:t>
        <a:bodyPr/>
        <a:lstStyle/>
        <a:p>
          <a:endParaRPr lang="es-PE"/>
        </a:p>
      </dgm:t>
    </dgm:pt>
    <dgm:pt modelId="{1CA68935-79EC-4F91-B183-FD769209A919}">
      <dgm:prSet phldrT="[Texto]" custT="1"/>
      <dgm:spPr/>
      <dgm:t>
        <a:bodyPr/>
        <a:lstStyle/>
        <a:p>
          <a:r>
            <a:rPr lang="en-US" sz="1000" b="1" noProof="0" dirty="0" smtClean="0"/>
            <a:t>Adopción de condiciones minimas del contrato</a:t>
          </a:r>
          <a:endParaRPr lang="en-US" sz="10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AC2DC27-2B63-4C12-ABDC-3C8B0AA2FA49}" type="parTrans" cxnId="{0B3BDA2A-E603-4BFC-9623-9F178CA486CE}">
      <dgm:prSet/>
      <dgm:spPr/>
      <dgm:t>
        <a:bodyPr/>
        <a:lstStyle/>
        <a:p>
          <a:endParaRPr lang="es-PE"/>
        </a:p>
      </dgm:t>
    </dgm:pt>
    <dgm:pt modelId="{F617F8EB-A874-4822-8F0D-EA86BDCBC5BD}" type="sibTrans" cxnId="{0B3BDA2A-E603-4BFC-9623-9F178CA486CE}">
      <dgm:prSet/>
      <dgm:spPr/>
      <dgm:t>
        <a:bodyPr/>
        <a:lstStyle/>
        <a:p>
          <a:endParaRPr lang="es-PE"/>
        </a:p>
      </dgm:t>
    </dgm:pt>
    <dgm:pt modelId="{8714B657-CBF2-4BD0-9878-225613236C1C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b="1" noProof="0" dirty="0" smtClean="0">
              <a:solidFill>
                <a:schemeClr val="bg1"/>
              </a:solidFill>
            </a:rPr>
            <a:t>Derecho del Contrato de Seguros</a:t>
          </a:r>
          <a:endParaRPr lang="en-US" b="1" noProof="0" dirty="0">
            <a:solidFill>
              <a:schemeClr val="bg1"/>
            </a:solidFill>
          </a:endParaRPr>
        </a:p>
      </dgm:t>
    </dgm:pt>
    <dgm:pt modelId="{A52EBFDF-14BC-466B-A8C7-F9363D94C46F}" type="sibTrans" cxnId="{9161B083-6404-4C16-A4DA-C9B803BF1BB5}">
      <dgm:prSet/>
      <dgm:spPr/>
      <dgm:t>
        <a:bodyPr/>
        <a:lstStyle/>
        <a:p>
          <a:endParaRPr lang="es-PE"/>
        </a:p>
      </dgm:t>
    </dgm:pt>
    <dgm:pt modelId="{B6EE9CC8-4C26-400B-BFC1-F55180F24FDE}" type="parTrans" cxnId="{9161B083-6404-4C16-A4DA-C9B803BF1BB5}">
      <dgm:prSet/>
      <dgm:spPr/>
      <dgm:t>
        <a:bodyPr/>
        <a:lstStyle/>
        <a:p>
          <a:endParaRPr lang="es-PE"/>
        </a:p>
      </dgm:t>
    </dgm:pt>
    <dgm:pt modelId="{2F910CCF-551D-40FB-95F6-5D3C9614FB0A}" type="pres">
      <dgm:prSet presAssocID="{9AE3C87C-E944-41AD-96DC-C1863C00D71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27506D-0045-4AE9-AEAD-80AE0F288CDF}" type="pres">
      <dgm:prSet presAssocID="{9AE3C87C-E944-41AD-96DC-C1863C00D719}" presName="radial" presStyleCnt="0">
        <dgm:presLayoutVars>
          <dgm:animLvl val="ctr"/>
        </dgm:presLayoutVars>
      </dgm:prSet>
      <dgm:spPr/>
    </dgm:pt>
    <dgm:pt modelId="{8E08DE6F-AACE-469E-893F-7BC3329B452E}" type="pres">
      <dgm:prSet presAssocID="{8714B657-CBF2-4BD0-9878-225613236C1C}" presName="centerShape" presStyleLbl="vennNode1" presStyleIdx="0" presStyleCnt="6" custScaleX="42781" custScaleY="40113" custLinFactNeighborX="1701" custLinFactNeighborY="5267"/>
      <dgm:spPr/>
      <dgm:t>
        <a:bodyPr/>
        <a:lstStyle/>
        <a:p>
          <a:endParaRPr lang="es-PE"/>
        </a:p>
      </dgm:t>
    </dgm:pt>
    <dgm:pt modelId="{99C92D5C-CAC4-4992-888C-1399125C0E66}" type="pres">
      <dgm:prSet presAssocID="{1D2F7FA6-380F-429E-89B8-F72DBD0EAF86}" presName="node" presStyleLbl="vennNode1" presStyleIdx="1" presStyleCnt="6" custScaleX="76170" custScaleY="70143" custRadScaleRad="83391" custRadScaleInc="12558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143E896-A574-4846-9BBE-79FBB909E5F5}" type="pres">
      <dgm:prSet presAssocID="{F058CE0F-4CA8-43AB-AF9D-4DAFBC77DB7B}" presName="node" presStyleLbl="vennNode1" presStyleIdx="2" presStyleCnt="6" custScaleX="75708" custScaleY="70851" custRadScaleRad="81705" custRadScaleInc="-22273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F6A2B8-597A-44E8-8DC2-1F40BA6565AF}" type="pres">
      <dgm:prSet presAssocID="{4118E7C0-09CA-4AB9-9890-2A04C399B829}" presName="node" presStyleLbl="vennNode1" presStyleIdx="3" presStyleCnt="6" custScaleX="77209" custScaleY="75404" custRadScaleRad="93945" custRadScaleInc="9043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99A3042-FD6C-47EB-9D5D-6EF456150C6C}" type="pres">
      <dgm:prSet presAssocID="{1052382F-E5C7-4F0F-90AE-A27BBCC0D3BC}" presName="node" presStyleLbl="vennNode1" presStyleIdx="4" presStyleCnt="6" custScaleX="87903" custScaleY="75404" custRadScaleRad="68275" custRadScaleInc="20495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6DF619F-F729-49A1-B4CA-9F7196161623}" type="pres">
      <dgm:prSet presAssocID="{1CA68935-79EC-4F91-B183-FD769209A919}" presName="node" presStyleLbl="vennNode1" presStyleIdx="5" presStyleCnt="6" custScaleX="74519" custScaleY="72176" custRadScaleRad="93478" custRadScaleInc="-19549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7EC0167-A477-45D7-B171-AD194FAA056E}" type="presOf" srcId="{8714B657-CBF2-4BD0-9878-225613236C1C}" destId="{8E08DE6F-AACE-469E-893F-7BC3329B452E}" srcOrd="0" destOrd="0" presId="urn:microsoft.com/office/officeart/2005/8/layout/radial3"/>
    <dgm:cxn modelId="{0B3BDA2A-E603-4BFC-9623-9F178CA486CE}" srcId="{8714B657-CBF2-4BD0-9878-225613236C1C}" destId="{1CA68935-79EC-4F91-B183-FD769209A919}" srcOrd="4" destOrd="0" parTransId="{6AC2DC27-2B63-4C12-ABDC-3C8B0AA2FA49}" sibTransId="{F617F8EB-A874-4822-8F0D-EA86BDCBC5BD}"/>
    <dgm:cxn modelId="{8E274537-0426-4EE8-A2AE-69620850DFCB}" type="presOf" srcId="{1CA68935-79EC-4F91-B183-FD769209A919}" destId="{A6DF619F-F729-49A1-B4CA-9F7196161623}" srcOrd="0" destOrd="0" presId="urn:microsoft.com/office/officeart/2005/8/layout/radial3"/>
    <dgm:cxn modelId="{15CB30A0-9882-4FAE-8DDB-0899116B104A}" type="presOf" srcId="{F058CE0F-4CA8-43AB-AF9D-4DAFBC77DB7B}" destId="{0143E896-A574-4846-9BBE-79FBB909E5F5}" srcOrd="0" destOrd="0" presId="urn:microsoft.com/office/officeart/2005/8/layout/radial3"/>
    <dgm:cxn modelId="{BB05F4DE-B090-4066-A9EB-72FCF8927E43}" srcId="{8714B657-CBF2-4BD0-9878-225613236C1C}" destId="{1052382F-E5C7-4F0F-90AE-A27BBCC0D3BC}" srcOrd="3" destOrd="0" parTransId="{04700FD3-10A5-4BB7-9C73-13FE0C379000}" sibTransId="{6E2385E6-4021-4CF6-9445-720E838856DA}"/>
    <dgm:cxn modelId="{E989F164-F644-4C06-BA8B-971F6FA986C3}" type="presOf" srcId="{1D2F7FA6-380F-429E-89B8-F72DBD0EAF86}" destId="{99C92D5C-CAC4-4992-888C-1399125C0E66}" srcOrd="0" destOrd="0" presId="urn:microsoft.com/office/officeart/2005/8/layout/radial3"/>
    <dgm:cxn modelId="{1BEB5AD6-3378-405D-A939-ECB504DDC638}" type="presOf" srcId="{4118E7C0-09CA-4AB9-9890-2A04C399B829}" destId="{72F6A2B8-597A-44E8-8DC2-1F40BA6565AF}" srcOrd="0" destOrd="0" presId="urn:microsoft.com/office/officeart/2005/8/layout/radial3"/>
    <dgm:cxn modelId="{8770CBA5-28A4-432E-8E89-5497BD061734}" srcId="{8714B657-CBF2-4BD0-9878-225613236C1C}" destId="{F058CE0F-4CA8-43AB-AF9D-4DAFBC77DB7B}" srcOrd="1" destOrd="0" parTransId="{CE685819-9E6E-479D-B6B0-86322BEB0604}" sibTransId="{7F915622-9781-473D-B445-297FCBB2DD1E}"/>
    <dgm:cxn modelId="{76E2C477-E146-4457-AF87-132D74B2082F}" srcId="{8714B657-CBF2-4BD0-9878-225613236C1C}" destId="{1D2F7FA6-380F-429E-89B8-F72DBD0EAF86}" srcOrd="0" destOrd="0" parTransId="{6C5393B1-667F-437C-8162-8C76BBF0ECBF}" sibTransId="{490E8A6E-FB2E-4333-8EC9-845273F7AF83}"/>
    <dgm:cxn modelId="{C67CE5F5-CE84-4B3A-8B1C-CEEF8B8C7C43}" type="presOf" srcId="{9AE3C87C-E944-41AD-96DC-C1863C00D719}" destId="{2F910CCF-551D-40FB-95F6-5D3C9614FB0A}" srcOrd="0" destOrd="0" presId="urn:microsoft.com/office/officeart/2005/8/layout/radial3"/>
    <dgm:cxn modelId="{6E6605AC-0157-4276-AD13-2190AC04DF58}" srcId="{8714B657-CBF2-4BD0-9878-225613236C1C}" destId="{4118E7C0-09CA-4AB9-9890-2A04C399B829}" srcOrd="2" destOrd="0" parTransId="{EC46E1AE-FBBE-46AD-A86D-C0FE1815BCCD}" sibTransId="{AF170EA0-719C-4EB4-846D-5B48C9EC0A82}"/>
    <dgm:cxn modelId="{9161B083-6404-4C16-A4DA-C9B803BF1BB5}" srcId="{9AE3C87C-E944-41AD-96DC-C1863C00D719}" destId="{8714B657-CBF2-4BD0-9878-225613236C1C}" srcOrd="0" destOrd="0" parTransId="{B6EE9CC8-4C26-400B-BFC1-F55180F24FDE}" sibTransId="{A52EBFDF-14BC-466B-A8C7-F9363D94C46F}"/>
    <dgm:cxn modelId="{3C2E79EA-1585-43BD-AFB4-9334F30AA5CB}" type="presOf" srcId="{1052382F-E5C7-4F0F-90AE-A27BBCC0D3BC}" destId="{399A3042-FD6C-47EB-9D5D-6EF456150C6C}" srcOrd="0" destOrd="0" presId="urn:microsoft.com/office/officeart/2005/8/layout/radial3"/>
    <dgm:cxn modelId="{F5430019-CE5B-443A-BEFC-F80E9F5F6DE1}" type="presParOf" srcId="{2F910CCF-551D-40FB-95F6-5D3C9614FB0A}" destId="{5527506D-0045-4AE9-AEAD-80AE0F288CDF}" srcOrd="0" destOrd="0" presId="urn:microsoft.com/office/officeart/2005/8/layout/radial3"/>
    <dgm:cxn modelId="{15A9D675-308D-4006-838C-DE1C274BD1C0}" type="presParOf" srcId="{5527506D-0045-4AE9-AEAD-80AE0F288CDF}" destId="{8E08DE6F-AACE-469E-893F-7BC3329B452E}" srcOrd="0" destOrd="0" presId="urn:microsoft.com/office/officeart/2005/8/layout/radial3"/>
    <dgm:cxn modelId="{104C0C0A-0EB6-4181-A93C-EB41540BB30A}" type="presParOf" srcId="{5527506D-0045-4AE9-AEAD-80AE0F288CDF}" destId="{99C92D5C-CAC4-4992-888C-1399125C0E66}" srcOrd="1" destOrd="0" presId="urn:microsoft.com/office/officeart/2005/8/layout/radial3"/>
    <dgm:cxn modelId="{5905CD70-1A55-45AE-8F82-CEA6C89D9417}" type="presParOf" srcId="{5527506D-0045-4AE9-AEAD-80AE0F288CDF}" destId="{0143E896-A574-4846-9BBE-79FBB909E5F5}" srcOrd="2" destOrd="0" presId="urn:microsoft.com/office/officeart/2005/8/layout/radial3"/>
    <dgm:cxn modelId="{258802BB-3F13-40E3-B180-4D91B920B524}" type="presParOf" srcId="{5527506D-0045-4AE9-AEAD-80AE0F288CDF}" destId="{72F6A2B8-597A-44E8-8DC2-1F40BA6565AF}" srcOrd="3" destOrd="0" presId="urn:microsoft.com/office/officeart/2005/8/layout/radial3"/>
    <dgm:cxn modelId="{C0013D97-E2A5-4650-9E9A-BAADFB96B6BD}" type="presParOf" srcId="{5527506D-0045-4AE9-AEAD-80AE0F288CDF}" destId="{399A3042-FD6C-47EB-9D5D-6EF456150C6C}" srcOrd="4" destOrd="0" presId="urn:microsoft.com/office/officeart/2005/8/layout/radial3"/>
    <dgm:cxn modelId="{6E194876-65DA-4164-A491-9AB99C506B0D}" type="presParOf" srcId="{5527506D-0045-4AE9-AEAD-80AE0F288CDF}" destId="{A6DF619F-F729-49A1-B4CA-9F7196161623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FFD07A-5078-42CD-9424-D49EECA990FE}" type="doc">
      <dgm:prSet loTypeId="urn:microsoft.com/office/officeart/2005/8/layout/cycle3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5360CF12-2AD7-4C05-86BB-F0B81D7520E1}">
      <dgm:prSet phldrT="[Texto]" custT="1"/>
      <dgm:spPr/>
      <dgm:t>
        <a:bodyPr/>
        <a:lstStyle/>
        <a:p>
          <a:r>
            <a:rPr lang="en-US" sz="1400" noProof="0" dirty="0" smtClean="0"/>
            <a:t>Nulidad de las cláusulas contrarias a la ley y su sustitución de pleno derecho.</a:t>
          </a:r>
          <a:endParaRPr lang="en-US" sz="1400" noProof="0" dirty="0"/>
        </a:p>
      </dgm:t>
    </dgm:pt>
    <dgm:pt modelId="{73A7E195-06EE-4C67-890F-7890B9DC4D71}" type="parTrans" cxnId="{12442C61-1C38-4EED-B2CC-46AEFFC8FAEA}">
      <dgm:prSet/>
      <dgm:spPr/>
      <dgm:t>
        <a:bodyPr/>
        <a:lstStyle/>
        <a:p>
          <a:endParaRPr lang="es-PE"/>
        </a:p>
      </dgm:t>
    </dgm:pt>
    <dgm:pt modelId="{49FA83F4-9A73-4058-9A6F-4153637B2F4B}" type="sibTrans" cxnId="{12442C61-1C38-4EED-B2CC-46AEFFC8FAEA}">
      <dgm:prSet/>
      <dgm:spPr/>
      <dgm:t>
        <a:bodyPr/>
        <a:lstStyle/>
        <a:p>
          <a:endParaRPr lang="es-PE"/>
        </a:p>
      </dgm:t>
    </dgm:pt>
    <dgm:pt modelId="{9D9B38F3-115F-47B7-BAD7-3AFBBCBE56F6}">
      <dgm:prSet phldrT="[Texto]" custT="1"/>
      <dgm:spPr/>
      <dgm:t>
        <a:bodyPr/>
        <a:lstStyle/>
        <a:p>
          <a:r>
            <a:rPr lang="en-US" sz="1400" noProof="0" dirty="0" smtClean="0"/>
            <a:t>Ambigüedades y dudas establecidas en la póliza, se interpretan a favor del asegurado*. </a:t>
          </a:r>
          <a:endParaRPr lang="en-US" sz="1400" noProof="0" dirty="0"/>
        </a:p>
      </dgm:t>
    </dgm:pt>
    <dgm:pt modelId="{11696689-8B0B-488F-9A28-E73D48DD48B4}" type="parTrans" cxnId="{EBCD7B09-2C4F-4EF3-8930-B4AF9A78A5FE}">
      <dgm:prSet/>
      <dgm:spPr/>
      <dgm:t>
        <a:bodyPr/>
        <a:lstStyle/>
        <a:p>
          <a:endParaRPr lang="es-PE"/>
        </a:p>
      </dgm:t>
    </dgm:pt>
    <dgm:pt modelId="{5C10D20C-085F-4C90-8B34-2C496FEB6CDE}" type="sibTrans" cxnId="{EBCD7B09-2C4F-4EF3-8930-B4AF9A78A5FE}">
      <dgm:prSet/>
      <dgm:spPr/>
      <dgm:t>
        <a:bodyPr/>
        <a:lstStyle/>
        <a:p>
          <a:endParaRPr lang="es-PE"/>
        </a:p>
      </dgm:t>
    </dgm:pt>
    <dgm:pt modelId="{1E03E821-F596-4B3D-9F60-B405179CDA0C}">
      <dgm:prSet custT="1"/>
      <dgm:spPr/>
      <dgm:t>
        <a:bodyPr/>
        <a:lstStyle/>
        <a:p>
          <a:r>
            <a:rPr lang="en-US" sz="1400" noProof="0" dirty="0" smtClean="0"/>
            <a:t>Interpretación literal de cobertura, exclusiones y derechos de los beneficiarios.</a:t>
          </a:r>
          <a:endParaRPr lang="en-US" sz="1400" noProof="0" dirty="0"/>
        </a:p>
      </dgm:t>
    </dgm:pt>
    <dgm:pt modelId="{771BAE5D-53B5-4754-85AB-C7374E3686BF}" type="parTrans" cxnId="{D75CDA2F-C031-4CD4-A441-379F75870E34}">
      <dgm:prSet/>
      <dgm:spPr/>
      <dgm:t>
        <a:bodyPr/>
        <a:lstStyle/>
        <a:p>
          <a:endParaRPr lang="es-PE"/>
        </a:p>
      </dgm:t>
    </dgm:pt>
    <dgm:pt modelId="{A5D05B69-ACA7-4321-8BBC-F31B76522E80}" type="sibTrans" cxnId="{D75CDA2F-C031-4CD4-A441-379F75870E34}">
      <dgm:prSet/>
      <dgm:spPr/>
      <dgm:t>
        <a:bodyPr/>
        <a:lstStyle/>
        <a:p>
          <a:endParaRPr lang="es-PE"/>
        </a:p>
      </dgm:t>
    </dgm:pt>
    <dgm:pt modelId="{B14FFF4F-3E89-43C8-91D7-D56D862A8800}">
      <dgm:prSet custT="1"/>
      <dgm:spPr/>
      <dgm:t>
        <a:bodyPr/>
        <a:lstStyle/>
        <a:p>
          <a:r>
            <a:rPr lang="en-US" sz="1400" b="0" noProof="0" dirty="0" smtClean="0"/>
            <a:t>Las cargas impuestas contractualmente al asegurado, deben ser razonables.</a:t>
          </a:r>
          <a:endParaRPr lang="en-US" sz="1400" b="0" noProof="0" dirty="0"/>
        </a:p>
      </dgm:t>
    </dgm:pt>
    <dgm:pt modelId="{11A6AC8E-48EF-45C8-B287-17E44C05ACF6}" type="parTrans" cxnId="{1F986022-9D5D-4CC3-B031-D36FB5D4A4BE}">
      <dgm:prSet/>
      <dgm:spPr/>
      <dgm:t>
        <a:bodyPr/>
        <a:lstStyle/>
        <a:p>
          <a:endParaRPr lang="es-PE"/>
        </a:p>
      </dgm:t>
    </dgm:pt>
    <dgm:pt modelId="{E78133DF-936A-436D-B8D9-309AA2183CA0}" type="sibTrans" cxnId="{1F986022-9D5D-4CC3-B031-D36FB5D4A4BE}">
      <dgm:prSet/>
      <dgm:spPr/>
      <dgm:t>
        <a:bodyPr/>
        <a:lstStyle/>
        <a:p>
          <a:endParaRPr lang="es-PE"/>
        </a:p>
      </dgm:t>
    </dgm:pt>
    <dgm:pt modelId="{B80A22FB-CF04-464A-AC70-301ABEA7F15D}">
      <dgm:prSet custT="1"/>
      <dgm:spPr/>
      <dgm:t>
        <a:bodyPr/>
        <a:lstStyle/>
        <a:p>
          <a:r>
            <a:rPr lang="en-US" sz="1400" noProof="0" dirty="0" smtClean="0"/>
            <a:t>Nulidad</a:t>
          </a:r>
          <a:r>
            <a:rPr lang="en-US" sz="1400" baseline="0" noProof="0" dirty="0" smtClean="0"/>
            <a:t> de disposiciones que favorezcan el derecho de la Aseguradora, en desmedro de los derechos del asegurado</a:t>
          </a:r>
          <a:endParaRPr lang="en-US" sz="1400" noProof="0" dirty="0"/>
        </a:p>
      </dgm:t>
    </dgm:pt>
    <dgm:pt modelId="{E5A58FA7-2AC8-4225-A7CE-4590349BF002}" type="parTrans" cxnId="{FBE6EC07-CA9C-4C9D-AA67-D7BC24142E72}">
      <dgm:prSet/>
      <dgm:spPr/>
      <dgm:t>
        <a:bodyPr/>
        <a:lstStyle/>
        <a:p>
          <a:endParaRPr lang="es-PE"/>
        </a:p>
      </dgm:t>
    </dgm:pt>
    <dgm:pt modelId="{9BCD636A-CE06-41DD-AD59-E1637C26367C}" type="sibTrans" cxnId="{FBE6EC07-CA9C-4C9D-AA67-D7BC24142E72}">
      <dgm:prSet/>
      <dgm:spPr/>
      <dgm:t>
        <a:bodyPr/>
        <a:lstStyle/>
        <a:p>
          <a:endParaRPr lang="es-PE"/>
        </a:p>
      </dgm:t>
    </dgm:pt>
    <dgm:pt modelId="{A12290A6-7250-4948-BCBB-ED9836CCA84B}" type="pres">
      <dgm:prSet presAssocID="{CEFFD07A-5078-42CD-9424-D49EECA990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65BEF9-B27F-41CB-9832-A2C6E1FDB44C}" type="pres">
      <dgm:prSet presAssocID="{CEFFD07A-5078-42CD-9424-D49EECA990FE}" presName="cycle" presStyleCnt="0"/>
      <dgm:spPr/>
      <dgm:t>
        <a:bodyPr/>
        <a:lstStyle/>
        <a:p>
          <a:endParaRPr lang="es-PE"/>
        </a:p>
      </dgm:t>
    </dgm:pt>
    <dgm:pt modelId="{31555A14-0E69-4AE5-A394-E72D046D7CC8}" type="pres">
      <dgm:prSet presAssocID="{5360CF12-2AD7-4C05-86BB-F0B81D7520E1}" presName="nodeFirstNode" presStyleLbl="node1" presStyleIdx="0" presStyleCnt="5" custScaleX="131919" custScaleY="10282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4732233-5E8F-4DD7-86D3-FCA8888694E9}" type="pres">
      <dgm:prSet presAssocID="{49FA83F4-9A73-4058-9A6F-4153637B2F4B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D8302860-25DE-4590-BA1E-08FBD6AF2ECE}" type="pres">
      <dgm:prSet presAssocID="{9D9B38F3-115F-47B7-BAD7-3AFBBCBE56F6}" presName="nodeFollowingNodes" presStyleLbl="node1" presStyleIdx="1" presStyleCnt="5" custScaleX="131919" custScaleY="91876" custRadScaleRad="100240" custRadScaleInc="1385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9973D21-0FCC-488F-BBB9-6AE4A1997603}" type="pres">
      <dgm:prSet presAssocID="{1E03E821-F596-4B3D-9F60-B405179CDA0C}" presName="nodeFollowingNodes" presStyleLbl="node1" presStyleIdx="2" presStyleCnt="5" custScaleX="131919" custScaleY="88927" custRadScaleRad="106664" custRadScaleInc="-248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2F9E46-5807-468F-82C0-BF5A16CF7DCC}" type="pres">
      <dgm:prSet presAssocID="{B14FFF4F-3E89-43C8-91D7-D56D862A8800}" presName="nodeFollowingNodes" presStyleLbl="node1" presStyleIdx="3" presStyleCnt="5" custScaleX="131919" custScaleY="88928" custRadScaleRad="108747" custRadScaleInc="263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EEA67F-83CB-4F40-AC17-3B1B207F56D1}" type="pres">
      <dgm:prSet presAssocID="{B80A22FB-CF04-464A-AC70-301ABEA7F15D}" presName="nodeFollowingNodes" presStyleLbl="node1" presStyleIdx="4" presStyleCnt="5" custScaleX="144016" custScaleY="103867" custRadScaleRad="103530" custRadScaleInc="-143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986022-9D5D-4CC3-B031-D36FB5D4A4BE}" srcId="{CEFFD07A-5078-42CD-9424-D49EECA990FE}" destId="{B14FFF4F-3E89-43C8-91D7-D56D862A8800}" srcOrd="3" destOrd="0" parTransId="{11A6AC8E-48EF-45C8-B287-17E44C05ACF6}" sibTransId="{E78133DF-936A-436D-B8D9-309AA2183CA0}"/>
    <dgm:cxn modelId="{48EE4749-9345-47C9-9D24-DABBC182471E}" type="presOf" srcId="{CEFFD07A-5078-42CD-9424-D49EECA990FE}" destId="{A12290A6-7250-4948-BCBB-ED9836CCA84B}" srcOrd="0" destOrd="0" presId="urn:microsoft.com/office/officeart/2005/8/layout/cycle3"/>
    <dgm:cxn modelId="{57396E5F-BC82-45EC-A570-A25B55570F27}" type="presOf" srcId="{5360CF12-2AD7-4C05-86BB-F0B81D7520E1}" destId="{31555A14-0E69-4AE5-A394-E72D046D7CC8}" srcOrd="0" destOrd="0" presId="urn:microsoft.com/office/officeart/2005/8/layout/cycle3"/>
    <dgm:cxn modelId="{B431DF4C-A532-48B7-8E43-EE2688E3516D}" type="presOf" srcId="{B80A22FB-CF04-464A-AC70-301ABEA7F15D}" destId="{D3EEA67F-83CB-4F40-AC17-3B1B207F56D1}" srcOrd="0" destOrd="0" presId="urn:microsoft.com/office/officeart/2005/8/layout/cycle3"/>
    <dgm:cxn modelId="{D75CDA2F-C031-4CD4-A441-379F75870E34}" srcId="{CEFFD07A-5078-42CD-9424-D49EECA990FE}" destId="{1E03E821-F596-4B3D-9F60-B405179CDA0C}" srcOrd="2" destOrd="0" parTransId="{771BAE5D-53B5-4754-85AB-C7374E3686BF}" sibTransId="{A5D05B69-ACA7-4321-8BBC-F31B76522E80}"/>
    <dgm:cxn modelId="{01B6F374-F1DE-4548-9089-11097375425A}" type="presOf" srcId="{1E03E821-F596-4B3D-9F60-B405179CDA0C}" destId="{C9973D21-0FCC-488F-BBB9-6AE4A1997603}" srcOrd="0" destOrd="0" presId="urn:microsoft.com/office/officeart/2005/8/layout/cycle3"/>
    <dgm:cxn modelId="{12442C61-1C38-4EED-B2CC-46AEFFC8FAEA}" srcId="{CEFFD07A-5078-42CD-9424-D49EECA990FE}" destId="{5360CF12-2AD7-4C05-86BB-F0B81D7520E1}" srcOrd="0" destOrd="0" parTransId="{73A7E195-06EE-4C67-890F-7890B9DC4D71}" sibTransId="{49FA83F4-9A73-4058-9A6F-4153637B2F4B}"/>
    <dgm:cxn modelId="{80E766CB-79AD-4889-809E-6B2264993AD4}" type="presOf" srcId="{49FA83F4-9A73-4058-9A6F-4153637B2F4B}" destId="{54732233-5E8F-4DD7-86D3-FCA8888694E9}" srcOrd="0" destOrd="0" presId="urn:microsoft.com/office/officeart/2005/8/layout/cycle3"/>
    <dgm:cxn modelId="{C82B71D5-9D54-413B-8DEA-38BBAD03F813}" type="presOf" srcId="{9D9B38F3-115F-47B7-BAD7-3AFBBCBE56F6}" destId="{D8302860-25DE-4590-BA1E-08FBD6AF2ECE}" srcOrd="0" destOrd="0" presId="urn:microsoft.com/office/officeart/2005/8/layout/cycle3"/>
    <dgm:cxn modelId="{14F62441-5155-411B-A367-908C9215363A}" type="presOf" srcId="{B14FFF4F-3E89-43C8-91D7-D56D862A8800}" destId="{172F9E46-5807-468F-82C0-BF5A16CF7DCC}" srcOrd="0" destOrd="0" presId="urn:microsoft.com/office/officeart/2005/8/layout/cycle3"/>
    <dgm:cxn modelId="{EBCD7B09-2C4F-4EF3-8930-B4AF9A78A5FE}" srcId="{CEFFD07A-5078-42CD-9424-D49EECA990FE}" destId="{9D9B38F3-115F-47B7-BAD7-3AFBBCBE56F6}" srcOrd="1" destOrd="0" parTransId="{11696689-8B0B-488F-9A28-E73D48DD48B4}" sibTransId="{5C10D20C-085F-4C90-8B34-2C496FEB6CDE}"/>
    <dgm:cxn modelId="{FBE6EC07-CA9C-4C9D-AA67-D7BC24142E72}" srcId="{CEFFD07A-5078-42CD-9424-D49EECA990FE}" destId="{B80A22FB-CF04-464A-AC70-301ABEA7F15D}" srcOrd="4" destOrd="0" parTransId="{E5A58FA7-2AC8-4225-A7CE-4590349BF002}" sibTransId="{9BCD636A-CE06-41DD-AD59-E1637C26367C}"/>
    <dgm:cxn modelId="{B8B2CA4F-A688-42E3-A778-925E8C51AB5E}" type="presParOf" srcId="{A12290A6-7250-4948-BCBB-ED9836CCA84B}" destId="{9A65BEF9-B27F-41CB-9832-A2C6E1FDB44C}" srcOrd="0" destOrd="0" presId="urn:microsoft.com/office/officeart/2005/8/layout/cycle3"/>
    <dgm:cxn modelId="{59ACC28A-C967-47A4-AF51-F6087117D267}" type="presParOf" srcId="{9A65BEF9-B27F-41CB-9832-A2C6E1FDB44C}" destId="{31555A14-0E69-4AE5-A394-E72D046D7CC8}" srcOrd="0" destOrd="0" presId="urn:microsoft.com/office/officeart/2005/8/layout/cycle3"/>
    <dgm:cxn modelId="{CB36818E-CF10-4D82-9204-B4098162C73B}" type="presParOf" srcId="{9A65BEF9-B27F-41CB-9832-A2C6E1FDB44C}" destId="{54732233-5E8F-4DD7-86D3-FCA8888694E9}" srcOrd="1" destOrd="0" presId="urn:microsoft.com/office/officeart/2005/8/layout/cycle3"/>
    <dgm:cxn modelId="{B7083A6C-B8CC-4FAB-A494-78EBC64EA520}" type="presParOf" srcId="{9A65BEF9-B27F-41CB-9832-A2C6E1FDB44C}" destId="{D8302860-25DE-4590-BA1E-08FBD6AF2ECE}" srcOrd="2" destOrd="0" presId="urn:microsoft.com/office/officeart/2005/8/layout/cycle3"/>
    <dgm:cxn modelId="{5F7DD702-46B7-45C6-8B34-4B733E059558}" type="presParOf" srcId="{9A65BEF9-B27F-41CB-9832-A2C6E1FDB44C}" destId="{C9973D21-0FCC-488F-BBB9-6AE4A1997603}" srcOrd="3" destOrd="0" presId="urn:microsoft.com/office/officeart/2005/8/layout/cycle3"/>
    <dgm:cxn modelId="{B85995DF-25C7-4004-9110-E2CD0C673396}" type="presParOf" srcId="{9A65BEF9-B27F-41CB-9832-A2C6E1FDB44C}" destId="{172F9E46-5807-468F-82C0-BF5A16CF7DCC}" srcOrd="4" destOrd="0" presId="urn:microsoft.com/office/officeart/2005/8/layout/cycle3"/>
    <dgm:cxn modelId="{FE0D4B88-B03A-4797-8619-2BCB695C5C57}" type="presParOf" srcId="{9A65BEF9-B27F-41CB-9832-A2C6E1FDB44C}" destId="{D3EEA67F-83CB-4F40-AC17-3B1B207F56D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07DA2A-A2EA-477C-8EEC-4D0B2A42C111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514A6E7-D4B1-4F55-B02B-3DE80987565E}">
      <dgm:prSet phldrT="[Texto]"/>
      <dgm:spPr>
        <a:solidFill>
          <a:schemeClr val="tx2"/>
        </a:solidFill>
      </dgm:spPr>
      <dgm:t>
        <a:bodyPr/>
        <a:lstStyle/>
        <a:p>
          <a:r>
            <a:rPr lang="en-US" noProof="0" dirty="0" smtClean="0"/>
            <a:t>Contravenir la Ley</a:t>
          </a:r>
          <a:endParaRPr lang="en-US" noProof="0" dirty="0"/>
        </a:p>
      </dgm:t>
    </dgm:pt>
    <dgm:pt modelId="{1EBA3C42-8522-4121-B7EA-B8A992FDFB8B}" type="parTrans" cxnId="{65160C9A-7ABF-4F87-B827-8F8496533851}">
      <dgm:prSet/>
      <dgm:spPr/>
      <dgm:t>
        <a:bodyPr/>
        <a:lstStyle/>
        <a:p>
          <a:endParaRPr lang="es-PE"/>
        </a:p>
      </dgm:t>
    </dgm:pt>
    <dgm:pt modelId="{12BB4A9A-499F-40B8-8406-BC4EF48C7EE6}" type="sibTrans" cxnId="{65160C9A-7ABF-4F87-B827-8F8496533851}">
      <dgm:prSet/>
      <dgm:spPr/>
      <dgm:t>
        <a:bodyPr/>
        <a:lstStyle/>
        <a:p>
          <a:endParaRPr lang="es-PE"/>
        </a:p>
      </dgm:t>
    </dgm:pt>
    <dgm:pt modelId="{4463B431-897B-46ED-ADCE-68CEC5BC8B26}">
      <dgm:prSet phldrT="[Texto]"/>
      <dgm:spPr>
        <a:solidFill>
          <a:schemeClr val="tx2"/>
        </a:solidFill>
      </dgm:spPr>
      <dgm:t>
        <a:bodyPr/>
        <a:lstStyle/>
        <a:p>
          <a:r>
            <a:rPr lang="en-US" noProof="0" dirty="0" smtClean="0"/>
            <a:t>Renunciar a la Jurisdiccion</a:t>
          </a:r>
          <a:endParaRPr lang="en-US" noProof="0" dirty="0"/>
        </a:p>
      </dgm:t>
    </dgm:pt>
    <dgm:pt modelId="{3C5D8E87-57EA-4FD2-A54A-3D566FADD976}" type="parTrans" cxnId="{19C4D978-DFB3-44B9-8392-54D47DCAA037}">
      <dgm:prSet/>
      <dgm:spPr/>
      <dgm:t>
        <a:bodyPr/>
        <a:lstStyle/>
        <a:p>
          <a:endParaRPr lang="es-PE"/>
        </a:p>
      </dgm:t>
    </dgm:pt>
    <dgm:pt modelId="{626352D7-A8E6-40AF-9CF1-584A98212DD4}" type="sibTrans" cxnId="{19C4D978-DFB3-44B9-8392-54D47DCAA037}">
      <dgm:prSet/>
      <dgm:spPr/>
      <dgm:t>
        <a:bodyPr/>
        <a:lstStyle/>
        <a:p>
          <a:endParaRPr lang="es-PE"/>
        </a:p>
      </dgm:t>
    </dgm:pt>
    <dgm:pt modelId="{056DF336-A726-48CF-A952-982C83D43AEC}">
      <dgm:prSet phldrT="[Texto]"/>
      <dgm:spPr>
        <a:solidFill>
          <a:schemeClr val="tx2"/>
        </a:solidFill>
      </dgm:spPr>
      <dgm:t>
        <a:bodyPr/>
        <a:lstStyle/>
        <a:p>
          <a:r>
            <a:rPr lang="en-US" noProof="0" dirty="0" smtClean="0"/>
            <a:t>Plazos de prescripción </a:t>
          </a:r>
          <a:endParaRPr lang="en-US" noProof="0" dirty="0"/>
        </a:p>
      </dgm:t>
    </dgm:pt>
    <dgm:pt modelId="{1BA7B413-1638-4491-A3A7-6FA072184769}" type="parTrans" cxnId="{F51FF4C5-7F71-4708-9485-51B1FF2D8C6B}">
      <dgm:prSet/>
      <dgm:spPr/>
      <dgm:t>
        <a:bodyPr/>
        <a:lstStyle/>
        <a:p>
          <a:endParaRPr lang="es-PE"/>
        </a:p>
      </dgm:t>
    </dgm:pt>
    <dgm:pt modelId="{063ED169-CC9A-4204-A140-5D77D147E13B}" type="sibTrans" cxnId="{F51FF4C5-7F71-4708-9485-51B1FF2D8C6B}">
      <dgm:prSet/>
      <dgm:spPr/>
      <dgm:t>
        <a:bodyPr/>
        <a:lstStyle/>
        <a:p>
          <a:endParaRPr lang="es-PE"/>
        </a:p>
      </dgm:t>
    </dgm:pt>
    <dgm:pt modelId="{2B80B902-BDDD-4123-8BE9-7AF597C1040A}">
      <dgm:prSet phldrT="[Texto]"/>
      <dgm:spPr>
        <a:solidFill>
          <a:schemeClr val="tx2"/>
        </a:solidFill>
      </dgm:spPr>
      <dgm:t>
        <a:bodyPr/>
        <a:lstStyle/>
        <a:p>
          <a:r>
            <a:rPr lang="en-US" noProof="0" dirty="0" smtClean="0"/>
            <a:t>Prohibir o restringir el derecho a demandar  </a:t>
          </a:r>
          <a:endParaRPr lang="en-US" noProof="0" dirty="0"/>
        </a:p>
      </dgm:t>
    </dgm:pt>
    <dgm:pt modelId="{C6DD7F7F-4C11-40DB-805A-599FEA3B267A}" type="parTrans" cxnId="{53D8D8ED-3FFE-423F-BE15-8EAF05B9F0A0}">
      <dgm:prSet/>
      <dgm:spPr/>
      <dgm:t>
        <a:bodyPr/>
        <a:lstStyle/>
        <a:p>
          <a:endParaRPr lang="es-PE"/>
        </a:p>
      </dgm:t>
    </dgm:pt>
    <dgm:pt modelId="{24FEAA38-4A2E-4A7D-AED8-0DE275F88999}" type="sibTrans" cxnId="{53D8D8ED-3FFE-423F-BE15-8EAF05B9F0A0}">
      <dgm:prSet/>
      <dgm:spPr/>
      <dgm:t>
        <a:bodyPr/>
        <a:lstStyle/>
        <a:p>
          <a:endParaRPr lang="es-PE"/>
        </a:p>
      </dgm:t>
    </dgm:pt>
    <dgm:pt modelId="{D80A493F-82F3-4C19-B2FB-EC363E9E86BD}">
      <dgm:prSet phldrT="[Texto]"/>
      <dgm:spPr>
        <a:solidFill>
          <a:schemeClr val="tx2"/>
        </a:solidFill>
      </dgm:spPr>
      <dgm:t>
        <a:bodyPr/>
        <a:lstStyle/>
        <a:p>
          <a:r>
            <a:rPr lang="en-US" noProof="0" dirty="0" smtClean="0"/>
            <a:t>Preservación del derecho del asegurado frente al incumplimiento de cargas desproporcionadas  o inconsistentes con el siniestro  reclamado</a:t>
          </a:r>
          <a:endParaRPr lang="en-US" noProof="0" dirty="0"/>
        </a:p>
      </dgm:t>
    </dgm:pt>
    <dgm:pt modelId="{2FB16962-AC97-443D-A617-4CA5633D6C09}" type="parTrans" cxnId="{B165848A-5279-4621-A290-B4CDCE78D9DD}">
      <dgm:prSet/>
      <dgm:spPr/>
      <dgm:t>
        <a:bodyPr/>
        <a:lstStyle/>
        <a:p>
          <a:endParaRPr lang="es-PE"/>
        </a:p>
      </dgm:t>
    </dgm:pt>
    <dgm:pt modelId="{5EEEB737-0184-4359-B47B-9F1408B294E1}" type="sibTrans" cxnId="{B165848A-5279-4621-A290-B4CDCE78D9DD}">
      <dgm:prSet/>
      <dgm:spPr/>
      <dgm:t>
        <a:bodyPr/>
        <a:lstStyle/>
        <a:p>
          <a:endParaRPr lang="es-PE"/>
        </a:p>
      </dgm:t>
    </dgm:pt>
    <dgm:pt modelId="{C3688088-AFE2-4517-9F8F-75F57BD902B1}">
      <dgm:prSet phldrT="[Texto]"/>
      <dgm:spPr>
        <a:solidFill>
          <a:schemeClr val="tx2"/>
        </a:solidFill>
      </dgm:spPr>
      <dgm:t>
        <a:bodyPr/>
        <a:lstStyle/>
        <a:p>
          <a:r>
            <a:rPr lang="en-US" noProof="0" dirty="0" smtClean="0"/>
            <a:t>Limitar los medios de prueba del asegurado</a:t>
          </a:r>
          <a:endParaRPr lang="en-US" noProof="0" dirty="0"/>
        </a:p>
      </dgm:t>
    </dgm:pt>
    <dgm:pt modelId="{7D304695-EDB6-4215-B742-2BF2295B57B1}" type="parTrans" cxnId="{AAB7036F-706F-40C1-9AD1-7B0E60B3D18C}">
      <dgm:prSet/>
      <dgm:spPr/>
      <dgm:t>
        <a:bodyPr/>
        <a:lstStyle/>
        <a:p>
          <a:endParaRPr lang="es-PE"/>
        </a:p>
      </dgm:t>
    </dgm:pt>
    <dgm:pt modelId="{22EE9135-1EE8-43A4-8E1B-A782145B646F}" type="sibTrans" cxnId="{AAB7036F-706F-40C1-9AD1-7B0E60B3D18C}">
      <dgm:prSet/>
      <dgm:spPr/>
      <dgm:t>
        <a:bodyPr/>
        <a:lstStyle/>
        <a:p>
          <a:endParaRPr lang="es-PE"/>
        </a:p>
      </dgm:t>
    </dgm:pt>
    <dgm:pt modelId="{F2D8845D-170F-410A-B831-808180845471}">
      <dgm:prSet phldrT="[Texto]"/>
      <dgm:spPr>
        <a:solidFill>
          <a:schemeClr val="tx2"/>
        </a:solidFill>
      </dgm:spPr>
      <dgm:t>
        <a:bodyPr/>
        <a:lstStyle/>
        <a:p>
          <a:r>
            <a:rPr lang="en-US" noProof="0" dirty="0" smtClean="0"/>
            <a:t>Invertir la carga de la prueba en perjuicio del asegurado.</a:t>
          </a:r>
          <a:endParaRPr lang="en-US" noProof="0" dirty="0"/>
        </a:p>
      </dgm:t>
    </dgm:pt>
    <dgm:pt modelId="{8149ECBA-DF4A-4727-A5D5-F7EADF93690D}" type="parTrans" cxnId="{D7532AF5-B673-4788-A494-57965078C018}">
      <dgm:prSet/>
      <dgm:spPr/>
      <dgm:t>
        <a:bodyPr/>
        <a:lstStyle/>
        <a:p>
          <a:endParaRPr lang="es-PE"/>
        </a:p>
      </dgm:t>
    </dgm:pt>
    <dgm:pt modelId="{AD01B791-AEAD-4141-970B-3F8B9B58282D}" type="sibTrans" cxnId="{D7532AF5-B673-4788-A494-57965078C018}">
      <dgm:prSet/>
      <dgm:spPr/>
      <dgm:t>
        <a:bodyPr/>
        <a:lstStyle/>
        <a:p>
          <a:endParaRPr lang="es-PE"/>
        </a:p>
      </dgm:t>
    </dgm:pt>
    <dgm:pt modelId="{6D3E545F-D70C-4DD0-A62F-7868A64A4C14}">
      <dgm:prSet phldrT="[Texto]"/>
      <dgm:spPr/>
      <dgm:t>
        <a:bodyPr/>
        <a:lstStyle/>
        <a:p>
          <a:endParaRPr lang="es-PE" dirty="0"/>
        </a:p>
      </dgm:t>
    </dgm:pt>
    <dgm:pt modelId="{AD4C4FE3-C7F1-46D1-85D7-2EF48564FFF2}" type="parTrans" cxnId="{5D205EA8-8E66-40AE-8165-95314E7A4D64}">
      <dgm:prSet/>
      <dgm:spPr/>
      <dgm:t>
        <a:bodyPr/>
        <a:lstStyle/>
        <a:p>
          <a:endParaRPr lang="es-PE"/>
        </a:p>
      </dgm:t>
    </dgm:pt>
    <dgm:pt modelId="{D17D01DC-F5E5-4E0B-AC6C-F63E5F50DF2A}" type="sibTrans" cxnId="{5D205EA8-8E66-40AE-8165-95314E7A4D64}">
      <dgm:prSet/>
      <dgm:spPr/>
      <dgm:t>
        <a:bodyPr/>
        <a:lstStyle/>
        <a:p>
          <a:endParaRPr lang="es-PE"/>
        </a:p>
      </dgm:t>
    </dgm:pt>
    <dgm:pt modelId="{1EF4E4EA-B154-4DA3-B179-166979ECC157}" type="pres">
      <dgm:prSet presAssocID="{1907DA2A-A2EA-477C-8EEC-4D0B2A42C1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F297E2AE-48D6-4EDC-8EDF-EDF7BFBC7821}" type="pres">
      <dgm:prSet presAssocID="{1907DA2A-A2EA-477C-8EEC-4D0B2A42C111}" presName="Name1" presStyleCnt="0"/>
      <dgm:spPr/>
    </dgm:pt>
    <dgm:pt modelId="{A92AB336-C1C9-4760-8D3E-AA09B23168D5}" type="pres">
      <dgm:prSet presAssocID="{1907DA2A-A2EA-477C-8EEC-4D0B2A42C111}" presName="cycle" presStyleCnt="0"/>
      <dgm:spPr/>
    </dgm:pt>
    <dgm:pt modelId="{FCC6ADAF-2B50-4BF2-8675-EE82CCCCAE67}" type="pres">
      <dgm:prSet presAssocID="{1907DA2A-A2EA-477C-8EEC-4D0B2A42C111}" presName="srcNode" presStyleLbl="node1" presStyleIdx="0" presStyleCnt="7"/>
      <dgm:spPr/>
    </dgm:pt>
    <dgm:pt modelId="{29DCDC00-837B-4C72-AB17-D66B854E5C68}" type="pres">
      <dgm:prSet presAssocID="{1907DA2A-A2EA-477C-8EEC-4D0B2A42C111}" presName="conn" presStyleLbl="parChTrans1D2" presStyleIdx="0" presStyleCnt="1"/>
      <dgm:spPr/>
      <dgm:t>
        <a:bodyPr/>
        <a:lstStyle/>
        <a:p>
          <a:endParaRPr lang="es-PE"/>
        </a:p>
      </dgm:t>
    </dgm:pt>
    <dgm:pt modelId="{68B11F97-9438-4D11-9957-15609A0D8FC1}" type="pres">
      <dgm:prSet presAssocID="{1907DA2A-A2EA-477C-8EEC-4D0B2A42C111}" presName="extraNode" presStyleLbl="node1" presStyleIdx="0" presStyleCnt="7"/>
      <dgm:spPr/>
    </dgm:pt>
    <dgm:pt modelId="{A9153B04-42BE-4293-B0F7-3DAC3F9E8336}" type="pres">
      <dgm:prSet presAssocID="{1907DA2A-A2EA-477C-8EEC-4D0B2A42C111}" presName="dstNode" presStyleLbl="node1" presStyleIdx="0" presStyleCnt="7"/>
      <dgm:spPr/>
    </dgm:pt>
    <dgm:pt modelId="{AE18372C-9BB0-46E6-A6FA-45E15EFDABB0}" type="pres">
      <dgm:prSet presAssocID="{3514A6E7-D4B1-4F55-B02B-3DE80987565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F62D61-317E-408D-97C9-14CD78E041C4}" type="pres">
      <dgm:prSet presAssocID="{3514A6E7-D4B1-4F55-B02B-3DE80987565E}" presName="accent_1" presStyleCnt="0"/>
      <dgm:spPr/>
    </dgm:pt>
    <dgm:pt modelId="{1FFCB0F2-5453-440D-B15B-9345F0EE9D2A}" type="pres">
      <dgm:prSet presAssocID="{3514A6E7-D4B1-4F55-B02B-3DE80987565E}" presName="accentRepeatNode" presStyleLbl="solidFgAcc1" presStyleIdx="0" presStyleCnt="7"/>
      <dgm:spPr>
        <a:ln>
          <a:solidFill>
            <a:schemeClr val="tx2"/>
          </a:solidFill>
        </a:ln>
      </dgm:spPr>
    </dgm:pt>
    <dgm:pt modelId="{83266520-A513-4DFD-A470-24DC490B6CD4}" type="pres">
      <dgm:prSet presAssocID="{4463B431-897B-46ED-ADCE-68CEC5BC8B2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D085F7C-6CD3-4897-B9E2-B793B360890A}" type="pres">
      <dgm:prSet presAssocID="{4463B431-897B-46ED-ADCE-68CEC5BC8B26}" presName="accent_2" presStyleCnt="0"/>
      <dgm:spPr/>
    </dgm:pt>
    <dgm:pt modelId="{E2610F47-6326-4D84-89FA-F198C6E83C61}" type="pres">
      <dgm:prSet presAssocID="{4463B431-897B-46ED-ADCE-68CEC5BC8B26}" presName="accentRepeatNode" presStyleLbl="solidFgAcc1" presStyleIdx="1" presStyleCnt="7"/>
      <dgm:spPr>
        <a:ln>
          <a:solidFill>
            <a:schemeClr val="tx2"/>
          </a:solidFill>
        </a:ln>
      </dgm:spPr>
    </dgm:pt>
    <dgm:pt modelId="{49C29FF4-8696-4B0C-B446-F9D50F8CA024}" type="pres">
      <dgm:prSet presAssocID="{056DF336-A726-48CF-A952-982C83D43AE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4AD486F-BF94-47CB-A23E-DA3E054C51B6}" type="pres">
      <dgm:prSet presAssocID="{056DF336-A726-48CF-A952-982C83D43AEC}" presName="accent_3" presStyleCnt="0"/>
      <dgm:spPr/>
    </dgm:pt>
    <dgm:pt modelId="{E408709A-CDA5-4501-91AA-AB804645E642}" type="pres">
      <dgm:prSet presAssocID="{056DF336-A726-48CF-A952-982C83D43AEC}" presName="accentRepeatNode" presStyleLbl="solidFgAcc1" presStyleIdx="2" presStyleCnt="7"/>
      <dgm:spPr>
        <a:ln>
          <a:solidFill>
            <a:schemeClr val="tx2"/>
          </a:solidFill>
        </a:ln>
      </dgm:spPr>
    </dgm:pt>
    <dgm:pt modelId="{034883EF-E293-4047-9530-3664B441C481}" type="pres">
      <dgm:prSet presAssocID="{2B80B902-BDDD-4123-8BE9-7AF597C1040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FD269AF-6FD4-4C6C-B18E-7C84C0953F8F}" type="pres">
      <dgm:prSet presAssocID="{2B80B902-BDDD-4123-8BE9-7AF597C1040A}" presName="accent_4" presStyleCnt="0"/>
      <dgm:spPr/>
    </dgm:pt>
    <dgm:pt modelId="{063F21D7-207A-4AC4-B53E-0441FD1293D7}" type="pres">
      <dgm:prSet presAssocID="{2B80B902-BDDD-4123-8BE9-7AF597C1040A}" presName="accentRepeatNode" presStyleLbl="solidFgAcc1" presStyleIdx="3" presStyleCnt="7"/>
      <dgm:spPr>
        <a:ln>
          <a:solidFill>
            <a:schemeClr val="tx2"/>
          </a:solidFill>
        </a:ln>
      </dgm:spPr>
    </dgm:pt>
    <dgm:pt modelId="{54755093-B3CF-4D3E-BEFD-59757D774CDD}" type="pres">
      <dgm:prSet presAssocID="{D80A493F-82F3-4C19-B2FB-EC363E9E86B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9DA069F-152D-4460-917C-D88A09E5FDB0}" type="pres">
      <dgm:prSet presAssocID="{D80A493F-82F3-4C19-B2FB-EC363E9E86BD}" presName="accent_5" presStyleCnt="0"/>
      <dgm:spPr/>
    </dgm:pt>
    <dgm:pt modelId="{10093C5A-25D7-49D6-8BC9-B1E234427066}" type="pres">
      <dgm:prSet presAssocID="{D80A493F-82F3-4C19-B2FB-EC363E9E86BD}" presName="accentRepeatNode" presStyleLbl="solidFgAcc1" presStyleIdx="4" presStyleCnt="7"/>
      <dgm:spPr>
        <a:ln>
          <a:solidFill>
            <a:schemeClr val="tx2"/>
          </a:solidFill>
        </a:ln>
      </dgm:spPr>
    </dgm:pt>
    <dgm:pt modelId="{39955B1D-3C54-486D-895F-9E54D0424F25}" type="pres">
      <dgm:prSet presAssocID="{C3688088-AFE2-4517-9F8F-75F57BD902B1}" presName="text_6" presStyleLbl="node1" presStyleIdx="5" presStyleCnt="7" custLinFactNeighborX="215" custLinFactNeighborY="-343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B9C977-F312-44B0-AD91-8938576ABF5C}" type="pres">
      <dgm:prSet presAssocID="{C3688088-AFE2-4517-9F8F-75F57BD902B1}" presName="accent_6" presStyleCnt="0"/>
      <dgm:spPr/>
    </dgm:pt>
    <dgm:pt modelId="{C1A8670D-6FB1-4E21-BF49-4C685C914EAF}" type="pres">
      <dgm:prSet presAssocID="{C3688088-AFE2-4517-9F8F-75F57BD902B1}" presName="accentRepeatNode" presStyleLbl="solidFgAcc1" presStyleIdx="5" presStyleCnt="7"/>
      <dgm:spPr>
        <a:ln>
          <a:solidFill>
            <a:schemeClr val="tx2"/>
          </a:solidFill>
        </a:ln>
      </dgm:spPr>
    </dgm:pt>
    <dgm:pt modelId="{5058FEC3-34BE-44A4-BAE8-2F968BC5F2D7}" type="pres">
      <dgm:prSet presAssocID="{F2D8845D-170F-410A-B831-80818084547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CBBAFDE-6381-4720-A051-A37808049680}" type="pres">
      <dgm:prSet presAssocID="{F2D8845D-170F-410A-B831-808180845471}" presName="accent_7" presStyleCnt="0"/>
      <dgm:spPr/>
    </dgm:pt>
    <dgm:pt modelId="{F7AE86BF-CA25-4554-AC13-7B437017855C}" type="pres">
      <dgm:prSet presAssocID="{F2D8845D-170F-410A-B831-808180845471}" presName="accentRepeatNode" presStyleLbl="solidFgAcc1" presStyleIdx="6" presStyleCnt="7"/>
      <dgm:spPr>
        <a:ln>
          <a:solidFill>
            <a:schemeClr val="tx2"/>
          </a:solidFill>
        </a:ln>
      </dgm:spPr>
    </dgm:pt>
  </dgm:ptLst>
  <dgm:cxnLst>
    <dgm:cxn modelId="{203D6934-3E57-419D-B6F2-5DB3D29B93C0}" type="presOf" srcId="{4463B431-897B-46ED-ADCE-68CEC5BC8B26}" destId="{83266520-A513-4DFD-A470-24DC490B6CD4}" srcOrd="0" destOrd="0" presId="urn:microsoft.com/office/officeart/2008/layout/VerticalCurvedList"/>
    <dgm:cxn modelId="{53D8D8ED-3FFE-423F-BE15-8EAF05B9F0A0}" srcId="{1907DA2A-A2EA-477C-8EEC-4D0B2A42C111}" destId="{2B80B902-BDDD-4123-8BE9-7AF597C1040A}" srcOrd="3" destOrd="0" parTransId="{C6DD7F7F-4C11-40DB-805A-599FEA3B267A}" sibTransId="{24FEAA38-4A2E-4A7D-AED8-0DE275F88999}"/>
    <dgm:cxn modelId="{89252CE3-8FBA-4662-9EDD-07A2BA19ECEC}" type="presOf" srcId="{1907DA2A-A2EA-477C-8EEC-4D0B2A42C111}" destId="{1EF4E4EA-B154-4DA3-B179-166979ECC157}" srcOrd="0" destOrd="0" presId="urn:microsoft.com/office/officeart/2008/layout/VerticalCurvedList"/>
    <dgm:cxn modelId="{5D205EA8-8E66-40AE-8165-95314E7A4D64}" srcId="{1907DA2A-A2EA-477C-8EEC-4D0B2A42C111}" destId="{6D3E545F-D70C-4DD0-A62F-7868A64A4C14}" srcOrd="7" destOrd="0" parTransId="{AD4C4FE3-C7F1-46D1-85D7-2EF48564FFF2}" sibTransId="{D17D01DC-F5E5-4E0B-AC6C-F63E5F50DF2A}"/>
    <dgm:cxn modelId="{65160C9A-7ABF-4F87-B827-8F8496533851}" srcId="{1907DA2A-A2EA-477C-8EEC-4D0B2A42C111}" destId="{3514A6E7-D4B1-4F55-B02B-3DE80987565E}" srcOrd="0" destOrd="0" parTransId="{1EBA3C42-8522-4121-B7EA-B8A992FDFB8B}" sibTransId="{12BB4A9A-499F-40B8-8406-BC4EF48C7EE6}"/>
    <dgm:cxn modelId="{19C4D978-DFB3-44B9-8392-54D47DCAA037}" srcId="{1907DA2A-A2EA-477C-8EEC-4D0B2A42C111}" destId="{4463B431-897B-46ED-ADCE-68CEC5BC8B26}" srcOrd="1" destOrd="0" parTransId="{3C5D8E87-57EA-4FD2-A54A-3D566FADD976}" sibTransId="{626352D7-A8E6-40AF-9CF1-584A98212DD4}"/>
    <dgm:cxn modelId="{70FC00A1-95EC-4747-8ED9-91FE46615340}" type="presOf" srcId="{12BB4A9A-499F-40B8-8406-BC4EF48C7EE6}" destId="{29DCDC00-837B-4C72-AB17-D66B854E5C68}" srcOrd="0" destOrd="0" presId="urn:microsoft.com/office/officeart/2008/layout/VerticalCurvedList"/>
    <dgm:cxn modelId="{43D2AF95-5277-406E-A3F7-96D7AF8C1E74}" type="presOf" srcId="{056DF336-A726-48CF-A952-982C83D43AEC}" destId="{49C29FF4-8696-4B0C-B446-F9D50F8CA024}" srcOrd="0" destOrd="0" presId="urn:microsoft.com/office/officeart/2008/layout/VerticalCurvedList"/>
    <dgm:cxn modelId="{7BE72747-89F8-40D3-B4F4-54E037288806}" type="presOf" srcId="{3514A6E7-D4B1-4F55-B02B-3DE80987565E}" destId="{AE18372C-9BB0-46E6-A6FA-45E15EFDABB0}" srcOrd="0" destOrd="0" presId="urn:microsoft.com/office/officeart/2008/layout/VerticalCurvedList"/>
    <dgm:cxn modelId="{D7532AF5-B673-4788-A494-57965078C018}" srcId="{1907DA2A-A2EA-477C-8EEC-4D0B2A42C111}" destId="{F2D8845D-170F-410A-B831-808180845471}" srcOrd="6" destOrd="0" parTransId="{8149ECBA-DF4A-4727-A5D5-F7EADF93690D}" sibTransId="{AD01B791-AEAD-4141-970B-3F8B9B58282D}"/>
    <dgm:cxn modelId="{0DF8B5B7-65E2-478A-9B68-13ADA12BFB92}" type="presOf" srcId="{F2D8845D-170F-410A-B831-808180845471}" destId="{5058FEC3-34BE-44A4-BAE8-2F968BC5F2D7}" srcOrd="0" destOrd="0" presId="urn:microsoft.com/office/officeart/2008/layout/VerticalCurvedList"/>
    <dgm:cxn modelId="{B165848A-5279-4621-A290-B4CDCE78D9DD}" srcId="{1907DA2A-A2EA-477C-8EEC-4D0B2A42C111}" destId="{D80A493F-82F3-4C19-B2FB-EC363E9E86BD}" srcOrd="4" destOrd="0" parTransId="{2FB16962-AC97-443D-A617-4CA5633D6C09}" sibTransId="{5EEEB737-0184-4359-B47B-9F1408B294E1}"/>
    <dgm:cxn modelId="{0E4C7BF9-DE1E-464B-8B81-B40B736E20D9}" type="presOf" srcId="{2B80B902-BDDD-4123-8BE9-7AF597C1040A}" destId="{034883EF-E293-4047-9530-3664B441C481}" srcOrd="0" destOrd="0" presId="urn:microsoft.com/office/officeart/2008/layout/VerticalCurvedList"/>
    <dgm:cxn modelId="{F51FF4C5-7F71-4708-9485-51B1FF2D8C6B}" srcId="{1907DA2A-A2EA-477C-8EEC-4D0B2A42C111}" destId="{056DF336-A726-48CF-A952-982C83D43AEC}" srcOrd="2" destOrd="0" parTransId="{1BA7B413-1638-4491-A3A7-6FA072184769}" sibTransId="{063ED169-CC9A-4204-A140-5D77D147E13B}"/>
    <dgm:cxn modelId="{025AD51B-5053-437E-B487-75236F7C65E6}" type="presOf" srcId="{D80A493F-82F3-4C19-B2FB-EC363E9E86BD}" destId="{54755093-B3CF-4D3E-BEFD-59757D774CDD}" srcOrd="0" destOrd="0" presId="urn:microsoft.com/office/officeart/2008/layout/VerticalCurvedList"/>
    <dgm:cxn modelId="{2946432D-018E-47FA-B5C3-F90C0148BC93}" type="presOf" srcId="{C3688088-AFE2-4517-9F8F-75F57BD902B1}" destId="{39955B1D-3C54-486D-895F-9E54D0424F25}" srcOrd="0" destOrd="0" presId="urn:microsoft.com/office/officeart/2008/layout/VerticalCurvedList"/>
    <dgm:cxn modelId="{AAB7036F-706F-40C1-9AD1-7B0E60B3D18C}" srcId="{1907DA2A-A2EA-477C-8EEC-4D0B2A42C111}" destId="{C3688088-AFE2-4517-9F8F-75F57BD902B1}" srcOrd="5" destOrd="0" parTransId="{7D304695-EDB6-4215-B742-2BF2295B57B1}" sibTransId="{22EE9135-1EE8-43A4-8E1B-A782145B646F}"/>
    <dgm:cxn modelId="{1D9033A0-756A-42D1-A795-05D570069436}" type="presParOf" srcId="{1EF4E4EA-B154-4DA3-B179-166979ECC157}" destId="{F297E2AE-48D6-4EDC-8EDF-EDF7BFBC7821}" srcOrd="0" destOrd="0" presId="urn:microsoft.com/office/officeart/2008/layout/VerticalCurvedList"/>
    <dgm:cxn modelId="{C7A11620-3474-4C90-B98B-219FC3FF1F65}" type="presParOf" srcId="{F297E2AE-48D6-4EDC-8EDF-EDF7BFBC7821}" destId="{A92AB336-C1C9-4760-8D3E-AA09B23168D5}" srcOrd="0" destOrd="0" presId="urn:microsoft.com/office/officeart/2008/layout/VerticalCurvedList"/>
    <dgm:cxn modelId="{0A9D8B49-945E-4577-962F-6F009C7F9AC0}" type="presParOf" srcId="{A92AB336-C1C9-4760-8D3E-AA09B23168D5}" destId="{FCC6ADAF-2B50-4BF2-8675-EE82CCCCAE67}" srcOrd="0" destOrd="0" presId="urn:microsoft.com/office/officeart/2008/layout/VerticalCurvedList"/>
    <dgm:cxn modelId="{9C10D376-572B-49B6-9C59-47EB80E275B3}" type="presParOf" srcId="{A92AB336-C1C9-4760-8D3E-AA09B23168D5}" destId="{29DCDC00-837B-4C72-AB17-D66B854E5C68}" srcOrd="1" destOrd="0" presId="urn:microsoft.com/office/officeart/2008/layout/VerticalCurvedList"/>
    <dgm:cxn modelId="{EE66DE12-B73C-4E44-9143-AD1FCBB1A8AF}" type="presParOf" srcId="{A92AB336-C1C9-4760-8D3E-AA09B23168D5}" destId="{68B11F97-9438-4D11-9957-15609A0D8FC1}" srcOrd="2" destOrd="0" presId="urn:microsoft.com/office/officeart/2008/layout/VerticalCurvedList"/>
    <dgm:cxn modelId="{478FCA03-3E07-4583-9708-4F896E69B923}" type="presParOf" srcId="{A92AB336-C1C9-4760-8D3E-AA09B23168D5}" destId="{A9153B04-42BE-4293-B0F7-3DAC3F9E8336}" srcOrd="3" destOrd="0" presId="urn:microsoft.com/office/officeart/2008/layout/VerticalCurvedList"/>
    <dgm:cxn modelId="{E58644A3-5432-469E-9D56-37012400EDA4}" type="presParOf" srcId="{F297E2AE-48D6-4EDC-8EDF-EDF7BFBC7821}" destId="{AE18372C-9BB0-46E6-A6FA-45E15EFDABB0}" srcOrd="1" destOrd="0" presId="urn:microsoft.com/office/officeart/2008/layout/VerticalCurvedList"/>
    <dgm:cxn modelId="{4554E2C0-DE7C-44E0-8C08-23ADDC894DFA}" type="presParOf" srcId="{F297E2AE-48D6-4EDC-8EDF-EDF7BFBC7821}" destId="{52F62D61-317E-408D-97C9-14CD78E041C4}" srcOrd="2" destOrd="0" presId="urn:microsoft.com/office/officeart/2008/layout/VerticalCurvedList"/>
    <dgm:cxn modelId="{B3F85954-9684-40F7-911A-C8716125AD83}" type="presParOf" srcId="{52F62D61-317E-408D-97C9-14CD78E041C4}" destId="{1FFCB0F2-5453-440D-B15B-9345F0EE9D2A}" srcOrd="0" destOrd="0" presId="urn:microsoft.com/office/officeart/2008/layout/VerticalCurvedList"/>
    <dgm:cxn modelId="{C73E6487-0848-4E39-BAAA-8CB7EC9B126D}" type="presParOf" srcId="{F297E2AE-48D6-4EDC-8EDF-EDF7BFBC7821}" destId="{83266520-A513-4DFD-A470-24DC490B6CD4}" srcOrd="3" destOrd="0" presId="urn:microsoft.com/office/officeart/2008/layout/VerticalCurvedList"/>
    <dgm:cxn modelId="{0FC04B18-C16E-4D4D-AA7B-C1A9C30F6300}" type="presParOf" srcId="{F297E2AE-48D6-4EDC-8EDF-EDF7BFBC7821}" destId="{2D085F7C-6CD3-4897-B9E2-B793B360890A}" srcOrd="4" destOrd="0" presId="urn:microsoft.com/office/officeart/2008/layout/VerticalCurvedList"/>
    <dgm:cxn modelId="{F2BB9AEB-F34F-4CAA-AC83-1CBC2188E80D}" type="presParOf" srcId="{2D085F7C-6CD3-4897-B9E2-B793B360890A}" destId="{E2610F47-6326-4D84-89FA-F198C6E83C61}" srcOrd="0" destOrd="0" presId="urn:microsoft.com/office/officeart/2008/layout/VerticalCurvedList"/>
    <dgm:cxn modelId="{72FEEAA2-4DF1-460A-A4F1-57DD7C287AF8}" type="presParOf" srcId="{F297E2AE-48D6-4EDC-8EDF-EDF7BFBC7821}" destId="{49C29FF4-8696-4B0C-B446-F9D50F8CA024}" srcOrd="5" destOrd="0" presId="urn:microsoft.com/office/officeart/2008/layout/VerticalCurvedList"/>
    <dgm:cxn modelId="{E06ED5AC-1C83-4760-A58E-1D5F896EB877}" type="presParOf" srcId="{F297E2AE-48D6-4EDC-8EDF-EDF7BFBC7821}" destId="{A4AD486F-BF94-47CB-A23E-DA3E054C51B6}" srcOrd="6" destOrd="0" presId="urn:microsoft.com/office/officeart/2008/layout/VerticalCurvedList"/>
    <dgm:cxn modelId="{2D967349-E341-4E39-87CB-0292A91AC5DC}" type="presParOf" srcId="{A4AD486F-BF94-47CB-A23E-DA3E054C51B6}" destId="{E408709A-CDA5-4501-91AA-AB804645E642}" srcOrd="0" destOrd="0" presId="urn:microsoft.com/office/officeart/2008/layout/VerticalCurvedList"/>
    <dgm:cxn modelId="{49E7F414-FECE-4737-A76C-6DC0C656BF63}" type="presParOf" srcId="{F297E2AE-48D6-4EDC-8EDF-EDF7BFBC7821}" destId="{034883EF-E293-4047-9530-3664B441C481}" srcOrd="7" destOrd="0" presId="urn:microsoft.com/office/officeart/2008/layout/VerticalCurvedList"/>
    <dgm:cxn modelId="{FA886079-CF75-47ED-86C5-B30398F7186F}" type="presParOf" srcId="{F297E2AE-48D6-4EDC-8EDF-EDF7BFBC7821}" destId="{CFD269AF-6FD4-4C6C-B18E-7C84C0953F8F}" srcOrd="8" destOrd="0" presId="urn:microsoft.com/office/officeart/2008/layout/VerticalCurvedList"/>
    <dgm:cxn modelId="{9E12B23F-0A1E-4B30-9E51-0257E185188D}" type="presParOf" srcId="{CFD269AF-6FD4-4C6C-B18E-7C84C0953F8F}" destId="{063F21D7-207A-4AC4-B53E-0441FD1293D7}" srcOrd="0" destOrd="0" presId="urn:microsoft.com/office/officeart/2008/layout/VerticalCurvedList"/>
    <dgm:cxn modelId="{5BF618DF-6197-4980-836F-4030D132CBEA}" type="presParOf" srcId="{F297E2AE-48D6-4EDC-8EDF-EDF7BFBC7821}" destId="{54755093-B3CF-4D3E-BEFD-59757D774CDD}" srcOrd="9" destOrd="0" presId="urn:microsoft.com/office/officeart/2008/layout/VerticalCurvedList"/>
    <dgm:cxn modelId="{31070111-6198-49F8-88F5-7D27C70C7597}" type="presParOf" srcId="{F297E2AE-48D6-4EDC-8EDF-EDF7BFBC7821}" destId="{A9DA069F-152D-4460-917C-D88A09E5FDB0}" srcOrd="10" destOrd="0" presId="urn:microsoft.com/office/officeart/2008/layout/VerticalCurvedList"/>
    <dgm:cxn modelId="{425B3E4A-85E6-4777-A379-EC8E577C39DC}" type="presParOf" srcId="{A9DA069F-152D-4460-917C-D88A09E5FDB0}" destId="{10093C5A-25D7-49D6-8BC9-B1E234427066}" srcOrd="0" destOrd="0" presId="urn:microsoft.com/office/officeart/2008/layout/VerticalCurvedList"/>
    <dgm:cxn modelId="{29741446-44B9-4F91-AE66-DA060491B52F}" type="presParOf" srcId="{F297E2AE-48D6-4EDC-8EDF-EDF7BFBC7821}" destId="{39955B1D-3C54-486D-895F-9E54D0424F25}" srcOrd="11" destOrd="0" presId="urn:microsoft.com/office/officeart/2008/layout/VerticalCurvedList"/>
    <dgm:cxn modelId="{446C7314-BDE3-4860-BCF8-820594077FCB}" type="presParOf" srcId="{F297E2AE-48D6-4EDC-8EDF-EDF7BFBC7821}" destId="{DEB9C977-F312-44B0-AD91-8938576ABF5C}" srcOrd="12" destOrd="0" presId="urn:microsoft.com/office/officeart/2008/layout/VerticalCurvedList"/>
    <dgm:cxn modelId="{76613783-47DB-4D42-BE4C-B989170683E7}" type="presParOf" srcId="{DEB9C977-F312-44B0-AD91-8938576ABF5C}" destId="{C1A8670D-6FB1-4E21-BF49-4C685C914EAF}" srcOrd="0" destOrd="0" presId="urn:microsoft.com/office/officeart/2008/layout/VerticalCurvedList"/>
    <dgm:cxn modelId="{4D676EBB-B102-4F27-A2AC-9E7CD96A913C}" type="presParOf" srcId="{F297E2AE-48D6-4EDC-8EDF-EDF7BFBC7821}" destId="{5058FEC3-34BE-44A4-BAE8-2F968BC5F2D7}" srcOrd="13" destOrd="0" presId="urn:microsoft.com/office/officeart/2008/layout/VerticalCurvedList"/>
    <dgm:cxn modelId="{4A83DA14-F414-4923-B8AB-23992AABDB89}" type="presParOf" srcId="{F297E2AE-48D6-4EDC-8EDF-EDF7BFBC7821}" destId="{DCBBAFDE-6381-4720-A051-A37808049680}" srcOrd="14" destOrd="0" presId="urn:microsoft.com/office/officeart/2008/layout/VerticalCurvedList"/>
    <dgm:cxn modelId="{CAA8C24F-58C8-4E54-9AF7-8C56FBB1F41C}" type="presParOf" srcId="{DCBBAFDE-6381-4720-A051-A37808049680}" destId="{F7AE86BF-CA25-4554-AC13-7B43701785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4C4B57-BB11-4219-AD74-4F6CEEA7C09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2CD4EE5-2E33-422E-9A09-C39A097154CC}">
      <dgm:prSet phldrT="[Texto]"/>
      <dgm:spPr/>
      <dgm:t>
        <a:bodyPr/>
        <a:lstStyle/>
        <a:p>
          <a:r>
            <a:rPr lang="en-US" noProof="0" dirty="0" smtClean="0"/>
            <a:t>Transparencia</a:t>
          </a:r>
          <a:endParaRPr lang="en-US" noProof="0" dirty="0"/>
        </a:p>
      </dgm:t>
    </dgm:pt>
    <dgm:pt modelId="{205EC8B9-FAAA-4074-883E-AD315B50C586}" type="parTrans" cxnId="{1E7F00F0-D17D-4636-9BB3-DDF535CB393E}">
      <dgm:prSet/>
      <dgm:spPr/>
      <dgm:t>
        <a:bodyPr/>
        <a:lstStyle/>
        <a:p>
          <a:endParaRPr lang="es-PE"/>
        </a:p>
      </dgm:t>
    </dgm:pt>
    <dgm:pt modelId="{2D643707-1042-4A8C-BADA-03E1952879F4}" type="sibTrans" cxnId="{1E7F00F0-D17D-4636-9BB3-DDF535CB393E}">
      <dgm:prSet/>
      <dgm:spPr/>
      <dgm:t>
        <a:bodyPr/>
        <a:lstStyle/>
        <a:p>
          <a:endParaRPr lang="es-PE"/>
        </a:p>
      </dgm:t>
    </dgm:pt>
    <dgm:pt modelId="{61E1FC78-B9FD-4A72-B004-861C532E707B}">
      <dgm:prSet phldrT="[Texto]"/>
      <dgm:spPr/>
      <dgm:t>
        <a:bodyPr/>
        <a:lstStyle/>
        <a:p>
          <a:r>
            <a:rPr lang="en-US" noProof="0" dirty="0" smtClean="0"/>
            <a:t>Información contenida en folletos, póliza, resúmen, etc.</a:t>
          </a:r>
          <a:endParaRPr lang="en-US" noProof="0" dirty="0"/>
        </a:p>
      </dgm:t>
    </dgm:pt>
    <dgm:pt modelId="{E525DAD4-3F74-40C3-A2A5-4DE4F00815CB}" type="parTrans" cxnId="{E15475A6-B1B3-4BB3-9AB7-E651D6A0C3F2}">
      <dgm:prSet/>
      <dgm:spPr/>
      <dgm:t>
        <a:bodyPr/>
        <a:lstStyle/>
        <a:p>
          <a:endParaRPr lang="es-PE"/>
        </a:p>
      </dgm:t>
    </dgm:pt>
    <dgm:pt modelId="{B106A650-C887-451D-B415-D5125320CC6E}" type="sibTrans" cxnId="{E15475A6-B1B3-4BB3-9AB7-E651D6A0C3F2}">
      <dgm:prSet/>
      <dgm:spPr/>
      <dgm:t>
        <a:bodyPr/>
        <a:lstStyle/>
        <a:p>
          <a:endParaRPr lang="es-PE"/>
        </a:p>
      </dgm:t>
    </dgm:pt>
    <dgm:pt modelId="{0B2204BD-3C77-4704-B981-73B7628710B5}">
      <dgm:prSet phldrT="[Texto]"/>
      <dgm:spPr/>
      <dgm:t>
        <a:bodyPr/>
        <a:lstStyle/>
        <a:p>
          <a:r>
            <a:rPr lang="en-US" noProof="0" dirty="0" smtClean="0"/>
            <a:t>Adopción de condiciones mínimas.</a:t>
          </a:r>
          <a:endParaRPr lang="en-US" noProof="0" dirty="0"/>
        </a:p>
      </dgm:t>
    </dgm:pt>
    <dgm:pt modelId="{5C40C090-9A70-4E34-93AF-6A377094DBB7}" type="parTrans" cxnId="{3928AE97-4188-4CF2-8838-9AD1AB87D469}">
      <dgm:prSet/>
      <dgm:spPr/>
      <dgm:t>
        <a:bodyPr/>
        <a:lstStyle/>
        <a:p>
          <a:endParaRPr lang="es-PE"/>
        </a:p>
      </dgm:t>
    </dgm:pt>
    <dgm:pt modelId="{39E60C5B-6D4F-41BE-83F2-F7BC079D9E15}" type="sibTrans" cxnId="{3928AE97-4188-4CF2-8838-9AD1AB87D469}">
      <dgm:prSet/>
      <dgm:spPr/>
      <dgm:t>
        <a:bodyPr/>
        <a:lstStyle/>
        <a:p>
          <a:endParaRPr lang="es-PE"/>
        </a:p>
      </dgm:t>
    </dgm:pt>
    <dgm:pt modelId="{728B17D3-BCB2-4179-9971-EA8B7D6678B8}">
      <dgm:prSet phldrT="[Texto]"/>
      <dgm:spPr/>
      <dgm:t>
        <a:bodyPr/>
        <a:lstStyle/>
        <a:p>
          <a:r>
            <a:rPr lang="en-US" noProof="0" dirty="0" smtClean="0"/>
            <a:t>Gestión de Reclamos</a:t>
          </a:r>
          <a:endParaRPr lang="en-US" noProof="0" dirty="0"/>
        </a:p>
      </dgm:t>
    </dgm:pt>
    <dgm:pt modelId="{B13A5937-D235-40BB-8BC4-24C253D017D0}" type="parTrans" cxnId="{81403023-9A47-4FBB-84D2-88C556C9EECE}">
      <dgm:prSet/>
      <dgm:spPr/>
      <dgm:t>
        <a:bodyPr/>
        <a:lstStyle/>
        <a:p>
          <a:endParaRPr lang="es-PE"/>
        </a:p>
      </dgm:t>
    </dgm:pt>
    <dgm:pt modelId="{0EB528D4-8C3C-422F-B479-F912772BEACF}" type="sibTrans" cxnId="{81403023-9A47-4FBB-84D2-88C556C9EECE}">
      <dgm:prSet/>
      <dgm:spPr/>
      <dgm:t>
        <a:bodyPr/>
        <a:lstStyle/>
        <a:p>
          <a:endParaRPr lang="es-PE"/>
        </a:p>
      </dgm:t>
    </dgm:pt>
    <dgm:pt modelId="{CEA42FAF-B193-492F-833C-FECC31C0460A}">
      <dgm:prSet phldrT="[Texto]"/>
      <dgm:spPr/>
      <dgm:t>
        <a:bodyPr/>
        <a:lstStyle/>
        <a:p>
          <a:r>
            <a:rPr lang="en-US" noProof="0" dirty="0" smtClean="0"/>
            <a:t>Límites en plazo y forma para dar aviso del siniestro</a:t>
          </a:r>
          <a:endParaRPr lang="en-US" noProof="0" dirty="0"/>
        </a:p>
      </dgm:t>
    </dgm:pt>
    <dgm:pt modelId="{B36ACC4F-62AC-47CE-BE1F-77786D0624FC}" type="parTrans" cxnId="{E114261B-EB04-4CD8-A21C-3C91FD17D093}">
      <dgm:prSet/>
      <dgm:spPr/>
      <dgm:t>
        <a:bodyPr/>
        <a:lstStyle/>
        <a:p>
          <a:endParaRPr lang="es-PE"/>
        </a:p>
      </dgm:t>
    </dgm:pt>
    <dgm:pt modelId="{77596885-286E-4230-9D67-B1985B71CA96}" type="sibTrans" cxnId="{E114261B-EB04-4CD8-A21C-3C91FD17D093}">
      <dgm:prSet/>
      <dgm:spPr/>
      <dgm:t>
        <a:bodyPr/>
        <a:lstStyle/>
        <a:p>
          <a:endParaRPr lang="es-PE"/>
        </a:p>
      </dgm:t>
    </dgm:pt>
    <dgm:pt modelId="{CB213200-E59C-48F5-B56B-4DD642FBA75E}">
      <dgm:prSet phldrT="[Texto]"/>
      <dgm:spPr/>
      <dgm:t>
        <a:bodyPr/>
        <a:lstStyle/>
        <a:p>
          <a:r>
            <a:rPr lang="en-US" noProof="0" dirty="0" smtClean="0"/>
            <a:t>Pago de Primas</a:t>
          </a:r>
          <a:endParaRPr lang="en-US" noProof="0" dirty="0"/>
        </a:p>
      </dgm:t>
    </dgm:pt>
    <dgm:pt modelId="{620C2821-1F78-4631-AA12-F95656305C60}" type="parTrans" cxnId="{96C5BD9E-67B0-422B-83E4-D2C7CE003DB2}">
      <dgm:prSet/>
      <dgm:spPr/>
      <dgm:t>
        <a:bodyPr/>
        <a:lstStyle/>
        <a:p>
          <a:endParaRPr lang="es-PE"/>
        </a:p>
      </dgm:t>
    </dgm:pt>
    <dgm:pt modelId="{ACA9F58B-320E-4937-A936-D43D06A6D31A}" type="sibTrans" cxnId="{96C5BD9E-67B0-422B-83E4-D2C7CE003DB2}">
      <dgm:prSet/>
      <dgm:spPr/>
      <dgm:t>
        <a:bodyPr/>
        <a:lstStyle/>
        <a:p>
          <a:endParaRPr lang="es-PE"/>
        </a:p>
      </dgm:t>
    </dgm:pt>
    <dgm:pt modelId="{9FA7065E-3542-49D0-9790-484E506F0F13}">
      <dgm:prSet phldrT="[Texto]"/>
      <dgm:spPr/>
      <dgm:t>
        <a:bodyPr/>
        <a:lstStyle/>
        <a:p>
          <a:r>
            <a:rPr lang="en-US" noProof="0" dirty="0" smtClean="0"/>
            <a:t>Se regulan las formas de pago de la prima.</a:t>
          </a:r>
          <a:endParaRPr lang="en-US" noProof="0" dirty="0"/>
        </a:p>
      </dgm:t>
    </dgm:pt>
    <dgm:pt modelId="{141A1A96-8D3C-4311-8AD9-4278F594091E}" type="parTrans" cxnId="{4D44B9D9-992F-4AF0-8D8A-5759A51750C6}">
      <dgm:prSet/>
      <dgm:spPr/>
      <dgm:t>
        <a:bodyPr/>
        <a:lstStyle/>
        <a:p>
          <a:endParaRPr lang="es-PE"/>
        </a:p>
      </dgm:t>
    </dgm:pt>
    <dgm:pt modelId="{30099C28-D547-48A0-AEA0-2F8F4B163983}" type="sibTrans" cxnId="{4D44B9D9-992F-4AF0-8D8A-5759A51750C6}">
      <dgm:prSet/>
      <dgm:spPr/>
      <dgm:t>
        <a:bodyPr/>
        <a:lstStyle/>
        <a:p>
          <a:endParaRPr lang="es-PE"/>
        </a:p>
      </dgm:t>
    </dgm:pt>
    <dgm:pt modelId="{D2C4FF72-8610-4502-ACA9-6FBD75DC0ADC}">
      <dgm:prSet phldrT="[Texto]"/>
      <dgm:spPr/>
      <dgm:t>
        <a:bodyPr/>
        <a:lstStyle/>
        <a:p>
          <a:r>
            <a:rPr lang="en-US" noProof="0" dirty="0" smtClean="0"/>
            <a:t>Comunicar la suspensión de la cobertura por falta de pago.</a:t>
          </a:r>
          <a:endParaRPr lang="en-US" noProof="0" dirty="0"/>
        </a:p>
      </dgm:t>
    </dgm:pt>
    <dgm:pt modelId="{0C53394E-67C8-49A9-BA34-922FA48AE775}" type="parTrans" cxnId="{1A42BBF6-D648-4906-AB93-C71FE742CAFE}">
      <dgm:prSet/>
      <dgm:spPr/>
      <dgm:t>
        <a:bodyPr/>
        <a:lstStyle/>
        <a:p>
          <a:endParaRPr lang="es-PE"/>
        </a:p>
      </dgm:t>
    </dgm:pt>
    <dgm:pt modelId="{13F8B664-4DB7-4512-B170-29F92E2FC7D6}" type="sibTrans" cxnId="{1A42BBF6-D648-4906-AB93-C71FE742CAFE}">
      <dgm:prSet/>
      <dgm:spPr/>
      <dgm:t>
        <a:bodyPr/>
        <a:lstStyle/>
        <a:p>
          <a:endParaRPr lang="es-PE"/>
        </a:p>
      </dgm:t>
    </dgm:pt>
    <dgm:pt modelId="{5751555F-5699-45D3-A726-3B7E9E0B4A3A}">
      <dgm:prSet phldrT="[Texto]"/>
      <dgm:spPr/>
      <dgm:t>
        <a:bodyPr/>
        <a:lstStyle/>
        <a:p>
          <a:r>
            <a:rPr lang="en-US" noProof="0" dirty="0" smtClean="0"/>
            <a:t>Registro de Pólizas</a:t>
          </a:r>
          <a:endParaRPr lang="en-US" noProof="0" dirty="0"/>
        </a:p>
      </dgm:t>
    </dgm:pt>
    <dgm:pt modelId="{FD8DB31D-CB0A-459D-A819-B9047E4B6152}" type="parTrans" cxnId="{31FE1CDB-64FD-402B-AFEB-C3DFFF3F07F5}">
      <dgm:prSet/>
      <dgm:spPr/>
      <dgm:t>
        <a:bodyPr/>
        <a:lstStyle/>
        <a:p>
          <a:endParaRPr lang="es-PE"/>
        </a:p>
      </dgm:t>
    </dgm:pt>
    <dgm:pt modelId="{D22FB290-40B2-400E-92AE-10C81BECF9FA}" type="sibTrans" cxnId="{31FE1CDB-64FD-402B-AFEB-C3DFFF3F07F5}">
      <dgm:prSet/>
      <dgm:spPr/>
      <dgm:t>
        <a:bodyPr/>
        <a:lstStyle/>
        <a:p>
          <a:endParaRPr lang="es-PE"/>
        </a:p>
      </dgm:t>
    </dgm:pt>
    <dgm:pt modelId="{1DF3F615-730D-4BD7-BB59-6AA6315D5C51}">
      <dgm:prSet phldrT="[Texto]"/>
      <dgm:spPr/>
      <dgm:t>
        <a:bodyPr/>
        <a:lstStyle/>
        <a:p>
          <a:r>
            <a:rPr lang="en-US" noProof="0" dirty="0" smtClean="0"/>
            <a:t>Regulación del proceso de inscripción.</a:t>
          </a:r>
          <a:endParaRPr lang="en-US" noProof="0" dirty="0"/>
        </a:p>
      </dgm:t>
    </dgm:pt>
    <dgm:pt modelId="{944D4BEB-B9AE-4FDD-96CB-09AE56162C85}" type="parTrans" cxnId="{17EF3D15-27F7-414E-A552-72F7FBD2CC58}">
      <dgm:prSet/>
      <dgm:spPr/>
      <dgm:t>
        <a:bodyPr/>
        <a:lstStyle/>
        <a:p>
          <a:endParaRPr lang="es-PE"/>
        </a:p>
      </dgm:t>
    </dgm:pt>
    <dgm:pt modelId="{BA63CA17-7DBD-49FB-A060-77C2034A5742}" type="sibTrans" cxnId="{17EF3D15-27F7-414E-A552-72F7FBD2CC58}">
      <dgm:prSet/>
      <dgm:spPr/>
      <dgm:t>
        <a:bodyPr/>
        <a:lstStyle/>
        <a:p>
          <a:endParaRPr lang="es-PE"/>
        </a:p>
      </dgm:t>
    </dgm:pt>
    <dgm:pt modelId="{238922D2-0C15-4F54-B303-7E023C64822E}">
      <dgm:prSet phldrT="[Texto]"/>
      <dgm:spPr/>
      <dgm:t>
        <a:bodyPr/>
        <a:lstStyle/>
        <a:p>
          <a:r>
            <a:rPr lang="en-US" noProof="0" dirty="0" smtClean="0"/>
            <a:t>Determinación del contenido de la Nota Técnica.</a:t>
          </a:r>
          <a:endParaRPr lang="en-US" noProof="0" dirty="0"/>
        </a:p>
      </dgm:t>
    </dgm:pt>
    <dgm:pt modelId="{DADFF85B-04C0-4DC5-AEEF-DC9917126BFD}" type="parTrans" cxnId="{92044A09-9296-4384-B031-A828A332D142}">
      <dgm:prSet/>
      <dgm:spPr/>
      <dgm:t>
        <a:bodyPr/>
        <a:lstStyle/>
        <a:p>
          <a:endParaRPr lang="es-PE"/>
        </a:p>
      </dgm:t>
    </dgm:pt>
    <dgm:pt modelId="{24E7E18D-CE80-43CE-AD8F-252B4AADE30C}" type="sibTrans" cxnId="{92044A09-9296-4384-B031-A828A332D142}">
      <dgm:prSet/>
      <dgm:spPr/>
      <dgm:t>
        <a:bodyPr/>
        <a:lstStyle/>
        <a:p>
          <a:endParaRPr lang="es-PE"/>
        </a:p>
      </dgm:t>
    </dgm:pt>
    <dgm:pt modelId="{14596EF9-C1A9-42B3-9F61-AB80DDB0A5C9}">
      <dgm:prSet phldrT="[Texto]"/>
      <dgm:spPr/>
      <dgm:t>
        <a:bodyPr/>
        <a:lstStyle/>
        <a:p>
          <a:r>
            <a:rPr lang="en-US" noProof="0" dirty="0" smtClean="0"/>
            <a:t>Identificación de cláusulas y prácticas prohibidas.</a:t>
          </a:r>
          <a:endParaRPr lang="en-US" noProof="0" dirty="0"/>
        </a:p>
      </dgm:t>
    </dgm:pt>
    <dgm:pt modelId="{CC369B87-79F3-4390-A47E-7A8D4807BB52}" type="parTrans" cxnId="{60C43813-0D5F-4EF1-8636-46F85963ED12}">
      <dgm:prSet/>
      <dgm:spPr/>
      <dgm:t>
        <a:bodyPr/>
        <a:lstStyle/>
        <a:p>
          <a:endParaRPr lang="es-PE"/>
        </a:p>
      </dgm:t>
    </dgm:pt>
    <dgm:pt modelId="{3BB85585-2C5D-4FF2-97A8-E4BB9F34E915}" type="sibTrans" cxnId="{60C43813-0D5F-4EF1-8636-46F85963ED12}">
      <dgm:prSet/>
      <dgm:spPr/>
      <dgm:t>
        <a:bodyPr/>
        <a:lstStyle/>
        <a:p>
          <a:endParaRPr lang="es-PE"/>
        </a:p>
      </dgm:t>
    </dgm:pt>
    <dgm:pt modelId="{78823231-465A-43C8-BD8C-54395ACC686D}">
      <dgm:prSet phldrT="[Texto]"/>
      <dgm:spPr/>
      <dgm:t>
        <a:bodyPr/>
        <a:lstStyle/>
        <a:p>
          <a:r>
            <a:rPr lang="en-US" noProof="0" dirty="0" smtClean="0"/>
            <a:t>Regulación del Sistema y Oficial de atención al usuario.</a:t>
          </a:r>
          <a:endParaRPr lang="en-US" noProof="0" dirty="0"/>
        </a:p>
      </dgm:t>
    </dgm:pt>
    <dgm:pt modelId="{A03BD68E-4293-45DB-B605-A9EB98ADE63C}" type="parTrans" cxnId="{F17D9E35-DD1C-4BCC-BFBF-0D23161E4371}">
      <dgm:prSet/>
      <dgm:spPr/>
      <dgm:t>
        <a:bodyPr/>
        <a:lstStyle/>
        <a:p>
          <a:endParaRPr lang="es-PE"/>
        </a:p>
      </dgm:t>
    </dgm:pt>
    <dgm:pt modelId="{F349EC2E-D9D8-41BB-A5CA-B4066F1E8C17}" type="sibTrans" cxnId="{F17D9E35-DD1C-4BCC-BFBF-0D23161E4371}">
      <dgm:prSet/>
      <dgm:spPr/>
      <dgm:t>
        <a:bodyPr/>
        <a:lstStyle/>
        <a:p>
          <a:endParaRPr lang="es-PE"/>
        </a:p>
      </dgm:t>
    </dgm:pt>
    <dgm:pt modelId="{0BCEC737-4997-4249-B1D6-DC7ACE380920}">
      <dgm:prSet phldrT="[Texto]"/>
      <dgm:spPr/>
      <dgm:t>
        <a:bodyPr/>
        <a:lstStyle/>
        <a:p>
          <a:r>
            <a:rPr lang="en-US" noProof="0" dirty="0" smtClean="0"/>
            <a:t>Comunicar previamente la decision de resolver el contrato por falta de pago.</a:t>
          </a:r>
          <a:endParaRPr lang="en-US" noProof="0" dirty="0"/>
        </a:p>
      </dgm:t>
    </dgm:pt>
    <dgm:pt modelId="{98A10514-ABD9-41B8-95D3-48F3CDD96097}" type="parTrans" cxnId="{EA212EB4-90D1-4078-857D-64D2D372FD8A}">
      <dgm:prSet/>
      <dgm:spPr/>
      <dgm:t>
        <a:bodyPr/>
        <a:lstStyle/>
        <a:p>
          <a:endParaRPr lang="es-PE"/>
        </a:p>
      </dgm:t>
    </dgm:pt>
    <dgm:pt modelId="{BA0484AE-CF55-4382-AF16-4EC6907E9DA0}" type="sibTrans" cxnId="{EA212EB4-90D1-4078-857D-64D2D372FD8A}">
      <dgm:prSet/>
      <dgm:spPr/>
      <dgm:t>
        <a:bodyPr/>
        <a:lstStyle/>
        <a:p>
          <a:endParaRPr lang="es-PE"/>
        </a:p>
      </dgm:t>
    </dgm:pt>
    <dgm:pt modelId="{E7333E3A-D621-4525-A20F-A04B1BEE4996}">
      <dgm:prSet phldrT="[Texto]"/>
      <dgm:spPr/>
      <dgm:t>
        <a:bodyPr/>
        <a:lstStyle/>
        <a:p>
          <a:r>
            <a:rPr lang="en-US" noProof="0" dirty="0" smtClean="0"/>
            <a:t>Establecimiento de requisitos de los modelos de póliza. </a:t>
          </a:r>
          <a:endParaRPr lang="en-US" noProof="0" dirty="0"/>
        </a:p>
      </dgm:t>
    </dgm:pt>
    <dgm:pt modelId="{D1CE41BA-EB87-482F-AF11-4E693DDBF374}" type="parTrans" cxnId="{35E35CFA-B55F-4262-A63B-86C88E48E98C}">
      <dgm:prSet/>
      <dgm:spPr/>
      <dgm:t>
        <a:bodyPr/>
        <a:lstStyle/>
        <a:p>
          <a:endParaRPr lang="es-PE"/>
        </a:p>
      </dgm:t>
    </dgm:pt>
    <dgm:pt modelId="{3CC004D1-808C-4657-95ED-1FC01CB6E0BD}" type="sibTrans" cxnId="{35E35CFA-B55F-4262-A63B-86C88E48E98C}">
      <dgm:prSet/>
      <dgm:spPr/>
      <dgm:t>
        <a:bodyPr/>
        <a:lstStyle/>
        <a:p>
          <a:endParaRPr lang="es-PE"/>
        </a:p>
      </dgm:t>
    </dgm:pt>
    <dgm:pt modelId="{345316E3-BAD9-4EC7-8148-E8347E1256B9}">
      <dgm:prSet phldrT="[Texto]"/>
      <dgm:spPr/>
      <dgm:t>
        <a:bodyPr/>
        <a:lstStyle/>
        <a:p>
          <a:endParaRPr lang="en-US" noProof="0" dirty="0"/>
        </a:p>
      </dgm:t>
    </dgm:pt>
    <dgm:pt modelId="{7D2C264C-57AF-4196-A09D-9B57833290F5}" type="parTrans" cxnId="{3AAFACFD-D670-4FC4-8694-511D46C8BE80}">
      <dgm:prSet/>
      <dgm:spPr/>
      <dgm:t>
        <a:bodyPr/>
        <a:lstStyle/>
        <a:p>
          <a:endParaRPr lang="es-PE"/>
        </a:p>
      </dgm:t>
    </dgm:pt>
    <dgm:pt modelId="{A80D3D6C-142A-498C-8FD8-CA9EF0D0B460}" type="sibTrans" cxnId="{3AAFACFD-D670-4FC4-8694-511D46C8BE80}">
      <dgm:prSet/>
      <dgm:spPr/>
      <dgm:t>
        <a:bodyPr/>
        <a:lstStyle/>
        <a:p>
          <a:endParaRPr lang="es-PE"/>
        </a:p>
      </dgm:t>
    </dgm:pt>
    <dgm:pt modelId="{AFECC67F-B13F-442A-8EFB-69C39B3DBA8E}">
      <dgm:prSet phldrT="[Texto]"/>
      <dgm:spPr/>
      <dgm:t>
        <a:bodyPr/>
        <a:lstStyle/>
        <a:p>
          <a:r>
            <a:rPr lang="en-US" noProof="0" dirty="0" smtClean="0"/>
            <a:t>Límites en el plazo del proceso de liquidación</a:t>
          </a:r>
          <a:endParaRPr lang="en-US" noProof="0" dirty="0"/>
        </a:p>
      </dgm:t>
    </dgm:pt>
    <dgm:pt modelId="{D5155061-0124-4793-B7C4-1CFAC7907B2F}" type="parTrans" cxnId="{8226B229-4EDB-497B-95AD-0DDA1F4D3293}">
      <dgm:prSet/>
      <dgm:spPr/>
      <dgm:t>
        <a:bodyPr/>
        <a:lstStyle/>
        <a:p>
          <a:endParaRPr lang="es-PE"/>
        </a:p>
      </dgm:t>
    </dgm:pt>
    <dgm:pt modelId="{41BD684E-7AE2-4288-B4DE-D318776DDBD2}" type="sibTrans" cxnId="{8226B229-4EDB-497B-95AD-0DDA1F4D3293}">
      <dgm:prSet/>
      <dgm:spPr/>
      <dgm:t>
        <a:bodyPr/>
        <a:lstStyle/>
        <a:p>
          <a:endParaRPr lang="es-PE"/>
        </a:p>
      </dgm:t>
    </dgm:pt>
    <dgm:pt modelId="{162738CE-5E11-40C0-925E-6516041034C2}">
      <dgm:prSet phldrT="[Texto]"/>
      <dgm:spPr/>
      <dgm:t>
        <a:bodyPr/>
        <a:lstStyle/>
        <a:p>
          <a:r>
            <a:rPr lang="en-US" noProof="0" dirty="0" smtClean="0"/>
            <a:t>Se regula la participation de los ajustadores</a:t>
          </a:r>
          <a:endParaRPr lang="en-US" noProof="0" dirty="0"/>
        </a:p>
      </dgm:t>
    </dgm:pt>
    <dgm:pt modelId="{1160273C-EDA9-4ECB-BA71-F4DC2FB27412}" type="parTrans" cxnId="{CF902425-34D9-4EEE-AFCA-753FF55DABF1}">
      <dgm:prSet/>
      <dgm:spPr/>
      <dgm:t>
        <a:bodyPr/>
        <a:lstStyle/>
        <a:p>
          <a:endParaRPr lang="es-PE"/>
        </a:p>
      </dgm:t>
    </dgm:pt>
    <dgm:pt modelId="{385E9E8D-048D-4C83-BC89-216840E4F0FF}" type="sibTrans" cxnId="{CF902425-34D9-4EEE-AFCA-753FF55DABF1}">
      <dgm:prSet/>
      <dgm:spPr/>
      <dgm:t>
        <a:bodyPr/>
        <a:lstStyle/>
        <a:p>
          <a:endParaRPr lang="es-PE"/>
        </a:p>
      </dgm:t>
    </dgm:pt>
    <dgm:pt modelId="{DBBB5A81-787F-4785-99DC-23C1B16ED12A}" type="pres">
      <dgm:prSet presAssocID="{284C4B57-BB11-4219-AD74-4F6CEEA7C0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C98EF92-DF75-4F36-8AC4-CAFA90CB44D8}" type="pres">
      <dgm:prSet presAssocID="{82CD4EE5-2E33-422E-9A09-C39A097154CC}" presName="linNode" presStyleCnt="0"/>
      <dgm:spPr/>
      <dgm:t>
        <a:bodyPr/>
        <a:lstStyle/>
        <a:p>
          <a:endParaRPr lang="es-PE"/>
        </a:p>
      </dgm:t>
    </dgm:pt>
    <dgm:pt modelId="{061B7150-7596-409E-8C5C-7FCEBF1ACC9F}" type="pres">
      <dgm:prSet presAssocID="{82CD4EE5-2E33-422E-9A09-C39A097154C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1AC4F30-CDFA-47ED-A202-ECEC73521A55}" type="pres">
      <dgm:prSet presAssocID="{82CD4EE5-2E33-422E-9A09-C39A097154C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9373ADF-A065-4D98-A8ED-27162120D121}" type="pres">
      <dgm:prSet presAssocID="{2D643707-1042-4A8C-BADA-03E1952879F4}" presName="sp" presStyleCnt="0"/>
      <dgm:spPr/>
      <dgm:t>
        <a:bodyPr/>
        <a:lstStyle/>
        <a:p>
          <a:endParaRPr lang="es-PE"/>
        </a:p>
      </dgm:t>
    </dgm:pt>
    <dgm:pt modelId="{9E8D06FC-75D1-43B8-9767-CF0AECB5F004}" type="pres">
      <dgm:prSet presAssocID="{728B17D3-BCB2-4179-9971-EA8B7D6678B8}" presName="linNode" presStyleCnt="0"/>
      <dgm:spPr/>
      <dgm:t>
        <a:bodyPr/>
        <a:lstStyle/>
        <a:p>
          <a:endParaRPr lang="es-PE"/>
        </a:p>
      </dgm:t>
    </dgm:pt>
    <dgm:pt modelId="{8EFC6967-0806-4DD6-A025-9A3B037E454E}" type="pres">
      <dgm:prSet presAssocID="{728B17D3-BCB2-4179-9971-EA8B7D6678B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F06F0EA-96E1-4320-8859-A43F1C88D498}" type="pres">
      <dgm:prSet presAssocID="{728B17D3-BCB2-4179-9971-EA8B7D6678B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EE951F3-0AA7-4495-BAED-2386A7EE543C}" type="pres">
      <dgm:prSet presAssocID="{0EB528D4-8C3C-422F-B479-F912772BEACF}" presName="sp" presStyleCnt="0"/>
      <dgm:spPr/>
      <dgm:t>
        <a:bodyPr/>
        <a:lstStyle/>
        <a:p>
          <a:endParaRPr lang="es-PE"/>
        </a:p>
      </dgm:t>
    </dgm:pt>
    <dgm:pt modelId="{0B24F984-D8DF-4DA6-8DE4-9BDFA25047A3}" type="pres">
      <dgm:prSet presAssocID="{CB213200-E59C-48F5-B56B-4DD642FBA75E}" presName="linNode" presStyleCnt="0"/>
      <dgm:spPr/>
      <dgm:t>
        <a:bodyPr/>
        <a:lstStyle/>
        <a:p>
          <a:endParaRPr lang="es-PE"/>
        </a:p>
      </dgm:t>
    </dgm:pt>
    <dgm:pt modelId="{3EEF9034-C430-4B8B-B3F9-B9B507AE62AC}" type="pres">
      <dgm:prSet presAssocID="{CB213200-E59C-48F5-B56B-4DD642FBA75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53E760E-25D7-4F6B-B463-8951A14EABEB}" type="pres">
      <dgm:prSet presAssocID="{CB213200-E59C-48F5-B56B-4DD642FBA75E}" presName="descendantText" presStyleLbl="alignAccFollowNode1" presStyleIdx="2" presStyleCnt="4" custLinFactNeighborX="1553" custLinFactNeighborY="-81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6EB4011-B7AA-4A25-8217-D74FC02BA747}" type="pres">
      <dgm:prSet presAssocID="{ACA9F58B-320E-4937-A936-D43D06A6D31A}" presName="sp" presStyleCnt="0"/>
      <dgm:spPr/>
      <dgm:t>
        <a:bodyPr/>
        <a:lstStyle/>
        <a:p>
          <a:endParaRPr lang="es-PE"/>
        </a:p>
      </dgm:t>
    </dgm:pt>
    <dgm:pt modelId="{DEBB57FF-57DB-454D-B9FC-E4501D99BFC0}" type="pres">
      <dgm:prSet presAssocID="{5751555F-5699-45D3-A726-3B7E9E0B4A3A}" presName="linNode" presStyleCnt="0"/>
      <dgm:spPr/>
      <dgm:t>
        <a:bodyPr/>
        <a:lstStyle/>
        <a:p>
          <a:endParaRPr lang="es-PE"/>
        </a:p>
      </dgm:t>
    </dgm:pt>
    <dgm:pt modelId="{C39ED197-1FB9-4642-B8D1-D2716CFC250B}" type="pres">
      <dgm:prSet presAssocID="{5751555F-5699-45D3-A726-3B7E9E0B4A3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8FB91C-1CB6-4538-AF54-C0CC775086FF}" type="pres">
      <dgm:prSet presAssocID="{5751555F-5699-45D3-A726-3B7E9E0B4A3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18D1BF8-32E5-4341-9134-4B787E1398CF}" type="presOf" srcId="{14596EF9-C1A9-42B3-9F61-AB80DDB0A5C9}" destId="{A1AC4F30-CDFA-47ED-A202-ECEC73521A55}" srcOrd="0" destOrd="2" presId="urn:microsoft.com/office/officeart/2005/8/layout/vList5"/>
    <dgm:cxn modelId="{E114261B-EB04-4CD8-A21C-3C91FD17D093}" srcId="{728B17D3-BCB2-4179-9971-EA8B7D6678B8}" destId="{CEA42FAF-B193-492F-833C-FECC31C0460A}" srcOrd="0" destOrd="0" parTransId="{B36ACC4F-62AC-47CE-BE1F-77786D0624FC}" sibTransId="{77596885-286E-4230-9D67-B1985B71CA96}"/>
    <dgm:cxn modelId="{A5D0A02E-3A58-4341-9A9B-70D5DFBD68A3}" type="presOf" srcId="{162738CE-5E11-40C0-925E-6516041034C2}" destId="{DF06F0EA-96E1-4320-8859-A43F1C88D498}" srcOrd="0" destOrd="2" presId="urn:microsoft.com/office/officeart/2005/8/layout/vList5"/>
    <dgm:cxn modelId="{35E35CFA-B55F-4262-A63B-86C88E48E98C}" srcId="{5751555F-5699-45D3-A726-3B7E9E0B4A3A}" destId="{E7333E3A-D621-4525-A20F-A04B1BEE4996}" srcOrd="1" destOrd="0" parTransId="{D1CE41BA-EB87-482F-AF11-4E693DDBF374}" sibTransId="{3CC004D1-808C-4657-95ED-1FC01CB6E0BD}"/>
    <dgm:cxn modelId="{17EF3D15-27F7-414E-A552-72F7FBD2CC58}" srcId="{5751555F-5699-45D3-A726-3B7E9E0B4A3A}" destId="{1DF3F615-730D-4BD7-BB59-6AA6315D5C51}" srcOrd="0" destOrd="0" parTransId="{944D4BEB-B9AE-4FDD-96CB-09AE56162C85}" sibTransId="{BA63CA17-7DBD-49FB-A060-77C2034A5742}"/>
    <dgm:cxn modelId="{8226B229-4EDB-497B-95AD-0DDA1F4D3293}" srcId="{728B17D3-BCB2-4179-9971-EA8B7D6678B8}" destId="{AFECC67F-B13F-442A-8EFB-69C39B3DBA8E}" srcOrd="1" destOrd="0" parTransId="{D5155061-0124-4793-B7C4-1CFAC7907B2F}" sibTransId="{41BD684E-7AE2-4288-B4DE-D318776DDBD2}"/>
    <dgm:cxn modelId="{1E7F00F0-D17D-4636-9BB3-DDF535CB393E}" srcId="{284C4B57-BB11-4219-AD74-4F6CEEA7C092}" destId="{82CD4EE5-2E33-422E-9A09-C39A097154CC}" srcOrd="0" destOrd="0" parTransId="{205EC8B9-FAAA-4074-883E-AD315B50C586}" sibTransId="{2D643707-1042-4A8C-BADA-03E1952879F4}"/>
    <dgm:cxn modelId="{2354611B-B8FF-4025-B60E-A24E136A134E}" type="presOf" srcId="{CEA42FAF-B193-492F-833C-FECC31C0460A}" destId="{DF06F0EA-96E1-4320-8859-A43F1C88D498}" srcOrd="0" destOrd="0" presId="urn:microsoft.com/office/officeart/2005/8/layout/vList5"/>
    <dgm:cxn modelId="{82A166B4-0FA1-44E8-AAEE-2449254E216E}" type="presOf" srcId="{AFECC67F-B13F-442A-8EFB-69C39B3DBA8E}" destId="{DF06F0EA-96E1-4320-8859-A43F1C88D498}" srcOrd="0" destOrd="1" presId="urn:microsoft.com/office/officeart/2005/8/layout/vList5"/>
    <dgm:cxn modelId="{63AF8E96-9568-4E3C-9762-FB562E616EE6}" type="presOf" srcId="{345316E3-BAD9-4EC7-8148-E8347E1256B9}" destId="{DF06F0EA-96E1-4320-8859-A43F1C88D498}" srcOrd="0" destOrd="3" presId="urn:microsoft.com/office/officeart/2005/8/layout/vList5"/>
    <dgm:cxn modelId="{92044A09-9296-4384-B031-A828A332D142}" srcId="{5751555F-5699-45D3-A726-3B7E9E0B4A3A}" destId="{238922D2-0C15-4F54-B303-7E023C64822E}" srcOrd="2" destOrd="0" parTransId="{DADFF85B-04C0-4DC5-AEEF-DC9917126BFD}" sibTransId="{24E7E18D-CE80-43CE-AD8F-252B4AADE30C}"/>
    <dgm:cxn modelId="{117A2C35-72AA-4307-BB0A-6D1BF656E458}" type="presOf" srcId="{9FA7065E-3542-49D0-9790-484E506F0F13}" destId="{E53E760E-25D7-4F6B-B463-8951A14EABEB}" srcOrd="0" destOrd="0" presId="urn:microsoft.com/office/officeart/2005/8/layout/vList5"/>
    <dgm:cxn modelId="{E330CE12-B064-4D17-803D-A4D4544EE3EE}" type="presOf" srcId="{0B2204BD-3C77-4704-B981-73B7628710B5}" destId="{A1AC4F30-CDFA-47ED-A202-ECEC73521A55}" srcOrd="0" destOrd="1" presId="urn:microsoft.com/office/officeart/2005/8/layout/vList5"/>
    <dgm:cxn modelId="{A0868C5F-7FF9-4CC4-8466-61165556F12A}" type="presOf" srcId="{61E1FC78-B9FD-4A72-B004-861C532E707B}" destId="{A1AC4F30-CDFA-47ED-A202-ECEC73521A55}" srcOrd="0" destOrd="0" presId="urn:microsoft.com/office/officeart/2005/8/layout/vList5"/>
    <dgm:cxn modelId="{CF902425-34D9-4EEE-AFCA-753FF55DABF1}" srcId="{728B17D3-BCB2-4179-9971-EA8B7D6678B8}" destId="{162738CE-5E11-40C0-925E-6516041034C2}" srcOrd="2" destOrd="0" parTransId="{1160273C-EDA9-4ECB-BA71-F4DC2FB27412}" sibTransId="{385E9E8D-048D-4C83-BC89-216840E4F0FF}"/>
    <dgm:cxn modelId="{3AAFACFD-D670-4FC4-8694-511D46C8BE80}" srcId="{728B17D3-BCB2-4179-9971-EA8B7D6678B8}" destId="{345316E3-BAD9-4EC7-8148-E8347E1256B9}" srcOrd="3" destOrd="0" parTransId="{7D2C264C-57AF-4196-A09D-9B57833290F5}" sibTransId="{A80D3D6C-142A-498C-8FD8-CA9EF0D0B460}"/>
    <dgm:cxn modelId="{CCDAF55B-F546-4481-AF92-CEED687D4CCF}" type="presOf" srcId="{284C4B57-BB11-4219-AD74-4F6CEEA7C092}" destId="{DBBB5A81-787F-4785-99DC-23C1B16ED12A}" srcOrd="0" destOrd="0" presId="urn:microsoft.com/office/officeart/2005/8/layout/vList5"/>
    <dgm:cxn modelId="{1E413D5E-80B0-451C-9F1D-2BA553BE485D}" type="presOf" srcId="{82CD4EE5-2E33-422E-9A09-C39A097154CC}" destId="{061B7150-7596-409E-8C5C-7FCEBF1ACC9F}" srcOrd="0" destOrd="0" presId="urn:microsoft.com/office/officeart/2005/8/layout/vList5"/>
    <dgm:cxn modelId="{96C5BD9E-67B0-422B-83E4-D2C7CE003DB2}" srcId="{284C4B57-BB11-4219-AD74-4F6CEEA7C092}" destId="{CB213200-E59C-48F5-B56B-4DD642FBA75E}" srcOrd="2" destOrd="0" parTransId="{620C2821-1F78-4631-AA12-F95656305C60}" sibTransId="{ACA9F58B-320E-4937-A936-D43D06A6D31A}"/>
    <dgm:cxn modelId="{E15475A6-B1B3-4BB3-9AB7-E651D6A0C3F2}" srcId="{82CD4EE5-2E33-422E-9A09-C39A097154CC}" destId="{61E1FC78-B9FD-4A72-B004-861C532E707B}" srcOrd="0" destOrd="0" parTransId="{E525DAD4-3F74-40C3-A2A5-4DE4F00815CB}" sibTransId="{B106A650-C887-451D-B415-D5125320CC6E}"/>
    <dgm:cxn modelId="{F17D9E35-DD1C-4BCC-BFBF-0D23161E4371}" srcId="{82CD4EE5-2E33-422E-9A09-C39A097154CC}" destId="{78823231-465A-43C8-BD8C-54395ACC686D}" srcOrd="3" destOrd="0" parTransId="{A03BD68E-4293-45DB-B605-A9EB98ADE63C}" sibTransId="{F349EC2E-D9D8-41BB-A5CA-B4066F1E8C17}"/>
    <dgm:cxn modelId="{1C3D4F60-9AE6-41CF-BC9B-ABF34065C042}" type="presOf" srcId="{728B17D3-BCB2-4179-9971-EA8B7D6678B8}" destId="{8EFC6967-0806-4DD6-A025-9A3B037E454E}" srcOrd="0" destOrd="0" presId="urn:microsoft.com/office/officeart/2005/8/layout/vList5"/>
    <dgm:cxn modelId="{81403023-9A47-4FBB-84D2-88C556C9EECE}" srcId="{284C4B57-BB11-4219-AD74-4F6CEEA7C092}" destId="{728B17D3-BCB2-4179-9971-EA8B7D6678B8}" srcOrd="1" destOrd="0" parTransId="{B13A5937-D235-40BB-8BC4-24C253D017D0}" sibTransId="{0EB528D4-8C3C-422F-B479-F912772BEACF}"/>
    <dgm:cxn modelId="{923F61D7-E125-4113-93D8-DBA3C8645120}" type="presOf" srcId="{CB213200-E59C-48F5-B56B-4DD642FBA75E}" destId="{3EEF9034-C430-4B8B-B3F9-B9B507AE62AC}" srcOrd="0" destOrd="0" presId="urn:microsoft.com/office/officeart/2005/8/layout/vList5"/>
    <dgm:cxn modelId="{2A8DE419-1FCC-4660-971F-4295B8468394}" type="presOf" srcId="{238922D2-0C15-4F54-B303-7E023C64822E}" destId="{AF8FB91C-1CB6-4538-AF54-C0CC775086FF}" srcOrd="0" destOrd="2" presId="urn:microsoft.com/office/officeart/2005/8/layout/vList5"/>
    <dgm:cxn modelId="{1A42BBF6-D648-4906-AB93-C71FE742CAFE}" srcId="{CB213200-E59C-48F5-B56B-4DD642FBA75E}" destId="{D2C4FF72-8610-4502-ACA9-6FBD75DC0ADC}" srcOrd="1" destOrd="0" parTransId="{0C53394E-67C8-49A9-BA34-922FA48AE775}" sibTransId="{13F8B664-4DB7-4512-B170-29F92E2FC7D6}"/>
    <dgm:cxn modelId="{3928AE97-4188-4CF2-8838-9AD1AB87D469}" srcId="{82CD4EE5-2E33-422E-9A09-C39A097154CC}" destId="{0B2204BD-3C77-4704-B981-73B7628710B5}" srcOrd="1" destOrd="0" parTransId="{5C40C090-9A70-4E34-93AF-6A377094DBB7}" sibTransId="{39E60C5B-6D4F-41BE-83F2-F7BC079D9E15}"/>
    <dgm:cxn modelId="{31FE1CDB-64FD-402B-AFEB-C3DFFF3F07F5}" srcId="{284C4B57-BB11-4219-AD74-4F6CEEA7C092}" destId="{5751555F-5699-45D3-A726-3B7E9E0B4A3A}" srcOrd="3" destOrd="0" parTransId="{FD8DB31D-CB0A-459D-A819-B9047E4B6152}" sibTransId="{D22FB290-40B2-400E-92AE-10C81BECF9FA}"/>
    <dgm:cxn modelId="{3DBD3EF6-CFA3-4543-BD3F-ED3C9BE50709}" type="presOf" srcId="{1DF3F615-730D-4BD7-BB59-6AA6315D5C51}" destId="{AF8FB91C-1CB6-4538-AF54-C0CC775086FF}" srcOrd="0" destOrd="0" presId="urn:microsoft.com/office/officeart/2005/8/layout/vList5"/>
    <dgm:cxn modelId="{32835739-1497-4BAE-AF17-969A860B31EB}" type="presOf" srcId="{0BCEC737-4997-4249-B1D6-DC7ACE380920}" destId="{E53E760E-25D7-4F6B-B463-8951A14EABEB}" srcOrd="0" destOrd="2" presId="urn:microsoft.com/office/officeart/2005/8/layout/vList5"/>
    <dgm:cxn modelId="{4D44B9D9-992F-4AF0-8D8A-5759A51750C6}" srcId="{CB213200-E59C-48F5-B56B-4DD642FBA75E}" destId="{9FA7065E-3542-49D0-9790-484E506F0F13}" srcOrd="0" destOrd="0" parTransId="{141A1A96-8D3C-4311-8AD9-4278F594091E}" sibTransId="{30099C28-D547-48A0-AEA0-2F8F4B163983}"/>
    <dgm:cxn modelId="{60C43813-0D5F-4EF1-8636-46F85963ED12}" srcId="{82CD4EE5-2E33-422E-9A09-C39A097154CC}" destId="{14596EF9-C1A9-42B3-9F61-AB80DDB0A5C9}" srcOrd="2" destOrd="0" parTransId="{CC369B87-79F3-4390-A47E-7A8D4807BB52}" sibTransId="{3BB85585-2C5D-4FF2-97A8-E4BB9F34E915}"/>
    <dgm:cxn modelId="{53720D64-9947-4311-9342-2F9B3ED50E5C}" type="presOf" srcId="{E7333E3A-D621-4525-A20F-A04B1BEE4996}" destId="{AF8FB91C-1CB6-4538-AF54-C0CC775086FF}" srcOrd="0" destOrd="1" presId="urn:microsoft.com/office/officeart/2005/8/layout/vList5"/>
    <dgm:cxn modelId="{EA212EB4-90D1-4078-857D-64D2D372FD8A}" srcId="{CB213200-E59C-48F5-B56B-4DD642FBA75E}" destId="{0BCEC737-4997-4249-B1D6-DC7ACE380920}" srcOrd="2" destOrd="0" parTransId="{98A10514-ABD9-41B8-95D3-48F3CDD96097}" sibTransId="{BA0484AE-CF55-4382-AF16-4EC6907E9DA0}"/>
    <dgm:cxn modelId="{C5B3561A-81AA-4C55-A7DD-97CCD14D9569}" type="presOf" srcId="{5751555F-5699-45D3-A726-3B7E9E0B4A3A}" destId="{C39ED197-1FB9-4642-B8D1-D2716CFC250B}" srcOrd="0" destOrd="0" presId="urn:microsoft.com/office/officeart/2005/8/layout/vList5"/>
    <dgm:cxn modelId="{E11929A1-80EF-41AE-86D2-7A3A86ADDDC1}" type="presOf" srcId="{78823231-465A-43C8-BD8C-54395ACC686D}" destId="{A1AC4F30-CDFA-47ED-A202-ECEC73521A55}" srcOrd="0" destOrd="3" presId="urn:microsoft.com/office/officeart/2005/8/layout/vList5"/>
    <dgm:cxn modelId="{9459A446-27A8-4279-A786-F99F7E67D5BC}" type="presOf" srcId="{D2C4FF72-8610-4502-ACA9-6FBD75DC0ADC}" destId="{E53E760E-25D7-4F6B-B463-8951A14EABEB}" srcOrd="0" destOrd="1" presId="urn:microsoft.com/office/officeart/2005/8/layout/vList5"/>
    <dgm:cxn modelId="{F9B34963-8A41-4F1F-9BA0-C3254B078355}" type="presParOf" srcId="{DBBB5A81-787F-4785-99DC-23C1B16ED12A}" destId="{BC98EF92-DF75-4F36-8AC4-CAFA90CB44D8}" srcOrd="0" destOrd="0" presId="urn:microsoft.com/office/officeart/2005/8/layout/vList5"/>
    <dgm:cxn modelId="{5D06044F-4FF9-4D67-92FA-99F513B74BA2}" type="presParOf" srcId="{BC98EF92-DF75-4F36-8AC4-CAFA90CB44D8}" destId="{061B7150-7596-409E-8C5C-7FCEBF1ACC9F}" srcOrd="0" destOrd="0" presId="urn:microsoft.com/office/officeart/2005/8/layout/vList5"/>
    <dgm:cxn modelId="{D96DEF59-4E7F-438A-96AF-8174634F5103}" type="presParOf" srcId="{BC98EF92-DF75-4F36-8AC4-CAFA90CB44D8}" destId="{A1AC4F30-CDFA-47ED-A202-ECEC73521A55}" srcOrd="1" destOrd="0" presId="urn:microsoft.com/office/officeart/2005/8/layout/vList5"/>
    <dgm:cxn modelId="{DF5FC838-28AE-4CCA-A577-C4F819D449E7}" type="presParOf" srcId="{DBBB5A81-787F-4785-99DC-23C1B16ED12A}" destId="{79373ADF-A065-4D98-A8ED-27162120D121}" srcOrd="1" destOrd="0" presId="urn:microsoft.com/office/officeart/2005/8/layout/vList5"/>
    <dgm:cxn modelId="{D002CE36-E6F2-4D31-BDFA-F3904AD8FF04}" type="presParOf" srcId="{DBBB5A81-787F-4785-99DC-23C1B16ED12A}" destId="{9E8D06FC-75D1-43B8-9767-CF0AECB5F004}" srcOrd="2" destOrd="0" presId="urn:microsoft.com/office/officeart/2005/8/layout/vList5"/>
    <dgm:cxn modelId="{9629964F-9CCE-450B-BFAE-E66BB378F9FB}" type="presParOf" srcId="{9E8D06FC-75D1-43B8-9767-CF0AECB5F004}" destId="{8EFC6967-0806-4DD6-A025-9A3B037E454E}" srcOrd="0" destOrd="0" presId="urn:microsoft.com/office/officeart/2005/8/layout/vList5"/>
    <dgm:cxn modelId="{CB196AF8-1A34-4658-8B5C-58E07E7C910E}" type="presParOf" srcId="{9E8D06FC-75D1-43B8-9767-CF0AECB5F004}" destId="{DF06F0EA-96E1-4320-8859-A43F1C88D498}" srcOrd="1" destOrd="0" presId="urn:microsoft.com/office/officeart/2005/8/layout/vList5"/>
    <dgm:cxn modelId="{A07BDA09-17EA-4A43-BE14-A235B5EA71D6}" type="presParOf" srcId="{DBBB5A81-787F-4785-99DC-23C1B16ED12A}" destId="{AEE951F3-0AA7-4495-BAED-2386A7EE543C}" srcOrd="3" destOrd="0" presId="urn:microsoft.com/office/officeart/2005/8/layout/vList5"/>
    <dgm:cxn modelId="{30719F12-E2A5-4D50-9042-145358FE35A2}" type="presParOf" srcId="{DBBB5A81-787F-4785-99DC-23C1B16ED12A}" destId="{0B24F984-D8DF-4DA6-8DE4-9BDFA25047A3}" srcOrd="4" destOrd="0" presId="urn:microsoft.com/office/officeart/2005/8/layout/vList5"/>
    <dgm:cxn modelId="{E7EAFCB1-7C1D-4D11-839A-555F1338D300}" type="presParOf" srcId="{0B24F984-D8DF-4DA6-8DE4-9BDFA25047A3}" destId="{3EEF9034-C430-4B8B-B3F9-B9B507AE62AC}" srcOrd="0" destOrd="0" presId="urn:microsoft.com/office/officeart/2005/8/layout/vList5"/>
    <dgm:cxn modelId="{071E5CBA-266D-4DE3-A70D-1840268A84FE}" type="presParOf" srcId="{0B24F984-D8DF-4DA6-8DE4-9BDFA25047A3}" destId="{E53E760E-25D7-4F6B-B463-8951A14EABEB}" srcOrd="1" destOrd="0" presId="urn:microsoft.com/office/officeart/2005/8/layout/vList5"/>
    <dgm:cxn modelId="{44C87044-6A4A-45D2-B6E4-CAE6C90A1641}" type="presParOf" srcId="{DBBB5A81-787F-4785-99DC-23C1B16ED12A}" destId="{F6EB4011-B7AA-4A25-8217-D74FC02BA747}" srcOrd="5" destOrd="0" presId="urn:microsoft.com/office/officeart/2005/8/layout/vList5"/>
    <dgm:cxn modelId="{6A201501-F408-4E5B-98CA-00E41D5E6CEE}" type="presParOf" srcId="{DBBB5A81-787F-4785-99DC-23C1B16ED12A}" destId="{DEBB57FF-57DB-454D-B9FC-E4501D99BFC0}" srcOrd="6" destOrd="0" presId="urn:microsoft.com/office/officeart/2005/8/layout/vList5"/>
    <dgm:cxn modelId="{049E60BA-18C9-4478-9721-D7E7CBCCA4B8}" type="presParOf" srcId="{DEBB57FF-57DB-454D-B9FC-E4501D99BFC0}" destId="{C39ED197-1FB9-4642-B8D1-D2716CFC250B}" srcOrd="0" destOrd="0" presId="urn:microsoft.com/office/officeart/2005/8/layout/vList5"/>
    <dgm:cxn modelId="{94582181-B192-4EFC-9AD9-F5AAB88509FA}" type="presParOf" srcId="{DEBB57FF-57DB-454D-B9FC-E4501D99BFC0}" destId="{AF8FB91C-1CB6-4538-AF54-C0CC775086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E3C87C-E944-41AD-96DC-C1863C00D719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D2F7FA6-380F-429E-89B8-F72DBD0EAF86}">
      <dgm:prSet phldrT="[Texto]" custT="1"/>
      <dgm:spPr/>
      <dgm:t>
        <a:bodyPr/>
        <a:lstStyle/>
        <a:p>
          <a:r>
            <a:rPr lang="en-US" sz="1000" b="1" noProof="0" dirty="0" smtClean="0"/>
            <a:t>Supervisado sujeto a revisiones </a:t>
          </a:r>
          <a:r>
            <a:rPr lang="es-PE" sz="1000" b="1" noProof="0" dirty="0" smtClean="0"/>
            <a:t>continuas</a:t>
          </a:r>
          <a:r>
            <a:rPr lang="en-US" sz="1000" b="1" noProof="0" dirty="0" smtClean="0"/>
            <a:t> a cargo del supervisor </a:t>
          </a:r>
          <a:endParaRPr lang="en-US" sz="10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C5393B1-667F-437C-8162-8C76BBF0ECBF}" type="parTrans" cxnId="{76E2C477-E146-4457-AF87-132D74B2082F}">
      <dgm:prSet/>
      <dgm:spPr/>
      <dgm:t>
        <a:bodyPr/>
        <a:lstStyle/>
        <a:p>
          <a:endParaRPr lang="es-PE"/>
        </a:p>
      </dgm:t>
    </dgm:pt>
    <dgm:pt modelId="{490E8A6E-FB2E-4333-8EC9-845273F7AF83}" type="sibTrans" cxnId="{76E2C477-E146-4457-AF87-132D74B2082F}">
      <dgm:prSet/>
      <dgm:spPr/>
      <dgm:t>
        <a:bodyPr/>
        <a:lstStyle/>
        <a:p>
          <a:endParaRPr lang="es-PE"/>
        </a:p>
      </dgm:t>
    </dgm:pt>
    <dgm:pt modelId="{F058CE0F-4CA8-43AB-AF9D-4DAFBC77DB7B}">
      <dgm:prSet phldrT="[Texto]" custT="1"/>
      <dgm:spPr/>
      <dgm:t>
        <a:bodyPr/>
        <a:lstStyle/>
        <a:p>
          <a:r>
            <a:rPr lang="en-US" sz="1050" b="1" noProof="0" dirty="0" smtClean="0"/>
            <a:t>Divulgar información del servicio y producto al cliente</a:t>
          </a:r>
          <a:endParaRPr lang="en-US" sz="105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CE685819-9E6E-479D-B6B0-86322BEB0604}" type="parTrans" cxnId="{8770CBA5-28A4-432E-8E89-5497BD061734}">
      <dgm:prSet/>
      <dgm:spPr/>
      <dgm:t>
        <a:bodyPr/>
        <a:lstStyle/>
        <a:p>
          <a:endParaRPr lang="es-PE"/>
        </a:p>
      </dgm:t>
    </dgm:pt>
    <dgm:pt modelId="{7F915622-9781-473D-B445-297FCBB2DD1E}" type="sibTrans" cxnId="{8770CBA5-28A4-432E-8E89-5497BD061734}">
      <dgm:prSet/>
      <dgm:spPr/>
      <dgm:t>
        <a:bodyPr/>
        <a:lstStyle/>
        <a:p>
          <a:endParaRPr lang="es-PE"/>
        </a:p>
      </dgm:t>
    </dgm:pt>
    <dgm:pt modelId="{4118E7C0-09CA-4AB9-9890-2A04C399B829}">
      <dgm:prSet phldrT="[Texto]" custT="1"/>
      <dgm:spPr/>
      <dgm:t>
        <a:bodyPr/>
        <a:lstStyle/>
        <a:p>
          <a:r>
            <a:rPr lang="en-US" sz="1000" b="1" noProof="0" dirty="0" smtClean="0"/>
            <a:t>Estándares adecuados de Gobierno corporativo</a:t>
          </a:r>
          <a:endParaRPr lang="en-US" sz="10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C46E1AE-FBBE-46AD-A86D-C0FE1815BCCD}" type="parTrans" cxnId="{6E6605AC-0157-4276-AD13-2190AC04DF58}">
      <dgm:prSet/>
      <dgm:spPr/>
      <dgm:t>
        <a:bodyPr/>
        <a:lstStyle/>
        <a:p>
          <a:endParaRPr lang="es-PE"/>
        </a:p>
      </dgm:t>
    </dgm:pt>
    <dgm:pt modelId="{AF170EA0-719C-4EB4-846D-5B48C9EC0A82}" type="sibTrans" cxnId="{6E6605AC-0157-4276-AD13-2190AC04DF58}">
      <dgm:prSet/>
      <dgm:spPr/>
      <dgm:t>
        <a:bodyPr/>
        <a:lstStyle/>
        <a:p>
          <a:endParaRPr lang="es-PE"/>
        </a:p>
      </dgm:t>
    </dgm:pt>
    <dgm:pt modelId="{1052382F-E5C7-4F0F-90AE-A27BBCC0D3BC}">
      <dgm:prSet phldrT="[Texto]" custT="1"/>
      <dgm:spPr/>
      <dgm:t>
        <a:bodyPr/>
        <a:lstStyle/>
        <a:p>
          <a:r>
            <a:rPr lang="en-US" sz="1000" b="1" noProof="0" dirty="0" smtClean="0"/>
            <a:t>Facultad controladora y sancionadora  del supervisor</a:t>
          </a:r>
          <a:endParaRPr lang="en-US" sz="10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4700FD3-10A5-4BB7-9C73-13FE0C379000}" type="parTrans" cxnId="{BB05F4DE-B090-4066-A9EB-72FCF8927E43}">
      <dgm:prSet/>
      <dgm:spPr/>
      <dgm:t>
        <a:bodyPr/>
        <a:lstStyle/>
        <a:p>
          <a:endParaRPr lang="es-PE"/>
        </a:p>
      </dgm:t>
    </dgm:pt>
    <dgm:pt modelId="{6E2385E6-4021-4CF6-9445-720E838856DA}" type="sibTrans" cxnId="{BB05F4DE-B090-4066-A9EB-72FCF8927E43}">
      <dgm:prSet/>
      <dgm:spPr/>
      <dgm:t>
        <a:bodyPr/>
        <a:lstStyle/>
        <a:p>
          <a:endParaRPr lang="es-PE"/>
        </a:p>
      </dgm:t>
    </dgm:pt>
    <dgm:pt modelId="{1CA68935-79EC-4F91-B183-FD769209A919}">
      <dgm:prSet phldrT="[Texto]" custT="1"/>
      <dgm:spPr/>
      <dgm:t>
        <a:bodyPr/>
        <a:lstStyle/>
        <a:p>
          <a:r>
            <a:rPr lang="en-US" sz="1000" b="1" noProof="0" dirty="0" smtClean="0"/>
            <a:t>Nivel de conocimientoexperiencia, idoneidad y </a:t>
          </a:r>
          <a:r>
            <a:rPr lang="es-PE" sz="1000" b="1" noProof="0" dirty="0" smtClean="0"/>
            <a:t>competencia</a:t>
          </a:r>
          <a:endParaRPr lang="es-PE" sz="100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6AC2DC27-2B63-4C12-ABDC-3C8B0AA2FA49}" type="parTrans" cxnId="{0B3BDA2A-E603-4BFC-9623-9F178CA486CE}">
      <dgm:prSet/>
      <dgm:spPr/>
      <dgm:t>
        <a:bodyPr/>
        <a:lstStyle/>
        <a:p>
          <a:endParaRPr lang="es-PE"/>
        </a:p>
      </dgm:t>
    </dgm:pt>
    <dgm:pt modelId="{F617F8EB-A874-4822-8F0D-EA86BDCBC5BD}" type="sibTrans" cxnId="{0B3BDA2A-E603-4BFC-9623-9F178CA486CE}">
      <dgm:prSet/>
      <dgm:spPr/>
      <dgm:t>
        <a:bodyPr/>
        <a:lstStyle/>
        <a:p>
          <a:endParaRPr lang="es-PE"/>
        </a:p>
      </dgm:t>
    </dgm:pt>
    <dgm:pt modelId="{8714B657-CBF2-4BD0-9878-225613236C1C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2000" b="1" noProof="0" dirty="0" smtClean="0">
              <a:solidFill>
                <a:schemeClr val="bg1"/>
              </a:solidFill>
            </a:rPr>
            <a:t>PBS 18</a:t>
          </a:r>
          <a:endParaRPr lang="en-US" sz="2000" b="1" noProof="0" dirty="0">
            <a:solidFill>
              <a:schemeClr val="bg1"/>
            </a:solidFill>
          </a:endParaRPr>
        </a:p>
      </dgm:t>
    </dgm:pt>
    <dgm:pt modelId="{A52EBFDF-14BC-466B-A8C7-F9363D94C46F}" type="sibTrans" cxnId="{9161B083-6404-4C16-A4DA-C9B803BF1BB5}">
      <dgm:prSet/>
      <dgm:spPr/>
      <dgm:t>
        <a:bodyPr/>
        <a:lstStyle/>
        <a:p>
          <a:endParaRPr lang="es-PE"/>
        </a:p>
      </dgm:t>
    </dgm:pt>
    <dgm:pt modelId="{B6EE9CC8-4C26-400B-BFC1-F55180F24FDE}" type="parTrans" cxnId="{9161B083-6404-4C16-A4DA-C9B803BF1BB5}">
      <dgm:prSet/>
      <dgm:spPr/>
      <dgm:t>
        <a:bodyPr/>
        <a:lstStyle/>
        <a:p>
          <a:endParaRPr lang="es-PE"/>
        </a:p>
      </dgm:t>
    </dgm:pt>
    <dgm:pt modelId="{989FC224-E811-4B98-9517-D751502F7637}">
      <dgm:prSet custT="1"/>
      <dgm:spPr/>
      <dgm:t>
        <a:bodyPr/>
        <a:lstStyle/>
        <a:p>
          <a:r>
            <a:rPr lang="en-US" sz="1050" b="1" noProof="0" dirty="0" smtClean="0"/>
            <a:t>Autorización</a:t>
          </a:r>
          <a:endParaRPr lang="en-US" sz="1050" b="1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B400C95-B2DF-44D3-AD80-1559825BE98F}" type="parTrans" cxnId="{DDC63677-D359-44A2-8F06-76160EB3EB72}">
      <dgm:prSet/>
      <dgm:spPr/>
      <dgm:t>
        <a:bodyPr/>
        <a:lstStyle/>
        <a:p>
          <a:endParaRPr lang="es-PE"/>
        </a:p>
      </dgm:t>
    </dgm:pt>
    <dgm:pt modelId="{374C55B1-52FA-44A1-90C1-214A163EA74B}" type="sibTrans" cxnId="{DDC63677-D359-44A2-8F06-76160EB3EB72}">
      <dgm:prSet/>
      <dgm:spPr/>
      <dgm:t>
        <a:bodyPr/>
        <a:lstStyle/>
        <a:p>
          <a:endParaRPr lang="es-PE"/>
        </a:p>
      </dgm:t>
    </dgm:pt>
    <dgm:pt modelId="{58776E8A-D6C7-498F-AD45-84F985B4FF50}">
      <dgm:prSet custT="1"/>
      <dgm:spPr/>
      <dgm:t>
        <a:bodyPr/>
        <a:lstStyle/>
        <a:p>
          <a:r>
            <a:rPr lang="es-PE" sz="1000" b="1" dirty="0" smtClean="0"/>
            <a:t>Garantías</a:t>
          </a:r>
          <a:endParaRPr lang="es-PE" sz="1000" b="1" dirty="0"/>
        </a:p>
      </dgm:t>
    </dgm:pt>
    <dgm:pt modelId="{2136D8A5-167A-4BA4-B871-933A47E7DD0D}" type="parTrans" cxnId="{E55FF0A7-56A9-437D-8657-FE06FEA63626}">
      <dgm:prSet/>
      <dgm:spPr/>
      <dgm:t>
        <a:bodyPr/>
        <a:lstStyle/>
        <a:p>
          <a:endParaRPr lang="es-PE"/>
        </a:p>
      </dgm:t>
    </dgm:pt>
    <dgm:pt modelId="{02A06BE6-50B5-4D49-AFEF-70C959DCE4CC}" type="sibTrans" cxnId="{E55FF0A7-56A9-437D-8657-FE06FEA63626}">
      <dgm:prSet/>
      <dgm:spPr/>
      <dgm:t>
        <a:bodyPr/>
        <a:lstStyle/>
        <a:p>
          <a:endParaRPr lang="es-PE"/>
        </a:p>
      </dgm:t>
    </dgm:pt>
    <dgm:pt modelId="{2F910CCF-551D-40FB-95F6-5D3C9614FB0A}" type="pres">
      <dgm:prSet presAssocID="{9AE3C87C-E944-41AD-96DC-C1863C00D71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27506D-0045-4AE9-AEAD-80AE0F288CDF}" type="pres">
      <dgm:prSet presAssocID="{9AE3C87C-E944-41AD-96DC-C1863C00D719}" presName="radial" presStyleCnt="0">
        <dgm:presLayoutVars>
          <dgm:animLvl val="ctr"/>
        </dgm:presLayoutVars>
      </dgm:prSet>
      <dgm:spPr/>
    </dgm:pt>
    <dgm:pt modelId="{8E08DE6F-AACE-469E-893F-7BC3329B452E}" type="pres">
      <dgm:prSet presAssocID="{8714B657-CBF2-4BD0-9878-225613236C1C}" presName="centerShape" presStyleLbl="vennNode1" presStyleIdx="0" presStyleCnt="8" custScaleX="42781" custScaleY="40113" custLinFactNeighborX="-4214" custLinFactNeighborY="5155"/>
      <dgm:spPr/>
      <dgm:t>
        <a:bodyPr/>
        <a:lstStyle/>
        <a:p>
          <a:endParaRPr lang="es-PE"/>
        </a:p>
      </dgm:t>
    </dgm:pt>
    <dgm:pt modelId="{99C92D5C-CAC4-4992-888C-1399125C0E66}" type="pres">
      <dgm:prSet presAssocID="{1D2F7FA6-380F-429E-89B8-F72DBD0EAF86}" presName="node" presStyleLbl="vennNode1" presStyleIdx="1" presStyleCnt="8" custScaleX="83142" custScaleY="84880" custRadScaleRad="73363" custRadScaleInc="10968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143E896-A574-4846-9BBE-79FBB909E5F5}" type="pres">
      <dgm:prSet presAssocID="{F058CE0F-4CA8-43AB-AF9D-4DAFBC77DB7B}" presName="node" presStyleLbl="vennNode1" presStyleIdx="2" presStyleCnt="8" custScaleX="90729" custScaleY="86710" custRadScaleRad="101106" custRadScaleInc="30023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C972C02-D244-4C8E-B693-3278A6A50809}" type="pres">
      <dgm:prSet presAssocID="{58776E8A-D6C7-498F-AD45-84F985B4FF50}" presName="node" presStyleLbl="vennNode1" presStyleIdx="3" presStyleCnt="8" custScaleX="82356" custScaleY="81353" custRadScaleRad="100750" custRadScaleInc="29336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B4FA79D-5E86-45D3-BD97-811965B3D486}" type="pres">
      <dgm:prSet presAssocID="{989FC224-E811-4B98-9517-D751502F7637}" presName="node" presStyleLbl="vennNode1" presStyleIdx="4" presStyleCnt="8" custScaleX="89576" custScaleY="89128" custRadScaleRad="72074" custRadScaleInc="-3115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2F6A2B8-597A-44E8-8DC2-1F40BA6565AF}" type="pres">
      <dgm:prSet presAssocID="{4118E7C0-09CA-4AB9-9890-2A04C399B829}" presName="node" presStyleLbl="vennNode1" presStyleIdx="5" presStyleCnt="8" custScaleX="89285" custScaleY="84479" custRadScaleRad="101605" custRadScaleInc="-9321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99A3042-FD6C-47EB-9D5D-6EF456150C6C}" type="pres">
      <dgm:prSet presAssocID="{1052382F-E5C7-4F0F-90AE-A27BBCC0D3BC}" presName="node" presStyleLbl="vennNode1" presStyleIdx="6" presStyleCnt="8" custScaleX="83636" custScaleY="83193" custRadScaleRad="86827" custRadScaleInc="7806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6DF619F-F729-49A1-B4CA-9F7196161623}" type="pres">
      <dgm:prSet presAssocID="{1CA68935-79EC-4F91-B183-FD769209A919}" presName="node" presStyleLbl="vennNode1" presStyleIdx="7" presStyleCnt="8" custScaleX="84704" custScaleY="84068" custRadScaleRad="87733" custRadScaleInc="30850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7E66394-5A31-47D9-AEE3-D283505A44A5}" type="presOf" srcId="{F058CE0F-4CA8-43AB-AF9D-4DAFBC77DB7B}" destId="{0143E896-A574-4846-9BBE-79FBB909E5F5}" srcOrd="0" destOrd="0" presId="urn:microsoft.com/office/officeart/2005/8/layout/radial3"/>
    <dgm:cxn modelId="{0B3BDA2A-E603-4BFC-9623-9F178CA486CE}" srcId="{8714B657-CBF2-4BD0-9878-225613236C1C}" destId="{1CA68935-79EC-4F91-B183-FD769209A919}" srcOrd="6" destOrd="0" parTransId="{6AC2DC27-2B63-4C12-ABDC-3C8B0AA2FA49}" sibTransId="{F617F8EB-A874-4822-8F0D-EA86BDCBC5BD}"/>
    <dgm:cxn modelId="{E9C66D37-0E60-4DC2-B260-02F7A717CC42}" type="presOf" srcId="{8714B657-CBF2-4BD0-9878-225613236C1C}" destId="{8E08DE6F-AACE-469E-893F-7BC3329B452E}" srcOrd="0" destOrd="0" presId="urn:microsoft.com/office/officeart/2005/8/layout/radial3"/>
    <dgm:cxn modelId="{06F8176F-4A3F-43AF-934A-CD0DBD2311E6}" type="presOf" srcId="{1D2F7FA6-380F-429E-89B8-F72DBD0EAF86}" destId="{99C92D5C-CAC4-4992-888C-1399125C0E66}" srcOrd="0" destOrd="0" presId="urn:microsoft.com/office/officeart/2005/8/layout/radial3"/>
    <dgm:cxn modelId="{BB05F4DE-B090-4066-A9EB-72FCF8927E43}" srcId="{8714B657-CBF2-4BD0-9878-225613236C1C}" destId="{1052382F-E5C7-4F0F-90AE-A27BBCC0D3BC}" srcOrd="5" destOrd="0" parTransId="{04700FD3-10A5-4BB7-9C73-13FE0C379000}" sibTransId="{6E2385E6-4021-4CF6-9445-720E838856DA}"/>
    <dgm:cxn modelId="{AD457A2B-1925-41AA-A15B-5ED08B94482B}" type="presOf" srcId="{1CA68935-79EC-4F91-B183-FD769209A919}" destId="{A6DF619F-F729-49A1-B4CA-9F7196161623}" srcOrd="0" destOrd="0" presId="urn:microsoft.com/office/officeart/2005/8/layout/radial3"/>
    <dgm:cxn modelId="{DDC63677-D359-44A2-8F06-76160EB3EB72}" srcId="{8714B657-CBF2-4BD0-9878-225613236C1C}" destId="{989FC224-E811-4B98-9517-D751502F7637}" srcOrd="3" destOrd="0" parTransId="{0B400C95-B2DF-44D3-AD80-1559825BE98F}" sibTransId="{374C55B1-52FA-44A1-90C1-214A163EA74B}"/>
    <dgm:cxn modelId="{4C55CEBC-926F-41A6-985B-D2FBF517351F}" type="presOf" srcId="{4118E7C0-09CA-4AB9-9890-2A04C399B829}" destId="{72F6A2B8-597A-44E8-8DC2-1F40BA6565AF}" srcOrd="0" destOrd="0" presId="urn:microsoft.com/office/officeart/2005/8/layout/radial3"/>
    <dgm:cxn modelId="{8770CBA5-28A4-432E-8E89-5497BD061734}" srcId="{8714B657-CBF2-4BD0-9878-225613236C1C}" destId="{F058CE0F-4CA8-43AB-AF9D-4DAFBC77DB7B}" srcOrd="1" destOrd="0" parTransId="{CE685819-9E6E-479D-B6B0-86322BEB0604}" sibTransId="{7F915622-9781-473D-B445-297FCBB2DD1E}"/>
    <dgm:cxn modelId="{76E2C477-E146-4457-AF87-132D74B2082F}" srcId="{8714B657-CBF2-4BD0-9878-225613236C1C}" destId="{1D2F7FA6-380F-429E-89B8-F72DBD0EAF86}" srcOrd="0" destOrd="0" parTransId="{6C5393B1-667F-437C-8162-8C76BBF0ECBF}" sibTransId="{490E8A6E-FB2E-4333-8EC9-845273F7AF83}"/>
    <dgm:cxn modelId="{2A000753-6193-4D92-880D-8B29505D0F96}" type="presOf" srcId="{1052382F-E5C7-4F0F-90AE-A27BBCC0D3BC}" destId="{399A3042-FD6C-47EB-9D5D-6EF456150C6C}" srcOrd="0" destOrd="0" presId="urn:microsoft.com/office/officeart/2005/8/layout/radial3"/>
    <dgm:cxn modelId="{6E6605AC-0157-4276-AD13-2190AC04DF58}" srcId="{8714B657-CBF2-4BD0-9878-225613236C1C}" destId="{4118E7C0-09CA-4AB9-9890-2A04C399B829}" srcOrd="4" destOrd="0" parTransId="{EC46E1AE-FBBE-46AD-A86D-C0FE1815BCCD}" sibTransId="{AF170EA0-719C-4EB4-846D-5B48C9EC0A82}"/>
    <dgm:cxn modelId="{A5ECCBD7-88F3-4C18-9CBB-762EB816BA44}" type="presOf" srcId="{9AE3C87C-E944-41AD-96DC-C1863C00D719}" destId="{2F910CCF-551D-40FB-95F6-5D3C9614FB0A}" srcOrd="0" destOrd="0" presId="urn:microsoft.com/office/officeart/2005/8/layout/radial3"/>
    <dgm:cxn modelId="{CE56DE17-EC6F-4235-9BE5-64F07E94B115}" type="presOf" srcId="{58776E8A-D6C7-498F-AD45-84F985B4FF50}" destId="{AC972C02-D244-4C8E-B693-3278A6A50809}" srcOrd="0" destOrd="0" presId="urn:microsoft.com/office/officeart/2005/8/layout/radial3"/>
    <dgm:cxn modelId="{9161B083-6404-4C16-A4DA-C9B803BF1BB5}" srcId="{9AE3C87C-E944-41AD-96DC-C1863C00D719}" destId="{8714B657-CBF2-4BD0-9878-225613236C1C}" srcOrd="0" destOrd="0" parTransId="{B6EE9CC8-4C26-400B-BFC1-F55180F24FDE}" sibTransId="{A52EBFDF-14BC-466B-A8C7-F9363D94C46F}"/>
    <dgm:cxn modelId="{E44A01C2-7981-46C8-AAED-061F937D7A72}" type="presOf" srcId="{989FC224-E811-4B98-9517-D751502F7637}" destId="{4B4FA79D-5E86-45D3-BD97-811965B3D486}" srcOrd="0" destOrd="0" presId="urn:microsoft.com/office/officeart/2005/8/layout/radial3"/>
    <dgm:cxn modelId="{E55FF0A7-56A9-437D-8657-FE06FEA63626}" srcId="{8714B657-CBF2-4BD0-9878-225613236C1C}" destId="{58776E8A-D6C7-498F-AD45-84F985B4FF50}" srcOrd="2" destOrd="0" parTransId="{2136D8A5-167A-4BA4-B871-933A47E7DD0D}" sibTransId="{02A06BE6-50B5-4D49-AFEF-70C959DCE4CC}"/>
    <dgm:cxn modelId="{420A8CEC-56EB-42F1-8876-09F74D568358}" type="presParOf" srcId="{2F910CCF-551D-40FB-95F6-5D3C9614FB0A}" destId="{5527506D-0045-4AE9-AEAD-80AE0F288CDF}" srcOrd="0" destOrd="0" presId="urn:microsoft.com/office/officeart/2005/8/layout/radial3"/>
    <dgm:cxn modelId="{8F6FA7BB-6DBF-4605-8968-7CAE6A8DFFB0}" type="presParOf" srcId="{5527506D-0045-4AE9-AEAD-80AE0F288CDF}" destId="{8E08DE6F-AACE-469E-893F-7BC3329B452E}" srcOrd="0" destOrd="0" presId="urn:microsoft.com/office/officeart/2005/8/layout/radial3"/>
    <dgm:cxn modelId="{B7295331-38CE-49AC-9320-750526A313B6}" type="presParOf" srcId="{5527506D-0045-4AE9-AEAD-80AE0F288CDF}" destId="{99C92D5C-CAC4-4992-888C-1399125C0E66}" srcOrd="1" destOrd="0" presId="urn:microsoft.com/office/officeart/2005/8/layout/radial3"/>
    <dgm:cxn modelId="{57DD0D8F-C889-46D1-B1B4-ECDB629154B8}" type="presParOf" srcId="{5527506D-0045-4AE9-AEAD-80AE0F288CDF}" destId="{0143E896-A574-4846-9BBE-79FBB909E5F5}" srcOrd="2" destOrd="0" presId="urn:microsoft.com/office/officeart/2005/8/layout/radial3"/>
    <dgm:cxn modelId="{F979EA39-385F-4623-8D70-3EF5361BE17E}" type="presParOf" srcId="{5527506D-0045-4AE9-AEAD-80AE0F288CDF}" destId="{AC972C02-D244-4C8E-B693-3278A6A50809}" srcOrd="3" destOrd="0" presId="urn:microsoft.com/office/officeart/2005/8/layout/radial3"/>
    <dgm:cxn modelId="{DD81F4BF-AE30-4CAC-B674-53928DE895D2}" type="presParOf" srcId="{5527506D-0045-4AE9-AEAD-80AE0F288CDF}" destId="{4B4FA79D-5E86-45D3-BD97-811965B3D486}" srcOrd="4" destOrd="0" presId="urn:microsoft.com/office/officeart/2005/8/layout/radial3"/>
    <dgm:cxn modelId="{8F4BC418-9BE7-4089-9C6E-A69EC3026009}" type="presParOf" srcId="{5527506D-0045-4AE9-AEAD-80AE0F288CDF}" destId="{72F6A2B8-597A-44E8-8DC2-1F40BA6565AF}" srcOrd="5" destOrd="0" presId="urn:microsoft.com/office/officeart/2005/8/layout/radial3"/>
    <dgm:cxn modelId="{A272A6E9-1E2A-4BD4-8C93-8ECEACCE40CA}" type="presParOf" srcId="{5527506D-0045-4AE9-AEAD-80AE0F288CDF}" destId="{399A3042-FD6C-47EB-9D5D-6EF456150C6C}" srcOrd="6" destOrd="0" presId="urn:microsoft.com/office/officeart/2005/8/layout/radial3"/>
    <dgm:cxn modelId="{7529F5F1-465D-421B-874A-E119931669DE}" type="presParOf" srcId="{5527506D-0045-4AE9-AEAD-80AE0F288CDF}" destId="{A6DF619F-F729-49A1-B4CA-9F7196161623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B0583C-60C3-42FD-AC97-ABA92589949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DB38F3A0-5392-49C5-B21E-FF6D24E6C21A}">
      <dgm:prSet phldrT="[Texto]"/>
      <dgm:spPr/>
      <dgm:t>
        <a:bodyPr/>
        <a:lstStyle/>
        <a:p>
          <a:r>
            <a:rPr lang="es-PE" dirty="0" smtClean="0"/>
            <a:t>Supervision</a:t>
          </a:r>
          <a:endParaRPr lang="es-PE" dirty="0"/>
        </a:p>
      </dgm:t>
    </dgm:pt>
    <dgm:pt modelId="{4453AC9D-BD5E-485A-BCEE-A919E98203CB}" type="parTrans" cxnId="{69558B57-F5FF-4890-9E23-28EC9D3A80F0}">
      <dgm:prSet/>
      <dgm:spPr/>
      <dgm:t>
        <a:bodyPr/>
        <a:lstStyle/>
        <a:p>
          <a:endParaRPr lang="es-PE"/>
        </a:p>
      </dgm:t>
    </dgm:pt>
    <dgm:pt modelId="{D46045C6-D57B-451C-9463-0B239AA24D79}" type="sibTrans" cxnId="{69558B57-F5FF-4890-9E23-28EC9D3A80F0}">
      <dgm:prSet/>
      <dgm:spPr/>
      <dgm:t>
        <a:bodyPr/>
        <a:lstStyle/>
        <a:p>
          <a:endParaRPr lang="es-PE"/>
        </a:p>
      </dgm:t>
    </dgm:pt>
    <dgm:pt modelId="{6C4E5E05-913D-4895-8CFF-BD4C79ADF32D}">
      <dgm:prSet phldrT="[Texto]"/>
      <dgm:spPr/>
      <dgm:t>
        <a:bodyPr/>
        <a:lstStyle/>
        <a:p>
          <a:r>
            <a:rPr lang="es-PE" dirty="0" smtClean="0"/>
            <a:t>Regulación</a:t>
          </a:r>
          <a:endParaRPr lang="es-PE" dirty="0"/>
        </a:p>
      </dgm:t>
    </dgm:pt>
    <dgm:pt modelId="{49145D23-EB79-40ED-A780-D3ADC6231A42}" type="parTrans" cxnId="{9203C917-17A7-4B6A-9E86-C86F1A59DFEB}">
      <dgm:prSet/>
      <dgm:spPr/>
      <dgm:t>
        <a:bodyPr/>
        <a:lstStyle/>
        <a:p>
          <a:endParaRPr lang="es-PE"/>
        </a:p>
      </dgm:t>
    </dgm:pt>
    <dgm:pt modelId="{8DA95BB0-785F-43DA-BA46-A0EFB0734CD9}" type="sibTrans" cxnId="{9203C917-17A7-4B6A-9E86-C86F1A59DFEB}">
      <dgm:prSet/>
      <dgm:spPr/>
      <dgm:t>
        <a:bodyPr/>
        <a:lstStyle/>
        <a:p>
          <a:endParaRPr lang="es-PE"/>
        </a:p>
      </dgm:t>
    </dgm:pt>
    <dgm:pt modelId="{87133B8B-7DDD-4247-9C6D-AE2468A12D04}">
      <dgm:prSet custT="1"/>
      <dgm:spPr/>
      <dgm:t>
        <a:bodyPr/>
        <a:lstStyle/>
        <a:p>
          <a:pPr marL="0" lvl="0" indent="0" algn="ctr" rtl="0" fontAlgn="base">
            <a:spcBef>
              <a:spcPct val="0"/>
            </a:spcBef>
            <a:spcAft>
              <a:spcPct val="0"/>
            </a:spcAft>
            <a:buFont typeface="Arial" panose="020B0604020202020204" pitchFamily="34" charset="0"/>
            <a:buNone/>
          </a:pPr>
          <a:r>
            <a:rPr lang="en-US" sz="105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rPr>
            <a:t>Migrando a un  modelo de Supervision Basada en Riesgos para Corredores de Seguros.</a:t>
          </a:r>
          <a:endParaRPr lang="en-US" sz="1050" kern="1200" dirty="0">
            <a:solidFill>
              <a:schemeClr val="tx1"/>
            </a:solidFill>
            <a:latin typeface="Arial" charset="0"/>
            <a:ea typeface="+mn-ea"/>
            <a:cs typeface="+mn-cs"/>
          </a:endParaRPr>
        </a:p>
      </dgm:t>
    </dgm:pt>
    <dgm:pt modelId="{DB942748-F08B-477F-9531-847F68A8C16E}" type="parTrans" cxnId="{B3A3BE5B-6CCB-430E-AB62-A5F0AE1243C9}">
      <dgm:prSet/>
      <dgm:spPr/>
      <dgm:t>
        <a:bodyPr/>
        <a:lstStyle/>
        <a:p>
          <a:endParaRPr lang="es-PE"/>
        </a:p>
      </dgm:t>
    </dgm:pt>
    <dgm:pt modelId="{67E0FE4F-B182-46AF-A563-2133D1E18022}" type="sibTrans" cxnId="{B3A3BE5B-6CCB-430E-AB62-A5F0AE1243C9}">
      <dgm:prSet/>
      <dgm:spPr/>
      <dgm:t>
        <a:bodyPr/>
        <a:lstStyle/>
        <a:p>
          <a:endParaRPr lang="es-PE"/>
        </a:p>
      </dgm:t>
    </dgm:pt>
    <dgm:pt modelId="{E6074C60-E165-4BE0-86E0-A758B8491C9F}">
      <dgm:prSet custT="1"/>
      <dgm:spPr/>
      <dgm:t>
        <a:bodyPr/>
        <a:lstStyle/>
        <a:p>
          <a:pPr rtl="0"/>
          <a:r>
            <a:rPr lang="en-US" sz="105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rPr>
            <a:t>Proyecto de Reglamento de Gestión Integral de Riesgos para corredores de seguros, en proceso</a:t>
          </a:r>
          <a:r>
            <a:rPr lang="en-US" sz="800" kern="1200" dirty="0" smtClean="0"/>
            <a:t>.</a:t>
          </a:r>
          <a:endParaRPr lang="en-US" sz="800" kern="1200" dirty="0"/>
        </a:p>
      </dgm:t>
    </dgm:pt>
    <dgm:pt modelId="{2FF800F4-C7AF-4F49-825C-F5985C4DE667}" type="parTrans" cxnId="{117067BE-8C55-4C25-99D6-990C09BEE195}">
      <dgm:prSet/>
      <dgm:spPr/>
      <dgm:t>
        <a:bodyPr/>
        <a:lstStyle/>
        <a:p>
          <a:endParaRPr lang="es-PE"/>
        </a:p>
      </dgm:t>
    </dgm:pt>
    <dgm:pt modelId="{C9057E01-26F4-4A95-8F97-72F79D71778A}" type="sibTrans" cxnId="{117067BE-8C55-4C25-99D6-990C09BEE195}">
      <dgm:prSet/>
      <dgm:spPr/>
      <dgm:t>
        <a:bodyPr/>
        <a:lstStyle/>
        <a:p>
          <a:endParaRPr lang="es-PE"/>
        </a:p>
      </dgm:t>
    </dgm:pt>
    <dgm:pt modelId="{9026ECC9-952D-449A-98A1-00E190E80680}">
      <dgm:prSet custT="1"/>
      <dgm:spPr/>
      <dgm:t>
        <a:bodyPr/>
        <a:lstStyle/>
        <a:p>
          <a:pPr marL="0" lvl="0" indent="0" algn="ctr" rtl="0" fontAlgn="base">
            <a:spcBef>
              <a:spcPct val="0"/>
            </a:spcBef>
            <a:spcAft>
              <a:spcPct val="0"/>
            </a:spcAft>
            <a:buFont typeface="Arial" panose="020B0604020202020204" pitchFamily="34" charset="0"/>
            <a:buNone/>
          </a:pPr>
          <a:r>
            <a:rPr lang="en-US" sz="105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rPr>
            <a:t>Identificar los riesgos de la intermediación de seguros y el desarrollo de guias por riesgo.</a:t>
          </a:r>
          <a:endParaRPr lang="en-US" sz="1050" kern="1200" dirty="0">
            <a:solidFill>
              <a:schemeClr val="tx1"/>
            </a:solidFill>
            <a:latin typeface="Arial" charset="0"/>
            <a:ea typeface="+mn-ea"/>
            <a:cs typeface="+mn-cs"/>
          </a:endParaRPr>
        </a:p>
      </dgm:t>
    </dgm:pt>
    <dgm:pt modelId="{8EFB3E83-12C1-46A7-925D-504DDDE1E2BE}" type="parTrans" cxnId="{7EB17898-E4C3-4C72-BD0D-B48BD28FCAF9}">
      <dgm:prSet/>
      <dgm:spPr/>
      <dgm:t>
        <a:bodyPr/>
        <a:lstStyle/>
        <a:p>
          <a:endParaRPr lang="es-PE"/>
        </a:p>
      </dgm:t>
    </dgm:pt>
    <dgm:pt modelId="{A36CCF65-2500-44CD-B360-D1519C160E4C}" type="sibTrans" cxnId="{7EB17898-E4C3-4C72-BD0D-B48BD28FCAF9}">
      <dgm:prSet/>
      <dgm:spPr/>
      <dgm:t>
        <a:bodyPr/>
        <a:lstStyle/>
        <a:p>
          <a:endParaRPr lang="es-PE"/>
        </a:p>
      </dgm:t>
    </dgm:pt>
    <dgm:pt modelId="{9DEEBE09-E584-4469-B9E7-9E6456A8F2DF}">
      <dgm:prSet custT="1"/>
      <dgm:spPr/>
      <dgm:t>
        <a:bodyPr/>
        <a:lstStyle/>
        <a:p>
          <a:pPr algn="ctr" rtl="0"/>
          <a:r>
            <a:rPr lang="en-US" sz="105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rPr>
            <a:t>Mayores Requerimientos de gobierno corporativo, conducta de negocios, idoneidad, cumplimiento, control interno.</a:t>
          </a:r>
          <a:endParaRPr lang="en-US" sz="1050" kern="1200" dirty="0">
            <a:solidFill>
              <a:schemeClr val="tx1"/>
            </a:solidFill>
            <a:latin typeface="Arial" charset="0"/>
            <a:ea typeface="+mn-ea"/>
            <a:cs typeface="+mn-cs"/>
          </a:endParaRPr>
        </a:p>
      </dgm:t>
    </dgm:pt>
    <dgm:pt modelId="{BF3CAA48-DB40-4F18-8B1A-F6B67ED076E8}" type="parTrans" cxnId="{33B9213E-9486-4A61-ABFB-384D11B8B870}">
      <dgm:prSet/>
      <dgm:spPr/>
      <dgm:t>
        <a:bodyPr/>
        <a:lstStyle/>
        <a:p>
          <a:endParaRPr lang="es-PE"/>
        </a:p>
      </dgm:t>
    </dgm:pt>
    <dgm:pt modelId="{B4E15738-B119-41A9-9269-9F7E950A9758}" type="sibTrans" cxnId="{33B9213E-9486-4A61-ABFB-384D11B8B870}">
      <dgm:prSet/>
      <dgm:spPr/>
      <dgm:t>
        <a:bodyPr/>
        <a:lstStyle/>
        <a:p>
          <a:endParaRPr lang="es-PE"/>
        </a:p>
      </dgm:t>
    </dgm:pt>
    <dgm:pt modelId="{A4990F95-D409-4C0A-8D35-7241028A8AB3}">
      <dgm:prSet custT="1"/>
      <dgm:spPr/>
      <dgm:t>
        <a:bodyPr/>
        <a:lstStyle/>
        <a:p>
          <a:r>
            <a:rPr lang="en-US" sz="105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rPr>
            <a:t>Proyecto de norma para la promoción e intermediación de seguros.</a:t>
          </a:r>
        </a:p>
      </dgm:t>
    </dgm:pt>
    <dgm:pt modelId="{5A076031-2FBC-4031-A80E-4D0E789C1368}" type="parTrans" cxnId="{45674676-019F-42A4-8058-CB304AE1AE33}">
      <dgm:prSet/>
      <dgm:spPr/>
      <dgm:t>
        <a:bodyPr/>
        <a:lstStyle/>
        <a:p>
          <a:endParaRPr lang="es-PE"/>
        </a:p>
      </dgm:t>
    </dgm:pt>
    <dgm:pt modelId="{89941E7E-D931-4AAA-9C1F-232218B788EA}" type="sibTrans" cxnId="{45674676-019F-42A4-8058-CB304AE1AE33}">
      <dgm:prSet/>
      <dgm:spPr/>
      <dgm:t>
        <a:bodyPr/>
        <a:lstStyle/>
        <a:p>
          <a:endParaRPr lang="es-PE"/>
        </a:p>
      </dgm:t>
    </dgm:pt>
    <dgm:pt modelId="{9293E6B7-C152-4779-9900-E3931CCAD176}">
      <dgm:prSet custT="1"/>
      <dgm:spPr/>
      <dgm:t>
        <a:bodyPr/>
        <a:lstStyle/>
        <a:p>
          <a:r>
            <a:rPr lang="en-US" sz="105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rPr>
            <a:t>Incrementa la información sobre el servicio de intermediación y las caracteristicas del producto.</a:t>
          </a:r>
          <a:endParaRPr lang="en-US" sz="1050" kern="1200" dirty="0">
            <a:solidFill>
              <a:schemeClr val="tx1"/>
            </a:solidFill>
            <a:latin typeface="Arial" charset="0"/>
            <a:ea typeface="+mn-ea"/>
            <a:cs typeface="+mn-cs"/>
          </a:endParaRPr>
        </a:p>
      </dgm:t>
    </dgm:pt>
    <dgm:pt modelId="{CF9EBC77-6834-4929-9CC3-3E5D02E55B68}" type="parTrans" cxnId="{71A0C9A0-2337-4AD2-81E4-D3C94723BCC6}">
      <dgm:prSet/>
      <dgm:spPr/>
      <dgm:t>
        <a:bodyPr/>
        <a:lstStyle/>
        <a:p>
          <a:endParaRPr lang="es-PE"/>
        </a:p>
      </dgm:t>
    </dgm:pt>
    <dgm:pt modelId="{342EF620-F91F-4C6C-9980-F5F1112497D8}" type="sibTrans" cxnId="{71A0C9A0-2337-4AD2-81E4-D3C94723BCC6}">
      <dgm:prSet/>
      <dgm:spPr/>
      <dgm:t>
        <a:bodyPr/>
        <a:lstStyle/>
        <a:p>
          <a:endParaRPr lang="es-PE"/>
        </a:p>
      </dgm:t>
    </dgm:pt>
    <dgm:pt modelId="{97BC0A33-6D89-4669-BD20-D68CD53039EE}" type="pres">
      <dgm:prSet presAssocID="{3BB0583C-60C3-42FD-AC97-ABA92589949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69151145-C2B2-4983-99B4-60990E6ACF7F}" type="pres">
      <dgm:prSet presAssocID="{DB38F3A0-5392-49C5-B21E-FF6D24E6C21A}" presName="root" presStyleCnt="0"/>
      <dgm:spPr/>
      <dgm:t>
        <a:bodyPr/>
        <a:lstStyle/>
        <a:p>
          <a:endParaRPr lang="es-PE"/>
        </a:p>
      </dgm:t>
    </dgm:pt>
    <dgm:pt modelId="{D2CB1E35-EF19-42F0-AC3A-219EEAB266F6}" type="pres">
      <dgm:prSet presAssocID="{DB38F3A0-5392-49C5-B21E-FF6D24E6C21A}" presName="rootComposite" presStyleCnt="0"/>
      <dgm:spPr/>
      <dgm:t>
        <a:bodyPr/>
        <a:lstStyle/>
        <a:p>
          <a:endParaRPr lang="es-PE"/>
        </a:p>
      </dgm:t>
    </dgm:pt>
    <dgm:pt modelId="{78275172-C663-47EF-9353-CC5903B17C3C}" type="pres">
      <dgm:prSet presAssocID="{DB38F3A0-5392-49C5-B21E-FF6D24E6C21A}" presName="rootText" presStyleLbl="node1" presStyleIdx="0" presStyleCnt="2"/>
      <dgm:spPr/>
      <dgm:t>
        <a:bodyPr/>
        <a:lstStyle/>
        <a:p>
          <a:endParaRPr lang="es-PE"/>
        </a:p>
      </dgm:t>
    </dgm:pt>
    <dgm:pt modelId="{2D46C4B1-DEA9-46E1-B026-8C536C674A2A}" type="pres">
      <dgm:prSet presAssocID="{DB38F3A0-5392-49C5-B21E-FF6D24E6C21A}" presName="rootConnector" presStyleLbl="node1" presStyleIdx="0" presStyleCnt="2"/>
      <dgm:spPr/>
      <dgm:t>
        <a:bodyPr/>
        <a:lstStyle/>
        <a:p>
          <a:endParaRPr lang="es-PE"/>
        </a:p>
      </dgm:t>
    </dgm:pt>
    <dgm:pt modelId="{6977C6D1-D932-48CB-B173-93700C43648D}" type="pres">
      <dgm:prSet presAssocID="{DB38F3A0-5392-49C5-B21E-FF6D24E6C21A}" presName="childShape" presStyleCnt="0"/>
      <dgm:spPr/>
      <dgm:t>
        <a:bodyPr/>
        <a:lstStyle/>
        <a:p>
          <a:endParaRPr lang="es-PE"/>
        </a:p>
      </dgm:t>
    </dgm:pt>
    <dgm:pt modelId="{AA833AD6-2BC0-470D-8F99-7947745EBC62}" type="pres">
      <dgm:prSet presAssocID="{DB942748-F08B-477F-9531-847F68A8C16E}" presName="Name13" presStyleLbl="parChTrans1D2" presStyleIdx="0" presStyleCnt="6"/>
      <dgm:spPr/>
      <dgm:t>
        <a:bodyPr/>
        <a:lstStyle/>
        <a:p>
          <a:endParaRPr lang="es-PE"/>
        </a:p>
      </dgm:t>
    </dgm:pt>
    <dgm:pt modelId="{D5057584-76A5-4AC0-AA35-679C79280B5E}" type="pres">
      <dgm:prSet presAssocID="{87133B8B-7DDD-4247-9C6D-AE2468A12D04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76B7197-8F37-4833-BE84-4056DF687798}" type="pres">
      <dgm:prSet presAssocID="{8EFB3E83-12C1-46A7-925D-504DDDE1E2BE}" presName="Name13" presStyleLbl="parChTrans1D2" presStyleIdx="1" presStyleCnt="6"/>
      <dgm:spPr/>
      <dgm:t>
        <a:bodyPr/>
        <a:lstStyle/>
        <a:p>
          <a:endParaRPr lang="es-PE"/>
        </a:p>
      </dgm:t>
    </dgm:pt>
    <dgm:pt modelId="{1E102F7E-D134-4F7F-9FF7-8A1D28F8C621}" type="pres">
      <dgm:prSet presAssocID="{9026ECC9-952D-449A-98A1-00E190E80680}" presName="childText" presStyleLbl="bgAcc1" presStyleIdx="1" presStyleCnt="6" custLinFactNeighborX="-1374" custLinFactNeighborY="-610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71CB5DB-6400-43CB-B09D-247F264AFDC0}" type="pres">
      <dgm:prSet presAssocID="{BF3CAA48-DB40-4F18-8B1A-F6B67ED076E8}" presName="Name13" presStyleLbl="parChTrans1D2" presStyleIdx="2" presStyleCnt="6"/>
      <dgm:spPr/>
      <dgm:t>
        <a:bodyPr/>
        <a:lstStyle/>
        <a:p>
          <a:endParaRPr lang="es-PE"/>
        </a:p>
      </dgm:t>
    </dgm:pt>
    <dgm:pt modelId="{4133554F-33D0-4AC5-A12C-E7A154BB165F}" type="pres">
      <dgm:prSet presAssocID="{9DEEBE09-E584-4469-B9E7-9E6456A8F2DF}" presName="childText" presStyleLbl="bgAcc1" presStyleIdx="2" presStyleCnt="6" custScaleX="91415" custScaleY="147039" custLinFactNeighborX="-1374" custLinFactNeighborY="-1247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6AAA0A2-5EBE-4D99-990E-1655E422AA7A}" type="pres">
      <dgm:prSet presAssocID="{6C4E5E05-913D-4895-8CFF-BD4C79ADF32D}" presName="root" presStyleCnt="0"/>
      <dgm:spPr/>
      <dgm:t>
        <a:bodyPr/>
        <a:lstStyle/>
        <a:p>
          <a:endParaRPr lang="es-PE"/>
        </a:p>
      </dgm:t>
    </dgm:pt>
    <dgm:pt modelId="{C96E3908-9835-4DAE-8553-58D9BB373A98}" type="pres">
      <dgm:prSet presAssocID="{6C4E5E05-913D-4895-8CFF-BD4C79ADF32D}" presName="rootComposite" presStyleCnt="0"/>
      <dgm:spPr/>
      <dgm:t>
        <a:bodyPr/>
        <a:lstStyle/>
        <a:p>
          <a:endParaRPr lang="es-PE"/>
        </a:p>
      </dgm:t>
    </dgm:pt>
    <dgm:pt modelId="{A27A8684-05EA-44DF-8AAD-71790EF3158A}" type="pres">
      <dgm:prSet presAssocID="{6C4E5E05-913D-4895-8CFF-BD4C79ADF32D}" presName="rootText" presStyleLbl="node1" presStyleIdx="1" presStyleCnt="2"/>
      <dgm:spPr/>
      <dgm:t>
        <a:bodyPr/>
        <a:lstStyle/>
        <a:p>
          <a:endParaRPr lang="es-PE"/>
        </a:p>
      </dgm:t>
    </dgm:pt>
    <dgm:pt modelId="{169E2746-B6D4-47D6-992B-B9098398ADD0}" type="pres">
      <dgm:prSet presAssocID="{6C4E5E05-913D-4895-8CFF-BD4C79ADF32D}" presName="rootConnector" presStyleLbl="node1" presStyleIdx="1" presStyleCnt="2"/>
      <dgm:spPr/>
      <dgm:t>
        <a:bodyPr/>
        <a:lstStyle/>
        <a:p>
          <a:endParaRPr lang="es-PE"/>
        </a:p>
      </dgm:t>
    </dgm:pt>
    <dgm:pt modelId="{5A8FC127-4E6D-43AE-967D-9228FA69EBD2}" type="pres">
      <dgm:prSet presAssocID="{6C4E5E05-913D-4895-8CFF-BD4C79ADF32D}" presName="childShape" presStyleCnt="0"/>
      <dgm:spPr/>
      <dgm:t>
        <a:bodyPr/>
        <a:lstStyle/>
        <a:p>
          <a:endParaRPr lang="es-PE"/>
        </a:p>
      </dgm:t>
    </dgm:pt>
    <dgm:pt modelId="{65C9242C-76DF-4972-A499-F9015DF301F0}" type="pres">
      <dgm:prSet presAssocID="{2FF800F4-C7AF-4F49-825C-F5985C4DE667}" presName="Name13" presStyleLbl="parChTrans1D2" presStyleIdx="3" presStyleCnt="6"/>
      <dgm:spPr/>
      <dgm:t>
        <a:bodyPr/>
        <a:lstStyle/>
        <a:p>
          <a:endParaRPr lang="es-PE"/>
        </a:p>
      </dgm:t>
    </dgm:pt>
    <dgm:pt modelId="{4EF8BDDC-AC4A-40A6-BB9A-6CC2765D6415}" type="pres">
      <dgm:prSet presAssocID="{E6074C60-E165-4BE0-86E0-A758B8491C9F}" presName="childText" presStyleLbl="bgAcc1" presStyleIdx="3" presStyleCnt="6" custScaleY="12540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94AEF86-3681-45EA-9726-9FA4BEBE5A78}" type="pres">
      <dgm:prSet presAssocID="{5A076031-2FBC-4031-A80E-4D0E789C1368}" presName="Name13" presStyleLbl="parChTrans1D2" presStyleIdx="4" presStyleCnt="6"/>
      <dgm:spPr/>
      <dgm:t>
        <a:bodyPr/>
        <a:lstStyle/>
        <a:p>
          <a:endParaRPr lang="es-PE"/>
        </a:p>
      </dgm:t>
    </dgm:pt>
    <dgm:pt modelId="{D02F4830-67DD-4D42-8CBD-29BF07D4E850}" type="pres">
      <dgm:prSet presAssocID="{A4990F95-D409-4C0A-8D35-7241028A8AB3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D5CC727-8F80-451C-9202-6E0428E21A3B}" type="pres">
      <dgm:prSet presAssocID="{CF9EBC77-6834-4929-9CC3-3E5D02E55B68}" presName="Name13" presStyleLbl="parChTrans1D2" presStyleIdx="5" presStyleCnt="6"/>
      <dgm:spPr/>
      <dgm:t>
        <a:bodyPr/>
        <a:lstStyle/>
        <a:p>
          <a:endParaRPr lang="es-PE"/>
        </a:p>
      </dgm:t>
    </dgm:pt>
    <dgm:pt modelId="{6C18217F-7B16-4F2A-A8B2-9A17C0E0CB1E}" type="pres">
      <dgm:prSet presAssocID="{9293E6B7-C152-4779-9900-E3931CCAD176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7F0F1F7-33A3-403C-98AD-F32DF026C950}" type="presOf" srcId="{9293E6B7-C152-4779-9900-E3931CCAD176}" destId="{6C18217F-7B16-4F2A-A8B2-9A17C0E0CB1E}" srcOrd="0" destOrd="0" presId="urn:microsoft.com/office/officeart/2005/8/layout/hierarchy3"/>
    <dgm:cxn modelId="{1B6831DE-B6A9-47ED-AECE-93B4F5D6A357}" type="presOf" srcId="{9026ECC9-952D-449A-98A1-00E190E80680}" destId="{1E102F7E-D134-4F7F-9FF7-8A1D28F8C621}" srcOrd="0" destOrd="0" presId="urn:microsoft.com/office/officeart/2005/8/layout/hierarchy3"/>
    <dgm:cxn modelId="{33B9213E-9486-4A61-ABFB-384D11B8B870}" srcId="{DB38F3A0-5392-49C5-B21E-FF6D24E6C21A}" destId="{9DEEBE09-E584-4469-B9E7-9E6456A8F2DF}" srcOrd="2" destOrd="0" parTransId="{BF3CAA48-DB40-4F18-8B1A-F6B67ED076E8}" sibTransId="{B4E15738-B119-41A9-9269-9F7E950A9758}"/>
    <dgm:cxn modelId="{EC328D78-8100-41DE-8C59-43B49475674C}" type="presOf" srcId="{2FF800F4-C7AF-4F49-825C-F5985C4DE667}" destId="{65C9242C-76DF-4972-A499-F9015DF301F0}" srcOrd="0" destOrd="0" presId="urn:microsoft.com/office/officeart/2005/8/layout/hierarchy3"/>
    <dgm:cxn modelId="{7FB7427E-DC91-431D-905D-C1FA06AC8E0C}" type="presOf" srcId="{6C4E5E05-913D-4895-8CFF-BD4C79ADF32D}" destId="{169E2746-B6D4-47D6-992B-B9098398ADD0}" srcOrd="1" destOrd="0" presId="urn:microsoft.com/office/officeart/2005/8/layout/hierarchy3"/>
    <dgm:cxn modelId="{6F9B298A-68A1-4D75-BD40-86F8C38AEBC6}" type="presOf" srcId="{CF9EBC77-6834-4929-9CC3-3E5D02E55B68}" destId="{CD5CC727-8F80-451C-9202-6E0428E21A3B}" srcOrd="0" destOrd="0" presId="urn:microsoft.com/office/officeart/2005/8/layout/hierarchy3"/>
    <dgm:cxn modelId="{7EB17898-E4C3-4C72-BD0D-B48BD28FCAF9}" srcId="{DB38F3A0-5392-49C5-B21E-FF6D24E6C21A}" destId="{9026ECC9-952D-449A-98A1-00E190E80680}" srcOrd="1" destOrd="0" parTransId="{8EFB3E83-12C1-46A7-925D-504DDDE1E2BE}" sibTransId="{A36CCF65-2500-44CD-B360-D1519C160E4C}"/>
    <dgm:cxn modelId="{69558B57-F5FF-4890-9E23-28EC9D3A80F0}" srcId="{3BB0583C-60C3-42FD-AC97-ABA925899491}" destId="{DB38F3A0-5392-49C5-B21E-FF6D24E6C21A}" srcOrd="0" destOrd="0" parTransId="{4453AC9D-BD5E-485A-BCEE-A919E98203CB}" sibTransId="{D46045C6-D57B-451C-9463-0B239AA24D79}"/>
    <dgm:cxn modelId="{ADE7B195-31AB-437D-AE52-9FFF716C02A2}" type="presOf" srcId="{9DEEBE09-E584-4469-B9E7-9E6456A8F2DF}" destId="{4133554F-33D0-4AC5-A12C-E7A154BB165F}" srcOrd="0" destOrd="0" presId="urn:microsoft.com/office/officeart/2005/8/layout/hierarchy3"/>
    <dgm:cxn modelId="{A94D3626-A0E6-463A-AC74-BFF6ED9ACC7F}" type="presOf" srcId="{DB38F3A0-5392-49C5-B21E-FF6D24E6C21A}" destId="{78275172-C663-47EF-9353-CC5903B17C3C}" srcOrd="0" destOrd="0" presId="urn:microsoft.com/office/officeart/2005/8/layout/hierarchy3"/>
    <dgm:cxn modelId="{9203C917-17A7-4B6A-9E86-C86F1A59DFEB}" srcId="{3BB0583C-60C3-42FD-AC97-ABA925899491}" destId="{6C4E5E05-913D-4895-8CFF-BD4C79ADF32D}" srcOrd="1" destOrd="0" parTransId="{49145D23-EB79-40ED-A780-D3ADC6231A42}" sibTransId="{8DA95BB0-785F-43DA-BA46-A0EFB0734CD9}"/>
    <dgm:cxn modelId="{71A0C9A0-2337-4AD2-81E4-D3C94723BCC6}" srcId="{6C4E5E05-913D-4895-8CFF-BD4C79ADF32D}" destId="{9293E6B7-C152-4779-9900-E3931CCAD176}" srcOrd="2" destOrd="0" parTransId="{CF9EBC77-6834-4929-9CC3-3E5D02E55B68}" sibTransId="{342EF620-F91F-4C6C-9980-F5F1112497D8}"/>
    <dgm:cxn modelId="{E84575AF-8307-4920-85BB-7AB234C03A54}" type="presOf" srcId="{8EFB3E83-12C1-46A7-925D-504DDDE1E2BE}" destId="{B76B7197-8F37-4833-BE84-4056DF687798}" srcOrd="0" destOrd="0" presId="urn:microsoft.com/office/officeart/2005/8/layout/hierarchy3"/>
    <dgm:cxn modelId="{47E70CD7-0D6E-44AF-A01F-8DBCEDD4CC4A}" type="presOf" srcId="{DB942748-F08B-477F-9531-847F68A8C16E}" destId="{AA833AD6-2BC0-470D-8F99-7947745EBC62}" srcOrd="0" destOrd="0" presId="urn:microsoft.com/office/officeart/2005/8/layout/hierarchy3"/>
    <dgm:cxn modelId="{DF9FDFE9-A254-4E18-B3A4-507C46D171DF}" type="presOf" srcId="{3BB0583C-60C3-42FD-AC97-ABA925899491}" destId="{97BC0A33-6D89-4669-BD20-D68CD53039EE}" srcOrd="0" destOrd="0" presId="urn:microsoft.com/office/officeart/2005/8/layout/hierarchy3"/>
    <dgm:cxn modelId="{6DD4B75F-151C-4A1F-BBDD-2F26E9D88E0E}" type="presOf" srcId="{A4990F95-D409-4C0A-8D35-7241028A8AB3}" destId="{D02F4830-67DD-4D42-8CBD-29BF07D4E850}" srcOrd="0" destOrd="0" presId="urn:microsoft.com/office/officeart/2005/8/layout/hierarchy3"/>
    <dgm:cxn modelId="{BFBCD4C0-4ED6-4046-B37B-DBC2B6AA4E66}" type="presOf" srcId="{87133B8B-7DDD-4247-9C6D-AE2468A12D04}" destId="{D5057584-76A5-4AC0-AA35-679C79280B5E}" srcOrd="0" destOrd="0" presId="urn:microsoft.com/office/officeart/2005/8/layout/hierarchy3"/>
    <dgm:cxn modelId="{A9AB9885-3B9B-4464-A01C-04A6740289C5}" type="presOf" srcId="{BF3CAA48-DB40-4F18-8B1A-F6B67ED076E8}" destId="{171CB5DB-6400-43CB-B09D-247F264AFDC0}" srcOrd="0" destOrd="0" presId="urn:microsoft.com/office/officeart/2005/8/layout/hierarchy3"/>
    <dgm:cxn modelId="{C4983873-8ECE-4404-B22B-07DED4B995C2}" type="presOf" srcId="{DB38F3A0-5392-49C5-B21E-FF6D24E6C21A}" destId="{2D46C4B1-DEA9-46E1-B026-8C536C674A2A}" srcOrd="1" destOrd="0" presId="urn:microsoft.com/office/officeart/2005/8/layout/hierarchy3"/>
    <dgm:cxn modelId="{45674676-019F-42A4-8058-CB304AE1AE33}" srcId="{6C4E5E05-913D-4895-8CFF-BD4C79ADF32D}" destId="{A4990F95-D409-4C0A-8D35-7241028A8AB3}" srcOrd="1" destOrd="0" parTransId="{5A076031-2FBC-4031-A80E-4D0E789C1368}" sibTransId="{89941E7E-D931-4AAA-9C1F-232218B788EA}"/>
    <dgm:cxn modelId="{14B1D6A3-9FB8-4366-8AA2-098F2E1A695C}" type="presOf" srcId="{5A076031-2FBC-4031-A80E-4D0E789C1368}" destId="{494AEF86-3681-45EA-9726-9FA4BEBE5A78}" srcOrd="0" destOrd="0" presId="urn:microsoft.com/office/officeart/2005/8/layout/hierarchy3"/>
    <dgm:cxn modelId="{D73A268F-E08F-4367-A646-684A3B805CB8}" type="presOf" srcId="{E6074C60-E165-4BE0-86E0-A758B8491C9F}" destId="{4EF8BDDC-AC4A-40A6-BB9A-6CC2765D6415}" srcOrd="0" destOrd="0" presId="urn:microsoft.com/office/officeart/2005/8/layout/hierarchy3"/>
    <dgm:cxn modelId="{117067BE-8C55-4C25-99D6-990C09BEE195}" srcId="{6C4E5E05-913D-4895-8CFF-BD4C79ADF32D}" destId="{E6074C60-E165-4BE0-86E0-A758B8491C9F}" srcOrd="0" destOrd="0" parTransId="{2FF800F4-C7AF-4F49-825C-F5985C4DE667}" sibTransId="{C9057E01-26F4-4A95-8F97-72F79D71778A}"/>
    <dgm:cxn modelId="{B3A3BE5B-6CCB-430E-AB62-A5F0AE1243C9}" srcId="{DB38F3A0-5392-49C5-B21E-FF6D24E6C21A}" destId="{87133B8B-7DDD-4247-9C6D-AE2468A12D04}" srcOrd="0" destOrd="0" parTransId="{DB942748-F08B-477F-9531-847F68A8C16E}" sibTransId="{67E0FE4F-B182-46AF-A563-2133D1E18022}"/>
    <dgm:cxn modelId="{649638DD-7577-4A0C-A7C7-F4A0932693B5}" type="presOf" srcId="{6C4E5E05-913D-4895-8CFF-BD4C79ADF32D}" destId="{A27A8684-05EA-44DF-8AAD-71790EF3158A}" srcOrd="0" destOrd="0" presId="urn:microsoft.com/office/officeart/2005/8/layout/hierarchy3"/>
    <dgm:cxn modelId="{0E87A73E-C94B-4419-B3F6-DE10BDD1821E}" type="presParOf" srcId="{97BC0A33-6D89-4669-BD20-D68CD53039EE}" destId="{69151145-C2B2-4983-99B4-60990E6ACF7F}" srcOrd="0" destOrd="0" presId="urn:microsoft.com/office/officeart/2005/8/layout/hierarchy3"/>
    <dgm:cxn modelId="{6573262D-AD0D-4817-B3F0-92D86B2A7F68}" type="presParOf" srcId="{69151145-C2B2-4983-99B4-60990E6ACF7F}" destId="{D2CB1E35-EF19-42F0-AC3A-219EEAB266F6}" srcOrd="0" destOrd="0" presId="urn:microsoft.com/office/officeart/2005/8/layout/hierarchy3"/>
    <dgm:cxn modelId="{32302BF8-0FB6-4023-BA1F-1E2E64FACBEC}" type="presParOf" srcId="{D2CB1E35-EF19-42F0-AC3A-219EEAB266F6}" destId="{78275172-C663-47EF-9353-CC5903B17C3C}" srcOrd="0" destOrd="0" presId="urn:microsoft.com/office/officeart/2005/8/layout/hierarchy3"/>
    <dgm:cxn modelId="{87261FA2-AF87-43F6-8AF9-C061146F982A}" type="presParOf" srcId="{D2CB1E35-EF19-42F0-AC3A-219EEAB266F6}" destId="{2D46C4B1-DEA9-46E1-B026-8C536C674A2A}" srcOrd="1" destOrd="0" presId="urn:microsoft.com/office/officeart/2005/8/layout/hierarchy3"/>
    <dgm:cxn modelId="{C822CC68-A2BE-48C6-A2C6-BA611CA8068B}" type="presParOf" srcId="{69151145-C2B2-4983-99B4-60990E6ACF7F}" destId="{6977C6D1-D932-48CB-B173-93700C43648D}" srcOrd="1" destOrd="0" presId="urn:microsoft.com/office/officeart/2005/8/layout/hierarchy3"/>
    <dgm:cxn modelId="{2009BB61-FD8C-4B8A-9AD4-03F3C9C8E3E2}" type="presParOf" srcId="{6977C6D1-D932-48CB-B173-93700C43648D}" destId="{AA833AD6-2BC0-470D-8F99-7947745EBC62}" srcOrd="0" destOrd="0" presId="urn:microsoft.com/office/officeart/2005/8/layout/hierarchy3"/>
    <dgm:cxn modelId="{6A083DF7-C130-4229-8C94-EE134E813E36}" type="presParOf" srcId="{6977C6D1-D932-48CB-B173-93700C43648D}" destId="{D5057584-76A5-4AC0-AA35-679C79280B5E}" srcOrd="1" destOrd="0" presId="urn:microsoft.com/office/officeart/2005/8/layout/hierarchy3"/>
    <dgm:cxn modelId="{4FA48609-E2CD-46FA-A56F-3AC520336F12}" type="presParOf" srcId="{6977C6D1-D932-48CB-B173-93700C43648D}" destId="{B76B7197-8F37-4833-BE84-4056DF687798}" srcOrd="2" destOrd="0" presId="urn:microsoft.com/office/officeart/2005/8/layout/hierarchy3"/>
    <dgm:cxn modelId="{1977A618-DD79-4344-8172-377B39C3D363}" type="presParOf" srcId="{6977C6D1-D932-48CB-B173-93700C43648D}" destId="{1E102F7E-D134-4F7F-9FF7-8A1D28F8C621}" srcOrd="3" destOrd="0" presId="urn:microsoft.com/office/officeart/2005/8/layout/hierarchy3"/>
    <dgm:cxn modelId="{EC7FF3BE-F3E2-462C-886F-1A58A80C3037}" type="presParOf" srcId="{6977C6D1-D932-48CB-B173-93700C43648D}" destId="{171CB5DB-6400-43CB-B09D-247F264AFDC0}" srcOrd="4" destOrd="0" presId="urn:microsoft.com/office/officeart/2005/8/layout/hierarchy3"/>
    <dgm:cxn modelId="{D3014018-45D9-4B99-A851-54663FC2A9F6}" type="presParOf" srcId="{6977C6D1-D932-48CB-B173-93700C43648D}" destId="{4133554F-33D0-4AC5-A12C-E7A154BB165F}" srcOrd="5" destOrd="0" presId="urn:microsoft.com/office/officeart/2005/8/layout/hierarchy3"/>
    <dgm:cxn modelId="{AD82C7F7-B0A1-4983-B370-FC2D33A390A1}" type="presParOf" srcId="{97BC0A33-6D89-4669-BD20-D68CD53039EE}" destId="{C6AAA0A2-5EBE-4D99-990E-1655E422AA7A}" srcOrd="1" destOrd="0" presId="urn:microsoft.com/office/officeart/2005/8/layout/hierarchy3"/>
    <dgm:cxn modelId="{8A4A85A2-303D-44F0-B768-20DD44182AB8}" type="presParOf" srcId="{C6AAA0A2-5EBE-4D99-990E-1655E422AA7A}" destId="{C96E3908-9835-4DAE-8553-58D9BB373A98}" srcOrd="0" destOrd="0" presId="urn:microsoft.com/office/officeart/2005/8/layout/hierarchy3"/>
    <dgm:cxn modelId="{01F63464-5F65-4D56-BC4F-6768C6D202F2}" type="presParOf" srcId="{C96E3908-9835-4DAE-8553-58D9BB373A98}" destId="{A27A8684-05EA-44DF-8AAD-71790EF3158A}" srcOrd="0" destOrd="0" presId="urn:microsoft.com/office/officeart/2005/8/layout/hierarchy3"/>
    <dgm:cxn modelId="{5C72C207-14AC-4F9A-ACBB-B24DBF87B0B7}" type="presParOf" srcId="{C96E3908-9835-4DAE-8553-58D9BB373A98}" destId="{169E2746-B6D4-47D6-992B-B9098398ADD0}" srcOrd="1" destOrd="0" presId="urn:microsoft.com/office/officeart/2005/8/layout/hierarchy3"/>
    <dgm:cxn modelId="{F38AE5AD-91E8-45D6-AD40-5ED185B25C6F}" type="presParOf" srcId="{C6AAA0A2-5EBE-4D99-990E-1655E422AA7A}" destId="{5A8FC127-4E6D-43AE-967D-9228FA69EBD2}" srcOrd="1" destOrd="0" presId="urn:microsoft.com/office/officeart/2005/8/layout/hierarchy3"/>
    <dgm:cxn modelId="{BFDFF9BE-E71C-4121-80D9-3156FA89BF16}" type="presParOf" srcId="{5A8FC127-4E6D-43AE-967D-9228FA69EBD2}" destId="{65C9242C-76DF-4972-A499-F9015DF301F0}" srcOrd="0" destOrd="0" presId="urn:microsoft.com/office/officeart/2005/8/layout/hierarchy3"/>
    <dgm:cxn modelId="{72C3068E-F6E9-4691-A358-9C7ED50CE690}" type="presParOf" srcId="{5A8FC127-4E6D-43AE-967D-9228FA69EBD2}" destId="{4EF8BDDC-AC4A-40A6-BB9A-6CC2765D6415}" srcOrd="1" destOrd="0" presId="urn:microsoft.com/office/officeart/2005/8/layout/hierarchy3"/>
    <dgm:cxn modelId="{C00D55DB-4BEC-4AC0-B246-FA8A99E5E9AB}" type="presParOf" srcId="{5A8FC127-4E6D-43AE-967D-9228FA69EBD2}" destId="{494AEF86-3681-45EA-9726-9FA4BEBE5A78}" srcOrd="2" destOrd="0" presId="urn:microsoft.com/office/officeart/2005/8/layout/hierarchy3"/>
    <dgm:cxn modelId="{ACEBA5D2-697C-41DA-A24A-7B8478619B45}" type="presParOf" srcId="{5A8FC127-4E6D-43AE-967D-9228FA69EBD2}" destId="{D02F4830-67DD-4D42-8CBD-29BF07D4E850}" srcOrd="3" destOrd="0" presId="urn:microsoft.com/office/officeart/2005/8/layout/hierarchy3"/>
    <dgm:cxn modelId="{98E64247-998A-4897-99C9-133FFF67045C}" type="presParOf" srcId="{5A8FC127-4E6D-43AE-967D-9228FA69EBD2}" destId="{CD5CC727-8F80-451C-9202-6E0428E21A3B}" srcOrd="4" destOrd="0" presId="urn:microsoft.com/office/officeart/2005/8/layout/hierarchy3"/>
    <dgm:cxn modelId="{74366D75-ACFD-4C3A-971F-402E5369B803}" type="presParOf" srcId="{5A8FC127-4E6D-43AE-967D-9228FA69EBD2}" destId="{6C18217F-7B16-4F2A-A8B2-9A17C0E0CB1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B0583C-60C3-42FD-AC97-ABA92589949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DB38F3A0-5392-49C5-B21E-FF6D24E6C21A}">
      <dgm:prSet phldrT="[Texto]"/>
      <dgm:spPr/>
      <dgm:t>
        <a:bodyPr/>
        <a:lstStyle/>
        <a:p>
          <a:r>
            <a:rPr lang="en-US" noProof="0" dirty="0" smtClean="0"/>
            <a:t>Transparencia </a:t>
          </a:r>
          <a:endParaRPr lang="es-PE" dirty="0"/>
        </a:p>
      </dgm:t>
    </dgm:pt>
    <dgm:pt modelId="{4453AC9D-BD5E-485A-BCEE-A919E98203CB}" type="parTrans" cxnId="{69558B57-F5FF-4890-9E23-28EC9D3A80F0}">
      <dgm:prSet/>
      <dgm:spPr/>
      <dgm:t>
        <a:bodyPr/>
        <a:lstStyle/>
        <a:p>
          <a:endParaRPr lang="es-PE"/>
        </a:p>
      </dgm:t>
    </dgm:pt>
    <dgm:pt modelId="{D46045C6-D57B-451C-9463-0B239AA24D79}" type="sibTrans" cxnId="{69558B57-F5FF-4890-9E23-28EC9D3A80F0}">
      <dgm:prSet/>
      <dgm:spPr/>
      <dgm:t>
        <a:bodyPr/>
        <a:lstStyle/>
        <a:p>
          <a:endParaRPr lang="es-PE"/>
        </a:p>
      </dgm:t>
    </dgm:pt>
    <dgm:pt modelId="{DF97DFF1-5FEF-45D5-8A92-8A7BC2154E53}">
      <dgm:prSet phldrT="[Texto]"/>
      <dgm:spPr/>
      <dgm:t>
        <a:bodyPr/>
        <a:lstStyle/>
        <a:p>
          <a:pPr algn="l"/>
          <a:endParaRPr lang="es-PE" dirty="0"/>
        </a:p>
      </dgm:t>
    </dgm:pt>
    <dgm:pt modelId="{D4240617-E041-48F3-84BD-5A53FADB43A8}" type="parTrans" cxnId="{A7654738-B1DF-4954-A8D7-D41B1705571D}">
      <dgm:prSet/>
      <dgm:spPr/>
      <dgm:t>
        <a:bodyPr/>
        <a:lstStyle/>
        <a:p>
          <a:endParaRPr lang="es-PE"/>
        </a:p>
      </dgm:t>
    </dgm:pt>
    <dgm:pt modelId="{7D0D94C6-7606-402B-A4A0-9EC85C3E7D6A}" type="sibTrans" cxnId="{A7654738-B1DF-4954-A8D7-D41B1705571D}">
      <dgm:prSet/>
      <dgm:spPr/>
      <dgm:t>
        <a:bodyPr/>
        <a:lstStyle/>
        <a:p>
          <a:endParaRPr lang="es-PE"/>
        </a:p>
      </dgm:t>
    </dgm:pt>
    <dgm:pt modelId="{CE173740-7BB6-476E-9B77-126DBC917C99}">
      <dgm:prSet phldrT="[Texto]"/>
      <dgm:spPr/>
      <dgm:t>
        <a:bodyPr/>
        <a:lstStyle/>
        <a:p>
          <a:pPr algn="l"/>
          <a:endParaRPr lang="es-PE" dirty="0"/>
        </a:p>
      </dgm:t>
    </dgm:pt>
    <dgm:pt modelId="{8F59A3C0-1A02-4688-853E-3BBE4FB6F682}" type="parTrans" cxnId="{80B09D46-E7D6-435E-A171-3A62B1226442}">
      <dgm:prSet/>
      <dgm:spPr/>
      <dgm:t>
        <a:bodyPr/>
        <a:lstStyle/>
        <a:p>
          <a:endParaRPr lang="es-PE"/>
        </a:p>
      </dgm:t>
    </dgm:pt>
    <dgm:pt modelId="{FA962852-C281-479D-9030-E91F0B5C3FE2}" type="sibTrans" cxnId="{80B09D46-E7D6-435E-A171-3A62B1226442}">
      <dgm:prSet/>
      <dgm:spPr/>
      <dgm:t>
        <a:bodyPr/>
        <a:lstStyle/>
        <a:p>
          <a:endParaRPr lang="es-PE"/>
        </a:p>
      </dgm:t>
    </dgm:pt>
    <dgm:pt modelId="{6C4E5E05-913D-4895-8CFF-BD4C79ADF32D}">
      <dgm:prSet phldrT="[Texto]"/>
      <dgm:spPr/>
      <dgm:t>
        <a:bodyPr/>
        <a:lstStyle/>
        <a:p>
          <a:r>
            <a:rPr lang="es-PE" dirty="0" smtClean="0"/>
            <a:t>Supervisión</a:t>
          </a:r>
          <a:endParaRPr lang="es-PE" dirty="0"/>
        </a:p>
      </dgm:t>
    </dgm:pt>
    <dgm:pt modelId="{49145D23-EB79-40ED-A780-D3ADC6231A42}" type="parTrans" cxnId="{9203C917-17A7-4B6A-9E86-C86F1A59DFEB}">
      <dgm:prSet/>
      <dgm:spPr/>
      <dgm:t>
        <a:bodyPr/>
        <a:lstStyle/>
        <a:p>
          <a:endParaRPr lang="es-PE"/>
        </a:p>
      </dgm:t>
    </dgm:pt>
    <dgm:pt modelId="{8DA95BB0-785F-43DA-BA46-A0EFB0734CD9}" type="sibTrans" cxnId="{9203C917-17A7-4B6A-9E86-C86F1A59DFEB}">
      <dgm:prSet/>
      <dgm:spPr/>
      <dgm:t>
        <a:bodyPr/>
        <a:lstStyle/>
        <a:p>
          <a:endParaRPr lang="es-PE"/>
        </a:p>
      </dgm:t>
    </dgm:pt>
    <dgm:pt modelId="{F236A8BA-9DDA-4D84-85F3-31E9902EFC0F}">
      <dgm:prSet phldrT="[Texto]" custT="1"/>
      <dgm:spPr/>
      <dgm:t>
        <a:bodyPr/>
        <a:lstStyle/>
        <a:p>
          <a:r>
            <a:rPr lang="en-US" sz="1050" dirty="0" smtClean="0"/>
            <a:t>-</a:t>
          </a:r>
          <a:r>
            <a:rPr lang="en-US" sz="1050" dirty="0" smtClean="0">
              <a:latin typeface="Arial" panose="020B0604020202020204" pitchFamily="34" charset="0"/>
              <a:cs typeface="Arial" panose="020B0604020202020204" pitchFamily="34" charset="0"/>
            </a:rPr>
            <a:t>Revisión del plan anual de capacitación del personal que atiende las quejas y consultas de los usuarios.</a:t>
          </a:r>
          <a:endParaRPr lang="es-PE" sz="105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15521-9D81-401E-B4CD-028C83E3724A}" type="parTrans" cxnId="{2ED2EA0E-0452-4429-BA0B-742CE0380F74}">
      <dgm:prSet/>
      <dgm:spPr/>
      <dgm:t>
        <a:bodyPr/>
        <a:lstStyle/>
        <a:p>
          <a:endParaRPr lang="es-PE"/>
        </a:p>
      </dgm:t>
    </dgm:pt>
    <dgm:pt modelId="{574F5935-04B1-4F36-B870-6CC1055C0DD2}" type="sibTrans" cxnId="{2ED2EA0E-0452-4429-BA0B-742CE0380F74}">
      <dgm:prSet/>
      <dgm:spPr/>
      <dgm:t>
        <a:bodyPr/>
        <a:lstStyle/>
        <a:p>
          <a:endParaRPr lang="es-PE"/>
        </a:p>
      </dgm:t>
    </dgm:pt>
    <dgm:pt modelId="{E5CF24B2-8DA4-4D13-B894-48182A2E33CB}">
      <dgm:prSet phldrT="[Texto]" custT="1"/>
      <dgm:spPr/>
      <dgm:t>
        <a:bodyPr/>
        <a:lstStyle/>
        <a:p>
          <a:endParaRPr lang="es-PE" sz="10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28C61D-3537-4E02-9AF3-114426B22916}" type="parTrans" cxnId="{FA191D85-D303-45EB-BEB6-71A8C7B428BD}">
      <dgm:prSet/>
      <dgm:spPr/>
      <dgm:t>
        <a:bodyPr/>
        <a:lstStyle/>
        <a:p>
          <a:endParaRPr lang="es-PE"/>
        </a:p>
      </dgm:t>
    </dgm:pt>
    <dgm:pt modelId="{9F87FE90-C8FD-4AE5-B5CD-FA0A84FF0046}" type="sibTrans" cxnId="{FA191D85-D303-45EB-BEB6-71A8C7B428BD}">
      <dgm:prSet/>
      <dgm:spPr/>
      <dgm:t>
        <a:bodyPr/>
        <a:lstStyle/>
        <a:p>
          <a:endParaRPr lang="es-PE"/>
        </a:p>
      </dgm:t>
    </dgm:pt>
    <dgm:pt modelId="{97BC0A33-6D89-4669-BD20-D68CD53039EE}" type="pres">
      <dgm:prSet presAssocID="{3BB0583C-60C3-42FD-AC97-ABA92589949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69151145-C2B2-4983-99B4-60990E6ACF7F}" type="pres">
      <dgm:prSet presAssocID="{DB38F3A0-5392-49C5-B21E-FF6D24E6C21A}" presName="root" presStyleCnt="0"/>
      <dgm:spPr/>
      <dgm:t>
        <a:bodyPr/>
        <a:lstStyle/>
        <a:p>
          <a:endParaRPr lang="es-PE"/>
        </a:p>
      </dgm:t>
    </dgm:pt>
    <dgm:pt modelId="{D2CB1E35-EF19-42F0-AC3A-219EEAB266F6}" type="pres">
      <dgm:prSet presAssocID="{DB38F3A0-5392-49C5-B21E-FF6D24E6C21A}" presName="rootComposite" presStyleCnt="0"/>
      <dgm:spPr/>
      <dgm:t>
        <a:bodyPr/>
        <a:lstStyle/>
        <a:p>
          <a:endParaRPr lang="es-PE"/>
        </a:p>
      </dgm:t>
    </dgm:pt>
    <dgm:pt modelId="{78275172-C663-47EF-9353-CC5903B17C3C}" type="pres">
      <dgm:prSet presAssocID="{DB38F3A0-5392-49C5-B21E-FF6D24E6C21A}" presName="rootText" presStyleLbl="node1" presStyleIdx="0" presStyleCnt="2"/>
      <dgm:spPr/>
      <dgm:t>
        <a:bodyPr/>
        <a:lstStyle/>
        <a:p>
          <a:endParaRPr lang="es-PE"/>
        </a:p>
      </dgm:t>
    </dgm:pt>
    <dgm:pt modelId="{2D46C4B1-DEA9-46E1-B026-8C536C674A2A}" type="pres">
      <dgm:prSet presAssocID="{DB38F3A0-5392-49C5-B21E-FF6D24E6C21A}" presName="rootConnector" presStyleLbl="node1" presStyleIdx="0" presStyleCnt="2"/>
      <dgm:spPr/>
      <dgm:t>
        <a:bodyPr/>
        <a:lstStyle/>
        <a:p>
          <a:endParaRPr lang="es-PE"/>
        </a:p>
      </dgm:t>
    </dgm:pt>
    <dgm:pt modelId="{6977C6D1-D932-48CB-B173-93700C43648D}" type="pres">
      <dgm:prSet presAssocID="{DB38F3A0-5392-49C5-B21E-FF6D24E6C21A}" presName="childShape" presStyleCnt="0"/>
      <dgm:spPr/>
      <dgm:t>
        <a:bodyPr/>
        <a:lstStyle/>
        <a:p>
          <a:endParaRPr lang="es-PE"/>
        </a:p>
      </dgm:t>
    </dgm:pt>
    <dgm:pt modelId="{C363EF61-FDB8-4DBA-B396-8040F74C94D8}" type="pres">
      <dgm:prSet presAssocID="{D4240617-E041-48F3-84BD-5A53FADB43A8}" presName="Name13" presStyleLbl="parChTrans1D2" presStyleIdx="0" presStyleCnt="4"/>
      <dgm:spPr/>
      <dgm:t>
        <a:bodyPr/>
        <a:lstStyle/>
        <a:p>
          <a:endParaRPr lang="es-PE"/>
        </a:p>
      </dgm:t>
    </dgm:pt>
    <dgm:pt modelId="{0D122C05-520B-406F-A9F0-2089A6C7ED34}" type="pres">
      <dgm:prSet presAssocID="{DF97DFF1-5FEF-45D5-8A92-8A7BC2154E53}" presName="childText" presStyleLbl="bgAcc1" presStyleIdx="0" presStyleCnt="4" custScaleY="11739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E72E2AC-E28E-49B8-B26B-A665B3B4FC30}" type="pres">
      <dgm:prSet presAssocID="{8F59A3C0-1A02-4688-853E-3BBE4FB6F682}" presName="Name13" presStyleLbl="parChTrans1D2" presStyleIdx="1" presStyleCnt="4"/>
      <dgm:spPr/>
      <dgm:t>
        <a:bodyPr/>
        <a:lstStyle/>
        <a:p>
          <a:endParaRPr lang="es-PE"/>
        </a:p>
      </dgm:t>
    </dgm:pt>
    <dgm:pt modelId="{8DD11C10-E1FA-450E-82D0-53E9B1EDE7E1}" type="pres">
      <dgm:prSet presAssocID="{CE173740-7BB6-476E-9B77-126DBC917C99}" presName="childText" presStyleLbl="bgAcc1" presStyleIdx="1" presStyleCnt="4" custScaleY="8001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6AAA0A2-5EBE-4D99-990E-1655E422AA7A}" type="pres">
      <dgm:prSet presAssocID="{6C4E5E05-913D-4895-8CFF-BD4C79ADF32D}" presName="root" presStyleCnt="0"/>
      <dgm:spPr/>
      <dgm:t>
        <a:bodyPr/>
        <a:lstStyle/>
        <a:p>
          <a:endParaRPr lang="es-PE"/>
        </a:p>
      </dgm:t>
    </dgm:pt>
    <dgm:pt modelId="{C96E3908-9835-4DAE-8553-58D9BB373A98}" type="pres">
      <dgm:prSet presAssocID="{6C4E5E05-913D-4895-8CFF-BD4C79ADF32D}" presName="rootComposite" presStyleCnt="0"/>
      <dgm:spPr/>
      <dgm:t>
        <a:bodyPr/>
        <a:lstStyle/>
        <a:p>
          <a:endParaRPr lang="es-PE"/>
        </a:p>
      </dgm:t>
    </dgm:pt>
    <dgm:pt modelId="{A27A8684-05EA-44DF-8AAD-71790EF3158A}" type="pres">
      <dgm:prSet presAssocID="{6C4E5E05-913D-4895-8CFF-BD4C79ADF32D}" presName="rootText" presStyleLbl="node1" presStyleIdx="1" presStyleCnt="2"/>
      <dgm:spPr/>
      <dgm:t>
        <a:bodyPr/>
        <a:lstStyle/>
        <a:p>
          <a:endParaRPr lang="es-PE"/>
        </a:p>
      </dgm:t>
    </dgm:pt>
    <dgm:pt modelId="{169E2746-B6D4-47D6-992B-B9098398ADD0}" type="pres">
      <dgm:prSet presAssocID="{6C4E5E05-913D-4895-8CFF-BD4C79ADF32D}" presName="rootConnector" presStyleLbl="node1" presStyleIdx="1" presStyleCnt="2"/>
      <dgm:spPr/>
      <dgm:t>
        <a:bodyPr/>
        <a:lstStyle/>
        <a:p>
          <a:endParaRPr lang="es-PE"/>
        </a:p>
      </dgm:t>
    </dgm:pt>
    <dgm:pt modelId="{5A8FC127-4E6D-43AE-967D-9228FA69EBD2}" type="pres">
      <dgm:prSet presAssocID="{6C4E5E05-913D-4895-8CFF-BD4C79ADF32D}" presName="childShape" presStyleCnt="0"/>
      <dgm:spPr/>
      <dgm:t>
        <a:bodyPr/>
        <a:lstStyle/>
        <a:p>
          <a:endParaRPr lang="es-PE"/>
        </a:p>
      </dgm:t>
    </dgm:pt>
    <dgm:pt modelId="{2C97E3D9-B789-4BDB-8886-1EEC94F8B5EF}" type="pres">
      <dgm:prSet presAssocID="{71C15521-9D81-401E-B4CD-028C83E3724A}" presName="Name13" presStyleLbl="parChTrans1D2" presStyleIdx="2" presStyleCnt="4"/>
      <dgm:spPr/>
      <dgm:t>
        <a:bodyPr/>
        <a:lstStyle/>
        <a:p>
          <a:endParaRPr lang="es-PE"/>
        </a:p>
      </dgm:t>
    </dgm:pt>
    <dgm:pt modelId="{913F8702-EAE4-4A9E-B1CC-0AC14D7CF0D7}" type="pres">
      <dgm:prSet presAssocID="{F236A8BA-9DDA-4D84-85F3-31E9902EFC0F}" presName="childText" presStyleLbl="bgAcc1" presStyleIdx="2" presStyleCnt="4" custLinFactNeighborX="-4422" custLinFactNeighborY="-324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7D12FE5-BA43-48A4-87ED-6A41280D19C8}" type="pres">
      <dgm:prSet presAssocID="{4D28C61D-3537-4E02-9AF3-114426B22916}" presName="Name13" presStyleLbl="parChTrans1D2" presStyleIdx="3" presStyleCnt="4"/>
      <dgm:spPr/>
      <dgm:t>
        <a:bodyPr/>
        <a:lstStyle/>
        <a:p>
          <a:endParaRPr lang="es-PE"/>
        </a:p>
      </dgm:t>
    </dgm:pt>
    <dgm:pt modelId="{561CBB05-D5FD-41D6-A1AC-1AC17BE4DB48}" type="pres">
      <dgm:prSet presAssocID="{E5CF24B2-8DA4-4D13-B894-48182A2E33CB}" presName="childText" presStyleLbl="bgAcc1" presStyleIdx="3" presStyleCnt="4" custScaleY="81813" custLinFactNeighborX="-181" custLinFactNeighborY="1785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BD6D1FE-61E5-49DE-8314-54436CDDACDA}" type="presOf" srcId="{DF97DFF1-5FEF-45D5-8A92-8A7BC2154E53}" destId="{0D122C05-520B-406F-A9F0-2089A6C7ED34}" srcOrd="0" destOrd="0" presId="urn:microsoft.com/office/officeart/2005/8/layout/hierarchy3"/>
    <dgm:cxn modelId="{1CE0019B-B7AC-4203-AEAE-2246A3871E4F}" type="presOf" srcId="{6C4E5E05-913D-4895-8CFF-BD4C79ADF32D}" destId="{169E2746-B6D4-47D6-992B-B9098398ADD0}" srcOrd="1" destOrd="0" presId="urn:microsoft.com/office/officeart/2005/8/layout/hierarchy3"/>
    <dgm:cxn modelId="{9203C917-17A7-4B6A-9E86-C86F1A59DFEB}" srcId="{3BB0583C-60C3-42FD-AC97-ABA925899491}" destId="{6C4E5E05-913D-4895-8CFF-BD4C79ADF32D}" srcOrd="1" destOrd="0" parTransId="{49145D23-EB79-40ED-A780-D3ADC6231A42}" sibTransId="{8DA95BB0-785F-43DA-BA46-A0EFB0734CD9}"/>
    <dgm:cxn modelId="{47560118-F663-4914-AE08-23738E53ACA4}" type="presOf" srcId="{71C15521-9D81-401E-B4CD-028C83E3724A}" destId="{2C97E3D9-B789-4BDB-8886-1EEC94F8B5EF}" srcOrd="0" destOrd="0" presId="urn:microsoft.com/office/officeart/2005/8/layout/hierarchy3"/>
    <dgm:cxn modelId="{F1D76652-750F-49B8-9F23-A46FC4CD0624}" type="presOf" srcId="{DB38F3A0-5392-49C5-B21E-FF6D24E6C21A}" destId="{2D46C4B1-DEA9-46E1-B026-8C536C674A2A}" srcOrd="1" destOrd="0" presId="urn:microsoft.com/office/officeart/2005/8/layout/hierarchy3"/>
    <dgm:cxn modelId="{A7654738-B1DF-4954-A8D7-D41B1705571D}" srcId="{DB38F3A0-5392-49C5-B21E-FF6D24E6C21A}" destId="{DF97DFF1-5FEF-45D5-8A92-8A7BC2154E53}" srcOrd="0" destOrd="0" parTransId="{D4240617-E041-48F3-84BD-5A53FADB43A8}" sibTransId="{7D0D94C6-7606-402B-A4A0-9EC85C3E7D6A}"/>
    <dgm:cxn modelId="{FC4249C4-A880-47CE-9773-19CA5DC7C048}" type="presOf" srcId="{6C4E5E05-913D-4895-8CFF-BD4C79ADF32D}" destId="{A27A8684-05EA-44DF-8AAD-71790EF3158A}" srcOrd="0" destOrd="0" presId="urn:microsoft.com/office/officeart/2005/8/layout/hierarchy3"/>
    <dgm:cxn modelId="{2ED2EA0E-0452-4429-BA0B-742CE0380F74}" srcId="{6C4E5E05-913D-4895-8CFF-BD4C79ADF32D}" destId="{F236A8BA-9DDA-4D84-85F3-31E9902EFC0F}" srcOrd="0" destOrd="0" parTransId="{71C15521-9D81-401E-B4CD-028C83E3724A}" sibTransId="{574F5935-04B1-4F36-B870-6CC1055C0DD2}"/>
    <dgm:cxn modelId="{64ABC8EA-CD1D-4AEC-AD5D-E97BD8EA420F}" type="presOf" srcId="{CE173740-7BB6-476E-9B77-126DBC917C99}" destId="{8DD11C10-E1FA-450E-82D0-53E9B1EDE7E1}" srcOrd="0" destOrd="0" presId="urn:microsoft.com/office/officeart/2005/8/layout/hierarchy3"/>
    <dgm:cxn modelId="{9F8F2AA1-BBB1-4DDC-B858-759A1AF6FC95}" type="presOf" srcId="{3BB0583C-60C3-42FD-AC97-ABA925899491}" destId="{97BC0A33-6D89-4669-BD20-D68CD53039EE}" srcOrd="0" destOrd="0" presId="urn:microsoft.com/office/officeart/2005/8/layout/hierarchy3"/>
    <dgm:cxn modelId="{FA191D85-D303-45EB-BEB6-71A8C7B428BD}" srcId="{6C4E5E05-913D-4895-8CFF-BD4C79ADF32D}" destId="{E5CF24B2-8DA4-4D13-B894-48182A2E33CB}" srcOrd="1" destOrd="0" parTransId="{4D28C61D-3537-4E02-9AF3-114426B22916}" sibTransId="{9F87FE90-C8FD-4AE5-B5CD-FA0A84FF0046}"/>
    <dgm:cxn modelId="{AB6937DF-3C05-4C6C-A64F-4A997EA496C1}" type="presOf" srcId="{8F59A3C0-1A02-4688-853E-3BBE4FB6F682}" destId="{5E72E2AC-E28E-49B8-B26B-A665B3B4FC30}" srcOrd="0" destOrd="0" presId="urn:microsoft.com/office/officeart/2005/8/layout/hierarchy3"/>
    <dgm:cxn modelId="{4F5A8155-D112-4E22-B086-7C347F515972}" type="presOf" srcId="{DB38F3A0-5392-49C5-B21E-FF6D24E6C21A}" destId="{78275172-C663-47EF-9353-CC5903B17C3C}" srcOrd="0" destOrd="0" presId="urn:microsoft.com/office/officeart/2005/8/layout/hierarchy3"/>
    <dgm:cxn modelId="{D7AC4F6A-F2B6-48BF-9DCE-AB7418C7FFE8}" type="presOf" srcId="{4D28C61D-3537-4E02-9AF3-114426B22916}" destId="{67D12FE5-BA43-48A4-87ED-6A41280D19C8}" srcOrd="0" destOrd="0" presId="urn:microsoft.com/office/officeart/2005/8/layout/hierarchy3"/>
    <dgm:cxn modelId="{154370CD-1527-4708-9910-040137A43827}" type="presOf" srcId="{F236A8BA-9DDA-4D84-85F3-31E9902EFC0F}" destId="{913F8702-EAE4-4A9E-B1CC-0AC14D7CF0D7}" srcOrd="0" destOrd="0" presId="urn:microsoft.com/office/officeart/2005/8/layout/hierarchy3"/>
    <dgm:cxn modelId="{80B09D46-E7D6-435E-A171-3A62B1226442}" srcId="{DB38F3A0-5392-49C5-B21E-FF6D24E6C21A}" destId="{CE173740-7BB6-476E-9B77-126DBC917C99}" srcOrd="1" destOrd="0" parTransId="{8F59A3C0-1A02-4688-853E-3BBE4FB6F682}" sibTransId="{FA962852-C281-479D-9030-E91F0B5C3FE2}"/>
    <dgm:cxn modelId="{59B9A6AA-474F-4F07-8D53-3D71C37C9C1E}" type="presOf" srcId="{D4240617-E041-48F3-84BD-5A53FADB43A8}" destId="{C363EF61-FDB8-4DBA-B396-8040F74C94D8}" srcOrd="0" destOrd="0" presId="urn:microsoft.com/office/officeart/2005/8/layout/hierarchy3"/>
    <dgm:cxn modelId="{30FF68D6-3554-4AF2-8AB4-4C8AB1DF4C23}" type="presOf" srcId="{E5CF24B2-8DA4-4D13-B894-48182A2E33CB}" destId="{561CBB05-D5FD-41D6-A1AC-1AC17BE4DB48}" srcOrd="0" destOrd="0" presId="urn:microsoft.com/office/officeart/2005/8/layout/hierarchy3"/>
    <dgm:cxn modelId="{69558B57-F5FF-4890-9E23-28EC9D3A80F0}" srcId="{3BB0583C-60C3-42FD-AC97-ABA925899491}" destId="{DB38F3A0-5392-49C5-B21E-FF6D24E6C21A}" srcOrd="0" destOrd="0" parTransId="{4453AC9D-BD5E-485A-BCEE-A919E98203CB}" sibTransId="{D46045C6-D57B-451C-9463-0B239AA24D79}"/>
    <dgm:cxn modelId="{A4F9E8B9-11F9-4297-89B0-47177F1D27F8}" type="presParOf" srcId="{97BC0A33-6D89-4669-BD20-D68CD53039EE}" destId="{69151145-C2B2-4983-99B4-60990E6ACF7F}" srcOrd="0" destOrd="0" presId="urn:microsoft.com/office/officeart/2005/8/layout/hierarchy3"/>
    <dgm:cxn modelId="{0F661A52-DBDF-4D6F-8C42-97137FA70499}" type="presParOf" srcId="{69151145-C2B2-4983-99B4-60990E6ACF7F}" destId="{D2CB1E35-EF19-42F0-AC3A-219EEAB266F6}" srcOrd="0" destOrd="0" presId="urn:microsoft.com/office/officeart/2005/8/layout/hierarchy3"/>
    <dgm:cxn modelId="{BDD7D6AA-7229-4606-AF1D-2E9672C77737}" type="presParOf" srcId="{D2CB1E35-EF19-42F0-AC3A-219EEAB266F6}" destId="{78275172-C663-47EF-9353-CC5903B17C3C}" srcOrd="0" destOrd="0" presId="urn:microsoft.com/office/officeart/2005/8/layout/hierarchy3"/>
    <dgm:cxn modelId="{6E42C264-C0BC-4613-9A7D-05A33DCD7A8C}" type="presParOf" srcId="{D2CB1E35-EF19-42F0-AC3A-219EEAB266F6}" destId="{2D46C4B1-DEA9-46E1-B026-8C536C674A2A}" srcOrd="1" destOrd="0" presId="urn:microsoft.com/office/officeart/2005/8/layout/hierarchy3"/>
    <dgm:cxn modelId="{A5EA6B78-9574-4CAC-8895-A053B49F0077}" type="presParOf" srcId="{69151145-C2B2-4983-99B4-60990E6ACF7F}" destId="{6977C6D1-D932-48CB-B173-93700C43648D}" srcOrd="1" destOrd="0" presId="urn:microsoft.com/office/officeart/2005/8/layout/hierarchy3"/>
    <dgm:cxn modelId="{AB2D515C-7722-45B2-982B-25FE2A8419BB}" type="presParOf" srcId="{6977C6D1-D932-48CB-B173-93700C43648D}" destId="{C363EF61-FDB8-4DBA-B396-8040F74C94D8}" srcOrd="0" destOrd="0" presId="urn:microsoft.com/office/officeart/2005/8/layout/hierarchy3"/>
    <dgm:cxn modelId="{246B02E3-BE05-488D-A71B-97B7DFDAE068}" type="presParOf" srcId="{6977C6D1-D932-48CB-B173-93700C43648D}" destId="{0D122C05-520B-406F-A9F0-2089A6C7ED34}" srcOrd="1" destOrd="0" presId="urn:microsoft.com/office/officeart/2005/8/layout/hierarchy3"/>
    <dgm:cxn modelId="{1EA5F0EB-338D-4B24-8713-24929F5F3166}" type="presParOf" srcId="{6977C6D1-D932-48CB-B173-93700C43648D}" destId="{5E72E2AC-E28E-49B8-B26B-A665B3B4FC30}" srcOrd="2" destOrd="0" presId="urn:microsoft.com/office/officeart/2005/8/layout/hierarchy3"/>
    <dgm:cxn modelId="{1331C918-53A2-4CDD-A78A-73EBCFD4953E}" type="presParOf" srcId="{6977C6D1-D932-48CB-B173-93700C43648D}" destId="{8DD11C10-E1FA-450E-82D0-53E9B1EDE7E1}" srcOrd="3" destOrd="0" presId="urn:microsoft.com/office/officeart/2005/8/layout/hierarchy3"/>
    <dgm:cxn modelId="{88F9A0AB-7E18-4187-88D1-46E2465AE446}" type="presParOf" srcId="{97BC0A33-6D89-4669-BD20-D68CD53039EE}" destId="{C6AAA0A2-5EBE-4D99-990E-1655E422AA7A}" srcOrd="1" destOrd="0" presId="urn:microsoft.com/office/officeart/2005/8/layout/hierarchy3"/>
    <dgm:cxn modelId="{0B12556B-0EA5-4E0E-9A2A-77C15EF338D9}" type="presParOf" srcId="{C6AAA0A2-5EBE-4D99-990E-1655E422AA7A}" destId="{C96E3908-9835-4DAE-8553-58D9BB373A98}" srcOrd="0" destOrd="0" presId="urn:microsoft.com/office/officeart/2005/8/layout/hierarchy3"/>
    <dgm:cxn modelId="{208361DF-F566-4355-B0D3-81EF5265C043}" type="presParOf" srcId="{C96E3908-9835-4DAE-8553-58D9BB373A98}" destId="{A27A8684-05EA-44DF-8AAD-71790EF3158A}" srcOrd="0" destOrd="0" presId="urn:microsoft.com/office/officeart/2005/8/layout/hierarchy3"/>
    <dgm:cxn modelId="{EB6365B2-3B69-4617-9FCB-DCF5B96CA040}" type="presParOf" srcId="{C96E3908-9835-4DAE-8553-58D9BB373A98}" destId="{169E2746-B6D4-47D6-992B-B9098398ADD0}" srcOrd="1" destOrd="0" presId="urn:microsoft.com/office/officeart/2005/8/layout/hierarchy3"/>
    <dgm:cxn modelId="{526B2360-5E36-47D4-9A8A-20771D9944E1}" type="presParOf" srcId="{C6AAA0A2-5EBE-4D99-990E-1655E422AA7A}" destId="{5A8FC127-4E6D-43AE-967D-9228FA69EBD2}" srcOrd="1" destOrd="0" presId="urn:microsoft.com/office/officeart/2005/8/layout/hierarchy3"/>
    <dgm:cxn modelId="{00BAE089-A7FA-4270-B4CE-6C215748B499}" type="presParOf" srcId="{5A8FC127-4E6D-43AE-967D-9228FA69EBD2}" destId="{2C97E3D9-B789-4BDB-8886-1EEC94F8B5EF}" srcOrd="0" destOrd="0" presId="urn:microsoft.com/office/officeart/2005/8/layout/hierarchy3"/>
    <dgm:cxn modelId="{45E737CD-FD9A-437E-9712-1662343A3118}" type="presParOf" srcId="{5A8FC127-4E6D-43AE-967D-9228FA69EBD2}" destId="{913F8702-EAE4-4A9E-B1CC-0AC14D7CF0D7}" srcOrd="1" destOrd="0" presId="urn:microsoft.com/office/officeart/2005/8/layout/hierarchy3"/>
    <dgm:cxn modelId="{51CFB833-0412-4C39-A972-274EA89D3C67}" type="presParOf" srcId="{5A8FC127-4E6D-43AE-967D-9228FA69EBD2}" destId="{67D12FE5-BA43-48A4-87ED-6A41280D19C8}" srcOrd="2" destOrd="0" presId="urn:microsoft.com/office/officeart/2005/8/layout/hierarchy3"/>
    <dgm:cxn modelId="{36D6A895-F1A5-4B09-91F4-AC9237FE5623}" type="presParOf" srcId="{5A8FC127-4E6D-43AE-967D-9228FA69EBD2}" destId="{561CBB05-D5FD-41D6-A1AC-1AC17BE4DB4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EAB7CC-17C3-4983-BAD9-AFB84DB497DB}" type="doc">
      <dgm:prSet loTypeId="urn:microsoft.com/office/officeart/2008/layout/AlternatingHexagons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s-PE"/>
        </a:p>
      </dgm:t>
    </dgm:pt>
    <dgm:pt modelId="{54F88B69-46E6-427B-82F6-C6509CE321F9}">
      <dgm:prSet phldrT="[Texto]" custT="1"/>
      <dgm:spPr/>
      <dgm:t>
        <a:bodyPr/>
        <a:lstStyle/>
        <a:p>
          <a:r>
            <a:rPr lang="en-US" sz="1200" noProof="0" dirty="0" smtClean="0"/>
            <a:t>Implementar</a:t>
          </a:r>
          <a:r>
            <a:rPr lang="en-US" sz="1200" baseline="0" noProof="0" dirty="0" smtClean="0"/>
            <a:t> políticas y procesos</a:t>
          </a:r>
          <a:endParaRPr lang="en-US" sz="1200" noProof="0" dirty="0"/>
        </a:p>
      </dgm:t>
    </dgm:pt>
    <dgm:pt modelId="{D2B1BCB0-5807-4EE3-831A-788DA25B7DF3}" type="parTrans" cxnId="{972FE48D-4C70-47D1-8040-BD94640EED2F}">
      <dgm:prSet/>
      <dgm:spPr/>
      <dgm:t>
        <a:bodyPr/>
        <a:lstStyle/>
        <a:p>
          <a:endParaRPr lang="es-PE" sz="1200"/>
        </a:p>
      </dgm:t>
    </dgm:pt>
    <dgm:pt modelId="{20521156-C906-4A42-A1DA-FA3F9BD1835F}" type="sibTrans" cxnId="{972FE48D-4C70-47D1-8040-BD94640EED2F}">
      <dgm:prSet custT="1"/>
      <dgm:spPr/>
      <dgm:t>
        <a:bodyPr/>
        <a:lstStyle/>
        <a:p>
          <a:r>
            <a:rPr lang="es-PE" sz="1200" dirty="0" smtClean="0"/>
            <a:t>Oficial de servicio al cliente</a:t>
          </a:r>
          <a:endParaRPr lang="es-PE" sz="1200" dirty="0"/>
        </a:p>
      </dgm:t>
    </dgm:pt>
    <dgm:pt modelId="{480D4654-12EA-4ADF-8644-5020CD59FEAC}">
      <dgm:prSet phldrT="[Texto]" custT="1"/>
      <dgm:spPr/>
      <dgm:t>
        <a:bodyPr/>
        <a:lstStyle/>
        <a:p>
          <a:r>
            <a:rPr lang="en-US" sz="1200" noProof="0" dirty="0" smtClean="0"/>
            <a:t>Plazo para resolver quejas: 30 días (ampliable)</a:t>
          </a:r>
          <a:endParaRPr lang="en-US" sz="1200" noProof="0" dirty="0"/>
        </a:p>
      </dgm:t>
    </dgm:pt>
    <dgm:pt modelId="{67AE9771-70D9-40B6-851E-56B7BC88BB01}" type="parTrans" cxnId="{F3DC11E6-F503-4EAF-AD5D-E3E9F9990A40}">
      <dgm:prSet/>
      <dgm:spPr/>
      <dgm:t>
        <a:bodyPr/>
        <a:lstStyle/>
        <a:p>
          <a:endParaRPr lang="es-PE" sz="1200"/>
        </a:p>
      </dgm:t>
    </dgm:pt>
    <dgm:pt modelId="{525C9D87-8D5B-42B3-B994-C9D7B4D012B6}" type="sibTrans" cxnId="{F3DC11E6-F503-4EAF-AD5D-E3E9F9990A40}">
      <dgm:prSet custT="1"/>
      <dgm:spPr/>
      <dgm:t>
        <a:bodyPr/>
        <a:lstStyle/>
        <a:p>
          <a:r>
            <a:rPr lang="en-US" sz="1200" noProof="0" dirty="0" smtClean="0"/>
            <a:t>Plazo</a:t>
          </a:r>
          <a:r>
            <a:rPr lang="en-US" sz="1200" baseline="0" noProof="0" dirty="0" smtClean="0"/>
            <a:t> para resolver quejas y reclamaciones sobre microseguros:15 días.</a:t>
          </a:r>
          <a:endParaRPr lang="en-US" sz="1200" noProof="0" dirty="0"/>
        </a:p>
      </dgm:t>
    </dgm:pt>
    <dgm:pt modelId="{94DDEE64-D3C6-4120-9664-C0E8AFCA0C12}">
      <dgm:prSet phldrT="[Texto]" custT="1"/>
      <dgm:spPr/>
      <dgm:t>
        <a:bodyPr/>
        <a:lstStyle/>
        <a:p>
          <a:r>
            <a:rPr lang="es-PE" sz="1200" baseline="0" dirty="0" smtClean="0"/>
            <a:t>Sanciones por incumplir</a:t>
          </a:r>
          <a:endParaRPr lang="es-PE" sz="1200" dirty="0"/>
        </a:p>
      </dgm:t>
    </dgm:pt>
    <dgm:pt modelId="{9AAF2726-F9D1-41C4-8C38-CBA4FC110972}" type="sibTrans" cxnId="{0AC0465F-EA83-4EA9-B474-4486D1A97784}">
      <dgm:prSet custT="1"/>
      <dgm:spPr/>
      <dgm:t>
        <a:bodyPr/>
        <a:lstStyle/>
        <a:p>
          <a:r>
            <a:rPr lang="en-US" sz="1200" baseline="0" noProof="0" dirty="0" smtClean="0"/>
            <a:t>Reportes de información sobre canales de venta  y bancaseguros</a:t>
          </a:r>
          <a:endParaRPr lang="en-US" sz="1200" noProof="0" dirty="0"/>
        </a:p>
      </dgm:t>
    </dgm:pt>
    <dgm:pt modelId="{1A28E115-F530-4960-8125-23BFCDA1A0B0}" type="parTrans" cxnId="{0AC0465F-EA83-4EA9-B474-4486D1A97784}">
      <dgm:prSet/>
      <dgm:spPr/>
      <dgm:t>
        <a:bodyPr/>
        <a:lstStyle/>
        <a:p>
          <a:endParaRPr lang="es-PE" sz="1200"/>
        </a:p>
      </dgm:t>
    </dgm:pt>
    <dgm:pt modelId="{600CC441-C25E-4B98-9356-227951114605}" type="pres">
      <dgm:prSet presAssocID="{FDEAB7CC-17C3-4983-BAD9-AFB84DB497D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1304DBC8-C673-41B7-833A-EB3793729468}" type="pres">
      <dgm:prSet presAssocID="{54F88B69-46E6-427B-82F6-C6509CE321F9}" presName="composite" presStyleCnt="0"/>
      <dgm:spPr/>
    </dgm:pt>
    <dgm:pt modelId="{7C2A1849-C98E-4158-B105-AE15AB10F7A3}" type="pres">
      <dgm:prSet presAssocID="{54F88B69-46E6-427B-82F6-C6509CE321F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29FEAC1-0A14-4F5C-9A9A-199BEE706FF8}" type="pres">
      <dgm:prSet presAssocID="{54F88B69-46E6-427B-82F6-C6509CE321F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DB80B7-AFB1-4AA6-B209-2060FBC825AF}" type="pres">
      <dgm:prSet presAssocID="{54F88B69-46E6-427B-82F6-C6509CE321F9}" presName="BalanceSpacing" presStyleCnt="0"/>
      <dgm:spPr/>
    </dgm:pt>
    <dgm:pt modelId="{72EE18CA-CCCC-49D1-B06A-4D102EA64199}" type="pres">
      <dgm:prSet presAssocID="{54F88B69-46E6-427B-82F6-C6509CE321F9}" presName="BalanceSpacing1" presStyleCnt="0"/>
      <dgm:spPr/>
    </dgm:pt>
    <dgm:pt modelId="{95CCF334-B028-42A0-905B-9BB81EB9D754}" type="pres">
      <dgm:prSet presAssocID="{20521156-C906-4A42-A1DA-FA3F9BD1835F}" presName="Accent1Text" presStyleLbl="node1" presStyleIdx="1" presStyleCnt="6"/>
      <dgm:spPr/>
      <dgm:t>
        <a:bodyPr/>
        <a:lstStyle/>
        <a:p>
          <a:endParaRPr lang="es-PE"/>
        </a:p>
      </dgm:t>
    </dgm:pt>
    <dgm:pt modelId="{E3D1CB55-6809-4B91-B688-E1E1F5BCFD22}" type="pres">
      <dgm:prSet presAssocID="{20521156-C906-4A42-A1DA-FA3F9BD1835F}" presName="spaceBetweenRectangles" presStyleCnt="0"/>
      <dgm:spPr/>
    </dgm:pt>
    <dgm:pt modelId="{FCDFDE0A-BAD2-4004-9C84-EEC8D740D18B}" type="pres">
      <dgm:prSet presAssocID="{480D4654-12EA-4ADF-8644-5020CD59FEAC}" presName="composite" presStyleCnt="0"/>
      <dgm:spPr/>
    </dgm:pt>
    <dgm:pt modelId="{5FA75BBB-30DE-4945-9A64-B93C5195F231}" type="pres">
      <dgm:prSet presAssocID="{480D4654-12EA-4ADF-8644-5020CD59FEA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EC62F55-3819-4511-BE0A-E5B7E8BFD596}" type="pres">
      <dgm:prSet presAssocID="{480D4654-12EA-4ADF-8644-5020CD59FEA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786DC61-991D-47DF-A062-C7A2A82E8275}" type="pres">
      <dgm:prSet presAssocID="{480D4654-12EA-4ADF-8644-5020CD59FEAC}" presName="BalanceSpacing" presStyleCnt="0"/>
      <dgm:spPr/>
    </dgm:pt>
    <dgm:pt modelId="{0AC8C27E-460F-484D-B6B7-C4560633A718}" type="pres">
      <dgm:prSet presAssocID="{480D4654-12EA-4ADF-8644-5020CD59FEAC}" presName="BalanceSpacing1" presStyleCnt="0"/>
      <dgm:spPr/>
    </dgm:pt>
    <dgm:pt modelId="{AD6804D8-E6F1-40BE-AC39-AD83EA0A6CC8}" type="pres">
      <dgm:prSet presAssocID="{525C9D87-8D5B-42B3-B994-C9D7B4D012B6}" presName="Accent1Text" presStyleLbl="node1" presStyleIdx="3" presStyleCnt="6" custScaleX="100336" custLinFactNeighborX="8832"/>
      <dgm:spPr/>
      <dgm:t>
        <a:bodyPr/>
        <a:lstStyle/>
        <a:p>
          <a:endParaRPr lang="es-PE"/>
        </a:p>
      </dgm:t>
    </dgm:pt>
    <dgm:pt modelId="{9ABC5742-323C-4222-A97C-910EE33AD944}" type="pres">
      <dgm:prSet presAssocID="{525C9D87-8D5B-42B3-B994-C9D7B4D012B6}" presName="spaceBetweenRectangles" presStyleCnt="0"/>
      <dgm:spPr/>
    </dgm:pt>
    <dgm:pt modelId="{4BCBF7A2-2AEF-45DF-A53E-282B53E6AE54}" type="pres">
      <dgm:prSet presAssocID="{94DDEE64-D3C6-4120-9664-C0E8AFCA0C12}" presName="composite" presStyleCnt="0"/>
      <dgm:spPr/>
    </dgm:pt>
    <dgm:pt modelId="{371EB498-9F00-4660-81FE-CDE287F610ED}" type="pres">
      <dgm:prSet presAssocID="{94DDEE64-D3C6-4120-9664-C0E8AFCA0C12}" presName="Parent1" presStyleLbl="node1" presStyleIdx="4" presStyleCnt="6" custLinFactNeighborX="-600" custLinFactNeighborY="69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8D1130D-A9E8-4252-A7FE-C4DBA45366CA}" type="pres">
      <dgm:prSet presAssocID="{94DDEE64-D3C6-4120-9664-C0E8AFCA0C1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FCD948B-1F0B-432A-9755-ACC991059888}" type="pres">
      <dgm:prSet presAssocID="{94DDEE64-D3C6-4120-9664-C0E8AFCA0C12}" presName="BalanceSpacing" presStyleCnt="0"/>
      <dgm:spPr/>
    </dgm:pt>
    <dgm:pt modelId="{542FA2CA-8299-4E27-A71C-5A9014C854F1}" type="pres">
      <dgm:prSet presAssocID="{94DDEE64-D3C6-4120-9664-C0E8AFCA0C12}" presName="BalanceSpacing1" presStyleCnt="0"/>
      <dgm:spPr/>
    </dgm:pt>
    <dgm:pt modelId="{BCD03A9A-F4F0-4B7D-A65F-F3D91B2B723B}" type="pres">
      <dgm:prSet presAssocID="{9AAF2726-F9D1-41C4-8C38-CBA4FC110972}" presName="Accent1Text" presStyleLbl="node1" presStyleIdx="5" presStyleCnt="6" custLinFactNeighborX="-3001" custLinFactNeighborY="-1655"/>
      <dgm:spPr/>
      <dgm:t>
        <a:bodyPr/>
        <a:lstStyle/>
        <a:p>
          <a:endParaRPr lang="es-PE"/>
        </a:p>
      </dgm:t>
    </dgm:pt>
  </dgm:ptLst>
  <dgm:cxnLst>
    <dgm:cxn modelId="{B3132409-AF1E-4681-B160-9B246B51B5E4}" type="presOf" srcId="{20521156-C906-4A42-A1DA-FA3F9BD1835F}" destId="{95CCF334-B028-42A0-905B-9BB81EB9D754}" srcOrd="0" destOrd="0" presId="urn:microsoft.com/office/officeart/2008/layout/AlternatingHexagons"/>
    <dgm:cxn modelId="{88F24FCC-793B-4A48-967D-F25A6E877DF4}" type="presOf" srcId="{480D4654-12EA-4ADF-8644-5020CD59FEAC}" destId="{5FA75BBB-30DE-4945-9A64-B93C5195F231}" srcOrd="0" destOrd="0" presId="urn:microsoft.com/office/officeart/2008/layout/AlternatingHexagons"/>
    <dgm:cxn modelId="{5ECA78A7-3D5C-4857-B414-F4A1FDBE7410}" type="presOf" srcId="{FDEAB7CC-17C3-4983-BAD9-AFB84DB497DB}" destId="{600CC441-C25E-4B98-9356-227951114605}" srcOrd="0" destOrd="0" presId="urn:microsoft.com/office/officeart/2008/layout/AlternatingHexagons"/>
    <dgm:cxn modelId="{9676F123-3DB3-4E45-B5FE-DA41DA902637}" type="presOf" srcId="{525C9D87-8D5B-42B3-B994-C9D7B4D012B6}" destId="{AD6804D8-E6F1-40BE-AC39-AD83EA0A6CC8}" srcOrd="0" destOrd="0" presId="urn:microsoft.com/office/officeart/2008/layout/AlternatingHexagons"/>
    <dgm:cxn modelId="{D088D445-F94B-4162-BD8F-E6216C96BFCB}" type="presOf" srcId="{94DDEE64-D3C6-4120-9664-C0E8AFCA0C12}" destId="{371EB498-9F00-4660-81FE-CDE287F610ED}" srcOrd="0" destOrd="0" presId="urn:microsoft.com/office/officeart/2008/layout/AlternatingHexagons"/>
    <dgm:cxn modelId="{A6B5B182-90AD-4E2D-A7E8-2B4DFB0962A9}" type="presOf" srcId="{9AAF2726-F9D1-41C4-8C38-CBA4FC110972}" destId="{BCD03A9A-F4F0-4B7D-A65F-F3D91B2B723B}" srcOrd="0" destOrd="0" presId="urn:microsoft.com/office/officeart/2008/layout/AlternatingHexagons"/>
    <dgm:cxn modelId="{F3DC11E6-F503-4EAF-AD5D-E3E9F9990A40}" srcId="{FDEAB7CC-17C3-4983-BAD9-AFB84DB497DB}" destId="{480D4654-12EA-4ADF-8644-5020CD59FEAC}" srcOrd="1" destOrd="0" parTransId="{67AE9771-70D9-40B6-851E-56B7BC88BB01}" sibTransId="{525C9D87-8D5B-42B3-B994-C9D7B4D012B6}"/>
    <dgm:cxn modelId="{5FB6F584-462D-4114-A39C-06D427678423}" type="presOf" srcId="{54F88B69-46E6-427B-82F6-C6509CE321F9}" destId="{7C2A1849-C98E-4158-B105-AE15AB10F7A3}" srcOrd="0" destOrd="0" presId="urn:microsoft.com/office/officeart/2008/layout/AlternatingHexagons"/>
    <dgm:cxn modelId="{972FE48D-4C70-47D1-8040-BD94640EED2F}" srcId="{FDEAB7CC-17C3-4983-BAD9-AFB84DB497DB}" destId="{54F88B69-46E6-427B-82F6-C6509CE321F9}" srcOrd="0" destOrd="0" parTransId="{D2B1BCB0-5807-4EE3-831A-788DA25B7DF3}" sibTransId="{20521156-C906-4A42-A1DA-FA3F9BD1835F}"/>
    <dgm:cxn modelId="{0AC0465F-EA83-4EA9-B474-4486D1A97784}" srcId="{FDEAB7CC-17C3-4983-BAD9-AFB84DB497DB}" destId="{94DDEE64-D3C6-4120-9664-C0E8AFCA0C12}" srcOrd="2" destOrd="0" parTransId="{1A28E115-F530-4960-8125-23BFCDA1A0B0}" sibTransId="{9AAF2726-F9D1-41C4-8C38-CBA4FC110972}"/>
    <dgm:cxn modelId="{A4910CD5-3206-4E79-9FDE-85C53F8F8BAD}" type="presParOf" srcId="{600CC441-C25E-4B98-9356-227951114605}" destId="{1304DBC8-C673-41B7-833A-EB3793729468}" srcOrd="0" destOrd="0" presId="urn:microsoft.com/office/officeart/2008/layout/AlternatingHexagons"/>
    <dgm:cxn modelId="{0FFD4E38-3774-4E24-BFEC-5A1D71EEE85E}" type="presParOf" srcId="{1304DBC8-C673-41B7-833A-EB3793729468}" destId="{7C2A1849-C98E-4158-B105-AE15AB10F7A3}" srcOrd="0" destOrd="0" presId="urn:microsoft.com/office/officeart/2008/layout/AlternatingHexagons"/>
    <dgm:cxn modelId="{E972A01C-9A4E-4A0B-8CC4-0A0DF9E248C7}" type="presParOf" srcId="{1304DBC8-C673-41B7-833A-EB3793729468}" destId="{F29FEAC1-0A14-4F5C-9A9A-199BEE706FF8}" srcOrd="1" destOrd="0" presId="urn:microsoft.com/office/officeart/2008/layout/AlternatingHexagons"/>
    <dgm:cxn modelId="{486A922B-33BB-407A-AFB0-986C988DAB8F}" type="presParOf" srcId="{1304DBC8-C673-41B7-833A-EB3793729468}" destId="{FCDB80B7-AFB1-4AA6-B209-2060FBC825AF}" srcOrd="2" destOrd="0" presId="urn:microsoft.com/office/officeart/2008/layout/AlternatingHexagons"/>
    <dgm:cxn modelId="{56EBF19C-BC9E-40B3-A443-914BB8533045}" type="presParOf" srcId="{1304DBC8-C673-41B7-833A-EB3793729468}" destId="{72EE18CA-CCCC-49D1-B06A-4D102EA64199}" srcOrd="3" destOrd="0" presId="urn:microsoft.com/office/officeart/2008/layout/AlternatingHexagons"/>
    <dgm:cxn modelId="{A90D6A36-3B39-4481-AD42-98F5170C3A28}" type="presParOf" srcId="{1304DBC8-C673-41B7-833A-EB3793729468}" destId="{95CCF334-B028-42A0-905B-9BB81EB9D754}" srcOrd="4" destOrd="0" presId="urn:microsoft.com/office/officeart/2008/layout/AlternatingHexagons"/>
    <dgm:cxn modelId="{A770B593-3567-4E8F-AB22-73676E48F135}" type="presParOf" srcId="{600CC441-C25E-4B98-9356-227951114605}" destId="{E3D1CB55-6809-4B91-B688-E1E1F5BCFD22}" srcOrd="1" destOrd="0" presId="urn:microsoft.com/office/officeart/2008/layout/AlternatingHexagons"/>
    <dgm:cxn modelId="{82999858-4549-439E-99EA-3BD29D0640FA}" type="presParOf" srcId="{600CC441-C25E-4B98-9356-227951114605}" destId="{FCDFDE0A-BAD2-4004-9C84-EEC8D740D18B}" srcOrd="2" destOrd="0" presId="urn:microsoft.com/office/officeart/2008/layout/AlternatingHexagons"/>
    <dgm:cxn modelId="{68B2CAA3-EA22-4529-A20B-0A73A0B087B5}" type="presParOf" srcId="{FCDFDE0A-BAD2-4004-9C84-EEC8D740D18B}" destId="{5FA75BBB-30DE-4945-9A64-B93C5195F231}" srcOrd="0" destOrd="0" presId="urn:microsoft.com/office/officeart/2008/layout/AlternatingHexagons"/>
    <dgm:cxn modelId="{35C732C7-94AE-4E8F-84F3-1407E58F092B}" type="presParOf" srcId="{FCDFDE0A-BAD2-4004-9C84-EEC8D740D18B}" destId="{9EC62F55-3819-4511-BE0A-E5B7E8BFD596}" srcOrd="1" destOrd="0" presId="urn:microsoft.com/office/officeart/2008/layout/AlternatingHexagons"/>
    <dgm:cxn modelId="{32103112-4A68-4DC9-9D84-646B2B1357AE}" type="presParOf" srcId="{FCDFDE0A-BAD2-4004-9C84-EEC8D740D18B}" destId="{3786DC61-991D-47DF-A062-C7A2A82E8275}" srcOrd="2" destOrd="0" presId="urn:microsoft.com/office/officeart/2008/layout/AlternatingHexagons"/>
    <dgm:cxn modelId="{F6173CEB-B175-4853-91CE-569FF2E316F2}" type="presParOf" srcId="{FCDFDE0A-BAD2-4004-9C84-EEC8D740D18B}" destId="{0AC8C27E-460F-484D-B6B7-C4560633A718}" srcOrd="3" destOrd="0" presId="urn:microsoft.com/office/officeart/2008/layout/AlternatingHexagons"/>
    <dgm:cxn modelId="{1FF56BD3-F8AC-4844-B0AD-ED766C037511}" type="presParOf" srcId="{FCDFDE0A-BAD2-4004-9C84-EEC8D740D18B}" destId="{AD6804D8-E6F1-40BE-AC39-AD83EA0A6CC8}" srcOrd="4" destOrd="0" presId="urn:microsoft.com/office/officeart/2008/layout/AlternatingHexagons"/>
    <dgm:cxn modelId="{B8D5A7D7-C131-439A-844C-E5A23EF5BE71}" type="presParOf" srcId="{600CC441-C25E-4B98-9356-227951114605}" destId="{9ABC5742-323C-4222-A97C-910EE33AD944}" srcOrd="3" destOrd="0" presId="urn:microsoft.com/office/officeart/2008/layout/AlternatingHexagons"/>
    <dgm:cxn modelId="{982E9F62-E308-40C5-B5CF-C20609B62BA8}" type="presParOf" srcId="{600CC441-C25E-4B98-9356-227951114605}" destId="{4BCBF7A2-2AEF-45DF-A53E-282B53E6AE54}" srcOrd="4" destOrd="0" presId="urn:microsoft.com/office/officeart/2008/layout/AlternatingHexagons"/>
    <dgm:cxn modelId="{8C63940F-BA24-49EB-80B2-85AE4098BC0A}" type="presParOf" srcId="{4BCBF7A2-2AEF-45DF-A53E-282B53E6AE54}" destId="{371EB498-9F00-4660-81FE-CDE287F610ED}" srcOrd="0" destOrd="0" presId="urn:microsoft.com/office/officeart/2008/layout/AlternatingHexagons"/>
    <dgm:cxn modelId="{A4EEF543-563E-49EB-AC0C-DF0E239AFE6B}" type="presParOf" srcId="{4BCBF7A2-2AEF-45DF-A53E-282B53E6AE54}" destId="{B8D1130D-A9E8-4252-A7FE-C4DBA45366CA}" srcOrd="1" destOrd="0" presId="urn:microsoft.com/office/officeart/2008/layout/AlternatingHexagons"/>
    <dgm:cxn modelId="{CF4D520F-A3C1-4C83-BA41-6ACA67AD0AA0}" type="presParOf" srcId="{4BCBF7A2-2AEF-45DF-A53E-282B53E6AE54}" destId="{2FCD948B-1F0B-432A-9755-ACC991059888}" srcOrd="2" destOrd="0" presId="urn:microsoft.com/office/officeart/2008/layout/AlternatingHexagons"/>
    <dgm:cxn modelId="{84D719C4-7B1F-49A1-92A9-5F5D022A3F7A}" type="presParOf" srcId="{4BCBF7A2-2AEF-45DF-A53E-282B53E6AE54}" destId="{542FA2CA-8299-4E27-A71C-5A9014C854F1}" srcOrd="3" destOrd="0" presId="urn:microsoft.com/office/officeart/2008/layout/AlternatingHexagons"/>
    <dgm:cxn modelId="{81E2705F-B7F9-4D4B-9786-E59C327C9903}" type="presParOf" srcId="{4BCBF7A2-2AEF-45DF-A53E-282B53E6AE54}" destId="{BCD03A9A-F4F0-4B7D-A65F-F3D91B2B723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07DA2A-A2EA-477C-8EEC-4D0B2A42C111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514A6E7-D4B1-4F55-B02B-3DE80987565E}">
      <dgm:prSet phldrT="[Texto]"/>
      <dgm:spPr>
        <a:solidFill>
          <a:schemeClr val="tx2"/>
        </a:solidFill>
      </dgm:spPr>
      <dgm:t>
        <a:bodyPr/>
        <a:lstStyle/>
        <a:p>
          <a:r>
            <a:rPr lang="en-US" noProof="0" dirty="0" smtClean="0"/>
            <a:t>Se publican en la página Web de las compañías de seguros</a:t>
          </a:r>
          <a:endParaRPr lang="en-US" noProof="0" dirty="0"/>
        </a:p>
      </dgm:t>
    </dgm:pt>
    <dgm:pt modelId="{1EBA3C42-8522-4121-B7EA-B8A992FDFB8B}" type="parTrans" cxnId="{65160C9A-7ABF-4F87-B827-8F8496533851}">
      <dgm:prSet/>
      <dgm:spPr/>
      <dgm:t>
        <a:bodyPr/>
        <a:lstStyle/>
        <a:p>
          <a:endParaRPr lang="es-PE"/>
        </a:p>
      </dgm:t>
    </dgm:pt>
    <dgm:pt modelId="{12BB4A9A-499F-40B8-8406-BC4EF48C7EE6}" type="sibTrans" cxnId="{65160C9A-7ABF-4F87-B827-8F8496533851}">
      <dgm:prSet/>
      <dgm:spPr/>
      <dgm:t>
        <a:bodyPr/>
        <a:lstStyle/>
        <a:p>
          <a:endParaRPr lang="es-PE"/>
        </a:p>
      </dgm:t>
    </dgm:pt>
    <dgm:pt modelId="{4463B431-897B-46ED-ADCE-68CEC5BC8B26}">
      <dgm:prSet phldrT="[Texto]"/>
      <dgm:spPr>
        <a:solidFill>
          <a:schemeClr val="tx2"/>
        </a:solidFill>
      </dgm:spPr>
      <dgm:t>
        <a:bodyPr/>
        <a:lstStyle/>
        <a:p>
          <a:r>
            <a:rPr lang="en-US" noProof="0" dirty="0" smtClean="0"/>
            <a:t>Regulación de la información mínima de los folletos informativos</a:t>
          </a:r>
          <a:endParaRPr lang="en-US" noProof="0" dirty="0"/>
        </a:p>
      </dgm:t>
    </dgm:pt>
    <dgm:pt modelId="{3C5D8E87-57EA-4FD2-A54A-3D566FADD976}" type="parTrans" cxnId="{19C4D978-DFB3-44B9-8392-54D47DCAA037}">
      <dgm:prSet/>
      <dgm:spPr/>
      <dgm:t>
        <a:bodyPr/>
        <a:lstStyle/>
        <a:p>
          <a:endParaRPr lang="es-PE"/>
        </a:p>
      </dgm:t>
    </dgm:pt>
    <dgm:pt modelId="{626352D7-A8E6-40AF-9CF1-584A98212DD4}" type="sibTrans" cxnId="{19C4D978-DFB3-44B9-8392-54D47DCAA037}">
      <dgm:prSet/>
      <dgm:spPr/>
      <dgm:t>
        <a:bodyPr/>
        <a:lstStyle/>
        <a:p>
          <a:endParaRPr lang="es-PE"/>
        </a:p>
      </dgm:t>
    </dgm:pt>
    <dgm:pt modelId="{056DF336-A726-48CF-A952-982C83D43AEC}">
      <dgm:prSet phldrT="[Texto]"/>
      <dgm:spPr>
        <a:solidFill>
          <a:schemeClr val="tx2"/>
        </a:solidFill>
      </dgm:spPr>
      <dgm:t>
        <a:bodyPr/>
        <a:lstStyle/>
        <a:p>
          <a:r>
            <a:rPr lang="en-US" noProof="0" dirty="0" smtClean="0"/>
            <a:t>Tarifa o cotización</a:t>
          </a:r>
          <a:endParaRPr lang="en-US" noProof="0" dirty="0"/>
        </a:p>
      </dgm:t>
    </dgm:pt>
    <dgm:pt modelId="{1BA7B413-1638-4491-A3A7-6FA072184769}" type="parTrans" cxnId="{F51FF4C5-7F71-4708-9485-51B1FF2D8C6B}">
      <dgm:prSet/>
      <dgm:spPr/>
      <dgm:t>
        <a:bodyPr/>
        <a:lstStyle/>
        <a:p>
          <a:endParaRPr lang="es-PE"/>
        </a:p>
      </dgm:t>
    </dgm:pt>
    <dgm:pt modelId="{063ED169-CC9A-4204-A140-5D77D147E13B}" type="sibTrans" cxnId="{F51FF4C5-7F71-4708-9485-51B1FF2D8C6B}">
      <dgm:prSet/>
      <dgm:spPr/>
      <dgm:t>
        <a:bodyPr/>
        <a:lstStyle/>
        <a:p>
          <a:endParaRPr lang="es-PE"/>
        </a:p>
      </dgm:t>
    </dgm:pt>
    <dgm:pt modelId="{2B80B902-BDDD-4123-8BE9-7AF597C1040A}">
      <dgm:prSet phldrT="[Texto]"/>
      <dgm:spPr>
        <a:solidFill>
          <a:schemeClr val="tx2"/>
        </a:solidFill>
      </dgm:spPr>
      <dgm:t>
        <a:bodyPr/>
        <a:lstStyle/>
        <a:p>
          <a:r>
            <a:rPr lang="en-US" noProof="0" dirty="0" smtClean="0"/>
            <a:t>Las páginas Web de las empresas deben tener un vínculo con el “Portal del Usuario”</a:t>
          </a:r>
          <a:endParaRPr lang="en-US" noProof="0" dirty="0"/>
        </a:p>
      </dgm:t>
    </dgm:pt>
    <dgm:pt modelId="{C6DD7F7F-4C11-40DB-805A-599FEA3B267A}" type="parTrans" cxnId="{53D8D8ED-3FFE-423F-BE15-8EAF05B9F0A0}">
      <dgm:prSet/>
      <dgm:spPr/>
      <dgm:t>
        <a:bodyPr/>
        <a:lstStyle/>
        <a:p>
          <a:endParaRPr lang="es-PE"/>
        </a:p>
      </dgm:t>
    </dgm:pt>
    <dgm:pt modelId="{24FEAA38-4A2E-4A7D-AED8-0DE275F88999}" type="sibTrans" cxnId="{53D8D8ED-3FFE-423F-BE15-8EAF05B9F0A0}">
      <dgm:prSet/>
      <dgm:spPr/>
      <dgm:t>
        <a:bodyPr/>
        <a:lstStyle/>
        <a:p>
          <a:endParaRPr lang="es-PE"/>
        </a:p>
      </dgm:t>
    </dgm:pt>
    <dgm:pt modelId="{D80A493F-82F3-4C19-B2FB-EC363E9E86BD}">
      <dgm:prSet phldrT="[Texto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Claridad en la elaboración de los </a:t>
          </a:r>
          <a:r>
            <a:rPr lang="en-US" dirty="0" err="1" smtClean="0"/>
            <a:t>condicionados</a:t>
          </a:r>
          <a:r>
            <a:rPr lang="en-US" dirty="0" smtClean="0"/>
            <a:t> de las pólizas</a:t>
          </a:r>
          <a:endParaRPr lang="en-US" noProof="0" dirty="0"/>
        </a:p>
      </dgm:t>
    </dgm:pt>
    <dgm:pt modelId="{2FB16962-AC97-443D-A617-4CA5633D6C09}" type="parTrans" cxnId="{B165848A-5279-4621-A290-B4CDCE78D9DD}">
      <dgm:prSet/>
      <dgm:spPr/>
      <dgm:t>
        <a:bodyPr/>
        <a:lstStyle/>
        <a:p>
          <a:endParaRPr lang="es-PE"/>
        </a:p>
      </dgm:t>
    </dgm:pt>
    <dgm:pt modelId="{5EEEB737-0184-4359-B47B-9F1408B294E1}" type="sibTrans" cxnId="{B165848A-5279-4621-A290-B4CDCE78D9DD}">
      <dgm:prSet/>
      <dgm:spPr/>
      <dgm:t>
        <a:bodyPr/>
        <a:lstStyle/>
        <a:p>
          <a:endParaRPr lang="es-PE"/>
        </a:p>
      </dgm:t>
    </dgm:pt>
    <dgm:pt modelId="{1EF4E4EA-B154-4DA3-B179-166979ECC157}" type="pres">
      <dgm:prSet presAssocID="{1907DA2A-A2EA-477C-8EEC-4D0B2A42C1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F297E2AE-48D6-4EDC-8EDF-EDF7BFBC7821}" type="pres">
      <dgm:prSet presAssocID="{1907DA2A-A2EA-477C-8EEC-4D0B2A42C111}" presName="Name1" presStyleCnt="0"/>
      <dgm:spPr/>
      <dgm:t>
        <a:bodyPr/>
        <a:lstStyle/>
        <a:p>
          <a:endParaRPr lang="es-PE"/>
        </a:p>
      </dgm:t>
    </dgm:pt>
    <dgm:pt modelId="{A92AB336-C1C9-4760-8D3E-AA09B23168D5}" type="pres">
      <dgm:prSet presAssocID="{1907DA2A-A2EA-477C-8EEC-4D0B2A42C111}" presName="cycle" presStyleCnt="0"/>
      <dgm:spPr/>
      <dgm:t>
        <a:bodyPr/>
        <a:lstStyle/>
        <a:p>
          <a:endParaRPr lang="es-PE"/>
        </a:p>
      </dgm:t>
    </dgm:pt>
    <dgm:pt modelId="{FCC6ADAF-2B50-4BF2-8675-EE82CCCCAE67}" type="pres">
      <dgm:prSet presAssocID="{1907DA2A-A2EA-477C-8EEC-4D0B2A42C111}" presName="srcNode" presStyleLbl="node1" presStyleIdx="0" presStyleCnt="5"/>
      <dgm:spPr/>
      <dgm:t>
        <a:bodyPr/>
        <a:lstStyle/>
        <a:p>
          <a:endParaRPr lang="es-PE"/>
        </a:p>
      </dgm:t>
    </dgm:pt>
    <dgm:pt modelId="{29DCDC00-837B-4C72-AB17-D66B854E5C68}" type="pres">
      <dgm:prSet presAssocID="{1907DA2A-A2EA-477C-8EEC-4D0B2A42C111}" presName="conn" presStyleLbl="parChTrans1D2" presStyleIdx="0" presStyleCnt="1"/>
      <dgm:spPr/>
      <dgm:t>
        <a:bodyPr/>
        <a:lstStyle/>
        <a:p>
          <a:endParaRPr lang="es-PE"/>
        </a:p>
      </dgm:t>
    </dgm:pt>
    <dgm:pt modelId="{68B11F97-9438-4D11-9957-15609A0D8FC1}" type="pres">
      <dgm:prSet presAssocID="{1907DA2A-A2EA-477C-8EEC-4D0B2A42C111}" presName="extraNode" presStyleLbl="node1" presStyleIdx="0" presStyleCnt="5"/>
      <dgm:spPr/>
      <dgm:t>
        <a:bodyPr/>
        <a:lstStyle/>
        <a:p>
          <a:endParaRPr lang="es-PE"/>
        </a:p>
      </dgm:t>
    </dgm:pt>
    <dgm:pt modelId="{A9153B04-42BE-4293-B0F7-3DAC3F9E8336}" type="pres">
      <dgm:prSet presAssocID="{1907DA2A-A2EA-477C-8EEC-4D0B2A42C111}" presName="dstNode" presStyleLbl="node1" presStyleIdx="0" presStyleCnt="5"/>
      <dgm:spPr/>
      <dgm:t>
        <a:bodyPr/>
        <a:lstStyle/>
        <a:p>
          <a:endParaRPr lang="es-PE"/>
        </a:p>
      </dgm:t>
    </dgm:pt>
    <dgm:pt modelId="{AE18372C-9BB0-46E6-A6FA-45E15EFDABB0}" type="pres">
      <dgm:prSet presAssocID="{3514A6E7-D4B1-4F55-B02B-3DE80987565E}" presName="text_1" presStyleLbl="node1" presStyleIdx="0" presStyleCnt="5" custLinFactNeighborX="-632" custLinFactNeighborY="-2239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F62D61-317E-408D-97C9-14CD78E041C4}" type="pres">
      <dgm:prSet presAssocID="{3514A6E7-D4B1-4F55-B02B-3DE80987565E}" presName="accent_1" presStyleCnt="0"/>
      <dgm:spPr/>
      <dgm:t>
        <a:bodyPr/>
        <a:lstStyle/>
        <a:p>
          <a:endParaRPr lang="es-PE"/>
        </a:p>
      </dgm:t>
    </dgm:pt>
    <dgm:pt modelId="{1FFCB0F2-5453-440D-B15B-9345F0EE9D2A}" type="pres">
      <dgm:prSet presAssocID="{3514A6E7-D4B1-4F55-B02B-3DE80987565E}" presName="accentRepeatNode" presStyleLbl="solidFgAcc1" presStyleIdx="0" presStyleCnt="5"/>
      <dgm:spPr>
        <a:ln>
          <a:solidFill>
            <a:schemeClr val="tx2"/>
          </a:solidFill>
        </a:ln>
      </dgm:spPr>
      <dgm:t>
        <a:bodyPr/>
        <a:lstStyle/>
        <a:p>
          <a:endParaRPr lang="es-PE"/>
        </a:p>
      </dgm:t>
    </dgm:pt>
    <dgm:pt modelId="{83266520-A513-4DFD-A470-24DC490B6CD4}" type="pres">
      <dgm:prSet presAssocID="{4463B431-897B-46ED-ADCE-68CEC5BC8B2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D085F7C-6CD3-4897-B9E2-B793B360890A}" type="pres">
      <dgm:prSet presAssocID="{4463B431-897B-46ED-ADCE-68CEC5BC8B26}" presName="accent_2" presStyleCnt="0"/>
      <dgm:spPr/>
      <dgm:t>
        <a:bodyPr/>
        <a:lstStyle/>
        <a:p>
          <a:endParaRPr lang="es-PE"/>
        </a:p>
      </dgm:t>
    </dgm:pt>
    <dgm:pt modelId="{E2610F47-6326-4D84-89FA-F198C6E83C61}" type="pres">
      <dgm:prSet presAssocID="{4463B431-897B-46ED-ADCE-68CEC5BC8B26}" presName="accentRepeatNode" presStyleLbl="solidFgAcc1" presStyleIdx="1" presStyleCnt="5"/>
      <dgm:spPr>
        <a:ln>
          <a:solidFill>
            <a:schemeClr val="tx2"/>
          </a:solidFill>
        </a:ln>
      </dgm:spPr>
      <dgm:t>
        <a:bodyPr/>
        <a:lstStyle/>
        <a:p>
          <a:endParaRPr lang="es-PE"/>
        </a:p>
      </dgm:t>
    </dgm:pt>
    <dgm:pt modelId="{49C29FF4-8696-4B0C-B446-F9D50F8CA024}" type="pres">
      <dgm:prSet presAssocID="{056DF336-A726-48CF-A952-982C83D43AE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4AD486F-BF94-47CB-A23E-DA3E054C51B6}" type="pres">
      <dgm:prSet presAssocID="{056DF336-A726-48CF-A952-982C83D43AEC}" presName="accent_3" presStyleCnt="0"/>
      <dgm:spPr/>
      <dgm:t>
        <a:bodyPr/>
        <a:lstStyle/>
        <a:p>
          <a:endParaRPr lang="es-PE"/>
        </a:p>
      </dgm:t>
    </dgm:pt>
    <dgm:pt modelId="{E408709A-CDA5-4501-91AA-AB804645E642}" type="pres">
      <dgm:prSet presAssocID="{056DF336-A726-48CF-A952-982C83D43AEC}" presName="accentRepeatNode" presStyleLbl="solidFgAcc1" presStyleIdx="2" presStyleCnt="5"/>
      <dgm:spPr>
        <a:ln>
          <a:solidFill>
            <a:schemeClr val="tx2"/>
          </a:solidFill>
        </a:ln>
      </dgm:spPr>
      <dgm:t>
        <a:bodyPr/>
        <a:lstStyle/>
        <a:p>
          <a:endParaRPr lang="es-PE"/>
        </a:p>
      </dgm:t>
    </dgm:pt>
    <dgm:pt modelId="{034883EF-E293-4047-9530-3664B441C481}" type="pres">
      <dgm:prSet presAssocID="{2B80B902-BDDD-4123-8BE9-7AF597C1040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FD269AF-6FD4-4C6C-B18E-7C84C0953F8F}" type="pres">
      <dgm:prSet presAssocID="{2B80B902-BDDD-4123-8BE9-7AF597C1040A}" presName="accent_4" presStyleCnt="0"/>
      <dgm:spPr/>
      <dgm:t>
        <a:bodyPr/>
        <a:lstStyle/>
        <a:p>
          <a:endParaRPr lang="es-PE"/>
        </a:p>
      </dgm:t>
    </dgm:pt>
    <dgm:pt modelId="{063F21D7-207A-4AC4-B53E-0441FD1293D7}" type="pres">
      <dgm:prSet presAssocID="{2B80B902-BDDD-4123-8BE9-7AF597C1040A}" presName="accentRepeatNode" presStyleLbl="solidFgAcc1" presStyleIdx="3" presStyleCnt="5"/>
      <dgm:spPr>
        <a:ln>
          <a:solidFill>
            <a:schemeClr val="tx2"/>
          </a:solidFill>
        </a:ln>
      </dgm:spPr>
      <dgm:t>
        <a:bodyPr/>
        <a:lstStyle/>
        <a:p>
          <a:endParaRPr lang="es-PE"/>
        </a:p>
      </dgm:t>
    </dgm:pt>
    <dgm:pt modelId="{54755093-B3CF-4D3E-BEFD-59757D774CDD}" type="pres">
      <dgm:prSet presAssocID="{D80A493F-82F3-4C19-B2FB-EC363E9E86BD}" presName="text_5" presStyleLbl="node1" presStyleIdx="4" presStyleCnt="5" custLinFactNeighborX="-632" custLinFactNeighborY="-170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9DA069F-152D-4460-917C-D88A09E5FDB0}" type="pres">
      <dgm:prSet presAssocID="{D80A493F-82F3-4C19-B2FB-EC363E9E86BD}" presName="accent_5" presStyleCnt="0"/>
      <dgm:spPr/>
      <dgm:t>
        <a:bodyPr/>
        <a:lstStyle/>
        <a:p>
          <a:endParaRPr lang="es-PE"/>
        </a:p>
      </dgm:t>
    </dgm:pt>
    <dgm:pt modelId="{10093C5A-25D7-49D6-8BC9-B1E234427066}" type="pres">
      <dgm:prSet presAssocID="{D80A493F-82F3-4C19-B2FB-EC363E9E86BD}" presName="accentRepeatNode" presStyleLbl="solidFgAcc1" presStyleIdx="4" presStyleCnt="5"/>
      <dgm:spPr>
        <a:ln>
          <a:solidFill>
            <a:schemeClr val="tx2"/>
          </a:solidFill>
        </a:ln>
      </dgm:spPr>
      <dgm:t>
        <a:bodyPr/>
        <a:lstStyle/>
        <a:p>
          <a:endParaRPr lang="es-PE"/>
        </a:p>
      </dgm:t>
    </dgm:pt>
  </dgm:ptLst>
  <dgm:cxnLst>
    <dgm:cxn modelId="{53D8D8ED-3FFE-423F-BE15-8EAF05B9F0A0}" srcId="{1907DA2A-A2EA-477C-8EEC-4D0B2A42C111}" destId="{2B80B902-BDDD-4123-8BE9-7AF597C1040A}" srcOrd="3" destOrd="0" parTransId="{C6DD7F7F-4C11-40DB-805A-599FEA3B267A}" sibTransId="{24FEAA38-4A2E-4A7D-AED8-0DE275F88999}"/>
    <dgm:cxn modelId="{A851E36A-3FBF-480F-9AC7-51D9E4619768}" type="presOf" srcId="{2B80B902-BDDD-4123-8BE9-7AF597C1040A}" destId="{034883EF-E293-4047-9530-3664B441C481}" srcOrd="0" destOrd="0" presId="urn:microsoft.com/office/officeart/2008/layout/VerticalCurvedList"/>
    <dgm:cxn modelId="{65160C9A-7ABF-4F87-B827-8F8496533851}" srcId="{1907DA2A-A2EA-477C-8EEC-4D0B2A42C111}" destId="{3514A6E7-D4B1-4F55-B02B-3DE80987565E}" srcOrd="0" destOrd="0" parTransId="{1EBA3C42-8522-4121-B7EA-B8A992FDFB8B}" sibTransId="{12BB4A9A-499F-40B8-8406-BC4EF48C7EE6}"/>
    <dgm:cxn modelId="{3D3C56AE-2EBD-4CA2-A271-1BB4226BDEF1}" type="presOf" srcId="{1907DA2A-A2EA-477C-8EEC-4D0B2A42C111}" destId="{1EF4E4EA-B154-4DA3-B179-166979ECC157}" srcOrd="0" destOrd="0" presId="urn:microsoft.com/office/officeart/2008/layout/VerticalCurvedList"/>
    <dgm:cxn modelId="{19C4D978-DFB3-44B9-8392-54D47DCAA037}" srcId="{1907DA2A-A2EA-477C-8EEC-4D0B2A42C111}" destId="{4463B431-897B-46ED-ADCE-68CEC5BC8B26}" srcOrd="1" destOrd="0" parTransId="{3C5D8E87-57EA-4FD2-A54A-3D566FADD976}" sibTransId="{626352D7-A8E6-40AF-9CF1-584A98212DD4}"/>
    <dgm:cxn modelId="{05EB95E5-B0E6-43D0-A98A-A3E1FAD5190F}" type="presOf" srcId="{12BB4A9A-499F-40B8-8406-BC4EF48C7EE6}" destId="{29DCDC00-837B-4C72-AB17-D66B854E5C68}" srcOrd="0" destOrd="0" presId="urn:microsoft.com/office/officeart/2008/layout/VerticalCurvedList"/>
    <dgm:cxn modelId="{45F857DE-6892-4DB6-AACF-02231F34EB4A}" type="presOf" srcId="{3514A6E7-D4B1-4F55-B02B-3DE80987565E}" destId="{AE18372C-9BB0-46E6-A6FA-45E15EFDABB0}" srcOrd="0" destOrd="0" presId="urn:microsoft.com/office/officeart/2008/layout/VerticalCurvedList"/>
    <dgm:cxn modelId="{D4209D8A-A5FF-4223-AA54-EED9E74C5C7F}" type="presOf" srcId="{056DF336-A726-48CF-A952-982C83D43AEC}" destId="{49C29FF4-8696-4B0C-B446-F9D50F8CA024}" srcOrd="0" destOrd="0" presId="urn:microsoft.com/office/officeart/2008/layout/VerticalCurvedList"/>
    <dgm:cxn modelId="{F51FF4C5-7F71-4708-9485-51B1FF2D8C6B}" srcId="{1907DA2A-A2EA-477C-8EEC-4D0B2A42C111}" destId="{056DF336-A726-48CF-A952-982C83D43AEC}" srcOrd="2" destOrd="0" parTransId="{1BA7B413-1638-4491-A3A7-6FA072184769}" sibTransId="{063ED169-CC9A-4204-A140-5D77D147E13B}"/>
    <dgm:cxn modelId="{B165848A-5279-4621-A290-B4CDCE78D9DD}" srcId="{1907DA2A-A2EA-477C-8EEC-4D0B2A42C111}" destId="{D80A493F-82F3-4C19-B2FB-EC363E9E86BD}" srcOrd="4" destOrd="0" parTransId="{2FB16962-AC97-443D-A617-4CA5633D6C09}" sibTransId="{5EEEB737-0184-4359-B47B-9F1408B294E1}"/>
    <dgm:cxn modelId="{9DD81A52-7C6A-46DA-A27A-64E85940EC25}" type="presOf" srcId="{4463B431-897B-46ED-ADCE-68CEC5BC8B26}" destId="{83266520-A513-4DFD-A470-24DC490B6CD4}" srcOrd="0" destOrd="0" presId="urn:microsoft.com/office/officeart/2008/layout/VerticalCurvedList"/>
    <dgm:cxn modelId="{ABC806BD-C174-4A84-8430-73908A15B54E}" type="presOf" srcId="{D80A493F-82F3-4C19-B2FB-EC363E9E86BD}" destId="{54755093-B3CF-4D3E-BEFD-59757D774CDD}" srcOrd="0" destOrd="0" presId="urn:microsoft.com/office/officeart/2008/layout/VerticalCurvedList"/>
    <dgm:cxn modelId="{2D5FCDA6-0C0F-4E49-B892-C562FBB613AF}" type="presParOf" srcId="{1EF4E4EA-B154-4DA3-B179-166979ECC157}" destId="{F297E2AE-48D6-4EDC-8EDF-EDF7BFBC7821}" srcOrd="0" destOrd="0" presId="urn:microsoft.com/office/officeart/2008/layout/VerticalCurvedList"/>
    <dgm:cxn modelId="{32B8D635-8385-47DA-BD64-63CC2B303F37}" type="presParOf" srcId="{F297E2AE-48D6-4EDC-8EDF-EDF7BFBC7821}" destId="{A92AB336-C1C9-4760-8D3E-AA09B23168D5}" srcOrd="0" destOrd="0" presId="urn:microsoft.com/office/officeart/2008/layout/VerticalCurvedList"/>
    <dgm:cxn modelId="{C10F1730-0092-4219-8018-26B5E91C77D2}" type="presParOf" srcId="{A92AB336-C1C9-4760-8D3E-AA09B23168D5}" destId="{FCC6ADAF-2B50-4BF2-8675-EE82CCCCAE67}" srcOrd="0" destOrd="0" presId="urn:microsoft.com/office/officeart/2008/layout/VerticalCurvedList"/>
    <dgm:cxn modelId="{7958BFD4-B44B-4082-951A-C0DEF306DC0F}" type="presParOf" srcId="{A92AB336-C1C9-4760-8D3E-AA09B23168D5}" destId="{29DCDC00-837B-4C72-AB17-D66B854E5C68}" srcOrd="1" destOrd="0" presId="urn:microsoft.com/office/officeart/2008/layout/VerticalCurvedList"/>
    <dgm:cxn modelId="{01C7A09D-635E-4B2D-89F5-AEDF87CBC427}" type="presParOf" srcId="{A92AB336-C1C9-4760-8D3E-AA09B23168D5}" destId="{68B11F97-9438-4D11-9957-15609A0D8FC1}" srcOrd="2" destOrd="0" presId="urn:microsoft.com/office/officeart/2008/layout/VerticalCurvedList"/>
    <dgm:cxn modelId="{296DC961-3AB7-4F0A-804B-9E0BF30FB865}" type="presParOf" srcId="{A92AB336-C1C9-4760-8D3E-AA09B23168D5}" destId="{A9153B04-42BE-4293-B0F7-3DAC3F9E8336}" srcOrd="3" destOrd="0" presId="urn:microsoft.com/office/officeart/2008/layout/VerticalCurvedList"/>
    <dgm:cxn modelId="{1094884B-9CD4-4971-9766-F2BB7B356534}" type="presParOf" srcId="{F297E2AE-48D6-4EDC-8EDF-EDF7BFBC7821}" destId="{AE18372C-9BB0-46E6-A6FA-45E15EFDABB0}" srcOrd="1" destOrd="0" presId="urn:microsoft.com/office/officeart/2008/layout/VerticalCurvedList"/>
    <dgm:cxn modelId="{A6036386-D7C5-4E7D-BC49-DD454C8677F0}" type="presParOf" srcId="{F297E2AE-48D6-4EDC-8EDF-EDF7BFBC7821}" destId="{52F62D61-317E-408D-97C9-14CD78E041C4}" srcOrd="2" destOrd="0" presId="urn:microsoft.com/office/officeart/2008/layout/VerticalCurvedList"/>
    <dgm:cxn modelId="{B8E1F8DF-1649-4175-88B3-61731174C5F4}" type="presParOf" srcId="{52F62D61-317E-408D-97C9-14CD78E041C4}" destId="{1FFCB0F2-5453-440D-B15B-9345F0EE9D2A}" srcOrd="0" destOrd="0" presId="urn:microsoft.com/office/officeart/2008/layout/VerticalCurvedList"/>
    <dgm:cxn modelId="{11BB21D4-71B4-499D-B280-C9B3E2CB45E3}" type="presParOf" srcId="{F297E2AE-48D6-4EDC-8EDF-EDF7BFBC7821}" destId="{83266520-A513-4DFD-A470-24DC490B6CD4}" srcOrd="3" destOrd="0" presId="urn:microsoft.com/office/officeart/2008/layout/VerticalCurvedList"/>
    <dgm:cxn modelId="{8008D02F-D418-4415-B4AD-DF6A9F32AF40}" type="presParOf" srcId="{F297E2AE-48D6-4EDC-8EDF-EDF7BFBC7821}" destId="{2D085F7C-6CD3-4897-B9E2-B793B360890A}" srcOrd="4" destOrd="0" presId="urn:microsoft.com/office/officeart/2008/layout/VerticalCurvedList"/>
    <dgm:cxn modelId="{F6BD9386-9BB7-4AFA-8444-098CF78205B4}" type="presParOf" srcId="{2D085F7C-6CD3-4897-B9E2-B793B360890A}" destId="{E2610F47-6326-4D84-89FA-F198C6E83C61}" srcOrd="0" destOrd="0" presId="urn:microsoft.com/office/officeart/2008/layout/VerticalCurvedList"/>
    <dgm:cxn modelId="{1885C389-C91E-4066-81DA-B1829586F4CA}" type="presParOf" srcId="{F297E2AE-48D6-4EDC-8EDF-EDF7BFBC7821}" destId="{49C29FF4-8696-4B0C-B446-F9D50F8CA024}" srcOrd="5" destOrd="0" presId="urn:microsoft.com/office/officeart/2008/layout/VerticalCurvedList"/>
    <dgm:cxn modelId="{B87DEF0E-9A4D-44DD-94FB-C29B65D6869A}" type="presParOf" srcId="{F297E2AE-48D6-4EDC-8EDF-EDF7BFBC7821}" destId="{A4AD486F-BF94-47CB-A23E-DA3E054C51B6}" srcOrd="6" destOrd="0" presId="urn:microsoft.com/office/officeart/2008/layout/VerticalCurvedList"/>
    <dgm:cxn modelId="{73D9D694-1019-467F-B91C-86E9C8815BE5}" type="presParOf" srcId="{A4AD486F-BF94-47CB-A23E-DA3E054C51B6}" destId="{E408709A-CDA5-4501-91AA-AB804645E642}" srcOrd="0" destOrd="0" presId="urn:microsoft.com/office/officeart/2008/layout/VerticalCurvedList"/>
    <dgm:cxn modelId="{BCA8FD8A-E2F6-4C4D-88C0-31CD55C57BE6}" type="presParOf" srcId="{F297E2AE-48D6-4EDC-8EDF-EDF7BFBC7821}" destId="{034883EF-E293-4047-9530-3664B441C481}" srcOrd="7" destOrd="0" presId="urn:microsoft.com/office/officeart/2008/layout/VerticalCurvedList"/>
    <dgm:cxn modelId="{599B9ECE-2CF2-4802-BE0F-0D7AF313E2E7}" type="presParOf" srcId="{F297E2AE-48D6-4EDC-8EDF-EDF7BFBC7821}" destId="{CFD269AF-6FD4-4C6C-B18E-7C84C0953F8F}" srcOrd="8" destOrd="0" presId="urn:microsoft.com/office/officeart/2008/layout/VerticalCurvedList"/>
    <dgm:cxn modelId="{ED380D37-ABC3-4FF0-BA8E-9C4E66EA9A5E}" type="presParOf" srcId="{CFD269AF-6FD4-4C6C-B18E-7C84C0953F8F}" destId="{063F21D7-207A-4AC4-B53E-0441FD1293D7}" srcOrd="0" destOrd="0" presId="urn:microsoft.com/office/officeart/2008/layout/VerticalCurvedList"/>
    <dgm:cxn modelId="{3E275063-B072-4C9D-A1E3-0939A6861FA8}" type="presParOf" srcId="{F297E2AE-48D6-4EDC-8EDF-EDF7BFBC7821}" destId="{54755093-B3CF-4D3E-BEFD-59757D774CDD}" srcOrd="9" destOrd="0" presId="urn:microsoft.com/office/officeart/2008/layout/VerticalCurvedList"/>
    <dgm:cxn modelId="{39A53B36-0491-44F9-AC13-4CCCD2AE7EC4}" type="presParOf" srcId="{F297E2AE-48D6-4EDC-8EDF-EDF7BFBC7821}" destId="{A9DA069F-152D-4460-917C-D88A09E5FDB0}" srcOrd="10" destOrd="0" presId="urn:microsoft.com/office/officeart/2008/layout/VerticalCurvedList"/>
    <dgm:cxn modelId="{D412D9E0-6814-4ABC-9301-B26CE08EB5F6}" type="presParOf" srcId="{A9DA069F-152D-4460-917C-D88A09E5FDB0}" destId="{10093C5A-25D7-49D6-8BC9-B1E2344270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8DE6F-AACE-469E-893F-7BC3329B452E}">
      <dsp:nvSpPr>
        <dsp:cNvPr id="0" name=""/>
        <dsp:cNvSpPr/>
      </dsp:nvSpPr>
      <dsp:spPr>
        <a:xfrm>
          <a:off x="3403535" y="2727574"/>
          <a:ext cx="1471893" cy="1380100"/>
        </a:xfrm>
        <a:prstGeom prst="ellips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 smtClean="0">
              <a:solidFill>
                <a:schemeClr val="bg1"/>
              </a:solidFill>
            </a:rPr>
            <a:t>Derecho del Contrato de Seguros</a:t>
          </a:r>
          <a:endParaRPr lang="en-US" sz="1300" b="1" kern="1200" noProof="0" dirty="0">
            <a:solidFill>
              <a:schemeClr val="bg1"/>
            </a:solidFill>
          </a:endParaRPr>
        </a:p>
      </dsp:txBody>
      <dsp:txXfrm>
        <a:off x="3619089" y="2929685"/>
        <a:ext cx="1040785" cy="975878"/>
      </dsp:txXfrm>
    </dsp:sp>
    <dsp:sp modelId="{99C92D5C-CAC4-4992-888C-1399125C0E66}">
      <dsp:nvSpPr>
        <dsp:cNvPr id="0" name=""/>
        <dsp:cNvSpPr/>
      </dsp:nvSpPr>
      <dsp:spPr>
        <a:xfrm>
          <a:off x="5274580" y="2592297"/>
          <a:ext cx="1310326" cy="12066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dirty="0" smtClean="0"/>
            <a:t>Deberes y Derechos de las Partes </a:t>
          </a:r>
          <a:endParaRPr lang="en-US" sz="1000" b="1" kern="1200" noProof="0" dirty="0"/>
        </a:p>
      </dsp:txBody>
      <dsp:txXfrm>
        <a:off x="5466473" y="2769006"/>
        <a:ext cx="926540" cy="853227"/>
      </dsp:txXfrm>
    </dsp:sp>
    <dsp:sp modelId="{0143E896-A574-4846-9BBE-79FBB909E5F5}">
      <dsp:nvSpPr>
        <dsp:cNvPr id="0" name=""/>
        <dsp:cNvSpPr/>
      </dsp:nvSpPr>
      <dsp:spPr>
        <a:xfrm>
          <a:off x="1584173" y="2520282"/>
          <a:ext cx="1302378" cy="12188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dirty="0" smtClean="0"/>
            <a:t>Gestión de reclamos</a:t>
          </a:r>
          <a:endParaRPr lang="en-US" sz="1000" b="1" kern="1200" noProof="0" dirty="0"/>
        </a:p>
      </dsp:txBody>
      <dsp:txXfrm>
        <a:off x="1774902" y="2698775"/>
        <a:ext cx="920920" cy="861839"/>
      </dsp:txXfrm>
    </dsp:sp>
    <dsp:sp modelId="{72F6A2B8-597A-44E8-8DC2-1F40BA6565AF}">
      <dsp:nvSpPr>
        <dsp:cNvPr id="0" name=""/>
        <dsp:cNvSpPr/>
      </dsp:nvSpPr>
      <dsp:spPr>
        <a:xfrm>
          <a:off x="2376279" y="4370340"/>
          <a:ext cx="1328199" cy="12971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noProof="0" dirty="0" smtClean="0"/>
            <a:t>Criterios para Identificar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dirty="0" smtClean="0"/>
            <a:t>cláusulas abusivas</a:t>
          </a:r>
          <a:endParaRPr lang="en-US" sz="1000" b="1" kern="1200" noProof="0" dirty="0"/>
        </a:p>
      </dsp:txBody>
      <dsp:txXfrm>
        <a:off x="2570789" y="4560303"/>
        <a:ext cx="939179" cy="917222"/>
      </dsp:txXfrm>
    </dsp:sp>
    <dsp:sp modelId="{399A3042-FD6C-47EB-9D5D-6EF456150C6C}">
      <dsp:nvSpPr>
        <dsp:cNvPr id="0" name=""/>
        <dsp:cNvSpPr/>
      </dsp:nvSpPr>
      <dsp:spPr>
        <a:xfrm>
          <a:off x="3402383" y="1008112"/>
          <a:ext cx="1512164" cy="12971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u="none" kern="1200" noProof="0" dirty="0" smtClean="0">
              <a:solidFill>
                <a:schemeClr val="tx1"/>
              </a:solidFill>
            </a:rPr>
            <a:t>Reglas de Interpretación</a:t>
          </a:r>
          <a:endParaRPr lang="en-US" sz="1000" b="1" u="none" kern="1200" noProof="0" dirty="0">
            <a:solidFill>
              <a:schemeClr val="tx1"/>
            </a:solidFill>
          </a:endParaRPr>
        </a:p>
      </dsp:txBody>
      <dsp:txXfrm>
        <a:off x="3623834" y="1198075"/>
        <a:ext cx="1069262" cy="917222"/>
      </dsp:txXfrm>
    </dsp:sp>
    <dsp:sp modelId="{A6DF619F-F729-49A1-B4CA-9F7196161623}">
      <dsp:nvSpPr>
        <dsp:cNvPr id="0" name=""/>
        <dsp:cNvSpPr/>
      </dsp:nvSpPr>
      <dsp:spPr>
        <a:xfrm>
          <a:off x="4554500" y="4320500"/>
          <a:ext cx="1281924" cy="1241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dirty="0" smtClean="0"/>
            <a:t>Adopción de condiciones minimas del contrato</a:t>
          </a:r>
          <a:endParaRPr lang="en-US" sz="1000" b="1" kern="1200" noProof="0" dirty="0"/>
        </a:p>
      </dsp:txBody>
      <dsp:txXfrm>
        <a:off x="4742233" y="4502331"/>
        <a:ext cx="906458" cy="877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32233-5E8F-4DD7-86D3-FCA8888694E9}">
      <dsp:nvSpPr>
        <dsp:cNvPr id="0" name=""/>
        <dsp:cNvSpPr/>
      </dsp:nvSpPr>
      <dsp:spPr>
        <a:xfrm>
          <a:off x="2092750" y="-239385"/>
          <a:ext cx="4215378" cy="4215378"/>
        </a:xfrm>
        <a:prstGeom prst="circularArrow">
          <a:avLst>
            <a:gd name="adj1" fmla="val 5544"/>
            <a:gd name="adj2" fmla="val 330680"/>
            <a:gd name="adj3" fmla="val 12964388"/>
            <a:gd name="adj4" fmla="val 17902164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55A14-0E69-4AE5-A394-E72D046D7CC8}">
      <dsp:nvSpPr>
        <dsp:cNvPr id="0" name=""/>
        <dsp:cNvSpPr/>
      </dsp:nvSpPr>
      <dsp:spPr>
        <a:xfrm>
          <a:off x="2892267" y="22915"/>
          <a:ext cx="2616344" cy="10196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Nulidad de las cláusulas contrarias a la ley y su sustitución de pleno derecho.</a:t>
          </a:r>
          <a:endParaRPr lang="en-US" sz="1400" kern="1200" noProof="0" dirty="0"/>
        </a:p>
      </dsp:txBody>
      <dsp:txXfrm>
        <a:off x="2942042" y="72690"/>
        <a:ext cx="2516794" cy="920092"/>
      </dsp:txXfrm>
    </dsp:sp>
    <dsp:sp modelId="{D8302860-25DE-4590-BA1E-08FBD6AF2ECE}">
      <dsp:nvSpPr>
        <dsp:cNvPr id="0" name=""/>
        <dsp:cNvSpPr/>
      </dsp:nvSpPr>
      <dsp:spPr>
        <a:xfrm>
          <a:off x="4668498" y="1571632"/>
          <a:ext cx="2616344" cy="9110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Ambigüedades y dudas establecidas en la póliza, se interpretan a favor del asegurado*. </a:t>
          </a:r>
          <a:endParaRPr lang="en-US" sz="1400" kern="1200" noProof="0" dirty="0"/>
        </a:p>
      </dsp:txBody>
      <dsp:txXfrm>
        <a:off x="4712974" y="1616108"/>
        <a:ext cx="2527392" cy="822134"/>
      </dsp:txXfrm>
    </dsp:sp>
    <dsp:sp modelId="{C9973D21-0FCC-488F-BBB9-6AE4A1997603}">
      <dsp:nvSpPr>
        <dsp:cNvPr id="0" name=""/>
        <dsp:cNvSpPr/>
      </dsp:nvSpPr>
      <dsp:spPr>
        <a:xfrm>
          <a:off x="4380465" y="3098412"/>
          <a:ext cx="2616344" cy="88184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Interpretación literal de cobertura, exclusiones y derechos de los beneficiarios.</a:t>
          </a:r>
          <a:endParaRPr lang="en-US" sz="1400" kern="1200" noProof="0" dirty="0"/>
        </a:p>
      </dsp:txBody>
      <dsp:txXfrm>
        <a:off x="4423513" y="3141460"/>
        <a:ext cx="2530248" cy="795747"/>
      </dsp:txXfrm>
    </dsp:sp>
    <dsp:sp modelId="{172F9E46-5807-468F-82C0-BF5A16CF7DCC}">
      <dsp:nvSpPr>
        <dsp:cNvPr id="0" name=""/>
        <dsp:cNvSpPr/>
      </dsp:nvSpPr>
      <dsp:spPr>
        <a:xfrm>
          <a:off x="1356123" y="3098403"/>
          <a:ext cx="2616344" cy="8818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noProof="0" dirty="0" smtClean="0"/>
            <a:t>Las cargas impuestas contractualmente al asegurado, deben ser razonables.</a:t>
          </a:r>
          <a:endParaRPr lang="en-US" sz="1400" b="0" kern="1200" noProof="0" dirty="0"/>
        </a:p>
      </dsp:txBody>
      <dsp:txXfrm>
        <a:off x="1399171" y="3141451"/>
        <a:ext cx="2530248" cy="795756"/>
      </dsp:txXfrm>
    </dsp:sp>
    <dsp:sp modelId="{D3EEA67F-83CB-4F40-AC17-3B1B207F56D1}">
      <dsp:nvSpPr>
        <dsp:cNvPr id="0" name=""/>
        <dsp:cNvSpPr/>
      </dsp:nvSpPr>
      <dsp:spPr>
        <a:xfrm>
          <a:off x="936110" y="1512164"/>
          <a:ext cx="2856264" cy="102999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Nulidad</a:t>
          </a:r>
          <a:r>
            <a:rPr lang="en-US" sz="1400" kern="1200" baseline="0" noProof="0" dirty="0" smtClean="0"/>
            <a:t> de disposiciones que favorezcan el derecho de la Aseguradora, en desmedro de los derechos del asegurado</a:t>
          </a:r>
          <a:endParaRPr lang="en-US" sz="1400" kern="1200" noProof="0" dirty="0"/>
        </a:p>
      </dsp:txBody>
      <dsp:txXfrm>
        <a:off x="986390" y="1562444"/>
        <a:ext cx="2755704" cy="929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CDC00-837B-4C72-AB17-D66B854E5C68}">
      <dsp:nvSpPr>
        <dsp:cNvPr id="0" name=""/>
        <dsp:cNvSpPr/>
      </dsp:nvSpPr>
      <dsp:spPr>
        <a:xfrm>
          <a:off x="-4720368" y="-723751"/>
          <a:ext cx="5623967" cy="5623967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8372C-9BB0-46E6-A6FA-45E15EFDABB0}">
      <dsp:nvSpPr>
        <dsp:cNvPr id="0" name=""/>
        <dsp:cNvSpPr/>
      </dsp:nvSpPr>
      <dsp:spPr>
        <a:xfrm>
          <a:off x="292978" y="189862"/>
          <a:ext cx="5627929" cy="379557"/>
        </a:xfrm>
        <a:prstGeom prst="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273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Contravenir la Ley</a:t>
          </a:r>
          <a:endParaRPr lang="en-US" sz="1000" kern="1200" noProof="0" dirty="0"/>
        </a:p>
      </dsp:txBody>
      <dsp:txXfrm>
        <a:off x="292978" y="189862"/>
        <a:ext cx="5627929" cy="379557"/>
      </dsp:txXfrm>
    </dsp:sp>
    <dsp:sp modelId="{1FFCB0F2-5453-440D-B15B-9345F0EE9D2A}">
      <dsp:nvSpPr>
        <dsp:cNvPr id="0" name=""/>
        <dsp:cNvSpPr/>
      </dsp:nvSpPr>
      <dsp:spPr>
        <a:xfrm>
          <a:off x="55755" y="142417"/>
          <a:ext cx="474446" cy="4744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66520-A513-4DFD-A470-24DC490B6CD4}">
      <dsp:nvSpPr>
        <dsp:cNvPr id="0" name=""/>
        <dsp:cNvSpPr/>
      </dsp:nvSpPr>
      <dsp:spPr>
        <a:xfrm>
          <a:off x="636701" y="759531"/>
          <a:ext cx="5284206" cy="379557"/>
        </a:xfrm>
        <a:prstGeom prst="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273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Renunciar a la Jurisdiccion</a:t>
          </a:r>
          <a:endParaRPr lang="en-US" sz="1000" kern="1200" noProof="0" dirty="0"/>
        </a:p>
      </dsp:txBody>
      <dsp:txXfrm>
        <a:off x="636701" y="759531"/>
        <a:ext cx="5284206" cy="379557"/>
      </dsp:txXfrm>
    </dsp:sp>
    <dsp:sp modelId="{E2610F47-6326-4D84-89FA-F198C6E83C61}">
      <dsp:nvSpPr>
        <dsp:cNvPr id="0" name=""/>
        <dsp:cNvSpPr/>
      </dsp:nvSpPr>
      <dsp:spPr>
        <a:xfrm>
          <a:off x="399478" y="712087"/>
          <a:ext cx="474446" cy="4744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29FF4-8696-4B0C-B446-F9D50F8CA024}">
      <dsp:nvSpPr>
        <dsp:cNvPr id="0" name=""/>
        <dsp:cNvSpPr/>
      </dsp:nvSpPr>
      <dsp:spPr>
        <a:xfrm>
          <a:off x="825060" y="1328783"/>
          <a:ext cx="5095847" cy="379557"/>
        </a:xfrm>
        <a:prstGeom prst="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273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Plazos de prescripción </a:t>
          </a:r>
          <a:endParaRPr lang="en-US" sz="1000" kern="1200" noProof="0" dirty="0"/>
        </a:p>
      </dsp:txBody>
      <dsp:txXfrm>
        <a:off x="825060" y="1328783"/>
        <a:ext cx="5095847" cy="379557"/>
      </dsp:txXfrm>
    </dsp:sp>
    <dsp:sp modelId="{E408709A-CDA5-4501-91AA-AB804645E642}">
      <dsp:nvSpPr>
        <dsp:cNvPr id="0" name=""/>
        <dsp:cNvSpPr/>
      </dsp:nvSpPr>
      <dsp:spPr>
        <a:xfrm>
          <a:off x="587837" y="1281339"/>
          <a:ext cx="474446" cy="4744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883EF-E293-4047-9530-3664B441C481}">
      <dsp:nvSpPr>
        <dsp:cNvPr id="0" name=""/>
        <dsp:cNvSpPr/>
      </dsp:nvSpPr>
      <dsp:spPr>
        <a:xfrm>
          <a:off x="885201" y="1898453"/>
          <a:ext cx="5035706" cy="379557"/>
        </a:xfrm>
        <a:prstGeom prst="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273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Prohibir o restringir el derecho a demandar  </a:t>
          </a:r>
          <a:endParaRPr lang="en-US" sz="1000" kern="1200" noProof="0" dirty="0"/>
        </a:p>
      </dsp:txBody>
      <dsp:txXfrm>
        <a:off x="885201" y="1898453"/>
        <a:ext cx="5035706" cy="379557"/>
      </dsp:txXfrm>
    </dsp:sp>
    <dsp:sp modelId="{063F21D7-207A-4AC4-B53E-0441FD1293D7}">
      <dsp:nvSpPr>
        <dsp:cNvPr id="0" name=""/>
        <dsp:cNvSpPr/>
      </dsp:nvSpPr>
      <dsp:spPr>
        <a:xfrm>
          <a:off x="647978" y="1851008"/>
          <a:ext cx="474446" cy="4744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55093-B3CF-4D3E-BEFD-59757D774CDD}">
      <dsp:nvSpPr>
        <dsp:cNvPr id="0" name=""/>
        <dsp:cNvSpPr/>
      </dsp:nvSpPr>
      <dsp:spPr>
        <a:xfrm>
          <a:off x="825060" y="2468123"/>
          <a:ext cx="5095847" cy="379557"/>
        </a:xfrm>
        <a:prstGeom prst="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273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Preservación del derecho del asegurado frente al incumplimiento de cargas desproporcionadas  o inconsistentes con el siniestro  reclamado</a:t>
          </a:r>
          <a:endParaRPr lang="en-US" sz="1000" kern="1200" noProof="0" dirty="0"/>
        </a:p>
      </dsp:txBody>
      <dsp:txXfrm>
        <a:off x="825060" y="2468123"/>
        <a:ext cx="5095847" cy="379557"/>
      </dsp:txXfrm>
    </dsp:sp>
    <dsp:sp modelId="{10093C5A-25D7-49D6-8BC9-B1E234427066}">
      <dsp:nvSpPr>
        <dsp:cNvPr id="0" name=""/>
        <dsp:cNvSpPr/>
      </dsp:nvSpPr>
      <dsp:spPr>
        <a:xfrm>
          <a:off x="587837" y="2420678"/>
          <a:ext cx="474446" cy="4744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55B1D-3C54-486D-895F-9E54D0424F25}">
      <dsp:nvSpPr>
        <dsp:cNvPr id="0" name=""/>
        <dsp:cNvSpPr/>
      </dsp:nvSpPr>
      <dsp:spPr>
        <a:xfrm>
          <a:off x="648062" y="3024337"/>
          <a:ext cx="5284206" cy="379557"/>
        </a:xfrm>
        <a:prstGeom prst="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273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Limitar los medios de prueba del asegurado</a:t>
          </a:r>
          <a:endParaRPr lang="en-US" sz="1000" kern="1200" noProof="0" dirty="0"/>
        </a:p>
      </dsp:txBody>
      <dsp:txXfrm>
        <a:off x="648062" y="3024337"/>
        <a:ext cx="5284206" cy="379557"/>
      </dsp:txXfrm>
    </dsp:sp>
    <dsp:sp modelId="{C1A8670D-6FB1-4E21-BF49-4C685C914EAF}">
      <dsp:nvSpPr>
        <dsp:cNvPr id="0" name=""/>
        <dsp:cNvSpPr/>
      </dsp:nvSpPr>
      <dsp:spPr>
        <a:xfrm>
          <a:off x="399478" y="2989930"/>
          <a:ext cx="474446" cy="4744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8FEC3-34BE-44A4-BAE8-2F968BC5F2D7}">
      <dsp:nvSpPr>
        <dsp:cNvPr id="0" name=""/>
        <dsp:cNvSpPr/>
      </dsp:nvSpPr>
      <dsp:spPr>
        <a:xfrm>
          <a:off x="292978" y="3607044"/>
          <a:ext cx="5627929" cy="379557"/>
        </a:xfrm>
        <a:prstGeom prst="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273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Invertir la carga de la prueba en perjuicio del asegurado.</a:t>
          </a:r>
          <a:endParaRPr lang="en-US" sz="1000" kern="1200" noProof="0" dirty="0"/>
        </a:p>
      </dsp:txBody>
      <dsp:txXfrm>
        <a:off x="292978" y="3607044"/>
        <a:ext cx="5627929" cy="379557"/>
      </dsp:txXfrm>
    </dsp:sp>
    <dsp:sp modelId="{F7AE86BF-CA25-4554-AC13-7B437017855C}">
      <dsp:nvSpPr>
        <dsp:cNvPr id="0" name=""/>
        <dsp:cNvSpPr/>
      </dsp:nvSpPr>
      <dsp:spPr>
        <a:xfrm>
          <a:off x="55755" y="3559600"/>
          <a:ext cx="474446" cy="4744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C4F30-CDFA-47ED-A202-ECEC73521A55}">
      <dsp:nvSpPr>
        <dsp:cNvPr id="0" name=""/>
        <dsp:cNvSpPr/>
      </dsp:nvSpPr>
      <dsp:spPr>
        <a:xfrm rot="5400000">
          <a:off x="4120865" y="-1599557"/>
          <a:ext cx="865840" cy="42859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Información contenida en folletos, póliza, resúmen, etc.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Adopción de condiciones mínimas.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Identificación de cláusulas y prácticas prohibidas.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Regulación del Sistema y Oficial de atención al usuario.</a:t>
          </a:r>
          <a:endParaRPr lang="en-US" sz="1000" kern="1200" noProof="0" dirty="0"/>
        </a:p>
      </dsp:txBody>
      <dsp:txXfrm rot="-5400000">
        <a:off x="2410828" y="152747"/>
        <a:ext cx="4243649" cy="781306"/>
      </dsp:txXfrm>
    </dsp:sp>
    <dsp:sp modelId="{061B7150-7596-409E-8C5C-7FCEBF1ACC9F}">
      <dsp:nvSpPr>
        <dsp:cNvPr id="0" name=""/>
        <dsp:cNvSpPr/>
      </dsp:nvSpPr>
      <dsp:spPr>
        <a:xfrm>
          <a:off x="0" y="2250"/>
          <a:ext cx="2410827" cy="1082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Transparencia</a:t>
          </a:r>
          <a:endParaRPr lang="en-US" sz="2200" kern="1200" noProof="0" dirty="0"/>
        </a:p>
      </dsp:txBody>
      <dsp:txXfrm>
        <a:off x="52834" y="55084"/>
        <a:ext cx="2305159" cy="976632"/>
      </dsp:txXfrm>
    </dsp:sp>
    <dsp:sp modelId="{DF06F0EA-96E1-4320-8859-A43F1C88D498}">
      <dsp:nvSpPr>
        <dsp:cNvPr id="0" name=""/>
        <dsp:cNvSpPr/>
      </dsp:nvSpPr>
      <dsp:spPr>
        <a:xfrm rot="5400000">
          <a:off x="4120865" y="-463141"/>
          <a:ext cx="865840" cy="42859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Límites en plazo y forma para dar aviso del siniestro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Límites en el plazo del proceso de liquidación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Se regula la participation de los ajustadores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noProof="0" dirty="0"/>
        </a:p>
      </dsp:txBody>
      <dsp:txXfrm rot="-5400000">
        <a:off x="2410828" y="1289163"/>
        <a:ext cx="4243649" cy="781306"/>
      </dsp:txXfrm>
    </dsp:sp>
    <dsp:sp modelId="{8EFC6967-0806-4DD6-A025-9A3B037E454E}">
      <dsp:nvSpPr>
        <dsp:cNvPr id="0" name=""/>
        <dsp:cNvSpPr/>
      </dsp:nvSpPr>
      <dsp:spPr>
        <a:xfrm>
          <a:off x="0" y="1138665"/>
          <a:ext cx="2410827" cy="1082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Gestión de Reclamos</a:t>
          </a:r>
          <a:endParaRPr lang="en-US" sz="2200" kern="1200" noProof="0" dirty="0"/>
        </a:p>
      </dsp:txBody>
      <dsp:txXfrm>
        <a:off x="52834" y="1191499"/>
        <a:ext cx="2305159" cy="976632"/>
      </dsp:txXfrm>
    </dsp:sp>
    <dsp:sp modelId="{E53E760E-25D7-4F6B-B463-8951A14EABEB}">
      <dsp:nvSpPr>
        <dsp:cNvPr id="0" name=""/>
        <dsp:cNvSpPr/>
      </dsp:nvSpPr>
      <dsp:spPr>
        <a:xfrm rot="5400000">
          <a:off x="4120865" y="666225"/>
          <a:ext cx="865840" cy="42859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Se regulan las formas de pago de la prima.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Comunicar la suspensión de la cobertura por falta de pago.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Comunicar previamente la decision de resolver el contrato por falta de pago.</a:t>
          </a:r>
          <a:endParaRPr lang="en-US" sz="1000" kern="1200" noProof="0" dirty="0"/>
        </a:p>
      </dsp:txBody>
      <dsp:txXfrm rot="-5400000">
        <a:off x="2410828" y="2418530"/>
        <a:ext cx="4243649" cy="781306"/>
      </dsp:txXfrm>
    </dsp:sp>
    <dsp:sp modelId="{3EEF9034-C430-4B8B-B3F9-B9B507AE62AC}">
      <dsp:nvSpPr>
        <dsp:cNvPr id="0" name=""/>
        <dsp:cNvSpPr/>
      </dsp:nvSpPr>
      <dsp:spPr>
        <a:xfrm>
          <a:off x="0" y="2275081"/>
          <a:ext cx="2410827" cy="1082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Pago de Primas</a:t>
          </a:r>
          <a:endParaRPr lang="en-US" sz="2200" kern="1200" noProof="0" dirty="0"/>
        </a:p>
      </dsp:txBody>
      <dsp:txXfrm>
        <a:off x="52834" y="2327915"/>
        <a:ext cx="2305159" cy="976632"/>
      </dsp:txXfrm>
    </dsp:sp>
    <dsp:sp modelId="{AF8FB91C-1CB6-4538-AF54-C0CC775086FF}">
      <dsp:nvSpPr>
        <dsp:cNvPr id="0" name=""/>
        <dsp:cNvSpPr/>
      </dsp:nvSpPr>
      <dsp:spPr>
        <a:xfrm rot="5400000">
          <a:off x="4120865" y="1809689"/>
          <a:ext cx="865840" cy="42859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Regulación del proceso de inscripción.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Establecimiento de requisitos de los modelos de póliza. 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Determinación del contenido de la Nota Técnica.</a:t>
          </a:r>
          <a:endParaRPr lang="en-US" sz="1000" kern="1200" noProof="0" dirty="0"/>
        </a:p>
      </dsp:txBody>
      <dsp:txXfrm rot="-5400000">
        <a:off x="2410828" y="3561994"/>
        <a:ext cx="4243649" cy="781306"/>
      </dsp:txXfrm>
    </dsp:sp>
    <dsp:sp modelId="{C39ED197-1FB9-4642-B8D1-D2716CFC250B}">
      <dsp:nvSpPr>
        <dsp:cNvPr id="0" name=""/>
        <dsp:cNvSpPr/>
      </dsp:nvSpPr>
      <dsp:spPr>
        <a:xfrm>
          <a:off x="0" y="3411497"/>
          <a:ext cx="2410827" cy="1082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/>
            <a:t>Registro de Pólizas</a:t>
          </a:r>
          <a:endParaRPr lang="en-US" sz="2200" kern="1200" noProof="0" dirty="0"/>
        </a:p>
      </dsp:txBody>
      <dsp:txXfrm>
        <a:off x="52834" y="3464331"/>
        <a:ext cx="2305159" cy="9766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0.13636</cdr:x>
      <cdr:y>0.81034</cdr:y>
    </cdr:from>
    <cdr:to>
      <cdr:x>0.25</cdr:x>
      <cdr:y>0.87931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22987" y="3384376"/>
          <a:ext cx="76920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PE" sz="1100" dirty="0">
              <a:solidFill>
                <a:schemeClr val="bg1"/>
              </a:solidFill>
            </a:rPr>
            <a:t>44.8%</a:t>
          </a:r>
        </a:p>
      </cdr:txBody>
    </cdr:sp>
  </cdr:relSizeAnchor>
  <cdr:relSizeAnchor xmlns:cdr="http://schemas.openxmlformats.org/drawingml/2006/chartDrawing">
    <cdr:from>
      <cdr:x>0.30682</cdr:x>
      <cdr:y>0.81034</cdr:y>
    </cdr:from>
    <cdr:to>
      <cdr:x>0.42348</cdr:x>
      <cdr:y>0.89655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2076788" y="3384376"/>
          <a:ext cx="78964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100" dirty="0">
              <a:solidFill>
                <a:schemeClr val="bg1"/>
              </a:solidFill>
            </a:rPr>
            <a:t>38.4%</a:t>
          </a:r>
        </a:p>
      </cdr:txBody>
    </cdr:sp>
  </cdr:relSizeAnchor>
  <cdr:relSizeAnchor xmlns:cdr="http://schemas.openxmlformats.org/drawingml/2006/chartDrawing">
    <cdr:from>
      <cdr:x>0.48864</cdr:x>
      <cdr:y>0.7931</cdr:y>
    </cdr:from>
    <cdr:to>
      <cdr:x>0.60531</cdr:x>
      <cdr:y>0.86207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3307483" y="3312368"/>
          <a:ext cx="78971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100" dirty="0">
              <a:solidFill>
                <a:schemeClr val="bg1"/>
              </a:solidFill>
            </a:rPr>
            <a:t>39.6%</a:t>
          </a:r>
        </a:p>
      </cdr:txBody>
    </cdr:sp>
  </cdr:relSizeAnchor>
  <cdr:relSizeAnchor xmlns:cdr="http://schemas.openxmlformats.org/drawingml/2006/chartDrawing">
    <cdr:from>
      <cdr:x>0.65909</cdr:x>
      <cdr:y>0.7931</cdr:y>
    </cdr:from>
    <cdr:to>
      <cdr:x>0.77576</cdr:x>
      <cdr:y>0.89655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4461217" y="3312368"/>
          <a:ext cx="78971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100" dirty="0">
              <a:solidFill>
                <a:schemeClr val="bg1"/>
              </a:solidFill>
            </a:rPr>
            <a:t>39.9%</a:t>
          </a:r>
        </a:p>
      </cdr:txBody>
    </cdr:sp>
  </cdr:relSizeAnchor>
  <cdr:relSizeAnchor xmlns:cdr="http://schemas.openxmlformats.org/drawingml/2006/chartDrawing">
    <cdr:from>
      <cdr:x>0.82955</cdr:x>
      <cdr:y>0.7931</cdr:y>
    </cdr:from>
    <cdr:to>
      <cdr:x>0.94622</cdr:x>
      <cdr:y>0.86207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5615018" y="3312368"/>
          <a:ext cx="78971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100" dirty="0">
              <a:solidFill>
                <a:schemeClr val="bg1"/>
              </a:solidFill>
            </a:rPr>
            <a:t>40.4%</a:t>
          </a:r>
        </a:p>
      </cdr:txBody>
    </cdr:sp>
  </cdr:relSizeAnchor>
  <cdr:relSizeAnchor xmlns:cdr="http://schemas.openxmlformats.org/drawingml/2006/chartDrawing">
    <cdr:from>
      <cdr:x>0.13636</cdr:x>
      <cdr:y>0.68966</cdr:y>
    </cdr:from>
    <cdr:to>
      <cdr:x>0.25303</cdr:x>
      <cdr:y>0.75862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922987" y="2880320"/>
          <a:ext cx="78971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100" dirty="0">
              <a:solidFill>
                <a:schemeClr val="bg1"/>
              </a:solidFill>
            </a:rPr>
            <a:t>15.7%</a:t>
          </a:r>
        </a:p>
      </cdr:txBody>
    </cdr:sp>
  </cdr:relSizeAnchor>
  <cdr:relSizeAnchor xmlns:cdr="http://schemas.openxmlformats.org/drawingml/2006/chartDrawing">
    <cdr:from>
      <cdr:x>0.30682</cdr:x>
      <cdr:y>0.67241</cdr:y>
    </cdr:from>
    <cdr:to>
      <cdr:x>0.42348</cdr:x>
      <cdr:y>0.74138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2076788" y="2808312"/>
          <a:ext cx="789643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100" dirty="0">
              <a:solidFill>
                <a:schemeClr val="bg1"/>
              </a:solidFill>
            </a:rPr>
            <a:t>13.4%</a:t>
          </a:r>
        </a:p>
      </cdr:txBody>
    </cdr:sp>
  </cdr:relSizeAnchor>
  <cdr:relSizeAnchor xmlns:cdr="http://schemas.openxmlformats.org/drawingml/2006/chartDrawing">
    <cdr:from>
      <cdr:x>0.48864</cdr:x>
      <cdr:y>0.63793</cdr:y>
    </cdr:from>
    <cdr:to>
      <cdr:x>0.6053</cdr:x>
      <cdr:y>0.68966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3307483" y="2664296"/>
          <a:ext cx="78964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100" dirty="0">
              <a:solidFill>
                <a:schemeClr val="bg1"/>
              </a:solidFill>
            </a:rPr>
            <a:t>13.2%</a:t>
          </a:r>
        </a:p>
      </cdr:txBody>
    </cdr:sp>
  </cdr:relSizeAnchor>
  <cdr:relSizeAnchor xmlns:cdr="http://schemas.openxmlformats.org/drawingml/2006/chartDrawing">
    <cdr:from>
      <cdr:x>0.65909</cdr:x>
      <cdr:y>0.60345</cdr:y>
    </cdr:from>
    <cdr:to>
      <cdr:x>0.77576</cdr:x>
      <cdr:y>0.65517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4461217" y="2520280"/>
          <a:ext cx="78971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100" dirty="0">
              <a:solidFill>
                <a:schemeClr val="bg1"/>
              </a:solidFill>
            </a:rPr>
            <a:t>13.6%</a:t>
          </a:r>
        </a:p>
      </cdr:txBody>
    </cdr:sp>
  </cdr:relSizeAnchor>
  <cdr:relSizeAnchor xmlns:cdr="http://schemas.openxmlformats.org/drawingml/2006/chartDrawing">
    <cdr:from>
      <cdr:x>0.82955</cdr:x>
      <cdr:y>0.53448</cdr:y>
    </cdr:from>
    <cdr:to>
      <cdr:x>0.94622</cdr:x>
      <cdr:y>0.58621</cdr:y>
    </cdr:to>
    <cdr:sp macro="" textlink="">
      <cdr:nvSpPr>
        <cdr:cNvPr id="11" name="1 CuadroTexto"/>
        <cdr:cNvSpPr txBox="1"/>
      </cdr:nvSpPr>
      <cdr:spPr>
        <a:xfrm xmlns:a="http://schemas.openxmlformats.org/drawingml/2006/main">
          <a:off x="5615018" y="2232248"/>
          <a:ext cx="789711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100" dirty="0">
              <a:solidFill>
                <a:schemeClr val="bg1"/>
              </a:solidFill>
            </a:rPr>
            <a:t>13.5%</a:t>
          </a:r>
        </a:p>
      </cdr:txBody>
    </cdr:sp>
  </cdr:relSizeAnchor>
  <cdr:relSizeAnchor xmlns:cdr="http://schemas.openxmlformats.org/drawingml/2006/chartDrawing">
    <cdr:from>
      <cdr:x>0.13636</cdr:x>
      <cdr:y>0.62069</cdr:y>
    </cdr:from>
    <cdr:to>
      <cdr:x>0.25303</cdr:x>
      <cdr:y>0.68966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922987" y="2592288"/>
          <a:ext cx="78971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100" dirty="0">
              <a:solidFill>
                <a:schemeClr val="bg1"/>
              </a:solidFill>
            </a:rPr>
            <a:t>19.8%</a:t>
          </a:r>
        </a:p>
      </cdr:txBody>
    </cdr:sp>
  </cdr:relSizeAnchor>
  <cdr:relSizeAnchor xmlns:cdr="http://schemas.openxmlformats.org/drawingml/2006/chartDrawing">
    <cdr:from>
      <cdr:x>0.30682</cdr:x>
      <cdr:y>0.60345</cdr:y>
    </cdr:from>
    <cdr:to>
      <cdr:x>0.42348</cdr:x>
      <cdr:y>0.67241</cdr:y>
    </cdr:to>
    <cdr:sp macro="" textlink="">
      <cdr:nvSpPr>
        <cdr:cNvPr id="13" name="1 CuadroTexto"/>
        <cdr:cNvSpPr txBox="1"/>
      </cdr:nvSpPr>
      <cdr:spPr>
        <a:xfrm xmlns:a="http://schemas.openxmlformats.org/drawingml/2006/main">
          <a:off x="2076788" y="2520280"/>
          <a:ext cx="78964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100" dirty="0">
              <a:solidFill>
                <a:schemeClr val="bg1"/>
              </a:solidFill>
            </a:rPr>
            <a:t>18.1%</a:t>
          </a:r>
        </a:p>
      </cdr:txBody>
    </cdr:sp>
  </cdr:relSizeAnchor>
  <cdr:relSizeAnchor xmlns:cdr="http://schemas.openxmlformats.org/drawingml/2006/chartDrawing">
    <cdr:from>
      <cdr:x>0.48864</cdr:x>
      <cdr:y>0.53448</cdr:y>
    </cdr:from>
    <cdr:to>
      <cdr:x>0.6053</cdr:x>
      <cdr:y>0.58621</cdr:y>
    </cdr:to>
    <cdr:sp macro="" textlink="">
      <cdr:nvSpPr>
        <cdr:cNvPr id="14" name="1 CuadroTexto"/>
        <cdr:cNvSpPr txBox="1"/>
      </cdr:nvSpPr>
      <cdr:spPr>
        <a:xfrm xmlns:a="http://schemas.openxmlformats.org/drawingml/2006/main">
          <a:off x="3307483" y="2232248"/>
          <a:ext cx="789643" cy="21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100" dirty="0">
              <a:solidFill>
                <a:schemeClr val="bg1"/>
              </a:solidFill>
            </a:rPr>
            <a:t>19.5%</a:t>
          </a:r>
        </a:p>
      </cdr:txBody>
    </cdr:sp>
  </cdr:relSizeAnchor>
  <cdr:relSizeAnchor xmlns:cdr="http://schemas.openxmlformats.org/drawingml/2006/chartDrawing">
    <cdr:from>
      <cdr:x>0.65909</cdr:x>
      <cdr:y>0.49138</cdr:y>
    </cdr:from>
    <cdr:to>
      <cdr:x>0.77576</cdr:x>
      <cdr:y>0.55172</cdr:y>
    </cdr:to>
    <cdr:sp macro="" textlink="">
      <cdr:nvSpPr>
        <cdr:cNvPr id="15" name="1 CuadroTexto"/>
        <cdr:cNvSpPr txBox="1"/>
      </cdr:nvSpPr>
      <cdr:spPr>
        <a:xfrm xmlns:a="http://schemas.openxmlformats.org/drawingml/2006/main">
          <a:off x="4461217" y="2052228"/>
          <a:ext cx="789710" cy="252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100" dirty="0">
              <a:solidFill>
                <a:schemeClr val="bg1"/>
              </a:solidFill>
            </a:rPr>
            <a:t>20.5%</a:t>
          </a:r>
        </a:p>
      </cdr:txBody>
    </cdr:sp>
  </cdr:relSizeAnchor>
  <cdr:relSizeAnchor xmlns:cdr="http://schemas.openxmlformats.org/drawingml/2006/chartDrawing">
    <cdr:from>
      <cdr:x>0.82955</cdr:x>
      <cdr:y>0.42471</cdr:y>
    </cdr:from>
    <cdr:to>
      <cdr:x>0.94622</cdr:x>
      <cdr:y>0.49138</cdr:y>
    </cdr:to>
    <cdr:sp macro="" textlink="">
      <cdr:nvSpPr>
        <cdr:cNvPr id="16" name="1 CuadroTexto"/>
        <cdr:cNvSpPr txBox="1"/>
      </cdr:nvSpPr>
      <cdr:spPr>
        <a:xfrm xmlns:a="http://schemas.openxmlformats.org/drawingml/2006/main">
          <a:off x="5615018" y="1773778"/>
          <a:ext cx="789711" cy="278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100" dirty="0">
              <a:solidFill>
                <a:schemeClr val="bg1"/>
              </a:solidFill>
            </a:rPr>
            <a:t>21.2%</a:t>
          </a:r>
        </a:p>
      </cdr:txBody>
    </cdr:sp>
  </cdr:relSizeAnchor>
  <cdr:relSizeAnchor xmlns:cdr="http://schemas.openxmlformats.org/drawingml/2006/chartDrawing">
    <cdr:from>
      <cdr:x>0.13636</cdr:x>
      <cdr:y>0.48043</cdr:y>
    </cdr:from>
    <cdr:to>
      <cdr:x>0.25303</cdr:x>
      <cdr:y>0.49138</cdr:y>
    </cdr:to>
    <cdr:sp macro="" textlink="">
      <cdr:nvSpPr>
        <cdr:cNvPr id="17" name="1 CuadroTexto"/>
        <cdr:cNvSpPr txBox="1"/>
      </cdr:nvSpPr>
      <cdr:spPr>
        <a:xfrm xmlns:a="http://schemas.openxmlformats.org/drawingml/2006/main">
          <a:off x="922987" y="2006509"/>
          <a:ext cx="789710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PE" sz="11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s-PE" sz="1100" dirty="0" smtClean="0">
              <a:solidFill>
                <a:schemeClr val="bg1"/>
              </a:solidFill>
            </a:rPr>
            <a:t>19.7</a:t>
          </a:r>
          <a:r>
            <a:rPr lang="es-PE" sz="1100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0.30682</cdr:x>
      <cdr:y>0.44828</cdr:y>
    </cdr:from>
    <cdr:to>
      <cdr:x>0.42348</cdr:x>
      <cdr:y>0.56897</cdr:y>
    </cdr:to>
    <cdr:sp macro="" textlink="">
      <cdr:nvSpPr>
        <cdr:cNvPr id="18" name="1 CuadroTexto"/>
        <cdr:cNvSpPr txBox="1"/>
      </cdr:nvSpPr>
      <cdr:spPr>
        <a:xfrm xmlns:a="http://schemas.openxmlformats.org/drawingml/2006/main">
          <a:off x="2076788" y="1872208"/>
          <a:ext cx="78964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PE" sz="11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s-PE" sz="1100" dirty="0" smtClean="0">
              <a:solidFill>
                <a:schemeClr val="bg1"/>
              </a:solidFill>
            </a:rPr>
            <a:t>30.1</a:t>
          </a:r>
          <a:r>
            <a:rPr lang="es-PE" sz="1100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0.48864</cdr:x>
      <cdr:y>0.39339</cdr:y>
    </cdr:from>
    <cdr:to>
      <cdr:x>0.60531</cdr:x>
      <cdr:y>0.44828</cdr:y>
    </cdr:to>
    <cdr:sp macro="" textlink="">
      <cdr:nvSpPr>
        <cdr:cNvPr id="19" name="1 CuadroTexto"/>
        <cdr:cNvSpPr txBox="1"/>
      </cdr:nvSpPr>
      <cdr:spPr>
        <a:xfrm xmlns:a="http://schemas.openxmlformats.org/drawingml/2006/main">
          <a:off x="3307483" y="1642972"/>
          <a:ext cx="789710" cy="229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PE" sz="11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s-PE" sz="1100" dirty="0" smtClean="0">
              <a:solidFill>
                <a:schemeClr val="bg1"/>
              </a:solidFill>
            </a:rPr>
            <a:t>27.7</a:t>
          </a:r>
          <a:r>
            <a:rPr lang="es-PE" sz="1100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0.65909</cdr:x>
      <cdr:y>0.34483</cdr:y>
    </cdr:from>
    <cdr:to>
      <cdr:x>0.77576</cdr:x>
      <cdr:y>0.42471</cdr:y>
    </cdr:to>
    <cdr:sp macro="" textlink="">
      <cdr:nvSpPr>
        <cdr:cNvPr id="20" name="1 CuadroTexto"/>
        <cdr:cNvSpPr txBox="1"/>
      </cdr:nvSpPr>
      <cdr:spPr>
        <a:xfrm xmlns:a="http://schemas.openxmlformats.org/drawingml/2006/main">
          <a:off x="4461217" y="1440160"/>
          <a:ext cx="789710" cy="333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PE" sz="11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s-PE" sz="1100" dirty="0" smtClean="0">
              <a:solidFill>
                <a:schemeClr val="bg1"/>
              </a:solidFill>
            </a:rPr>
            <a:t>26</a:t>
          </a:r>
          <a:r>
            <a:rPr lang="es-PE" sz="1100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0.82955</cdr:x>
      <cdr:y>0.2727</cdr:y>
    </cdr:from>
    <cdr:to>
      <cdr:x>0.94622</cdr:x>
      <cdr:y>0.36207</cdr:y>
    </cdr:to>
    <cdr:sp macro="" textlink="">
      <cdr:nvSpPr>
        <cdr:cNvPr id="21" name="1 CuadroTexto"/>
        <cdr:cNvSpPr txBox="1"/>
      </cdr:nvSpPr>
      <cdr:spPr>
        <a:xfrm xmlns:a="http://schemas.openxmlformats.org/drawingml/2006/main">
          <a:off x="5615018" y="1138916"/>
          <a:ext cx="789711" cy="373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PE" sz="11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s-PE" sz="1100" dirty="0" smtClean="0">
              <a:solidFill>
                <a:schemeClr val="bg1"/>
              </a:solidFill>
            </a:rPr>
            <a:t>24.9</a:t>
          </a:r>
          <a:r>
            <a:rPr lang="es-PE" sz="1100" dirty="0">
              <a:solidFill>
                <a:schemeClr val="bg1"/>
              </a:solidFill>
            </a:rPr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825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378825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ACE8EA-9AA6-474C-8525-98D7D0ECBA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052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03BC134-716E-49F9-BCC4-39A172D1CAC9}" type="datetimeFigureOut">
              <a:rPr lang="es-PE"/>
              <a:pPr>
                <a:defRPr/>
              </a:pPr>
              <a:t>22/07/2014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6DAF65-B08D-4C23-86DF-B69C84F6B49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749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DAF65-B08D-4C23-86DF-B69C84F6B492}" type="slidenum">
              <a:rPr lang="es-PE" smtClean="0"/>
              <a:pPr>
                <a:defRPr/>
              </a:pPr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771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3A0FA-5202-4E3B-A46D-7A988D46C6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5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AA111-EAC4-4B18-93FE-B486E77586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24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701675"/>
            <a:ext cx="2057400" cy="54244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701675"/>
            <a:ext cx="6019800" cy="54244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22A8F-BB58-45A5-A72D-8DEDBF641A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F1E45-BA62-4D43-878E-585210B731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18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C079A-9B5F-45DA-BCE8-7AEFF19317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86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1CE86-4317-446A-8BB6-A0249EC1ED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68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7CA0-89F6-41F3-8C6B-B90D771DCD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17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B0F67-9CAC-4238-9550-DBB18A9842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07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01ADB-EEB9-47B6-B508-85DE8CFFC5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19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7B233-3CC9-4411-8B8F-5C8B31DC40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63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2A64-8081-4372-A512-DA5D7BD8AB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95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45E6747-A84E-4064-A8C9-9980C0AAC8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0066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600">
          <a:solidFill>
            <a:srgbClr val="000066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rgbClr val="000066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8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mhseguros.com/wp-content/uploads/2013/11/agentes-exclusivos.jpg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8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slide" Target="slide18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mhseguros.com/wp-content/uploads/2013/11/agentes-exclusivos.jpg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8.w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slide" Target="slide18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slide" Target="slide15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8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1520" y="4734470"/>
            <a:ext cx="8280920" cy="1142802"/>
          </a:xfrm>
        </p:spPr>
        <p:txBody>
          <a:bodyPr/>
          <a:lstStyle/>
          <a:p>
            <a:r>
              <a:rPr lang="es-ES" sz="1800" i="0" dirty="0" smtClean="0"/>
              <a:t>SUPERVISIÓN DE LA CONDUCTA DE MERCADO EN PERÚ</a:t>
            </a:r>
            <a:br>
              <a:rPr lang="es-ES" sz="1800" i="0" dirty="0" smtClean="0"/>
            </a:br>
            <a:r>
              <a:rPr lang="es-ES" sz="1800" b="0" i="0" dirty="0" smtClean="0"/>
              <a:t>NAIC-ASSAL-SVS: “Regulación y Supervisión de Conducta de Mercado”</a:t>
            </a:r>
            <a:br>
              <a:rPr lang="es-ES" sz="1800" b="0" i="0" dirty="0" smtClean="0"/>
            </a:br>
            <a:r>
              <a:rPr lang="es-ES" sz="1600" b="0" i="0" dirty="0" smtClean="0"/>
              <a:t>MIRYAM ARAGON ESPEJO – Jefe de Supervisión.</a:t>
            </a:r>
            <a:endParaRPr lang="en-US" sz="1600" b="0" i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251520" y="5792490"/>
            <a:ext cx="4689713" cy="804862"/>
          </a:xfrm>
        </p:spPr>
        <p:txBody>
          <a:bodyPr/>
          <a:lstStyle/>
          <a:p>
            <a:r>
              <a:rPr lang="es-ES" sz="1600" dirty="0" smtClean="0"/>
              <a:t>Julio 2014</a:t>
            </a:r>
            <a:endParaRPr lang="es-ES" sz="1600" dirty="0"/>
          </a:p>
          <a:p>
            <a:endParaRPr lang="es-ES" dirty="0"/>
          </a:p>
        </p:txBody>
      </p:sp>
      <p:pic>
        <p:nvPicPr>
          <p:cNvPr id="1026" name="Picture 2" descr="C:\Users\rleyton\Pictures\Logo SB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517232"/>
            <a:ext cx="1800200" cy="10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rthawall.com/wp-content/uploads/2014/04/Incan-Ruins-Machu-Picchu-Peru-Wallpaper-Wide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Adopción de Condiciones Mínimas</a:t>
            </a:r>
            <a:endParaRPr lang="en-US" dirty="0"/>
          </a:p>
        </p:txBody>
      </p:sp>
      <p:pic>
        <p:nvPicPr>
          <p:cNvPr id="4" name="Picture 2" descr="C:\Users\rleyton\Pictures\Logo SB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28" y="1916832"/>
            <a:ext cx="1800200" cy="10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80"/>
          <p:cNvSpPr/>
          <p:nvPr/>
        </p:nvSpPr>
        <p:spPr bwMode="auto">
          <a:xfrm>
            <a:off x="323528" y="3717032"/>
            <a:ext cx="4104456" cy="2339001"/>
          </a:xfrm>
          <a:prstGeom prst="roundRect">
            <a:avLst>
              <a:gd name="adj" fmla="val 10406"/>
            </a:avLst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marL="180975" indent="-180975" defTabSz="901700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·"/>
              <a:defRPr/>
            </a:pPr>
            <a:endParaRPr lang="en-US" b="0" dirty="0">
              <a:solidFill>
                <a:srgbClr val="626469"/>
              </a:solidFill>
            </a:endParaRPr>
          </a:p>
        </p:txBody>
      </p:sp>
      <p:sp>
        <p:nvSpPr>
          <p:cNvPr id="8" name="Rounded Rectangle 80"/>
          <p:cNvSpPr/>
          <p:nvPr/>
        </p:nvSpPr>
        <p:spPr bwMode="auto">
          <a:xfrm>
            <a:off x="4644008" y="3717032"/>
            <a:ext cx="4104456" cy="2339001"/>
          </a:xfrm>
          <a:prstGeom prst="roundRect">
            <a:avLst>
              <a:gd name="adj" fmla="val 10406"/>
            </a:avLst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marL="180975" indent="-180975" defTabSz="901700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·"/>
              <a:defRPr/>
            </a:pPr>
            <a:endParaRPr lang="en-US" b="0" dirty="0">
              <a:solidFill>
                <a:srgbClr val="626469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7545" y="3861048"/>
            <a:ext cx="3960440" cy="46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7829" rIns="0" bIns="0">
            <a:spAutoFit/>
          </a:bodyPr>
          <a:lstStyle>
            <a:lvl1pPr algn="ctr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s-PE" sz="1400" dirty="0" smtClean="0">
                <a:solidFill>
                  <a:srgbClr val="626469"/>
                </a:solidFill>
                <a:latin typeface="+mn-lt"/>
              </a:rPr>
              <a:t>Aprueba cláusulas o condiciones mínimas mediante Resolución.</a:t>
            </a:r>
            <a:endParaRPr lang="en-US" altLang="es-PE" sz="1400" dirty="0">
              <a:solidFill>
                <a:srgbClr val="626469"/>
              </a:solidFill>
              <a:latin typeface="+mn-lt"/>
            </a:endParaRPr>
          </a:p>
        </p:txBody>
      </p:sp>
      <p:sp>
        <p:nvSpPr>
          <p:cNvPr id="10" name="Rounded Rectangle 314"/>
          <p:cNvSpPr/>
          <p:nvPr/>
        </p:nvSpPr>
        <p:spPr bwMode="auto">
          <a:xfrm>
            <a:off x="2411760" y="4365104"/>
            <a:ext cx="1735137" cy="1585375"/>
          </a:xfrm>
          <a:prstGeom prst="roundRect">
            <a:avLst>
              <a:gd name="adj" fmla="val 7939"/>
            </a:avLst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marL="342900" indent="-342900" algn="just" eaLnBrk="0" hangingPunct="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1400" kern="0" dirty="0" smtClean="0">
                <a:solidFill>
                  <a:srgbClr val="000066"/>
                </a:solidFill>
              </a:rPr>
              <a:t>Personales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1400" kern="0" dirty="0" smtClean="0">
                <a:solidFill>
                  <a:srgbClr val="000066"/>
                </a:solidFill>
              </a:rPr>
              <a:t>Obligatorios 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1400" kern="0" dirty="0" smtClean="0">
                <a:solidFill>
                  <a:srgbClr val="000066"/>
                </a:solidFill>
              </a:rPr>
              <a:t>Masivos</a:t>
            </a:r>
            <a:endParaRPr lang="en-US" sz="1400" kern="0" dirty="0">
              <a:solidFill>
                <a:srgbClr val="000066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47111" y="5007801"/>
            <a:ext cx="113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en-US" sz="1400" kern="0" dirty="0" smtClean="0">
                <a:solidFill>
                  <a:srgbClr val="000066"/>
                </a:solidFill>
                <a:latin typeface="+mn-lt"/>
              </a:rPr>
              <a:t>Aplicable a seguros:</a:t>
            </a:r>
            <a:endParaRPr lang="en-US" sz="1400" kern="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716016" y="3861048"/>
            <a:ext cx="3960440" cy="46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7829" rIns="0" bIns="0">
            <a:spAutoFit/>
          </a:bodyPr>
          <a:lstStyle>
            <a:lvl1pPr algn="ctr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s-PE" sz="1400" dirty="0" smtClean="0">
                <a:solidFill>
                  <a:srgbClr val="626469"/>
                </a:solidFill>
                <a:latin typeface="+mn-lt"/>
              </a:rPr>
              <a:t>Requiere la inclusion de cláusulas o condiciones en las pólizas.</a:t>
            </a:r>
            <a:endParaRPr lang="en-US" altLang="es-PE" sz="1400" dirty="0">
              <a:solidFill>
                <a:srgbClr val="626469"/>
              </a:solidFill>
              <a:latin typeface="+mn-lt"/>
            </a:endParaRPr>
          </a:p>
        </p:txBody>
      </p:sp>
      <p:sp>
        <p:nvSpPr>
          <p:cNvPr id="13" name="Rounded Rectangle 314"/>
          <p:cNvSpPr/>
          <p:nvPr/>
        </p:nvSpPr>
        <p:spPr bwMode="auto">
          <a:xfrm>
            <a:off x="4932040" y="4365104"/>
            <a:ext cx="1735137" cy="1585375"/>
          </a:xfrm>
          <a:prstGeom prst="roundRect">
            <a:avLst>
              <a:gd name="adj" fmla="val 7939"/>
            </a:avLst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400" kern="0" dirty="0" smtClean="0">
                <a:solidFill>
                  <a:srgbClr val="000066"/>
                </a:solidFill>
              </a:rPr>
              <a:t>Fortalecimiento de las bases técnicas y económicas del seguro </a:t>
            </a:r>
            <a:endParaRPr lang="en-US" sz="1400" kern="0" dirty="0">
              <a:solidFill>
                <a:srgbClr val="000066"/>
              </a:solidFill>
            </a:endParaRPr>
          </a:p>
        </p:txBody>
      </p:sp>
      <p:sp>
        <p:nvSpPr>
          <p:cNvPr id="14" name="Rounded Rectangle 314"/>
          <p:cNvSpPr/>
          <p:nvPr/>
        </p:nvSpPr>
        <p:spPr bwMode="auto">
          <a:xfrm>
            <a:off x="6804248" y="4365104"/>
            <a:ext cx="1735137" cy="1585375"/>
          </a:xfrm>
          <a:prstGeom prst="roundRect">
            <a:avLst>
              <a:gd name="adj" fmla="val 7939"/>
            </a:avLst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400" kern="0" dirty="0" smtClean="0">
                <a:solidFill>
                  <a:srgbClr val="000066"/>
                </a:solidFill>
              </a:rPr>
              <a:t>Mayor Protección al Consumidor</a:t>
            </a:r>
            <a:endParaRPr lang="en-US" sz="1400" kern="0" dirty="0">
              <a:solidFill>
                <a:srgbClr val="000066"/>
              </a:solidFill>
            </a:endParaRPr>
          </a:p>
        </p:txBody>
      </p:sp>
      <p:sp>
        <p:nvSpPr>
          <p:cNvPr id="16" name="15 Flecha derecha">
            <a:hlinkClick r:id="rId4" action="ppaction://hlinksldjump"/>
          </p:cNvPr>
          <p:cNvSpPr/>
          <p:nvPr/>
        </p:nvSpPr>
        <p:spPr>
          <a:xfrm>
            <a:off x="8172400" y="6093296"/>
            <a:ext cx="792088" cy="504056"/>
          </a:xfrm>
          <a:prstGeom prst="rightArrow">
            <a:avLst>
              <a:gd name="adj1" fmla="val 50000"/>
              <a:gd name="adj2" fmla="val 476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4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40789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US" dirty="0" smtClean="0"/>
              <a:t>Estipulaciones Contractuales Prohibidas</a:t>
            </a:r>
            <a:endParaRPr lang="en-U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3135162"/>
              </p:ext>
            </p:extLst>
          </p:nvPr>
        </p:nvGraphicFramePr>
        <p:xfrm>
          <a:off x="1619672" y="2132856"/>
          <a:ext cx="597666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derecha">
            <a:hlinkClick r:id="rId7" action="ppaction://hlinksldjump"/>
          </p:cNvPr>
          <p:cNvSpPr/>
          <p:nvPr/>
        </p:nvSpPr>
        <p:spPr>
          <a:xfrm>
            <a:off x="8172400" y="6093296"/>
            <a:ext cx="792088" cy="504056"/>
          </a:xfrm>
          <a:prstGeom prst="rightArrow">
            <a:avLst>
              <a:gd name="adj1" fmla="val 50000"/>
              <a:gd name="adj2" fmla="val 476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4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2617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Gestión de Siniestros</a:t>
            </a:r>
            <a:endParaRPr lang="en-US" dirty="0"/>
          </a:p>
        </p:txBody>
      </p:sp>
      <p:sp>
        <p:nvSpPr>
          <p:cNvPr id="4" name="Rounded Rectangle 79"/>
          <p:cNvSpPr/>
          <p:nvPr/>
        </p:nvSpPr>
        <p:spPr bwMode="auto">
          <a:xfrm>
            <a:off x="1475656" y="1772815"/>
            <a:ext cx="6426787" cy="4059987"/>
          </a:xfrm>
          <a:prstGeom prst="roundRect">
            <a:avLst>
              <a:gd name="adj" fmla="val 7021"/>
            </a:avLst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marL="180975" indent="-180975" defTabSz="901700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·"/>
              <a:defRPr/>
            </a:pPr>
            <a:endParaRPr lang="en-US" b="0" dirty="0">
              <a:solidFill>
                <a:srgbClr val="626469"/>
              </a:solidFill>
            </a:endParaRPr>
          </a:p>
        </p:txBody>
      </p:sp>
      <p:sp>
        <p:nvSpPr>
          <p:cNvPr id="5" name="TextBox 93"/>
          <p:cNvSpPr txBox="1">
            <a:spLocks noChangeArrowheads="1"/>
          </p:cNvSpPr>
          <p:nvPr/>
        </p:nvSpPr>
        <p:spPr bwMode="auto">
          <a:xfrm>
            <a:off x="2849617" y="2348880"/>
            <a:ext cx="49553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s-PE" dirty="0" smtClean="0">
                <a:solidFill>
                  <a:srgbClr val="626469"/>
                </a:solidFill>
                <a:latin typeface="+mn-lt"/>
              </a:rPr>
              <a:t>El aviso tardío del siniestro, no libera a la aseguradora.</a:t>
            </a:r>
            <a:endParaRPr lang="en-US" altLang="es-PE" dirty="0">
              <a:solidFill>
                <a:srgbClr val="626469"/>
              </a:solidFill>
              <a:latin typeface="+mn-lt"/>
            </a:endParaRPr>
          </a:p>
        </p:txBody>
      </p:sp>
      <p:cxnSp>
        <p:nvCxnSpPr>
          <p:cNvPr id="8" name="Straight Connector 94"/>
          <p:cNvCxnSpPr>
            <a:cxnSpLocks noChangeShapeType="1"/>
          </p:cNvCxnSpPr>
          <p:nvPr/>
        </p:nvCxnSpPr>
        <p:spPr bwMode="auto">
          <a:xfrm>
            <a:off x="3392965" y="2780928"/>
            <a:ext cx="4059355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ounded Rectangle 86"/>
          <p:cNvSpPr/>
          <p:nvPr/>
        </p:nvSpPr>
        <p:spPr bwMode="auto">
          <a:xfrm>
            <a:off x="1475656" y="3546705"/>
            <a:ext cx="1296144" cy="999228"/>
          </a:xfrm>
          <a:prstGeom prst="roundRect">
            <a:avLst>
              <a:gd name="adj" fmla="val 7939"/>
            </a:avLst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defTabSz="901700" ea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Proceso de liquidación de Siniestros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9 Abrir corchete"/>
          <p:cNvSpPr/>
          <p:nvPr/>
        </p:nvSpPr>
        <p:spPr>
          <a:xfrm>
            <a:off x="2770583" y="1919136"/>
            <a:ext cx="72008" cy="3805921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TextBox 93"/>
          <p:cNvSpPr txBox="1">
            <a:spLocks noChangeArrowheads="1"/>
          </p:cNvSpPr>
          <p:nvPr/>
        </p:nvSpPr>
        <p:spPr bwMode="auto">
          <a:xfrm>
            <a:off x="3934542" y="3140968"/>
            <a:ext cx="29559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s-PE" dirty="0" smtClean="0">
                <a:solidFill>
                  <a:srgbClr val="626469"/>
                </a:solidFill>
                <a:latin typeface="+mn-lt"/>
              </a:rPr>
              <a:t>Plazo para el ajuste del siniestro.</a:t>
            </a:r>
            <a:endParaRPr lang="en-US" altLang="es-PE" dirty="0">
              <a:solidFill>
                <a:srgbClr val="626469"/>
              </a:solidFill>
              <a:latin typeface="+mn-lt"/>
            </a:endParaRPr>
          </a:p>
        </p:txBody>
      </p:sp>
      <p:cxnSp>
        <p:nvCxnSpPr>
          <p:cNvPr id="13" name="Straight Connector 94"/>
          <p:cNvCxnSpPr>
            <a:cxnSpLocks noChangeShapeType="1"/>
          </p:cNvCxnSpPr>
          <p:nvPr/>
        </p:nvCxnSpPr>
        <p:spPr bwMode="auto">
          <a:xfrm>
            <a:off x="3419872" y="3645024"/>
            <a:ext cx="4059355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93"/>
          <p:cNvSpPr txBox="1">
            <a:spLocks noChangeArrowheads="1"/>
          </p:cNvSpPr>
          <p:nvPr/>
        </p:nvSpPr>
        <p:spPr bwMode="auto">
          <a:xfrm>
            <a:off x="3733362" y="3933056"/>
            <a:ext cx="33582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s-PE" dirty="0" smtClean="0">
                <a:solidFill>
                  <a:srgbClr val="626469"/>
                </a:solidFill>
                <a:latin typeface="+mn-lt"/>
              </a:rPr>
              <a:t>Nombramiento conjunto del ajustador.</a:t>
            </a:r>
            <a:endParaRPr lang="en-US" altLang="es-PE" dirty="0">
              <a:solidFill>
                <a:srgbClr val="626469"/>
              </a:solidFill>
              <a:latin typeface="+mn-lt"/>
            </a:endParaRPr>
          </a:p>
        </p:txBody>
      </p:sp>
      <p:cxnSp>
        <p:nvCxnSpPr>
          <p:cNvPr id="15" name="Straight Connector 94"/>
          <p:cNvCxnSpPr>
            <a:cxnSpLocks noChangeShapeType="1"/>
          </p:cNvCxnSpPr>
          <p:nvPr/>
        </p:nvCxnSpPr>
        <p:spPr bwMode="auto">
          <a:xfrm>
            <a:off x="3419872" y="4437112"/>
            <a:ext cx="4059355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93"/>
          <p:cNvSpPr txBox="1">
            <a:spLocks noChangeArrowheads="1"/>
          </p:cNvSpPr>
          <p:nvPr/>
        </p:nvSpPr>
        <p:spPr bwMode="auto">
          <a:xfrm>
            <a:off x="3230825" y="4797152"/>
            <a:ext cx="43633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s-PE" dirty="0" smtClean="0">
                <a:solidFill>
                  <a:srgbClr val="626469"/>
                </a:solidFill>
                <a:latin typeface="+mn-lt"/>
              </a:rPr>
              <a:t>Información que debe ser establecida en la póliza.</a:t>
            </a:r>
            <a:endParaRPr lang="en-US" altLang="es-PE" dirty="0">
              <a:solidFill>
                <a:srgbClr val="626469"/>
              </a:solidFill>
              <a:latin typeface="+mn-lt"/>
            </a:endParaRPr>
          </a:p>
        </p:txBody>
      </p:sp>
      <p:cxnSp>
        <p:nvCxnSpPr>
          <p:cNvPr id="17" name="Straight Connector 94"/>
          <p:cNvCxnSpPr>
            <a:cxnSpLocks noChangeShapeType="1"/>
          </p:cNvCxnSpPr>
          <p:nvPr/>
        </p:nvCxnSpPr>
        <p:spPr bwMode="auto">
          <a:xfrm>
            <a:off x="3419872" y="5301208"/>
            <a:ext cx="4059355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93"/>
          <p:cNvSpPr txBox="1">
            <a:spLocks noChangeArrowheads="1"/>
          </p:cNvSpPr>
          <p:nvPr/>
        </p:nvSpPr>
        <p:spPr bwMode="auto">
          <a:xfrm>
            <a:off x="3041581" y="5589240"/>
            <a:ext cx="47625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s-PE" dirty="0" smtClean="0">
                <a:solidFill>
                  <a:srgbClr val="626469"/>
                </a:solidFill>
                <a:latin typeface="+mn-lt"/>
              </a:rPr>
              <a:t>Informe de ajuste debe ser notificado a ambas partes .</a:t>
            </a:r>
            <a:endParaRPr lang="en-US" altLang="es-PE" dirty="0">
              <a:solidFill>
                <a:srgbClr val="626469"/>
              </a:solidFill>
              <a:latin typeface="+mn-lt"/>
            </a:endParaRPr>
          </a:p>
        </p:txBody>
      </p:sp>
      <p:sp>
        <p:nvSpPr>
          <p:cNvPr id="19" name="18 Flecha derecha">
            <a:hlinkClick r:id="rId2" action="ppaction://hlinksldjump"/>
          </p:cNvPr>
          <p:cNvSpPr/>
          <p:nvPr/>
        </p:nvSpPr>
        <p:spPr>
          <a:xfrm>
            <a:off x="8172400" y="6093296"/>
            <a:ext cx="792088" cy="504056"/>
          </a:xfrm>
          <a:prstGeom prst="rightArrow">
            <a:avLst>
              <a:gd name="adj1" fmla="val 50000"/>
              <a:gd name="adj2" fmla="val 476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4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2830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47756303"/>
              </p:ext>
            </p:extLst>
          </p:nvPr>
        </p:nvGraphicFramePr>
        <p:xfrm>
          <a:off x="1187624" y="1916832"/>
          <a:ext cx="6696744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215516" y="908720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SBS Regulación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2 Marcador de contenido"/>
          <p:cNvSpPr>
            <a:spLocks noGrp="1"/>
          </p:cNvSpPr>
          <p:nvPr>
            <p:ph idx="1"/>
          </p:nvPr>
        </p:nvSpPr>
        <p:spPr>
          <a:xfrm>
            <a:off x="467544" y="4077072"/>
            <a:ext cx="8229600" cy="1368152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“</a:t>
            </a:r>
            <a:r>
              <a:rPr lang="es-PE" sz="1400" dirty="0"/>
              <a:t>El supervisor establece y hace cumplir requerimientos para la conducta de los</a:t>
            </a:r>
          </a:p>
          <a:p>
            <a:pPr marL="0" indent="0" algn="ctr">
              <a:buNone/>
            </a:pPr>
            <a:r>
              <a:rPr lang="es-PE" sz="1400" dirty="0"/>
              <a:t>intermediarios de seguros, a fin de asegurar que llevan a cabo sus actividades en</a:t>
            </a:r>
          </a:p>
          <a:p>
            <a:pPr marL="0" indent="0" algn="ctr">
              <a:buNone/>
            </a:pPr>
            <a:r>
              <a:rPr lang="es-PE" sz="1400" dirty="0"/>
              <a:t>forma transparente y profesional.</a:t>
            </a:r>
            <a:r>
              <a:rPr lang="en-US" sz="1400" dirty="0" smtClean="0"/>
              <a:t>."</a:t>
            </a:r>
            <a:endParaRPr lang="es-PE" altLang="es-PE" sz="14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89248" y="2708920"/>
            <a:ext cx="8496944" cy="1200329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3</a:t>
            </a:r>
            <a:r>
              <a:rPr lang="en-US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Perú y el</a:t>
            </a:r>
          </a:p>
          <a:p>
            <a:pPr lvl="0" algn="ctr"/>
            <a:r>
              <a:rPr lang="en-US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PBS 18 “Intermediarios</a:t>
            </a:r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7746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 bwMode="auto">
          <a:xfrm>
            <a:off x="611560" y="1628800"/>
            <a:ext cx="7276510" cy="4968552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0" tIns="91440" rIns="274320" bIns="91440" anchor="ctr"/>
          <a:lstStyle/>
          <a:p>
            <a:pPr eaLnBrk="0" hangingPunct="0">
              <a:defRPr/>
            </a:pPr>
            <a:endParaRPr lang="en-US" sz="1100" dirty="0">
              <a:solidFill>
                <a:srgbClr val="626469"/>
              </a:solidFill>
            </a:endParaRPr>
          </a:p>
        </p:txBody>
      </p:sp>
      <p:sp>
        <p:nvSpPr>
          <p:cNvPr id="8" name="Oval 29"/>
          <p:cNvSpPr>
            <a:spLocks noChangeArrowheads="1"/>
          </p:cNvSpPr>
          <p:nvPr/>
        </p:nvSpPr>
        <p:spPr bwMode="auto">
          <a:xfrm>
            <a:off x="2123728" y="1844824"/>
            <a:ext cx="4680520" cy="46181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tIns="0" anchor="ctr"/>
          <a:lstStyle>
            <a:lvl1pPr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40000"/>
              </a:spcBef>
            </a:pPr>
            <a:endParaRPr lang="en-US" altLang="es-PE" sz="1000" dirty="0">
              <a:solidFill>
                <a:srgbClr val="000000"/>
              </a:solidFill>
            </a:endParaRPr>
          </a:p>
          <a:p>
            <a:pPr>
              <a:spcBef>
                <a:spcPct val="40000"/>
              </a:spcBef>
            </a:pPr>
            <a:endParaRPr lang="en-US" altLang="es-PE" sz="800" b="0" dirty="0">
              <a:solidFill>
                <a:srgbClr val="000000"/>
              </a:solidFill>
            </a:endParaRPr>
          </a:p>
        </p:txBody>
      </p:sp>
      <p:sp>
        <p:nvSpPr>
          <p:cNvPr id="6" name="Oval 29"/>
          <p:cNvSpPr>
            <a:spLocks noChangeArrowheads="1"/>
          </p:cNvSpPr>
          <p:nvPr/>
        </p:nvSpPr>
        <p:spPr bwMode="auto">
          <a:xfrm>
            <a:off x="3167844" y="2924944"/>
            <a:ext cx="2592288" cy="252027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/>
          <a:lstStyle>
            <a:lvl1pPr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40000"/>
              </a:spcBef>
            </a:pPr>
            <a:endParaRPr lang="en-US" altLang="es-PE" sz="1000" dirty="0">
              <a:solidFill>
                <a:srgbClr val="000000"/>
              </a:solidFill>
            </a:endParaRPr>
          </a:p>
          <a:p>
            <a:pPr>
              <a:spcBef>
                <a:spcPct val="40000"/>
              </a:spcBef>
            </a:pPr>
            <a:endParaRPr lang="en-US" altLang="es-PE" sz="800" b="0" dirty="0">
              <a:solidFill>
                <a:srgbClr val="00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156495"/>
              </p:ext>
            </p:extLst>
          </p:nvPr>
        </p:nvGraphicFramePr>
        <p:xfrm>
          <a:off x="575556" y="876500"/>
          <a:ext cx="8136904" cy="59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215516" y="908720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ICP 18 “Intermediaries”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861065"/>
              </p:ext>
            </p:extLst>
          </p:nvPr>
        </p:nvGraphicFramePr>
        <p:xfrm>
          <a:off x="967744" y="1705543"/>
          <a:ext cx="8145606" cy="432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2339752" y="879794"/>
            <a:ext cx="5366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SBS -  Proyectos Normativos</a:t>
            </a:r>
            <a:endParaRPr lang="es-P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797634" y="3144969"/>
            <a:ext cx="868777" cy="1173503"/>
            <a:chOff x="218058" y="4614059"/>
            <a:chExt cx="1185590" cy="1439027"/>
          </a:xfrm>
        </p:grpSpPr>
        <p:pic>
          <p:nvPicPr>
            <p:cNvPr id="33" name="Picture 5" descr="C:\Program Files (x86)\Microsoft Office\MEDIA\CAGCAT10\j0205462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614059"/>
              <a:ext cx="1152128" cy="1099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33 CuadroTexto"/>
            <p:cNvSpPr txBox="1"/>
            <p:nvPr/>
          </p:nvSpPr>
          <p:spPr>
            <a:xfrm>
              <a:off x="218058" y="5713412"/>
              <a:ext cx="1185590" cy="33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 smtClean="0"/>
                <a:t>Empresa</a:t>
              </a:r>
              <a:endParaRPr lang="es-PE" sz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555129" y="1899400"/>
            <a:ext cx="1368797" cy="1245569"/>
            <a:chOff x="3979540" y="4465410"/>
            <a:chExt cx="1368797" cy="1245569"/>
          </a:xfrm>
        </p:grpSpPr>
        <p:pic>
          <p:nvPicPr>
            <p:cNvPr id="22" name="Picture 4" descr="agentes-exclusivos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15" y="4465410"/>
              <a:ext cx="1216124" cy="848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3979540" y="5433980"/>
              <a:ext cx="13687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 smtClean="0"/>
                <a:t>Corredor</a:t>
              </a:r>
              <a:endParaRPr lang="es-PE" sz="120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547625" y="4635252"/>
            <a:ext cx="1383804" cy="1658664"/>
            <a:chOff x="6068516" y="1344535"/>
            <a:chExt cx="1383804" cy="1658664"/>
          </a:xfrm>
        </p:grpSpPr>
        <p:pic>
          <p:nvPicPr>
            <p:cNvPr id="29" name="Picture 3" descr="C:\Users\llopez\AppData\Local\Microsoft\Windows\Temporary Internet Files\Content.IE5\6GM8M8WX\MP900402761[1]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8516" y="1344535"/>
              <a:ext cx="1383804" cy="1110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34 CuadroTexto"/>
            <p:cNvSpPr txBox="1"/>
            <p:nvPr/>
          </p:nvSpPr>
          <p:spPr>
            <a:xfrm>
              <a:off x="6068516" y="2541534"/>
              <a:ext cx="13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 smtClean="0"/>
                <a:t>Canales de Comercialización</a:t>
              </a:r>
              <a:endParaRPr lang="es-PE" sz="1200" dirty="0"/>
            </a:p>
          </p:txBody>
        </p:sp>
      </p:grpSp>
      <p:sp>
        <p:nvSpPr>
          <p:cNvPr id="36" name="35 Flecha derecha">
            <a:hlinkClick r:id="rId11" action="ppaction://hlinksldjump"/>
          </p:cNvPr>
          <p:cNvSpPr/>
          <p:nvPr/>
        </p:nvSpPr>
        <p:spPr>
          <a:xfrm>
            <a:off x="8172400" y="6293916"/>
            <a:ext cx="792088" cy="504056"/>
          </a:xfrm>
          <a:prstGeom prst="rightArrow">
            <a:avLst>
              <a:gd name="adj1" fmla="val 50000"/>
              <a:gd name="adj2" fmla="val 476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4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8535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2 Marcador de contenido"/>
          <p:cNvSpPr>
            <a:spLocks noGrp="1"/>
          </p:cNvSpPr>
          <p:nvPr>
            <p:ph idx="1"/>
          </p:nvPr>
        </p:nvSpPr>
        <p:spPr>
          <a:xfrm>
            <a:off x="467544" y="4077072"/>
            <a:ext cx="8229600" cy="136815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"</a:t>
            </a:r>
            <a:r>
              <a:rPr lang="es-PE" sz="1400" dirty="0"/>
              <a:t>La autoridad supervisora establece requisitos para la conducción de la actividad</a:t>
            </a:r>
          </a:p>
          <a:p>
            <a:pPr marL="0" indent="0" algn="ctr">
              <a:buNone/>
            </a:pPr>
            <a:r>
              <a:rPr lang="es-PE" sz="1400" dirty="0"/>
              <a:t>aseguradora a fin de garantizar que los clientes reciban un trato justo, antes de</a:t>
            </a:r>
          </a:p>
          <a:p>
            <a:pPr marL="0" indent="0" algn="ctr">
              <a:buNone/>
            </a:pPr>
            <a:r>
              <a:rPr lang="es-PE" sz="1400" dirty="0"/>
              <a:t>celebrar el contrato, y en todo momento hasta que todas las obligaciones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1400" dirty="0"/>
              <a:t>contraídas en virtud del contrato hayan sido satisfechas.</a:t>
            </a:r>
            <a:r>
              <a:rPr lang="en-US" sz="1800" dirty="0" smtClean="0"/>
              <a:t>”</a:t>
            </a:r>
            <a:endParaRPr lang="es-PE" altLang="es-PE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89248" y="2708920"/>
            <a:ext cx="8496944" cy="1200329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4</a:t>
            </a:r>
            <a:r>
              <a:rPr lang="en-US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Perú y el PBS 19</a:t>
            </a:r>
          </a:p>
          <a:p>
            <a:pPr lvl="0" algn="ctr"/>
            <a:r>
              <a:rPr lang="en-US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Conducción del Negocio</a:t>
            </a:r>
            <a:endParaRPr lang="en-US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9"/>
          <p:cNvSpPr>
            <a:spLocks noChangeArrowheads="1"/>
          </p:cNvSpPr>
          <p:nvPr/>
        </p:nvSpPr>
        <p:spPr bwMode="auto">
          <a:xfrm>
            <a:off x="1813305" y="1541362"/>
            <a:ext cx="5387031" cy="49373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tIns="0" anchor="ctr"/>
          <a:lstStyle>
            <a:lvl1pPr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40000"/>
              </a:spcBef>
            </a:pPr>
            <a:endParaRPr lang="en-US" altLang="es-PE" sz="1000" dirty="0">
              <a:solidFill>
                <a:srgbClr val="000000"/>
              </a:solidFill>
            </a:endParaRPr>
          </a:p>
          <a:p>
            <a:pPr>
              <a:spcBef>
                <a:spcPct val="40000"/>
              </a:spcBef>
            </a:pPr>
            <a:endParaRPr lang="en-US" altLang="es-PE" sz="800" b="0" dirty="0">
              <a:solidFill>
                <a:srgbClr val="000000"/>
              </a:solidFill>
            </a:endParaRPr>
          </a:p>
        </p:txBody>
      </p:sp>
      <p:sp>
        <p:nvSpPr>
          <p:cNvPr id="6" name="Oval 29"/>
          <p:cNvSpPr>
            <a:spLocks noChangeArrowheads="1"/>
          </p:cNvSpPr>
          <p:nvPr/>
        </p:nvSpPr>
        <p:spPr bwMode="auto">
          <a:xfrm>
            <a:off x="2959930" y="2515975"/>
            <a:ext cx="2844316" cy="288031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/>
          <a:lstStyle>
            <a:lvl1pPr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40000"/>
              </a:spcBef>
            </a:pPr>
            <a:endParaRPr lang="en-US" altLang="es-PE" sz="1000" dirty="0">
              <a:solidFill>
                <a:srgbClr val="000000"/>
              </a:solidFill>
            </a:endParaRPr>
          </a:p>
          <a:p>
            <a:pPr>
              <a:spcBef>
                <a:spcPct val="40000"/>
              </a:spcBef>
            </a:pPr>
            <a:endParaRPr lang="en-US" altLang="es-PE" sz="800" b="0" dirty="0">
              <a:solidFill>
                <a:srgbClr val="000000"/>
              </a:solidFill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215516" y="908720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PBS 19 “Conducción del Negocio”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3741786" y="3215490"/>
            <a:ext cx="1444404" cy="1354325"/>
            <a:chOff x="3394925" y="2363097"/>
            <a:chExt cx="1444404" cy="1354325"/>
          </a:xfrm>
        </p:grpSpPr>
        <p:sp>
          <p:nvSpPr>
            <p:cNvPr id="33" name="32 Elipse"/>
            <p:cNvSpPr/>
            <p:nvPr/>
          </p:nvSpPr>
          <p:spPr>
            <a:xfrm>
              <a:off x="3394925" y="2363097"/>
              <a:ext cx="1444404" cy="135432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4" name="Elipse 4"/>
            <p:cNvSpPr/>
            <p:nvPr/>
          </p:nvSpPr>
          <p:spPr>
            <a:xfrm>
              <a:off x="3649286" y="2637483"/>
              <a:ext cx="1021348" cy="947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noProof="0" dirty="0" smtClean="0">
                  <a:solidFill>
                    <a:schemeClr val="bg1"/>
                  </a:solidFill>
                </a:rPr>
                <a:t>PBS 19</a:t>
              </a:r>
              <a:endParaRPr lang="en-US" sz="2000" b="1" kern="1200" noProof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126161" y="1901980"/>
            <a:ext cx="1254809" cy="1140995"/>
            <a:chOff x="4653290" y="1070827"/>
            <a:chExt cx="1254809" cy="1140995"/>
          </a:xfrm>
        </p:grpSpPr>
        <p:sp>
          <p:nvSpPr>
            <p:cNvPr id="31" name="30 Elipse"/>
            <p:cNvSpPr/>
            <p:nvPr/>
          </p:nvSpPr>
          <p:spPr>
            <a:xfrm>
              <a:off x="4653290" y="1070827"/>
              <a:ext cx="1254809" cy="114099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Elipse 6">
              <a:hlinkClick r:id="rId2" action="ppaction://hlinksldjump"/>
            </p:cNvPr>
            <p:cNvSpPr/>
            <p:nvPr/>
          </p:nvSpPr>
          <p:spPr>
            <a:xfrm>
              <a:off x="4837052" y="1221813"/>
              <a:ext cx="887283" cy="806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noProof="0" dirty="0" smtClean="0"/>
                <a:t>Política de trato justo a los clientes</a:t>
              </a:r>
              <a:endParaRPr lang="en-US" sz="1000" b="1" kern="1200" noProof="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940199" y="5072194"/>
            <a:ext cx="1299147" cy="1135931"/>
            <a:chOff x="3766597" y="4208332"/>
            <a:chExt cx="1197548" cy="1135931"/>
          </a:xfrm>
        </p:grpSpPr>
        <p:sp>
          <p:nvSpPr>
            <p:cNvPr id="27" name="26 Elipse"/>
            <p:cNvSpPr/>
            <p:nvPr/>
          </p:nvSpPr>
          <p:spPr>
            <a:xfrm>
              <a:off x="3766597" y="4208332"/>
              <a:ext cx="1197548" cy="11359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Elipse 10"/>
            <p:cNvSpPr/>
            <p:nvPr/>
          </p:nvSpPr>
          <p:spPr>
            <a:xfrm>
              <a:off x="3938016" y="4374684"/>
              <a:ext cx="846794" cy="803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noProof="0" dirty="0" smtClean="0"/>
                <a:t>Brindar debida asesoría a los clientes </a:t>
              </a:r>
              <a:endParaRPr lang="en-US" sz="1000" b="1" kern="1200" noProof="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5753565" y="4135756"/>
            <a:ext cx="1245778" cy="1128891"/>
            <a:chOff x="5579476" y="3128591"/>
            <a:chExt cx="1245778" cy="1128891"/>
          </a:xfrm>
        </p:grpSpPr>
        <p:sp>
          <p:nvSpPr>
            <p:cNvPr id="23" name="22 Elipse">
              <a:hlinkClick r:id="rId3" action="ppaction://hlinksldjump"/>
            </p:cNvPr>
            <p:cNvSpPr/>
            <p:nvPr/>
          </p:nvSpPr>
          <p:spPr>
            <a:xfrm>
              <a:off x="5579476" y="3128591"/>
              <a:ext cx="1245778" cy="11288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Elipse 14"/>
            <p:cNvSpPr/>
            <p:nvPr/>
          </p:nvSpPr>
          <p:spPr>
            <a:xfrm>
              <a:off x="5708734" y="3306856"/>
              <a:ext cx="942720" cy="7982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222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50" b="1" dirty="0" smtClean="0"/>
                <a:t>Oferta de productos de manera clara, transparente y justa</a:t>
              </a:r>
              <a:endParaRPr lang="en-US" sz="950" b="1" kern="1200" noProof="0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3861127" y="1471235"/>
            <a:ext cx="1264212" cy="1112567"/>
            <a:chOff x="3549065" y="702975"/>
            <a:chExt cx="1264212" cy="1112567"/>
          </a:xfrm>
        </p:grpSpPr>
        <p:sp>
          <p:nvSpPr>
            <p:cNvPr id="21" name="20 Elipse">
              <a:hlinkClick r:id="rId4" action="ppaction://hlinksldjump"/>
            </p:cNvPr>
            <p:cNvSpPr/>
            <p:nvPr/>
          </p:nvSpPr>
          <p:spPr>
            <a:xfrm>
              <a:off x="3549065" y="702975"/>
              <a:ext cx="1264212" cy="111256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r>
                <a:rPr lang="es-PE" sz="1000" b="1" dirty="0" smtClean="0"/>
                <a:t>Habilidadcuidado y diligencia de los clientes</a:t>
              </a:r>
              <a:endParaRPr lang="es-PE" sz="1000" b="1" dirty="0"/>
            </a:p>
          </p:txBody>
        </p:sp>
        <p:sp>
          <p:nvSpPr>
            <p:cNvPr id="22" name="Elipse 16"/>
            <p:cNvSpPr/>
            <p:nvPr/>
          </p:nvSpPr>
          <p:spPr>
            <a:xfrm>
              <a:off x="3734205" y="961012"/>
              <a:ext cx="893932" cy="786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 kern="1200" noProof="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5826629" y="2888992"/>
            <a:ext cx="1255890" cy="1219348"/>
            <a:chOff x="5433243" y="1859113"/>
            <a:chExt cx="1255890" cy="1218430"/>
          </a:xfrm>
        </p:grpSpPr>
        <p:sp>
          <p:nvSpPr>
            <p:cNvPr id="19" name="18 Elipse"/>
            <p:cNvSpPr/>
            <p:nvPr/>
          </p:nvSpPr>
          <p:spPr>
            <a:xfrm>
              <a:off x="5433243" y="1859113"/>
              <a:ext cx="1255890" cy="121843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18">
              <a:hlinkClick r:id="rId3" action="ppaction://hlinksldjump"/>
            </p:cNvPr>
            <p:cNvSpPr/>
            <p:nvPr/>
          </p:nvSpPr>
          <p:spPr>
            <a:xfrm>
              <a:off x="5617164" y="2028764"/>
              <a:ext cx="888048" cy="861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noProof="0" dirty="0" smtClean="0"/>
                <a:t>Oferta de productos adecuados a las necesidades de los clientes </a:t>
              </a:r>
              <a:endParaRPr lang="en-US" sz="900" b="1" kern="1200" noProof="0" dirty="0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486922" y="4905823"/>
            <a:ext cx="1269555" cy="1135948"/>
            <a:chOff x="2244225" y="4940130"/>
            <a:chExt cx="1341563" cy="1135948"/>
          </a:xfrm>
        </p:grpSpPr>
        <p:sp>
          <p:nvSpPr>
            <p:cNvPr id="36" name="35 Elipse"/>
            <p:cNvSpPr/>
            <p:nvPr/>
          </p:nvSpPr>
          <p:spPr>
            <a:xfrm>
              <a:off x="2244225" y="4940130"/>
              <a:ext cx="1341563" cy="113594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7" name="Elipse 12"/>
            <p:cNvSpPr/>
            <p:nvPr/>
          </p:nvSpPr>
          <p:spPr>
            <a:xfrm>
              <a:off x="2366580" y="5146575"/>
              <a:ext cx="1059053" cy="803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dirty="0" smtClean="0"/>
                <a:t>Adecuada gestión del deber de cumplimiento normativo</a:t>
              </a:r>
              <a:endParaRPr lang="en-US" sz="1000" b="1" kern="1200" noProof="0" dirty="0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3670644" y="5396294"/>
            <a:ext cx="1269555" cy="1135948"/>
            <a:chOff x="2958573" y="4180763"/>
            <a:chExt cx="1341563" cy="1135948"/>
          </a:xfrm>
        </p:grpSpPr>
        <p:sp>
          <p:nvSpPr>
            <p:cNvPr id="39" name="38 Elipse"/>
            <p:cNvSpPr/>
            <p:nvPr/>
          </p:nvSpPr>
          <p:spPr>
            <a:xfrm>
              <a:off x="2958573" y="4180763"/>
              <a:ext cx="1341563" cy="113594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0" name="Elipse 12"/>
            <p:cNvSpPr/>
            <p:nvPr/>
          </p:nvSpPr>
          <p:spPr>
            <a:xfrm>
              <a:off x="3099827" y="4347119"/>
              <a:ext cx="1059054" cy="803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noProof="0" dirty="0" smtClean="0"/>
                <a:t>Adecuada gestión de  de reclamos en tiempo y forma</a:t>
              </a:r>
              <a:endParaRPr lang="en-US" sz="1000" b="1" kern="1200" noProof="0" dirty="0"/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1876019" y="1901571"/>
            <a:ext cx="1793021" cy="1946798"/>
            <a:chOff x="-3653303" y="949030"/>
            <a:chExt cx="1894720" cy="1946798"/>
          </a:xfrm>
        </p:grpSpPr>
        <p:sp>
          <p:nvSpPr>
            <p:cNvPr id="42" name="41 Elipse"/>
            <p:cNvSpPr/>
            <p:nvPr/>
          </p:nvSpPr>
          <p:spPr>
            <a:xfrm>
              <a:off x="-3653303" y="1759880"/>
              <a:ext cx="1341563" cy="113594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PE" sz="1000" b="1" dirty="0"/>
            </a:p>
          </p:txBody>
        </p:sp>
        <p:sp>
          <p:nvSpPr>
            <p:cNvPr id="43" name="Elipse 12"/>
            <p:cNvSpPr/>
            <p:nvPr/>
          </p:nvSpPr>
          <p:spPr>
            <a:xfrm>
              <a:off x="-2707212" y="949030"/>
              <a:ext cx="948629" cy="792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noProof="0" dirty="0" err="1" smtClean="0"/>
                <a:t>Divulgación</a:t>
              </a:r>
              <a:r>
                <a:rPr lang="en-US" sz="1000" b="1" kern="1200" noProof="0" dirty="0" smtClean="0"/>
                <a:t> </a:t>
              </a:r>
              <a:r>
                <a:rPr lang="en-US" sz="1000" b="1" kern="1200" noProof="0" dirty="0" err="1" smtClean="0"/>
                <a:t>pública</a:t>
              </a:r>
              <a:r>
                <a:rPr lang="en-US" sz="1000" b="1" kern="1200" noProof="0" dirty="0" smtClean="0"/>
                <a:t> de información </a:t>
              </a:r>
              <a:r>
                <a:rPr lang="en-US" sz="1000" b="1" kern="1200" noProof="0" dirty="0" err="1" smtClean="0"/>
                <a:t>sobre</a:t>
              </a:r>
              <a:r>
                <a:rPr lang="en-US" sz="1000" b="1" kern="1200" noProof="0" dirty="0" smtClean="0"/>
                <a:t> trato </a:t>
              </a:r>
              <a:r>
                <a:rPr lang="en-US" sz="1000" b="1" kern="1200" noProof="0" dirty="0" err="1" smtClean="0"/>
                <a:t>justo</a:t>
              </a:r>
              <a:r>
                <a:rPr lang="en-US" sz="1000" b="1" kern="1200" noProof="0" dirty="0" smtClean="0"/>
                <a:t> al cliente</a:t>
              </a:r>
              <a:endParaRPr lang="en-US" sz="1000" b="1" kern="1200" noProof="0" dirty="0"/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1813305" y="3892652"/>
            <a:ext cx="1269555" cy="1149047"/>
            <a:chOff x="1086347" y="5124182"/>
            <a:chExt cx="1341563" cy="1149047"/>
          </a:xfrm>
        </p:grpSpPr>
        <p:sp>
          <p:nvSpPr>
            <p:cNvPr id="48" name="47 Elipse"/>
            <p:cNvSpPr/>
            <p:nvPr/>
          </p:nvSpPr>
          <p:spPr>
            <a:xfrm>
              <a:off x="1086347" y="5124182"/>
              <a:ext cx="1341563" cy="114904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9" name="Elipse 12"/>
            <p:cNvSpPr/>
            <p:nvPr/>
          </p:nvSpPr>
          <p:spPr>
            <a:xfrm>
              <a:off x="1213470" y="5331277"/>
              <a:ext cx="1087315" cy="803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noProof="0" dirty="0" smtClean="0"/>
                <a:t>Deberes y obligaciones provenientes de la póliza deben ser satisfechos</a:t>
              </a:r>
              <a:endParaRPr lang="en-US" sz="1000" b="1" kern="1200" noProof="0" dirty="0"/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2064850" y="1753044"/>
            <a:ext cx="1807414" cy="1939184"/>
            <a:chOff x="-4251942" y="1717687"/>
            <a:chExt cx="1909930" cy="1939184"/>
          </a:xfrm>
        </p:grpSpPr>
        <p:sp>
          <p:nvSpPr>
            <p:cNvPr id="45" name="44 Elipse"/>
            <p:cNvSpPr/>
            <p:nvPr/>
          </p:nvSpPr>
          <p:spPr>
            <a:xfrm>
              <a:off x="-3683575" y="1717687"/>
              <a:ext cx="1341563" cy="113594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6" name="Elipse 12"/>
            <p:cNvSpPr/>
            <p:nvPr/>
          </p:nvSpPr>
          <p:spPr>
            <a:xfrm>
              <a:off x="-4251942" y="2853635"/>
              <a:ext cx="948629" cy="803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 noProof="0" dirty="0" smtClean="0"/>
                <a:t>Protección de la información de los clientes</a:t>
              </a:r>
              <a:endParaRPr lang="en-US" sz="1000" b="1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31113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595620"/>
              </p:ext>
            </p:extLst>
          </p:nvPr>
        </p:nvGraphicFramePr>
        <p:xfrm>
          <a:off x="962898" y="1817041"/>
          <a:ext cx="814560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049638" y="3258441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0" indent="-85725">
              <a:buFont typeface="Arial" panose="020B0604020202020204" pitchFamily="34" charset="0"/>
              <a:buChar char="ـ"/>
            </a:pPr>
            <a:r>
              <a:rPr lang="en-US" sz="1050" dirty="0" smtClean="0"/>
              <a:t>Información suficiente, clara y oportuna. </a:t>
            </a:r>
          </a:p>
          <a:p>
            <a:pPr marL="85725" lvl="0" indent="-85725">
              <a:buFont typeface="Arial" panose="020B0604020202020204" pitchFamily="34" charset="0"/>
              <a:buChar char="ـ"/>
            </a:pPr>
            <a:r>
              <a:rPr lang="en-US" sz="1050" dirty="0" smtClean="0"/>
              <a:t>Información sobre el costo, derechos y obligaciones.</a:t>
            </a:r>
          </a:p>
          <a:p>
            <a:pPr marL="85725" lvl="0" indent="-85725">
              <a:buFont typeface="Arial" panose="020B0604020202020204" pitchFamily="34" charset="0"/>
              <a:buChar char="ـ"/>
            </a:pPr>
            <a:r>
              <a:rPr lang="en-US" sz="1050" dirty="0" smtClean="0"/>
              <a:t>Información sobre los beneficios riesgos y condiciones del seguro.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905622" y="4868678"/>
            <a:ext cx="18002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anose="020B0604020202020204" pitchFamily="34" charset="0"/>
              <a:buChar char="ـ"/>
            </a:pPr>
            <a:r>
              <a:rPr lang="es-PE" sz="1050" dirty="0" smtClean="0"/>
              <a:t>Capacitación </a:t>
            </a:r>
            <a:r>
              <a:rPr lang="es-PE" sz="1050" dirty="0"/>
              <a:t>de Corredores de Seguros y Canales de comercialización de empresas de seguros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139952" y="87979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SBS</a:t>
            </a:r>
            <a:endParaRPr lang="es-P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820594" y="5030261"/>
            <a:ext cx="18856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-"/>
            </a:pP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Autorización de canales de comercialización.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603226" y="1395333"/>
            <a:ext cx="998113" cy="1542836"/>
            <a:chOff x="41558" y="4614060"/>
            <a:chExt cx="1362090" cy="1891926"/>
          </a:xfrm>
        </p:grpSpPr>
        <p:pic>
          <p:nvPicPr>
            <p:cNvPr id="33" name="Picture 5" descr="C:\Program Files (x86)\Microsoft Office\MEDIA\CAGCAT10\j0205462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614060"/>
              <a:ext cx="1152128" cy="1011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33 CuadroTexto"/>
            <p:cNvSpPr txBox="1"/>
            <p:nvPr/>
          </p:nvSpPr>
          <p:spPr>
            <a:xfrm>
              <a:off x="41558" y="5713413"/>
              <a:ext cx="1362089" cy="79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 smtClean="0"/>
                <a:t>Compañía  de  Seguros</a:t>
              </a:r>
              <a:endParaRPr lang="es-PE" sz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82551" y="3011894"/>
            <a:ext cx="1368797" cy="1430235"/>
            <a:chOff x="3979540" y="4465410"/>
            <a:chExt cx="1368797" cy="1430235"/>
          </a:xfrm>
        </p:grpSpPr>
        <p:pic>
          <p:nvPicPr>
            <p:cNvPr id="22" name="Picture 4" descr="agentes-exclusivos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15" y="4465410"/>
              <a:ext cx="1216124" cy="848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3979540" y="5433980"/>
              <a:ext cx="13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 smtClean="0"/>
                <a:t>Intermediario de Seguros</a:t>
              </a:r>
              <a:endParaRPr lang="es-PE" sz="120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467544" y="4509120"/>
            <a:ext cx="1383804" cy="1658664"/>
            <a:chOff x="6068516" y="1344535"/>
            <a:chExt cx="1383804" cy="1658664"/>
          </a:xfrm>
        </p:grpSpPr>
        <p:pic>
          <p:nvPicPr>
            <p:cNvPr id="29" name="Picture 3" descr="C:\Users\llopez\AppData\Local\Microsoft\Windows\Temporary Internet Files\Content.IE5\6GM8M8WX\MP900402761[1]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8516" y="1344535"/>
              <a:ext cx="1383804" cy="1110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34 CuadroTexto"/>
            <p:cNvSpPr txBox="1"/>
            <p:nvPr/>
          </p:nvSpPr>
          <p:spPr>
            <a:xfrm>
              <a:off x="6068516" y="2541534"/>
              <a:ext cx="13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dirty="0" smtClean="0"/>
                <a:t>Canales de Comercialización</a:t>
              </a:r>
              <a:endParaRPr lang="es-PE" sz="1200" dirty="0"/>
            </a:p>
          </p:txBody>
        </p:sp>
      </p:grpSp>
      <p:sp>
        <p:nvSpPr>
          <p:cNvPr id="36" name="35 Flecha derecha">
            <a:hlinkClick r:id="rId11" action="ppaction://hlinksldjump"/>
          </p:cNvPr>
          <p:cNvSpPr/>
          <p:nvPr/>
        </p:nvSpPr>
        <p:spPr>
          <a:xfrm>
            <a:off x="8172400" y="6293916"/>
            <a:ext cx="792088" cy="504056"/>
          </a:xfrm>
          <a:prstGeom prst="rightArrow">
            <a:avLst>
              <a:gd name="adj1" fmla="val 50000"/>
              <a:gd name="adj2" fmla="val 476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4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22342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701675"/>
            <a:ext cx="8435280" cy="1143000"/>
          </a:xfrm>
        </p:spPr>
        <p:txBody>
          <a:bodyPr/>
          <a:lstStyle/>
          <a:p>
            <a:pPr algn="l"/>
            <a:r>
              <a:rPr lang="es-ES" sz="2400" dirty="0" smtClean="0"/>
              <a:t>ACERCA DE LA SBS</a:t>
            </a:r>
            <a:endParaRPr lang="es-ES" sz="2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1794" y="1772816"/>
            <a:ext cx="9076710" cy="4464496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0" tIns="91440" rIns="274320" bIns="91440" anchor="ctr"/>
          <a:lstStyle/>
          <a:p>
            <a:pPr eaLnBrk="0" hangingPunct="0">
              <a:defRPr/>
            </a:pPr>
            <a:endParaRPr lang="en-US" sz="1100" dirty="0">
              <a:solidFill>
                <a:srgbClr val="626469"/>
              </a:solidFill>
            </a:endParaRPr>
          </a:p>
        </p:txBody>
      </p:sp>
      <p:pic>
        <p:nvPicPr>
          <p:cNvPr id="1026" name="Picture 2" descr="http://e.peru21.pe/102/ima/0/0/1/8/0/1801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6" y="1988841"/>
            <a:ext cx="2519602" cy="119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Triangle 10"/>
          <p:cNvSpPr/>
          <p:nvPr/>
        </p:nvSpPr>
        <p:spPr bwMode="auto">
          <a:xfrm>
            <a:off x="2869528" y="1986740"/>
            <a:ext cx="2935288" cy="2454275"/>
          </a:xfrm>
          <a:custGeom>
            <a:avLst/>
            <a:gdLst>
              <a:gd name="connsiteX0" fmla="*/ 0 w 797653"/>
              <a:gd name="connsiteY0" fmla="*/ 797653 h 797653"/>
              <a:gd name="connsiteX1" fmla="*/ 0 w 797653"/>
              <a:gd name="connsiteY1" fmla="*/ 0 h 797653"/>
              <a:gd name="connsiteX2" fmla="*/ 797653 w 797653"/>
              <a:gd name="connsiteY2" fmla="*/ 797653 h 797653"/>
              <a:gd name="connsiteX3" fmla="*/ 0 w 797653"/>
              <a:gd name="connsiteY3" fmla="*/ 797653 h 797653"/>
              <a:gd name="connsiteX0" fmla="*/ 0 w 2933751"/>
              <a:gd name="connsiteY0" fmla="*/ 797653 h 2454066"/>
              <a:gd name="connsiteX1" fmla="*/ 0 w 2933751"/>
              <a:gd name="connsiteY1" fmla="*/ 0 h 2454066"/>
              <a:gd name="connsiteX2" fmla="*/ 2933751 w 2933751"/>
              <a:gd name="connsiteY2" fmla="*/ 2454066 h 2454066"/>
              <a:gd name="connsiteX3" fmla="*/ 0 w 2933751"/>
              <a:gd name="connsiteY3" fmla="*/ 797653 h 245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51" h="2454066">
                <a:moveTo>
                  <a:pt x="0" y="797653"/>
                </a:moveTo>
                <a:lnTo>
                  <a:pt x="0" y="0"/>
                </a:lnTo>
                <a:lnTo>
                  <a:pt x="2933751" y="2454066"/>
                </a:lnTo>
                <a:lnTo>
                  <a:pt x="0" y="79765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858838" eaLnBrk="0" hangingPunct="0">
              <a:spcBef>
                <a:spcPct val="50000"/>
              </a:spcBef>
              <a:defRPr/>
            </a:pPr>
            <a:endParaRPr lang="en-US" sz="600" i="1" dirty="0"/>
          </a:p>
        </p:txBody>
      </p:sp>
      <p:pic>
        <p:nvPicPr>
          <p:cNvPr id="1032" name="Picture 8" descr="http://e.peru21.pe/102/ima/0/0/1/7/5/1758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" r="-211" b="8048"/>
          <a:stretch/>
        </p:blipFill>
        <p:spPr bwMode="auto">
          <a:xfrm>
            <a:off x="349926" y="3358943"/>
            <a:ext cx="251960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de.elcomercio.pe/66/ima/0/0/5/2/0/5207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4"/>
          <a:stretch/>
        </p:blipFill>
        <p:spPr bwMode="auto">
          <a:xfrm>
            <a:off x="349926" y="4797152"/>
            <a:ext cx="2520401" cy="12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Triangle 40"/>
          <p:cNvSpPr/>
          <p:nvPr/>
        </p:nvSpPr>
        <p:spPr bwMode="auto">
          <a:xfrm>
            <a:off x="2869528" y="4655087"/>
            <a:ext cx="3487737" cy="909637"/>
          </a:xfrm>
          <a:custGeom>
            <a:avLst/>
            <a:gdLst>
              <a:gd name="connsiteX0" fmla="*/ 0 w 797653"/>
              <a:gd name="connsiteY0" fmla="*/ 797653 h 797653"/>
              <a:gd name="connsiteX1" fmla="*/ 0 w 797653"/>
              <a:gd name="connsiteY1" fmla="*/ 0 h 797653"/>
              <a:gd name="connsiteX2" fmla="*/ 797653 w 797653"/>
              <a:gd name="connsiteY2" fmla="*/ 797653 h 797653"/>
              <a:gd name="connsiteX3" fmla="*/ 0 w 797653"/>
              <a:gd name="connsiteY3" fmla="*/ 797653 h 797653"/>
              <a:gd name="connsiteX0" fmla="*/ 0 w 3517605"/>
              <a:gd name="connsiteY0" fmla="*/ 797653 h 797653"/>
              <a:gd name="connsiteX1" fmla="*/ 0 w 3517605"/>
              <a:gd name="connsiteY1" fmla="*/ 0 h 797653"/>
              <a:gd name="connsiteX2" fmla="*/ 3517605 w 3517605"/>
              <a:gd name="connsiteY2" fmla="*/ 696914 h 797653"/>
              <a:gd name="connsiteX3" fmla="*/ 0 w 3517605"/>
              <a:gd name="connsiteY3" fmla="*/ 797653 h 797653"/>
              <a:gd name="connsiteX0" fmla="*/ 0 w 3487625"/>
              <a:gd name="connsiteY0" fmla="*/ 910208 h 910208"/>
              <a:gd name="connsiteX1" fmla="*/ 0 w 3487625"/>
              <a:gd name="connsiteY1" fmla="*/ 112555 h 910208"/>
              <a:gd name="connsiteX2" fmla="*/ 3487625 w 3487625"/>
              <a:gd name="connsiteY2" fmla="*/ 0 h 910208"/>
              <a:gd name="connsiteX3" fmla="*/ 0 w 3487625"/>
              <a:gd name="connsiteY3" fmla="*/ 910208 h 91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7625" h="910208">
                <a:moveTo>
                  <a:pt x="0" y="910208"/>
                </a:moveTo>
                <a:lnTo>
                  <a:pt x="0" y="112555"/>
                </a:lnTo>
                <a:lnTo>
                  <a:pt x="3487625" y="0"/>
                </a:lnTo>
                <a:lnTo>
                  <a:pt x="0" y="9102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858838" eaLnBrk="0" hangingPunct="0">
              <a:spcBef>
                <a:spcPct val="50000"/>
              </a:spcBef>
              <a:defRPr/>
            </a:pPr>
            <a:endParaRPr lang="en-US" sz="600" i="1" dirty="0"/>
          </a:p>
        </p:txBody>
      </p:sp>
      <p:sp>
        <p:nvSpPr>
          <p:cNvPr id="17" name="Right Triangle 39"/>
          <p:cNvSpPr/>
          <p:nvPr/>
        </p:nvSpPr>
        <p:spPr bwMode="auto">
          <a:xfrm>
            <a:off x="2869528" y="3570354"/>
            <a:ext cx="2935288" cy="811212"/>
          </a:xfrm>
          <a:custGeom>
            <a:avLst/>
            <a:gdLst>
              <a:gd name="connsiteX0" fmla="*/ 0 w 797653"/>
              <a:gd name="connsiteY0" fmla="*/ 797653 h 797653"/>
              <a:gd name="connsiteX1" fmla="*/ 0 w 797653"/>
              <a:gd name="connsiteY1" fmla="*/ 0 h 797653"/>
              <a:gd name="connsiteX2" fmla="*/ 797653 w 797653"/>
              <a:gd name="connsiteY2" fmla="*/ 797653 h 797653"/>
              <a:gd name="connsiteX3" fmla="*/ 0 w 797653"/>
              <a:gd name="connsiteY3" fmla="*/ 797653 h 797653"/>
              <a:gd name="connsiteX0" fmla="*/ 0 w 3900617"/>
              <a:gd name="connsiteY0" fmla="*/ 797653 h 812644"/>
              <a:gd name="connsiteX1" fmla="*/ 0 w 3900617"/>
              <a:gd name="connsiteY1" fmla="*/ 0 h 812644"/>
              <a:gd name="connsiteX2" fmla="*/ 3900617 w 3900617"/>
              <a:gd name="connsiteY2" fmla="*/ 812644 h 812644"/>
              <a:gd name="connsiteX3" fmla="*/ 0 w 3900617"/>
              <a:gd name="connsiteY3" fmla="*/ 797653 h 81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0617" h="812644">
                <a:moveTo>
                  <a:pt x="0" y="797653"/>
                </a:moveTo>
                <a:lnTo>
                  <a:pt x="0" y="0"/>
                </a:lnTo>
                <a:lnTo>
                  <a:pt x="3900617" y="812644"/>
                </a:lnTo>
                <a:lnTo>
                  <a:pt x="0" y="79765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858838" eaLnBrk="0" hangingPunct="0">
              <a:spcBef>
                <a:spcPct val="50000"/>
              </a:spcBef>
              <a:defRPr/>
            </a:pPr>
            <a:endParaRPr lang="en-US" sz="6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788024" y="2177374"/>
            <a:ext cx="3926430" cy="3387350"/>
          </a:xfrm>
          <a:prstGeom prst="roundRect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ES" sz="1200" dirty="0"/>
              <a:t>La Superintendencia de Banca, Seguros </a:t>
            </a:r>
            <a:r>
              <a:rPr lang="es-ES" sz="1200" dirty="0" smtClean="0"/>
              <a:t>y Administradoras Privadas de Fondos de </a:t>
            </a:r>
            <a:r>
              <a:rPr lang="es-ES" sz="1200" dirty="0"/>
              <a:t>Pensiones </a:t>
            </a:r>
            <a:r>
              <a:rPr lang="es-ES" sz="1200" dirty="0" smtClean="0"/>
              <a:t>(</a:t>
            </a:r>
            <a:r>
              <a:rPr lang="es-ES" sz="1200" dirty="0"/>
              <a:t>SBS</a:t>
            </a:r>
            <a:r>
              <a:rPr lang="es-ES" sz="1200" dirty="0" smtClean="0"/>
              <a:t>), </a:t>
            </a:r>
            <a:r>
              <a:rPr lang="es-ES" sz="1200" dirty="0"/>
              <a:t>es la </a:t>
            </a:r>
            <a:r>
              <a:rPr lang="es-ES" sz="1200" dirty="0" smtClean="0"/>
              <a:t>institución </a:t>
            </a:r>
            <a:r>
              <a:rPr lang="es-ES" sz="1200" dirty="0"/>
              <a:t>responsable de la regulación y supervisión del sistema financiero, de seguros y de f</a:t>
            </a:r>
            <a:r>
              <a:rPr lang="es-ES" sz="1200" dirty="0" smtClean="0"/>
              <a:t>ondos de pensiones en Perú. </a:t>
            </a:r>
          </a:p>
          <a:p>
            <a:pPr algn="just"/>
            <a:r>
              <a:rPr lang="es-ES" sz="1200" dirty="0"/>
              <a:t/>
            </a:r>
            <a:br>
              <a:rPr lang="es-ES" sz="1200" dirty="0"/>
            </a:br>
            <a:r>
              <a:rPr lang="es-ES" sz="1200" b="1" dirty="0" smtClean="0"/>
              <a:t>Objetivo</a:t>
            </a:r>
            <a:r>
              <a:rPr lang="es-ES" sz="1200" b="1" dirty="0"/>
              <a:t>:</a:t>
            </a:r>
            <a:r>
              <a:rPr lang="es-ES" sz="1200" dirty="0"/>
              <a:t> proteger los intereses de los depositantes, </a:t>
            </a:r>
            <a:r>
              <a:rPr lang="es-ES" sz="1200" dirty="0" smtClean="0"/>
              <a:t>de los tomadores o contratantes, asegurados, beneficiarios   </a:t>
            </a:r>
            <a:r>
              <a:rPr lang="es-ES" sz="1200" dirty="0"/>
              <a:t>y </a:t>
            </a:r>
            <a:r>
              <a:rPr lang="es-ES" sz="1200" dirty="0" smtClean="0"/>
              <a:t>de los afiliados a </a:t>
            </a:r>
            <a:r>
              <a:rPr lang="es-ES" sz="1200" dirty="0"/>
              <a:t>los fondos privados </a:t>
            </a:r>
            <a:r>
              <a:rPr lang="es-ES" sz="1200" dirty="0" smtClean="0"/>
              <a:t>de pensiones. </a:t>
            </a:r>
            <a:endParaRPr lang="es-ES" sz="1200" dirty="0"/>
          </a:p>
          <a:p>
            <a:pPr algn="just"/>
            <a:endParaRPr lang="es-ES" sz="1200" dirty="0"/>
          </a:p>
          <a:p>
            <a:pPr algn="just"/>
            <a:r>
              <a:rPr lang="es-ES" sz="1200" dirty="0" smtClean="0"/>
              <a:t>La </a:t>
            </a:r>
            <a:r>
              <a:rPr lang="es-ES" sz="1200" b="1" dirty="0" smtClean="0"/>
              <a:t>SBS</a:t>
            </a:r>
            <a:r>
              <a:rPr lang="es-ES" sz="1200" dirty="0" smtClean="0"/>
              <a:t> es una institución constitucionalmente autónoma, goza de autonomía </a:t>
            </a:r>
            <a:r>
              <a:rPr lang="es-ES" sz="1200" dirty="0"/>
              <a:t>funcional, económica y </a:t>
            </a:r>
            <a:r>
              <a:rPr lang="es-ES" sz="1200" dirty="0" smtClean="0"/>
              <a:t>administrativa.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2085560"/>
              </p:ext>
            </p:extLst>
          </p:nvPr>
        </p:nvGraphicFramePr>
        <p:xfrm>
          <a:off x="2123728" y="1268760"/>
          <a:ext cx="715245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2" descr="C:\Users\rleyton\Pictures\Logo SB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6" y="1628800"/>
            <a:ext cx="1800200" cy="10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24 Grupo"/>
          <p:cNvGrpSpPr/>
          <p:nvPr/>
        </p:nvGrpSpPr>
        <p:grpSpPr>
          <a:xfrm>
            <a:off x="784796" y="3212976"/>
            <a:ext cx="2059918" cy="1124556"/>
            <a:chOff x="202559" y="1965889"/>
            <a:chExt cx="2059918" cy="1124556"/>
          </a:xfrm>
        </p:grpSpPr>
        <p:sp>
          <p:nvSpPr>
            <p:cNvPr id="27" name="26 Rectángulo"/>
            <p:cNvSpPr/>
            <p:nvPr/>
          </p:nvSpPr>
          <p:spPr>
            <a:xfrm>
              <a:off x="202559" y="1965889"/>
              <a:ext cx="2024200" cy="11245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238277" y="1965889"/>
              <a:ext cx="2024200" cy="1124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noProof="0" dirty="0" smtClean="0"/>
                <a:t>Revisión del sistema de servicio al cliente</a:t>
              </a:r>
              <a:endParaRPr lang="en-US" sz="2000" b="1" kern="1200" noProof="0" dirty="0"/>
            </a:p>
          </p:txBody>
        </p:sp>
      </p:grpSp>
      <p:sp>
        <p:nvSpPr>
          <p:cNvPr id="30" name="29 Flecha derecha">
            <a:hlinkClick r:id="rId8" action="ppaction://hlinksldjump"/>
          </p:cNvPr>
          <p:cNvSpPr/>
          <p:nvPr/>
        </p:nvSpPr>
        <p:spPr>
          <a:xfrm>
            <a:off x="8172400" y="6293916"/>
            <a:ext cx="792088" cy="504056"/>
          </a:xfrm>
          <a:prstGeom prst="rightArrow">
            <a:avLst>
              <a:gd name="adj1" fmla="val 50000"/>
              <a:gd name="adj2" fmla="val 476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4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22257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rleyton\Pictures\Logo SB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51" y="1354443"/>
            <a:ext cx="1800200" cy="10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755576" y="4005064"/>
            <a:ext cx="1540960" cy="1841729"/>
            <a:chOff x="218058" y="4614060"/>
            <a:chExt cx="1185590" cy="1535604"/>
          </a:xfrm>
        </p:grpSpPr>
        <p:pic>
          <p:nvPicPr>
            <p:cNvPr id="6" name="Picture 5" descr="C:\Program Files (x86)\Microsoft Office\MEDIA\CAGCAT10\j0205462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614060"/>
              <a:ext cx="1152128" cy="1011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218058" y="5713412"/>
              <a:ext cx="1185590" cy="436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400" dirty="0" smtClean="0">
                  <a:solidFill>
                    <a:srgbClr val="3B3BE1"/>
                  </a:solidFill>
                  <a:latin typeface="+mn-lt"/>
                </a:rPr>
                <a:t>Compañías de Seguros</a:t>
              </a:r>
              <a:endParaRPr lang="es-PE" sz="1400" dirty="0">
                <a:solidFill>
                  <a:srgbClr val="3B3BE1"/>
                </a:solidFill>
                <a:latin typeface="+mn-lt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38454" y="311454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3B3BE1"/>
                </a:solidFill>
                <a:latin typeface="+mn-lt"/>
              </a:rPr>
              <a:t>Las compañías presentan modelos de pólizas</a:t>
            </a:r>
            <a:endParaRPr lang="es-PE" sz="1400" dirty="0">
              <a:solidFill>
                <a:srgbClr val="3B3BE1"/>
              </a:solidFill>
              <a:latin typeface="+mn-lt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535163" y="198884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4860032" y="189135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660232" y="9807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13" name="Rounded Rectangle 80"/>
          <p:cNvSpPr/>
          <p:nvPr/>
        </p:nvSpPr>
        <p:spPr bwMode="auto">
          <a:xfrm>
            <a:off x="5417607" y="980728"/>
            <a:ext cx="3546881" cy="3024336"/>
          </a:xfrm>
          <a:prstGeom prst="roundRect">
            <a:avLst>
              <a:gd name="adj" fmla="val 10406"/>
            </a:avLst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marL="400050" indent="-400050" algn="just">
              <a:buAutoNum type="romanLcParenR"/>
            </a:pPr>
            <a:r>
              <a:rPr lang="en-US" sz="1400" dirty="0" smtClean="0">
                <a:solidFill>
                  <a:schemeClr val="tx1"/>
                </a:solidFill>
              </a:rPr>
              <a:t>La Superintendencia aprueba las condiciones minimas de los modelos de póliza, antes de su utilización en el mercado y los registra. 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marL="400050" indent="-400050" algn="just">
              <a:buAutoNum type="romanLcParenR"/>
            </a:pPr>
            <a:r>
              <a:rPr lang="en-US" sz="1400" dirty="0" smtClean="0">
                <a:solidFill>
                  <a:schemeClr val="tx1"/>
                </a:solidFill>
              </a:rPr>
              <a:t>En revisión posterior verifica el cumplimiento de las normas establecidas en la Ley del Contrato de Seguros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y sus reglamentos.</a:t>
            </a:r>
            <a:endParaRPr lang="en-US" sz="16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2" name="Picture 2" descr="C:\Users\llopez\AppData\Local\Microsoft\Windows\Temporary Internet Files\Content.IE5\7IXVK263\MC9003109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6" y="1354443"/>
            <a:ext cx="1379860" cy="134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80"/>
          <p:cNvSpPr/>
          <p:nvPr/>
        </p:nvSpPr>
        <p:spPr bwMode="auto">
          <a:xfrm>
            <a:off x="2950846" y="4437112"/>
            <a:ext cx="4933522" cy="1872208"/>
          </a:xfrm>
          <a:prstGeom prst="roundRect">
            <a:avLst>
              <a:gd name="adj" fmla="val 10406"/>
            </a:avLst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just"/>
            <a:r>
              <a:rPr lang="en-US" sz="1400" b="1" dirty="0" smtClean="0">
                <a:solidFill>
                  <a:schemeClr val="tx1"/>
                </a:solidFill>
              </a:rPr>
              <a:t>También:</a:t>
            </a:r>
          </a:p>
          <a:p>
            <a:pPr algn="just"/>
            <a:endParaRPr lang="en-US" sz="1400" dirty="0" smtClean="0">
              <a:solidFill>
                <a:schemeClr val="tx1"/>
              </a:solidFill>
            </a:endParaRPr>
          </a:p>
          <a:p>
            <a:pPr marL="400050" indent="-400050" algn="just">
              <a:buAutoNum type="romanLcParenR"/>
            </a:pPr>
            <a:r>
              <a:rPr lang="en-US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Revisión de la Nota Técnica.</a:t>
            </a:r>
          </a:p>
          <a:p>
            <a:pPr marL="400050" indent="-400050" algn="just">
              <a:buAutoNum type="romanLcParenR"/>
            </a:pPr>
            <a:r>
              <a:rPr lang="en-US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Coordinación con el empleado designado por la empresa para el proceso de registro de  pólizas.</a:t>
            </a:r>
            <a:endParaRPr lang="en-US" sz="14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marL="400050" indent="-400050" algn="just">
              <a:buAutoNum type="romanLcParenR"/>
            </a:pPr>
            <a:endParaRPr lang="en-US" sz="16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15 Flecha derecha">
            <a:hlinkClick r:id="rId5" action="ppaction://hlinksldjump"/>
          </p:cNvPr>
          <p:cNvSpPr/>
          <p:nvPr/>
        </p:nvSpPr>
        <p:spPr>
          <a:xfrm>
            <a:off x="8172400" y="6293916"/>
            <a:ext cx="792088" cy="504056"/>
          </a:xfrm>
          <a:prstGeom prst="rightArrow">
            <a:avLst>
              <a:gd name="adj1" fmla="val 50000"/>
              <a:gd name="adj2" fmla="val 476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4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20554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0162404"/>
              </p:ext>
            </p:extLst>
          </p:nvPr>
        </p:nvGraphicFramePr>
        <p:xfrm>
          <a:off x="1619672" y="1881952"/>
          <a:ext cx="5976664" cy="4665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lvl="0" defTabSz="422275">
              <a:lnSpc>
                <a:spcPct val="90000"/>
              </a:lnSpc>
              <a:spcAft>
                <a:spcPct val="35000"/>
              </a:spcAft>
            </a:pPr>
            <a:r>
              <a:rPr lang="en-US" kern="1200" dirty="0" smtClean="0"/>
              <a:t>Promoción de productos de seguro de manera clara y justa</a:t>
            </a:r>
            <a:endParaRPr lang="en-US" kern="1200" dirty="0"/>
          </a:p>
        </p:txBody>
      </p:sp>
      <p:sp>
        <p:nvSpPr>
          <p:cNvPr id="6" name="5 Flecha derecha">
            <a:hlinkClick r:id="rId7" action="ppaction://hlinksldjump"/>
          </p:cNvPr>
          <p:cNvSpPr/>
          <p:nvPr/>
        </p:nvSpPr>
        <p:spPr>
          <a:xfrm>
            <a:off x="8172400" y="6293916"/>
            <a:ext cx="792088" cy="504056"/>
          </a:xfrm>
          <a:prstGeom prst="rightArrow">
            <a:avLst>
              <a:gd name="adj1" fmla="val 50000"/>
              <a:gd name="adj2" fmla="val 476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4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2735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2 Marcador de contenido"/>
          <p:cNvSpPr>
            <a:spLocks noGrp="1"/>
          </p:cNvSpPr>
          <p:nvPr>
            <p:ph idx="1"/>
          </p:nvPr>
        </p:nvSpPr>
        <p:spPr>
          <a:xfrm>
            <a:off x="467544" y="4077072"/>
            <a:ext cx="8229600" cy="1368152"/>
          </a:xfrm>
        </p:spPr>
        <p:txBody>
          <a:bodyPr/>
          <a:lstStyle/>
          <a:p>
            <a:pPr marL="0" indent="0" algn="ctr">
              <a:buNone/>
            </a:pPr>
            <a:endParaRPr lang="es-PE" altLang="es-PE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89248" y="2708920"/>
            <a:ext cx="8496944" cy="1200329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5</a:t>
            </a:r>
            <a:r>
              <a:rPr lang="en-US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Proyectos y acciones </a:t>
            </a:r>
          </a:p>
          <a:p>
            <a:pPr lvl="0" algn="ctr"/>
            <a:r>
              <a:rPr lang="en-US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en proceso</a:t>
            </a:r>
            <a:endParaRPr lang="en-US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4 Grupo"/>
          <p:cNvGrpSpPr/>
          <p:nvPr/>
        </p:nvGrpSpPr>
        <p:grpSpPr>
          <a:xfrm>
            <a:off x="395536" y="3115238"/>
            <a:ext cx="2413460" cy="1222294"/>
            <a:chOff x="-186701" y="1868151"/>
            <a:chExt cx="2413460" cy="1222294"/>
          </a:xfrm>
        </p:grpSpPr>
        <p:sp>
          <p:nvSpPr>
            <p:cNvPr id="27" name="26 Rectángulo"/>
            <p:cNvSpPr/>
            <p:nvPr/>
          </p:nvSpPr>
          <p:spPr>
            <a:xfrm>
              <a:off x="202559" y="1965889"/>
              <a:ext cx="2024200" cy="11245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-186701" y="1868151"/>
              <a:ext cx="2024200" cy="1124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rgbClr val="FF6600"/>
                  </a:solidFill>
                </a:rPr>
                <a:t>PROYECTOS Y ACCIONES EN PROCESO</a:t>
              </a:r>
              <a:endParaRPr lang="en-US" b="1" kern="1200" noProof="0" dirty="0">
                <a:solidFill>
                  <a:srgbClr val="FF6600"/>
                </a:solidFill>
              </a:endParaRPr>
            </a:p>
          </p:txBody>
        </p:sp>
      </p:grpSp>
      <p:sp>
        <p:nvSpPr>
          <p:cNvPr id="2" name="1 Flecha derecha"/>
          <p:cNvSpPr/>
          <p:nvPr/>
        </p:nvSpPr>
        <p:spPr>
          <a:xfrm>
            <a:off x="461952" y="2773206"/>
            <a:ext cx="2347044" cy="172819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7" name="6 Grupo"/>
          <p:cNvGrpSpPr/>
          <p:nvPr/>
        </p:nvGrpSpPr>
        <p:grpSpPr>
          <a:xfrm>
            <a:off x="4441015" y="1109301"/>
            <a:ext cx="2052803" cy="1874260"/>
            <a:chOff x="3031359" y="166"/>
            <a:chExt cx="2094236" cy="1874260"/>
          </a:xfrm>
        </p:grpSpPr>
        <p:sp>
          <p:nvSpPr>
            <p:cNvPr id="23" name="22 Hexágono"/>
            <p:cNvSpPr/>
            <p:nvPr/>
          </p:nvSpPr>
          <p:spPr>
            <a:xfrm rot="5400000">
              <a:off x="3141347" y="-109822"/>
              <a:ext cx="1874260" cy="209423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Hexágono 4"/>
            <p:cNvSpPr/>
            <p:nvPr/>
          </p:nvSpPr>
          <p:spPr>
            <a:xfrm>
              <a:off x="3295359" y="312543"/>
              <a:ext cx="1396158" cy="1249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noProof="0" dirty="0" smtClean="0"/>
                <a:t>Requerir la implementación de políticas y procedimientos para asegurar el cumplimiento de la LCS.</a:t>
              </a:r>
              <a:endParaRPr lang="en-US" sz="1200" kern="1200" noProof="0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627787" y="1109135"/>
            <a:ext cx="1774605" cy="1874260"/>
            <a:chOff x="1296145" y="0"/>
            <a:chExt cx="1774605" cy="1874260"/>
          </a:xfrm>
        </p:grpSpPr>
        <p:sp>
          <p:nvSpPr>
            <p:cNvPr id="21" name="20 Hexágono"/>
            <p:cNvSpPr/>
            <p:nvPr/>
          </p:nvSpPr>
          <p:spPr>
            <a:xfrm rot="5400000">
              <a:off x="1246318" y="49827"/>
              <a:ext cx="1874260" cy="177460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120479"/>
                <a:satOff val="-2520"/>
                <a:lumOff val="14021"/>
                <a:alphaOff val="0"/>
              </a:schemeClr>
            </a:fillRef>
            <a:effectRef idx="2">
              <a:schemeClr val="accent1">
                <a:shade val="50000"/>
                <a:hueOff val="120479"/>
                <a:satOff val="-2520"/>
                <a:lumOff val="140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ágono 6"/>
            <p:cNvSpPr/>
            <p:nvPr/>
          </p:nvSpPr>
          <p:spPr>
            <a:xfrm>
              <a:off x="1584049" y="304072"/>
              <a:ext cx="1198797" cy="1266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/>
                <a:t>Supervisar el cumplimiento del Reglamento  Transparencia,  </a:t>
              </a:r>
              <a:r>
                <a:rPr lang="en-US" sz="1200" dirty="0"/>
                <a:t>C</a:t>
              </a:r>
              <a:r>
                <a:rPr lang="en-US" sz="1200" dirty="0" smtClean="0"/>
                <a:t>ontratación de Seguros y Atención al Ususario</a:t>
              </a:r>
              <a:endParaRPr lang="es-PE" sz="1200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3419873" y="2700173"/>
            <a:ext cx="2042611" cy="1874260"/>
            <a:chOff x="2088231" y="1591038"/>
            <a:chExt cx="2042611" cy="1874260"/>
          </a:xfrm>
        </p:grpSpPr>
        <p:sp>
          <p:nvSpPr>
            <p:cNvPr id="19" name="18 Hexágono"/>
            <p:cNvSpPr/>
            <p:nvPr/>
          </p:nvSpPr>
          <p:spPr>
            <a:xfrm rot="5400000">
              <a:off x="2172407" y="1506862"/>
              <a:ext cx="1874260" cy="204261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2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Hexágono 8"/>
            <p:cNvSpPr/>
            <p:nvPr/>
          </p:nvSpPr>
          <p:spPr>
            <a:xfrm>
              <a:off x="2428667" y="1903414"/>
              <a:ext cx="1361741" cy="1249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Evaluar la aplicación de incentivos que podría resultar en trato injusto a los asegurados </a:t>
              </a:r>
              <a:endParaRPr lang="en-US" sz="1200" kern="1200" noProof="0" dirty="0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491708" y="2678507"/>
            <a:ext cx="1917005" cy="1874260"/>
            <a:chOff x="4160066" y="1569372"/>
            <a:chExt cx="1917005" cy="1874260"/>
          </a:xfrm>
        </p:grpSpPr>
        <p:sp>
          <p:nvSpPr>
            <p:cNvPr id="17" name="16 Hexágono"/>
            <p:cNvSpPr/>
            <p:nvPr/>
          </p:nvSpPr>
          <p:spPr>
            <a:xfrm rot="5400000">
              <a:off x="4181439" y="1547999"/>
              <a:ext cx="1874260" cy="191700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361437"/>
                <a:satOff val="-7560"/>
                <a:lumOff val="42063"/>
                <a:alphaOff val="0"/>
              </a:schemeClr>
            </a:fillRef>
            <a:effectRef idx="2">
              <a:schemeClr val="accent1">
                <a:shade val="50000"/>
                <a:hueOff val="361437"/>
                <a:satOff val="-7560"/>
                <a:lumOff val="420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ágono 10"/>
            <p:cNvSpPr/>
            <p:nvPr/>
          </p:nvSpPr>
          <p:spPr>
            <a:xfrm>
              <a:off x="4523175" y="1870477"/>
              <a:ext cx="1278003" cy="1249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noProof="0" dirty="0" smtClean="0">
                  <a:solidFill>
                    <a:schemeClr val="bg1">
                      <a:lumMod val="95000"/>
                    </a:schemeClr>
                  </a:solidFill>
                </a:rPr>
                <a:t>Supervisar la obligación de informar acerca de los productos de seguros en la página Web y Folletos Publicitarios</a:t>
              </a:r>
              <a:endParaRPr lang="en-US" sz="1200" kern="1200" noProof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4572008" y="4277493"/>
            <a:ext cx="1921809" cy="1874260"/>
            <a:chOff x="3240367" y="3168358"/>
            <a:chExt cx="1806206" cy="1874260"/>
          </a:xfrm>
        </p:grpSpPr>
        <p:sp>
          <p:nvSpPr>
            <p:cNvPr id="15" name="14 Hexágono"/>
            <p:cNvSpPr/>
            <p:nvPr/>
          </p:nvSpPr>
          <p:spPr>
            <a:xfrm rot="5400000">
              <a:off x="3206340" y="3202385"/>
              <a:ext cx="1874260" cy="1806206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2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exágono 12"/>
            <p:cNvSpPr/>
            <p:nvPr/>
          </p:nvSpPr>
          <p:spPr>
            <a:xfrm>
              <a:off x="3535936" y="3475065"/>
              <a:ext cx="1215068" cy="1260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noProof="0" dirty="0" smtClean="0"/>
                <a:t>Evaluar la </a:t>
              </a:r>
              <a:r>
                <a:rPr lang="en-US" sz="1200" dirty="0" smtClean="0"/>
                <a:t>tipificación y aplicación de </a:t>
              </a:r>
              <a:r>
                <a:rPr lang="en-US" sz="1200" kern="1200" noProof="0" dirty="0" smtClean="0"/>
                <a:t>sanciones por incumplir dichas </a:t>
              </a:r>
              <a:r>
                <a:rPr lang="en-US" sz="1200" dirty="0"/>
                <a:t>normas</a:t>
              </a:r>
              <a:r>
                <a:rPr lang="en-US" sz="1200" kern="1200" noProof="0" dirty="0" smtClean="0"/>
                <a:t> y procedimientos </a:t>
              </a:r>
              <a:endParaRPr lang="en-US" sz="1200" kern="1200" noProof="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2627788" y="4291044"/>
            <a:ext cx="1872474" cy="1874260"/>
            <a:chOff x="1296146" y="3181909"/>
            <a:chExt cx="1872474" cy="1874260"/>
          </a:xfrm>
        </p:grpSpPr>
        <p:sp>
          <p:nvSpPr>
            <p:cNvPr id="13" name="12 Hexágono"/>
            <p:cNvSpPr/>
            <p:nvPr/>
          </p:nvSpPr>
          <p:spPr>
            <a:xfrm rot="5400000">
              <a:off x="1295253" y="3182802"/>
              <a:ext cx="1874260" cy="187247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120479"/>
                <a:satOff val="-2520"/>
                <a:lumOff val="14021"/>
                <a:alphaOff val="0"/>
              </a:schemeClr>
            </a:fillRef>
            <a:effectRef idx="2">
              <a:schemeClr val="accent1">
                <a:shade val="50000"/>
                <a:hueOff val="120479"/>
                <a:satOff val="-2520"/>
                <a:lumOff val="140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exágono 14"/>
            <p:cNvSpPr/>
            <p:nvPr/>
          </p:nvSpPr>
          <p:spPr>
            <a:xfrm>
              <a:off x="1608076" y="3494137"/>
              <a:ext cx="1248614" cy="1249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Regular y supervisar la correcta oferta de seguros por empresas e intermediarios</a:t>
              </a:r>
              <a:endParaRPr lang="en-US" sz="1200" kern="1200" noProof="0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6544358" y="1109303"/>
            <a:ext cx="1949379" cy="1874260"/>
            <a:chOff x="2209226" y="1591040"/>
            <a:chExt cx="2042611" cy="1874260"/>
          </a:xfrm>
        </p:grpSpPr>
        <p:sp>
          <p:nvSpPr>
            <p:cNvPr id="29" name="28 Hexágono"/>
            <p:cNvSpPr/>
            <p:nvPr/>
          </p:nvSpPr>
          <p:spPr>
            <a:xfrm rot="5400000">
              <a:off x="2293402" y="1506864"/>
              <a:ext cx="1874260" cy="204261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fillRef>
            <a:effectRef idx="2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Hexágono 8"/>
            <p:cNvSpPr/>
            <p:nvPr/>
          </p:nvSpPr>
          <p:spPr>
            <a:xfrm>
              <a:off x="2330642" y="1903414"/>
              <a:ext cx="1630167" cy="1249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Aumentar la competencia y transparencia en la comercialización de seguros vinculados a créditos </a:t>
              </a:r>
              <a:endParaRPr lang="en-US" sz="1200" kern="1200" noProof="0" dirty="0"/>
            </a:p>
          </p:txBody>
        </p:sp>
      </p:grpSp>
      <p:sp>
        <p:nvSpPr>
          <p:cNvPr id="32" name="31 Hexágono"/>
          <p:cNvSpPr/>
          <p:nvPr/>
        </p:nvSpPr>
        <p:spPr>
          <a:xfrm rot="5400000">
            <a:off x="6568134" y="4240827"/>
            <a:ext cx="1874260" cy="192180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240958"/>
              <a:satOff val="-5040"/>
              <a:lumOff val="28042"/>
              <a:alphaOff val="0"/>
            </a:schemeClr>
          </a:fillRef>
          <a:effectRef idx="2">
            <a:schemeClr val="accent1">
              <a:shade val="50000"/>
              <a:hueOff val="240958"/>
              <a:satOff val="-5040"/>
              <a:lumOff val="28042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35 CuadroTexto"/>
          <p:cNvSpPr txBox="1"/>
          <p:nvPr/>
        </p:nvSpPr>
        <p:spPr>
          <a:xfrm>
            <a:off x="6493818" y="4685674"/>
            <a:ext cx="1796581" cy="1047582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  <a:latin typeface="+mn-lt"/>
              </a:rPr>
              <a:t>Aprobar el Reglamento de  Gestión Integral de Riesgos para Corredores de Seguros </a:t>
            </a:r>
            <a:r>
              <a:rPr lang="es-PE" sz="1000" dirty="0" smtClean="0"/>
              <a:t> </a:t>
            </a:r>
            <a:endParaRPr lang="es-PE" sz="1000" dirty="0"/>
          </a:p>
        </p:txBody>
      </p:sp>
    </p:spTree>
    <p:extLst>
      <p:ext uri="{BB962C8B-B14F-4D97-AF65-F5344CB8AC3E}">
        <p14:creationId xmlns:p14="http://schemas.microsoft.com/office/powerpoint/2010/main" val="18883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s-PE" altLang="es-PE" sz="1100" dirty="0" smtClean="0">
                <a:latin typeface="+mn-lt"/>
              </a:rPr>
              <a:t/>
            </a:r>
            <a:br>
              <a:rPr lang="es-PE" altLang="es-PE" sz="1100" dirty="0" smtClean="0">
                <a:latin typeface="+mn-lt"/>
              </a:rPr>
            </a:br>
            <a:r>
              <a:rPr lang="es-PE" altLang="es-PE" sz="1100" dirty="0">
                <a:latin typeface="+mn-lt"/>
              </a:rPr>
              <a:t/>
            </a:r>
            <a:br>
              <a:rPr lang="es-PE" altLang="es-PE" sz="1100" dirty="0">
                <a:latin typeface="+mn-lt"/>
              </a:rPr>
            </a:br>
            <a:r>
              <a:rPr lang="es-PE" altLang="es-PE" sz="1100" dirty="0" smtClean="0">
                <a:latin typeface="+mn-lt"/>
              </a:rPr>
              <a:t/>
            </a:r>
            <a:br>
              <a:rPr lang="es-PE" altLang="es-PE" sz="1100" dirty="0" smtClean="0">
                <a:latin typeface="+mn-lt"/>
              </a:rPr>
            </a:br>
            <a:r>
              <a:rPr lang="es-PE" altLang="es-PE" sz="1100" dirty="0" smtClean="0">
                <a:latin typeface="+mn-lt"/>
              </a:rPr>
              <a:t>Miryam Aragón Espejo: </a:t>
            </a:r>
            <a:r>
              <a:rPr lang="es-PE" altLang="es-PE" sz="1100" cap="none" dirty="0" smtClean="0">
                <a:latin typeface="+mn-lt"/>
              </a:rPr>
              <a:t>maragon@sbs.gob.pe</a:t>
            </a:r>
            <a:br>
              <a:rPr lang="es-PE" altLang="es-PE" sz="1100" cap="none" dirty="0" smtClean="0">
                <a:latin typeface="+mn-lt"/>
              </a:rPr>
            </a:br>
            <a:r>
              <a:rPr lang="es-PE" altLang="es-PE" sz="1100" dirty="0" smtClean="0">
                <a:latin typeface="+mn-lt"/>
              </a:rPr>
              <a:t>Superintendencia </a:t>
            </a:r>
            <a:r>
              <a:rPr lang="es-PE" altLang="es-PE" sz="1100" dirty="0">
                <a:latin typeface="+mn-lt"/>
              </a:rPr>
              <a:t>de Banca, Seguros y AFP</a:t>
            </a:r>
            <a:br>
              <a:rPr lang="es-PE" altLang="es-PE" sz="1100" dirty="0">
                <a:latin typeface="+mn-lt"/>
              </a:rPr>
            </a:br>
            <a:r>
              <a:rPr lang="es-PE" altLang="es-PE" sz="1100" dirty="0" smtClean="0">
                <a:latin typeface="+mn-lt"/>
              </a:rPr>
              <a:t>PERU</a:t>
            </a:r>
            <a:br>
              <a:rPr lang="es-PE" altLang="es-PE" sz="1100" dirty="0" smtClean="0">
                <a:latin typeface="+mn-lt"/>
              </a:rPr>
            </a:br>
            <a:r>
              <a:rPr lang="es-PE" altLang="es-PE" sz="1100" dirty="0" smtClean="0">
                <a:latin typeface="+mn-lt"/>
              </a:rPr>
              <a:t>Julio 2014</a:t>
            </a:r>
            <a:br>
              <a:rPr lang="es-PE" altLang="es-PE" sz="1100" dirty="0" smtClean="0">
                <a:latin typeface="+mn-lt"/>
              </a:rPr>
            </a:br>
            <a:r>
              <a:rPr lang="es-PE" altLang="es-PE" sz="1100" dirty="0">
                <a:latin typeface="+mn-lt"/>
              </a:rPr>
              <a:t/>
            </a:r>
            <a:br>
              <a:rPr lang="es-PE" altLang="es-PE" sz="1100" dirty="0">
                <a:latin typeface="+mn-lt"/>
              </a:rPr>
            </a:br>
            <a:endParaRPr lang="es-PE" sz="1100" dirty="0">
              <a:latin typeface="+mn-lt"/>
            </a:endParaRPr>
          </a:p>
        </p:txBody>
      </p:sp>
      <p:sp>
        <p:nvSpPr>
          <p:cNvPr id="10243" name="2 Marcador de texto"/>
          <p:cNvSpPr>
            <a:spLocks noGrp="1"/>
          </p:cNvSpPr>
          <p:nvPr>
            <p:ph type="body" idx="1"/>
          </p:nvPr>
        </p:nvSpPr>
        <p:spPr>
          <a:xfrm>
            <a:off x="755576" y="2780928"/>
            <a:ext cx="7772400" cy="1500187"/>
          </a:xfrm>
        </p:spPr>
        <p:txBody>
          <a:bodyPr/>
          <a:lstStyle/>
          <a:p>
            <a:pPr algn="ctr"/>
            <a:r>
              <a:rPr lang="en-US" altLang="es-PE" sz="3600" b="1" dirty="0" smtClean="0"/>
              <a:t>Gracias</a:t>
            </a:r>
            <a:endParaRPr lang="es-PE" altLang="es-PE" dirty="0" smtClean="0"/>
          </a:p>
        </p:txBody>
      </p:sp>
    </p:spTree>
    <p:extLst>
      <p:ext uri="{BB962C8B-B14F-4D97-AF65-F5344CB8AC3E}">
        <p14:creationId xmlns:p14="http://schemas.microsoft.com/office/powerpoint/2010/main" val="30917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1560" y="1268760"/>
            <a:ext cx="7772400" cy="6118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s-PE" sz="3600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rPr>
              <a:t>Índice</a:t>
            </a:r>
            <a:endParaRPr lang="es-PE" sz="3600" dirty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eaLnBrk="1" hangingPunct="1">
              <a:defRPr/>
            </a:pPr>
            <a:endParaRPr lang="es-PE" sz="2800" i="0" kern="0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99591" y="2232584"/>
            <a:ext cx="777239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marL="342900" lvl="0" indent="-342900" algn="l">
              <a:buAutoNum type="arabicPeriod"/>
            </a:pPr>
            <a:endParaRPr lang="es-PE" sz="1800" i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AutoNum type="arabicPeriod"/>
            </a:pPr>
            <a:endParaRPr lang="es-PE" sz="1800" i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28100" y="2636912"/>
            <a:ext cx="777239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endParaRPr lang="es-PE" sz="1800" dirty="0" smtClean="0"/>
          </a:p>
          <a:p>
            <a:pPr marL="342900" indent="-342900" algn="l">
              <a:buFont typeface="+mj-lt"/>
              <a:buAutoNum type="arabicPeriod"/>
            </a:pPr>
            <a:endParaRPr lang="es-PE" sz="1800" dirty="0"/>
          </a:p>
          <a:p>
            <a:pPr marL="342900" indent="-342900" algn="l">
              <a:buFont typeface="+mj-lt"/>
              <a:buAutoNum type="arabicPeriod"/>
            </a:pPr>
            <a:endParaRPr lang="es-PE" sz="1800" dirty="0" smtClean="0"/>
          </a:p>
          <a:p>
            <a:pPr marL="342900" indent="-342900" algn="l">
              <a:buFont typeface="+mj-lt"/>
              <a:buAutoNum type="arabicPeriod"/>
            </a:pPr>
            <a:r>
              <a:rPr lang="es-PE" sz="1800" dirty="0" smtClean="0"/>
              <a:t>Visión </a:t>
            </a:r>
            <a:r>
              <a:rPr lang="es-PE" sz="1800" dirty="0"/>
              <a:t>general del mercado </a:t>
            </a:r>
            <a:r>
              <a:rPr lang="es-PE" sz="1800" dirty="0" smtClean="0"/>
              <a:t>peruano</a:t>
            </a:r>
          </a:p>
          <a:p>
            <a:pPr algn="l"/>
            <a:endParaRPr lang="es-PE" sz="1800" dirty="0" smtClean="0"/>
          </a:p>
          <a:p>
            <a:pPr marL="342900" indent="-342900" algn="l">
              <a:buFont typeface="+mj-lt"/>
              <a:buAutoNum type="arabicPeriod" startAt="2"/>
            </a:pPr>
            <a:r>
              <a:rPr lang="es-PE" sz="1800" dirty="0" smtClean="0"/>
              <a:t> Nuevo </a:t>
            </a:r>
            <a:r>
              <a:rPr lang="es-PE" sz="1800" dirty="0"/>
              <a:t>marco </a:t>
            </a:r>
            <a:r>
              <a:rPr lang="es-PE" sz="1800" dirty="0" smtClean="0"/>
              <a:t>Legal (LCS y reglamentos)</a:t>
            </a:r>
          </a:p>
          <a:p>
            <a:pPr algn="l"/>
            <a:endParaRPr lang="es-PE" sz="1800" dirty="0" smtClean="0"/>
          </a:p>
          <a:p>
            <a:pPr marL="342900" indent="-342900" algn="l">
              <a:buFont typeface="+mj-lt"/>
              <a:buAutoNum type="arabicPeriod" startAt="3"/>
            </a:pPr>
            <a:r>
              <a:rPr lang="es-PE" sz="1800" dirty="0" smtClean="0"/>
              <a:t>Perú </a:t>
            </a:r>
            <a:r>
              <a:rPr lang="es-PE" sz="1800" dirty="0"/>
              <a:t>y el </a:t>
            </a:r>
            <a:r>
              <a:rPr lang="es-PE" sz="1800" dirty="0" smtClean="0"/>
              <a:t>PBS 18</a:t>
            </a:r>
          </a:p>
          <a:p>
            <a:pPr algn="l"/>
            <a:r>
              <a:rPr lang="es-PE" sz="1800" dirty="0" smtClean="0"/>
              <a:t> 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s-PE" sz="1800" dirty="0" smtClean="0"/>
              <a:t>Perú </a:t>
            </a:r>
            <a:r>
              <a:rPr lang="es-PE" sz="1800" dirty="0"/>
              <a:t>y el </a:t>
            </a:r>
            <a:r>
              <a:rPr lang="es-PE" sz="1800" dirty="0" smtClean="0"/>
              <a:t>PBS </a:t>
            </a:r>
            <a:r>
              <a:rPr lang="es-PE" sz="1800" dirty="0"/>
              <a:t>19 </a:t>
            </a:r>
            <a:endParaRPr lang="es-PE" sz="1800" dirty="0" smtClean="0"/>
          </a:p>
          <a:p>
            <a:pPr algn="l"/>
            <a:endParaRPr lang="es-PE" sz="1800" dirty="0" smtClean="0"/>
          </a:p>
        </p:txBody>
      </p:sp>
    </p:spTree>
    <p:extLst>
      <p:ext uri="{BB962C8B-B14F-4D97-AF65-F5344CB8AC3E}">
        <p14:creationId xmlns:p14="http://schemas.microsoft.com/office/powerpoint/2010/main" val="11721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924944"/>
            <a:ext cx="8496944" cy="1200329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Visión general del mercado peruano</a:t>
            </a:r>
            <a:endParaRPr lang="en-US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200" dirty="0" smtClean="0">
                <a:solidFill>
                  <a:srgbClr val="003399"/>
                </a:solidFill>
                <a:latin typeface="Century Gothic" panose="020B0502020202020204" pitchFamily="34" charset="0"/>
                <a:ea typeface="+mn-ea"/>
                <a:cs typeface="+mn-cs"/>
              </a:rPr>
              <a:t>Composición del Mercado de Seguros</a:t>
            </a:r>
            <a:endParaRPr lang="en-US" sz="2800" kern="1200" dirty="0">
              <a:solidFill>
                <a:srgbClr val="003399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655306"/>
              </p:ext>
            </p:extLst>
          </p:nvPr>
        </p:nvGraphicFramePr>
        <p:xfrm>
          <a:off x="395536" y="2588153"/>
          <a:ext cx="3888432" cy="2429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296144"/>
              </a:tblGrid>
              <a:tr h="39536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Vida</a:t>
                      </a:r>
                      <a:r>
                        <a:rPr lang="en-US" sz="10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Generales</a:t>
                      </a:r>
                      <a:endParaRPr lang="en-US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Mixtas</a:t>
                      </a:r>
                      <a:endParaRPr lang="en-U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465275"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Pacífico Vida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Pacífico Peruano-Suiza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616"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Positiva Vida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Cardif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68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Mapfre Perú Vida</a:t>
                      </a:r>
                      <a:endParaRPr lang="es-PE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Positiva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Interseguro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68"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Mapfre Perú</a:t>
                      </a:r>
                      <a:endParaRPr lang="es-PE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Rigel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368"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Secrex</a:t>
                      </a:r>
                      <a:endParaRPr lang="es-PE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Rímac</a:t>
                      </a:r>
                      <a:endParaRPr lang="es-PE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395536" y="2204864"/>
            <a:ext cx="4104456" cy="32051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s-PE" dirty="0" smtClean="0">
                <a:solidFill>
                  <a:schemeClr val="bg1"/>
                </a:solidFill>
              </a:rPr>
              <a:t>Empresas autorizadas (2013)</a:t>
            </a:r>
            <a:endParaRPr lang="en-US" altLang="es-PE" dirty="0">
              <a:solidFill>
                <a:schemeClr val="bg1"/>
              </a:solidFill>
            </a:endParaRPr>
          </a:p>
        </p:txBody>
      </p:sp>
      <p:sp>
        <p:nvSpPr>
          <p:cNvPr id="7" name="Rounded Rectangle 66"/>
          <p:cNvSpPr/>
          <p:nvPr/>
        </p:nvSpPr>
        <p:spPr bwMode="auto">
          <a:xfrm>
            <a:off x="4505236" y="2591021"/>
            <a:ext cx="4027204" cy="2426496"/>
          </a:xfrm>
          <a:prstGeom prst="roundRect">
            <a:avLst>
              <a:gd name="adj" fmla="val 7332"/>
            </a:avLst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marL="180975" indent="-180975" defTabSz="901700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·"/>
              <a:defRPr/>
            </a:pPr>
            <a:endParaRPr lang="en-US" b="0" dirty="0">
              <a:solidFill>
                <a:srgbClr val="626469"/>
              </a:solidFill>
            </a:endParaRPr>
          </a:p>
        </p:txBody>
      </p:sp>
      <p:sp>
        <p:nvSpPr>
          <p:cNvPr id="9" name="TextBox 75"/>
          <p:cNvSpPr txBox="1">
            <a:spLocks noChangeArrowheads="1"/>
          </p:cNvSpPr>
          <p:nvPr/>
        </p:nvSpPr>
        <p:spPr bwMode="auto">
          <a:xfrm>
            <a:off x="4860032" y="3696657"/>
            <a:ext cx="5963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Vida</a:t>
            </a:r>
            <a:endParaRPr lang="en-US" altLang="es-P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75"/>
          <p:cNvSpPr txBox="1">
            <a:spLocks noChangeArrowheads="1"/>
          </p:cNvSpPr>
          <p:nvPr/>
        </p:nvSpPr>
        <p:spPr bwMode="auto">
          <a:xfrm>
            <a:off x="7123734" y="3331890"/>
            <a:ext cx="11344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Mixtas</a:t>
            </a:r>
            <a:endParaRPr lang="en-US" altLang="es-P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75"/>
          <p:cNvSpPr txBox="1">
            <a:spLocks noChangeArrowheads="1"/>
          </p:cNvSpPr>
          <p:nvPr/>
        </p:nvSpPr>
        <p:spPr bwMode="auto">
          <a:xfrm>
            <a:off x="7202613" y="4519986"/>
            <a:ext cx="9766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s-P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Generales</a:t>
            </a:r>
            <a:endParaRPr lang="en-US" altLang="es-P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4499992" y="2270508"/>
            <a:ext cx="4104456" cy="32051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s-PE" dirty="0" smtClean="0">
                <a:solidFill>
                  <a:schemeClr val="bg1"/>
                </a:solidFill>
              </a:rPr>
              <a:t>Producción 2013</a:t>
            </a:r>
            <a:endParaRPr lang="en-US" altLang="es-PE" dirty="0">
              <a:solidFill>
                <a:schemeClr val="bg1"/>
              </a:solidFill>
            </a:endParaRPr>
          </a:p>
        </p:txBody>
      </p:sp>
      <p:graphicFrame>
        <p:nvGraphicFramePr>
          <p:cNvPr id="20" name="13 Marcador de contenid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311842"/>
              </p:ext>
            </p:extLst>
          </p:nvPr>
        </p:nvGraphicFramePr>
        <p:xfrm>
          <a:off x="5319060" y="3100167"/>
          <a:ext cx="2342750" cy="1815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18349" y="5949280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Vida Cámara, Aseguradora Magallanes, Ohio</a:t>
            </a:r>
            <a:endParaRPr lang="es-PE" sz="1400" dirty="0"/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431540" y="5431214"/>
            <a:ext cx="4104456" cy="320513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s-PE" dirty="0" smtClean="0">
                <a:solidFill>
                  <a:schemeClr val="bg1"/>
                </a:solidFill>
              </a:rPr>
              <a:t>Nuevas  Empresas de Seguros  (2014)</a:t>
            </a:r>
            <a:endParaRPr lang="en-US" alt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 bwMode="auto">
          <a:xfrm>
            <a:off x="971600" y="1676301"/>
            <a:ext cx="7344816" cy="4849043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0" tIns="91440" rIns="274320" bIns="91440" anchor="ctr"/>
          <a:lstStyle/>
          <a:p>
            <a:pPr eaLnBrk="0" hangingPunct="0">
              <a:defRPr/>
            </a:pPr>
            <a:endParaRPr lang="en-US" sz="1100" dirty="0">
              <a:solidFill>
                <a:srgbClr val="62646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 smtClean="0">
                <a:solidFill>
                  <a:srgbClr val="003399"/>
                </a:solidFill>
                <a:latin typeface="Century Gothic" panose="020B0502020202020204" pitchFamily="34" charset="0"/>
                <a:ea typeface="+mn-ea"/>
                <a:cs typeface="+mn-cs"/>
              </a:rPr>
              <a:t>Primas netas</a:t>
            </a:r>
            <a:r>
              <a:rPr lang="en-US" sz="2800" kern="1200" dirty="0" smtClean="0">
                <a:solidFill>
                  <a:srgbClr val="003399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en-US" sz="2800" kern="1200" dirty="0" smtClean="0">
                <a:solidFill>
                  <a:srgbClr val="003399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sz="1600" b="0" i="0" dirty="0" smtClean="0"/>
              <a:t>(Millones de USD)</a:t>
            </a:r>
            <a:endParaRPr lang="en-US" sz="1600" b="0" i="0" dirty="0"/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537196"/>
              </p:ext>
            </p:extLst>
          </p:nvPr>
        </p:nvGraphicFramePr>
        <p:xfrm>
          <a:off x="1259632" y="1916832"/>
          <a:ext cx="676875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267744" y="357301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 smtClean="0">
                <a:latin typeface="+mn-lt"/>
              </a:rPr>
              <a:t>5,190</a:t>
            </a:r>
            <a:endParaRPr lang="es-PE" sz="1100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19872" y="306896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 smtClean="0">
                <a:latin typeface="+mn-lt"/>
              </a:rPr>
              <a:t>6,552</a:t>
            </a:r>
            <a:endParaRPr lang="es-PE" sz="1100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44008" y="285293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 smtClean="0">
                <a:latin typeface="+mn-lt"/>
              </a:rPr>
              <a:t>7,212</a:t>
            </a:r>
            <a:endParaRPr lang="es-PE" sz="1100" dirty="0"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96136" y="259132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 smtClean="0">
                <a:latin typeface="+mn-lt"/>
              </a:rPr>
              <a:t>7,906</a:t>
            </a:r>
            <a:endParaRPr lang="es-PE" sz="1100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020272" y="2159278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dirty="0" smtClean="0">
                <a:latin typeface="+mn-lt"/>
              </a:rPr>
              <a:t>9,069</a:t>
            </a:r>
            <a:endParaRPr lang="es-PE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04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924944"/>
            <a:ext cx="8496944" cy="646331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Nuevo Marco Legal</a:t>
            </a:r>
            <a:endParaRPr lang="en-US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/>
          <p:nvPr/>
        </p:nvSpPr>
        <p:spPr bwMode="auto">
          <a:xfrm>
            <a:off x="31794" y="1628800"/>
            <a:ext cx="9076710" cy="4968552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0" tIns="91440" rIns="274320" bIns="91440" anchor="ctr"/>
          <a:lstStyle/>
          <a:p>
            <a:pPr eaLnBrk="0" hangingPunct="0">
              <a:defRPr/>
            </a:pPr>
            <a:endParaRPr lang="en-US" sz="1100" dirty="0">
              <a:solidFill>
                <a:srgbClr val="626469"/>
              </a:solidFill>
            </a:endParaRPr>
          </a:p>
        </p:txBody>
      </p:sp>
      <p:sp>
        <p:nvSpPr>
          <p:cNvPr id="8" name="Oval 29"/>
          <p:cNvSpPr>
            <a:spLocks noChangeArrowheads="1"/>
          </p:cNvSpPr>
          <p:nvPr/>
        </p:nvSpPr>
        <p:spPr bwMode="auto">
          <a:xfrm>
            <a:off x="2123728" y="1844824"/>
            <a:ext cx="4680520" cy="46181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tIns="0" anchor="ctr"/>
          <a:lstStyle>
            <a:lvl1pPr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40000"/>
              </a:spcBef>
            </a:pPr>
            <a:endParaRPr lang="en-US" altLang="es-PE" sz="1000" dirty="0">
              <a:solidFill>
                <a:srgbClr val="000000"/>
              </a:solidFill>
            </a:endParaRPr>
          </a:p>
          <a:p>
            <a:pPr>
              <a:spcBef>
                <a:spcPct val="40000"/>
              </a:spcBef>
            </a:pPr>
            <a:endParaRPr lang="en-US" altLang="es-PE" sz="800" b="0" dirty="0">
              <a:solidFill>
                <a:srgbClr val="000000"/>
              </a:solidFill>
            </a:endParaRPr>
          </a:p>
        </p:txBody>
      </p:sp>
      <p:sp>
        <p:nvSpPr>
          <p:cNvPr id="6" name="Oval 29"/>
          <p:cNvSpPr>
            <a:spLocks noChangeArrowheads="1"/>
          </p:cNvSpPr>
          <p:nvPr/>
        </p:nvSpPr>
        <p:spPr bwMode="auto">
          <a:xfrm>
            <a:off x="3167844" y="2924944"/>
            <a:ext cx="2592288" cy="252027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/>
          <a:lstStyle>
            <a:lvl1pPr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8838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858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40000"/>
              </a:spcBef>
            </a:pPr>
            <a:endParaRPr lang="en-US" altLang="es-PE" sz="1000" dirty="0">
              <a:solidFill>
                <a:srgbClr val="000000"/>
              </a:solidFill>
            </a:endParaRPr>
          </a:p>
          <a:p>
            <a:pPr>
              <a:spcBef>
                <a:spcPct val="40000"/>
              </a:spcBef>
            </a:pPr>
            <a:endParaRPr lang="en-US" altLang="es-PE" sz="800" b="0" dirty="0">
              <a:solidFill>
                <a:srgbClr val="00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923116"/>
              </p:ext>
            </p:extLst>
          </p:nvPr>
        </p:nvGraphicFramePr>
        <p:xfrm>
          <a:off x="395536" y="764704"/>
          <a:ext cx="8136904" cy="59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215516" y="908720"/>
            <a:ext cx="8496944" cy="431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anchor="ctr"/>
          <a:lstStyle>
            <a:lvl1pPr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1700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PE" altLang="es-PE" sz="1600" dirty="0" smtClean="0">
                <a:solidFill>
                  <a:schemeClr val="bg1"/>
                </a:solidFill>
              </a:rPr>
              <a:t>Nuevo </a:t>
            </a:r>
            <a:r>
              <a:rPr lang="es-PE" altLang="es-PE" sz="1600" dirty="0">
                <a:solidFill>
                  <a:schemeClr val="bg1"/>
                </a:solidFill>
              </a:rPr>
              <a:t>M</a:t>
            </a:r>
            <a:r>
              <a:rPr lang="es-PE" altLang="es-PE" sz="1600" dirty="0" smtClean="0">
                <a:solidFill>
                  <a:schemeClr val="bg1"/>
                </a:solidFill>
              </a:rPr>
              <a:t>arco Legal</a:t>
            </a:r>
            <a:endParaRPr lang="es-PE" altLang="es-P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 bwMode="auto">
          <a:xfrm>
            <a:off x="31794" y="1628800"/>
            <a:ext cx="9076710" cy="4968552"/>
          </a:xfrm>
          <a:prstGeom prst="rect">
            <a:avLst/>
          </a:prstGeom>
          <a:pattFill prst="dkUpDiag">
            <a:fgClr>
              <a:schemeClr val="bg2"/>
            </a:fgClr>
            <a:bgClr>
              <a:schemeClr val="bg1"/>
            </a:bgClr>
          </a:patt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0" tIns="91440" rIns="274320" bIns="91440" anchor="ctr"/>
          <a:lstStyle/>
          <a:p>
            <a:pPr eaLnBrk="0" hangingPunct="0">
              <a:defRPr/>
            </a:pPr>
            <a:endParaRPr lang="en-US" sz="1100" dirty="0">
              <a:solidFill>
                <a:srgbClr val="626469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Reglas de Interpretación</a:t>
            </a:r>
            <a:endParaRPr lang="en-U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44337575"/>
              </p:ext>
            </p:extLst>
          </p:nvPr>
        </p:nvGraphicFramePr>
        <p:xfrm>
          <a:off x="467544" y="2204864"/>
          <a:ext cx="828092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Flecha derecha">
            <a:hlinkClick r:id="rId7" action="ppaction://hlinksldjump"/>
          </p:cNvPr>
          <p:cNvSpPr/>
          <p:nvPr/>
        </p:nvSpPr>
        <p:spPr>
          <a:xfrm>
            <a:off x="8172400" y="6093296"/>
            <a:ext cx="792088" cy="504056"/>
          </a:xfrm>
          <a:prstGeom prst="rightArrow">
            <a:avLst>
              <a:gd name="adj1" fmla="val 50000"/>
              <a:gd name="adj2" fmla="val 47644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4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8531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14084</TotalTime>
  <Words>1277</Words>
  <Application>Microsoft Office PowerPoint</Application>
  <PresentationFormat>Presentación en pantalla (4:3)</PresentationFormat>
  <Paragraphs>223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Diseño predeterminado</vt:lpstr>
      <vt:lpstr>SUPERVISIÓN DE LA CONDUCTA DE MERCADO EN PERÚ NAIC-ASSAL-SVS: “Regulación y Supervisión de Conducta de Mercado” MIRYAM ARAGON ESPEJO – Jefe de Supervisión.</vt:lpstr>
      <vt:lpstr>ACERCA DE LA SBS</vt:lpstr>
      <vt:lpstr>Presentación de PowerPoint</vt:lpstr>
      <vt:lpstr>Presentación de PowerPoint</vt:lpstr>
      <vt:lpstr>Composición del Mercado de Seguros</vt:lpstr>
      <vt:lpstr>Primas netas (Millones de USD)</vt:lpstr>
      <vt:lpstr>Presentación de PowerPoint</vt:lpstr>
      <vt:lpstr>Presentación de PowerPoint</vt:lpstr>
      <vt:lpstr>Reglas de Interpretación</vt:lpstr>
      <vt:lpstr>Adopción de Condiciones Mínimas</vt:lpstr>
      <vt:lpstr>Estipulaciones Contractuales Prohibidas</vt:lpstr>
      <vt:lpstr>Gestión de Siniestros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Promoción de productos de seguro de manera clara y justa</vt:lpstr>
      <vt:lpstr>Presentación de PowerPoint</vt:lpstr>
      <vt:lpstr>Presentación de PowerPoint</vt:lpstr>
      <vt:lpstr>   Miryam Aragón Espejo: maragon@sbs.gob.pe Superintendencia de Banca, Seguros y AFP PERU Julio 2014  </vt:lpstr>
    </vt:vector>
  </TitlesOfParts>
  <Company>S.B.S.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CChumbiauca</dc:creator>
  <cp:lastModifiedBy>EVENTOS</cp:lastModifiedBy>
  <cp:revision>859</cp:revision>
  <cp:lastPrinted>2014-06-11T15:53:03Z</cp:lastPrinted>
  <dcterms:created xsi:type="dcterms:W3CDTF">2008-02-14T16:54:23Z</dcterms:created>
  <dcterms:modified xsi:type="dcterms:W3CDTF">2014-07-22T16:36:39Z</dcterms:modified>
</cp:coreProperties>
</file>