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50"/>
  </p:handoutMasterIdLst>
  <p:sldIdLst>
    <p:sldId id="256" r:id="rId2"/>
    <p:sldId id="298" r:id="rId3"/>
    <p:sldId id="299" r:id="rId4"/>
    <p:sldId id="257" r:id="rId5"/>
    <p:sldId id="280" r:id="rId6"/>
    <p:sldId id="300" r:id="rId7"/>
    <p:sldId id="281" r:id="rId8"/>
    <p:sldId id="258" r:id="rId9"/>
    <p:sldId id="301" r:id="rId10"/>
    <p:sldId id="259" r:id="rId11"/>
    <p:sldId id="282" r:id="rId12"/>
    <p:sldId id="260" r:id="rId13"/>
    <p:sldId id="261" r:id="rId14"/>
    <p:sldId id="283" r:id="rId15"/>
    <p:sldId id="262" r:id="rId16"/>
    <p:sldId id="263" r:id="rId17"/>
    <p:sldId id="264" r:id="rId18"/>
    <p:sldId id="284" r:id="rId19"/>
    <p:sldId id="265" r:id="rId20"/>
    <p:sldId id="285" r:id="rId21"/>
    <p:sldId id="302" r:id="rId22"/>
    <p:sldId id="266" r:id="rId23"/>
    <p:sldId id="286" r:id="rId24"/>
    <p:sldId id="267" r:id="rId25"/>
    <p:sldId id="287" r:id="rId26"/>
    <p:sldId id="268" r:id="rId27"/>
    <p:sldId id="288" r:id="rId28"/>
    <p:sldId id="269" r:id="rId29"/>
    <p:sldId id="289" r:id="rId30"/>
    <p:sldId id="270" r:id="rId31"/>
    <p:sldId id="290" r:id="rId32"/>
    <p:sldId id="271" r:id="rId33"/>
    <p:sldId id="291" r:id="rId34"/>
    <p:sldId id="272" r:id="rId35"/>
    <p:sldId id="292" r:id="rId36"/>
    <p:sldId id="273" r:id="rId37"/>
    <p:sldId id="293" r:id="rId38"/>
    <p:sldId id="274" r:id="rId39"/>
    <p:sldId id="294" r:id="rId40"/>
    <p:sldId id="275" r:id="rId41"/>
    <p:sldId id="295" r:id="rId42"/>
    <p:sldId id="276" r:id="rId43"/>
    <p:sldId id="304" r:id="rId44"/>
    <p:sldId id="277" r:id="rId45"/>
    <p:sldId id="296" r:id="rId46"/>
    <p:sldId id="278" r:id="rId47"/>
    <p:sldId id="297" r:id="rId48"/>
    <p:sldId id="279" r:id="rId49"/>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91" autoAdjust="0"/>
    <p:restoredTop sz="94660"/>
  </p:normalViewPr>
  <p:slideViewPr>
    <p:cSldViewPr snapToGrid="0" snapToObjects="1">
      <p:cViewPr>
        <p:scale>
          <a:sx n="51" d="100"/>
          <a:sy n="51" d="100"/>
        </p:scale>
        <p:origin x="-1008" y="-4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416"/>
    </p:cViewPr>
  </p:sorterViewPr>
  <p:notesViewPr>
    <p:cSldViewPr snapToGrid="0" snapToObjects="1">
      <p:cViewPr varScale="1">
        <p:scale>
          <a:sx n="83" d="100"/>
          <a:sy n="83" d="100"/>
        </p:scale>
        <p:origin x="-204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BF205A9-6877-4AB8-8B58-D215B476AFE3}" type="datetimeFigureOut">
              <a:rPr lang="es-CL" smtClean="0"/>
              <a:pPr/>
              <a:t>31-07-2014</a:t>
            </a:fld>
            <a:endParaRPr lang="es-CL"/>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D61277-D802-4BDC-80B1-53CFDE67074E}" type="slidenum">
              <a:rPr lang="es-CL" smtClean="0"/>
              <a:pPr/>
              <a:t>‹Nº›</a:t>
            </a:fld>
            <a:endParaRPr lang="es-CL"/>
          </a:p>
        </p:txBody>
      </p:sp>
    </p:spTree>
    <p:extLst>
      <p:ext uri="{BB962C8B-B14F-4D97-AF65-F5344CB8AC3E}">
        <p14:creationId xmlns:p14="http://schemas.microsoft.com/office/powerpoint/2010/main" val="341330370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email"/>
          <a:srcRect t="21618" b="44337"/>
          <a:stretch>
            <a:fillRect/>
          </a:stretch>
        </p:blipFill>
        <p:spPr bwMode="auto">
          <a:xfrm>
            <a:off x="-1" y="1482571"/>
            <a:ext cx="9145433" cy="2334827"/>
          </a:xfrm>
          <a:prstGeom prst="rect">
            <a:avLst/>
          </a:prstGeom>
          <a:noFill/>
          <a:ln w="9525">
            <a:noFill/>
            <a:miter lim="800000"/>
            <a:headEnd/>
            <a:tailEnd/>
          </a:ln>
        </p:spPr>
      </p:pic>
      <p:sp>
        <p:nvSpPr>
          <p:cNvPr id="7" name="2 Marcador de texto"/>
          <p:cNvSpPr>
            <a:spLocks noGrp="1"/>
          </p:cNvSpPr>
          <p:nvPr>
            <p:ph type="body" idx="11" hasCustomPrompt="1"/>
          </p:nvPr>
        </p:nvSpPr>
        <p:spPr>
          <a:xfrm>
            <a:off x="780288" y="5166804"/>
            <a:ext cx="7200000" cy="1169368"/>
          </a:xfrm>
          <a:prstGeom prst="rect">
            <a:avLst/>
          </a:prstGeom>
        </p:spPr>
        <p:txBody>
          <a:bodyPr anchor="t"/>
          <a:lstStyle>
            <a:lvl1pPr marL="0" indent="0">
              <a:spcBef>
                <a:spcPts val="0"/>
              </a:spcBef>
              <a:buNone/>
              <a:defRPr sz="1800">
                <a:solidFill>
                  <a:schemeClr val="tx1">
                    <a:lumMod val="75000"/>
                    <a:lumOff val="25000"/>
                  </a:schemeClr>
                </a:solidFill>
                <a:effectLst>
                  <a:outerShdw blurRad="38100" dist="38100" dir="2700000" algn="tl">
                    <a:srgbClr val="000000">
                      <a:alpha val="43137"/>
                    </a:srgbClr>
                  </a:outerShdw>
                </a:effectLst>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Expositor</a:t>
            </a:r>
          </a:p>
          <a:p>
            <a:pPr lvl="0"/>
            <a:endParaRPr lang="es-ES" dirty="0" smtClean="0"/>
          </a:p>
          <a:p>
            <a:pPr lvl="0"/>
            <a:r>
              <a:rPr lang="es-ES" dirty="0" smtClean="0"/>
              <a:t>Lugar</a:t>
            </a:r>
          </a:p>
        </p:txBody>
      </p:sp>
      <p:sp>
        <p:nvSpPr>
          <p:cNvPr id="10" name="1 Título"/>
          <p:cNvSpPr>
            <a:spLocks noGrp="1"/>
          </p:cNvSpPr>
          <p:nvPr>
            <p:ph type="ctrTitle"/>
          </p:nvPr>
        </p:nvSpPr>
        <p:spPr>
          <a:xfrm>
            <a:off x="780288" y="3974432"/>
            <a:ext cx="7200000" cy="1076400"/>
          </a:xfrm>
          <a:prstGeom prst="rect">
            <a:avLst/>
          </a:prstGeom>
        </p:spPr>
        <p:txBody>
          <a:bodyPr anchor="t"/>
          <a:lstStyle>
            <a:lvl1pPr algn="l">
              <a:defRPr sz="3200">
                <a:solidFill>
                  <a:schemeClr val="tx1">
                    <a:lumMod val="75000"/>
                    <a:lumOff val="25000"/>
                  </a:schemeClr>
                </a:solidFill>
                <a:effectLst>
                  <a:outerShdw blurRad="38100" dist="38100" dir="2700000" algn="tl">
                    <a:srgbClr val="000000">
                      <a:alpha val="43137"/>
                    </a:srgbClr>
                  </a:outerShdw>
                </a:effectLst>
                <a:latin typeface="+mn-lt"/>
              </a:defRPr>
            </a:lvl1pPr>
          </a:lstStyle>
          <a:p>
            <a:r>
              <a:rPr lang="es-CL" sz="3200" dirty="0" smtClean="0">
                <a:solidFill>
                  <a:schemeClr val="tx1">
                    <a:lumMod val="75000"/>
                    <a:lumOff val="25000"/>
                  </a:schemeClr>
                </a:solidFill>
              </a:rPr>
              <a:t>Título</a:t>
            </a:r>
            <a:endParaRPr lang="es-C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Diseño personalizado">
    <p:spTree>
      <p:nvGrpSpPr>
        <p:cNvPr id="1" name=""/>
        <p:cNvGrpSpPr/>
        <p:nvPr/>
      </p:nvGrpSpPr>
      <p:grpSpPr>
        <a:xfrm>
          <a:off x="0" y="0"/>
          <a:ext cx="0" cy="0"/>
          <a:chOff x="0" y="0"/>
          <a:chExt cx="0" cy="0"/>
        </a:xfrm>
      </p:grpSpPr>
      <p:pic>
        <p:nvPicPr>
          <p:cNvPr id="8194" name="Picture 2"/>
          <p:cNvPicPr>
            <a:picLocks noChangeAspect="1" noChangeArrowheads="1"/>
          </p:cNvPicPr>
          <p:nvPr userDrawn="1"/>
        </p:nvPicPr>
        <p:blipFill>
          <a:blip r:embed="rId2" cstate="email"/>
          <a:srcRect t="5116" b="82791"/>
          <a:stretch>
            <a:fillRect/>
          </a:stretch>
        </p:blipFill>
        <p:spPr bwMode="auto">
          <a:xfrm>
            <a:off x="-1" y="350874"/>
            <a:ext cx="9145431" cy="829340"/>
          </a:xfrm>
          <a:prstGeom prst="rect">
            <a:avLst/>
          </a:prstGeom>
          <a:noFill/>
          <a:ln w="9525">
            <a:noFill/>
            <a:miter lim="800000"/>
            <a:headEnd/>
            <a:tailEnd/>
          </a:ln>
        </p:spPr>
      </p:pic>
      <p:pic>
        <p:nvPicPr>
          <p:cNvPr id="4" name="Picture 2"/>
          <p:cNvPicPr>
            <a:picLocks noChangeAspect="1" noChangeArrowheads="1"/>
          </p:cNvPicPr>
          <p:nvPr userDrawn="1"/>
        </p:nvPicPr>
        <p:blipFill>
          <a:blip r:embed="rId3" cstate="email"/>
          <a:srcRect l="75504" t="77278"/>
          <a:stretch>
            <a:fillRect/>
          </a:stretch>
        </p:blipFill>
        <p:spPr bwMode="auto">
          <a:xfrm>
            <a:off x="6903720" y="5299710"/>
            <a:ext cx="2240280" cy="1558289"/>
          </a:xfrm>
          <a:prstGeom prst="rect">
            <a:avLst/>
          </a:prstGeom>
          <a:noFill/>
          <a:ln w="9525">
            <a:noFill/>
            <a:miter lim="800000"/>
            <a:headEnd/>
            <a:tailEnd/>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_Diseño personalizado">
    <p:spTree>
      <p:nvGrpSpPr>
        <p:cNvPr id="1" name=""/>
        <p:cNvGrpSpPr/>
        <p:nvPr/>
      </p:nvGrpSpPr>
      <p:grpSpPr>
        <a:xfrm>
          <a:off x="0" y="0"/>
          <a:ext cx="0" cy="0"/>
          <a:chOff x="0" y="0"/>
          <a:chExt cx="0" cy="0"/>
        </a:xfrm>
      </p:grpSpPr>
      <p:pic>
        <p:nvPicPr>
          <p:cNvPr id="8194" name="Picture 2"/>
          <p:cNvPicPr>
            <a:picLocks noChangeAspect="1" noChangeArrowheads="1"/>
          </p:cNvPicPr>
          <p:nvPr userDrawn="1"/>
        </p:nvPicPr>
        <p:blipFill>
          <a:blip r:embed="rId2" cstate="email"/>
          <a:srcRect t="27273" b="8392"/>
          <a:stretch>
            <a:fillRect/>
          </a:stretch>
        </p:blipFill>
        <p:spPr bwMode="auto">
          <a:xfrm>
            <a:off x="-1" y="346229"/>
            <a:ext cx="9145431" cy="816746"/>
          </a:xfrm>
          <a:prstGeom prst="rect">
            <a:avLst/>
          </a:prstGeom>
          <a:noFill/>
          <a:ln w="9525">
            <a:noFill/>
            <a:miter lim="800000"/>
            <a:headEnd/>
            <a:tailEnd/>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Diseño personalizado">
    <p:spTree>
      <p:nvGrpSpPr>
        <p:cNvPr id="1" name=""/>
        <p:cNvGrpSpPr/>
        <p:nvPr/>
      </p:nvGrpSpPr>
      <p:grpSpPr>
        <a:xfrm>
          <a:off x="0" y="0"/>
          <a:ext cx="0" cy="0"/>
          <a:chOff x="0" y="0"/>
          <a:chExt cx="0" cy="0"/>
        </a:xfrm>
      </p:grpSpPr>
      <p:pic>
        <p:nvPicPr>
          <p:cNvPr id="9218" name="Picture 2"/>
          <p:cNvPicPr>
            <a:picLocks noChangeAspect="1" noChangeArrowheads="1"/>
          </p:cNvPicPr>
          <p:nvPr userDrawn="1"/>
        </p:nvPicPr>
        <p:blipFill>
          <a:blip r:embed="rId2" cstate="email"/>
          <a:srcRect t="5116" b="82791"/>
          <a:stretch>
            <a:fillRect/>
          </a:stretch>
        </p:blipFill>
        <p:spPr bwMode="auto">
          <a:xfrm>
            <a:off x="-1" y="350874"/>
            <a:ext cx="9145433" cy="829340"/>
          </a:xfrm>
          <a:prstGeom prst="rect">
            <a:avLst/>
          </a:prstGeom>
          <a:noFill/>
          <a:ln w="9525">
            <a:noFill/>
            <a:miter lim="800000"/>
            <a:headEnd/>
            <a:tailEnd/>
          </a:ln>
        </p:spPr>
      </p:pic>
      <p:pic>
        <p:nvPicPr>
          <p:cNvPr id="4" name="Picture 2"/>
          <p:cNvPicPr>
            <a:picLocks noChangeAspect="1" noChangeArrowheads="1"/>
          </p:cNvPicPr>
          <p:nvPr userDrawn="1"/>
        </p:nvPicPr>
        <p:blipFill>
          <a:blip r:embed="rId3" cstate="email"/>
          <a:srcRect l="75504" t="77278"/>
          <a:stretch>
            <a:fillRect/>
          </a:stretch>
        </p:blipFill>
        <p:spPr bwMode="auto">
          <a:xfrm>
            <a:off x="6903720" y="5299710"/>
            <a:ext cx="2240280" cy="1558289"/>
          </a:xfrm>
          <a:prstGeom prst="rect">
            <a:avLst/>
          </a:prstGeom>
          <a:noFill/>
          <a:ln w="9525">
            <a:noFill/>
            <a:miter lim="800000"/>
            <a:headEnd/>
            <a:tailEnd/>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7_Diseño personalizado">
    <p:spTree>
      <p:nvGrpSpPr>
        <p:cNvPr id="1" name=""/>
        <p:cNvGrpSpPr/>
        <p:nvPr/>
      </p:nvGrpSpPr>
      <p:grpSpPr>
        <a:xfrm>
          <a:off x="0" y="0"/>
          <a:ext cx="0" cy="0"/>
          <a:chOff x="0" y="0"/>
          <a:chExt cx="0" cy="0"/>
        </a:xfrm>
      </p:grpSpPr>
      <p:pic>
        <p:nvPicPr>
          <p:cNvPr id="9218" name="Picture 2"/>
          <p:cNvPicPr>
            <a:picLocks noChangeAspect="1" noChangeArrowheads="1"/>
          </p:cNvPicPr>
          <p:nvPr userDrawn="1"/>
        </p:nvPicPr>
        <p:blipFill>
          <a:blip r:embed="rId2" cstate="email"/>
          <a:srcRect t="25333" b="11333"/>
          <a:stretch>
            <a:fillRect/>
          </a:stretch>
        </p:blipFill>
        <p:spPr bwMode="auto">
          <a:xfrm>
            <a:off x="0" y="337351"/>
            <a:ext cx="9145433" cy="843379"/>
          </a:xfrm>
          <a:prstGeom prst="rect">
            <a:avLst/>
          </a:prstGeom>
          <a:noFill/>
          <a:ln w="9525">
            <a:noFill/>
            <a:miter lim="800000"/>
            <a:headEnd/>
            <a:tailEnd/>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Diseño personalizado">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cstate="email"/>
          <a:srcRect l="79264" t="84000"/>
          <a:stretch>
            <a:fillRect/>
          </a:stretch>
        </p:blipFill>
        <p:spPr bwMode="auto">
          <a:xfrm>
            <a:off x="7247614" y="5760720"/>
            <a:ext cx="1896386" cy="1097280"/>
          </a:xfrm>
          <a:prstGeom prst="rect">
            <a:avLst/>
          </a:prstGeom>
          <a:noFill/>
          <a:ln w="9525">
            <a:noFill/>
            <a:miter lim="800000"/>
            <a:headEnd/>
            <a:tailEnd/>
          </a:ln>
        </p:spPr>
      </p:pic>
      <p:pic>
        <p:nvPicPr>
          <p:cNvPr id="10242" name="Picture 2"/>
          <p:cNvPicPr>
            <a:picLocks noChangeAspect="1" noChangeArrowheads="1"/>
          </p:cNvPicPr>
          <p:nvPr userDrawn="1"/>
        </p:nvPicPr>
        <p:blipFill>
          <a:blip r:embed="rId2" cstate="email"/>
          <a:srcRect r="91397"/>
          <a:stretch>
            <a:fillRect/>
          </a:stretch>
        </p:blipFill>
        <p:spPr bwMode="auto">
          <a:xfrm>
            <a:off x="0" y="0"/>
            <a:ext cx="786809" cy="6858000"/>
          </a:xfrm>
          <a:prstGeom prst="rect">
            <a:avLst/>
          </a:prstGeom>
          <a:noFill/>
          <a:ln w="9525">
            <a:noFill/>
            <a:miter lim="800000"/>
            <a:headEnd/>
            <a:tailEnd/>
          </a:ln>
        </p:spPr>
      </p:pic>
      <p:sp>
        <p:nvSpPr>
          <p:cNvPr id="6" name="2 Subtítulo"/>
          <p:cNvSpPr>
            <a:spLocks noGrp="1"/>
          </p:cNvSpPr>
          <p:nvPr>
            <p:ph type="subTitle" idx="1" hasCustomPrompt="1"/>
          </p:nvPr>
        </p:nvSpPr>
        <p:spPr>
          <a:xfrm>
            <a:off x="1129436" y="812046"/>
            <a:ext cx="7560000" cy="461665"/>
          </a:xfrm>
          <a:prstGeom prst="rect">
            <a:avLst/>
          </a:prstGeom>
        </p:spPr>
        <p:txBody>
          <a:bodyPr>
            <a:spAutoFit/>
          </a:bodyPr>
          <a:lstStyle>
            <a:lvl1pPr marL="0" indent="0" algn="l">
              <a:buNone/>
              <a:defRPr sz="2400">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z="2400" dirty="0" smtClean="0">
                <a:solidFill>
                  <a:schemeClr val="bg1">
                    <a:lumMod val="65000"/>
                  </a:schemeClr>
                </a:solidFill>
              </a:rPr>
              <a:t>Subtítulo</a:t>
            </a:r>
            <a:endParaRPr lang="es-CL" dirty="0"/>
          </a:p>
        </p:txBody>
      </p:sp>
      <p:sp>
        <p:nvSpPr>
          <p:cNvPr id="7" name="1 Título"/>
          <p:cNvSpPr>
            <a:spLocks noGrp="1"/>
          </p:cNvSpPr>
          <p:nvPr>
            <p:ph type="ctrTitle"/>
          </p:nvPr>
        </p:nvSpPr>
        <p:spPr>
          <a:xfrm>
            <a:off x="1129436" y="402233"/>
            <a:ext cx="7560000" cy="434479"/>
          </a:xfrm>
          <a:prstGeom prst="rect">
            <a:avLst/>
          </a:prstGeom>
        </p:spPr>
        <p:txBody>
          <a:bodyPr anchor="ctr"/>
          <a:lstStyle>
            <a:lvl1pPr algn="l">
              <a:defRPr sz="3200">
                <a:solidFill>
                  <a:schemeClr val="tx1">
                    <a:lumMod val="75000"/>
                    <a:lumOff val="25000"/>
                  </a:schemeClr>
                </a:solidFill>
                <a:latin typeface="+mn-lt"/>
              </a:defRPr>
            </a:lvl1pPr>
          </a:lstStyle>
          <a:p>
            <a:r>
              <a:rPr lang="es-CL" sz="3200" dirty="0" smtClean="0">
                <a:solidFill>
                  <a:schemeClr val="tx1">
                    <a:lumMod val="75000"/>
                    <a:lumOff val="25000"/>
                  </a:schemeClr>
                </a:solidFill>
              </a:rPr>
              <a:t>Título</a:t>
            </a:r>
            <a:endParaRPr lang="es-CL" dirty="0"/>
          </a:p>
        </p:txBody>
      </p:sp>
      <p:sp>
        <p:nvSpPr>
          <p:cNvPr id="8" name="2 Marcador de texto"/>
          <p:cNvSpPr>
            <a:spLocks noGrp="1"/>
          </p:cNvSpPr>
          <p:nvPr>
            <p:ph type="body" idx="10" hasCustomPrompt="1"/>
          </p:nvPr>
        </p:nvSpPr>
        <p:spPr>
          <a:xfrm>
            <a:off x="1129436" y="1609343"/>
            <a:ext cx="7560000" cy="3960000"/>
          </a:xfrm>
          <a:prstGeom prst="rect">
            <a:avLst/>
          </a:prstGeom>
        </p:spPr>
        <p:txBody>
          <a:bodyPr anchor="t"/>
          <a:lstStyle>
            <a:lvl1pPr marL="0" indent="0">
              <a:spcBef>
                <a:spcPts val="0"/>
              </a:spcBef>
              <a:buNone/>
              <a:defRPr sz="1800">
                <a:solidFill>
                  <a:schemeClr val="tx1">
                    <a:lumMod val="75000"/>
                    <a:lumOff val="25000"/>
                  </a:schemeClr>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Contenido</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Diseño personalizado">
    <p:spTree>
      <p:nvGrpSpPr>
        <p:cNvPr id="1" name=""/>
        <p:cNvGrpSpPr/>
        <p:nvPr/>
      </p:nvGrpSpPr>
      <p:grpSpPr>
        <a:xfrm>
          <a:off x="0" y="0"/>
          <a:ext cx="0" cy="0"/>
          <a:chOff x="0" y="0"/>
          <a:chExt cx="0" cy="0"/>
        </a:xfrm>
      </p:grpSpPr>
      <p:pic>
        <p:nvPicPr>
          <p:cNvPr id="10242" name="Picture 2"/>
          <p:cNvPicPr>
            <a:picLocks noChangeAspect="1" noChangeArrowheads="1"/>
          </p:cNvPicPr>
          <p:nvPr userDrawn="1"/>
        </p:nvPicPr>
        <p:blipFill>
          <a:blip r:embed="rId2" cstate="email"/>
          <a:srcRect r="13157"/>
          <a:stretch>
            <a:fillRect/>
          </a:stretch>
        </p:blipFill>
        <p:spPr bwMode="auto">
          <a:xfrm>
            <a:off x="0" y="0"/>
            <a:ext cx="781235" cy="6858000"/>
          </a:xfrm>
          <a:prstGeom prst="rect">
            <a:avLst/>
          </a:prstGeom>
          <a:noFill/>
          <a:ln w="9525">
            <a:noFill/>
            <a:miter lim="800000"/>
            <a:headEnd/>
            <a:tailEnd/>
          </a:ln>
        </p:spPr>
      </p:pic>
      <p:sp>
        <p:nvSpPr>
          <p:cNvPr id="6" name="2 Subtítulo"/>
          <p:cNvSpPr>
            <a:spLocks noGrp="1"/>
          </p:cNvSpPr>
          <p:nvPr>
            <p:ph type="subTitle" idx="1" hasCustomPrompt="1"/>
          </p:nvPr>
        </p:nvSpPr>
        <p:spPr>
          <a:xfrm>
            <a:off x="1129436" y="812046"/>
            <a:ext cx="7560000" cy="461665"/>
          </a:xfrm>
          <a:prstGeom prst="rect">
            <a:avLst/>
          </a:prstGeom>
        </p:spPr>
        <p:txBody>
          <a:bodyPr>
            <a:spAutoFit/>
          </a:bodyPr>
          <a:lstStyle>
            <a:lvl1pPr marL="0" indent="0" algn="l">
              <a:buNone/>
              <a:defRPr sz="2400">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z="2400" dirty="0" smtClean="0">
                <a:solidFill>
                  <a:schemeClr val="bg1">
                    <a:lumMod val="65000"/>
                  </a:schemeClr>
                </a:solidFill>
              </a:rPr>
              <a:t>Subtítulo</a:t>
            </a:r>
            <a:endParaRPr lang="es-CL" dirty="0"/>
          </a:p>
        </p:txBody>
      </p:sp>
      <p:sp>
        <p:nvSpPr>
          <p:cNvPr id="7" name="1 Título"/>
          <p:cNvSpPr>
            <a:spLocks noGrp="1"/>
          </p:cNvSpPr>
          <p:nvPr>
            <p:ph type="ctrTitle"/>
          </p:nvPr>
        </p:nvSpPr>
        <p:spPr>
          <a:xfrm>
            <a:off x="1129436" y="402233"/>
            <a:ext cx="7560000" cy="434479"/>
          </a:xfrm>
          <a:prstGeom prst="rect">
            <a:avLst/>
          </a:prstGeom>
        </p:spPr>
        <p:txBody>
          <a:bodyPr anchor="ctr"/>
          <a:lstStyle>
            <a:lvl1pPr algn="l">
              <a:defRPr sz="3200">
                <a:solidFill>
                  <a:schemeClr val="tx1">
                    <a:lumMod val="75000"/>
                    <a:lumOff val="25000"/>
                  </a:schemeClr>
                </a:solidFill>
                <a:latin typeface="+mn-lt"/>
              </a:defRPr>
            </a:lvl1pPr>
          </a:lstStyle>
          <a:p>
            <a:r>
              <a:rPr lang="es-CL" sz="3200" dirty="0" smtClean="0">
                <a:solidFill>
                  <a:schemeClr val="tx1">
                    <a:lumMod val="75000"/>
                    <a:lumOff val="25000"/>
                  </a:schemeClr>
                </a:solidFill>
              </a:rPr>
              <a:t>Título</a:t>
            </a:r>
            <a:endParaRPr lang="es-CL" dirty="0"/>
          </a:p>
        </p:txBody>
      </p:sp>
      <p:sp>
        <p:nvSpPr>
          <p:cNvPr id="8" name="2 Marcador de texto"/>
          <p:cNvSpPr>
            <a:spLocks noGrp="1"/>
          </p:cNvSpPr>
          <p:nvPr>
            <p:ph type="body" idx="10" hasCustomPrompt="1"/>
          </p:nvPr>
        </p:nvSpPr>
        <p:spPr>
          <a:xfrm>
            <a:off x="1129436" y="1609343"/>
            <a:ext cx="7560000" cy="3960000"/>
          </a:xfrm>
          <a:prstGeom prst="rect">
            <a:avLst/>
          </a:prstGeom>
        </p:spPr>
        <p:txBody>
          <a:bodyPr anchor="t"/>
          <a:lstStyle>
            <a:lvl1pPr marL="0" indent="0">
              <a:spcBef>
                <a:spcPts val="0"/>
              </a:spcBef>
              <a:buNone/>
              <a:defRPr sz="1800">
                <a:solidFill>
                  <a:schemeClr val="tx1">
                    <a:lumMod val="75000"/>
                    <a:lumOff val="25000"/>
                  </a:schemeClr>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Contenido</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Diseño personalizado">
    <p:spTree>
      <p:nvGrpSpPr>
        <p:cNvPr id="1" name=""/>
        <p:cNvGrpSpPr/>
        <p:nvPr/>
      </p:nvGrpSpPr>
      <p:grpSpPr>
        <a:xfrm>
          <a:off x="0" y="0"/>
          <a:ext cx="0" cy="0"/>
          <a:chOff x="0" y="0"/>
          <a:chExt cx="0" cy="0"/>
        </a:xfrm>
      </p:grpSpPr>
      <p:pic>
        <p:nvPicPr>
          <p:cNvPr id="11266" name="Picture 2"/>
          <p:cNvPicPr>
            <a:picLocks noChangeAspect="1" noChangeArrowheads="1"/>
          </p:cNvPicPr>
          <p:nvPr userDrawn="1"/>
        </p:nvPicPr>
        <p:blipFill>
          <a:blip r:embed="rId2" cstate="email"/>
          <a:srcRect r="91280"/>
          <a:stretch>
            <a:fillRect/>
          </a:stretch>
        </p:blipFill>
        <p:spPr bwMode="auto">
          <a:xfrm>
            <a:off x="-1" y="0"/>
            <a:ext cx="797443" cy="6857999"/>
          </a:xfrm>
          <a:prstGeom prst="rect">
            <a:avLst/>
          </a:prstGeom>
          <a:noFill/>
          <a:ln w="9525">
            <a:noFill/>
            <a:miter lim="800000"/>
            <a:headEnd/>
            <a:tailEnd/>
          </a:ln>
        </p:spPr>
      </p:pic>
      <p:sp>
        <p:nvSpPr>
          <p:cNvPr id="6" name="2 Subtítulo"/>
          <p:cNvSpPr>
            <a:spLocks noGrp="1"/>
          </p:cNvSpPr>
          <p:nvPr>
            <p:ph type="subTitle" idx="1" hasCustomPrompt="1"/>
          </p:nvPr>
        </p:nvSpPr>
        <p:spPr>
          <a:xfrm>
            <a:off x="1129436" y="812046"/>
            <a:ext cx="7560000" cy="461665"/>
          </a:xfrm>
          <a:prstGeom prst="rect">
            <a:avLst/>
          </a:prstGeom>
        </p:spPr>
        <p:txBody>
          <a:bodyPr>
            <a:spAutoFit/>
          </a:bodyPr>
          <a:lstStyle>
            <a:lvl1pPr marL="0" indent="0" algn="l">
              <a:buNone/>
              <a:defRPr sz="2400">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z="2400" dirty="0" smtClean="0">
                <a:solidFill>
                  <a:schemeClr val="bg1">
                    <a:lumMod val="65000"/>
                  </a:schemeClr>
                </a:solidFill>
              </a:rPr>
              <a:t>Subtítulo</a:t>
            </a:r>
            <a:endParaRPr lang="es-CL" dirty="0"/>
          </a:p>
        </p:txBody>
      </p:sp>
      <p:sp>
        <p:nvSpPr>
          <p:cNvPr id="7" name="1 Título"/>
          <p:cNvSpPr>
            <a:spLocks noGrp="1"/>
          </p:cNvSpPr>
          <p:nvPr>
            <p:ph type="ctrTitle"/>
          </p:nvPr>
        </p:nvSpPr>
        <p:spPr>
          <a:xfrm>
            <a:off x="1129436" y="402233"/>
            <a:ext cx="7560000" cy="434479"/>
          </a:xfrm>
          <a:prstGeom prst="rect">
            <a:avLst/>
          </a:prstGeom>
        </p:spPr>
        <p:txBody>
          <a:bodyPr anchor="ctr"/>
          <a:lstStyle>
            <a:lvl1pPr algn="l">
              <a:defRPr sz="3200">
                <a:solidFill>
                  <a:schemeClr val="tx1">
                    <a:lumMod val="75000"/>
                    <a:lumOff val="25000"/>
                  </a:schemeClr>
                </a:solidFill>
                <a:latin typeface="+mn-lt"/>
              </a:defRPr>
            </a:lvl1pPr>
          </a:lstStyle>
          <a:p>
            <a:r>
              <a:rPr lang="es-CL" sz="3200" dirty="0" smtClean="0">
                <a:solidFill>
                  <a:schemeClr val="tx1">
                    <a:lumMod val="75000"/>
                    <a:lumOff val="25000"/>
                  </a:schemeClr>
                </a:solidFill>
              </a:rPr>
              <a:t>Título</a:t>
            </a:r>
            <a:endParaRPr lang="es-CL" dirty="0"/>
          </a:p>
        </p:txBody>
      </p:sp>
      <p:sp>
        <p:nvSpPr>
          <p:cNvPr id="8" name="2 Marcador de texto"/>
          <p:cNvSpPr>
            <a:spLocks noGrp="1"/>
          </p:cNvSpPr>
          <p:nvPr>
            <p:ph type="body" idx="10" hasCustomPrompt="1"/>
          </p:nvPr>
        </p:nvSpPr>
        <p:spPr>
          <a:xfrm>
            <a:off x="1129436" y="1609343"/>
            <a:ext cx="7560000" cy="3960000"/>
          </a:xfrm>
          <a:prstGeom prst="rect">
            <a:avLst/>
          </a:prstGeom>
        </p:spPr>
        <p:txBody>
          <a:bodyPr anchor="t"/>
          <a:lstStyle>
            <a:lvl1pPr marL="0" indent="0">
              <a:spcBef>
                <a:spcPts val="0"/>
              </a:spcBef>
              <a:buNone/>
              <a:defRPr sz="1800">
                <a:solidFill>
                  <a:schemeClr val="tx1">
                    <a:lumMod val="75000"/>
                    <a:lumOff val="25000"/>
                  </a:schemeClr>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Contenido</a:t>
            </a:r>
          </a:p>
        </p:txBody>
      </p:sp>
      <p:pic>
        <p:nvPicPr>
          <p:cNvPr id="10" name="Picture 2"/>
          <p:cNvPicPr>
            <a:picLocks noChangeAspect="1" noChangeArrowheads="1"/>
          </p:cNvPicPr>
          <p:nvPr userDrawn="1"/>
        </p:nvPicPr>
        <p:blipFill>
          <a:blip r:embed="rId3" cstate="email"/>
          <a:srcRect l="79264" t="84000"/>
          <a:stretch>
            <a:fillRect/>
          </a:stretch>
        </p:blipFill>
        <p:spPr bwMode="auto">
          <a:xfrm>
            <a:off x="7247614" y="5760720"/>
            <a:ext cx="1896386" cy="1097280"/>
          </a:xfrm>
          <a:prstGeom prst="rect">
            <a:avLst/>
          </a:prstGeom>
          <a:noFill/>
          <a:ln w="9525">
            <a:noFill/>
            <a:miter lim="800000"/>
            <a:headEnd/>
            <a:tailEnd/>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8_Diseño personalizado">
    <p:spTree>
      <p:nvGrpSpPr>
        <p:cNvPr id="1" name=""/>
        <p:cNvGrpSpPr/>
        <p:nvPr/>
      </p:nvGrpSpPr>
      <p:grpSpPr>
        <a:xfrm>
          <a:off x="0" y="0"/>
          <a:ext cx="0" cy="0"/>
          <a:chOff x="0" y="0"/>
          <a:chExt cx="0" cy="0"/>
        </a:xfrm>
      </p:grpSpPr>
      <p:pic>
        <p:nvPicPr>
          <p:cNvPr id="11266" name="Picture 2"/>
          <p:cNvPicPr>
            <a:picLocks noChangeAspect="1" noChangeArrowheads="1"/>
          </p:cNvPicPr>
          <p:nvPr userDrawn="1"/>
        </p:nvPicPr>
        <p:blipFill>
          <a:blip r:embed="rId2" cstate="email"/>
          <a:srcRect r="19266"/>
          <a:stretch>
            <a:fillRect/>
          </a:stretch>
        </p:blipFill>
        <p:spPr bwMode="auto">
          <a:xfrm>
            <a:off x="-1" y="0"/>
            <a:ext cx="781236" cy="6857999"/>
          </a:xfrm>
          <a:prstGeom prst="rect">
            <a:avLst/>
          </a:prstGeom>
          <a:noFill/>
          <a:ln w="9525">
            <a:noFill/>
            <a:miter lim="800000"/>
            <a:headEnd/>
            <a:tailEnd/>
          </a:ln>
        </p:spPr>
      </p:pic>
      <p:sp>
        <p:nvSpPr>
          <p:cNvPr id="6" name="2 Subtítulo"/>
          <p:cNvSpPr>
            <a:spLocks noGrp="1"/>
          </p:cNvSpPr>
          <p:nvPr>
            <p:ph type="subTitle" idx="1" hasCustomPrompt="1"/>
          </p:nvPr>
        </p:nvSpPr>
        <p:spPr>
          <a:xfrm>
            <a:off x="1129436" y="812046"/>
            <a:ext cx="7560000" cy="461665"/>
          </a:xfrm>
          <a:prstGeom prst="rect">
            <a:avLst/>
          </a:prstGeom>
        </p:spPr>
        <p:txBody>
          <a:bodyPr>
            <a:spAutoFit/>
          </a:bodyPr>
          <a:lstStyle>
            <a:lvl1pPr marL="0" indent="0" algn="l">
              <a:buNone/>
              <a:defRPr sz="2400">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z="2400" dirty="0" smtClean="0">
                <a:solidFill>
                  <a:schemeClr val="bg1">
                    <a:lumMod val="65000"/>
                  </a:schemeClr>
                </a:solidFill>
              </a:rPr>
              <a:t>Subtítulo</a:t>
            </a:r>
            <a:endParaRPr lang="es-CL" dirty="0"/>
          </a:p>
        </p:txBody>
      </p:sp>
      <p:sp>
        <p:nvSpPr>
          <p:cNvPr id="7" name="1 Título"/>
          <p:cNvSpPr>
            <a:spLocks noGrp="1"/>
          </p:cNvSpPr>
          <p:nvPr>
            <p:ph type="ctrTitle"/>
          </p:nvPr>
        </p:nvSpPr>
        <p:spPr>
          <a:xfrm>
            <a:off x="1129436" y="402233"/>
            <a:ext cx="7560000" cy="434479"/>
          </a:xfrm>
          <a:prstGeom prst="rect">
            <a:avLst/>
          </a:prstGeom>
        </p:spPr>
        <p:txBody>
          <a:bodyPr anchor="ctr"/>
          <a:lstStyle>
            <a:lvl1pPr algn="l">
              <a:defRPr sz="3200">
                <a:solidFill>
                  <a:schemeClr val="tx1">
                    <a:lumMod val="75000"/>
                    <a:lumOff val="25000"/>
                  </a:schemeClr>
                </a:solidFill>
                <a:latin typeface="+mn-lt"/>
              </a:defRPr>
            </a:lvl1pPr>
          </a:lstStyle>
          <a:p>
            <a:r>
              <a:rPr lang="es-CL" sz="3200" dirty="0" smtClean="0">
                <a:solidFill>
                  <a:schemeClr val="tx1">
                    <a:lumMod val="75000"/>
                    <a:lumOff val="25000"/>
                  </a:schemeClr>
                </a:solidFill>
              </a:rPr>
              <a:t>Título</a:t>
            </a:r>
            <a:endParaRPr lang="es-CL" dirty="0"/>
          </a:p>
        </p:txBody>
      </p:sp>
      <p:sp>
        <p:nvSpPr>
          <p:cNvPr id="8" name="2 Marcador de texto"/>
          <p:cNvSpPr>
            <a:spLocks noGrp="1"/>
          </p:cNvSpPr>
          <p:nvPr>
            <p:ph type="body" idx="10" hasCustomPrompt="1"/>
          </p:nvPr>
        </p:nvSpPr>
        <p:spPr>
          <a:xfrm>
            <a:off x="1129436" y="1609343"/>
            <a:ext cx="7560000" cy="3960000"/>
          </a:xfrm>
          <a:prstGeom prst="rect">
            <a:avLst/>
          </a:prstGeom>
        </p:spPr>
        <p:txBody>
          <a:bodyPr anchor="t"/>
          <a:lstStyle>
            <a:lvl1pPr marL="0" indent="0">
              <a:spcBef>
                <a:spcPts val="0"/>
              </a:spcBef>
              <a:buNone/>
              <a:defRPr sz="1800">
                <a:solidFill>
                  <a:schemeClr val="tx1">
                    <a:lumMod val="75000"/>
                    <a:lumOff val="25000"/>
                  </a:schemeClr>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Contenido</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Diseño personalizado">
    <p:spTree>
      <p:nvGrpSpPr>
        <p:cNvPr id="1" name=""/>
        <p:cNvGrpSpPr/>
        <p:nvPr/>
      </p:nvGrpSpPr>
      <p:grpSpPr>
        <a:xfrm>
          <a:off x="0" y="0"/>
          <a:ext cx="0" cy="0"/>
          <a:chOff x="0" y="0"/>
          <a:chExt cx="0" cy="0"/>
        </a:xfrm>
      </p:grpSpPr>
      <p:pic>
        <p:nvPicPr>
          <p:cNvPr id="12290" name="Picture 2"/>
          <p:cNvPicPr>
            <a:picLocks noChangeAspect="1" noChangeArrowheads="1"/>
          </p:cNvPicPr>
          <p:nvPr userDrawn="1"/>
        </p:nvPicPr>
        <p:blipFill>
          <a:blip r:embed="rId2" cstate="email"/>
          <a:srcRect r="91361"/>
          <a:stretch>
            <a:fillRect/>
          </a:stretch>
        </p:blipFill>
        <p:spPr bwMode="auto">
          <a:xfrm>
            <a:off x="0" y="0"/>
            <a:ext cx="790113" cy="6857999"/>
          </a:xfrm>
          <a:prstGeom prst="rect">
            <a:avLst/>
          </a:prstGeom>
          <a:noFill/>
          <a:ln w="9525">
            <a:noFill/>
            <a:miter lim="800000"/>
            <a:headEnd/>
            <a:tailEnd/>
          </a:ln>
        </p:spPr>
      </p:pic>
      <p:sp>
        <p:nvSpPr>
          <p:cNvPr id="5" name="2 Subtítulo"/>
          <p:cNvSpPr>
            <a:spLocks noGrp="1"/>
          </p:cNvSpPr>
          <p:nvPr>
            <p:ph type="subTitle" idx="1" hasCustomPrompt="1"/>
          </p:nvPr>
        </p:nvSpPr>
        <p:spPr>
          <a:xfrm>
            <a:off x="1129436" y="812046"/>
            <a:ext cx="7560000" cy="461665"/>
          </a:xfrm>
          <a:prstGeom prst="rect">
            <a:avLst/>
          </a:prstGeom>
        </p:spPr>
        <p:txBody>
          <a:bodyPr>
            <a:spAutoFit/>
          </a:bodyPr>
          <a:lstStyle>
            <a:lvl1pPr marL="0" indent="0" algn="l">
              <a:buNone/>
              <a:defRPr sz="2400">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z="2400" dirty="0" smtClean="0">
                <a:solidFill>
                  <a:schemeClr val="bg1">
                    <a:lumMod val="65000"/>
                  </a:schemeClr>
                </a:solidFill>
              </a:rPr>
              <a:t>Subtítulo</a:t>
            </a:r>
            <a:endParaRPr lang="es-CL" dirty="0"/>
          </a:p>
        </p:txBody>
      </p:sp>
      <p:sp>
        <p:nvSpPr>
          <p:cNvPr id="6" name="1 Título"/>
          <p:cNvSpPr>
            <a:spLocks noGrp="1"/>
          </p:cNvSpPr>
          <p:nvPr>
            <p:ph type="ctrTitle"/>
          </p:nvPr>
        </p:nvSpPr>
        <p:spPr>
          <a:xfrm>
            <a:off x="1129436" y="402233"/>
            <a:ext cx="7560000" cy="434479"/>
          </a:xfrm>
          <a:prstGeom prst="rect">
            <a:avLst/>
          </a:prstGeom>
        </p:spPr>
        <p:txBody>
          <a:bodyPr anchor="ctr"/>
          <a:lstStyle>
            <a:lvl1pPr algn="l">
              <a:defRPr sz="3200">
                <a:solidFill>
                  <a:schemeClr val="tx1">
                    <a:lumMod val="75000"/>
                    <a:lumOff val="25000"/>
                  </a:schemeClr>
                </a:solidFill>
                <a:latin typeface="+mn-lt"/>
              </a:defRPr>
            </a:lvl1pPr>
          </a:lstStyle>
          <a:p>
            <a:r>
              <a:rPr lang="es-CL" sz="3200" dirty="0" smtClean="0">
                <a:solidFill>
                  <a:schemeClr val="tx1">
                    <a:lumMod val="75000"/>
                    <a:lumOff val="25000"/>
                  </a:schemeClr>
                </a:solidFill>
              </a:rPr>
              <a:t>Título</a:t>
            </a:r>
            <a:endParaRPr lang="es-CL" dirty="0"/>
          </a:p>
        </p:txBody>
      </p:sp>
      <p:sp>
        <p:nvSpPr>
          <p:cNvPr id="7" name="2 Marcador de texto"/>
          <p:cNvSpPr>
            <a:spLocks noGrp="1"/>
          </p:cNvSpPr>
          <p:nvPr>
            <p:ph type="body" idx="10" hasCustomPrompt="1"/>
          </p:nvPr>
        </p:nvSpPr>
        <p:spPr>
          <a:xfrm>
            <a:off x="1129436" y="1609343"/>
            <a:ext cx="7560000" cy="3960000"/>
          </a:xfrm>
          <a:prstGeom prst="rect">
            <a:avLst/>
          </a:prstGeom>
        </p:spPr>
        <p:txBody>
          <a:bodyPr anchor="t"/>
          <a:lstStyle>
            <a:lvl1pPr marL="0" indent="0">
              <a:spcBef>
                <a:spcPts val="0"/>
              </a:spcBef>
              <a:buNone/>
              <a:defRPr sz="1800">
                <a:solidFill>
                  <a:schemeClr val="tx1">
                    <a:lumMod val="75000"/>
                    <a:lumOff val="25000"/>
                  </a:schemeClr>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Contenido</a:t>
            </a:r>
          </a:p>
        </p:txBody>
      </p:sp>
      <p:pic>
        <p:nvPicPr>
          <p:cNvPr id="8" name="Picture 2"/>
          <p:cNvPicPr>
            <a:picLocks noChangeAspect="1" noChangeArrowheads="1"/>
          </p:cNvPicPr>
          <p:nvPr userDrawn="1"/>
        </p:nvPicPr>
        <p:blipFill>
          <a:blip r:embed="rId3" cstate="email"/>
          <a:srcRect l="79264" t="84000"/>
          <a:stretch>
            <a:fillRect/>
          </a:stretch>
        </p:blipFill>
        <p:spPr bwMode="auto">
          <a:xfrm>
            <a:off x="7247614" y="5760720"/>
            <a:ext cx="1896386" cy="1097280"/>
          </a:xfrm>
          <a:prstGeom prst="rect">
            <a:avLst/>
          </a:prstGeom>
          <a:noFill/>
          <a:ln w="9525">
            <a:noFill/>
            <a:miter lim="800000"/>
            <a:headEnd/>
            <a:tailEnd/>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_Diseño personalizado">
    <p:spTree>
      <p:nvGrpSpPr>
        <p:cNvPr id="1" name=""/>
        <p:cNvGrpSpPr/>
        <p:nvPr/>
      </p:nvGrpSpPr>
      <p:grpSpPr>
        <a:xfrm>
          <a:off x="0" y="0"/>
          <a:ext cx="0" cy="0"/>
          <a:chOff x="0" y="0"/>
          <a:chExt cx="0" cy="0"/>
        </a:xfrm>
      </p:grpSpPr>
      <p:pic>
        <p:nvPicPr>
          <p:cNvPr id="12290" name="Picture 2"/>
          <p:cNvPicPr>
            <a:picLocks noChangeAspect="1" noChangeArrowheads="1"/>
          </p:cNvPicPr>
          <p:nvPr userDrawn="1"/>
        </p:nvPicPr>
        <p:blipFill>
          <a:blip r:embed="rId2" cstate="email"/>
          <a:srcRect r="16038"/>
          <a:stretch>
            <a:fillRect/>
          </a:stretch>
        </p:blipFill>
        <p:spPr bwMode="auto">
          <a:xfrm>
            <a:off x="0" y="0"/>
            <a:ext cx="790113" cy="6857999"/>
          </a:xfrm>
          <a:prstGeom prst="rect">
            <a:avLst/>
          </a:prstGeom>
          <a:noFill/>
          <a:ln w="9525">
            <a:noFill/>
            <a:miter lim="800000"/>
            <a:headEnd/>
            <a:tailEnd/>
          </a:ln>
        </p:spPr>
      </p:pic>
      <p:sp>
        <p:nvSpPr>
          <p:cNvPr id="5" name="2 Subtítulo"/>
          <p:cNvSpPr>
            <a:spLocks noGrp="1"/>
          </p:cNvSpPr>
          <p:nvPr>
            <p:ph type="subTitle" idx="1" hasCustomPrompt="1"/>
          </p:nvPr>
        </p:nvSpPr>
        <p:spPr>
          <a:xfrm>
            <a:off x="1129436" y="812046"/>
            <a:ext cx="7560000" cy="461665"/>
          </a:xfrm>
          <a:prstGeom prst="rect">
            <a:avLst/>
          </a:prstGeom>
        </p:spPr>
        <p:txBody>
          <a:bodyPr>
            <a:spAutoFit/>
          </a:bodyPr>
          <a:lstStyle>
            <a:lvl1pPr marL="0" indent="0" algn="l">
              <a:buNone/>
              <a:defRPr sz="2400">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z="2400" dirty="0" smtClean="0">
                <a:solidFill>
                  <a:schemeClr val="bg1">
                    <a:lumMod val="65000"/>
                  </a:schemeClr>
                </a:solidFill>
              </a:rPr>
              <a:t>Subtítulo</a:t>
            </a:r>
            <a:endParaRPr lang="es-CL" dirty="0"/>
          </a:p>
        </p:txBody>
      </p:sp>
      <p:sp>
        <p:nvSpPr>
          <p:cNvPr id="6" name="1 Título"/>
          <p:cNvSpPr>
            <a:spLocks noGrp="1"/>
          </p:cNvSpPr>
          <p:nvPr>
            <p:ph type="ctrTitle"/>
          </p:nvPr>
        </p:nvSpPr>
        <p:spPr>
          <a:xfrm>
            <a:off x="1129436" y="402233"/>
            <a:ext cx="7560000" cy="434479"/>
          </a:xfrm>
          <a:prstGeom prst="rect">
            <a:avLst/>
          </a:prstGeom>
        </p:spPr>
        <p:txBody>
          <a:bodyPr anchor="ctr"/>
          <a:lstStyle>
            <a:lvl1pPr algn="l">
              <a:defRPr sz="3200">
                <a:solidFill>
                  <a:schemeClr val="tx1">
                    <a:lumMod val="75000"/>
                    <a:lumOff val="25000"/>
                  </a:schemeClr>
                </a:solidFill>
                <a:latin typeface="+mn-lt"/>
              </a:defRPr>
            </a:lvl1pPr>
          </a:lstStyle>
          <a:p>
            <a:r>
              <a:rPr lang="es-CL" sz="3200" dirty="0" smtClean="0">
                <a:solidFill>
                  <a:schemeClr val="tx1">
                    <a:lumMod val="75000"/>
                    <a:lumOff val="25000"/>
                  </a:schemeClr>
                </a:solidFill>
              </a:rPr>
              <a:t>Título</a:t>
            </a:r>
            <a:endParaRPr lang="es-CL" dirty="0"/>
          </a:p>
        </p:txBody>
      </p:sp>
      <p:sp>
        <p:nvSpPr>
          <p:cNvPr id="7" name="2 Marcador de texto"/>
          <p:cNvSpPr>
            <a:spLocks noGrp="1"/>
          </p:cNvSpPr>
          <p:nvPr>
            <p:ph type="body" idx="10" hasCustomPrompt="1"/>
          </p:nvPr>
        </p:nvSpPr>
        <p:spPr>
          <a:xfrm>
            <a:off x="1129436" y="1609343"/>
            <a:ext cx="7560000" cy="3960000"/>
          </a:xfrm>
          <a:prstGeom prst="rect">
            <a:avLst/>
          </a:prstGeom>
        </p:spPr>
        <p:txBody>
          <a:bodyPr anchor="t"/>
          <a:lstStyle>
            <a:lvl1pPr marL="0" indent="0">
              <a:spcBef>
                <a:spcPts val="0"/>
              </a:spcBef>
              <a:buNone/>
              <a:defRPr sz="1800">
                <a:solidFill>
                  <a:schemeClr val="tx1">
                    <a:lumMod val="75000"/>
                    <a:lumOff val="25000"/>
                  </a:schemeClr>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Contenido</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cstate="email"/>
          <a:srcRect/>
          <a:stretch>
            <a:fillRect/>
          </a:stretch>
        </p:blipFill>
        <p:spPr bwMode="auto">
          <a:xfrm>
            <a:off x="0" y="5752730"/>
            <a:ext cx="4234649" cy="1105269"/>
          </a:xfrm>
          <a:prstGeom prst="rect">
            <a:avLst/>
          </a:prstGeom>
          <a:noFill/>
          <a:ln w="9525">
            <a:noFill/>
            <a:miter lim="800000"/>
            <a:headEnd/>
            <a:tailEnd/>
          </a:ln>
        </p:spPr>
      </p:pic>
      <p:sp>
        <p:nvSpPr>
          <p:cNvPr id="20" name="2 Subtítulo"/>
          <p:cNvSpPr>
            <a:spLocks noGrp="1"/>
          </p:cNvSpPr>
          <p:nvPr>
            <p:ph type="subTitle" idx="1" hasCustomPrompt="1"/>
          </p:nvPr>
        </p:nvSpPr>
        <p:spPr>
          <a:xfrm>
            <a:off x="792072" y="812046"/>
            <a:ext cx="7560000" cy="461665"/>
          </a:xfrm>
          <a:prstGeom prst="rect">
            <a:avLst/>
          </a:prstGeom>
        </p:spPr>
        <p:txBody>
          <a:bodyPr>
            <a:spAutoFit/>
          </a:bodyPr>
          <a:lstStyle>
            <a:lvl1pPr marL="0" indent="0" algn="l">
              <a:buNone/>
              <a:defRPr sz="2400">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z="2400" dirty="0" smtClean="0">
                <a:solidFill>
                  <a:schemeClr val="bg1">
                    <a:lumMod val="65000"/>
                  </a:schemeClr>
                </a:solidFill>
              </a:rPr>
              <a:t>Subtítulo</a:t>
            </a:r>
            <a:endParaRPr lang="es-CL" dirty="0"/>
          </a:p>
        </p:txBody>
      </p:sp>
      <p:sp>
        <p:nvSpPr>
          <p:cNvPr id="19" name="1 Título"/>
          <p:cNvSpPr>
            <a:spLocks noGrp="1"/>
          </p:cNvSpPr>
          <p:nvPr>
            <p:ph type="ctrTitle"/>
          </p:nvPr>
        </p:nvSpPr>
        <p:spPr>
          <a:xfrm>
            <a:off x="792072" y="402233"/>
            <a:ext cx="7560000" cy="434479"/>
          </a:xfrm>
          <a:prstGeom prst="rect">
            <a:avLst/>
          </a:prstGeom>
        </p:spPr>
        <p:txBody>
          <a:bodyPr anchor="ctr"/>
          <a:lstStyle>
            <a:lvl1pPr algn="l">
              <a:defRPr sz="3200">
                <a:solidFill>
                  <a:schemeClr val="tx1">
                    <a:lumMod val="75000"/>
                    <a:lumOff val="25000"/>
                  </a:schemeClr>
                </a:solidFill>
                <a:latin typeface="+mn-lt"/>
              </a:defRPr>
            </a:lvl1pPr>
          </a:lstStyle>
          <a:p>
            <a:r>
              <a:rPr lang="es-CL" sz="3200" dirty="0" smtClean="0">
                <a:solidFill>
                  <a:schemeClr val="tx1">
                    <a:lumMod val="75000"/>
                    <a:lumOff val="25000"/>
                  </a:schemeClr>
                </a:solidFill>
              </a:rPr>
              <a:t>Título</a:t>
            </a:r>
            <a:endParaRPr lang="es-CL" dirty="0"/>
          </a:p>
        </p:txBody>
      </p:sp>
      <p:sp>
        <p:nvSpPr>
          <p:cNvPr id="21" name="2 Marcador de texto"/>
          <p:cNvSpPr>
            <a:spLocks noGrp="1"/>
          </p:cNvSpPr>
          <p:nvPr>
            <p:ph type="body" idx="10" hasCustomPrompt="1"/>
          </p:nvPr>
        </p:nvSpPr>
        <p:spPr>
          <a:xfrm>
            <a:off x="792072" y="1609343"/>
            <a:ext cx="7560000" cy="3960000"/>
          </a:xfrm>
          <a:prstGeom prst="rect">
            <a:avLst/>
          </a:prstGeom>
        </p:spPr>
        <p:txBody>
          <a:bodyPr anchor="t"/>
          <a:lstStyle>
            <a:lvl1pPr marL="0" indent="0">
              <a:spcBef>
                <a:spcPts val="0"/>
              </a:spcBef>
              <a:buNone/>
              <a:defRPr sz="1800">
                <a:solidFill>
                  <a:schemeClr val="tx1">
                    <a:lumMod val="75000"/>
                    <a:lumOff val="25000"/>
                  </a:schemeClr>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Contenido</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Diseño personalizado">
    <p:spTree>
      <p:nvGrpSpPr>
        <p:cNvPr id="1" name=""/>
        <p:cNvGrpSpPr/>
        <p:nvPr/>
      </p:nvGrpSpPr>
      <p:grpSpPr>
        <a:xfrm>
          <a:off x="0" y="0"/>
          <a:ext cx="0" cy="0"/>
          <a:chOff x="0" y="0"/>
          <a:chExt cx="0" cy="0"/>
        </a:xfrm>
      </p:grpSpPr>
      <p:pic>
        <p:nvPicPr>
          <p:cNvPr id="13314" name="Picture 2"/>
          <p:cNvPicPr>
            <a:picLocks noChangeAspect="1" noChangeArrowheads="1"/>
          </p:cNvPicPr>
          <p:nvPr userDrawn="1"/>
        </p:nvPicPr>
        <p:blipFill>
          <a:blip r:embed="rId2" cstate="email"/>
          <a:srcRect r="91458"/>
          <a:stretch>
            <a:fillRect/>
          </a:stretch>
        </p:blipFill>
        <p:spPr bwMode="auto">
          <a:xfrm>
            <a:off x="0" y="0"/>
            <a:ext cx="781235" cy="6858000"/>
          </a:xfrm>
          <a:prstGeom prst="rect">
            <a:avLst/>
          </a:prstGeom>
          <a:noFill/>
          <a:ln w="9525">
            <a:noFill/>
            <a:miter lim="800000"/>
            <a:headEnd/>
            <a:tailEnd/>
          </a:ln>
        </p:spPr>
      </p:pic>
      <p:sp>
        <p:nvSpPr>
          <p:cNvPr id="5" name="2 Subtítulo"/>
          <p:cNvSpPr>
            <a:spLocks noGrp="1"/>
          </p:cNvSpPr>
          <p:nvPr>
            <p:ph type="subTitle" idx="1" hasCustomPrompt="1"/>
          </p:nvPr>
        </p:nvSpPr>
        <p:spPr>
          <a:xfrm>
            <a:off x="1129436" y="812046"/>
            <a:ext cx="7560000" cy="461665"/>
          </a:xfrm>
          <a:prstGeom prst="rect">
            <a:avLst/>
          </a:prstGeom>
        </p:spPr>
        <p:txBody>
          <a:bodyPr>
            <a:spAutoFit/>
          </a:bodyPr>
          <a:lstStyle>
            <a:lvl1pPr marL="0" indent="0" algn="l">
              <a:buNone/>
              <a:defRPr sz="2400">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z="2400" dirty="0" smtClean="0">
                <a:solidFill>
                  <a:schemeClr val="bg1">
                    <a:lumMod val="65000"/>
                  </a:schemeClr>
                </a:solidFill>
              </a:rPr>
              <a:t>Subtítulo</a:t>
            </a:r>
            <a:endParaRPr lang="es-CL" dirty="0"/>
          </a:p>
        </p:txBody>
      </p:sp>
      <p:sp>
        <p:nvSpPr>
          <p:cNvPr id="6" name="1 Título"/>
          <p:cNvSpPr>
            <a:spLocks noGrp="1"/>
          </p:cNvSpPr>
          <p:nvPr>
            <p:ph type="ctrTitle"/>
          </p:nvPr>
        </p:nvSpPr>
        <p:spPr>
          <a:xfrm>
            <a:off x="1129436" y="402233"/>
            <a:ext cx="7560000" cy="434479"/>
          </a:xfrm>
          <a:prstGeom prst="rect">
            <a:avLst/>
          </a:prstGeom>
        </p:spPr>
        <p:txBody>
          <a:bodyPr anchor="ctr"/>
          <a:lstStyle>
            <a:lvl1pPr algn="l">
              <a:defRPr sz="3200">
                <a:solidFill>
                  <a:schemeClr val="tx1">
                    <a:lumMod val="75000"/>
                    <a:lumOff val="25000"/>
                  </a:schemeClr>
                </a:solidFill>
                <a:latin typeface="+mn-lt"/>
              </a:defRPr>
            </a:lvl1pPr>
          </a:lstStyle>
          <a:p>
            <a:r>
              <a:rPr lang="es-CL" sz="3200" dirty="0" smtClean="0">
                <a:solidFill>
                  <a:schemeClr val="tx1">
                    <a:lumMod val="75000"/>
                    <a:lumOff val="25000"/>
                  </a:schemeClr>
                </a:solidFill>
              </a:rPr>
              <a:t>Título</a:t>
            </a:r>
            <a:endParaRPr lang="es-CL" dirty="0"/>
          </a:p>
        </p:txBody>
      </p:sp>
      <p:sp>
        <p:nvSpPr>
          <p:cNvPr id="7" name="2 Marcador de texto"/>
          <p:cNvSpPr>
            <a:spLocks noGrp="1"/>
          </p:cNvSpPr>
          <p:nvPr>
            <p:ph type="body" idx="10" hasCustomPrompt="1"/>
          </p:nvPr>
        </p:nvSpPr>
        <p:spPr>
          <a:xfrm>
            <a:off x="1129436" y="1609343"/>
            <a:ext cx="7560000" cy="3960000"/>
          </a:xfrm>
          <a:prstGeom prst="rect">
            <a:avLst/>
          </a:prstGeom>
        </p:spPr>
        <p:txBody>
          <a:bodyPr anchor="t"/>
          <a:lstStyle>
            <a:lvl1pPr marL="0" indent="0">
              <a:spcBef>
                <a:spcPts val="0"/>
              </a:spcBef>
              <a:buNone/>
              <a:defRPr sz="1800">
                <a:solidFill>
                  <a:schemeClr val="tx1">
                    <a:lumMod val="75000"/>
                    <a:lumOff val="25000"/>
                  </a:schemeClr>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Contenido</a:t>
            </a:r>
          </a:p>
        </p:txBody>
      </p:sp>
      <p:pic>
        <p:nvPicPr>
          <p:cNvPr id="8" name="Picture 2"/>
          <p:cNvPicPr>
            <a:picLocks noChangeAspect="1" noChangeArrowheads="1"/>
          </p:cNvPicPr>
          <p:nvPr userDrawn="1"/>
        </p:nvPicPr>
        <p:blipFill>
          <a:blip r:embed="rId3" cstate="email"/>
          <a:srcRect l="79264" t="84000"/>
          <a:stretch>
            <a:fillRect/>
          </a:stretch>
        </p:blipFill>
        <p:spPr bwMode="auto">
          <a:xfrm>
            <a:off x="7247614" y="5760720"/>
            <a:ext cx="1896386" cy="1097280"/>
          </a:xfrm>
          <a:prstGeom prst="rect">
            <a:avLst/>
          </a:prstGeom>
          <a:noFill/>
          <a:ln w="9525">
            <a:noFill/>
            <a:miter lim="800000"/>
            <a:headEnd/>
            <a:tailEnd/>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_Diseño personalizado">
    <p:spTree>
      <p:nvGrpSpPr>
        <p:cNvPr id="1" name=""/>
        <p:cNvGrpSpPr/>
        <p:nvPr/>
      </p:nvGrpSpPr>
      <p:grpSpPr>
        <a:xfrm>
          <a:off x="0" y="0"/>
          <a:ext cx="0" cy="0"/>
          <a:chOff x="0" y="0"/>
          <a:chExt cx="0" cy="0"/>
        </a:xfrm>
      </p:grpSpPr>
      <p:pic>
        <p:nvPicPr>
          <p:cNvPr id="13314" name="Picture 2"/>
          <p:cNvPicPr>
            <a:picLocks noChangeAspect="1" noChangeArrowheads="1"/>
          </p:cNvPicPr>
          <p:nvPr userDrawn="1"/>
        </p:nvPicPr>
        <p:blipFill>
          <a:blip r:embed="rId2" cstate="email"/>
          <a:srcRect r="15238"/>
          <a:stretch>
            <a:fillRect/>
          </a:stretch>
        </p:blipFill>
        <p:spPr bwMode="auto">
          <a:xfrm>
            <a:off x="0" y="0"/>
            <a:ext cx="790113" cy="6858000"/>
          </a:xfrm>
          <a:prstGeom prst="rect">
            <a:avLst/>
          </a:prstGeom>
          <a:noFill/>
          <a:ln w="9525">
            <a:noFill/>
            <a:miter lim="800000"/>
            <a:headEnd/>
            <a:tailEnd/>
          </a:ln>
        </p:spPr>
      </p:pic>
      <p:sp>
        <p:nvSpPr>
          <p:cNvPr id="5" name="2 Subtítulo"/>
          <p:cNvSpPr>
            <a:spLocks noGrp="1"/>
          </p:cNvSpPr>
          <p:nvPr>
            <p:ph type="subTitle" idx="1" hasCustomPrompt="1"/>
          </p:nvPr>
        </p:nvSpPr>
        <p:spPr>
          <a:xfrm>
            <a:off x="1129436" y="812046"/>
            <a:ext cx="7560000" cy="461665"/>
          </a:xfrm>
          <a:prstGeom prst="rect">
            <a:avLst/>
          </a:prstGeom>
        </p:spPr>
        <p:txBody>
          <a:bodyPr>
            <a:spAutoFit/>
          </a:bodyPr>
          <a:lstStyle>
            <a:lvl1pPr marL="0" indent="0" algn="l">
              <a:buNone/>
              <a:defRPr sz="2400">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z="2400" dirty="0" smtClean="0">
                <a:solidFill>
                  <a:schemeClr val="bg1">
                    <a:lumMod val="65000"/>
                  </a:schemeClr>
                </a:solidFill>
              </a:rPr>
              <a:t>Subtítulo</a:t>
            </a:r>
            <a:endParaRPr lang="es-CL" dirty="0"/>
          </a:p>
        </p:txBody>
      </p:sp>
      <p:sp>
        <p:nvSpPr>
          <p:cNvPr id="6" name="1 Título"/>
          <p:cNvSpPr>
            <a:spLocks noGrp="1"/>
          </p:cNvSpPr>
          <p:nvPr>
            <p:ph type="ctrTitle"/>
          </p:nvPr>
        </p:nvSpPr>
        <p:spPr>
          <a:xfrm>
            <a:off x="1129436" y="402233"/>
            <a:ext cx="7560000" cy="434479"/>
          </a:xfrm>
          <a:prstGeom prst="rect">
            <a:avLst/>
          </a:prstGeom>
        </p:spPr>
        <p:txBody>
          <a:bodyPr anchor="ctr"/>
          <a:lstStyle>
            <a:lvl1pPr algn="l">
              <a:defRPr sz="3200">
                <a:solidFill>
                  <a:schemeClr val="tx1">
                    <a:lumMod val="75000"/>
                    <a:lumOff val="25000"/>
                  </a:schemeClr>
                </a:solidFill>
                <a:latin typeface="+mn-lt"/>
              </a:defRPr>
            </a:lvl1pPr>
          </a:lstStyle>
          <a:p>
            <a:r>
              <a:rPr lang="es-CL" sz="3200" dirty="0" smtClean="0">
                <a:solidFill>
                  <a:schemeClr val="tx1">
                    <a:lumMod val="75000"/>
                    <a:lumOff val="25000"/>
                  </a:schemeClr>
                </a:solidFill>
              </a:rPr>
              <a:t>Título</a:t>
            </a:r>
            <a:endParaRPr lang="es-CL" dirty="0"/>
          </a:p>
        </p:txBody>
      </p:sp>
      <p:sp>
        <p:nvSpPr>
          <p:cNvPr id="7" name="2 Marcador de texto"/>
          <p:cNvSpPr>
            <a:spLocks noGrp="1"/>
          </p:cNvSpPr>
          <p:nvPr>
            <p:ph type="body" idx="10" hasCustomPrompt="1"/>
          </p:nvPr>
        </p:nvSpPr>
        <p:spPr>
          <a:xfrm>
            <a:off x="1129436" y="1609343"/>
            <a:ext cx="7560000" cy="3960000"/>
          </a:xfrm>
          <a:prstGeom prst="rect">
            <a:avLst/>
          </a:prstGeom>
        </p:spPr>
        <p:txBody>
          <a:bodyPr anchor="t"/>
          <a:lstStyle>
            <a:lvl1pPr marL="0" indent="0">
              <a:spcBef>
                <a:spcPts val="0"/>
              </a:spcBef>
              <a:buNone/>
              <a:defRPr sz="1800">
                <a:solidFill>
                  <a:schemeClr val="tx1">
                    <a:lumMod val="75000"/>
                    <a:lumOff val="25000"/>
                  </a:schemeClr>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Contenido</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2_Diseño personalizado">
    <p:spTree>
      <p:nvGrpSpPr>
        <p:cNvPr id="1" name=""/>
        <p:cNvGrpSpPr/>
        <p:nvPr/>
      </p:nvGrpSpPr>
      <p:grpSpPr>
        <a:xfrm>
          <a:off x="0" y="0"/>
          <a:ext cx="0" cy="0"/>
          <a:chOff x="0" y="0"/>
          <a:chExt cx="0" cy="0"/>
        </a:xfrm>
      </p:grpSpPr>
      <p:sp>
        <p:nvSpPr>
          <p:cNvPr id="5" name="2 Subtítulo"/>
          <p:cNvSpPr>
            <a:spLocks noGrp="1"/>
          </p:cNvSpPr>
          <p:nvPr>
            <p:ph type="subTitle" idx="1" hasCustomPrompt="1"/>
          </p:nvPr>
        </p:nvSpPr>
        <p:spPr>
          <a:xfrm>
            <a:off x="845340" y="812046"/>
            <a:ext cx="7560000" cy="461665"/>
          </a:xfrm>
          <a:prstGeom prst="rect">
            <a:avLst/>
          </a:prstGeom>
        </p:spPr>
        <p:txBody>
          <a:bodyPr>
            <a:spAutoFit/>
          </a:bodyPr>
          <a:lstStyle>
            <a:lvl1pPr marL="0" indent="0" algn="l">
              <a:buNone/>
              <a:defRPr sz="2400">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z="2400" dirty="0" smtClean="0">
                <a:solidFill>
                  <a:schemeClr val="bg1">
                    <a:lumMod val="65000"/>
                  </a:schemeClr>
                </a:solidFill>
              </a:rPr>
              <a:t>Subtítulo</a:t>
            </a:r>
            <a:endParaRPr lang="es-CL" dirty="0"/>
          </a:p>
        </p:txBody>
      </p:sp>
      <p:sp>
        <p:nvSpPr>
          <p:cNvPr id="6" name="1 Título"/>
          <p:cNvSpPr>
            <a:spLocks noGrp="1"/>
          </p:cNvSpPr>
          <p:nvPr>
            <p:ph type="ctrTitle"/>
          </p:nvPr>
        </p:nvSpPr>
        <p:spPr>
          <a:xfrm>
            <a:off x="845340" y="402233"/>
            <a:ext cx="7560000" cy="434479"/>
          </a:xfrm>
          <a:prstGeom prst="rect">
            <a:avLst/>
          </a:prstGeom>
        </p:spPr>
        <p:txBody>
          <a:bodyPr anchor="ctr"/>
          <a:lstStyle>
            <a:lvl1pPr algn="l">
              <a:defRPr sz="3200">
                <a:solidFill>
                  <a:schemeClr val="tx1">
                    <a:lumMod val="75000"/>
                    <a:lumOff val="25000"/>
                  </a:schemeClr>
                </a:solidFill>
                <a:latin typeface="+mn-lt"/>
              </a:defRPr>
            </a:lvl1pPr>
          </a:lstStyle>
          <a:p>
            <a:r>
              <a:rPr lang="es-CL" sz="3200" dirty="0" smtClean="0">
                <a:solidFill>
                  <a:schemeClr val="tx1">
                    <a:lumMod val="75000"/>
                    <a:lumOff val="25000"/>
                  </a:schemeClr>
                </a:solidFill>
              </a:rPr>
              <a:t>Título</a:t>
            </a:r>
            <a:endParaRPr lang="es-CL" dirty="0"/>
          </a:p>
        </p:txBody>
      </p:sp>
      <p:sp>
        <p:nvSpPr>
          <p:cNvPr id="7" name="2 Marcador de texto"/>
          <p:cNvSpPr>
            <a:spLocks noGrp="1"/>
          </p:cNvSpPr>
          <p:nvPr>
            <p:ph type="body" idx="10" hasCustomPrompt="1"/>
          </p:nvPr>
        </p:nvSpPr>
        <p:spPr>
          <a:xfrm>
            <a:off x="845340" y="1609343"/>
            <a:ext cx="7560000" cy="3960000"/>
          </a:xfrm>
          <a:prstGeom prst="rect">
            <a:avLst/>
          </a:prstGeom>
        </p:spPr>
        <p:txBody>
          <a:bodyPr anchor="t"/>
          <a:lstStyle>
            <a:lvl1pPr marL="0" indent="0">
              <a:spcBef>
                <a:spcPts val="0"/>
              </a:spcBef>
              <a:buNone/>
              <a:defRPr sz="1800">
                <a:solidFill>
                  <a:schemeClr val="tx1">
                    <a:lumMod val="75000"/>
                    <a:lumOff val="25000"/>
                  </a:schemeClr>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Contenido</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cstate="email"/>
          <a:srcRect/>
          <a:stretch>
            <a:fillRect/>
          </a:stretch>
        </p:blipFill>
        <p:spPr bwMode="auto">
          <a:xfrm>
            <a:off x="-1" y="5779363"/>
            <a:ext cx="4243527" cy="1078636"/>
          </a:xfrm>
          <a:prstGeom prst="rect">
            <a:avLst/>
          </a:prstGeom>
          <a:noFill/>
          <a:ln w="9525">
            <a:noFill/>
            <a:miter lim="800000"/>
            <a:headEnd/>
            <a:tailEnd/>
          </a:ln>
        </p:spPr>
      </p:pic>
      <p:sp>
        <p:nvSpPr>
          <p:cNvPr id="6" name="2 Subtítulo"/>
          <p:cNvSpPr>
            <a:spLocks noGrp="1"/>
          </p:cNvSpPr>
          <p:nvPr>
            <p:ph type="subTitle" idx="1" hasCustomPrompt="1"/>
          </p:nvPr>
        </p:nvSpPr>
        <p:spPr>
          <a:xfrm>
            <a:off x="792072" y="812046"/>
            <a:ext cx="7560000" cy="461665"/>
          </a:xfrm>
          <a:prstGeom prst="rect">
            <a:avLst/>
          </a:prstGeom>
        </p:spPr>
        <p:txBody>
          <a:bodyPr>
            <a:spAutoFit/>
          </a:bodyPr>
          <a:lstStyle>
            <a:lvl1pPr marL="0" indent="0" algn="l">
              <a:buNone/>
              <a:defRPr sz="2400">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z="2400" dirty="0" smtClean="0">
                <a:solidFill>
                  <a:schemeClr val="bg1">
                    <a:lumMod val="65000"/>
                  </a:schemeClr>
                </a:solidFill>
              </a:rPr>
              <a:t>Subtítulo</a:t>
            </a:r>
            <a:endParaRPr lang="es-CL" dirty="0"/>
          </a:p>
        </p:txBody>
      </p:sp>
      <p:sp>
        <p:nvSpPr>
          <p:cNvPr id="7" name="1 Título"/>
          <p:cNvSpPr>
            <a:spLocks noGrp="1"/>
          </p:cNvSpPr>
          <p:nvPr>
            <p:ph type="ctrTitle"/>
          </p:nvPr>
        </p:nvSpPr>
        <p:spPr>
          <a:xfrm>
            <a:off x="792072" y="402233"/>
            <a:ext cx="7560000" cy="434479"/>
          </a:xfrm>
          <a:prstGeom prst="rect">
            <a:avLst/>
          </a:prstGeom>
        </p:spPr>
        <p:txBody>
          <a:bodyPr anchor="ctr"/>
          <a:lstStyle>
            <a:lvl1pPr algn="l">
              <a:defRPr sz="3200">
                <a:solidFill>
                  <a:schemeClr val="tx1">
                    <a:lumMod val="75000"/>
                    <a:lumOff val="25000"/>
                  </a:schemeClr>
                </a:solidFill>
                <a:latin typeface="+mn-lt"/>
              </a:defRPr>
            </a:lvl1pPr>
          </a:lstStyle>
          <a:p>
            <a:r>
              <a:rPr lang="es-CL" sz="3200" dirty="0" smtClean="0">
                <a:solidFill>
                  <a:schemeClr val="tx1">
                    <a:lumMod val="75000"/>
                    <a:lumOff val="25000"/>
                  </a:schemeClr>
                </a:solidFill>
              </a:rPr>
              <a:t>Título</a:t>
            </a:r>
            <a:endParaRPr lang="es-CL" dirty="0"/>
          </a:p>
        </p:txBody>
      </p:sp>
      <p:sp>
        <p:nvSpPr>
          <p:cNvPr id="8" name="2 Marcador de texto"/>
          <p:cNvSpPr>
            <a:spLocks noGrp="1"/>
          </p:cNvSpPr>
          <p:nvPr>
            <p:ph type="body" idx="10" hasCustomPrompt="1"/>
          </p:nvPr>
        </p:nvSpPr>
        <p:spPr>
          <a:xfrm>
            <a:off x="792072" y="1609343"/>
            <a:ext cx="7560000" cy="3960000"/>
          </a:xfrm>
          <a:prstGeom prst="rect">
            <a:avLst/>
          </a:prstGeom>
        </p:spPr>
        <p:txBody>
          <a:bodyPr anchor="t"/>
          <a:lstStyle>
            <a:lvl1pPr marL="0" indent="0">
              <a:spcBef>
                <a:spcPts val="0"/>
              </a:spcBef>
              <a:buNone/>
              <a:defRPr sz="1800">
                <a:solidFill>
                  <a:schemeClr val="tx1">
                    <a:lumMod val="75000"/>
                    <a:lumOff val="25000"/>
                  </a:schemeClr>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Contenido</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2" cstate="email"/>
          <a:srcRect/>
          <a:stretch>
            <a:fillRect/>
          </a:stretch>
        </p:blipFill>
        <p:spPr bwMode="auto">
          <a:xfrm>
            <a:off x="-1" y="5761608"/>
            <a:ext cx="4234650" cy="1096391"/>
          </a:xfrm>
          <a:prstGeom prst="rect">
            <a:avLst/>
          </a:prstGeom>
          <a:noFill/>
          <a:ln w="9525">
            <a:noFill/>
            <a:miter lim="800000"/>
            <a:headEnd/>
            <a:tailEnd/>
          </a:ln>
        </p:spPr>
      </p:pic>
      <p:sp>
        <p:nvSpPr>
          <p:cNvPr id="10" name="2 Subtítulo"/>
          <p:cNvSpPr>
            <a:spLocks noGrp="1"/>
          </p:cNvSpPr>
          <p:nvPr>
            <p:ph type="subTitle" idx="1" hasCustomPrompt="1"/>
          </p:nvPr>
        </p:nvSpPr>
        <p:spPr>
          <a:xfrm>
            <a:off x="792072" y="812046"/>
            <a:ext cx="7560000" cy="461665"/>
          </a:xfrm>
          <a:prstGeom prst="rect">
            <a:avLst/>
          </a:prstGeom>
        </p:spPr>
        <p:txBody>
          <a:bodyPr>
            <a:spAutoFit/>
          </a:bodyPr>
          <a:lstStyle>
            <a:lvl1pPr marL="0" indent="0" algn="l">
              <a:buNone/>
              <a:defRPr sz="2400">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z="2400" dirty="0" smtClean="0">
                <a:solidFill>
                  <a:schemeClr val="bg1">
                    <a:lumMod val="65000"/>
                  </a:schemeClr>
                </a:solidFill>
              </a:rPr>
              <a:t>Subtítulo</a:t>
            </a:r>
            <a:endParaRPr lang="es-CL" dirty="0"/>
          </a:p>
        </p:txBody>
      </p:sp>
      <p:sp>
        <p:nvSpPr>
          <p:cNvPr id="11" name="1 Título"/>
          <p:cNvSpPr>
            <a:spLocks noGrp="1"/>
          </p:cNvSpPr>
          <p:nvPr>
            <p:ph type="ctrTitle"/>
          </p:nvPr>
        </p:nvSpPr>
        <p:spPr>
          <a:xfrm>
            <a:off x="792072" y="402233"/>
            <a:ext cx="7560000" cy="434479"/>
          </a:xfrm>
          <a:prstGeom prst="rect">
            <a:avLst/>
          </a:prstGeom>
        </p:spPr>
        <p:txBody>
          <a:bodyPr anchor="ctr"/>
          <a:lstStyle>
            <a:lvl1pPr algn="l">
              <a:defRPr sz="3200">
                <a:solidFill>
                  <a:schemeClr val="tx1">
                    <a:lumMod val="75000"/>
                    <a:lumOff val="25000"/>
                  </a:schemeClr>
                </a:solidFill>
                <a:latin typeface="+mn-lt"/>
              </a:defRPr>
            </a:lvl1pPr>
          </a:lstStyle>
          <a:p>
            <a:r>
              <a:rPr lang="es-CL" sz="3200" dirty="0" smtClean="0">
                <a:solidFill>
                  <a:schemeClr val="tx1">
                    <a:lumMod val="75000"/>
                    <a:lumOff val="25000"/>
                  </a:schemeClr>
                </a:solidFill>
              </a:rPr>
              <a:t>Título</a:t>
            </a:r>
            <a:endParaRPr lang="es-CL" dirty="0"/>
          </a:p>
        </p:txBody>
      </p:sp>
      <p:sp>
        <p:nvSpPr>
          <p:cNvPr id="12" name="2 Marcador de texto"/>
          <p:cNvSpPr>
            <a:spLocks noGrp="1"/>
          </p:cNvSpPr>
          <p:nvPr>
            <p:ph type="body" idx="10" hasCustomPrompt="1"/>
          </p:nvPr>
        </p:nvSpPr>
        <p:spPr>
          <a:xfrm>
            <a:off x="792072" y="1609343"/>
            <a:ext cx="7560000" cy="3960000"/>
          </a:xfrm>
          <a:prstGeom prst="rect">
            <a:avLst/>
          </a:prstGeom>
        </p:spPr>
        <p:txBody>
          <a:bodyPr anchor="t"/>
          <a:lstStyle>
            <a:lvl1pPr marL="0" indent="0">
              <a:spcBef>
                <a:spcPts val="0"/>
              </a:spcBef>
              <a:buNone/>
              <a:defRPr sz="1800">
                <a:solidFill>
                  <a:schemeClr val="tx1">
                    <a:lumMod val="75000"/>
                    <a:lumOff val="25000"/>
                  </a:schemeClr>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Contenido</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pic>
        <p:nvPicPr>
          <p:cNvPr id="5122" name="Picture 2"/>
          <p:cNvPicPr>
            <a:picLocks noChangeAspect="1" noChangeArrowheads="1"/>
          </p:cNvPicPr>
          <p:nvPr userDrawn="1"/>
        </p:nvPicPr>
        <p:blipFill>
          <a:blip r:embed="rId2" cstate="email"/>
          <a:srcRect/>
          <a:stretch>
            <a:fillRect/>
          </a:stretch>
        </p:blipFill>
        <p:spPr bwMode="auto">
          <a:xfrm>
            <a:off x="-1" y="5788241"/>
            <a:ext cx="4234650" cy="1069758"/>
          </a:xfrm>
          <a:prstGeom prst="rect">
            <a:avLst/>
          </a:prstGeom>
          <a:noFill/>
          <a:ln w="9525">
            <a:noFill/>
            <a:miter lim="800000"/>
            <a:headEnd/>
            <a:tailEnd/>
          </a:ln>
        </p:spPr>
      </p:pic>
      <p:sp>
        <p:nvSpPr>
          <p:cNvPr id="6" name="2 Subtítulo"/>
          <p:cNvSpPr>
            <a:spLocks noGrp="1"/>
          </p:cNvSpPr>
          <p:nvPr>
            <p:ph type="subTitle" idx="1" hasCustomPrompt="1"/>
          </p:nvPr>
        </p:nvSpPr>
        <p:spPr>
          <a:xfrm>
            <a:off x="792072" y="812046"/>
            <a:ext cx="7560000" cy="461665"/>
          </a:xfrm>
          <a:prstGeom prst="rect">
            <a:avLst/>
          </a:prstGeom>
        </p:spPr>
        <p:txBody>
          <a:bodyPr>
            <a:spAutoFit/>
          </a:bodyPr>
          <a:lstStyle>
            <a:lvl1pPr marL="0" indent="0" algn="l">
              <a:buNone/>
              <a:defRPr sz="2400">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z="2400" dirty="0" smtClean="0">
                <a:solidFill>
                  <a:schemeClr val="bg1">
                    <a:lumMod val="65000"/>
                  </a:schemeClr>
                </a:solidFill>
              </a:rPr>
              <a:t>Subtítulo</a:t>
            </a:r>
            <a:endParaRPr lang="es-CL" dirty="0"/>
          </a:p>
        </p:txBody>
      </p:sp>
      <p:sp>
        <p:nvSpPr>
          <p:cNvPr id="7" name="1 Título"/>
          <p:cNvSpPr>
            <a:spLocks noGrp="1"/>
          </p:cNvSpPr>
          <p:nvPr>
            <p:ph type="ctrTitle"/>
          </p:nvPr>
        </p:nvSpPr>
        <p:spPr>
          <a:xfrm>
            <a:off x="792072" y="402233"/>
            <a:ext cx="7560000" cy="434479"/>
          </a:xfrm>
          <a:prstGeom prst="rect">
            <a:avLst/>
          </a:prstGeom>
        </p:spPr>
        <p:txBody>
          <a:bodyPr anchor="ctr"/>
          <a:lstStyle>
            <a:lvl1pPr algn="l">
              <a:defRPr sz="3200">
                <a:solidFill>
                  <a:schemeClr val="tx1">
                    <a:lumMod val="75000"/>
                    <a:lumOff val="25000"/>
                  </a:schemeClr>
                </a:solidFill>
                <a:latin typeface="+mn-lt"/>
              </a:defRPr>
            </a:lvl1pPr>
          </a:lstStyle>
          <a:p>
            <a:r>
              <a:rPr lang="es-CL" sz="3200" dirty="0" smtClean="0">
                <a:solidFill>
                  <a:schemeClr val="tx1">
                    <a:lumMod val="75000"/>
                    <a:lumOff val="25000"/>
                  </a:schemeClr>
                </a:solidFill>
              </a:rPr>
              <a:t>Título</a:t>
            </a:r>
            <a:endParaRPr lang="es-CL" dirty="0"/>
          </a:p>
        </p:txBody>
      </p:sp>
      <p:sp>
        <p:nvSpPr>
          <p:cNvPr id="8" name="2 Marcador de texto"/>
          <p:cNvSpPr>
            <a:spLocks noGrp="1"/>
          </p:cNvSpPr>
          <p:nvPr>
            <p:ph type="body" idx="10" hasCustomPrompt="1"/>
          </p:nvPr>
        </p:nvSpPr>
        <p:spPr>
          <a:xfrm>
            <a:off x="792072" y="1609343"/>
            <a:ext cx="7560000" cy="3960000"/>
          </a:xfrm>
          <a:prstGeom prst="rect">
            <a:avLst/>
          </a:prstGeom>
        </p:spPr>
        <p:txBody>
          <a:bodyPr anchor="t"/>
          <a:lstStyle>
            <a:lvl1pPr marL="0" indent="0">
              <a:spcBef>
                <a:spcPts val="0"/>
              </a:spcBef>
              <a:buNone/>
              <a:defRPr sz="1800">
                <a:solidFill>
                  <a:schemeClr val="tx1">
                    <a:lumMod val="75000"/>
                    <a:lumOff val="25000"/>
                  </a:schemeClr>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Contenido</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Diseño personalizado">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email"/>
          <a:srcRect l="75504" t="77278"/>
          <a:stretch>
            <a:fillRect/>
          </a:stretch>
        </p:blipFill>
        <p:spPr bwMode="auto">
          <a:xfrm>
            <a:off x="6903720" y="5299710"/>
            <a:ext cx="2240280" cy="1558289"/>
          </a:xfrm>
          <a:prstGeom prst="rect">
            <a:avLst/>
          </a:prstGeom>
          <a:noFill/>
          <a:ln w="9525">
            <a:noFill/>
            <a:miter lim="800000"/>
            <a:headEnd/>
            <a:tailEnd/>
          </a:ln>
        </p:spPr>
      </p:pic>
      <p:pic>
        <p:nvPicPr>
          <p:cNvPr id="6146" name="Picture 2"/>
          <p:cNvPicPr>
            <a:picLocks noChangeAspect="1" noChangeArrowheads="1"/>
          </p:cNvPicPr>
          <p:nvPr userDrawn="1"/>
        </p:nvPicPr>
        <p:blipFill>
          <a:blip r:embed="rId2" cstate="email"/>
          <a:srcRect t="5116" b="82791"/>
          <a:stretch>
            <a:fillRect/>
          </a:stretch>
        </p:blipFill>
        <p:spPr bwMode="auto">
          <a:xfrm>
            <a:off x="0" y="350874"/>
            <a:ext cx="9145432" cy="829340"/>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4_Diseño personalizado">
    <p:spTree>
      <p:nvGrpSpPr>
        <p:cNvPr id="1" name=""/>
        <p:cNvGrpSpPr/>
        <p:nvPr/>
      </p:nvGrpSpPr>
      <p:grpSpPr>
        <a:xfrm>
          <a:off x="0" y="0"/>
          <a:ext cx="0" cy="0"/>
          <a:chOff x="0" y="0"/>
          <a:chExt cx="0" cy="0"/>
        </a:xfrm>
      </p:grpSpPr>
      <p:pic>
        <p:nvPicPr>
          <p:cNvPr id="6146" name="Picture 2"/>
          <p:cNvPicPr>
            <a:picLocks noChangeAspect="1" noChangeArrowheads="1"/>
          </p:cNvPicPr>
          <p:nvPr userDrawn="1"/>
        </p:nvPicPr>
        <p:blipFill>
          <a:blip r:embed="rId2" cstate="email"/>
          <a:srcRect t="28369"/>
          <a:stretch>
            <a:fillRect/>
          </a:stretch>
        </p:blipFill>
        <p:spPr bwMode="auto">
          <a:xfrm>
            <a:off x="0" y="355107"/>
            <a:ext cx="9145432" cy="896644"/>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Diseño personalizado">
    <p:spTree>
      <p:nvGrpSpPr>
        <p:cNvPr id="1" name=""/>
        <p:cNvGrpSpPr/>
        <p:nvPr/>
      </p:nvGrpSpPr>
      <p:grpSpPr>
        <a:xfrm>
          <a:off x="0" y="0"/>
          <a:ext cx="0" cy="0"/>
          <a:chOff x="0" y="0"/>
          <a:chExt cx="0" cy="0"/>
        </a:xfrm>
      </p:grpSpPr>
      <p:pic>
        <p:nvPicPr>
          <p:cNvPr id="7170" name="Picture 2"/>
          <p:cNvPicPr>
            <a:picLocks noChangeAspect="1" noChangeArrowheads="1"/>
          </p:cNvPicPr>
          <p:nvPr userDrawn="1"/>
        </p:nvPicPr>
        <p:blipFill>
          <a:blip r:embed="rId2" cstate="email"/>
          <a:srcRect t="4806" b="82791"/>
          <a:stretch>
            <a:fillRect/>
          </a:stretch>
        </p:blipFill>
        <p:spPr bwMode="auto">
          <a:xfrm>
            <a:off x="1" y="329609"/>
            <a:ext cx="9145432" cy="850605"/>
          </a:xfrm>
          <a:prstGeom prst="rect">
            <a:avLst/>
          </a:prstGeom>
          <a:noFill/>
          <a:ln w="9525">
            <a:noFill/>
            <a:miter lim="800000"/>
            <a:headEnd/>
            <a:tailEnd/>
          </a:ln>
        </p:spPr>
      </p:pic>
      <p:pic>
        <p:nvPicPr>
          <p:cNvPr id="4" name="Picture 2"/>
          <p:cNvPicPr>
            <a:picLocks noChangeAspect="1" noChangeArrowheads="1"/>
          </p:cNvPicPr>
          <p:nvPr userDrawn="1"/>
        </p:nvPicPr>
        <p:blipFill>
          <a:blip r:embed="rId3" cstate="email"/>
          <a:srcRect l="75504" t="77278"/>
          <a:stretch>
            <a:fillRect/>
          </a:stretch>
        </p:blipFill>
        <p:spPr bwMode="auto">
          <a:xfrm>
            <a:off x="6903720" y="5299710"/>
            <a:ext cx="2240280" cy="1558289"/>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Diseño personalizado">
    <p:spTree>
      <p:nvGrpSpPr>
        <p:cNvPr id="1" name=""/>
        <p:cNvGrpSpPr/>
        <p:nvPr/>
      </p:nvGrpSpPr>
      <p:grpSpPr>
        <a:xfrm>
          <a:off x="0" y="0"/>
          <a:ext cx="0" cy="0"/>
          <a:chOff x="0" y="0"/>
          <a:chExt cx="0" cy="0"/>
        </a:xfrm>
      </p:grpSpPr>
      <p:pic>
        <p:nvPicPr>
          <p:cNvPr id="7170" name="Picture 2"/>
          <p:cNvPicPr>
            <a:picLocks noChangeAspect="1" noChangeArrowheads="1"/>
          </p:cNvPicPr>
          <p:nvPr userDrawn="1"/>
        </p:nvPicPr>
        <p:blipFill>
          <a:blip r:embed="rId2" cstate="email"/>
          <a:srcRect t="25658" b="11842"/>
          <a:stretch>
            <a:fillRect/>
          </a:stretch>
        </p:blipFill>
        <p:spPr bwMode="auto">
          <a:xfrm>
            <a:off x="1" y="346229"/>
            <a:ext cx="9145432" cy="843379"/>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4" r:id="rId7"/>
    <p:sldLayoutId id="2147483655" r:id="rId8"/>
    <p:sldLayoutId id="2147483665" r:id="rId9"/>
    <p:sldLayoutId id="2147483656" r:id="rId10"/>
    <p:sldLayoutId id="2147483666" r:id="rId11"/>
    <p:sldLayoutId id="2147483657" r:id="rId12"/>
    <p:sldLayoutId id="2147483667" r:id="rId13"/>
    <p:sldLayoutId id="2147483658" r:id="rId14"/>
    <p:sldLayoutId id="2147483663" r:id="rId15"/>
    <p:sldLayoutId id="2147483659" r:id="rId16"/>
    <p:sldLayoutId id="2147483668" r:id="rId17"/>
    <p:sldLayoutId id="2147483660" r:id="rId18"/>
    <p:sldLayoutId id="2147483669" r:id="rId19"/>
    <p:sldLayoutId id="2147483661" r:id="rId20"/>
    <p:sldLayoutId id="2147483670" r:id="rId21"/>
    <p:sldLayoutId id="2147483662" r:id="rId2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idx="11"/>
          </p:nvPr>
        </p:nvSpPr>
        <p:spPr/>
        <p:txBody>
          <a:bodyPr/>
          <a:lstStyle/>
          <a:p>
            <a:r>
              <a:rPr lang="es-CL" dirty="0" smtClean="0"/>
              <a:t>Jorge Claude</a:t>
            </a:r>
          </a:p>
          <a:p>
            <a:r>
              <a:rPr lang="es-CL" dirty="0" smtClean="0"/>
              <a:t>Vicepresidente Ejecutivo</a:t>
            </a:r>
          </a:p>
          <a:p>
            <a:r>
              <a:rPr lang="es-CL" dirty="0" smtClean="0"/>
              <a:t>Asociación de Aseguradores de Chile</a:t>
            </a:r>
          </a:p>
        </p:txBody>
      </p:sp>
      <p:sp>
        <p:nvSpPr>
          <p:cNvPr id="3" name="2 Título"/>
          <p:cNvSpPr>
            <a:spLocks noGrp="1"/>
          </p:cNvSpPr>
          <p:nvPr>
            <p:ph type="ctrTitle"/>
          </p:nvPr>
        </p:nvSpPr>
        <p:spPr/>
        <p:txBody>
          <a:bodyPr/>
          <a:lstStyle/>
          <a:p>
            <a:r>
              <a:rPr lang="es-CL" dirty="0" smtClean="0"/>
              <a:t>Autorregulación y Supervisión:</a:t>
            </a:r>
            <a:br>
              <a:rPr lang="es-CL" dirty="0" smtClean="0"/>
            </a:br>
            <a:r>
              <a:rPr lang="es-CL" sz="2400" dirty="0" smtClean="0"/>
              <a:t>Una relación probadamente fructífera</a:t>
            </a:r>
            <a:endParaRPr lang="es-C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p:txBody>
          <a:bodyPr/>
          <a:lstStyle/>
          <a:p>
            <a:r>
              <a:rPr lang="es-CL" dirty="0" smtClean="0"/>
              <a:t>El Rol de la Autoridad y el Rol de cada Compañía</a:t>
            </a:r>
            <a:endParaRPr lang="es-CL" dirty="0"/>
          </a:p>
        </p:txBody>
      </p:sp>
      <p:sp>
        <p:nvSpPr>
          <p:cNvPr id="3" name="2 Título"/>
          <p:cNvSpPr>
            <a:spLocks noGrp="1"/>
          </p:cNvSpPr>
          <p:nvPr>
            <p:ph type="ctrTitle"/>
          </p:nvPr>
        </p:nvSpPr>
        <p:spPr/>
        <p:txBody>
          <a:bodyPr/>
          <a:lstStyle/>
          <a:p>
            <a:r>
              <a:rPr lang="es-CL" dirty="0" smtClean="0"/>
              <a:t>Autorregulación y Supervisión</a:t>
            </a:r>
            <a:endParaRPr lang="es-CL" dirty="0"/>
          </a:p>
        </p:txBody>
      </p:sp>
      <p:sp>
        <p:nvSpPr>
          <p:cNvPr id="4" name="3 Marcador de texto"/>
          <p:cNvSpPr>
            <a:spLocks noGrp="1"/>
          </p:cNvSpPr>
          <p:nvPr>
            <p:ph type="body" idx="10"/>
          </p:nvPr>
        </p:nvSpPr>
        <p:spPr/>
        <p:txBody>
          <a:bodyPr/>
          <a:lstStyle/>
          <a:p>
            <a:pPr algn="just">
              <a:lnSpc>
                <a:spcPct val="115000"/>
              </a:lnSpc>
              <a:spcAft>
                <a:spcPts val="800"/>
              </a:spcAft>
              <a:buFont typeface="Wingdings" pitchFamily="2" charset="2"/>
              <a:buChar char="ü"/>
            </a:pPr>
            <a:r>
              <a:rPr lang="es-CL" sz="2200" dirty="0" smtClean="0">
                <a:ea typeface="Calibri"/>
                <a:cs typeface="Times New Roman"/>
              </a:rPr>
              <a:t>Como sabemos, el modelo de SBR se basa en dos pilares fundamentales, que son la solvencia y la conducta de mercado.</a:t>
            </a:r>
          </a:p>
          <a:p>
            <a:pPr algn="just">
              <a:lnSpc>
                <a:spcPct val="115000"/>
              </a:lnSpc>
              <a:spcAft>
                <a:spcPts val="800"/>
              </a:spcAft>
              <a:buFont typeface="Wingdings" pitchFamily="2" charset="2"/>
              <a:buChar char="ü"/>
            </a:pPr>
            <a:r>
              <a:rPr lang="es-CL" sz="2200" dirty="0" smtClean="0">
                <a:ea typeface="Calibri"/>
                <a:cs typeface="Times New Roman"/>
              </a:rPr>
              <a:t>En lo que se refiere a la conducta de mercado, esto ha significado para las compañías un aprendizaje de lo que involucra evaluar los riesgos relevantes en cada una de las áreas, para determinar correctamente su significancia, su alcance y las formas adecuadas de mitigación.</a:t>
            </a:r>
          </a:p>
        </p:txBody>
      </p:sp>
      <p:sp>
        <p:nvSpPr>
          <p:cNvPr id="5" name="4 Rectángulo"/>
          <p:cNvSpPr/>
          <p:nvPr/>
        </p:nvSpPr>
        <p:spPr>
          <a:xfrm>
            <a:off x="560146" y="366373"/>
            <a:ext cx="8023123" cy="933033"/>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p:txBody>
          <a:bodyPr/>
          <a:lstStyle/>
          <a:p>
            <a:r>
              <a:rPr lang="es-CL" dirty="0" smtClean="0"/>
              <a:t>El Rol de la Autoridad y el Rol de cada Compañía</a:t>
            </a:r>
            <a:endParaRPr lang="es-CL" dirty="0"/>
          </a:p>
        </p:txBody>
      </p:sp>
      <p:sp>
        <p:nvSpPr>
          <p:cNvPr id="3" name="2 Título"/>
          <p:cNvSpPr>
            <a:spLocks noGrp="1"/>
          </p:cNvSpPr>
          <p:nvPr>
            <p:ph type="ctrTitle"/>
          </p:nvPr>
        </p:nvSpPr>
        <p:spPr/>
        <p:txBody>
          <a:bodyPr/>
          <a:lstStyle/>
          <a:p>
            <a:r>
              <a:rPr lang="es-CL" dirty="0" smtClean="0"/>
              <a:t>Autorregulación y Supervisión</a:t>
            </a:r>
            <a:endParaRPr lang="es-CL" dirty="0"/>
          </a:p>
        </p:txBody>
      </p:sp>
      <p:sp>
        <p:nvSpPr>
          <p:cNvPr id="4" name="3 Marcador de texto"/>
          <p:cNvSpPr>
            <a:spLocks noGrp="1"/>
          </p:cNvSpPr>
          <p:nvPr>
            <p:ph type="body" idx="10"/>
          </p:nvPr>
        </p:nvSpPr>
        <p:spPr/>
        <p:txBody>
          <a:bodyPr/>
          <a:lstStyle/>
          <a:p>
            <a:pPr algn="just">
              <a:lnSpc>
                <a:spcPct val="115000"/>
              </a:lnSpc>
              <a:spcAft>
                <a:spcPts val="800"/>
              </a:spcAft>
              <a:buFont typeface="Wingdings" pitchFamily="2" charset="2"/>
              <a:buChar char="ü"/>
            </a:pPr>
            <a:r>
              <a:rPr lang="es-CL" sz="2200" dirty="0" smtClean="0">
                <a:ea typeface="Calibri"/>
                <a:cs typeface="Times New Roman"/>
              </a:rPr>
              <a:t>Esto exige también que las compañías actúen proactivamente a través de un gobierno corporativo que sea capaz de construir una matriz de riesgo y llevarla a la práctica en forma consistente</a:t>
            </a:r>
          </a:p>
          <a:p>
            <a:pPr algn="just">
              <a:lnSpc>
                <a:spcPct val="115000"/>
              </a:lnSpc>
              <a:spcAft>
                <a:spcPts val="800"/>
              </a:spcAft>
              <a:buFont typeface="Wingdings" pitchFamily="2" charset="2"/>
              <a:buChar char="ü"/>
            </a:pPr>
            <a:r>
              <a:rPr lang="es-CL" sz="2200" dirty="0" smtClean="0">
                <a:ea typeface="Calibri"/>
                <a:cs typeface="Times New Roman"/>
              </a:rPr>
              <a:t>Porque lograr los estándares requeridos en materia de conductas de mercado ya no sólo significa cumplir formalmente con las regulaciones aplicables, sino apuntar sustantivamente a los fines que se pretende alcanzar.</a:t>
            </a:r>
          </a:p>
          <a:p>
            <a:pPr algn="just">
              <a:lnSpc>
                <a:spcPct val="115000"/>
              </a:lnSpc>
              <a:spcAft>
                <a:spcPts val="800"/>
              </a:spcAft>
            </a:pPr>
            <a:endParaRPr lang="es-CL" sz="2200" dirty="0" smtClean="0">
              <a:ea typeface="Calibri"/>
              <a:cs typeface="Times New Roman"/>
            </a:endParaRPr>
          </a:p>
        </p:txBody>
      </p:sp>
      <p:sp>
        <p:nvSpPr>
          <p:cNvPr id="5" name="4 Rectángulo"/>
          <p:cNvSpPr/>
          <p:nvPr/>
        </p:nvSpPr>
        <p:spPr>
          <a:xfrm>
            <a:off x="560146" y="366373"/>
            <a:ext cx="8023123" cy="933033"/>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p:txBody>
          <a:bodyPr/>
          <a:lstStyle/>
          <a:p>
            <a:r>
              <a:rPr lang="es-CL" dirty="0" smtClean="0"/>
              <a:t>El Rol de la Autoridad y el Rol de cada Compañía</a:t>
            </a:r>
            <a:endParaRPr lang="es-CL" dirty="0"/>
          </a:p>
        </p:txBody>
      </p:sp>
      <p:sp>
        <p:nvSpPr>
          <p:cNvPr id="3" name="2 Título"/>
          <p:cNvSpPr>
            <a:spLocks noGrp="1"/>
          </p:cNvSpPr>
          <p:nvPr>
            <p:ph type="ctrTitle"/>
          </p:nvPr>
        </p:nvSpPr>
        <p:spPr/>
        <p:txBody>
          <a:bodyPr/>
          <a:lstStyle/>
          <a:p>
            <a:r>
              <a:rPr lang="es-CL" dirty="0" smtClean="0"/>
              <a:t>Autorregulación y Supervisión</a:t>
            </a:r>
            <a:endParaRPr lang="es-CL" dirty="0"/>
          </a:p>
        </p:txBody>
      </p:sp>
      <p:sp>
        <p:nvSpPr>
          <p:cNvPr id="4" name="3 Marcador de texto"/>
          <p:cNvSpPr>
            <a:spLocks noGrp="1"/>
          </p:cNvSpPr>
          <p:nvPr>
            <p:ph type="body" idx="10"/>
          </p:nvPr>
        </p:nvSpPr>
        <p:spPr/>
        <p:txBody>
          <a:bodyPr/>
          <a:lstStyle/>
          <a:p>
            <a:pPr algn="just">
              <a:lnSpc>
                <a:spcPct val="115000"/>
              </a:lnSpc>
              <a:spcAft>
                <a:spcPts val="800"/>
              </a:spcAft>
              <a:buFont typeface="Wingdings" pitchFamily="2" charset="2"/>
              <a:buChar char="ü"/>
            </a:pPr>
            <a:r>
              <a:rPr lang="es-CL" sz="2200" dirty="0" smtClean="0">
                <a:ea typeface="Calibri"/>
                <a:cs typeface="Times New Roman"/>
              </a:rPr>
              <a:t>En el pasado, a la administración de las compañías se les exigía una actitud hasta cierto punto pasiva, porque debía gestionar su negocio y esperar que la autoridad de la Superintendencia revisara la información entregada al respecto, para determinar si se estaban cumpliendo con las obligaciones legales y no se verificaban transgresiones a las conductas prohibidas.</a:t>
            </a:r>
          </a:p>
          <a:p>
            <a:pPr algn="just">
              <a:lnSpc>
                <a:spcPct val="115000"/>
              </a:lnSpc>
              <a:spcAft>
                <a:spcPts val="800"/>
              </a:spcAft>
              <a:buFont typeface="Wingdings" pitchFamily="2" charset="2"/>
              <a:buChar char="ü"/>
            </a:pPr>
            <a:r>
              <a:rPr lang="es-CL" sz="2200" dirty="0" smtClean="0">
                <a:ea typeface="Calibri"/>
                <a:cs typeface="Times New Roman"/>
              </a:rPr>
              <a:t>Hoy la situación es enteramente distinta.</a:t>
            </a:r>
          </a:p>
          <a:p>
            <a:pPr algn="just">
              <a:lnSpc>
                <a:spcPct val="115000"/>
              </a:lnSpc>
              <a:spcAft>
                <a:spcPts val="800"/>
              </a:spcAft>
            </a:pPr>
            <a:endParaRPr lang="es-CL" sz="2200" dirty="0" smtClean="0">
              <a:ea typeface="Calibri"/>
              <a:cs typeface="Times New Roman"/>
            </a:endParaRPr>
          </a:p>
        </p:txBody>
      </p:sp>
      <p:sp>
        <p:nvSpPr>
          <p:cNvPr id="5" name="4 Rectángulo"/>
          <p:cNvSpPr/>
          <p:nvPr/>
        </p:nvSpPr>
        <p:spPr>
          <a:xfrm>
            <a:off x="560146" y="366373"/>
            <a:ext cx="8023123" cy="933033"/>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p:txBody>
          <a:bodyPr/>
          <a:lstStyle/>
          <a:p>
            <a:r>
              <a:rPr lang="es-CL" dirty="0" smtClean="0"/>
              <a:t>El Rol de la Autoridad y el Rol de cada Compañía</a:t>
            </a:r>
            <a:endParaRPr lang="es-CL" dirty="0"/>
          </a:p>
        </p:txBody>
      </p:sp>
      <p:sp>
        <p:nvSpPr>
          <p:cNvPr id="3" name="2 Título"/>
          <p:cNvSpPr>
            <a:spLocks noGrp="1"/>
          </p:cNvSpPr>
          <p:nvPr>
            <p:ph type="ctrTitle"/>
          </p:nvPr>
        </p:nvSpPr>
        <p:spPr/>
        <p:txBody>
          <a:bodyPr/>
          <a:lstStyle/>
          <a:p>
            <a:r>
              <a:rPr lang="es-CL" dirty="0" smtClean="0"/>
              <a:t>Autorregulación y Supervisión</a:t>
            </a:r>
            <a:endParaRPr lang="es-CL" dirty="0"/>
          </a:p>
        </p:txBody>
      </p:sp>
      <p:sp>
        <p:nvSpPr>
          <p:cNvPr id="4" name="3 Marcador de texto"/>
          <p:cNvSpPr>
            <a:spLocks noGrp="1"/>
          </p:cNvSpPr>
          <p:nvPr>
            <p:ph type="body" idx="10"/>
          </p:nvPr>
        </p:nvSpPr>
        <p:spPr/>
        <p:txBody>
          <a:bodyPr/>
          <a:lstStyle/>
          <a:p>
            <a:pPr algn="just">
              <a:lnSpc>
                <a:spcPct val="115000"/>
              </a:lnSpc>
              <a:spcAft>
                <a:spcPts val="800"/>
              </a:spcAft>
              <a:buFont typeface="Wingdings" pitchFamily="2" charset="2"/>
              <a:buChar char="ü"/>
            </a:pPr>
            <a:r>
              <a:rPr lang="es-CL" sz="2200" dirty="0" smtClean="0">
                <a:ea typeface="Calibri"/>
                <a:cs typeface="Times New Roman"/>
              </a:rPr>
              <a:t>Por una parte, </a:t>
            </a:r>
            <a:r>
              <a:rPr lang="es-CL" sz="2200" b="1" dirty="0" smtClean="0">
                <a:ea typeface="Calibri"/>
                <a:cs typeface="Times New Roman"/>
              </a:rPr>
              <a:t>lo que exige este nuevo sistema es que las compañías asuman una actitud preventiva y proactiva</a:t>
            </a:r>
            <a:r>
              <a:rPr lang="es-CL" sz="2200" dirty="0" smtClean="0">
                <a:ea typeface="Calibri"/>
                <a:cs typeface="Times New Roman"/>
              </a:rPr>
              <a:t>.</a:t>
            </a:r>
          </a:p>
          <a:p>
            <a:pPr algn="just">
              <a:lnSpc>
                <a:spcPct val="115000"/>
              </a:lnSpc>
              <a:spcAft>
                <a:spcPts val="800"/>
              </a:spcAft>
              <a:buFont typeface="Wingdings" pitchFamily="2" charset="2"/>
              <a:buChar char="ü"/>
            </a:pPr>
            <a:r>
              <a:rPr lang="es-CL" sz="2200" dirty="0" smtClean="0">
                <a:ea typeface="Calibri"/>
                <a:cs typeface="Times New Roman"/>
              </a:rPr>
              <a:t>Preventiva, porque deben evaluar los riesgos de que se generen conductas contrarias a las normas o incompatibles con las propias pautas fijadas al respecto y tratar de evitarlas por la vía de procedimientos y pautas de comportamiento a sus equipos internos.</a:t>
            </a:r>
          </a:p>
        </p:txBody>
      </p:sp>
      <p:sp>
        <p:nvSpPr>
          <p:cNvPr id="5" name="4 Rectángulo"/>
          <p:cNvSpPr/>
          <p:nvPr/>
        </p:nvSpPr>
        <p:spPr>
          <a:xfrm>
            <a:off x="560146" y="366373"/>
            <a:ext cx="8023123" cy="933033"/>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p:txBody>
          <a:bodyPr/>
          <a:lstStyle/>
          <a:p>
            <a:r>
              <a:rPr lang="es-CL" dirty="0" smtClean="0"/>
              <a:t>El Rol de la Autoridad y el Rol de cada Compañía</a:t>
            </a:r>
            <a:endParaRPr lang="es-CL" dirty="0"/>
          </a:p>
        </p:txBody>
      </p:sp>
      <p:sp>
        <p:nvSpPr>
          <p:cNvPr id="3" name="2 Título"/>
          <p:cNvSpPr>
            <a:spLocks noGrp="1"/>
          </p:cNvSpPr>
          <p:nvPr>
            <p:ph type="ctrTitle"/>
          </p:nvPr>
        </p:nvSpPr>
        <p:spPr/>
        <p:txBody>
          <a:bodyPr/>
          <a:lstStyle/>
          <a:p>
            <a:r>
              <a:rPr lang="es-CL" dirty="0" smtClean="0"/>
              <a:t>Autorregulación y Supervisión</a:t>
            </a:r>
            <a:endParaRPr lang="es-CL" dirty="0"/>
          </a:p>
        </p:txBody>
      </p:sp>
      <p:sp>
        <p:nvSpPr>
          <p:cNvPr id="4" name="3 Marcador de texto"/>
          <p:cNvSpPr>
            <a:spLocks noGrp="1"/>
          </p:cNvSpPr>
          <p:nvPr>
            <p:ph type="body" idx="10"/>
          </p:nvPr>
        </p:nvSpPr>
        <p:spPr/>
        <p:txBody>
          <a:bodyPr/>
          <a:lstStyle/>
          <a:p>
            <a:pPr algn="just">
              <a:lnSpc>
                <a:spcPct val="115000"/>
              </a:lnSpc>
              <a:spcAft>
                <a:spcPts val="800"/>
              </a:spcAft>
              <a:buFont typeface="Wingdings" pitchFamily="2" charset="2"/>
              <a:buChar char="ü"/>
            </a:pPr>
            <a:r>
              <a:rPr lang="es-CL" sz="2200" dirty="0" smtClean="0">
                <a:ea typeface="Calibri"/>
                <a:cs typeface="Times New Roman"/>
              </a:rPr>
              <a:t>Proactiva, porque debe contar con los procedimientos que le permitan detectar las infracciones y corregirlas por medio de decisiones y medidas de su propia administración y gobierno corporativo. </a:t>
            </a:r>
          </a:p>
          <a:p>
            <a:pPr algn="just">
              <a:lnSpc>
                <a:spcPct val="115000"/>
              </a:lnSpc>
              <a:spcAft>
                <a:spcPts val="800"/>
              </a:spcAft>
              <a:buFont typeface="Wingdings" pitchFamily="2" charset="2"/>
              <a:buChar char="ü"/>
            </a:pPr>
            <a:r>
              <a:rPr lang="es-CL" sz="2200" dirty="0" smtClean="0">
                <a:ea typeface="Calibri"/>
                <a:cs typeface="Times New Roman"/>
              </a:rPr>
              <a:t>Esto debe permitir una mayor flexibilidad para que convivan diferentes sistemas de supervisión, ajustados a lo que es la matriz de riesgo de cada compañía y el modelo de negocios que ha escogido.</a:t>
            </a:r>
          </a:p>
        </p:txBody>
      </p:sp>
      <p:sp>
        <p:nvSpPr>
          <p:cNvPr id="5" name="4 Rectángulo"/>
          <p:cNvSpPr/>
          <p:nvPr/>
        </p:nvSpPr>
        <p:spPr>
          <a:xfrm>
            <a:off x="560146" y="366373"/>
            <a:ext cx="8023123" cy="933033"/>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p:txBody>
          <a:bodyPr/>
          <a:lstStyle/>
          <a:p>
            <a:r>
              <a:rPr lang="es-CL" dirty="0" smtClean="0"/>
              <a:t>El Rol de la Autoridad y el Rol de cada Compañía</a:t>
            </a:r>
            <a:endParaRPr lang="es-CL" dirty="0"/>
          </a:p>
        </p:txBody>
      </p:sp>
      <p:sp>
        <p:nvSpPr>
          <p:cNvPr id="3" name="2 Título"/>
          <p:cNvSpPr>
            <a:spLocks noGrp="1"/>
          </p:cNvSpPr>
          <p:nvPr>
            <p:ph type="ctrTitle"/>
          </p:nvPr>
        </p:nvSpPr>
        <p:spPr/>
        <p:txBody>
          <a:bodyPr/>
          <a:lstStyle/>
          <a:p>
            <a:r>
              <a:rPr lang="es-CL" dirty="0" smtClean="0"/>
              <a:t>Autorregulación y Supervisión</a:t>
            </a:r>
            <a:endParaRPr lang="es-CL" dirty="0"/>
          </a:p>
        </p:txBody>
      </p:sp>
      <p:sp>
        <p:nvSpPr>
          <p:cNvPr id="4" name="3 Marcador de texto"/>
          <p:cNvSpPr>
            <a:spLocks noGrp="1"/>
          </p:cNvSpPr>
          <p:nvPr>
            <p:ph type="body" idx="10"/>
          </p:nvPr>
        </p:nvSpPr>
        <p:spPr/>
        <p:txBody>
          <a:bodyPr/>
          <a:lstStyle/>
          <a:p>
            <a:pPr algn="just">
              <a:lnSpc>
                <a:spcPct val="115000"/>
              </a:lnSpc>
              <a:spcAft>
                <a:spcPts val="800"/>
              </a:spcAft>
              <a:buFont typeface="Wingdings" pitchFamily="2" charset="2"/>
              <a:buChar char="ü"/>
            </a:pPr>
            <a:r>
              <a:rPr lang="es-CL" sz="2200" dirty="0" smtClean="0">
                <a:ea typeface="Calibri"/>
                <a:cs typeface="Times New Roman"/>
              </a:rPr>
              <a:t>Un aspecto muy relevante de la SBR es que la autoridad ya no es la encargada de revisar formalmente cada conducta o acto que desarrollan las compañías, sino que debe promover que cada compañía desarrolle sus propios sistemas de control y evaluación de su funcionamiento.</a:t>
            </a:r>
          </a:p>
          <a:p>
            <a:pPr algn="just">
              <a:lnSpc>
                <a:spcPct val="115000"/>
              </a:lnSpc>
              <a:spcAft>
                <a:spcPts val="800"/>
              </a:spcAft>
              <a:buFont typeface="Wingdings" pitchFamily="2" charset="2"/>
              <a:buChar char="ü"/>
            </a:pPr>
            <a:r>
              <a:rPr lang="es-CL" sz="2200" dirty="0" smtClean="0">
                <a:ea typeface="Calibri"/>
                <a:cs typeface="Times New Roman"/>
              </a:rPr>
              <a:t> Se busca así generar un círculo virtuoso donde, en la medida que este proceso funciona, las compañías deben beneficiarse de una menor carga de supervisión, ya que ésta se concentra en aquellas que no cumplen con el umbral mínimo requerido.</a:t>
            </a:r>
          </a:p>
        </p:txBody>
      </p:sp>
      <p:sp>
        <p:nvSpPr>
          <p:cNvPr id="5" name="4 Rectángulo"/>
          <p:cNvSpPr/>
          <p:nvPr/>
        </p:nvSpPr>
        <p:spPr>
          <a:xfrm>
            <a:off x="560146" y="366373"/>
            <a:ext cx="8023123" cy="933033"/>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p:txBody>
          <a:bodyPr/>
          <a:lstStyle/>
          <a:p>
            <a:r>
              <a:rPr lang="es-CL" dirty="0" smtClean="0"/>
              <a:t>El Rol de la Autoridad y el Rol de cada Compañía</a:t>
            </a:r>
            <a:endParaRPr lang="es-CL" dirty="0"/>
          </a:p>
        </p:txBody>
      </p:sp>
      <p:sp>
        <p:nvSpPr>
          <p:cNvPr id="3" name="2 Título"/>
          <p:cNvSpPr>
            <a:spLocks noGrp="1"/>
          </p:cNvSpPr>
          <p:nvPr>
            <p:ph type="ctrTitle"/>
          </p:nvPr>
        </p:nvSpPr>
        <p:spPr/>
        <p:txBody>
          <a:bodyPr/>
          <a:lstStyle/>
          <a:p>
            <a:r>
              <a:rPr lang="es-CL" dirty="0" smtClean="0"/>
              <a:t>Autorregulación y Supervisión</a:t>
            </a:r>
            <a:endParaRPr lang="es-CL" dirty="0"/>
          </a:p>
        </p:txBody>
      </p:sp>
      <p:sp>
        <p:nvSpPr>
          <p:cNvPr id="4" name="3 Marcador de texto"/>
          <p:cNvSpPr>
            <a:spLocks noGrp="1"/>
          </p:cNvSpPr>
          <p:nvPr>
            <p:ph type="body" idx="10"/>
          </p:nvPr>
        </p:nvSpPr>
        <p:spPr/>
        <p:txBody>
          <a:bodyPr/>
          <a:lstStyle/>
          <a:p>
            <a:pPr algn="just">
              <a:lnSpc>
                <a:spcPct val="114000"/>
              </a:lnSpc>
              <a:spcAft>
                <a:spcPts val="800"/>
              </a:spcAft>
              <a:buFont typeface="Wingdings" pitchFamily="2" charset="2"/>
              <a:buChar char="ü"/>
            </a:pPr>
            <a:r>
              <a:rPr lang="es-ES" sz="2200" dirty="0" smtClean="0">
                <a:ea typeface="Calibri"/>
                <a:cs typeface="Times New Roman"/>
              </a:rPr>
              <a:t>Igualmente, </a:t>
            </a:r>
            <a:r>
              <a:rPr lang="es-ES" sz="2200" b="1" dirty="0" smtClean="0">
                <a:ea typeface="Calibri"/>
                <a:cs typeface="Times New Roman"/>
              </a:rPr>
              <a:t>los problemas que se busca evitar van mucho más allá de las infracciones tipificadas en la ley o el costo que tiene una multa</a:t>
            </a:r>
            <a:r>
              <a:rPr lang="es-ES" sz="2200" dirty="0" smtClean="0">
                <a:ea typeface="Calibri"/>
                <a:cs typeface="Times New Roman"/>
              </a:rPr>
              <a:t>.</a:t>
            </a:r>
            <a:endParaRPr lang="es-CL" sz="2200" dirty="0" smtClean="0">
              <a:ea typeface="Calibri"/>
              <a:cs typeface="Times New Roman"/>
            </a:endParaRPr>
          </a:p>
          <a:p>
            <a:pPr algn="just">
              <a:lnSpc>
                <a:spcPct val="114000"/>
              </a:lnSpc>
              <a:spcAft>
                <a:spcPts val="800"/>
              </a:spcAft>
              <a:buFont typeface="Wingdings" pitchFamily="2" charset="2"/>
              <a:buChar char="ü"/>
            </a:pPr>
            <a:r>
              <a:rPr lang="es-ES" sz="2200" dirty="0" smtClean="0">
                <a:ea typeface="Calibri"/>
                <a:cs typeface="Times New Roman"/>
              </a:rPr>
              <a:t>Quien pretenda hoy participar en el mercado de los seguros y crea que sólo debe preocuparse de que no lo sancione la Superintendencia, no es realista respecto al estado en que se encuentra esta industria hoy, ya</a:t>
            </a:r>
            <a:r>
              <a:rPr lang="es-CL" sz="2200" dirty="0" smtClean="0">
                <a:ea typeface="Calibri"/>
                <a:cs typeface="Times New Roman"/>
              </a:rPr>
              <a:t> </a:t>
            </a:r>
            <a:r>
              <a:rPr lang="es-ES" sz="2200" dirty="0" smtClean="0">
                <a:ea typeface="Calibri"/>
                <a:cs typeface="Times New Roman"/>
              </a:rPr>
              <a:t>que el estándar de conducta exigido hoy va mucho más allá y es muchísimo más complejo que lo que era hace 5 o 10 años.</a:t>
            </a:r>
            <a:endParaRPr lang="es-CL" sz="2200" dirty="0" smtClean="0">
              <a:ea typeface="Calibri"/>
              <a:cs typeface="Times New Roman"/>
            </a:endParaRPr>
          </a:p>
        </p:txBody>
      </p:sp>
      <p:sp>
        <p:nvSpPr>
          <p:cNvPr id="5" name="4 Rectángulo"/>
          <p:cNvSpPr/>
          <p:nvPr/>
        </p:nvSpPr>
        <p:spPr>
          <a:xfrm>
            <a:off x="560146" y="366373"/>
            <a:ext cx="8023123" cy="933033"/>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p:txBody>
          <a:bodyPr/>
          <a:lstStyle/>
          <a:p>
            <a:r>
              <a:rPr lang="es-CL" dirty="0" smtClean="0"/>
              <a:t>El Rol de la Autoridad y el Rol de cada Compañía</a:t>
            </a:r>
            <a:endParaRPr lang="es-CL" dirty="0"/>
          </a:p>
        </p:txBody>
      </p:sp>
      <p:sp>
        <p:nvSpPr>
          <p:cNvPr id="3" name="2 Título"/>
          <p:cNvSpPr>
            <a:spLocks noGrp="1"/>
          </p:cNvSpPr>
          <p:nvPr>
            <p:ph type="ctrTitle"/>
          </p:nvPr>
        </p:nvSpPr>
        <p:spPr/>
        <p:txBody>
          <a:bodyPr/>
          <a:lstStyle/>
          <a:p>
            <a:r>
              <a:rPr lang="es-CL" dirty="0" smtClean="0"/>
              <a:t>Autorregulación y Supervisión</a:t>
            </a:r>
            <a:endParaRPr lang="es-CL" dirty="0"/>
          </a:p>
        </p:txBody>
      </p:sp>
      <p:sp>
        <p:nvSpPr>
          <p:cNvPr id="4" name="3 Marcador de texto"/>
          <p:cNvSpPr>
            <a:spLocks noGrp="1"/>
          </p:cNvSpPr>
          <p:nvPr>
            <p:ph type="body" idx="10"/>
          </p:nvPr>
        </p:nvSpPr>
        <p:spPr/>
        <p:txBody>
          <a:bodyPr/>
          <a:lstStyle/>
          <a:p>
            <a:pPr algn="just">
              <a:lnSpc>
                <a:spcPct val="114000"/>
              </a:lnSpc>
              <a:spcAft>
                <a:spcPts val="800"/>
              </a:spcAft>
              <a:buFont typeface="Wingdings" pitchFamily="2" charset="2"/>
              <a:buChar char="ü"/>
            </a:pPr>
            <a:r>
              <a:rPr lang="es-ES" sz="2200" dirty="0" smtClean="0">
                <a:ea typeface="Calibri"/>
                <a:cs typeface="Times New Roman"/>
              </a:rPr>
              <a:t>En primer lugar, los asegurados buscan un servicio acorde a sus expectativas, que son altas y que para ser satisfechas requieren de las compañías que se desarrollen conductas de mercado acordes. Por ejemplo, cuando una persona se acerca al mesón de atención al público siente que está frente a la compañía como tal y espera un trato en ese nivel.</a:t>
            </a:r>
            <a:endParaRPr lang="es-CL" sz="2200" dirty="0" smtClean="0">
              <a:ea typeface="Calibri"/>
              <a:cs typeface="Times New Roman"/>
            </a:endParaRPr>
          </a:p>
        </p:txBody>
      </p:sp>
      <p:sp>
        <p:nvSpPr>
          <p:cNvPr id="5" name="4 Rectángulo"/>
          <p:cNvSpPr/>
          <p:nvPr/>
        </p:nvSpPr>
        <p:spPr>
          <a:xfrm>
            <a:off x="560146" y="366373"/>
            <a:ext cx="8023123" cy="933033"/>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p:txBody>
          <a:bodyPr/>
          <a:lstStyle/>
          <a:p>
            <a:r>
              <a:rPr lang="es-CL" dirty="0" smtClean="0"/>
              <a:t>El Rol de la Autoridad y el Rol de cada Compañía</a:t>
            </a:r>
            <a:endParaRPr lang="es-CL" dirty="0"/>
          </a:p>
        </p:txBody>
      </p:sp>
      <p:sp>
        <p:nvSpPr>
          <p:cNvPr id="3" name="2 Título"/>
          <p:cNvSpPr>
            <a:spLocks noGrp="1"/>
          </p:cNvSpPr>
          <p:nvPr>
            <p:ph type="ctrTitle"/>
          </p:nvPr>
        </p:nvSpPr>
        <p:spPr/>
        <p:txBody>
          <a:bodyPr/>
          <a:lstStyle/>
          <a:p>
            <a:r>
              <a:rPr lang="es-CL" dirty="0" smtClean="0"/>
              <a:t>Autorregulación y Supervisión</a:t>
            </a:r>
            <a:endParaRPr lang="es-CL" dirty="0"/>
          </a:p>
        </p:txBody>
      </p:sp>
      <p:sp>
        <p:nvSpPr>
          <p:cNvPr id="4" name="3 Marcador de texto"/>
          <p:cNvSpPr>
            <a:spLocks noGrp="1"/>
          </p:cNvSpPr>
          <p:nvPr>
            <p:ph type="body" idx="10"/>
          </p:nvPr>
        </p:nvSpPr>
        <p:spPr/>
        <p:txBody>
          <a:bodyPr/>
          <a:lstStyle/>
          <a:p>
            <a:pPr algn="just">
              <a:lnSpc>
                <a:spcPct val="114000"/>
              </a:lnSpc>
              <a:spcAft>
                <a:spcPts val="800"/>
              </a:spcAft>
              <a:buFont typeface="Wingdings" pitchFamily="2" charset="2"/>
              <a:buChar char="ü"/>
            </a:pPr>
            <a:r>
              <a:rPr lang="es-ES" sz="2200" dirty="0" smtClean="0">
                <a:ea typeface="Calibri"/>
                <a:cs typeface="Times New Roman"/>
              </a:rPr>
              <a:t>En segundo lugar, las compañías están sujetas a un exigente escrutinio del mercado, a través de sus clientes y de la opinión pública. El daño que puede hacer una opinión o una foto difundida en las redes sociales puede ser incluso peor que una sanción, lo que hace necesario contar con procesos continuos de capacitación y de supervisión del personal en estas materias.</a:t>
            </a:r>
            <a:endParaRPr lang="es-CL" sz="2200" dirty="0" smtClean="0">
              <a:ea typeface="Calibri"/>
              <a:cs typeface="Times New Roman"/>
            </a:endParaRPr>
          </a:p>
          <a:p>
            <a:pPr algn="just">
              <a:lnSpc>
                <a:spcPct val="114000"/>
              </a:lnSpc>
              <a:spcAft>
                <a:spcPts val="800"/>
              </a:spcAft>
              <a:buFont typeface="Wingdings" pitchFamily="2" charset="2"/>
              <a:buChar char="ü"/>
            </a:pPr>
            <a:r>
              <a:rPr lang="es-ES" sz="2200" dirty="0" smtClean="0">
                <a:ea typeface="Calibri"/>
                <a:cs typeface="Times New Roman"/>
              </a:rPr>
              <a:t>Y en tercer lugar, las compañías están insertas en un ambiente de alta competencia, que genera una presión aun mayor sobre sus conductas.</a:t>
            </a:r>
            <a:endParaRPr lang="es-CL" sz="2200" dirty="0" smtClean="0">
              <a:ea typeface="Calibri"/>
              <a:cs typeface="Times New Roman"/>
            </a:endParaRPr>
          </a:p>
        </p:txBody>
      </p:sp>
      <p:sp>
        <p:nvSpPr>
          <p:cNvPr id="5" name="4 Rectángulo"/>
          <p:cNvSpPr/>
          <p:nvPr/>
        </p:nvSpPr>
        <p:spPr>
          <a:xfrm>
            <a:off x="560146" y="366373"/>
            <a:ext cx="8023123" cy="933033"/>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p:txBody>
          <a:bodyPr/>
          <a:lstStyle/>
          <a:p>
            <a:r>
              <a:rPr lang="es-CL" dirty="0" smtClean="0"/>
              <a:t>El Rol de la Autoridad y el Rol de cada Compañía</a:t>
            </a:r>
            <a:endParaRPr lang="es-CL" dirty="0"/>
          </a:p>
        </p:txBody>
      </p:sp>
      <p:sp>
        <p:nvSpPr>
          <p:cNvPr id="3" name="2 Título"/>
          <p:cNvSpPr>
            <a:spLocks noGrp="1"/>
          </p:cNvSpPr>
          <p:nvPr>
            <p:ph type="ctrTitle"/>
          </p:nvPr>
        </p:nvSpPr>
        <p:spPr/>
        <p:txBody>
          <a:bodyPr/>
          <a:lstStyle/>
          <a:p>
            <a:r>
              <a:rPr lang="es-CL" dirty="0" smtClean="0"/>
              <a:t>Autorregulación y Supervisión</a:t>
            </a:r>
            <a:endParaRPr lang="es-CL" dirty="0"/>
          </a:p>
        </p:txBody>
      </p:sp>
      <p:sp>
        <p:nvSpPr>
          <p:cNvPr id="4" name="3 Marcador de texto"/>
          <p:cNvSpPr>
            <a:spLocks noGrp="1"/>
          </p:cNvSpPr>
          <p:nvPr>
            <p:ph type="body" idx="10"/>
          </p:nvPr>
        </p:nvSpPr>
        <p:spPr/>
        <p:txBody>
          <a:bodyPr/>
          <a:lstStyle/>
          <a:p>
            <a:pPr algn="just">
              <a:lnSpc>
                <a:spcPct val="114000"/>
              </a:lnSpc>
              <a:spcAft>
                <a:spcPts val="800"/>
              </a:spcAft>
              <a:buFont typeface="Wingdings" pitchFamily="2" charset="2"/>
              <a:buChar char="ü"/>
            </a:pPr>
            <a:r>
              <a:rPr lang="es-ES" sz="2200" dirty="0" smtClean="0"/>
              <a:t>Como es evidente, esto tiene poco que ver con cumplimientos legales o reglamentarios, sino más bien con lograr y mantener los más altos estándares de conducta corporativa. La pregunta que surge es cómo lograrlo. La experiencia que ha vivido la industria aseguradora en Chile y en los países desarrollados nos permite identificar tres condiciones básicas para lograr los estándares de conducta de mercado requerida:</a:t>
            </a:r>
            <a:endParaRPr lang="es-CL" sz="2200" dirty="0" smtClean="0"/>
          </a:p>
          <a:p>
            <a:pPr marL="342900" indent="-342900" algn="just">
              <a:lnSpc>
                <a:spcPct val="114000"/>
              </a:lnSpc>
              <a:spcAft>
                <a:spcPts val="800"/>
              </a:spcAft>
              <a:buFont typeface="+mj-lt"/>
              <a:buAutoNum type="arabicParenR"/>
            </a:pPr>
            <a:r>
              <a:rPr lang="es-ES" sz="2200" dirty="0" smtClean="0"/>
              <a:t>Tener los procedimientos internos.</a:t>
            </a:r>
            <a:endParaRPr lang="es-CL" sz="2200" dirty="0" smtClean="0"/>
          </a:p>
          <a:p>
            <a:pPr marL="342900" indent="-342900" algn="just">
              <a:lnSpc>
                <a:spcPct val="114000"/>
              </a:lnSpc>
              <a:spcAft>
                <a:spcPts val="800"/>
              </a:spcAft>
              <a:buFont typeface="+mj-lt"/>
              <a:buAutoNum type="arabicParenR"/>
            </a:pPr>
            <a:r>
              <a:rPr lang="es-ES" sz="2200" dirty="0" smtClean="0"/>
              <a:t>Tener las personas adecuadas.</a:t>
            </a:r>
            <a:endParaRPr lang="es-CL" sz="2200" dirty="0" smtClean="0"/>
          </a:p>
          <a:p>
            <a:pPr marL="342900" indent="-342900" algn="just">
              <a:lnSpc>
                <a:spcPct val="114000"/>
              </a:lnSpc>
              <a:spcAft>
                <a:spcPts val="800"/>
              </a:spcAft>
              <a:buFont typeface="+mj-lt"/>
              <a:buAutoNum type="arabicParenR"/>
            </a:pPr>
            <a:r>
              <a:rPr lang="es-ES" sz="2200" dirty="0" smtClean="0"/>
              <a:t>Tener la información.</a:t>
            </a:r>
            <a:endParaRPr lang="es-CL" sz="2200" dirty="0"/>
          </a:p>
        </p:txBody>
      </p:sp>
      <p:sp>
        <p:nvSpPr>
          <p:cNvPr id="5" name="4 Rectángulo"/>
          <p:cNvSpPr/>
          <p:nvPr/>
        </p:nvSpPr>
        <p:spPr>
          <a:xfrm>
            <a:off x="560146" y="366373"/>
            <a:ext cx="8023123" cy="933033"/>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p:txBody>
          <a:bodyPr/>
          <a:lstStyle/>
          <a:p>
            <a:r>
              <a:rPr lang="es-CL" dirty="0" smtClean="0"/>
              <a:t>Agenda</a:t>
            </a:r>
            <a:endParaRPr lang="es-CL" dirty="0"/>
          </a:p>
        </p:txBody>
      </p:sp>
      <p:sp>
        <p:nvSpPr>
          <p:cNvPr id="4" name="3 Marcador de texto"/>
          <p:cNvSpPr>
            <a:spLocks noGrp="1"/>
          </p:cNvSpPr>
          <p:nvPr>
            <p:ph type="body" idx="10"/>
          </p:nvPr>
        </p:nvSpPr>
        <p:spPr/>
        <p:txBody>
          <a:bodyPr/>
          <a:lstStyle/>
          <a:p>
            <a:pPr marL="457200" indent="-457200">
              <a:spcAft>
                <a:spcPts val="800"/>
              </a:spcAft>
              <a:buFont typeface="Wingdings" pitchFamily="2" charset="2"/>
              <a:buChar char="§"/>
            </a:pPr>
            <a:r>
              <a:rPr lang="es-CL" sz="2200" dirty="0" smtClean="0"/>
              <a:t>Introducción</a:t>
            </a:r>
          </a:p>
          <a:p>
            <a:pPr marL="457200" indent="-457200">
              <a:spcAft>
                <a:spcPts val="800"/>
              </a:spcAft>
              <a:buFont typeface="Wingdings" pitchFamily="2" charset="2"/>
              <a:buChar char="§"/>
            </a:pPr>
            <a:r>
              <a:rPr lang="es-CL" sz="2200" dirty="0" smtClean="0"/>
              <a:t>En qué está la Industria Hoy en Materia de Supervisión</a:t>
            </a:r>
          </a:p>
          <a:p>
            <a:pPr marL="457200" indent="-457200">
              <a:spcAft>
                <a:spcPts val="800"/>
              </a:spcAft>
              <a:buFont typeface="Wingdings" pitchFamily="2" charset="2"/>
              <a:buChar char="§"/>
            </a:pPr>
            <a:r>
              <a:rPr lang="es-CL" sz="2200" dirty="0" smtClean="0"/>
              <a:t>El Rol de la Autoridad y el Rol de cada Compañía</a:t>
            </a:r>
          </a:p>
          <a:p>
            <a:pPr marL="457200" indent="-457200">
              <a:spcAft>
                <a:spcPts val="800"/>
              </a:spcAft>
              <a:buFont typeface="Wingdings" pitchFamily="2" charset="2"/>
              <a:buChar char="§"/>
            </a:pPr>
            <a:r>
              <a:rPr lang="es-CL" sz="2200" dirty="0" smtClean="0"/>
              <a:t>La Autorregulación como Contribución a la Gestión</a:t>
            </a:r>
          </a:p>
          <a:p>
            <a:pPr marL="457200" indent="-457200">
              <a:spcAft>
                <a:spcPts val="800"/>
              </a:spcAft>
              <a:buFont typeface="Wingdings" pitchFamily="2" charset="2"/>
              <a:buChar char="§"/>
            </a:pPr>
            <a:r>
              <a:rPr lang="es-CL" sz="2200" dirty="0" smtClean="0"/>
              <a:t>Los próximos Pasos</a:t>
            </a:r>
          </a:p>
          <a:p>
            <a:pPr marL="457200" indent="-457200">
              <a:spcAft>
                <a:spcPts val="800"/>
              </a:spcAft>
              <a:buFont typeface="Wingdings" pitchFamily="2" charset="2"/>
              <a:buChar char="§"/>
            </a:pPr>
            <a:endParaRPr lang="es-CL" sz="2200" dirty="0" smtClean="0"/>
          </a:p>
          <a:p>
            <a:pPr marL="457200" indent="-457200">
              <a:spcAft>
                <a:spcPts val="800"/>
              </a:spcAft>
              <a:buFont typeface="Wingdings" pitchFamily="2" charset="2"/>
              <a:buChar char="§"/>
            </a:pPr>
            <a:endParaRPr lang="es-CL" sz="2200" dirty="0" smtClean="0"/>
          </a:p>
          <a:p>
            <a:pPr marL="457200" indent="-457200">
              <a:spcAft>
                <a:spcPts val="800"/>
              </a:spcAft>
              <a:buFont typeface="Wingdings" pitchFamily="2" charset="2"/>
              <a:buChar char="§"/>
            </a:pPr>
            <a:endParaRPr lang="es-CL" sz="2200" dirty="0" smtClean="0"/>
          </a:p>
          <a:p>
            <a:pPr marL="457200" indent="-457200">
              <a:spcAft>
                <a:spcPts val="800"/>
              </a:spcAft>
              <a:buFont typeface="Wingdings" pitchFamily="2" charset="2"/>
              <a:buChar char="§"/>
            </a:pPr>
            <a:endParaRPr lang="es-CL" sz="2200" dirty="0"/>
          </a:p>
        </p:txBody>
      </p:sp>
      <p:sp>
        <p:nvSpPr>
          <p:cNvPr id="5" name="4 Rectángulo"/>
          <p:cNvSpPr/>
          <p:nvPr/>
        </p:nvSpPr>
        <p:spPr>
          <a:xfrm>
            <a:off x="560146" y="366373"/>
            <a:ext cx="8023123" cy="933033"/>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p:txBody>
          <a:bodyPr/>
          <a:lstStyle/>
          <a:p>
            <a:r>
              <a:rPr lang="es-CL" dirty="0" smtClean="0"/>
              <a:t>El Rol de la Autoridad y el Rol de cada Compañía</a:t>
            </a:r>
            <a:endParaRPr lang="es-CL" dirty="0"/>
          </a:p>
        </p:txBody>
      </p:sp>
      <p:sp>
        <p:nvSpPr>
          <p:cNvPr id="3" name="2 Título"/>
          <p:cNvSpPr>
            <a:spLocks noGrp="1"/>
          </p:cNvSpPr>
          <p:nvPr>
            <p:ph type="ctrTitle"/>
          </p:nvPr>
        </p:nvSpPr>
        <p:spPr/>
        <p:txBody>
          <a:bodyPr/>
          <a:lstStyle/>
          <a:p>
            <a:r>
              <a:rPr lang="es-CL" dirty="0" smtClean="0"/>
              <a:t>Autorregulación y Supervisión</a:t>
            </a:r>
            <a:endParaRPr lang="es-CL" dirty="0"/>
          </a:p>
        </p:txBody>
      </p:sp>
      <p:sp>
        <p:nvSpPr>
          <p:cNvPr id="4" name="3 Marcador de texto"/>
          <p:cNvSpPr>
            <a:spLocks noGrp="1"/>
          </p:cNvSpPr>
          <p:nvPr>
            <p:ph type="body" idx="10"/>
          </p:nvPr>
        </p:nvSpPr>
        <p:spPr/>
        <p:txBody>
          <a:bodyPr/>
          <a:lstStyle/>
          <a:p>
            <a:pPr algn="just">
              <a:lnSpc>
                <a:spcPct val="114000"/>
              </a:lnSpc>
              <a:spcAft>
                <a:spcPts val="800"/>
              </a:spcAft>
              <a:buFont typeface="Wingdings" pitchFamily="2" charset="2"/>
              <a:buChar char="ü"/>
            </a:pPr>
            <a:r>
              <a:rPr lang="es-ES" sz="2200" dirty="0" smtClean="0"/>
              <a:t>Es aquí donde parece oportuno profundizar en el rol que juega la autorregulación.</a:t>
            </a:r>
            <a:endParaRPr lang="es-CL" sz="2200" dirty="0"/>
          </a:p>
        </p:txBody>
      </p:sp>
      <p:sp>
        <p:nvSpPr>
          <p:cNvPr id="5" name="4 Rectángulo"/>
          <p:cNvSpPr/>
          <p:nvPr/>
        </p:nvSpPr>
        <p:spPr>
          <a:xfrm>
            <a:off x="560146" y="366373"/>
            <a:ext cx="8023123" cy="933033"/>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a:xfrm>
            <a:off x="1129436" y="2222128"/>
            <a:ext cx="7560000" cy="1049990"/>
          </a:xfrm>
        </p:spPr>
        <p:txBody>
          <a:bodyPr/>
          <a:lstStyle/>
          <a:p>
            <a:r>
              <a:rPr lang="es-CL" dirty="0" smtClean="0"/>
              <a:t>La Autorregulación</a:t>
            </a:r>
            <a:br>
              <a:rPr lang="es-CL" dirty="0" smtClean="0"/>
            </a:br>
            <a:r>
              <a:rPr lang="es-CL" dirty="0" smtClean="0"/>
              <a:t>como Contribución a la Gestión</a:t>
            </a:r>
            <a:endParaRPr lang="es-CL"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p:txBody>
          <a:bodyPr/>
          <a:lstStyle/>
          <a:p>
            <a:r>
              <a:rPr lang="es-CL" dirty="0" smtClean="0"/>
              <a:t>La Autorregulación como Contribución a la Gestión</a:t>
            </a:r>
            <a:endParaRPr lang="es-CL" dirty="0"/>
          </a:p>
        </p:txBody>
      </p:sp>
      <p:sp>
        <p:nvSpPr>
          <p:cNvPr id="3" name="2 Título"/>
          <p:cNvSpPr>
            <a:spLocks noGrp="1"/>
          </p:cNvSpPr>
          <p:nvPr>
            <p:ph type="ctrTitle"/>
          </p:nvPr>
        </p:nvSpPr>
        <p:spPr/>
        <p:txBody>
          <a:bodyPr/>
          <a:lstStyle/>
          <a:p>
            <a:r>
              <a:rPr lang="es-CL" dirty="0" smtClean="0"/>
              <a:t>Autorregulación y Supervisión</a:t>
            </a:r>
            <a:endParaRPr lang="es-CL" dirty="0"/>
          </a:p>
        </p:txBody>
      </p:sp>
      <p:sp>
        <p:nvSpPr>
          <p:cNvPr id="4" name="3 Marcador de texto"/>
          <p:cNvSpPr>
            <a:spLocks noGrp="1"/>
          </p:cNvSpPr>
          <p:nvPr>
            <p:ph type="body" idx="10"/>
          </p:nvPr>
        </p:nvSpPr>
        <p:spPr/>
        <p:txBody>
          <a:bodyPr/>
          <a:lstStyle/>
          <a:p>
            <a:pPr algn="just">
              <a:lnSpc>
                <a:spcPct val="114000"/>
              </a:lnSpc>
              <a:spcAft>
                <a:spcPts val="800"/>
              </a:spcAft>
            </a:pPr>
            <a:r>
              <a:rPr lang="es-CL" sz="2200" b="1" dirty="0" smtClean="0"/>
              <a:t>La Experiencia del Consejo</a:t>
            </a:r>
          </a:p>
          <a:p>
            <a:pPr algn="just">
              <a:lnSpc>
                <a:spcPct val="114000"/>
              </a:lnSpc>
              <a:spcAft>
                <a:spcPts val="800"/>
              </a:spcAft>
              <a:buFont typeface="Wingdings" pitchFamily="2" charset="2"/>
              <a:buChar char="ü"/>
            </a:pPr>
            <a:r>
              <a:rPr lang="es-ES" sz="2200" dirty="0" smtClean="0"/>
              <a:t>El año 2002 las compañías de seguros constituidas en Chile aprobaron un Código de Autorregulación y abrieron la posibilidad a que las compañías adhirieran libremente a su texto y se sujetaran a la competencia del Consejo de Autorregulación. Los adherentes, casi la totalidad de las compañías, aprobaron luego un Compendio de Buenas Prácticas Corporativas, que es la guía que debe seguir el Consejo en su accionar.</a:t>
            </a:r>
            <a:endParaRPr lang="es-CL" sz="2200" dirty="0"/>
          </a:p>
        </p:txBody>
      </p:sp>
      <p:sp>
        <p:nvSpPr>
          <p:cNvPr id="5" name="4 Rectángulo"/>
          <p:cNvSpPr/>
          <p:nvPr/>
        </p:nvSpPr>
        <p:spPr>
          <a:xfrm>
            <a:off x="560146" y="366373"/>
            <a:ext cx="8023123" cy="933033"/>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p:txBody>
          <a:bodyPr/>
          <a:lstStyle/>
          <a:p>
            <a:r>
              <a:rPr lang="es-CL" dirty="0" smtClean="0"/>
              <a:t>La Autorregulación como Contribución a la Gestión</a:t>
            </a:r>
            <a:endParaRPr lang="es-CL" dirty="0"/>
          </a:p>
        </p:txBody>
      </p:sp>
      <p:sp>
        <p:nvSpPr>
          <p:cNvPr id="3" name="2 Título"/>
          <p:cNvSpPr>
            <a:spLocks noGrp="1"/>
          </p:cNvSpPr>
          <p:nvPr>
            <p:ph type="ctrTitle"/>
          </p:nvPr>
        </p:nvSpPr>
        <p:spPr/>
        <p:txBody>
          <a:bodyPr/>
          <a:lstStyle/>
          <a:p>
            <a:r>
              <a:rPr lang="es-CL" dirty="0" smtClean="0"/>
              <a:t>Autorregulación y Supervisión</a:t>
            </a:r>
            <a:endParaRPr lang="es-CL" dirty="0"/>
          </a:p>
        </p:txBody>
      </p:sp>
      <p:sp>
        <p:nvSpPr>
          <p:cNvPr id="4" name="3 Marcador de texto"/>
          <p:cNvSpPr>
            <a:spLocks noGrp="1"/>
          </p:cNvSpPr>
          <p:nvPr>
            <p:ph type="body" idx="10"/>
          </p:nvPr>
        </p:nvSpPr>
        <p:spPr/>
        <p:txBody>
          <a:bodyPr/>
          <a:lstStyle/>
          <a:p>
            <a:pPr algn="just">
              <a:lnSpc>
                <a:spcPct val="114000"/>
              </a:lnSpc>
              <a:spcAft>
                <a:spcPts val="800"/>
              </a:spcAft>
            </a:pPr>
            <a:r>
              <a:rPr lang="es-CL" sz="2200" b="1" dirty="0" smtClean="0"/>
              <a:t>La Experiencia del Consejo</a:t>
            </a:r>
          </a:p>
          <a:p>
            <a:pPr algn="just">
              <a:lnSpc>
                <a:spcPct val="114000"/>
              </a:lnSpc>
              <a:spcAft>
                <a:spcPts val="800"/>
              </a:spcAft>
              <a:buFont typeface="Wingdings" pitchFamily="2" charset="2"/>
              <a:buChar char="ü"/>
            </a:pPr>
            <a:r>
              <a:rPr lang="es-ES" sz="2200" dirty="0" smtClean="0"/>
              <a:t>Estas buenas prácticas, como lo señala el propio compendio, tienen por objeto “</a:t>
            </a:r>
            <a:r>
              <a:rPr lang="es-ES" sz="2200" i="1" dirty="0" smtClean="0"/>
              <a:t>propender al desarrollo del mercado de los seguros, en consonancia con los principios de libre competencia y buena fe que debe existir entre las empresas, y entre éstas y sus clientes</a:t>
            </a:r>
            <a:r>
              <a:rPr lang="es-ES" sz="2200" dirty="0" smtClean="0"/>
              <a:t>”.</a:t>
            </a:r>
            <a:endParaRPr lang="es-CL" sz="2200" dirty="0" smtClean="0"/>
          </a:p>
          <a:p>
            <a:pPr algn="just">
              <a:lnSpc>
                <a:spcPct val="114000"/>
              </a:lnSpc>
              <a:spcAft>
                <a:spcPts val="800"/>
              </a:spcAft>
            </a:pPr>
            <a:endParaRPr lang="es-CL" sz="2200" dirty="0"/>
          </a:p>
        </p:txBody>
      </p:sp>
      <p:sp>
        <p:nvSpPr>
          <p:cNvPr id="5" name="4 Rectángulo"/>
          <p:cNvSpPr/>
          <p:nvPr/>
        </p:nvSpPr>
        <p:spPr>
          <a:xfrm>
            <a:off x="560146" y="366373"/>
            <a:ext cx="8023123" cy="933033"/>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p:txBody>
          <a:bodyPr/>
          <a:lstStyle/>
          <a:p>
            <a:r>
              <a:rPr lang="es-CL" dirty="0" smtClean="0"/>
              <a:t>La Autorregulación como Contribución a la Gestión</a:t>
            </a:r>
            <a:endParaRPr lang="es-CL" dirty="0"/>
          </a:p>
        </p:txBody>
      </p:sp>
      <p:sp>
        <p:nvSpPr>
          <p:cNvPr id="3" name="2 Título"/>
          <p:cNvSpPr>
            <a:spLocks noGrp="1"/>
          </p:cNvSpPr>
          <p:nvPr>
            <p:ph type="ctrTitle"/>
          </p:nvPr>
        </p:nvSpPr>
        <p:spPr/>
        <p:txBody>
          <a:bodyPr/>
          <a:lstStyle/>
          <a:p>
            <a:r>
              <a:rPr lang="es-CL" dirty="0" smtClean="0"/>
              <a:t>Autorregulación y Supervisión</a:t>
            </a:r>
            <a:endParaRPr lang="es-CL" dirty="0"/>
          </a:p>
        </p:txBody>
      </p:sp>
      <p:sp>
        <p:nvSpPr>
          <p:cNvPr id="4" name="3 Marcador de texto"/>
          <p:cNvSpPr>
            <a:spLocks noGrp="1"/>
          </p:cNvSpPr>
          <p:nvPr>
            <p:ph type="body" idx="10"/>
          </p:nvPr>
        </p:nvSpPr>
        <p:spPr/>
        <p:txBody>
          <a:bodyPr/>
          <a:lstStyle/>
          <a:p>
            <a:pPr algn="just">
              <a:lnSpc>
                <a:spcPct val="114000"/>
              </a:lnSpc>
              <a:spcAft>
                <a:spcPts val="800"/>
              </a:spcAft>
            </a:pPr>
            <a:r>
              <a:rPr lang="es-CL" sz="2200" b="1" dirty="0" smtClean="0"/>
              <a:t>La Experiencia del Consejo</a:t>
            </a:r>
          </a:p>
          <a:p>
            <a:pPr algn="just">
              <a:lnSpc>
                <a:spcPct val="114000"/>
              </a:lnSpc>
              <a:spcAft>
                <a:spcPts val="800"/>
              </a:spcAft>
              <a:buFont typeface="Wingdings" pitchFamily="2" charset="2"/>
              <a:buChar char="ü"/>
            </a:pPr>
            <a:r>
              <a:rPr lang="es-CL" sz="2200" dirty="0" smtClean="0"/>
              <a:t>El Consejo de Autorregulación entonces no busca establecer regulaciones adicionales a las que establece la ley o las normas dictadas por la Superintendencia, sino que a partir de esas normas establecer guías que orienten las buenas prácticas que deben seguir las compañías para darles cumplimiento.</a:t>
            </a:r>
          </a:p>
        </p:txBody>
      </p:sp>
      <p:sp>
        <p:nvSpPr>
          <p:cNvPr id="5" name="4 Rectángulo"/>
          <p:cNvSpPr/>
          <p:nvPr/>
        </p:nvSpPr>
        <p:spPr>
          <a:xfrm>
            <a:off x="560146" y="366373"/>
            <a:ext cx="8023123" cy="933033"/>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p:txBody>
          <a:bodyPr/>
          <a:lstStyle/>
          <a:p>
            <a:r>
              <a:rPr lang="es-CL" dirty="0" smtClean="0"/>
              <a:t>La Autorregulación como Contribución a la Gestión</a:t>
            </a:r>
            <a:endParaRPr lang="es-CL" dirty="0"/>
          </a:p>
        </p:txBody>
      </p:sp>
      <p:sp>
        <p:nvSpPr>
          <p:cNvPr id="3" name="2 Título"/>
          <p:cNvSpPr>
            <a:spLocks noGrp="1"/>
          </p:cNvSpPr>
          <p:nvPr>
            <p:ph type="ctrTitle"/>
          </p:nvPr>
        </p:nvSpPr>
        <p:spPr/>
        <p:txBody>
          <a:bodyPr/>
          <a:lstStyle/>
          <a:p>
            <a:r>
              <a:rPr lang="es-CL" dirty="0" smtClean="0"/>
              <a:t>Autorregulación y Supervisión</a:t>
            </a:r>
            <a:endParaRPr lang="es-CL" dirty="0"/>
          </a:p>
        </p:txBody>
      </p:sp>
      <p:sp>
        <p:nvSpPr>
          <p:cNvPr id="4" name="3 Marcador de texto"/>
          <p:cNvSpPr>
            <a:spLocks noGrp="1"/>
          </p:cNvSpPr>
          <p:nvPr>
            <p:ph type="body" idx="10"/>
          </p:nvPr>
        </p:nvSpPr>
        <p:spPr/>
        <p:txBody>
          <a:bodyPr/>
          <a:lstStyle/>
          <a:p>
            <a:pPr algn="just">
              <a:lnSpc>
                <a:spcPct val="114000"/>
              </a:lnSpc>
              <a:spcAft>
                <a:spcPts val="800"/>
              </a:spcAft>
            </a:pPr>
            <a:r>
              <a:rPr lang="es-CL" sz="2200" b="1" dirty="0" smtClean="0"/>
              <a:t>La Experiencia del Consejo</a:t>
            </a:r>
          </a:p>
          <a:p>
            <a:pPr algn="just">
              <a:lnSpc>
                <a:spcPct val="114000"/>
              </a:lnSpc>
              <a:spcAft>
                <a:spcPts val="800"/>
              </a:spcAft>
              <a:buFont typeface="Wingdings" pitchFamily="2" charset="2"/>
              <a:buChar char="ü"/>
            </a:pPr>
            <a:r>
              <a:rPr lang="es-CL" sz="2200" dirty="0" smtClean="0"/>
              <a:t>En el fondo se busca fijar un estándar superior al mínimo exigido, en forma autónoma y voluntaria, sobre la base del funcionamiento práctico del mercado, entendiendo que en ello hay un beneficio para el desarrollo de la industria y para el bienestar de sus clientes.</a:t>
            </a:r>
          </a:p>
        </p:txBody>
      </p:sp>
      <p:sp>
        <p:nvSpPr>
          <p:cNvPr id="5" name="4 Rectángulo"/>
          <p:cNvSpPr/>
          <p:nvPr/>
        </p:nvSpPr>
        <p:spPr>
          <a:xfrm>
            <a:off x="560146" y="366373"/>
            <a:ext cx="8023123" cy="933033"/>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p:txBody>
          <a:bodyPr/>
          <a:lstStyle/>
          <a:p>
            <a:r>
              <a:rPr lang="es-CL" dirty="0" smtClean="0"/>
              <a:t>La Autorregulación como Contribución a la Gestión</a:t>
            </a:r>
            <a:endParaRPr lang="es-CL" dirty="0"/>
          </a:p>
        </p:txBody>
      </p:sp>
      <p:sp>
        <p:nvSpPr>
          <p:cNvPr id="3" name="2 Título"/>
          <p:cNvSpPr>
            <a:spLocks noGrp="1"/>
          </p:cNvSpPr>
          <p:nvPr>
            <p:ph type="ctrTitle"/>
          </p:nvPr>
        </p:nvSpPr>
        <p:spPr/>
        <p:txBody>
          <a:bodyPr/>
          <a:lstStyle/>
          <a:p>
            <a:r>
              <a:rPr lang="es-CL" dirty="0" smtClean="0"/>
              <a:t>Autorregulación y Supervisión</a:t>
            </a:r>
            <a:endParaRPr lang="es-CL" dirty="0"/>
          </a:p>
        </p:txBody>
      </p:sp>
      <p:sp>
        <p:nvSpPr>
          <p:cNvPr id="4" name="3 Marcador de texto"/>
          <p:cNvSpPr>
            <a:spLocks noGrp="1"/>
          </p:cNvSpPr>
          <p:nvPr>
            <p:ph type="body" idx="10"/>
          </p:nvPr>
        </p:nvSpPr>
        <p:spPr/>
        <p:txBody>
          <a:bodyPr/>
          <a:lstStyle/>
          <a:p>
            <a:pPr algn="just">
              <a:lnSpc>
                <a:spcPct val="114000"/>
              </a:lnSpc>
              <a:spcAft>
                <a:spcPts val="800"/>
              </a:spcAft>
            </a:pPr>
            <a:r>
              <a:rPr lang="es-ES" sz="2200" b="1" dirty="0" smtClean="0"/>
              <a:t>Contribución de la autorregulación a la aplicación de la SBR y al buen funcionamiento del mercado de los seguros</a:t>
            </a:r>
          </a:p>
          <a:p>
            <a:pPr algn="just">
              <a:lnSpc>
                <a:spcPct val="114000"/>
              </a:lnSpc>
              <a:spcAft>
                <a:spcPts val="800"/>
              </a:spcAft>
              <a:buFont typeface="Wingdings" pitchFamily="2" charset="2"/>
              <a:buChar char="ü"/>
            </a:pPr>
            <a:r>
              <a:rPr lang="es-ES" sz="2200" dirty="0" smtClean="0"/>
              <a:t>Cuando el Consejo conoce de presentaciones o consultas que realizan las compañías, es su práctica habitual citarlas para que expongan sus inquietudes al respecto. También es usual que invite a los representantes de otras compañías a exponer sobre aquellos temas o aspectos sobre los que requiere profundizar para responder a las presentaciones realizadas.</a:t>
            </a:r>
            <a:endParaRPr lang="es-CL" sz="2200" dirty="0"/>
          </a:p>
        </p:txBody>
      </p:sp>
      <p:sp>
        <p:nvSpPr>
          <p:cNvPr id="5" name="4 Rectángulo"/>
          <p:cNvSpPr/>
          <p:nvPr/>
        </p:nvSpPr>
        <p:spPr>
          <a:xfrm>
            <a:off x="560146" y="366373"/>
            <a:ext cx="8023123" cy="933033"/>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p:txBody>
          <a:bodyPr/>
          <a:lstStyle/>
          <a:p>
            <a:r>
              <a:rPr lang="es-CL" dirty="0" smtClean="0"/>
              <a:t>La Autorregulación como Contribución a la Gestión</a:t>
            </a:r>
            <a:endParaRPr lang="es-CL" dirty="0"/>
          </a:p>
        </p:txBody>
      </p:sp>
      <p:sp>
        <p:nvSpPr>
          <p:cNvPr id="3" name="2 Título"/>
          <p:cNvSpPr>
            <a:spLocks noGrp="1"/>
          </p:cNvSpPr>
          <p:nvPr>
            <p:ph type="ctrTitle"/>
          </p:nvPr>
        </p:nvSpPr>
        <p:spPr/>
        <p:txBody>
          <a:bodyPr/>
          <a:lstStyle/>
          <a:p>
            <a:r>
              <a:rPr lang="es-CL" dirty="0" smtClean="0"/>
              <a:t>Autorregulación y Supervisión</a:t>
            </a:r>
            <a:endParaRPr lang="es-CL" dirty="0"/>
          </a:p>
        </p:txBody>
      </p:sp>
      <p:sp>
        <p:nvSpPr>
          <p:cNvPr id="4" name="3 Marcador de texto"/>
          <p:cNvSpPr>
            <a:spLocks noGrp="1"/>
          </p:cNvSpPr>
          <p:nvPr>
            <p:ph type="body" idx="10"/>
          </p:nvPr>
        </p:nvSpPr>
        <p:spPr/>
        <p:txBody>
          <a:bodyPr/>
          <a:lstStyle/>
          <a:p>
            <a:pPr algn="just">
              <a:lnSpc>
                <a:spcPct val="114000"/>
              </a:lnSpc>
              <a:spcAft>
                <a:spcPts val="800"/>
              </a:spcAft>
            </a:pPr>
            <a:r>
              <a:rPr lang="es-ES" sz="2200" b="1" dirty="0" smtClean="0"/>
              <a:t>Contribución de la autorregulación a la aplicación de la SBR y al buen funcionamiento del mercado de los seguros</a:t>
            </a:r>
          </a:p>
          <a:p>
            <a:pPr algn="just">
              <a:lnSpc>
                <a:spcPct val="114000"/>
              </a:lnSpc>
              <a:spcAft>
                <a:spcPts val="800"/>
              </a:spcAft>
              <a:buFont typeface="Wingdings" pitchFamily="2" charset="2"/>
              <a:buChar char="ü"/>
            </a:pPr>
            <a:r>
              <a:rPr lang="es-ES" sz="2200" dirty="0" smtClean="0"/>
              <a:t>Estas invitaciones </a:t>
            </a:r>
            <a:r>
              <a:rPr lang="es-ES" sz="2200" b="1" dirty="0" smtClean="0"/>
              <a:t>generan al interior de las empresas un proceso de análisis y de revisión de sus propias conductas</a:t>
            </a:r>
            <a:r>
              <a:rPr lang="es-ES" sz="2200" dirty="0" smtClean="0"/>
              <a:t> que ha resultado extraordinariamente útil y fructífero, tanto para el trabajo del Consejo como en general para las propias compañías.</a:t>
            </a:r>
            <a:endParaRPr lang="es-CL" sz="2200" dirty="0"/>
          </a:p>
        </p:txBody>
      </p:sp>
      <p:sp>
        <p:nvSpPr>
          <p:cNvPr id="5" name="4 Rectángulo"/>
          <p:cNvSpPr/>
          <p:nvPr/>
        </p:nvSpPr>
        <p:spPr>
          <a:xfrm>
            <a:off x="560146" y="366373"/>
            <a:ext cx="8023123" cy="933033"/>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p:txBody>
          <a:bodyPr/>
          <a:lstStyle/>
          <a:p>
            <a:r>
              <a:rPr lang="es-CL" dirty="0" smtClean="0"/>
              <a:t>La Autorregulación como Contribución a la Gestión</a:t>
            </a:r>
            <a:endParaRPr lang="es-CL" dirty="0"/>
          </a:p>
        </p:txBody>
      </p:sp>
      <p:sp>
        <p:nvSpPr>
          <p:cNvPr id="3" name="2 Título"/>
          <p:cNvSpPr>
            <a:spLocks noGrp="1"/>
          </p:cNvSpPr>
          <p:nvPr>
            <p:ph type="ctrTitle"/>
          </p:nvPr>
        </p:nvSpPr>
        <p:spPr/>
        <p:txBody>
          <a:bodyPr/>
          <a:lstStyle/>
          <a:p>
            <a:r>
              <a:rPr lang="es-CL" dirty="0" smtClean="0"/>
              <a:t>Autorregulación y Supervisión</a:t>
            </a:r>
            <a:endParaRPr lang="es-CL" dirty="0"/>
          </a:p>
        </p:txBody>
      </p:sp>
      <p:sp>
        <p:nvSpPr>
          <p:cNvPr id="4" name="3 Marcador de texto"/>
          <p:cNvSpPr>
            <a:spLocks noGrp="1"/>
          </p:cNvSpPr>
          <p:nvPr>
            <p:ph type="body" idx="10"/>
          </p:nvPr>
        </p:nvSpPr>
        <p:spPr/>
        <p:txBody>
          <a:bodyPr/>
          <a:lstStyle/>
          <a:p>
            <a:pPr algn="just">
              <a:lnSpc>
                <a:spcPct val="114000"/>
              </a:lnSpc>
              <a:spcAft>
                <a:spcPts val="800"/>
              </a:spcAft>
            </a:pPr>
            <a:r>
              <a:rPr lang="es-ES" sz="2200" b="1" dirty="0" smtClean="0"/>
              <a:t>Contribución de la autorregulación a la aplicación de la SBR y al buen funcionamiento del mercado de los seguros</a:t>
            </a:r>
          </a:p>
          <a:p>
            <a:pPr algn="just">
              <a:lnSpc>
                <a:spcPct val="114000"/>
              </a:lnSpc>
              <a:spcAft>
                <a:spcPts val="800"/>
              </a:spcAft>
              <a:buFont typeface="Wingdings" pitchFamily="2" charset="2"/>
              <a:buChar char="ü"/>
            </a:pPr>
            <a:r>
              <a:rPr lang="es-ES" sz="2200" dirty="0" smtClean="0"/>
              <a:t>Además, al ser la gerencia general de las compañías la que mantiene la relación con el Consejo, sus consultas motivan siempre un análisis con el resto de las áreas específicas de la empresa (legal, comercial, operaciones, etc.) que ha resultado muy contributivo al buen desarrollo de este proceso.</a:t>
            </a:r>
            <a:endParaRPr lang="es-CL" sz="2200" dirty="0"/>
          </a:p>
        </p:txBody>
      </p:sp>
      <p:sp>
        <p:nvSpPr>
          <p:cNvPr id="5" name="4 Rectángulo"/>
          <p:cNvSpPr/>
          <p:nvPr/>
        </p:nvSpPr>
        <p:spPr>
          <a:xfrm>
            <a:off x="560146" y="366373"/>
            <a:ext cx="8023123" cy="933033"/>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p:txBody>
          <a:bodyPr/>
          <a:lstStyle/>
          <a:p>
            <a:r>
              <a:rPr lang="es-CL" dirty="0" smtClean="0"/>
              <a:t>La Autorregulación como Contribución a la Gestión</a:t>
            </a:r>
            <a:endParaRPr lang="es-CL" dirty="0"/>
          </a:p>
        </p:txBody>
      </p:sp>
      <p:sp>
        <p:nvSpPr>
          <p:cNvPr id="3" name="2 Título"/>
          <p:cNvSpPr>
            <a:spLocks noGrp="1"/>
          </p:cNvSpPr>
          <p:nvPr>
            <p:ph type="ctrTitle"/>
          </p:nvPr>
        </p:nvSpPr>
        <p:spPr/>
        <p:txBody>
          <a:bodyPr/>
          <a:lstStyle/>
          <a:p>
            <a:r>
              <a:rPr lang="es-CL" dirty="0" smtClean="0"/>
              <a:t>Autorregulación y Supervisión</a:t>
            </a:r>
            <a:endParaRPr lang="es-CL" dirty="0"/>
          </a:p>
        </p:txBody>
      </p:sp>
      <p:sp>
        <p:nvSpPr>
          <p:cNvPr id="4" name="3 Marcador de texto"/>
          <p:cNvSpPr>
            <a:spLocks noGrp="1"/>
          </p:cNvSpPr>
          <p:nvPr>
            <p:ph type="body" idx="10"/>
          </p:nvPr>
        </p:nvSpPr>
        <p:spPr/>
        <p:txBody>
          <a:bodyPr/>
          <a:lstStyle/>
          <a:p>
            <a:pPr algn="just">
              <a:lnSpc>
                <a:spcPct val="114000"/>
              </a:lnSpc>
              <a:spcAft>
                <a:spcPts val="800"/>
              </a:spcAft>
            </a:pPr>
            <a:r>
              <a:rPr lang="es-ES" sz="2200" b="1" dirty="0" smtClean="0"/>
              <a:t>Contribución de la autorregulación a la aplicación de la SBR y al buen funcionamiento del mercado de los seguros</a:t>
            </a:r>
          </a:p>
          <a:p>
            <a:pPr algn="just">
              <a:lnSpc>
                <a:spcPct val="114000"/>
              </a:lnSpc>
              <a:spcAft>
                <a:spcPts val="800"/>
              </a:spcAft>
              <a:buFont typeface="Wingdings" pitchFamily="2" charset="2"/>
              <a:buChar char="ü"/>
            </a:pPr>
            <a:r>
              <a:rPr lang="es-ES" sz="2200" dirty="0" smtClean="0"/>
              <a:t>La experiencia práctica ha mostrado que es en este proceso de análisis y comparecencia ante el Consejo donde ha estado la clave de su eficacia. De acuerdo a lo que ha explicado el Consejo en sus cuentas públicas, es frecuente que el sólo análisis en las sesiones del Consejo genere en las compañías la decisión de modificar determinadas conductas, en aras de dar adecuado cumplimiento al Compendio de Buenas Prácticas.</a:t>
            </a:r>
            <a:endParaRPr lang="es-CL" sz="2200" dirty="0"/>
          </a:p>
        </p:txBody>
      </p:sp>
      <p:sp>
        <p:nvSpPr>
          <p:cNvPr id="5" name="4 Rectángulo"/>
          <p:cNvSpPr/>
          <p:nvPr/>
        </p:nvSpPr>
        <p:spPr>
          <a:xfrm>
            <a:off x="560146" y="366373"/>
            <a:ext cx="8023123" cy="933033"/>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a:xfrm>
            <a:off x="1129436" y="2222128"/>
            <a:ext cx="7560000" cy="434479"/>
          </a:xfrm>
        </p:spPr>
        <p:txBody>
          <a:bodyPr/>
          <a:lstStyle/>
          <a:p>
            <a:r>
              <a:rPr lang="es-CL" dirty="0" smtClean="0"/>
              <a:t>Introducción</a:t>
            </a:r>
            <a:endParaRPr lang="es-CL"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p:txBody>
          <a:bodyPr/>
          <a:lstStyle/>
          <a:p>
            <a:r>
              <a:rPr lang="es-CL" dirty="0" smtClean="0"/>
              <a:t>La Autorregulación como Contribución a la Gestión</a:t>
            </a:r>
            <a:endParaRPr lang="es-CL" dirty="0"/>
          </a:p>
        </p:txBody>
      </p:sp>
      <p:sp>
        <p:nvSpPr>
          <p:cNvPr id="3" name="2 Título"/>
          <p:cNvSpPr>
            <a:spLocks noGrp="1"/>
          </p:cNvSpPr>
          <p:nvPr>
            <p:ph type="ctrTitle"/>
          </p:nvPr>
        </p:nvSpPr>
        <p:spPr/>
        <p:txBody>
          <a:bodyPr/>
          <a:lstStyle/>
          <a:p>
            <a:r>
              <a:rPr lang="es-CL" dirty="0" smtClean="0"/>
              <a:t>Autorregulación y Supervisión</a:t>
            </a:r>
            <a:endParaRPr lang="es-CL" dirty="0"/>
          </a:p>
        </p:txBody>
      </p:sp>
      <p:sp>
        <p:nvSpPr>
          <p:cNvPr id="4" name="3 Marcador de texto"/>
          <p:cNvSpPr>
            <a:spLocks noGrp="1"/>
          </p:cNvSpPr>
          <p:nvPr>
            <p:ph type="body" idx="10"/>
          </p:nvPr>
        </p:nvSpPr>
        <p:spPr/>
        <p:txBody>
          <a:bodyPr/>
          <a:lstStyle/>
          <a:p>
            <a:pPr algn="just">
              <a:lnSpc>
                <a:spcPct val="114000"/>
              </a:lnSpc>
              <a:spcAft>
                <a:spcPts val="800"/>
              </a:spcAft>
            </a:pPr>
            <a:r>
              <a:rPr lang="es-ES" sz="2200" b="1" dirty="0" smtClean="0"/>
              <a:t>Contribución de la autorregulación a la aplicación de la SBR y al buen funcionamiento del mercado de los seguros</a:t>
            </a:r>
          </a:p>
          <a:p>
            <a:pPr algn="just">
              <a:lnSpc>
                <a:spcPct val="114000"/>
              </a:lnSpc>
              <a:spcAft>
                <a:spcPts val="800"/>
              </a:spcAft>
              <a:buFont typeface="Wingdings" pitchFamily="2" charset="2"/>
              <a:buChar char="ü"/>
            </a:pPr>
            <a:r>
              <a:rPr lang="es-ES" sz="2200" dirty="0" smtClean="0"/>
              <a:t>Otro ámbito donde la autorregulación representa una contribución significativa </a:t>
            </a:r>
            <a:r>
              <a:rPr lang="es-ES" sz="2200" b="1" dirty="0" smtClean="0"/>
              <a:t>es en el análisis de las resoluciones que el Consejo dicta</a:t>
            </a:r>
            <a:r>
              <a:rPr lang="es-ES" sz="2200" dirty="0" smtClean="0"/>
              <a:t> con el objeto de fijar las buenas prácticas aplicables a un caso o materia determinada.</a:t>
            </a:r>
          </a:p>
          <a:p>
            <a:pPr algn="just">
              <a:lnSpc>
                <a:spcPct val="114000"/>
              </a:lnSpc>
              <a:spcAft>
                <a:spcPts val="800"/>
              </a:spcAft>
              <a:buFont typeface="Wingdings" pitchFamily="2" charset="2"/>
              <a:buChar char="ü"/>
            </a:pPr>
            <a:r>
              <a:rPr lang="es-ES" sz="2200" dirty="0" smtClean="0"/>
              <a:t>Cuando el proceso de análisis deriva en la dictación de una resolución aplicable a todas las compañías, el Consejo da un plazo para que ellas formulen sus observaciones, comentarios o sugerencias sobre su aplicación práctica.</a:t>
            </a:r>
            <a:endParaRPr lang="es-CL" sz="2200" dirty="0" smtClean="0"/>
          </a:p>
        </p:txBody>
      </p:sp>
      <p:sp>
        <p:nvSpPr>
          <p:cNvPr id="5" name="4 Rectángulo"/>
          <p:cNvSpPr/>
          <p:nvPr/>
        </p:nvSpPr>
        <p:spPr>
          <a:xfrm>
            <a:off x="560146" y="366373"/>
            <a:ext cx="8023123" cy="933033"/>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p:txBody>
          <a:bodyPr/>
          <a:lstStyle/>
          <a:p>
            <a:r>
              <a:rPr lang="es-CL" dirty="0" smtClean="0"/>
              <a:t>La Autorregulación como Contribución a la Gestión</a:t>
            </a:r>
            <a:endParaRPr lang="es-CL" dirty="0"/>
          </a:p>
        </p:txBody>
      </p:sp>
      <p:sp>
        <p:nvSpPr>
          <p:cNvPr id="3" name="2 Título"/>
          <p:cNvSpPr>
            <a:spLocks noGrp="1"/>
          </p:cNvSpPr>
          <p:nvPr>
            <p:ph type="ctrTitle"/>
          </p:nvPr>
        </p:nvSpPr>
        <p:spPr/>
        <p:txBody>
          <a:bodyPr/>
          <a:lstStyle/>
          <a:p>
            <a:r>
              <a:rPr lang="es-CL" dirty="0" smtClean="0"/>
              <a:t>Autorregulación y Supervisión</a:t>
            </a:r>
            <a:endParaRPr lang="es-CL" dirty="0"/>
          </a:p>
        </p:txBody>
      </p:sp>
      <p:sp>
        <p:nvSpPr>
          <p:cNvPr id="4" name="3 Marcador de texto"/>
          <p:cNvSpPr>
            <a:spLocks noGrp="1"/>
          </p:cNvSpPr>
          <p:nvPr>
            <p:ph type="body" idx="10"/>
          </p:nvPr>
        </p:nvSpPr>
        <p:spPr/>
        <p:txBody>
          <a:bodyPr/>
          <a:lstStyle/>
          <a:p>
            <a:pPr algn="just">
              <a:lnSpc>
                <a:spcPct val="114000"/>
              </a:lnSpc>
              <a:spcAft>
                <a:spcPts val="800"/>
              </a:spcAft>
            </a:pPr>
            <a:r>
              <a:rPr lang="es-ES" sz="2200" b="1" dirty="0" smtClean="0"/>
              <a:t>Contribución de la autorregulación a la aplicación de la SBR y al buen funcionamiento del mercado de los seguros</a:t>
            </a:r>
          </a:p>
          <a:p>
            <a:pPr algn="just">
              <a:lnSpc>
                <a:spcPct val="114000"/>
              </a:lnSpc>
              <a:spcAft>
                <a:spcPts val="800"/>
              </a:spcAft>
              <a:buFont typeface="Wingdings" pitchFamily="2" charset="2"/>
              <a:buChar char="ü"/>
            </a:pPr>
            <a:r>
              <a:rPr lang="es-ES" sz="2200" dirty="0" smtClean="0"/>
              <a:t>Y aquí nuevamente se repite el proceso interno en las compañías, pero además este proceso se extiende a todo el mercado, generando un nuevo círculo virtuoso sobre cuáles deben ser las mejores prácticas que deben prevalecer.</a:t>
            </a:r>
            <a:endParaRPr lang="es-CL" sz="2200" dirty="0"/>
          </a:p>
        </p:txBody>
      </p:sp>
      <p:sp>
        <p:nvSpPr>
          <p:cNvPr id="5" name="4 Rectángulo"/>
          <p:cNvSpPr/>
          <p:nvPr/>
        </p:nvSpPr>
        <p:spPr>
          <a:xfrm>
            <a:off x="560146" y="366373"/>
            <a:ext cx="8023123" cy="933033"/>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p:txBody>
          <a:bodyPr/>
          <a:lstStyle/>
          <a:p>
            <a:r>
              <a:rPr lang="es-CL" dirty="0" smtClean="0"/>
              <a:t>La Autorregulación como Contribución a la Gestión</a:t>
            </a:r>
            <a:endParaRPr lang="es-CL" dirty="0"/>
          </a:p>
        </p:txBody>
      </p:sp>
      <p:sp>
        <p:nvSpPr>
          <p:cNvPr id="3" name="2 Título"/>
          <p:cNvSpPr>
            <a:spLocks noGrp="1"/>
          </p:cNvSpPr>
          <p:nvPr>
            <p:ph type="ctrTitle"/>
          </p:nvPr>
        </p:nvSpPr>
        <p:spPr/>
        <p:txBody>
          <a:bodyPr/>
          <a:lstStyle/>
          <a:p>
            <a:r>
              <a:rPr lang="es-CL" dirty="0" smtClean="0"/>
              <a:t>Autorregulación y Supervisión</a:t>
            </a:r>
            <a:endParaRPr lang="es-CL" dirty="0"/>
          </a:p>
        </p:txBody>
      </p:sp>
      <p:sp>
        <p:nvSpPr>
          <p:cNvPr id="4" name="3 Marcador de texto"/>
          <p:cNvSpPr>
            <a:spLocks noGrp="1"/>
          </p:cNvSpPr>
          <p:nvPr>
            <p:ph type="body" idx="10"/>
          </p:nvPr>
        </p:nvSpPr>
        <p:spPr/>
        <p:txBody>
          <a:bodyPr/>
          <a:lstStyle/>
          <a:p>
            <a:pPr algn="just">
              <a:lnSpc>
                <a:spcPct val="114000"/>
              </a:lnSpc>
              <a:spcAft>
                <a:spcPts val="800"/>
              </a:spcAft>
            </a:pPr>
            <a:r>
              <a:rPr lang="es-ES" sz="2200" b="1" dirty="0" smtClean="0"/>
              <a:t>Contribución de la autorregulación a la aplicación de la SBR y al buen funcionamiento del mercado de los seguros</a:t>
            </a:r>
          </a:p>
          <a:p>
            <a:pPr algn="just">
              <a:lnSpc>
                <a:spcPct val="114000"/>
              </a:lnSpc>
              <a:spcAft>
                <a:spcPts val="800"/>
              </a:spcAft>
              <a:buFont typeface="Wingdings" pitchFamily="2" charset="2"/>
              <a:buChar char="ü"/>
            </a:pPr>
            <a:r>
              <a:rPr lang="es-CL" sz="2200" dirty="0" smtClean="0"/>
              <a:t>Un tercer aspecto donde se produce una contribución es en el hecho que el </a:t>
            </a:r>
            <a:r>
              <a:rPr lang="es-CL" sz="2200" b="1" dirty="0" smtClean="0"/>
              <a:t>Consejo ha ido desarrollando una visión general del funcionamiento del mercado</a:t>
            </a:r>
            <a:r>
              <a:rPr lang="es-CL" sz="2200" dirty="0" smtClean="0"/>
              <a:t> y del proceso de migración que está realizando hacia la SBR, lo que le ha permitido ajustar su propio funcionamiento a la nueva realidad.</a:t>
            </a:r>
          </a:p>
        </p:txBody>
      </p:sp>
      <p:sp>
        <p:nvSpPr>
          <p:cNvPr id="5" name="4 Rectángulo"/>
          <p:cNvSpPr/>
          <p:nvPr/>
        </p:nvSpPr>
        <p:spPr>
          <a:xfrm>
            <a:off x="560146" y="366373"/>
            <a:ext cx="8023123" cy="933033"/>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p:txBody>
          <a:bodyPr/>
          <a:lstStyle/>
          <a:p>
            <a:r>
              <a:rPr lang="es-CL" dirty="0" smtClean="0"/>
              <a:t>La Autorregulación como Contribución a la Gestión</a:t>
            </a:r>
            <a:endParaRPr lang="es-CL" dirty="0"/>
          </a:p>
        </p:txBody>
      </p:sp>
      <p:sp>
        <p:nvSpPr>
          <p:cNvPr id="3" name="2 Título"/>
          <p:cNvSpPr>
            <a:spLocks noGrp="1"/>
          </p:cNvSpPr>
          <p:nvPr>
            <p:ph type="ctrTitle"/>
          </p:nvPr>
        </p:nvSpPr>
        <p:spPr/>
        <p:txBody>
          <a:bodyPr/>
          <a:lstStyle/>
          <a:p>
            <a:r>
              <a:rPr lang="es-CL" dirty="0" smtClean="0"/>
              <a:t>Autorregulación y Supervisión</a:t>
            </a:r>
            <a:endParaRPr lang="es-CL" dirty="0"/>
          </a:p>
        </p:txBody>
      </p:sp>
      <p:sp>
        <p:nvSpPr>
          <p:cNvPr id="4" name="3 Marcador de texto"/>
          <p:cNvSpPr>
            <a:spLocks noGrp="1"/>
          </p:cNvSpPr>
          <p:nvPr>
            <p:ph type="body" idx="10"/>
          </p:nvPr>
        </p:nvSpPr>
        <p:spPr/>
        <p:txBody>
          <a:bodyPr/>
          <a:lstStyle/>
          <a:p>
            <a:pPr algn="just">
              <a:lnSpc>
                <a:spcPct val="114000"/>
              </a:lnSpc>
              <a:spcAft>
                <a:spcPts val="800"/>
              </a:spcAft>
            </a:pPr>
            <a:r>
              <a:rPr lang="es-ES" sz="2200" b="1" dirty="0" smtClean="0"/>
              <a:t>Contribución de la autorregulación a la aplicación de la SBR y al buen funcionamiento del mercado de los seguros</a:t>
            </a:r>
          </a:p>
          <a:p>
            <a:pPr algn="just">
              <a:lnSpc>
                <a:spcPct val="114000"/>
              </a:lnSpc>
              <a:spcAft>
                <a:spcPts val="800"/>
              </a:spcAft>
              <a:buFont typeface="Wingdings" pitchFamily="2" charset="2"/>
              <a:buChar char="ü"/>
            </a:pPr>
            <a:r>
              <a:rPr lang="es-CL" sz="2200" dirty="0" smtClean="0"/>
              <a:t>La consecuencia práctica es que la función del Consejo no está dada sólo por la respuesta a presentaciones específicas o reclamos puntuales, sino que también ha desarrollado una labor proactiva para generar un ambiente favorable a los cambios que se están realizando.</a:t>
            </a:r>
          </a:p>
        </p:txBody>
      </p:sp>
      <p:sp>
        <p:nvSpPr>
          <p:cNvPr id="5" name="4 Rectángulo"/>
          <p:cNvSpPr/>
          <p:nvPr/>
        </p:nvSpPr>
        <p:spPr>
          <a:xfrm>
            <a:off x="560146" y="366373"/>
            <a:ext cx="8023123" cy="933033"/>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p:txBody>
          <a:bodyPr/>
          <a:lstStyle/>
          <a:p>
            <a:r>
              <a:rPr lang="es-CL" dirty="0" smtClean="0"/>
              <a:t>La Autorregulación como Contribución a la Gestión</a:t>
            </a:r>
            <a:endParaRPr lang="es-CL" dirty="0"/>
          </a:p>
        </p:txBody>
      </p:sp>
      <p:sp>
        <p:nvSpPr>
          <p:cNvPr id="3" name="2 Título"/>
          <p:cNvSpPr>
            <a:spLocks noGrp="1"/>
          </p:cNvSpPr>
          <p:nvPr>
            <p:ph type="ctrTitle"/>
          </p:nvPr>
        </p:nvSpPr>
        <p:spPr/>
        <p:txBody>
          <a:bodyPr/>
          <a:lstStyle/>
          <a:p>
            <a:r>
              <a:rPr lang="es-CL" dirty="0" smtClean="0"/>
              <a:t>Autorregulación y Supervisión</a:t>
            </a:r>
            <a:endParaRPr lang="es-CL" dirty="0"/>
          </a:p>
        </p:txBody>
      </p:sp>
      <p:sp>
        <p:nvSpPr>
          <p:cNvPr id="4" name="3 Marcador de texto"/>
          <p:cNvSpPr>
            <a:spLocks noGrp="1"/>
          </p:cNvSpPr>
          <p:nvPr>
            <p:ph type="body" idx="10"/>
          </p:nvPr>
        </p:nvSpPr>
        <p:spPr/>
        <p:txBody>
          <a:bodyPr/>
          <a:lstStyle/>
          <a:p>
            <a:pPr algn="just">
              <a:lnSpc>
                <a:spcPct val="114000"/>
              </a:lnSpc>
              <a:spcAft>
                <a:spcPts val="800"/>
              </a:spcAft>
            </a:pPr>
            <a:r>
              <a:rPr lang="es-ES" sz="2200" b="1" dirty="0" smtClean="0"/>
              <a:t>La experiencia del Defensor del Asegurado</a:t>
            </a:r>
          </a:p>
          <a:p>
            <a:pPr algn="just">
              <a:lnSpc>
                <a:spcPct val="114000"/>
              </a:lnSpc>
              <a:spcAft>
                <a:spcPts val="800"/>
              </a:spcAft>
              <a:buFont typeface="Wingdings" pitchFamily="2" charset="2"/>
              <a:buChar char="ü"/>
            </a:pPr>
            <a:r>
              <a:rPr lang="es-CL" sz="2200" dirty="0" smtClean="0"/>
              <a:t>A partir de la creación del Defensor del asegurado en el año 2008, este ha entregado un valioso aporte no sólo a los clientes de las compañías, sino también a los gobiernos corporativos y a los sistemas de manejo de objeciones con que ellos cuentan. Esto por el hecho que provee una instancia de fácil acceso a los clientes para que sus reclamos sean revisados en forma independiente, y al mismo tiempo para que las compañías detecten y solucionen las causas que pueden haber generado esos errores.</a:t>
            </a:r>
          </a:p>
        </p:txBody>
      </p:sp>
      <p:sp>
        <p:nvSpPr>
          <p:cNvPr id="5" name="4 Rectángulo"/>
          <p:cNvSpPr/>
          <p:nvPr/>
        </p:nvSpPr>
        <p:spPr>
          <a:xfrm>
            <a:off x="560146" y="366373"/>
            <a:ext cx="8023123" cy="933033"/>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p:txBody>
          <a:bodyPr/>
          <a:lstStyle/>
          <a:p>
            <a:r>
              <a:rPr lang="es-CL" dirty="0" smtClean="0"/>
              <a:t>La Autorregulación como Contribución a la Gestión</a:t>
            </a:r>
            <a:endParaRPr lang="es-CL" dirty="0"/>
          </a:p>
        </p:txBody>
      </p:sp>
      <p:sp>
        <p:nvSpPr>
          <p:cNvPr id="3" name="2 Título"/>
          <p:cNvSpPr>
            <a:spLocks noGrp="1"/>
          </p:cNvSpPr>
          <p:nvPr>
            <p:ph type="ctrTitle"/>
          </p:nvPr>
        </p:nvSpPr>
        <p:spPr/>
        <p:txBody>
          <a:bodyPr/>
          <a:lstStyle/>
          <a:p>
            <a:r>
              <a:rPr lang="es-CL" dirty="0" smtClean="0"/>
              <a:t>Autorregulación y Supervisión</a:t>
            </a:r>
            <a:endParaRPr lang="es-CL" dirty="0"/>
          </a:p>
        </p:txBody>
      </p:sp>
      <p:sp>
        <p:nvSpPr>
          <p:cNvPr id="4" name="3 Marcador de texto"/>
          <p:cNvSpPr>
            <a:spLocks noGrp="1"/>
          </p:cNvSpPr>
          <p:nvPr>
            <p:ph type="body" idx="10"/>
          </p:nvPr>
        </p:nvSpPr>
        <p:spPr/>
        <p:txBody>
          <a:bodyPr/>
          <a:lstStyle/>
          <a:p>
            <a:pPr algn="just">
              <a:lnSpc>
                <a:spcPct val="114000"/>
              </a:lnSpc>
              <a:spcAft>
                <a:spcPts val="800"/>
              </a:spcAft>
            </a:pPr>
            <a:r>
              <a:rPr lang="es-ES" sz="2200" b="1" dirty="0" smtClean="0"/>
              <a:t>La experiencia del Defensor del Asegurado</a:t>
            </a:r>
          </a:p>
          <a:p>
            <a:pPr algn="just">
              <a:lnSpc>
                <a:spcPct val="114000"/>
              </a:lnSpc>
              <a:spcAft>
                <a:spcPts val="800"/>
              </a:spcAft>
              <a:buFont typeface="Wingdings" pitchFamily="2" charset="2"/>
              <a:buChar char="ü"/>
            </a:pPr>
            <a:r>
              <a:rPr lang="es-CL" sz="2200" dirty="0" smtClean="0"/>
              <a:t>El Defensor del Asegurado tiene por objeto conocer de todos los reclamos y presentaciones que le formulen los clientes de las compañías, desde la negociación, suscripción, cumplimiento y terminación de los contratos. Sólo hay un límite en la cuantía y en el plazo, dejando también excluidos los casos que ya hayan sido sometidos a otras instancias.</a:t>
            </a:r>
          </a:p>
        </p:txBody>
      </p:sp>
      <p:sp>
        <p:nvSpPr>
          <p:cNvPr id="5" name="4 Rectángulo"/>
          <p:cNvSpPr/>
          <p:nvPr/>
        </p:nvSpPr>
        <p:spPr>
          <a:xfrm>
            <a:off x="560146" y="366373"/>
            <a:ext cx="8023123" cy="933033"/>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p:txBody>
          <a:bodyPr/>
          <a:lstStyle/>
          <a:p>
            <a:r>
              <a:rPr lang="es-CL" dirty="0" smtClean="0"/>
              <a:t>La Autorregulación como Contribución a la Gestión</a:t>
            </a:r>
            <a:endParaRPr lang="es-CL" dirty="0"/>
          </a:p>
        </p:txBody>
      </p:sp>
      <p:sp>
        <p:nvSpPr>
          <p:cNvPr id="3" name="2 Título"/>
          <p:cNvSpPr>
            <a:spLocks noGrp="1"/>
          </p:cNvSpPr>
          <p:nvPr>
            <p:ph type="ctrTitle"/>
          </p:nvPr>
        </p:nvSpPr>
        <p:spPr/>
        <p:txBody>
          <a:bodyPr/>
          <a:lstStyle/>
          <a:p>
            <a:r>
              <a:rPr lang="es-CL" dirty="0" smtClean="0"/>
              <a:t>Autorregulación y Supervisión</a:t>
            </a:r>
            <a:endParaRPr lang="es-CL" dirty="0"/>
          </a:p>
        </p:txBody>
      </p:sp>
      <p:sp>
        <p:nvSpPr>
          <p:cNvPr id="4" name="3 Marcador de texto"/>
          <p:cNvSpPr>
            <a:spLocks noGrp="1"/>
          </p:cNvSpPr>
          <p:nvPr>
            <p:ph type="body" idx="10"/>
          </p:nvPr>
        </p:nvSpPr>
        <p:spPr/>
        <p:txBody>
          <a:bodyPr/>
          <a:lstStyle/>
          <a:p>
            <a:pPr algn="just">
              <a:lnSpc>
                <a:spcPct val="114000"/>
              </a:lnSpc>
              <a:spcAft>
                <a:spcPts val="800"/>
              </a:spcAft>
            </a:pPr>
            <a:r>
              <a:rPr lang="es-ES" sz="2200" b="1" dirty="0" smtClean="0"/>
              <a:t>La experiencia del Defensor del Asegurado</a:t>
            </a:r>
          </a:p>
          <a:p>
            <a:pPr algn="just">
              <a:lnSpc>
                <a:spcPct val="114000"/>
              </a:lnSpc>
              <a:spcAft>
                <a:spcPts val="800"/>
              </a:spcAft>
              <a:buFont typeface="Wingdings" pitchFamily="2" charset="2"/>
              <a:buChar char="ü"/>
            </a:pPr>
            <a:r>
              <a:rPr lang="es-CL" sz="2200" dirty="0" smtClean="0"/>
              <a:t>Las resoluciones del defensor son obligatorias paras las compañías pero voluntarias para los clientes, de manera que si estos últimos no están de acuerdo con los resuelto, pueden optar por la vía administrativa o judicial para seguir su reclamo. Esto permite que esta instancia se inserte eficazmente entre las compañías y las facultades que los distintos organismos administrativos y judiciales tienen, sin afectarlas y dando una posibilidad de solución temprana de los conflictos.</a:t>
            </a:r>
          </a:p>
        </p:txBody>
      </p:sp>
      <p:sp>
        <p:nvSpPr>
          <p:cNvPr id="5" name="4 Rectángulo"/>
          <p:cNvSpPr/>
          <p:nvPr/>
        </p:nvSpPr>
        <p:spPr>
          <a:xfrm>
            <a:off x="560146" y="366373"/>
            <a:ext cx="8023123" cy="933033"/>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p:txBody>
          <a:bodyPr/>
          <a:lstStyle/>
          <a:p>
            <a:r>
              <a:rPr lang="es-CL" dirty="0" smtClean="0"/>
              <a:t>La Autorregulación como Contribución a la Gestión</a:t>
            </a:r>
            <a:endParaRPr lang="es-CL" dirty="0"/>
          </a:p>
        </p:txBody>
      </p:sp>
      <p:sp>
        <p:nvSpPr>
          <p:cNvPr id="3" name="2 Título"/>
          <p:cNvSpPr>
            <a:spLocks noGrp="1"/>
          </p:cNvSpPr>
          <p:nvPr>
            <p:ph type="ctrTitle"/>
          </p:nvPr>
        </p:nvSpPr>
        <p:spPr/>
        <p:txBody>
          <a:bodyPr/>
          <a:lstStyle/>
          <a:p>
            <a:r>
              <a:rPr lang="es-CL" dirty="0" smtClean="0"/>
              <a:t>Autorregulación y Supervisión</a:t>
            </a:r>
            <a:endParaRPr lang="es-CL" dirty="0"/>
          </a:p>
        </p:txBody>
      </p:sp>
      <p:sp>
        <p:nvSpPr>
          <p:cNvPr id="4" name="3 Marcador de texto"/>
          <p:cNvSpPr>
            <a:spLocks noGrp="1"/>
          </p:cNvSpPr>
          <p:nvPr>
            <p:ph type="body" idx="10"/>
          </p:nvPr>
        </p:nvSpPr>
        <p:spPr/>
        <p:txBody>
          <a:bodyPr/>
          <a:lstStyle/>
          <a:p>
            <a:pPr algn="just">
              <a:lnSpc>
                <a:spcPct val="114000"/>
              </a:lnSpc>
              <a:spcAft>
                <a:spcPts val="800"/>
              </a:spcAft>
            </a:pPr>
            <a:r>
              <a:rPr lang="es-ES" sz="2200" b="1" dirty="0" smtClean="0"/>
              <a:t>La experiencia del Defensor del Asegurado</a:t>
            </a:r>
          </a:p>
          <a:p>
            <a:pPr algn="just">
              <a:lnSpc>
                <a:spcPct val="114000"/>
              </a:lnSpc>
              <a:spcAft>
                <a:spcPts val="800"/>
              </a:spcAft>
              <a:buFont typeface="Wingdings" pitchFamily="2" charset="2"/>
              <a:buChar char="ü"/>
            </a:pPr>
            <a:r>
              <a:rPr lang="es-CL" sz="2200" dirty="0" smtClean="0"/>
              <a:t>Es muy importante señalar que todas sus resoluciones han sido cumplidas por las compañías y que son muy escasas las oportunidades en que los clientes no han aceptado sus resoluciones, lo que pone de manifiesto el respeto que ha ganado a través de una tramitación seria de los asuntos y pronunciamientos bien fundados al respecto.</a:t>
            </a:r>
          </a:p>
        </p:txBody>
      </p:sp>
      <p:sp>
        <p:nvSpPr>
          <p:cNvPr id="5" name="4 Rectángulo"/>
          <p:cNvSpPr/>
          <p:nvPr/>
        </p:nvSpPr>
        <p:spPr>
          <a:xfrm>
            <a:off x="560146" y="366373"/>
            <a:ext cx="8023123" cy="933033"/>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p:txBody>
          <a:bodyPr/>
          <a:lstStyle/>
          <a:p>
            <a:r>
              <a:rPr lang="es-CL" dirty="0" smtClean="0"/>
              <a:t>La Autorregulación como Contribución a la Gestión</a:t>
            </a:r>
            <a:endParaRPr lang="es-CL" dirty="0"/>
          </a:p>
        </p:txBody>
      </p:sp>
      <p:sp>
        <p:nvSpPr>
          <p:cNvPr id="3" name="2 Título"/>
          <p:cNvSpPr>
            <a:spLocks noGrp="1"/>
          </p:cNvSpPr>
          <p:nvPr>
            <p:ph type="ctrTitle"/>
          </p:nvPr>
        </p:nvSpPr>
        <p:spPr/>
        <p:txBody>
          <a:bodyPr/>
          <a:lstStyle/>
          <a:p>
            <a:r>
              <a:rPr lang="es-CL" dirty="0" smtClean="0"/>
              <a:t>Autorregulación y Supervisión</a:t>
            </a:r>
            <a:endParaRPr lang="es-CL" dirty="0"/>
          </a:p>
        </p:txBody>
      </p:sp>
      <p:sp>
        <p:nvSpPr>
          <p:cNvPr id="4" name="3 Marcador de texto"/>
          <p:cNvSpPr>
            <a:spLocks noGrp="1"/>
          </p:cNvSpPr>
          <p:nvPr>
            <p:ph type="body" idx="10"/>
          </p:nvPr>
        </p:nvSpPr>
        <p:spPr/>
        <p:txBody>
          <a:bodyPr/>
          <a:lstStyle/>
          <a:p>
            <a:pPr algn="just">
              <a:lnSpc>
                <a:spcPct val="114000"/>
              </a:lnSpc>
              <a:spcAft>
                <a:spcPts val="800"/>
              </a:spcAft>
            </a:pPr>
            <a:r>
              <a:rPr lang="es-ES" sz="2200" b="1" dirty="0" smtClean="0"/>
              <a:t>La experiencia del Defensor del Asegurado</a:t>
            </a:r>
          </a:p>
          <a:p>
            <a:pPr algn="just">
              <a:lnSpc>
                <a:spcPct val="114000"/>
              </a:lnSpc>
              <a:spcAft>
                <a:spcPts val="800"/>
              </a:spcAft>
              <a:buFont typeface="Wingdings" pitchFamily="2" charset="2"/>
              <a:buChar char="ü"/>
            </a:pPr>
            <a:r>
              <a:rPr lang="es-CL" sz="2200" dirty="0" smtClean="0"/>
              <a:t>En el caso del Defensor del Asegurado, se pueden detectar dos áreas fundamentales donde se produce una contribución al buen funcionamiento del sistema de supervisión basada en riesgo.</a:t>
            </a:r>
          </a:p>
          <a:p>
            <a:pPr algn="just">
              <a:lnSpc>
                <a:spcPct val="114000"/>
              </a:lnSpc>
              <a:spcAft>
                <a:spcPts val="800"/>
              </a:spcAft>
              <a:buFont typeface="Wingdings" pitchFamily="2" charset="2"/>
              <a:buChar char="ü"/>
            </a:pPr>
            <a:r>
              <a:rPr lang="es-CL" sz="2200" dirty="0" smtClean="0"/>
              <a:t>Una de las condiciones fundamentales para la transición exitosa al modelo de SBR desde el punto de vista de las compañías, es la posibilidad de que los distintos niveles de gestión cuenten con la información confiable y oportuna para dimensionar y mitigar los riesgos inherentes a la actividad que realizan.</a:t>
            </a:r>
          </a:p>
        </p:txBody>
      </p:sp>
      <p:sp>
        <p:nvSpPr>
          <p:cNvPr id="5" name="4 Rectángulo"/>
          <p:cNvSpPr/>
          <p:nvPr/>
        </p:nvSpPr>
        <p:spPr>
          <a:xfrm>
            <a:off x="560146" y="366373"/>
            <a:ext cx="8023123" cy="933033"/>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p:txBody>
          <a:bodyPr/>
          <a:lstStyle/>
          <a:p>
            <a:r>
              <a:rPr lang="es-CL" dirty="0" smtClean="0"/>
              <a:t>La Autorregulación como Contribución a la Gestión</a:t>
            </a:r>
            <a:endParaRPr lang="es-CL" dirty="0"/>
          </a:p>
        </p:txBody>
      </p:sp>
      <p:sp>
        <p:nvSpPr>
          <p:cNvPr id="3" name="2 Título"/>
          <p:cNvSpPr>
            <a:spLocks noGrp="1"/>
          </p:cNvSpPr>
          <p:nvPr>
            <p:ph type="ctrTitle"/>
          </p:nvPr>
        </p:nvSpPr>
        <p:spPr/>
        <p:txBody>
          <a:bodyPr/>
          <a:lstStyle/>
          <a:p>
            <a:r>
              <a:rPr lang="es-CL" dirty="0" smtClean="0"/>
              <a:t>Autorregulación y Supervisión</a:t>
            </a:r>
            <a:endParaRPr lang="es-CL" dirty="0"/>
          </a:p>
        </p:txBody>
      </p:sp>
      <p:sp>
        <p:nvSpPr>
          <p:cNvPr id="4" name="3 Marcador de texto"/>
          <p:cNvSpPr>
            <a:spLocks noGrp="1"/>
          </p:cNvSpPr>
          <p:nvPr>
            <p:ph type="body" idx="10"/>
          </p:nvPr>
        </p:nvSpPr>
        <p:spPr/>
        <p:txBody>
          <a:bodyPr/>
          <a:lstStyle/>
          <a:p>
            <a:pPr algn="just">
              <a:lnSpc>
                <a:spcPct val="114000"/>
              </a:lnSpc>
              <a:spcAft>
                <a:spcPts val="800"/>
              </a:spcAft>
            </a:pPr>
            <a:r>
              <a:rPr lang="es-ES" sz="2200" b="1" dirty="0" smtClean="0"/>
              <a:t>La experiencia del Defensor del Asegurado</a:t>
            </a:r>
          </a:p>
          <a:p>
            <a:pPr algn="just">
              <a:lnSpc>
                <a:spcPct val="114000"/>
              </a:lnSpc>
              <a:spcAft>
                <a:spcPts val="800"/>
              </a:spcAft>
              <a:buFont typeface="Wingdings" pitchFamily="2" charset="2"/>
              <a:buChar char="ü"/>
            </a:pPr>
            <a:r>
              <a:rPr lang="es-CL" sz="2200" dirty="0" smtClean="0"/>
              <a:t>En el caso de la atención de sus clientes y del cumplimiento de las obligaciones asumidas con ellos, la labor del Defensor permite a la administración de las compañías conocer de aquellos casos en que se pueden haber producido errores o interpretaciones equivocadas, con la oportunidad de rectificarlas cuando un pronunciamiento independiente así lo estima procedente.</a:t>
            </a:r>
          </a:p>
        </p:txBody>
      </p:sp>
      <p:sp>
        <p:nvSpPr>
          <p:cNvPr id="5" name="4 Rectángulo"/>
          <p:cNvSpPr/>
          <p:nvPr/>
        </p:nvSpPr>
        <p:spPr>
          <a:xfrm>
            <a:off x="560146" y="366373"/>
            <a:ext cx="8023123" cy="933033"/>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p:txBody>
          <a:bodyPr/>
          <a:lstStyle/>
          <a:p>
            <a:r>
              <a:rPr lang="es-CL" dirty="0" smtClean="0"/>
              <a:t>Introducción</a:t>
            </a:r>
            <a:endParaRPr lang="es-CL" dirty="0"/>
          </a:p>
        </p:txBody>
      </p:sp>
      <p:sp>
        <p:nvSpPr>
          <p:cNvPr id="3" name="2 Título"/>
          <p:cNvSpPr>
            <a:spLocks noGrp="1"/>
          </p:cNvSpPr>
          <p:nvPr>
            <p:ph type="ctrTitle"/>
          </p:nvPr>
        </p:nvSpPr>
        <p:spPr/>
        <p:txBody>
          <a:bodyPr/>
          <a:lstStyle/>
          <a:p>
            <a:r>
              <a:rPr lang="es-CL" dirty="0" smtClean="0"/>
              <a:t>Autorregulación y Supervisión</a:t>
            </a:r>
            <a:endParaRPr lang="es-CL" dirty="0"/>
          </a:p>
        </p:txBody>
      </p:sp>
      <p:sp>
        <p:nvSpPr>
          <p:cNvPr id="4" name="3 Marcador de texto"/>
          <p:cNvSpPr>
            <a:spLocks noGrp="1"/>
          </p:cNvSpPr>
          <p:nvPr>
            <p:ph type="body" idx="10"/>
          </p:nvPr>
        </p:nvSpPr>
        <p:spPr/>
        <p:txBody>
          <a:bodyPr/>
          <a:lstStyle/>
          <a:p>
            <a:pPr algn="just">
              <a:lnSpc>
                <a:spcPct val="115000"/>
              </a:lnSpc>
              <a:spcAft>
                <a:spcPts val="800"/>
              </a:spcAft>
              <a:buFont typeface="Wingdings" pitchFamily="2" charset="2"/>
              <a:buChar char="ü"/>
            </a:pPr>
            <a:r>
              <a:rPr lang="es-CL" sz="2200" dirty="0" smtClean="0">
                <a:ea typeface="Calibri"/>
                <a:cs typeface="Times New Roman"/>
              </a:rPr>
              <a:t>El rol que juega la autorregulación en el funcionamiento de la industria aseguradora en Chile, en especial en el proceso de evolución que hoy estamos viviendo desde una supervisión tradicional hacia el modelo de Supervisión Basada en Riesgo (SBR), se está tornando cada vez más relevante.</a:t>
            </a:r>
          </a:p>
          <a:p>
            <a:pPr algn="just">
              <a:lnSpc>
                <a:spcPct val="115000"/>
              </a:lnSpc>
              <a:spcAft>
                <a:spcPts val="800"/>
              </a:spcAft>
              <a:buFont typeface="Wingdings" pitchFamily="2" charset="2"/>
              <a:buChar char="ü"/>
            </a:pPr>
            <a:r>
              <a:rPr lang="es-CL" sz="2200" dirty="0" smtClean="0">
                <a:ea typeface="Calibri"/>
                <a:cs typeface="Times New Roman"/>
              </a:rPr>
              <a:t>Este es un proceso que involucra a toda la industria –compañías, liquidadores, corredores, entre otros– y también a la propia Superintendencia, donde cada uno de nosotros ha debido realizar una tarea de aprendizaje y de reformulación de sus procesos.</a:t>
            </a:r>
          </a:p>
        </p:txBody>
      </p:sp>
      <p:sp>
        <p:nvSpPr>
          <p:cNvPr id="5" name="4 Rectángulo"/>
          <p:cNvSpPr/>
          <p:nvPr/>
        </p:nvSpPr>
        <p:spPr>
          <a:xfrm>
            <a:off x="560146" y="366373"/>
            <a:ext cx="8023123" cy="933033"/>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p:txBody>
          <a:bodyPr/>
          <a:lstStyle/>
          <a:p>
            <a:r>
              <a:rPr lang="es-CL" dirty="0" smtClean="0"/>
              <a:t>La Autorregulación como Contribución a la Gestión</a:t>
            </a:r>
            <a:endParaRPr lang="es-CL" dirty="0"/>
          </a:p>
        </p:txBody>
      </p:sp>
      <p:sp>
        <p:nvSpPr>
          <p:cNvPr id="3" name="2 Título"/>
          <p:cNvSpPr>
            <a:spLocks noGrp="1"/>
          </p:cNvSpPr>
          <p:nvPr>
            <p:ph type="ctrTitle"/>
          </p:nvPr>
        </p:nvSpPr>
        <p:spPr/>
        <p:txBody>
          <a:bodyPr/>
          <a:lstStyle/>
          <a:p>
            <a:r>
              <a:rPr lang="es-CL" dirty="0" smtClean="0"/>
              <a:t>Autorregulación y Supervisión</a:t>
            </a:r>
            <a:endParaRPr lang="es-CL" dirty="0"/>
          </a:p>
        </p:txBody>
      </p:sp>
      <p:sp>
        <p:nvSpPr>
          <p:cNvPr id="4" name="3 Marcador de texto"/>
          <p:cNvSpPr>
            <a:spLocks noGrp="1"/>
          </p:cNvSpPr>
          <p:nvPr>
            <p:ph type="body" idx="10"/>
          </p:nvPr>
        </p:nvSpPr>
        <p:spPr/>
        <p:txBody>
          <a:bodyPr/>
          <a:lstStyle/>
          <a:p>
            <a:pPr algn="just">
              <a:lnSpc>
                <a:spcPct val="114000"/>
              </a:lnSpc>
              <a:spcAft>
                <a:spcPts val="800"/>
              </a:spcAft>
            </a:pPr>
            <a:r>
              <a:rPr lang="es-ES" sz="2200" b="1" dirty="0" smtClean="0"/>
              <a:t>La experiencia del Defensor del Asegurado</a:t>
            </a:r>
          </a:p>
          <a:p>
            <a:pPr algn="just">
              <a:lnSpc>
                <a:spcPct val="114000"/>
              </a:lnSpc>
              <a:spcAft>
                <a:spcPts val="800"/>
              </a:spcAft>
              <a:buFont typeface="Wingdings" pitchFamily="2" charset="2"/>
              <a:buChar char="ü"/>
            </a:pPr>
            <a:r>
              <a:rPr lang="es-CL" sz="2200" dirty="0" smtClean="0"/>
              <a:t>En segundo lugar, es importante hacer presente que el Defensor del Asegurado está sujeto a la </a:t>
            </a:r>
            <a:r>
              <a:rPr lang="es-CL" sz="2200" dirty="0" err="1" smtClean="0"/>
              <a:t>supervigilancia</a:t>
            </a:r>
            <a:r>
              <a:rPr lang="es-CL" sz="2200" dirty="0" smtClean="0"/>
              <a:t> del Consejo de Autorregulación, aunque sus resoluciones no son apelables. Esta instancia es la oportunidad además para que el Consejo aprecie los problemas que pueden existir en el funcionamiento del mercado y determine la necesidad de establecer buenas prácticas de general aplicación, que prevengan su ocurrencia.</a:t>
            </a:r>
          </a:p>
        </p:txBody>
      </p:sp>
      <p:sp>
        <p:nvSpPr>
          <p:cNvPr id="5" name="4 Rectángulo"/>
          <p:cNvSpPr/>
          <p:nvPr/>
        </p:nvSpPr>
        <p:spPr>
          <a:xfrm>
            <a:off x="560146" y="366373"/>
            <a:ext cx="8023123" cy="933033"/>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p:txBody>
          <a:bodyPr/>
          <a:lstStyle/>
          <a:p>
            <a:r>
              <a:rPr lang="es-CL" dirty="0" smtClean="0"/>
              <a:t>La Autorregulación como Contribución a la Gestión</a:t>
            </a:r>
            <a:endParaRPr lang="es-CL" dirty="0"/>
          </a:p>
        </p:txBody>
      </p:sp>
      <p:sp>
        <p:nvSpPr>
          <p:cNvPr id="3" name="2 Título"/>
          <p:cNvSpPr>
            <a:spLocks noGrp="1"/>
          </p:cNvSpPr>
          <p:nvPr>
            <p:ph type="ctrTitle"/>
          </p:nvPr>
        </p:nvSpPr>
        <p:spPr/>
        <p:txBody>
          <a:bodyPr/>
          <a:lstStyle/>
          <a:p>
            <a:r>
              <a:rPr lang="es-CL" dirty="0" smtClean="0"/>
              <a:t>Autorregulación y Supervisión</a:t>
            </a:r>
            <a:endParaRPr lang="es-CL" dirty="0"/>
          </a:p>
        </p:txBody>
      </p:sp>
      <p:sp>
        <p:nvSpPr>
          <p:cNvPr id="4" name="3 Marcador de texto"/>
          <p:cNvSpPr>
            <a:spLocks noGrp="1"/>
          </p:cNvSpPr>
          <p:nvPr>
            <p:ph type="body" idx="10"/>
          </p:nvPr>
        </p:nvSpPr>
        <p:spPr/>
        <p:txBody>
          <a:bodyPr/>
          <a:lstStyle/>
          <a:p>
            <a:pPr algn="just">
              <a:lnSpc>
                <a:spcPct val="114000"/>
              </a:lnSpc>
              <a:spcAft>
                <a:spcPts val="800"/>
              </a:spcAft>
            </a:pPr>
            <a:r>
              <a:rPr lang="es-ES" sz="2200" b="1" dirty="0" smtClean="0"/>
              <a:t>La experiencia del Defensor del Asegurado</a:t>
            </a:r>
          </a:p>
          <a:p>
            <a:pPr algn="just">
              <a:lnSpc>
                <a:spcPct val="114000"/>
              </a:lnSpc>
              <a:spcAft>
                <a:spcPts val="800"/>
              </a:spcAft>
              <a:buFont typeface="Wingdings" pitchFamily="2" charset="2"/>
              <a:buChar char="ü"/>
            </a:pPr>
            <a:r>
              <a:rPr lang="es-CL" sz="2200" dirty="0" smtClean="0"/>
              <a:t>Por esta vía, entonces también se genera una contribución relevante a la autorregulación, porque ha sido de gran utilidad para el Consejo para abordar algunas de sus resoluciones la información que le ha proporcionado el Defensor sobre problemas o deficiencias cuyas causas se deben a vacíos o falta de claridad sobre las buenas prácticas que las compañías deben seguir en esas materias.</a:t>
            </a:r>
          </a:p>
        </p:txBody>
      </p:sp>
      <p:sp>
        <p:nvSpPr>
          <p:cNvPr id="5" name="4 Rectángulo"/>
          <p:cNvSpPr/>
          <p:nvPr/>
        </p:nvSpPr>
        <p:spPr>
          <a:xfrm>
            <a:off x="560146" y="366373"/>
            <a:ext cx="8023123" cy="933033"/>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p:txBody>
          <a:bodyPr/>
          <a:lstStyle/>
          <a:p>
            <a:r>
              <a:rPr lang="es-CL" dirty="0" smtClean="0"/>
              <a:t>La Autorregulación como Contribución a la Gestión</a:t>
            </a:r>
            <a:endParaRPr lang="es-CL" dirty="0"/>
          </a:p>
        </p:txBody>
      </p:sp>
      <p:sp>
        <p:nvSpPr>
          <p:cNvPr id="3" name="2 Título"/>
          <p:cNvSpPr>
            <a:spLocks noGrp="1"/>
          </p:cNvSpPr>
          <p:nvPr>
            <p:ph type="ctrTitle"/>
          </p:nvPr>
        </p:nvSpPr>
        <p:spPr/>
        <p:txBody>
          <a:bodyPr/>
          <a:lstStyle/>
          <a:p>
            <a:r>
              <a:rPr lang="es-CL" dirty="0" smtClean="0"/>
              <a:t>Autorregulación y Supervisión</a:t>
            </a:r>
            <a:endParaRPr lang="es-CL" dirty="0"/>
          </a:p>
        </p:txBody>
      </p:sp>
      <p:sp>
        <p:nvSpPr>
          <p:cNvPr id="4" name="3 Marcador de texto"/>
          <p:cNvSpPr>
            <a:spLocks noGrp="1"/>
          </p:cNvSpPr>
          <p:nvPr>
            <p:ph type="body" idx="10"/>
          </p:nvPr>
        </p:nvSpPr>
        <p:spPr/>
        <p:txBody>
          <a:bodyPr/>
          <a:lstStyle/>
          <a:p>
            <a:pPr algn="just">
              <a:lnSpc>
                <a:spcPct val="114000"/>
              </a:lnSpc>
              <a:spcAft>
                <a:spcPts val="800"/>
              </a:spcAft>
            </a:pPr>
            <a:r>
              <a:rPr lang="es-ES" sz="2200" b="1" dirty="0" smtClean="0"/>
              <a:t>La experiencia del Defensor del Asegurado</a:t>
            </a:r>
          </a:p>
          <a:p>
            <a:pPr algn="just">
              <a:lnSpc>
                <a:spcPct val="114000"/>
              </a:lnSpc>
              <a:spcAft>
                <a:spcPts val="800"/>
              </a:spcAft>
              <a:buFont typeface="Wingdings" pitchFamily="2" charset="2"/>
              <a:buChar char="ü"/>
            </a:pPr>
            <a:r>
              <a:rPr lang="es-CL" sz="2200" dirty="0" smtClean="0"/>
              <a:t>Es evidente entonces que el rol del Defensor no sustituye la función que cumplen otros organismos judiciales o administrativos, como la Superintendencia de Valores y Seguros, sino que los complementa y ayuda en su labor.</a:t>
            </a:r>
          </a:p>
        </p:txBody>
      </p:sp>
      <p:sp>
        <p:nvSpPr>
          <p:cNvPr id="5" name="4 Rectángulo"/>
          <p:cNvSpPr/>
          <p:nvPr/>
        </p:nvSpPr>
        <p:spPr>
          <a:xfrm>
            <a:off x="560146" y="366373"/>
            <a:ext cx="8023123" cy="933033"/>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a:xfrm>
            <a:off x="1129436" y="2222128"/>
            <a:ext cx="7560000" cy="434479"/>
          </a:xfrm>
        </p:spPr>
        <p:txBody>
          <a:bodyPr/>
          <a:lstStyle/>
          <a:p>
            <a:r>
              <a:rPr lang="es-CL" dirty="0" smtClean="0"/>
              <a:t>Los próximos Pasos</a:t>
            </a:r>
            <a:endParaRPr lang="es-CL"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p:txBody>
          <a:bodyPr/>
          <a:lstStyle/>
          <a:p>
            <a:r>
              <a:rPr lang="es-CL" dirty="0" smtClean="0"/>
              <a:t>Los próximos Pasos</a:t>
            </a:r>
            <a:endParaRPr lang="es-CL" dirty="0"/>
          </a:p>
        </p:txBody>
      </p:sp>
      <p:sp>
        <p:nvSpPr>
          <p:cNvPr id="3" name="2 Título"/>
          <p:cNvSpPr>
            <a:spLocks noGrp="1"/>
          </p:cNvSpPr>
          <p:nvPr>
            <p:ph type="ctrTitle"/>
          </p:nvPr>
        </p:nvSpPr>
        <p:spPr/>
        <p:txBody>
          <a:bodyPr/>
          <a:lstStyle/>
          <a:p>
            <a:r>
              <a:rPr lang="es-CL" dirty="0" smtClean="0"/>
              <a:t>Autorregulación y Supervisión</a:t>
            </a:r>
            <a:endParaRPr lang="es-CL" dirty="0"/>
          </a:p>
        </p:txBody>
      </p:sp>
      <p:sp>
        <p:nvSpPr>
          <p:cNvPr id="4" name="3 Marcador de texto"/>
          <p:cNvSpPr>
            <a:spLocks noGrp="1"/>
          </p:cNvSpPr>
          <p:nvPr>
            <p:ph type="body" idx="10"/>
          </p:nvPr>
        </p:nvSpPr>
        <p:spPr/>
        <p:txBody>
          <a:bodyPr/>
          <a:lstStyle/>
          <a:p>
            <a:pPr algn="just">
              <a:lnSpc>
                <a:spcPct val="114000"/>
              </a:lnSpc>
              <a:spcAft>
                <a:spcPts val="800"/>
              </a:spcAft>
            </a:pPr>
            <a:r>
              <a:rPr lang="es-CL" sz="2200" b="1" dirty="0" smtClean="0"/>
              <a:t>¿Cuáles deberían ser los próximos pasos que debería abordar el sistema de autorregulación de las compañías de seguros?</a:t>
            </a:r>
          </a:p>
          <a:p>
            <a:pPr algn="just">
              <a:lnSpc>
                <a:spcPct val="114000"/>
              </a:lnSpc>
              <a:spcAft>
                <a:spcPts val="800"/>
              </a:spcAft>
              <a:buFont typeface="Wingdings" pitchFamily="2" charset="2"/>
              <a:buChar char="ü"/>
            </a:pPr>
            <a:r>
              <a:rPr lang="es-CL" sz="2200" dirty="0" smtClean="0"/>
              <a:t>En primer lugar, debe profundizarse la tendencia a buscar cada vez más y mejor información para los clientes y el público en general, balanceando el nivel que equilibra adecuadamente el interés de los consumidores con el costo que la sociedad debe pagar para proveer esa información.</a:t>
            </a:r>
          </a:p>
        </p:txBody>
      </p:sp>
      <p:sp>
        <p:nvSpPr>
          <p:cNvPr id="5" name="4 Rectángulo"/>
          <p:cNvSpPr/>
          <p:nvPr/>
        </p:nvSpPr>
        <p:spPr>
          <a:xfrm>
            <a:off x="560146" y="366373"/>
            <a:ext cx="8023123" cy="933033"/>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p:txBody>
          <a:bodyPr/>
          <a:lstStyle/>
          <a:p>
            <a:r>
              <a:rPr lang="es-CL" dirty="0" smtClean="0"/>
              <a:t>Los próximos Pasos</a:t>
            </a:r>
            <a:endParaRPr lang="es-CL" dirty="0"/>
          </a:p>
        </p:txBody>
      </p:sp>
      <p:sp>
        <p:nvSpPr>
          <p:cNvPr id="3" name="2 Título"/>
          <p:cNvSpPr>
            <a:spLocks noGrp="1"/>
          </p:cNvSpPr>
          <p:nvPr>
            <p:ph type="ctrTitle"/>
          </p:nvPr>
        </p:nvSpPr>
        <p:spPr/>
        <p:txBody>
          <a:bodyPr/>
          <a:lstStyle/>
          <a:p>
            <a:r>
              <a:rPr lang="es-CL" dirty="0" smtClean="0"/>
              <a:t>Autorregulación y Supervisión</a:t>
            </a:r>
            <a:endParaRPr lang="es-CL" dirty="0"/>
          </a:p>
        </p:txBody>
      </p:sp>
      <p:sp>
        <p:nvSpPr>
          <p:cNvPr id="4" name="3 Marcador de texto"/>
          <p:cNvSpPr>
            <a:spLocks noGrp="1"/>
          </p:cNvSpPr>
          <p:nvPr>
            <p:ph type="body" idx="10"/>
          </p:nvPr>
        </p:nvSpPr>
        <p:spPr/>
        <p:txBody>
          <a:bodyPr/>
          <a:lstStyle/>
          <a:p>
            <a:pPr algn="just">
              <a:lnSpc>
                <a:spcPct val="114000"/>
              </a:lnSpc>
              <a:spcAft>
                <a:spcPts val="800"/>
              </a:spcAft>
            </a:pPr>
            <a:r>
              <a:rPr lang="es-CL" sz="2200" b="1" dirty="0" smtClean="0"/>
              <a:t>¿Cuáles deberían ser los próximos pasos que debería abordar el sistema de autorregulación de las compañías de seguros?</a:t>
            </a:r>
          </a:p>
          <a:p>
            <a:pPr algn="just">
              <a:lnSpc>
                <a:spcPct val="114000"/>
              </a:lnSpc>
              <a:spcAft>
                <a:spcPts val="800"/>
              </a:spcAft>
              <a:buFont typeface="Wingdings" pitchFamily="2" charset="2"/>
              <a:buChar char="ü"/>
            </a:pPr>
            <a:r>
              <a:rPr lang="es-CL" sz="2200" dirty="0" smtClean="0"/>
              <a:t>Esto será especialmente importante con la creciente relevancia que adquieren los canales masivos, que requieren nuevas formas para hacer eficaz la entrega de información y la protección de los derechos de los consumidores en un ambiente de sana competencia.</a:t>
            </a:r>
          </a:p>
        </p:txBody>
      </p:sp>
      <p:sp>
        <p:nvSpPr>
          <p:cNvPr id="5" name="4 Rectángulo"/>
          <p:cNvSpPr/>
          <p:nvPr/>
        </p:nvSpPr>
        <p:spPr>
          <a:xfrm>
            <a:off x="560146" y="366373"/>
            <a:ext cx="8023123" cy="933033"/>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p:txBody>
          <a:bodyPr/>
          <a:lstStyle/>
          <a:p>
            <a:r>
              <a:rPr lang="es-CL" dirty="0" smtClean="0"/>
              <a:t>Los próximos Pasos</a:t>
            </a:r>
            <a:endParaRPr lang="es-CL" dirty="0"/>
          </a:p>
        </p:txBody>
      </p:sp>
      <p:sp>
        <p:nvSpPr>
          <p:cNvPr id="3" name="2 Título"/>
          <p:cNvSpPr>
            <a:spLocks noGrp="1"/>
          </p:cNvSpPr>
          <p:nvPr>
            <p:ph type="ctrTitle"/>
          </p:nvPr>
        </p:nvSpPr>
        <p:spPr/>
        <p:txBody>
          <a:bodyPr/>
          <a:lstStyle/>
          <a:p>
            <a:r>
              <a:rPr lang="es-CL" dirty="0" smtClean="0"/>
              <a:t>Autorregulación y Supervisión</a:t>
            </a:r>
            <a:endParaRPr lang="es-CL" dirty="0"/>
          </a:p>
        </p:txBody>
      </p:sp>
      <p:sp>
        <p:nvSpPr>
          <p:cNvPr id="4" name="3 Marcador de texto"/>
          <p:cNvSpPr>
            <a:spLocks noGrp="1"/>
          </p:cNvSpPr>
          <p:nvPr>
            <p:ph type="body" idx="10"/>
          </p:nvPr>
        </p:nvSpPr>
        <p:spPr/>
        <p:txBody>
          <a:bodyPr/>
          <a:lstStyle/>
          <a:p>
            <a:pPr algn="just">
              <a:lnSpc>
                <a:spcPct val="114000"/>
              </a:lnSpc>
              <a:spcAft>
                <a:spcPts val="800"/>
              </a:spcAft>
            </a:pPr>
            <a:r>
              <a:rPr lang="es-CL" sz="2200" b="1" dirty="0" smtClean="0"/>
              <a:t>¿Cuáles deberían ser los próximos pasos que debería abordar el sistema de autorregulación de las compañías de seguros?</a:t>
            </a:r>
          </a:p>
          <a:p>
            <a:pPr algn="just">
              <a:lnSpc>
                <a:spcPct val="114000"/>
              </a:lnSpc>
              <a:spcAft>
                <a:spcPts val="800"/>
              </a:spcAft>
              <a:buFont typeface="Wingdings" pitchFamily="2" charset="2"/>
              <a:buChar char="ü"/>
            </a:pPr>
            <a:r>
              <a:rPr lang="es-CL" sz="2200" dirty="0" smtClean="0"/>
              <a:t>En segundo lugar, las expectativas de los clientes por altos estándares de atención seguirán aumentando, y en este punto la industria debe consolidar y proyectar la actitud de liderazgo que la ha caracterizado. Esto representa un desafío particularmente complejo dada la rapidez con que surgen nuevos productos en esta industria.</a:t>
            </a:r>
          </a:p>
        </p:txBody>
      </p:sp>
      <p:sp>
        <p:nvSpPr>
          <p:cNvPr id="5" name="4 Rectángulo"/>
          <p:cNvSpPr/>
          <p:nvPr/>
        </p:nvSpPr>
        <p:spPr>
          <a:xfrm>
            <a:off x="560146" y="366373"/>
            <a:ext cx="8023123" cy="933033"/>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p:txBody>
          <a:bodyPr/>
          <a:lstStyle/>
          <a:p>
            <a:r>
              <a:rPr lang="es-CL" dirty="0" smtClean="0"/>
              <a:t>Los próximos Pasos</a:t>
            </a:r>
            <a:endParaRPr lang="es-CL" dirty="0"/>
          </a:p>
        </p:txBody>
      </p:sp>
      <p:sp>
        <p:nvSpPr>
          <p:cNvPr id="3" name="2 Título"/>
          <p:cNvSpPr>
            <a:spLocks noGrp="1"/>
          </p:cNvSpPr>
          <p:nvPr>
            <p:ph type="ctrTitle"/>
          </p:nvPr>
        </p:nvSpPr>
        <p:spPr/>
        <p:txBody>
          <a:bodyPr/>
          <a:lstStyle/>
          <a:p>
            <a:r>
              <a:rPr lang="es-CL" dirty="0" smtClean="0"/>
              <a:t>Autorregulación y Supervisión</a:t>
            </a:r>
            <a:endParaRPr lang="es-CL" dirty="0"/>
          </a:p>
        </p:txBody>
      </p:sp>
      <p:sp>
        <p:nvSpPr>
          <p:cNvPr id="4" name="3 Marcador de texto"/>
          <p:cNvSpPr>
            <a:spLocks noGrp="1"/>
          </p:cNvSpPr>
          <p:nvPr>
            <p:ph type="body" idx="10"/>
          </p:nvPr>
        </p:nvSpPr>
        <p:spPr/>
        <p:txBody>
          <a:bodyPr/>
          <a:lstStyle/>
          <a:p>
            <a:pPr algn="just">
              <a:lnSpc>
                <a:spcPct val="114000"/>
              </a:lnSpc>
              <a:spcAft>
                <a:spcPts val="800"/>
              </a:spcAft>
            </a:pPr>
            <a:r>
              <a:rPr lang="es-CL" sz="2200" b="1" dirty="0" smtClean="0"/>
              <a:t>¿Cuáles deberían ser los próximos pasos que debería abordar el sistema de autorregulación de las compañías de seguros?</a:t>
            </a:r>
          </a:p>
          <a:p>
            <a:pPr algn="just">
              <a:lnSpc>
                <a:spcPct val="114000"/>
              </a:lnSpc>
              <a:spcAft>
                <a:spcPts val="800"/>
              </a:spcAft>
              <a:buFont typeface="Wingdings" pitchFamily="2" charset="2"/>
              <a:buChar char="ü"/>
            </a:pPr>
            <a:r>
              <a:rPr lang="es-CL" sz="2200" dirty="0" smtClean="0"/>
              <a:t>Y por último, la implantación de la Supervisión Basada en Riesgo requerirá en sus próximas fases de un trabajo cada vez más profundo y mancomunado entre la industria y la Superintendencia, donde el sistema de autorregulación está llamado a jugar un rol insustituible para el fortalecimiento institucional del sector.</a:t>
            </a:r>
          </a:p>
        </p:txBody>
      </p:sp>
      <p:sp>
        <p:nvSpPr>
          <p:cNvPr id="5" name="4 Rectángulo"/>
          <p:cNvSpPr/>
          <p:nvPr/>
        </p:nvSpPr>
        <p:spPr>
          <a:xfrm>
            <a:off x="560146" y="366373"/>
            <a:ext cx="8023123" cy="933033"/>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idx="11"/>
          </p:nvPr>
        </p:nvSpPr>
        <p:spPr/>
        <p:txBody>
          <a:bodyPr/>
          <a:lstStyle/>
          <a:p>
            <a:r>
              <a:rPr lang="es-CL" dirty="0" smtClean="0"/>
              <a:t>Jorge Claude</a:t>
            </a:r>
          </a:p>
          <a:p>
            <a:r>
              <a:rPr lang="es-CL" dirty="0" smtClean="0"/>
              <a:t>Vicepresidente Ejecutivo</a:t>
            </a:r>
          </a:p>
          <a:p>
            <a:r>
              <a:rPr lang="es-CL" dirty="0" smtClean="0"/>
              <a:t>Asociación de Aseguradores de Chile</a:t>
            </a:r>
          </a:p>
        </p:txBody>
      </p:sp>
      <p:sp>
        <p:nvSpPr>
          <p:cNvPr id="3" name="2 Título"/>
          <p:cNvSpPr>
            <a:spLocks noGrp="1"/>
          </p:cNvSpPr>
          <p:nvPr>
            <p:ph type="ctrTitle"/>
          </p:nvPr>
        </p:nvSpPr>
        <p:spPr/>
        <p:txBody>
          <a:bodyPr/>
          <a:lstStyle/>
          <a:p>
            <a:r>
              <a:rPr lang="es-CL" dirty="0" smtClean="0"/>
              <a:t>Autorregulación y Supervisión:</a:t>
            </a:r>
            <a:br>
              <a:rPr lang="es-CL" dirty="0" smtClean="0"/>
            </a:br>
            <a:r>
              <a:rPr lang="es-CL" sz="2400" dirty="0" smtClean="0"/>
              <a:t>Una relación probadamente fructífera</a:t>
            </a:r>
            <a:endParaRPr lang="es-CL"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p:txBody>
          <a:bodyPr/>
          <a:lstStyle/>
          <a:p>
            <a:r>
              <a:rPr lang="es-CL" dirty="0" smtClean="0"/>
              <a:t>Introducción</a:t>
            </a:r>
            <a:endParaRPr lang="es-CL" dirty="0"/>
          </a:p>
        </p:txBody>
      </p:sp>
      <p:sp>
        <p:nvSpPr>
          <p:cNvPr id="3" name="2 Título"/>
          <p:cNvSpPr>
            <a:spLocks noGrp="1"/>
          </p:cNvSpPr>
          <p:nvPr>
            <p:ph type="ctrTitle"/>
          </p:nvPr>
        </p:nvSpPr>
        <p:spPr/>
        <p:txBody>
          <a:bodyPr/>
          <a:lstStyle/>
          <a:p>
            <a:r>
              <a:rPr lang="es-CL" dirty="0" smtClean="0"/>
              <a:t>Autorregulación y Supervisión</a:t>
            </a:r>
            <a:endParaRPr lang="es-CL" dirty="0"/>
          </a:p>
        </p:txBody>
      </p:sp>
      <p:sp>
        <p:nvSpPr>
          <p:cNvPr id="4" name="3 Marcador de texto"/>
          <p:cNvSpPr>
            <a:spLocks noGrp="1"/>
          </p:cNvSpPr>
          <p:nvPr>
            <p:ph type="body" idx="10"/>
          </p:nvPr>
        </p:nvSpPr>
        <p:spPr/>
        <p:txBody>
          <a:bodyPr/>
          <a:lstStyle/>
          <a:p>
            <a:pPr algn="just">
              <a:lnSpc>
                <a:spcPct val="115000"/>
              </a:lnSpc>
              <a:spcAft>
                <a:spcPts val="800"/>
              </a:spcAft>
              <a:buFont typeface="Wingdings" pitchFamily="2" charset="2"/>
              <a:buChar char="ü"/>
            </a:pPr>
            <a:r>
              <a:rPr lang="es-CL" sz="2200" dirty="0" smtClean="0">
                <a:ea typeface="Calibri"/>
                <a:cs typeface="Times New Roman"/>
              </a:rPr>
              <a:t>Un análisis de las etapas ya superadas, así como de las que restan por cumplir, nos lleva a concluir que la autorregulación cumple y deberá cumplir un rol fundamental en el desarrollo y consolidación de este nuevo ambiente regulatorio y de supervisión de las conductas que deben prevalecer en un mercado de seguros eficiente, que protege adecuadamente los derechos de sus clientes.</a:t>
            </a:r>
          </a:p>
        </p:txBody>
      </p:sp>
      <p:sp>
        <p:nvSpPr>
          <p:cNvPr id="5" name="4 Rectángulo"/>
          <p:cNvSpPr/>
          <p:nvPr/>
        </p:nvSpPr>
        <p:spPr>
          <a:xfrm>
            <a:off x="560146" y="366373"/>
            <a:ext cx="8023123" cy="933033"/>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a:xfrm>
            <a:off x="1129436" y="2222128"/>
            <a:ext cx="7560000" cy="1049990"/>
          </a:xfrm>
        </p:spPr>
        <p:txBody>
          <a:bodyPr/>
          <a:lstStyle/>
          <a:p>
            <a:r>
              <a:rPr lang="es-CL" dirty="0" smtClean="0"/>
              <a:t>En qué está la Industria Hoy</a:t>
            </a:r>
            <a:br>
              <a:rPr lang="es-CL" dirty="0" smtClean="0"/>
            </a:br>
            <a:r>
              <a:rPr lang="es-CL" dirty="0" smtClean="0"/>
              <a:t>en Materia de Supervisión</a:t>
            </a:r>
            <a:endParaRPr lang="es-CL"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p:txBody>
          <a:bodyPr/>
          <a:lstStyle/>
          <a:p>
            <a:r>
              <a:rPr lang="es-CL" dirty="0" smtClean="0"/>
              <a:t>En qué está la Industria Hoy en Materia de Supervisión</a:t>
            </a:r>
            <a:endParaRPr lang="es-CL" dirty="0"/>
          </a:p>
        </p:txBody>
      </p:sp>
      <p:sp>
        <p:nvSpPr>
          <p:cNvPr id="3" name="2 Título"/>
          <p:cNvSpPr>
            <a:spLocks noGrp="1"/>
          </p:cNvSpPr>
          <p:nvPr>
            <p:ph type="ctrTitle"/>
          </p:nvPr>
        </p:nvSpPr>
        <p:spPr/>
        <p:txBody>
          <a:bodyPr/>
          <a:lstStyle/>
          <a:p>
            <a:r>
              <a:rPr lang="es-CL" dirty="0" smtClean="0"/>
              <a:t>Autorregulación y Supervisión</a:t>
            </a:r>
            <a:endParaRPr lang="es-CL" dirty="0"/>
          </a:p>
        </p:txBody>
      </p:sp>
      <p:sp>
        <p:nvSpPr>
          <p:cNvPr id="4" name="3 Marcador de texto"/>
          <p:cNvSpPr>
            <a:spLocks noGrp="1"/>
          </p:cNvSpPr>
          <p:nvPr>
            <p:ph type="body" idx="10"/>
          </p:nvPr>
        </p:nvSpPr>
        <p:spPr/>
        <p:txBody>
          <a:bodyPr/>
          <a:lstStyle/>
          <a:p>
            <a:pPr algn="just">
              <a:lnSpc>
                <a:spcPct val="115000"/>
              </a:lnSpc>
              <a:spcAft>
                <a:spcPts val="800"/>
              </a:spcAft>
              <a:buFont typeface="Wingdings" pitchFamily="2" charset="2"/>
              <a:buChar char="ü"/>
            </a:pPr>
            <a:r>
              <a:rPr lang="es-CL" sz="2200" dirty="0" smtClean="0">
                <a:ea typeface="Calibri"/>
                <a:cs typeface="Times New Roman"/>
              </a:rPr>
              <a:t>Como pocas veces en su historia, la industria del seguro ha estado inmersa en un proceso de cambios profundos en su regulación y en su sistema de supervisión.</a:t>
            </a:r>
          </a:p>
          <a:p>
            <a:pPr algn="just">
              <a:lnSpc>
                <a:spcPct val="115000"/>
              </a:lnSpc>
              <a:spcAft>
                <a:spcPts val="800"/>
              </a:spcAft>
              <a:buFont typeface="Wingdings" pitchFamily="2" charset="2"/>
              <a:buChar char="ü"/>
            </a:pPr>
            <a:r>
              <a:rPr lang="es-CL" sz="2200" dirty="0" smtClean="0">
                <a:ea typeface="Calibri"/>
                <a:cs typeface="Times New Roman"/>
              </a:rPr>
              <a:t>El año pasado entró en vigencia una reforma integral al régimen del contrato de seguro en el Código de Comercio y desde hace varios años se está aplicando la migración al sistema de Supervisión Basada en Riesgo. Este último tendrá además un paso fundamental cuando se concrete la reforma legal destinada a implantarla y a reformular los requerimientos de capital de las compañías.</a:t>
            </a:r>
          </a:p>
        </p:txBody>
      </p:sp>
      <p:sp>
        <p:nvSpPr>
          <p:cNvPr id="5" name="4 Rectángulo"/>
          <p:cNvSpPr/>
          <p:nvPr/>
        </p:nvSpPr>
        <p:spPr>
          <a:xfrm>
            <a:off x="560146" y="366373"/>
            <a:ext cx="8023123" cy="933033"/>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p:txBody>
          <a:bodyPr/>
          <a:lstStyle/>
          <a:p>
            <a:r>
              <a:rPr lang="es-CL" dirty="0" smtClean="0"/>
              <a:t>En qué está la Industria Hoy en Materia de Supervisión</a:t>
            </a:r>
            <a:endParaRPr lang="es-CL" dirty="0"/>
          </a:p>
        </p:txBody>
      </p:sp>
      <p:sp>
        <p:nvSpPr>
          <p:cNvPr id="3" name="2 Título"/>
          <p:cNvSpPr>
            <a:spLocks noGrp="1"/>
          </p:cNvSpPr>
          <p:nvPr>
            <p:ph type="ctrTitle"/>
          </p:nvPr>
        </p:nvSpPr>
        <p:spPr/>
        <p:txBody>
          <a:bodyPr/>
          <a:lstStyle/>
          <a:p>
            <a:r>
              <a:rPr lang="es-CL" dirty="0" smtClean="0"/>
              <a:t>Autorregulación y Supervisión</a:t>
            </a:r>
            <a:endParaRPr lang="es-CL" dirty="0"/>
          </a:p>
        </p:txBody>
      </p:sp>
      <p:sp>
        <p:nvSpPr>
          <p:cNvPr id="4" name="3 Marcador de texto"/>
          <p:cNvSpPr>
            <a:spLocks noGrp="1"/>
          </p:cNvSpPr>
          <p:nvPr>
            <p:ph type="body" idx="10"/>
          </p:nvPr>
        </p:nvSpPr>
        <p:spPr/>
        <p:txBody>
          <a:bodyPr/>
          <a:lstStyle/>
          <a:p>
            <a:pPr algn="just">
              <a:lnSpc>
                <a:spcPct val="115000"/>
              </a:lnSpc>
              <a:spcAft>
                <a:spcPts val="800"/>
              </a:spcAft>
              <a:buFont typeface="Wingdings" pitchFamily="2" charset="2"/>
              <a:buChar char="ü"/>
            </a:pPr>
            <a:r>
              <a:rPr lang="es-CL" sz="2200" dirty="0" smtClean="0">
                <a:ea typeface="Calibri"/>
                <a:cs typeface="Times New Roman"/>
              </a:rPr>
              <a:t>Las compañías han debido realizar un esfuerzo gigantesco para adoptar estándares de gobiernos corporativos y de relación con sus clientes que son comparables a los más exigentes en el mundo.</a:t>
            </a:r>
          </a:p>
        </p:txBody>
      </p:sp>
      <p:sp>
        <p:nvSpPr>
          <p:cNvPr id="5" name="4 Rectángulo"/>
          <p:cNvSpPr/>
          <p:nvPr/>
        </p:nvSpPr>
        <p:spPr>
          <a:xfrm>
            <a:off x="560146" y="366373"/>
            <a:ext cx="8023123" cy="933033"/>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a:xfrm>
            <a:off x="1129436" y="2222128"/>
            <a:ext cx="7560000" cy="1049990"/>
          </a:xfrm>
        </p:spPr>
        <p:txBody>
          <a:bodyPr/>
          <a:lstStyle/>
          <a:p>
            <a:r>
              <a:rPr lang="es-CL" dirty="0" smtClean="0"/>
              <a:t>El Rol de la Autoridad y el Rol</a:t>
            </a:r>
            <a:br>
              <a:rPr lang="es-CL" dirty="0" smtClean="0"/>
            </a:br>
            <a:r>
              <a:rPr lang="es-CL" dirty="0" smtClean="0"/>
              <a:t>de cada Compañía</a:t>
            </a:r>
            <a:endParaRPr lang="es-CL" dirty="0"/>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423</TotalTime>
  <Words>3312</Words>
  <Application>Microsoft Office PowerPoint</Application>
  <PresentationFormat>Presentación en pantalla (4:3)</PresentationFormat>
  <Paragraphs>181</Paragraphs>
  <Slides>48</Slides>
  <Notes>0</Notes>
  <HiddenSlides>0</HiddenSlides>
  <MMClips>0</MMClips>
  <ScaleCrop>false</ScaleCrop>
  <HeadingPairs>
    <vt:vector size="4" baseType="variant">
      <vt:variant>
        <vt:lpstr>Tema</vt:lpstr>
      </vt:variant>
      <vt:variant>
        <vt:i4>1</vt:i4>
      </vt:variant>
      <vt:variant>
        <vt:lpstr>Títulos de diapositiva</vt:lpstr>
      </vt:variant>
      <vt:variant>
        <vt:i4>48</vt:i4>
      </vt:variant>
    </vt:vector>
  </HeadingPairs>
  <TitlesOfParts>
    <vt:vector size="49" baseType="lpstr">
      <vt:lpstr>Tema de Office</vt:lpstr>
      <vt:lpstr>Autorregulación y Supervisión: Una relación probadamente fructífera</vt:lpstr>
      <vt:lpstr>Agenda</vt:lpstr>
      <vt:lpstr>Introducción</vt:lpstr>
      <vt:lpstr>Autorregulación y Supervisión</vt:lpstr>
      <vt:lpstr>Autorregulación y Supervisión</vt:lpstr>
      <vt:lpstr>En qué está la Industria Hoy en Materia de Supervisión</vt:lpstr>
      <vt:lpstr>Autorregulación y Supervisión</vt:lpstr>
      <vt:lpstr>Autorregulación y Supervisión</vt:lpstr>
      <vt:lpstr>El Rol de la Autoridad y el Rol de cada Compañía</vt:lpstr>
      <vt:lpstr>Autorregulación y Supervisión</vt:lpstr>
      <vt:lpstr>Autorregulación y Supervisión</vt:lpstr>
      <vt:lpstr>Autorregulación y Supervisión</vt:lpstr>
      <vt:lpstr>Autorregulación y Supervisión</vt:lpstr>
      <vt:lpstr>Autorregulación y Supervisión</vt:lpstr>
      <vt:lpstr>Autorregulación y Supervisión</vt:lpstr>
      <vt:lpstr>Autorregulación y Supervisión</vt:lpstr>
      <vt:lpstr>Autorregulación y Supervisión</vt:lpstr>
      <vt:lpstr>Autorregulación y Supervisión</vt:lpstr>
      <vt:lpstr>Autorregulación y Supervisión</vt:lpstr>
      <vt:lpstr>Autorregulación y Supervisión</vt:lpstr>
      <vt:lpstr>La Autorregulación como Contribución a la Gestión</vt:lpstr>
      <vt:lpstr>Autorregulación y Supervisión</vt:lpstr>
      <vt:lpstr>Autorregulación y Supervisión</vt:lpstr>
      <vt:lpstr>Autorregulación y Supervisión</vt:lpstr>
      <vt:lpstr>Autorregulación y Supervisión</vt:lpstr>
      <vt:lpstr>Autorregulación y Supervisión</vt:lpstr>
      <vt:lpstr>Autorregulación y Supervisión</vt:lpstr>
      <vt:lpstr>Autorregulación y Supervisión</vt:lpstr>
      <vt:lpstr>Autorregulación y Supervisión</vt:lpstr>
      <vt:lpstr>Autorregulación y Supervisión</vt:lpstr>
      <vt:lpstr>Autorregulación y Supervisión</vt:lpstr>
      <vt:lpstr>Autorregulación y Supervisión</vt:lpstr>
      <vt:lpstr>Autorregulación y Supervisión</vt:lpstr>
      <vt:lpstr>Autorregulación y Supervisión</vt:lpstr>
      <vt:lpstr>Autorregulación y Supervisión</vt:lpstr>
      <vt:lpstr>Autorregulación y Supervisión</vt:lpstr>
      <vt:lpstr>Autorregulación y Supervisión</vt:lpstr>
      <vt:lpstr>Autorregulación y Supervisión</vt:lpstr>
      <vt:lpstr>Autorregulación y Supervisión</vt:lpstr>
      <vt:lpstr>Autorregulación y Supervisión</vt:lpstr>
      <vt:lpstr>Autorregulación y Supervisión</vt:lpstr>
      <vt:lpstr>Autorregulación y Supervisión</vt:lpstr>
      <vt:lpstr>Los próximos Pasos</vt:lpstr>
      <vt:lpstr>Autorregulación y Supervisión</vt:lpstr>
      <vt:lpstr>Autorregulación y Supervisión</vt:lpstr>
      <vt:lpstr>Autorregulación y Supervisión</vt:lpstr>
      <vt:lpstr>Autorregulación y Supervisión</vt:lpstr>
      <vt:lpstr>Autorregulación y Supervisión: Una relación probadamente fructífera</vt:lpstr>
    </vt:vector>
  </TitlesOfParts>
  <Company>Asociacion de Aseguradores de Chile A.G.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Christian Bredfeldt</dc:creator>
  <cp:lastModifiedBy>Salashina Olga</cp:lastModifiedBy>
  <cp:revision>96</cp:revision>
  <dcterms:created xsi:type="dcterms:W3CDTF">2013-08-12T20:33:01Z</dcterms:created>
  <dcterms:modified xsi:type="dcterms:W3CDTF">2014-07-31T20:11:13Z</dcterms:modified>
</cp:coreProperties>
</file>