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1"/>
  </p:notesMasterIdLst>
  <p:handoutMasterIdLst>
    <p:handoutMasterId r:id="rId12"/>
  </p:handoutMasterIdLst>
  <p:sldIdLst>
    <p:sldId id="259" r:id="rId2"/>
    <p:sldId id="322" r:id="rId3"/>
    <p:sldId id="323" r:id="rId4"/>
    <p:sldId id="324" r:id="rId5"/>
    <p:sldId id="325" r:id="rId6"/>
    <p:sldId id="326" r:id="rId7"/>
    <p:sldId id="327" r:id="rId8"/>
    <p:sldId id="328" r:id="rId9"/>
    <p:sldId id="329" r:id="rId10"/>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varScale="1">
        <p:scale>
          <a:sx n="89" d="100"/>
          <a:sy n="89" d="100"/>
        </p:scale>
        <p:origin x="-1350"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3" d="100"/>
          <a:sy n="83" d="100"/>
        </p:scale>
        <p:origin x="-2040" y="-84"/>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cbredfeldt\Escritorio\CHB\Work%20in%20Progress\Presentacion%20ASSAL\Dat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CL"/>
  <c:chart>
    <c:plotArea>
      <c:layout/>
      <c:barChart>
        <c:barDir val="col"/>
        <c:grouping val="clustered"/>
        <c:ser>
          <c:idx val="0"/>
          <c:order val="0"/>
          <c:tx>
            <c:strRef>
              <c:f>Hoja1!$C$2</c:f>
              <c:strCache>
                <c:ptCount val="1"/>
                <c:pt idx="0">
                  <c:v>Var. Real Prima Directa</c:v>
                </c:pt>
              </c:strCache>
            </c:strRef>
          </c:tx>
          <c:spPr>
            <a:solidFill>
              <a:srgbClr val="009900"/>
            </a:solidFill>
          </c:spPr>
          <c:dPt>
            <c:idx val="11"/>
            <c:spPr>
              <a:solidFill>
                <a:schemeClr val="bg1">
                  <a:lumMod val="50000"/>
                </a:schemeClr>
              </a:solidFill>
            </c:spPr>
          </c:dPt>
          <c:dPt>
            <c:idx val="12"/>
            <c:spPr>
              <a:solidFill>
                <a:schemeClr val="bg1">
                  <a:lumMod val="50000"/>
                </a:schemeClr>
              </a:solidFill>
            </c:spPr>
          </c:dPt>
          <c:dPt>
            <c:idx val="13"/>
            <c:spPr>
              <a:solidFill>
                <a:schemeClr val="bg1">
                  <a:lumMod val="50000"/>
                </a:schemeClr>
              </a:solidFill>
            </c:spPr>
          </c:dPt>
          <c:cat>
            <c:strRef>
              <c:f>Hoja1!$B$4:$B$17</c:f>
              <c:strCache>
                <c:ptCount val="14"/>
                <c:pt idx="0">
                  <c:v>Brazil</c:v>
                </c:pt>
                <c:pt idx="1">
                  <c:v>México</c:v>
                </c:pt>
                <c:pt idx="2">
                  <c:v>Venezuela</c:v>
                </c:pt>
                <c:pt idx="3">
                  <c:v>Colombia</c:v>
                </c:pt>
                <c:pt idx="4">
                  <c:v>Uruguay</c:v>
                </c:pt>
                <c:pt idx="5">
                  <c:v>El Salvador</c:v>
                </c:pt>
                <c:pt idx="6">
                  <c:v>Perú</c:v>
                </c:pt>
                <c:pt idx="7">
                  <c:v>Panamá</c:v>
                </c:pt>
                <c:pt idx="8">
                  <c:v>Argentina</c:v>
                </c:pt>
                <c:pt idx="9">
                  <c:v>República
Dominicana</c:v>
                </c:pt>
                <c:pt idx="10">
                  <c:v>Ecuador</c:v>
                </c:pt>
                <c:pt idx="11">
                  <c:v>Chile</c:v>
                </c:pt>
                <c:pt idx="12">
                  <c:v>Costa Rica</c:v>
                </c:pt>
                <c:pt idx="13">
                  <c:v>Jamaica</c:v>
                </c:pt>
              </c:strCache>
            </c:strRef>
          </c:cat>
          <c:val>
            <c:numRef>
              <c:f>Hoja1!$C$4:$C$17</c:f>
              <c:numCache>
                <c:formatCode>0.0%</c:formatCode>
                <c:ptCount val="14"/>
                <c:pt idx="0">
                  <c:v>6.500000000000003E-2</c:v>
                </c:pt>
                <c:pt idx="1">
                  <c:v>7.8000000000000028E-2</c:v>
                </c:pt>
                <c:pt idx="2">
                  <c:v>6.0000000000000032E-2</c:v>
                </c:pt>
                <c:pt idx="3">
                  <c:v>4.8000000000000022E-2</c:v>
                </c:pt>
                <c:pt idx="4">
                  <c:v>0.10500000000000002</c:v>
                </c:pt>
                <c:pt idx="5">
                  <c:v>0.21700000000000011</c:v>
                </c:pt>
                <c:pt idx="6">
                  <c:v>0.16400000000000006</c:v>
                </c:pt>
                <c:pt idx="7">
                  <c:v>6.9000000000000034E-2</c:v>
                </c:pt>
                <c:pt idx="8">
                  <c:v>4.7000000000000035E-2</c:v>
                </c:pt>
                <c:pt idx="9">
                  <c:v>3.9000000000000014E-2</c:v>
                </c:pt>
                <c:pt idx="10">
                  <c:v>1.4000000000000002E-2</c:v>
                </c:pt>
                <c:pt idx="11">
                  <c:v>-8.5000000000000048E-2</c:v>
                </c:pt>
                <c:pt idx="12">
                  <c:v>-6.3000000000000014E-2</c:v>
                </c:pt>
                <c:pt idx="13">
                  <c:v>-4.3000000000000003E-2</c:v>
                </c:pt>
              </c:numCache>
            </c:numRef>
          </c:val>
        </c:ser>
        <c:ser>
          <c:idx val="1"/>
          <c:order val="1"/>
          <c:tx>
            <c:strRef>
              <c:f>Hoja1!$E$2</c:f>
              <c:strCache>
                <c:ptCount val="1"/>
                <c:pt idx="0">
                  <c:v>Var. Real PIB</c:v>
                </c:pt>
              </c:strCache>
            </c:strRef>
          </c:tx>
          <c:spPr>
            <a:solidFill>
              <a:srgbClr val="FF0000"/>
            </a:solidFill>
          </c:spPr>
          <c:dPt>
            <c:idx val="11"/>
            <c:spPr>
              <a:solidFill>
                <a:schemeClr val="bg1">
                  <a:lumMod val="85000"/>
                </a:schemeClr>
              </a:solidFill>
            </c:spPr>
          </c:dPt>
          <c:dPt>
            <c:idx val="12"/>
            <c:spPr>
              <a:solidFill>
                <a:schemeClr val="bg1">
                  <a:lumMod val="85000"/>
                </a:schemeClr>
              </a:solidFill>
            </c:spPr>
          </c:dPt>
          <c:dPt>
            <c:idx val="13"/>
            <c:spPr>
              <a:solidFill>
                <a:schemeClr val="bg1">
                  <a:lumMod val="85000"/>
                </a:schemeClr>
              </a:solidFill>
            </c:spPr>
          </c:dPt>
          <c:cat>
            <c:strRef>
              <c:f>Hoja1!$B$4:$B$17</c:f>
              <c:strCache>
                <c:ptCount val="14"/>
                <c:pt idx="0">
                  <c:v>Brazil</c:v>
                </c:pt>
                <c:pt idx="1">
                  <c:v>México</c:v>
                </c:pt>
                <c:pt idx="2">
                  <c:v>Venezuela</c:v>
                </c:pt>
                <c:pt idx="3">
                  <c:v>Colombia</c:v>
                </c:pt>
                <c:pt idx="4">
                  <c:v>Uruguay</c:v>
                </c:pt>
                <c:pt idx="5">
                  <c:v>El Salvador</c:v>
                </c:pt>
                <c:pt idx="6">
                  <c:v>Perú</c:v>
                </c:pt>
                <c:pt idx="7">
                  <c:v>Panamá</c:v>
                </c:pt>
                <c:pt idx="8">
                  <c:v>Argentina</c:v>
                </c:pt>
                <c:pt idx="9">
                  <c:v>República
Dominicana</c:v>
                </c:pt>
                <c:pt idx="10">
                  <c:v>Ecuador</c:v>
                </c:pt>
                <c:pt idx="11">
                  <c:v>Chile</c:v>
                </c:pt>
                <c:pt idx="12">
                  <c:v>Costa Rica</c:v>
                </c:pt>
                <c:pt idx="13">
                  <c:v>Jamaica</c:v>
                </c:pt>
              </c:strCache>
            </c:strRef>
          </c:cat>
          <c:val>
            <c:numRef>
              <c:f>Hoja1!$E$4:$E$17</c:f>
              <c:numCache>
                <c:formatCode>0.0%</c:formatCode>
                <c:ptCount val="14"/>
                <c:pt idx="0">
                  <c:v>-2.0000000000000018E-3</c:v>
                </c:pt>
                <c:pt idx="1">
                  <c:v>-6.500000000000003E-2</c:v>
                </c:pt>
                <c:pt idx="2">
                  <c:v>-3.1000000000000028E-2</c:v>
                </c:pt>
                <c:pt idx="3">
                  <c:v>-1.4000000000000002E-2</c:v>
                </c:pt>
                <c:pt idx="4">
                  <c:v>-2.8000000000000011E-2</c:v>
                </c:pt>
                <c:pt idx="5">
                  <c:v>-4.3000000000000003E-2</c:v>
                </c:pt>
                <c:pt idx="6">
                  <c:v>9.0000000000000063E-3</c:v>
                </c:pt>
                <c:pt idx="7">
                  <c:v>3.5000000000000031E-2</c:v>
                </c:pt>
                <c:pt idx="8">
                  <c:v>9.0000000000000063E-3</c:v>
                </c:pt>
                <c:pt idx="9">
                  <c:v>2.4000000000000011E-2</c:v>
                </c:pt>
                <c:pt idx="10">
                  <c:v>4.0000000000000036E-3</c:v>
                </c:pt>
                <c:pt idx="11">
                  <c:v>8.0000000000000088E-3</c:v>
                </c:pt>
                <c:pt idx="12">
                  <c:v>-3.2000000000000028E-2</c:v>
                </c:pt>
                <c:pt idx="13">
                  <c:v>-3.5000000000000031E-2</c:v>
                </c:pt>
              </c:numCache>
            </c:numRef>
          </c:val>
        </c:ser>
        <c:axId val="91071232"/>
        <c:axId val="122505472"/>
      </c:barChart>
      <c:catAx>
        <c:axId val="91071232"/>
        <c:scaling>
          <c:orientation val="minMax"/>
        </c:scaling>
        <c:axPos val="b"/>
        <c:majorGridlines>
          <c:spPr>
            <a:ln>
              <a:solidFill>
                <a:schemeClr val="bg1">
                  <a:lumMod val="85000"/>
                </a:schemeClr>
              </a:solidFill>
            </a:ln>
          </c:spPr>
        </c:majorGridlines>
        <c:tickLblPos val="low"/>
        <c:txPr>
          <a:bodyPr/>
          <a:lstStyle/>
          <a:p>
            <a:pPr>
              <a:defRPr sz="900"/>
            </a:pPr>
            <a:endParaRPr lang="es-CL"/>
          </a:p>
        </c:txPr>
        <c:crossAx val="122505472"/>
        <c:crosses val="autoZero"/>
        <c:auto val="1"/>
        <c:lblAlgn val="ctr"/>
        <c:lblOffset val="100"/>
      </c:catAx>
      <c:valAx>
        <c:axId val="122505472"/>
        <c:scaling>
          <c:orientation val="minMax"/>
        </c:scaling>
        <c:axPos val="l"/>
        <c:numFmt formatCode="0%" sourceLinked="0"/>
        <c:tickLblPos val="nextTo"/>
        <c:spPr>
          <a:ln>
            <a:solidFill>
              <a:schemeClr val="bg1">
                <a:lumMod val="85000"/>
              </a:schemeClr>
            </a:solidFill>
          </a:ln>
        </c:spPr>
        <c:crossAx val="91071232"/>
        <c:crosses val="autoZero"/>
        <c:crossBetween val="between"/>
      </c:valAx>
      <c:spPr>
        <a:ln>
          <a:solidFill>
            <a:schemeClr val="bg1">
              <a:lumMod val="85000"/>
            </a:schemeClr>
          </a:solidFill>
        </a:ln>
      </c:spPr>
    </c:plotArea>
    <c:legend>
      <c:legendPos val="b"/>
      <c:layout/>
    </c:legend>
    <c:plotVisOnly val="1"/>
  </c:chart>
  <c:spPr>
    <a:ln>
      <a:no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CBCE288-FAC3-4A2A-8D46-483C369F9D16}" type="datetimeFigureOut">
              <a:rPr lang="es-ES" smtClean="0"/>
              <a:pPr/>
              <a:t>05/07/2011</a:t>
            </a:fld>
            <a:endParaRPr lang="es-ES"/>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74A7640-D77B-42C7-B610-F4B67F16681C}"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64ADE5-8219-4E98-9968-F1B8BCA5A14B}" type="datetimeFigureOut">
              <a:rPr lang="es-ES" smtClean="0"/>
              <a:pPr/>
              <a:t>05/07/2011</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2004D4-7508-417B-93A7-D37239CF53C8}"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58FBEAF-1EFF-4B0E-AA4A-8A2DF90032CA}" type="slidenum">
              <a:rPr lang="es-ES" smtClean="0"/>
              <a:pPr/>
              <a:t>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58FBEAF-1EFF-4B0E-AA4A-8A2DF90032CA}" type="slidenum">
              <a:rPr lang="es-ES" smtClean="0"/>
              <a:pPr/>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a Par">
    <p:spTree>
      <p:nvGrpSpPr>
        <p:cNvPr id="1" name=""/>
        <p:cNvGrpSpPr/>
        <p:nvPr/>
      </p:nvGrpSpPr>
      <p:grpSpPr>
        <a:xfrm>
          <a:off x="0" y="0"/>
          <a:ext cx="0" cy="0"/>
          <a:chOff x="0" y="0"/>
          <a:chExt cx="0" cy="0"/>
        </a:xfrm>
      </p:grpSpPr>
      <p:pic>
        <p:nvPicPr>
          <p:cNvPr id="11" name="5 Imagen" descr="logotipo1.JPG"/>
          <p:cNvPicPr>
            <a:picLocks noChangeAspect="1"/>
          </p:cNvPicPr>
          <p:nvPr userDrawn="1"/>
        </p:nvPicPr>
        <p:blipFill>
          <a:blip r:embed="rId2" cstate="print"/>
          <a:srcRect/>
          <a:stretch>
            <a:fillRect/>
          </a:stretch>
        </p:blipFill>
        <p:spPr bwMode="auto">
          <a:xfrm>
            <a:off x="7749480" y="252000"/>
            <a:ext cx="1143000" cy="1162050"/>
          </a:xfrm>
          <a:prstGeom prst="rect">
            <a:avLst/>
          </a:prstGeom>
          <a:noFill/>
          <a:ln w="9525">
            <a:noFill/>
            <a:miter lim="800000"/>
            <a:headEnd/>
            <a:tailEnd/>
          </a:ln>
        </p:spPr>
      </p:pic>
      <p:pic>
        <p:nvPicPr>
          <p:cNvPr id="5" name="Picture 3" descr="18.jpg                                                         0003799BLuna.lunita                    BD88C6BF:"/>
          <p:cNvPicPr>
            <a:picLocks noChangeAspect="1" noChangeArrowheads="1"/>
          </p:cNvPicPr>
          <p:nvPr userDrawn="1"/>
        </p:nvPicPr>
        <p:blipFill>
          <a:blip r:embed="rId3" cstate="print"/>
          <a:srcRect/>
          <a:stretch>
            <a:fillRect/>
          </a:stretch>
        </p:blipFill>
        <p:spPr bwMode="auto">
          <a:xfrm>
            <a:off x="0" y="0"/>
            <a:ext cx="3444875" cy="6858000"/>
          </a:xfrm>
          <a:prstGeom prst="rect">
            <a:avLst/>
          </a:prstGeom>
          <a:noFill/>
          <a:ln w="9525">
            <a:noFill/>
            <a:miter lim="800000"/>
            <a:headEnd/>
            <a:tailEnd/>
          </a:ln>
        </p:spPr>
      </p:pic>
      <p:sp>
        <p:nvSpPr>
          <p:cNvPr id="12" name="11 Marcador de texto"/>
          <p:cNvSpPr>
            <a:spLocks noGrp="1"/>
          </p:cNvSpPr>
          <p:nvPr>
            <p:ph type="body" sz="quarter" idx="11" hasCustomPrompt="1"/>
          </p:nvPr>
        </p:nvSpPr>
        <p:spPr>
          <a:xfrm>
            <a:off x="1198397" y="426699"/>
            <a:ext cx="6249884" cy="1065613"/>
          </a:xfrm>
          <a:prstGeom prst="rect">
            <a:avLst/>
          </a:prstGeom>
        </p:spPr>
        <p:txBody>
          <a:bodyPr/>
          <a:lstStyle>
            <a:lvl1pPr>
              <a:spcBef>
                <a:spcPts val="0"/>
              </a:spcBef>
              <a:buNone/>
              <a:defRPr>
                <a:solidFill>
                  <a:schemeClr val="tx1">
                    <a:lumMod val="75000"/>
                    <a:lumOff val="25000"/>
                  </a:schemeClr>
                </a:solidFill>
              </a:defRPr>
            </a:lvl1pPr>
          </a:lstStyle>
          <a:p>
            <a:r>
              <a:rPr lang="es-ES" sz="3200" dirty="0" smtClean="0">
                <a:solidFill>
                  <a:schemeClr val="tx1">
                    <a:lumMod val="75000"/>
                    <a:lumOff val="25000"/>
                  </a:schemeClr>
                </a:solidFill>
              </a:rPr>
              <a:t>Título Diapositiva Línea 1</a:t>
            </a:r>
          </a:p>
          <a:p>
            <a:r>
              <a:rPr lang="es-ES" sz="3200" dirty="0" smtClean="0">
                <a:solidFill>
                  <a:schemeClr val="tx1">
                    <a:lumMod val="75000"/>
                    <a:lumOff val="25000"/>
                  </a:schemeClr>
                </a:solidFill>
              </a:rPr>
              <a:t>Título Diapositiva Línea 2</a:t>
            </a:r>
          </a:p>
        </p:txBody>
      </p:sp>
      <p:sp>
        <p:nvSpPr>
          <p:cNvPr id="16" name="15 Marcador de texto"/>
          <p:cNvSpPr>
            <a:spLocks noGrp="1"/>
          </p:cNvSpPr>
          <p:nvPr>
            <p:ph type="body" sz="quarter" idx="12" hasCustomPrompt="1"/>
          </p:nvPr>
        </p:nvSpPr>
        <p:spPr>
          <a:xfrm>
            <a:off x="1198563" y="1944688"/>
            <a:ext cx="7235825" cy="4349750"/>
          </a:xfrm>
          <a:prstGeom prst="rect">
            <a:avLst/>
          </a:prstGeom>
        </p:spPr>
        <p:txBody>
          <a:bodyPr/>
          <a:lstStyle>
            <a:lvl1pPr algn="just">
              <a:lnSpc>
                <a:spcPct val="114000"/>
              </a:lnSpc>
              <a:spcBef>
                <a:spcPts val="0"/>
              </a:spcBef>
              <a:buNone/>
              <a:defRPr sz="2000" baseline="0">
                <a:solidFill>
                  <a:schemeClr val="tx1">
                    <a:lumMod val="75000"/>
                    <a:lumOff val="25000"/>
                  </a:schemeClr>
                </a:solidFill>
              </a:defRPr>
            </a:lvl1pPr>
          </a:lstStyle>
          <a:p>
            <a:pPr lvl="0"/>
            <a:r>
              <a:rPr lang="es-ES" dirty="0" smtClean="0"/>
              <a:t>Contenido Diapositiva</a:t>
            </a:r>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apositiva Impar">
    <p:spTree>
      <p:nvGrpSpPr>
        <p:cNvPr id="1" name=""/>
        <p:cNvGrpSpPr/>
        <p:nvPr/>
      </p:nvGrpSpPr>
      <p:grpSpPr>
        <a:xfrm>
          <a:off x="0" y="0"/>
          <a:ext cx="0" cy="0"/>
          <a:chOff x="0" y="0"/>
          <a:chExt cx="0" cy="0"/>
        </a:xfrm>
      </p:grpSpPr>
      <p:pic>
        <p:nvPicPr>
          <p:cNvPr id="11" name="5 Imagen" descr="logotipo1.JPG"/>
          <p:cNvPicPr>
            <a:picLocks noChangeAspect="1"/>
          </p:cNvPicPr>
          <p:nvPr userDrawn="1"/>
        </p:nvPicPr>
        <p:blipFill>
          <a:blip r:embed="rId2" cstate="print"/>
          <a:srcRect/>
          <a:stretch>
            <a:fillRect/>
          </a:stretch>
        </p:blipFill>
        <p:spPr bwMode="auto">
          <a:xfrm>
            <a:off x="7749480" y="252000"/>
            <a:ext cx="1143000" cy="1162050"/>
          </a:xfrm>
          <a:prstGeom prst="rect">
            <a:avLst/>
          </a:prstGeom>
          <a:noFill/>
          <a:ln w="9525">
            <a:noFill/>
            <a:miter lim="800000"/>
            <a:headEnd/>
            <a:tailEnd/>
          </a:ln>
        </p:spPr>
      </p:pic>
      <p:pic>
        <p:nvPicPr>
          <p:cNvPr id="4" name="Picture 4" descr="18.jpg                                                         0003799BLuna.lunita                    BD88C6BF:"/>
          <p:cNvPicPr>
            <a:picLocks noChangeAspect="1" noChangeArrowheads="1"/>
          </p:cNvPicPr>
          <p:nvPr userDrawn="1"/>
        </p:nvPicPr>
        <p:blipFill>
          <a:blip r:embed="rId3" cstate="print"/>
          <a:srcRect/>
          <a:stretch>
            <a:fillRect/>
          </a:stretch>
        </p:blipFill>
        <p:spPr bwMode="auto">
          <a:xfrm>
            <a:off x="0" y="0"/>
            <a:ext cx="808038" cy="6858000"/>
          </a:xfrm>
          <a:prstGeom prst="rect">
            <a:avLst/>
          </a:prstGeom>
          <a:noFill/>
          <a:ln w="9525">
            <a:noFill/>
            <a:miter lim="800000"/>
            <a:headEnd/>
            <a:tailEnd/>
          </a:ln>
        </p:spPr>
      </p:pic>
      <p:sp>
        <p:nvSpPr>
          <p:cNvPr id="5" name="11 Marcador de texto"/>
          <p:cNvSpPr>
            <a:spLocks noGrp="1"/>
          </p:cNvSpPr>
          <p:nvPr>
            <p:ph type="body" sz="quarter" idx="11" hasCustomPrompt="1"/>
          </p:nvPr>
        </p:nvSpPr>
        <p:spPr>
          <a:xfrm>
            <a:off x="1198397" y="426699"/>
            <a:ext cx="6249884" cy="1065613"/>
          </a:xfrm>
          <a:prstGeom prst="rect">
            <a:avLst/>
          </a:prstGeom>
        </p:spPr>
        <p:txBody>
          <a:bodyPr/>
          <a:lstStyle>
            <a:lvl1pPr>
              <a:spcBef>
                <a:spcPts val="0"/>
              </a:spcBef>
              <a:buNone/>
              <a:defRPr>
                <a:solidFill>
                  <a:schemeClr val="tx1">
                    <a:lumMod val="75000"/>
                    <a:lumOff val="25000"/>
                  </a:schemeClr>
                </a:solidFill>
              </a:defRPr>
            </a:lvl1pPr>
          </a:lstStyle>
          <a:p>
            <a:r>
              <a:rPr lang="es-ES" sz="3200" dirty="0" smtClean="0">
                <a:solidFill>
                  <a:schemeClr val="tx1">
                    <a:lumMod val="75000"/>
                    <a:lumOff val="25000"/>
                  </a:schemeClr>
                </a:solidFill>
              </a:rPr>
              <a:t>Título Diapositiva Línea 1</a:t>
            </a:r>
          </a:p>
          <a:p>
            <a:r>
              <a:rPr lang="es-ES" sz="3200" dirty="0" smtClean="0">
                <a:solidFill>
                  <a:schemeClr val="tx1">
                    <a:lumMod val="75000"/>
                    <a:lumOff val="25000"/>
                  </a:schemeClr>
                </a:solidFill>
              </a:rPr>
              <a:t>Título Diapositiva Línea 2</a:t>
            </a:r>
          </a:p>
        </p:txBody>
      </p:sp>
      <p:sp>
        <p:nvSpPr>
          <p:cNvPr id="6" name="15 Marcador de texto"/>
          <p:cNvSpPr>
            <a:spLocks noGrp="1"/>
          </p:cNvSpPr>
          <p:nvPr>
            <p:ph type="body" sz="quarter" idx="12" hasCustomPrompt="1"/>
          </p:nvPr>
        </p:nvSpPr>
        <p:spPr>
          <a:xfrm>
            <a:off x="1198563" y="1944688"/>
            <a:ext cx="7235825" cy="4349750"/>
          </a:xfrm>
          <a:prstGeom prst="rect">
            <a:avLst/>
          </a:prstGeom>
        </p:spPr>
        <p:txBody>
          <a:bodyPr/>
          <a:lstStyle>
            <a:lvl1pPr algn="just">
              <a:lnSpc>
                <a:spcPct val="114000"/>
              </a:lnSpc>
              <a:spcBef>
                <a:spcPts val="0"/>
              </a:spcBef>
              <a:buNone/>
              <a:defRPr sz="2000" baseline="0">
                <a:solidFill>
                  <a:schemeClr val="tx1">
                    <a:lumMod val="75000"/>
                    <a:lumOff val="25000"/>
                  </a:schemeClr>
                </a:solidFill>
              </a:defRPr>
            </a:lvl1pPr>
          </a:lstStyle>
          <a:p>
            <a:pPr lvl="0"/>
            <a:r>
              <a:rPr lang="es-ES" dirty="0" smtClean="0"/>
              <a:t>Contenido Diapositiva</a:t>
            </a:r>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3880E8B-D533-460A-9BD6-86C8AF92A56A}" type="datetimeFigureOut">
              <a:rPr lang="es-ES">
                <a:solidFill>
                  <a:prstClr val="black">
                    <a:tint val="75000"/>
                  </a:prstClr>
                </a:solidFill>
              </a:rPr>
              <a:pPr/>
              <a:t>05/07/2011</a:t>
            </a:fld>
            <a:endParaRPr lang="es-ES">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FADC89F-A5F5-4E3C-87E8-751BEF0B09C6}" type="slidenum">
              <a:rPr lang="es-ES">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41E7D47-7C30-4B81-B276-C1DA6AD54320}" type="datetimeFigureOut">
              <a:rPr lang="en-US"/>
              <a:pPr>
                <a:defRPr/>
              </a:pPr>
              <a:t>7/5/2011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175EDB5-4B61-43C0-8209-AC503E2DF2F2}"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2.jpg                                                          0003799BLuna.lunita                    BD88C6BF:"/>
          <p:cNvPicPr>
            <a:picLocks noChangeAspect="1" noChangeArrowheads="1"/>
          </p:cNvPicPr>
          <p:nvPr/>
        </p:nvPicPr>
        <p:blipFill>
          <a:blip r:embed="rId7" cstate="print"/>
          <a:srcRect r="776"/>
          <a:stretch>
            <a:fillRect/>
          </a:stretch>
        </p:blipFill>
        <p:spPr bwMode="auto">
          <a:xfrm>
            <a:off x="0" y="0"/>
            <a:ext cx="9144000" cy="6859588"/>
          </a:xfrm>
          <a:prstGeom prst="rect">
            <a:avLst/>
          </a:prstGeom>
          <a:noFill/>
          <a:ln w="9525">
            <a:noFill/>
            <a:miter lim="800000"/>
            <a:headEnd/>
            <a:tailEnd/>
          </a:ln>
        </p:spPr>
      </p:pic>
      <p:pic>
        <p:nvPicPr>
          <p:cNvPr id="8" name="Picture 6"/>
          <p:cNvPicPr>
            <a:picLocks noChangeAspect="1" noChangeArrowheads="1"/>
          </p:cNvPicPr>
          <p:nvPr/>
        </p:nvPicPr>
        <p:blipFill>
          <a:blip r:embed="rId8" cstate="print"/>
          <a:srcRect/>
          <a:stretch>
            <a:fillRect/>
          </a:stretch>
        </p:blipFill>
        <p:spPr bwMode="auto">
          <a:xfrm>
            <a:off x="7478713" y="333375"/>
            <a:ext cx="1231900" cy="1238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6" r:id="rId2"/>
    <p:sldLayoutId id="2147483668" r:id="rId3"/>
    <p:sldLayoutId id="2147483669" r:id="rId4"/>
    <p:sldLayoutId id="2147483670" r:id="rId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bwMode="auto">
          <a:xfrm>
            <a:off x="4608387" y="2054831"/>
            <a:ext cx="3718569" cy="446276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ctr"/>
            <a:r>
              <a:rPr lang="es-CL" sz="2800" b="1" dirty="0" smtClean="0">
                <a:solidFill>
                  <a:schemeClr val="accent1">
                    <a:lumMod val="20000"/>
                    <a:lumOff val="80000"/>
                  </a:schemeClr>
                </a:solidFill>
              </a:rPr>
              <a:t>Enfoque actual y desarrollos futuros de la Regulación y</a:t>
            </a:r>
          </a:p>
          <a:p>
            <a:pPr algn="ctr"/>
            <a:r>
              <a:rPr lang="es-CL" sz="2800" b="1" dirty="0" smtClean="0">
                <a:solidFill>
                  <a:schemeClr val="accent1">
                    <a:lumMod val="20000"/>
                    <a:lumOff val="80000"/>
                  </a:schemeClr>
                </a:solidFill>
              </a:rPr>
              <a:t>Supervisión en Seguros: </a:t>
            </a:r>
            <a:r>
              <a:rPr lang="es-CL" sz="2800" b="1" dirty="0" smtClean="0">
                <a:solidFill>
                  <a:schemeClr val="bg1"/>
                </a:solidFill>
              </a:rPr>
              <a:t>visión de </a:t>
            </a:r>
            <a:r>
              <a:rPr lang="es-CL" sz="2800" b="1" dirty="0" smtClean="0">
                <a:solidFill>
                  <a:schemeClr val="bg1"/>
                </a:solidFill>
              </a:rPr>
              <a:t>la AACH</a:t>
            </a:r>
          </a:p>
          <a:p>
            <a:pPr algn="ctr"/>
            <a:endParaRPr lang="es-CL" sz="2800" b="1" dirty="0" smtClean="0">
              <a:solidFill>
                <a:schemeClr val="bg1"/>
              </a:solidFill>
            </a:endParaRPr>
          </a:p>
          <a:p>
            <a:pPr algn="ctr"/>
            <a:endParaRPr lang="es-CL" sz="2800" b="1" dirty="0" smtClean="0">
              <a:solidFill>
                <a:schemeClr val="bg1"/>
              </a:solidFill>
            </a:endParaRPr>
          </a:p>
          <a:p>
            <a:pPr algn="ctr"/>
            <a:r>
              <a:rPr lang="es-CL" sz="1600" dirty="0" smtClean="0">
                <a:solidFill>
                  <a:schemeClr val="bg1"/>
                </a:solidFill>
              </a:rPr>
              <a:t>Exposición Sr. Fernando Cámbara</a:t>
            </a:r>
          </a:p>
          <a:p>
            <a:pPr algn="ctr"/>
            <a:r>
              <a:rPr lang="es-CL" sz="1600" dirty="0" smtClean="0">
                <a:solidFill>
                  <a:schemeClr val="bg1"/>
                </a:solidFill>
              </a:rPr>
              <a:t>Presidente </a:t>
            </a:r>
          </a:p>
          <a:p>
            <a:pPr algn="ctr"/>
            <a:r>
              <a:rPr lang="es-CL" sz="1600" dirty="0" smtClean="0">
                <a:solidFill>
                  <a:schemeClr val="bg1"/>
                </a:solidFill>
              </a:rPr>
              <a:t>Asociación de Aseguradores de Chile A.G.</a:t>
            </a:r>
          </a:p>
          <a:p>
            <a:pPr algn="ctr"/>
            <a:endParaRPr lang="es-CL" sz="2800" b="1" dirty="0" smtClean="0">
              <a:solidFill>
                <a:schemeClr val="bg1"/>
              </a:solidFill>
            </a:endParaRPr>
          </a:p>
          <a:p>
            <a:pPr marR="0" lvl="0" indent="0" algn="ctr" defTabSz="914400" rtl="0" eaLnBrk="1" fontAlgn="base" latinLnBrk="0" hangingPunct="1">
              <a:spcBef>
                <a:spcPts val="0"/>
              </a:spcBef>
              <a:spcAft>
                <a:spcPct val="0"/>
              </a:spcAft>
              <a:buClrTx/>
              <a:buSzTx/>
              <a:buFont typeface="Arial" charset="0"/>
              <a:buNone/>
              <a:tabLst/>
              <a:defRPr/>
            </a:pPr>
            <a:r>
              <a:rPr kumimoji="0" lang="es-ES" sz="1800" b="0" i="0" u="none" strike="noStrike" kern="1200" cap="none" spc="0" normalizeH="0" baseline="0" dirty="0" smtClean="0">
                <a:ln>
                  <a:noFill/>
                </a:ln>
                <a:solidFill>
                  <a:srgbClr val="EAEAEA"/>
                </a:solidFill>
                <a:effectLst/>
                <a:uLnTx/>
                <a:uFillTx/>
                <a:latin typeface="+mj-lt"/>
                <a:ea typeface="+mn-ea"/>
                <a:cs typeface="+mn-cs"/>
              </a:rPr>
              <a:t>Viernes 8 </a:t>
            </a:r>
            <a:r>
              <a:rPr kumimoji="0" lang="es-ES" sz="1800" b="0" i="0" u="none" strike="noStrike" kern="1200" cap="none" spc="0" normalizeH="0" baseline="0" dirty="0" smtClean="0">
                <a:ln>
                  <a:noFill/>
                </a:ln>
                <a:solidFill>
                  <a:srgbClr val="EAEAEA"/>
                </a:solidFill>
                <a:effectLst/>
                <a:uLnTx/>
                <a:uFillTx/>
                <a:latin typeface="+mj-lt"/>
                <a:ea typeface="+mn-ea"/>
                <a:cs typeface="+mn-cs"/>
              </a:rPr>
              <a:t>de </a:t>
            </a:r>
            <a:r>
              <a:rPr kumimoji="0" lang="es-ES" sz="1800" b="0" i="0" u="none" strike="noStrike" kern="1200" cap="none" spc="0" normalizeH="0" baseline="0" dirty="0" smtClean="0">
                <a:ln>
                  <a:noFill/>
                </a:ln>
                <a:solidFill>
                  <a:srgbClr val="EAEAEA"/>
                </a:solidFill>
                <a:effectLst/>
                <a:uLnTx/>
                <a:uFillTx/>
                <a:latin typeface="+mj-lt"/>
                <a:ea typeface="+mn-ea"/>
                <a:cs typeface="+mn-cs"/>
              </a:rPr>
              <a:t>Julio </a:t>
            </a:r>
            <a:r>
              <a:rPr kumimoji="0" lang="es-ES" sz="1800" b="0" i="0" u="none" strike="noStrike" kern="1200" cap="none" spc="0" normalizeH="0" baseline="0" dirty="0" smtClean="0">
                <a:ln>
                  <a:noFill/>
                </a:ln>
                <a:solidFill>
                  <a:srgbClr val="EAEAEA"/>
                </a:solidFill>
                <a:effectLst/>
                <a:uLnTx/>
                <a:uFillTx/>
                <a:latin typeface="+mj-lt"/>
                <a:ea typeface="+mn-ea"/>
                <a:cs typeface="+mn-cs"/>
              </a:rPr>
              <a:t>de 2011</a:t>
            </a:r>
            <a:endParaRPr kumimoji="0" lang="es-ES" sz="1800" b="1" i="0" u="none" strike="noStrike" kern="1200" cap="none" spc="0" normalizeH="0" baseline="0" dirty="0" smtClean="0">
              <a:ln>
                <a:noFill/>
              </a:ln>
              <a:solidFill>
                <a:srgbClr val="EAEAEA"/>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1"/>
          </p:nvPr>
        </p:nvSpPr>
        <p:spPr>
          <a:xfrm>
            <a:off x="1198397" y="256478"/>
            <a:ext cx="6249884" cy="1065613"/>
          </a:xfrm>
        </p:spPr>
        <p:txBody>
          <a:bodyPr/>
          <a:lstStyle/>
          <a:p>
            <a:r>
              <a:rPr lang="es-ES" dirty="0" smtClean="0"/>
              <a:t>Comisión de reforma a la regulación y supervisión financiera</a:t>
            </a:r>
            <a:endParaRPr lang="es-ES" dirty="0" smtClean="0"/>
          </a:p>
        </p:txBody>
      </p:sp>
      <p:sp>
        <p:nvSpPr>
          <p:cNvPr id="4" name="3 CuadroTexto"/>
          <p:cNvSpPr txBox="1"/>
          <p:nvPr/>
        </p:nvSpPr>
        <p:spPr>
          <a:xfrm>
            <a:off x="1521137" y="2312894"/>
            <a:ext cx="5401159" cy="3416320"/>
          </a:xfrm>
          <a:prstGeom prst="rect">
            <a:avLst/>
          </a:prstGeom>
          <a:noFill/>
        </p:spPr>
        <p:txBody>
          <a:bodyPr wrap="none" rtlCol="0">
            <a:spAutoFit/>
          </a:bodyPr>
          <a:lstStyle/>
          <a:p>
            <a:pPr lvl="0"/>
            <a:r>
              <a:rPr lang="es-CL" u="sng" dirty="0" smtClean="0"/>
              <a:t>Objetivos de política pública:</a:t>
            </a:r>
          </a:p>
          <a:p>
            <a:pPr lvl="0"/>
            <a:endParaRPr lang="es-CL" dirty="0" smtClean="0"/>
          </a:p>
          <a:p>
            <a:pPr lvl="0">
              <a:buFont typeface="Wingdings" pitchFamily="2" charset="2"/>
              <a:buChar char="ü"/>
            </a:pPr>
            <a:r>
              <a:rPr lang="es-CL" dirty="0" smtClean="0"/>
              <a:t>La </a:t>
            </a:r>
            <a:r>
              <a:rPr lang="es-CL" dirty="0" smtClean="0"/>
              <a:t>solvencia de las instituciones financieras. </a:t>
            </a:r>
            <a:endParaRPr lang="es-CL" dirty="0" smtClean="0"/>
          </a:p>
          <a:p>
            <a:pPr lvl="0">
              <a:buFont typeface="Wingdings" pitchFamily="2" charset="2"/>
              <a:buChar char="ü"/>
            </a:pPr>
            <a:endParaRPr lang="es-CL" dirty="0" smtClean="0"/>
          </a:p>
          <a:p>
            <a:pPr lvl="0">
              <a:buFont typeface="Wingdings" pitchFamily="2" charset="2"/>
              <a:buChar char="ü"/>
            </a:pPr>
            <a:r>
              <a:rPr lang="es-CL" dirty="0" smtClean="0"/>
              <a:t>La integridad y eficiencia de los mercados financieros.</a:t>
            </a:r>
          </a:p>
          <a:p>
            <a:pPr lvl="0">
              <a:buFont typeface="Wingdings" pitchFamily="2" charset="2"/>
              <a:buChar char="ü"/>
            </a:pPr>
            <a:endParaRPr lang="es-CL" dirty="0" smtClean="0"/>
          </a:p>
          <a:p>
            <a:pPr lvl="0">
              <a:buFont typeface="Wingdings" pitchFamily="2" charset="2"/>
              <a:buChar char="ü"/>
            </a:pPr>
            <a:r>
              <a:rPr lang="es-CL" dirty="0" smtClean="0"/>
              <a:t>La </a:t>
            </a:r>
            <a:r>
              <a:rPr lang="es-CL" dirty="0" smtClean="0"/>
              <a:t>protección de los consumidores e inversionistas.</a:t>
            </a:r>
          </a:p>
          <a:p>
            <a:pPr lvl="0">
              <a:buFont typeface="Wingdings" pitchFamily="2" charset="2"/>
              <a:buChar char="ü"/>
            </a:pPr>
            <a:endParaRPr lang="es-CL" dirty="0" smtClean="0"/>
          </a:p>
          <a:p>
            <a:pPr lvl="0">
              <a:buFont typeface="Wingdings" pitchFamily="2" charset="2"/>
              <a:buChar char="ü"/>
            </a:pPr>
            <a:r>
              <a:rPr lang="es-CL" dirty="0" smtClean="0"/>
              <a:t>La </a:t>
            </a:r>
            <a:r>
              <a:rPr lang="es-CL" dirty="0" smtClean="0"/>
              <a:t>mitigación del riesgo sistémico. </a:t>
            </a:r>
            <a:endParaRPr lang="es-CL" dirty="0" smtClean="0"/>
          </a:p>
          <a:p>
            <a:pPr lvl="0">
              <a:buFont typeface="Wingdings" pitchFamily="2" charset="2"/>
              <a:buChar char="ü"/>
            </a:pPr>
            <a:endParaRPr lang="es-CL" dirty="0" smtClean="0"/>
          </a:p>
          <a:p>
            <a:pPr lvl="0"/>
            <a:r>
              <a:rPr lang="es-CL" sz="1200" dirty="0" smtClean="0"/>
              <a:t>Fuente: Informe Comisión Enero 2011</a:t>
            </a:r>
            <a:endParaRPr lang="es-CL" sz="1200" dirty="0" smtClean="0"/>
          </a:p>
          <a:p>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972000" y="1692000"/>
          <a:ext cx="7136890" cy="4450014"/>
        </p:xfrm>
        <a:graphic>
          <a:graphicData uri="http://schemas.openxmlformats.org/drawingml/2006/table">
            <a:tbl>
              <a:tblPr/>
              <a:tblGrid>
                <a:gridCol w="2209038"/>
                <a:gridCol w="1231963"/>
                <a:gridCol w="1231963"/>
                <a:gridCol w="1231963"/>
                <a:gridCol w="1231963"/>
              </a:tblGrid>
              <a:tr h="247223">
                <a:tc rowSpan="2">
                  <a:txBody>
                    <a:bodyPr/>
                    <a:lstStyle/>
                    <a:p>
                      <a:pPr algn="l" fontAlgn="ctr"/>
                      <a:r>
                        <a:rPr lang="es-CL" sz="1000" b="1" i="0" u="none" strike="noStrike" noProof="0" dirty="0">
                          <a:solidFill>
                            <a:srgbClr val="000000"/>
                          </a:solidFill>
                          <a:latin typeface="Arial" pitchFamily="34" charset="0"/>
                          <a:cs typeface="Arial" pitchFamily="34" charset="0"/>
                        </a:rPr>
                        <a:t>Latinoamérica y Caribe</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gridSpan="2">
                  <a:txBody>
                    <a:bodyPr/>
                    <a:lstStyle/>
                    <a:p>
                      <a:pPr algn="ctr" fontAlgn="ctr"/>
                      <a:r>
                        <a:rPr lang="es-CL" sz="1000" b="1" i="0" u="none" strike="noStrike" noProof="0" dirty="0">
                          <a:solidFill>
                            <a:srgbClr val="000000"/>
                          </a:solidFill>
                          <a:latin typeface="Arial" pitchFamily="34" charset="0"/>
                          <a:cs typeface="Arial" pitchFamily="34" charset="0"/>
                        </a:rPr>
                        <a:t>Var. Real Prima Directa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endParaRPr lang="es-CL"/>
                    </a:p>
                  </a:txBody>
                  <a:tcPr/>
                </a:tc>
                <a:tc gridSpan="2">
                  <a:txBody>
                    <a:bodyPr/>
                    <a:lstStyle/>
                    <a:p>
                      <a:pPr algn="ctr" fontAlgn="ctr"/>
                      <a:r>
                        <a:rPr lang="es-CL" sz="1000" b="1" i="0" u="none" strike="noStrike" noProof="0">
                          <a:solidFill>
                            <a:srgbClr val="000000"/>
                          </a:solidFill>
                          <a:latin typeface="Arial" pitchFamily="34" charset="0"/>
                          <a:cs typeface="Arial" pitchFamily="34" charset="0"/>
                        </a:rPr>
                        <a:t>Var. Real PIB</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endParaRPr lang="es-CL"/>
                    </a:p>
                  </a:txBody>
                  <a:tcPr/>
                </a:tc>
              </a:tr>
              <a:tr h="247223">
                <a:tc vMerge="1">
                  <a:txBody>
                    <a:bodyPr/>
                    <a:lstStyle/>
                    <a:p>
                      <a:endParaRPr lang="es-CL"/>
                    </a:p>
                  </a:txBody>
                  <a:tcPr/>
                </a:tc>
                <a:tc>
                  <a:txBody>
                    <a:bodyPr/>
                    <a:lstStyle/>
                    <a:p>
                      <a:pPr algn="ctr" fontAlgn="ctr"/>
                      <a:r>
                        <a:rPr lang="es-CL" sz="1000" b="1" i="0" u="none" strike="noStrike" noProof="0" dirty="0">
                          <a:solidFill>
                            <a:srgbClr val="000000"/>
                          </a:solidFill>
                          <a:latin typeface="Arial" pitchFamily="34" charset="0"/>
                          <a:cs typeface="Arial" pitchFamily="34" charset="0"/>
                        </a:rPr>
                        <a:t>2009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CL" sz="1000" b="1" i="0" u="none" strike="noStrike" noProof="0">
                          <a:solidFill>
                            <a:srgbClr val="000000"/>
                          </a:solidFill>
                          <a:latin typeface="Arial" pitchFamily="34" charset="0"/>
                          <a:cs typeface="Arial" pitchFamily="34" charset="0"/>
                        </a:rPr>
                        <a:t>2008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CL" sz="1000" b="1" i="0" u="none" strike="noStrike" noProof="0">
                          <a:solidFill>
                            <a:srgbClr val="000000"/>
                          </a:solidFill>
                          <a:latin typeface="Arial" pitchFamily="34" charset="0"/>
                          <a:cs typeface="Arial" pitchFamily="34" charset="0"/>
                        </a:rPr>
                        <a:t>2009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CL" sz="1000" b="1" i="0" u="none" strike="noStrike" noProof="0">
                          <a:solidFill>
                            <a:srgbClr val="000000"/>
                          </a:solidFill>
                          <a:latin typeface="Arial" pitchFamily="34" charset="0"/>
                          <a:cs typeface="Arial" pitchFamily="34" charset="0"/>
                        </a:rPr>
                        <a:t>2008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47223">
                <a:tc>
                  <a:txBody>
                    <a:bodyPr/>
                    <a:lstStyle/>
                    <a:p>
                      <a:pPr algn="l" fontAlgn="ctr"/>
                      <a:r>
                        <a:rPr lang="es-CL" sz="1000" b="0" i="0" u="none" strike="noStrike" noProof="0" dirty="0" smtClean="0">
                          <a:solidFill>
                            <a:srgbClr val="000000"/>
                          </a:solidFill>
                          <a:latin typeface="Arial" pitchFamily="34" charset="0"/>
                          <a:cs typeface="Arial" pitchFamily="34" charset="0"/>
                        </a:rPr>
                        <a:t>Brasil</a:t>
                      </a:r>
                      <a:endParaRPr lang="es-CL" sz="1000" b="0" i="0" u="none" strike="noStrike" noProof="0" dirty="0">
                        <a:solidFill>
                          <a:srgbClr val="000000"/>
                        </a:solidFill>
                        <a:latin typeface="Arial" pitchFamily="34" charset="0"/>
                        <a:cs typeface="Arial" pitchFamily="34" charset="0"/>
                      </a:endParaRP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6,5%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8,5%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-0,2%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5,2%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México</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7,8%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-6,5%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a:solidFill>
                            <a:srgbClr val="000000"/>
                          </a:solidFill>
                          <a:latin typeface="Arial" pitchFamily="34" charset="0"/>
                          <a:cs typeface="Arial" pitchFamily="34" charset="0"/>
                        </a:rPr>
                        <a:t>Venezuela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6,0%</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11,3%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-3,1%</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4,8%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Argentina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4,7%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12,6%</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0,9%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6,8%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Chile</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-8,5%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9,6%</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0,8%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Colombia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4,8%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14,8%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-1,4%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3,5%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Perú</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16,4%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10,3%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0,9%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9,9%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a:solidFill>
                            <a:srgbClr val="000000"/>
                          </a:solidFill>
                          <a:latin typeface="Arial" pitchFamily="34" charset="0"/>
                          <a:cs typeface="Arial" pitchFamily="34" charset="0"/>
                        </a:rPr>
                        <a:t>Ecuador</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20,2%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0,4%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7,2%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Panamá</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6,9%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17,2%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3,5%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5,3%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Bahamas</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l" fontAlgn="ctr"/>
                      <a:r>
                        <a:rPr lang="es-CL" sz="1000" b="0" i="0" u="none" strike="noStrike" noProof="0">
                          <a:solidFill>
                            <a:srgbClr val="000000"/>
                          </a:solidFill>
                          <a:latin typeface="Arial" pitchFamily="34" charset="0"/>
                          <a:cs typeface="Arial" pitchFamily="34" charset="0"/>
                        </a:rPr>
                        <a:t> </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l" fontAlgn="ctr"/>
                      <a:r>
                        <a:rPr lang="es-CL" sz="1000" b="0" i="0" u="none" strike="noStrike" noProof="0">
                          <a:solidFill>
                            <a:srgbClr val="000000"/>
                          </a:solidFill>
                          <a:latin typeface="Arial" pitchFamily="34" charset="0"/>
                          <a:cs typeface="Arial" pitchFamily="34" charset="0"/>
                        </a:rPr>
                        <a:t> </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8,9%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Trinidad y Tobago</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l" fontAlgn="ctr"/>
                      <a:r>
                        <a:rPr lang="es-CL" sz="1000" b="0" i="0" u="none" strike="noStrike" noProof="0">
                          <a:solidFill>
                            <a:srgbClr val="000000"/>
                          </a:solidFill>
                          <a:latin typeface="Arial" pitchFamily="34" charset="0"/>
                          <a:cs typeface="Arial" pitchFamily="34" charset="0"/>
                        </a:rPr>
                        <a:t> </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-48,4%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-0,7%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2,6%</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República Dominicana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3,9%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-1,7%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8,7%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Costa Rica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-6,3%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16,8%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-3,2%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3,5%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Uruguay</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10,5%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10,7%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-2,8%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-1,2%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El Salvador</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21,7%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4,4%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-4,3%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1,0%</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Jamaica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-4,3%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2,3%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FF0000"/>
                          </a:solidFill>
                          <a:latin typeface="Arial" pitchFamily="34" charset="0"/>
                          <a:cs typeface="Arial" pitchFamily="34" charset="0"/>
                        </a:rPr>
                        <a:t>-3,5%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2,4%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bl>
          </a:graphicData>
        </a:graphic>
      </p:graphicFrame>
      <p:sp>
        <p:nvSpPr>
          <p:cNvPr id="5" name="4 CuadroTexto"/>
          <p:cNvSpPr txBox="1"/>
          <p:nvPr/>
        </p:nvSpPr>
        <p:spPr>
          <a:xfrm>
            <a:off x="838200" y="457200"/>
            <a:ext cx="6249884" cy="1002608"/>
          </a:xfrm>
          <a:prstGeom prst="rect">
            <a:avLst/>
          </a:prstGeom>
          <a:noFill/>
        </p:spPr>
        <p:txBody>
          <a:bodyPr wrap="square" rtlCol="0" anchor="t">
            <a:noAutofit/>
          </a:bodyPr>
          <a:lstStyle/>
          <a:p>
            <a:r>
              <a:rPr lang="es-ES" sz="3200" dirty="0" smtClean="0">
                <a:solidFill>
                  <a:schemeClr val="tx1">
                    <a:lumMod val="75000"/>
                    <a:lumOff val="25000"/>
                  </a:schemeClr>
                </a:solidFill>
                <a:latin typeface="Arial" pitchFamily="34" charset="0"/>
                <a:cs typeface="Arial" pitchFamily="34" charset="0"/>
              </a:rPr>
              <a:t>Industria Aseguradora</a:t>
            </a:r>
          </a:p>
          <a:p>
            <a:r>
              <a:rPr lang="es-ES" sz="3200" dirty="0" smtClean="0">
                <a:solidFill>
                  <a:schemeClr val="tx1">
                    <a:lumMod val="75000"/>
                    <a:lumOff val="25000"/>
                  </a:schemeClr>
                </a:solidFill>
                <a:latin typeface="Arial" pitchFamily="34" charset="0"/>
                <a:cs typeface="Arial" pitchFamily="34" charset="0"/>
              </a:rPr>
              <a:t>versus Economías Locales</a:t>
            </a:r>
          </a:p>
        </p:txBody>
      </p:sp>
      <p:sp>
        <p:nvSpPr>
          <p:cNvPr id="7" name="6 CuadroTexto"/>
          <p:cNvSpPr txBox="1"/>
          <p:nvPr/>
        </p:nvSpPr>
        <p:spPr>
          <a:xfrm>
            <a:off x="1038516" y="6260937"/>
            <a:ext cx="1031051" cy="215444"/>
          </a:xfrm>
          <a:prstGeom prst="rect">
            <a:avLst/>
          </a:prstGeom>
          <a:noFill/>
        </p:spPr>
        <p:txBody>
          <a:bodyPr wrap="none" rtlCol="0">
            <a:spAutoFit/>
          </a:bodyPr>
          <a:lstStyle/>
          <a:p>
            <a:r>
              <a:rPr lang="es-ES" sz="800" b="1" smtClean="0">
                <a:solidFill>
                  <a:schemeClr val="tx1">
                    <a:lumMod val="75000"/>
                    <a:lumOff val="25000"/>
                  </a:schemeClr>
                </a:solidFill>
                <a:latin typeface="Arial" pitchFamily="34" charset="0"/>
                <a:cs typeface="Arial" pitchFamily="34" charset="0"/>
              </a:rPr>
              <a:t>Fuente</a:t>
            </a:r>
            <a:r>
              <a:rPr lang="es-ES" sz="800" smtClean="0">
                <a:solidFill>
                  <a:schemeClr val="tx1">
                    <a:lumMod val="75000"/>
                    <a:lumOff val="25000"/>
                  </a:schemeClr>
                </a:solidFill>
                <a:latin typeface="Arial" pitchFamily="34" charset="0"/>
                <a:cs typeface="Arial" pitchFamily="34" charset="0"/>
              </a:rPr>
              <a:t>: Sigma Re</a:t>
            </a:r>
            <a:endParaRPr lang="es-ES" sz="800">
              <a:solidFill>
                <a:schemeClr val="tx1">
                  <a:lumMod val="75000"/>
                  <a:lumOff val="25000"/>
                </a:schemeClr>
              </a:solidFill>
              <a:latin typeface="Arial" pitchFamily="34" charset="0"/>
              <a:cs typeface="Arial" pitchFamily="34" charset="0"/>
            </a:endParaRPr>
          </a:p>
        </p:txBody>
      </p:sp>
      <p:graphicFrame>
        <p:nvGraphicFramePr>
          <p:cNvPr id="11" name="10 Tabla"/>
          <p:cNvGraphicFramePr>
            <a:graphicFrameLocks noGrp="1"/>
          </p:cNvGraphicFramePr>
          <p:nvPr/>
        </p:nvGraphicFramePr>
        <p:xfrm>
          <a:off x="972000" y="1692000"/>
          <a:ext cx="7136890" cy="4450014"/>
        </p:xfrm>
        <a:graphic>
          <a:graphicData uri="http://schemas.openxmlformats.org/drawingml/2006/table">
            <a:tbl>
              <a:tblPr/>
              <a:tblGrid>
                <a:gridCol w="2209038"/>
                <a:gridCol w="1231963"/>
                <a:gridCol w="1231963"/>
                <a:gridCol w="1231963"/>
                <a:gridCol w="1231963"/>
              </a:tblGrid>
              <a:tr h="247223">
                <a:tc rowSpan="2">
                  <a:txBody>
                    <a:bodyPr/>
                    <a:lstStyle/>
                    <a:p>
                      <a:pPr algn="l" fontAlgn="ctr"/>
                      <a:r>
                        <a:rPr lang="es-CL" sz="1000" b="1" i="0" u="none" strike="noStrike" noProof="0" dirty="0">
                          <a:solidFill>
                            <a:srgbClr val="000000"/>
                          </a:solidFill>
                          <a:latin typeface="Arial" pitchFamily="34" charset="0"/>
                          <a:cs typeface="Arial" pitchFamily="34" charset="0"/>
                        </a:rPr>
                        <a:t>Latinoamérica y Caribe</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gridSpan="2">
                  <a:txBody>
                    <a:bodyPr/>
                    <a:lstStyle/>
                    <a:p>
                      <a:pPr algn="ctr" fontAlgn="ctr"/>
                      <a:r>
                        <a:rPr lang="es-CL" sz="1000" b="1" i="0" u="none" strike="noStrike" noProof="0" dirty="0">
                          <a:solidFill>
                            <a:srgbClr val="000000"/>
                          </a:solidFill>
                          <a:latin typeface="Arial" pitchFamily="34" charset="0"/>
                          <a:cs typeface="Arial" pitchFamily="34" charset="0"/>
                        </a:rPr>
                        <a:t>Var. Real Prima Directa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endParaRPr lang="es-CL"/>
                    </a:p>
                  </a:txBody>
                  <a:tcPr/>
                </a:tc>
                <a:tc gridSpan="2">
                  <a:txBody>
                    <a:bodyPr/>
                    <a:lstStyle/>
                    <a:p>
                      <a:pPr algn="ctr" fontAlgn="ctr"/>
                      <a:r>
                        <a:rPr lang="es-CL" sz="1000" b="1" i="0" u="none" strike="noStrike" noProof="0">
                          <a:solidFill>
                            <a:srgbClr val="000000"/>
                          </a:solidFill>
                          <a:latin typeface="Arial" pitchFamily="34" charset="0"/>
                          <a:cs typeface="Arial" pitchFamily="34" charset="0"/>
                        </a:rPr>
                        <a:t>Var. Real PIB</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endParaRPr lang="es-CL"/>
                    </a:p>
                  </a:txBody>
                  <a:tcPr/>
                </a:tc>
              </a:tr>
              <a:tr h="247223">
                <a:tc vMerge="1">
                  <a:txBody>
                    <a:bodyPr/>
                    <a:lstStyle/>
                    <a:p>
                      <a:endParaRPr lang="es-CL"/>
                    </a:p>
                  </a:txBody>
                  <a:tcPr/>
                </a:tc>
                <a:tc>
                  <a:txBody>
                    <a:bodyPr/>
                    <a:lstStyle/>
                    <a:p>
                      <a:pPr algn="ctr" fontAlgn="ctr"/>
                      <a:r>
                        <a:rPr lang="es-CL" sz="1000" b="1" i="0" u="none" strike="noStrike" noProof="0" dirty="0">
                          <a:solidFill>
                            <a:srgbClr val="000000"/>
                          </a:solidFill>
                          <a:latin typeface="Arial" pitchFamily="34" charset="0"/>
                          <a:cs typeface="Arial" pitchFamily="34" charset="0"/>
                        </a:rPr>
                        <a:t>2009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CL" sz="1000" b="1" i="0" u="none" strike="noStrike" noProof="0" dirty="0">
                          <a:solidFill>
                            <a:srgbClr val="000000"/>
                          </a:solidFill>
                          <a:latin typeface="Arial" pitchFamily="34" charset="0"/>
                          <a:cs typeface="Arial" pitchFamily="34" charset="0"/>
                        </a:rPr>
                        <a:t>2008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CL" sz="1000" b="1" i="0" u="none" strike="noStrike" noProof="0">
                          <a:solidFill>
                            <a:srgbClr val="000000"/>
                          </a:solidFill>
                          <a:latin typeface="Arial" pitchFamily="34" charset="0"/>
                          <a:cs typeface="Arial" pitchFamily="34" charset="0"/>
                        </a:rPr>
                        <a:t>2009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s-CL" sz="1000" b="1" i="0" u="none" strike="noStrike" noProof="0">
                          <a:solidFill>
                            <a:srgbClr val="000000"/>
                          </a:solidFill>
                          <a:latin typeface="Arial" pitchFamily="34" charset="0"/>
                          <a:cs typeface="Arial" pitchFamily="34" charset="0"/>
                        </a:rPr>
                        <a:t>2008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47223">
                <a:tc>
                  <a:txBody>
                    <a:bodyPr/>
                    <a:lstStyle/>
                    <a:p>
                      <a:pPr algn="l" fontAlgn="ctr"/>
                      <a:r>
                        <a:rPr lang="es-CL" sz="1000" b="0" i="0" u="none" strike="noStrike" noProof="0" dirty="0" smtClean="0">
                          <a:solidFill>
                            <a:srgbClr val="000000"/>
                          </a:solidFill>
                          <a:latin typeface="Arial" pitchFamily="34" charset="0"/>
                          <a:cs typeface="Arial" pitchFamily="34" charset="0"/>
                        </a:rPr>
                        <a:t>Brasil</a:t>
                      </a:r>
                      <a:endParaRPr lang="es-CL" sz="1000" b="0" i="0" u="none" strike="noStrike" noProof="0" dirty="0">
                        <a:solidFill>
                          <a:srgbClr val="000000"/>
                        </a:solidFill>
                        <a:latin typeface="Arial" pitchFamily="34" charset="0"/>
                        <a:cs typeface="Arial" pitchFamily="34" charset="0"/>
                      </a:endParaRP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6,5%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r" fontAlgn="ctr"/>
                      <a:r>
                        <a:rPr lang="es-CL" sz="1000" b="0" i="0" u="none" strike="noStrike" noProof="0">
                          <a:solidFill>
                            <a:srgbClr val="000000"/>
                          </a:solidFill>
                          <a:latin typeface="Arial" pitchFamily="34" charset="0"/>
                          <a:cs typeface="Arial" pitchFamily="34" charset="0"/>
                        </a:rPr>
                        <a:t>8,5%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-0,2%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40000"/>
                        <a:lumOff val="60000"/>
                      </a:schemeClr>
                    </a:solidFill>
                  </a:tcPr>
                </a:tc>
                <a:tc>
                  <a:txBody>
                    <a:bodyPr/>
                    <a:lstStyle/>
                    <a:p>
                      <a:pPr algn="r" fontAlgn="ctr"/>
                      <a:r>
                        <a:rPr lang="es-CL" sz="1000" b="0" i="0" u="none" strike="noStrike" noProof="0">
                          <a:solidFill>
                            <a:srgbClr val="000000"/>
                          </a:solidFill>
                          <a:latin typeface="Arial" pitchFamily="34" charset="0"/>
                          <a:cs typeface="Arial" pitchFamily="34" charset="0"/>
                        </a:rPr>
                        <a:t>5,2%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México</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7,8%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r" fontAlgn="ctr"/>
                      <a:r>
                        <a:rPr lang="es-CL" sz="1000" b="0" i="0" u="none" strike="noStrike" noProof="0">
                          <a:solidFill>
                            <a:srgbClr val="000000"/>
                          </a:solidFill>
                          <a:latin typeface="Arial" pitchFamily="34" charset="0"/>
                          <a:cs typeface="Arial" pitchFamily="34" charset="0"/>
                        </a:rPr>
                        <a:t>2,4%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-6,5%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40000"/>
                        <a:lumOff val="60000"/>
                      </a:schemeClr>
                    </a:solidFill>
                  </a:tcPr>
                </a:tc>
                <a:tc>
                  <a:txBody>
                    <a:bodyPr/>
                    <a:lstStyle/>
                    <a:p>
                      <a:pPr algn="r" fontAlgn="ctr"/>
                      <a:r>
                        <a:rPr lang="es-CL" sz="1000" b="0" i="0" u="none" strike="noStrike" noProof="0">
                          <a:solidFill>
                            <a:srgbClr val="000000"/>
                          </a:solidFill>
                          <a:latin typeface="Arial" pitchFamily="34" charset="0"/>
                          <a:cs typeface="Arial" pitchFamily="34" charset="0"/>
                        </a:rPr>
                        <a:t>1,5%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a:solidFill>
                            <a:srgbClr val="000000"/>
                          </a:solidFill>
                          <a:latin typeface="Arial" pitchFamily="34" charset="0"/>
                          <a:cs typeface="Arial" pitchFamily="34" charset="0"/>
                        </a:rPr>
                        <a:t>Venezuela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6,0%</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r" fontAlgn="ctr"/>
                      <a:r>
                        <a:rPr lang="es-CL" sz="1000" b="0" i="0" u="none" strike="noStrike" noProof="0">
                          <a:solidFill>
                            <a:srgbClr val="000000"/>
                          </a:solidFill>
                          <a:latin typeface="Arial" pitchFamily="34" charset="0"/>
                          <a:cs typeface="Arial" pitchFamily="34" charset="0"/>
                        </a:rPr>
                        <a:t>11,3%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-3,1%</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40000"/>
                        <a:lumOff val="60000"/>
                      </a:schemeClr>
                    </a:solidFill>
                  </a:tcPr>
                </a:tc>
                <a:tc>
                  <a:txBody>
                    <a:bodyPr/>
                    <a:lstStyle/>
                    <a:p>
                      <a:pPr algn="r" fontAlgn="ctr"/>
                      <a:r>
                        <a:rPr lang="es-CL" sz="1000" b="0" i="0" u="none" strike="noStrike" noProof="0">
                          <a:solidFill>
                            <a:srgbClr val="000000"/>
                          </a:solidFill>
                          <a:latin typeface="Arial" pitchFamily="34" charset="0"/>
                          <a:cs typeface="Arial" pitchFamily="34" charset="0"/>
                        </a:rPr>
                        <a:t>4,8%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Argentina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4,7%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12,6%</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0,9%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6,8%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Chile</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-8,5%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9,6%</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0,8%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Colombia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4,8%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r" fontAlgn="ctr"/>
                      <a:r>
                        <a:rPr lang="es-CL" sz="1000" b="0" i="0" u="none" strike="noStrike" noProof="0">
                          <a:solidFill>
                            <a:srgbClr val="000000"/>
                          </a:solidFill>
                          <a:latin typeface="Arial" pitchFamily="34" charset="0"/>
                          <a:cs typeface="Arial" pitchFamily="34" charset="0"/>
                        </a:rPr>
                        <a:t>14,8%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-1,4%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40000"/>
                        <a:lumOff val="60000"/>
                      </a:schemeClr>
                    </a:solidFill>
                  </a:tcPr>
                </a:tc>
                <a:tc>
                  <a:txBody>
                    <a:bodyPr/>
                    <a:lstStyle/>
                    <a:p>
                      <a:pPr algn="r" fontAlgn="ctr"/>
                      <a:r>
                        <a:rPr lang="es-CL" sz="1000" b="0" i="0" u="none" strike="noStrike" noProof="0">
                          <a:solidFill>
                            <a:srgbClr val="000000"/>
                          </a:solidFill>
                          <a:latin typeface="Arial" pitchFamily="34" charset="0"/>
                          <a:cs typeface="Arial" pitchFamily="34" charset="0"/>
                        </a:rPr>
                        <a:t>3,5%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Perú</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16,4%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10,3%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0,9%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9,9%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a:solidFill>
                            <a:srgbClr val="000000"/>
                          </a:solidFill>
                          <a:latin typeface="Arial" pitchFamily="34" charset="0"/>
                          <a:cs typeface="Arial" pitchFamily="34" charset="0"/>
                        </a:rPr>
                        <a:t>Ecuador</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20,2%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0,4%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7,2%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Panamá</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6,9%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17,2%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3,5%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5,3%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Bahamas</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l" fontAlgn="ctr"/>
                      <a:r>
                        <a:rPr lang="es-CL" sz="1000" b="0" i="0" u="none" strike="noStrike" noProof="0" dirty="0">
                          <a:solidFill>
                            <a:srgbClr val="000000"/>
                          </a:solidFill>
                          <a:latin typeface="Arial" pitchFamily="34" charset="0"/>
                          <a:cs typeface="Arial" pitchFamily="34" charset="0"/>
                        </a:rPr>
                        <a:t> </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l" fontAlgn="ctr"/>
                      <a:r>
                        <a:rPr lang="es-CL" sz="1000" b="0" i="0" u="none" strike="noStrike" noProof="0">
                          <a:solidFill>
                            <a:srgbClr val="000000"/>
                          </a:solidFill>
                          <a:latin typeface="Arial" pitchFamily="34" charset="0"/>
                          <a:cs typeface="Arial" pitchFamily="34" charset="0"/>
                        </a:rPr>
                        <a:t> </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2,9%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8,9%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Trinidad y Tobago</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l" fontAlgn="ctr"/>
                      <a:r>
                        <a:rPr lang="es-CL" sz="1000" b="0" i="0" u="none" strike="noStrike" noProof="0" dirty="0">
                          <a:solidFill>
                            <a:srgbClr val="000000"/>
                          </a:solidFill>
                          <a:latin typeface="Arial" pitchFamily="34" charset="0"/>
                          <a:cs typeface="Arial" pitchFamily="34" charset="0"/>
                        </a:rPr>
                        <a:t> </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-48,4%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-0,7%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fontAlgn="ctr"/>
                      <a:r>
                        <a:rPr lang="es-CL" sz="1000" b="0" i="0" u="none" strike="noStrike" noProof="0">
                          <a:solidFill>
                            <a:srgbClr val="000000"/>
                          </a:solidFill>
                          <a:latin typeface="Arial" pitchFamily="34" charset="0"/>
                          <a:cs typeface="Arial" pitchFamily="34" charset="0"/>
                        </a:rPr>
                        <a:t>2,6%</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República Dominicana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3,9%</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-1,7%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000000"/>
                          </a:solidFill>
                          <a:latin typeface="Arial" pitchFamily="34" charset="0"/>
                          <a:cs typeface="Arial" pitchFamily="34" charset="0"/>
                        </a:rPr>
                        <a:t>2,4%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a:solidFill>
                            <a:srgbClr val="000000"/>
                          </a:solidFill>
                          <a:latin typeface="Arial" pitchFamily="34" charset="0"/>
                          <a:cs typeface="Arial" pitchFamily="34" charset="0"/>
                        </a:rPr>
                        <a:t>8,7%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Costa Rica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-6,3%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fontAlgn="ctr"/>
                      <a:r>
                        <a:rPr lang="es-CL" sz="1000" b="0" i="0" u="none" strike="noStrike" noProof="0" dirty="0">
                          <a:solidFill>
                            <a:srgbClr val="000000"/>
                          </a:solidFill>
                          <a:latin typeface="Arial" pitchFamily="34" charset="0"/>
                          <a:cs typeface="Arial" pitchFamily="34" charset="0"/>
                        </a:rPr>
                        <a:t>16,8%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chemeClr val="tx1"/>
                          </a:solidFill>
                          <a:latin typeface="Arial" pitchFamily="34" charset="0"/>
                          <a:cs typeface="Arial" pitchFamily="34" charset="0"/>
                        </a:rPr>
                        <a:t>-3,2%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fontAlgn="ctr"/>
                      <a:r>
                        <a:rPr lang="es-CL" sz="1000" b="0" i="0" u="none" strike="noStrike" noProof="0">
                          <a:solidFill>
                            <a:srgbClr val="000000"/>
                          </a:solidFill>
                          <a:latin typeface="Arial" pitchFamily="34" charset="0"/>
                          <a:cs typeface="Arial" pitchFamily="34" charset="0"/>
                        </a:rPr>
                        <a:t>3,5%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Uruguay</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chemeClr val="tx1"/>
                          </a:solidFill>
                          <a:latin typeface="Arial" pitchFamily="34" charset="0"/>
                          <a:cs typeface="Arial" pitchFamily="34" charset="0"/>
                        </a:rPr>
                        <a:t>10,5%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r" fontAlgn="ctr"/>
                      <a:r>
                        <a:rPr lang="es-CL" sz="1000" b="0" i="0" u="none" strike="noStrike" noProof="0" dirty="0">
                          <a:solidFill>
                            <a:srgbClr val="000000"/>
                          </a:solidFill>
                          <a:latin typeface="Arial" pitchFamily="34" charset="0"/>
                          <a:cs typeface="Arial" pitchFamily="34" charset="0"/>
                        </a:rPr>
                        <a:t>10,7%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-2,8%</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40000"/>
                        <a:lumOff val="60000"/>
                      </a:schemeClr>
                    </a:solidFill>
                  </a:tcPr>
                </a:tc>
                <a:tc>
                  <a:txBody>
                    <a:bodyPr/>
                    <a:lstStyle/>
                    <a:p>
                      <a:pPr algn="r" fontAlgn="ctr"/>
                      <a:r>
                        <a:rPr lang="es-CL" sz="1000" b="0" i="0" u="none" strike="noStrike" noProof="0">
                          <a:solidFill>
                            <a:srgbClr val="FF0000"/>
                          </a:solidFill>
                          <a:latin typeface="Arial" pitchFamily="34" charset="0"/>
                          <a:cs typeface="Arial" pitchFamily="34" charset="0"/>
                        </a:rPr>
                        <a:t>-1,2%</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El Salvador</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chemeClr val="tx1"/>
                          </a:solidFill>
                          <a:latin typeface="Arial" pitchFamily="34" charset="0"/>
                          <a:cs typeface="Arial" pitchFamily="34" charset="0"/>
                        </a:rPr>
                        <a:t>21,7%</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r" fontAlgn="ctr"/>
                      <a:r>
                        <a:rPr lang="es-CL" sz="1000" b="0" i="0" u="none" strike="noStrike" noProof="0" dirty="0">
                          <a:solidFill>
                            <a:srgbClr val="000000"/>
                          </a:solidFill>
                          <a:latin typeface="Arial" pitchFamily="34" charset="0"/>
                          <a:cs typeface="Arial" pitchFamily="34" charset="0"/>
                        </a:rPr>
                        <a:t>4,4%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-4,3%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40000"/>
                        <a:lumOff val="60000"/>
                      </a:schemeClr>
                    </a:solidFill>
                  </a:tcPr>
                </a:tc>
                <a:tc>
                  <a:txBody>
                    <a:bodyPr/>
                    <a:lstStyle/>
                    <a:p>
                      <a:pPr algn="r" fontAlgn="ctr"/>
                      <a:r>
                        <a:rPr lang="es-CL" sz="1000" b="0" i="0" u="none" strike="noStrike" noProof="0">
                          <a:solidFill>
                            <a:srgbClr val="000000"/>
                          </a:solidFill>
                          <a:latin typeface="Arial" pitchFamily="34" charset="0"/>
                          <a:cs typeface="Arial" pitchFamily="34" charset="0"/>
                        </a:rPr>
                        <a:t>1,0%</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247223">
                <a:tc>
                  <a:txBody>
                    <a:bodyPr/>
                    <a:lstStyle/>
                    <a:p>
                      <a:pPr algn="l" fontAlgn="ctr"/>
                      <a:r>
                        <a:rPr lang="es-CL" sz="1000" b="0" i="0" u="none" strike="noStrike" noProof="0" dirty="0">
                          <a:solidFill>
                            <a:srgbClr val="000000"/>
                          </a:solidFill>
                          <a:latin typeface="Arial" pitchFamily="34" charset="0"/>
                          <a:cs typeface="Arial" pitchFamily="34" charset="0"/>
                        </a:rPr>
                        <a:t>Jamaica</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-4,3%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fontAlgn="ctr"/>
                      <a:r>
                        <a:rPr lang="es-CL" sz="1000" b="0" i="0" u="none" strike="noStrike" noProof="0" dirty="0">
                          <a:solidFill>
                            <a:srgbClr val="000000"/>
                          </a:solidFill>
                          <a:latin typeface="Arial" pitchFamily="34" charset="0"/>
                          <a:cs typeface="Arial" pitchFamily="34" charset="0"/>
                        </a:rPr>
                        <a:t>2,3%</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r" fontAlgn="ctr"/>
                      <a:r>
                        <a:rPr lang="es-CL" sz="1000" b="0" i="0" u="none" strike="noStrike" noProof="0" dirty="0">
                          <a:solidFill>
                            <a:srgbClr val="FF0000"/>
                          </a:solidFill>
                          <a:latin typeface="Arial" pitchFamily="34" charset="0"/>
                          <a:cs typeface="Arial" pitchFamily="34" charset="0"/>
                        </a:rPr>
                        <a:t>-3,5%</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r" fontAlgn="ctr"/>
                      <a:r>
                        <a:rPr lang="es-CL" sz="1000" b="0" i="0" u="none" strike="noStrike" noProof="0" dirty="0">
                          <a:solidFill>
                            <a:srgbClr val="000000"/>
                          </a:solidFill>
                          <a:latin typeface="Arial" pitchFamily="34" charset="0"/>
                          <a:cs typeface="Arial" pitchFamily="34" charset="0"/>
                        </a:rPr>
                        <a:t>2,4%</a:t>
                      </a:r>
                    </a:p>
                  </a:txBody>
                  <a:tcPr marL="90000" marR="90000" marT="36000" marB="3600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38200" y="457200"/>
            <a:ext cx="6249884" cy="1002608"/>
          </a:xfrm>
          <a:prstGeom prst="rect">
            <a:avLst/>
          </a:prstGeom>
          <a:noFill/>
        </p:spPr>
        <p:txBody>
          <a:bodyPr wrap="square" rtlCol="0" anchor="t">
            <a:noAutofit/>
          </a:bodyPr>
          <a:lstStyle/>
          <a:p>
            <a:r>
              <a:rPr lang="es-ES" sz="3200" dirty="0" smtClean="0">
                <a:solidFill>
                  <a:schemeClr val="tx1">
                    <a:lumMod val="75000"/>
                    <a:lumOff val="25000"/>
                  </a:schemeClr>
                </a:solidFill>
                <a:latin typeface="Arial" pitchFamily="34" charset="0"/>
                <a:cs typeface="Arial" pitchFamily="34" charset="0"/>
              </a:rPr>
              <a:t>Variación Industria Aseguradora</a:t>
            </a:r>
          </a:p>
          <a:p>
            <a:r>
              <a:rPr lang="es-ES" sz="3200" dirty="0" smtClean="0">
                <a:solidFill>
                  <a:schemeClr val="tx1">
                    <a:lumMod val="75000"/>
                    <a:lumOff val="25000"/>
                  </a:schemeClr>
                </a:solidFill>
                <a:latin typeface="Arial" pitchFamily="34" charset="0"/>
                <a:cs typeface="Arial" pitchFamily="34" charset="0"/>
              </a:rPr>
              <a:t>versus PIB Economías Locales</a:t>
            </a:r>
          </a:p>
        </p:txBody>
      </p:sp>
      <p:sp>
        <p:nvSpPr>
          <p:cNvPr id="7" name="6 CuadroTexto"/>
          <p:cNvSpPr txBox="1"/>
          <p:nvPr/>
        </p:nvSpPr>
        <p:spPr>
          <a:xfrm>
            <a:off x="1178365" y="5576372"/>
            <a:ext cx="1031051" cy="215444"/>
          </a:xfrm>
          <a:prstGeom prst="rect">
            <a:avLst/>
          </a:prstGeom>
          <a:noFill/>
        </p:spPr>
        <p:txBody>
          <a:bodyPr wrap="none" rtlCol="0">
            <a:spAutoFit/>
          </a:bodyPr>
          <a:lstStyle/>
          <a:p>
            <a:r>
              <a:rPr lang="es-ES" sz="800" b="1" dirty="0" smtClean="0">
                <a:solidFill>
                  <a:schemeClr val="tx1">
                    <a:lumMod val="75000"/>
                    <a:lumOff val="25000"/>
                  </a:schemeClr>
                </a:solidFill>
                <a:latin typeface="Arial" pitchFamily="34" charset="0"/>
                <a:cs typeface="Arial" pitchFamily="34" charset="0"/>
              </a:rPr>
              <a:t>Fuente</a:t>
            </a:r>
            <a:r>
              <a:rPr lang="es-ES" sz="800" dirty="0" smtClean="0">
                <a:solidFill>
                  <a:schemeClr val="tx1">
                    <a:lumMod val="75000"/>
                    <a:lumOff val="25000"/>
                  </a:schemeClr>
                </a:solidFill>
                <a:latin typeface="Arial" pitchFamily="34" charset="0"/>
                <a:cs typeface="Arial" pitchFamily="34" charset="0"/>
              </a:rPr>
              <a:t>: Sigma Re</a:t>
            </a:r>
            <a:endParaRPr lang="es-ES" sz="800" dirty="0">
              <a:solidFill>
                <a:schemeClr val="tx1">
                  <a:lumMod val="75000"/>
                  <a:lumOff val="25000"/>
                </a:schemeClr>
              </a:solidFill>
              <a:latin typeface="Arial" pitchFamily="34" charset="0"/>
              <a:cs typeface="Arial" pitchFamily="34" charset="0"/>
            </a:endParaRPr>
          </a:p>
        </p:txBody>
      </p:sp>
      <p:graphicFrame>
        <p:nvGraphicFramePr>
          <p:cNvPr id="6" name="1 Gráfico"/>
          <p:cNvGraphicFramePr/>
          <p:nvPr/>
        </p:nvGraphicFramePr>
        <p:xfrm>
          <a:off x="838200" y="1721224"/>
          <a:ext cx="7938284" cy="38551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38200" y="457200"/>
            <a:ext cx="6249884" cy="1002608"/>
          </a:xfrm>
          <a:prstGeom prst="rect">
            <a:avLst/>
          </a:prstGeom>
          <a:noFill/>
        </p:spPr>
        <p:txBody>
          <a:bodyPr wrap="square" rtlCol="0" anchor="t">
            <a:noAutofit/>
          </a:bodyPr>
          <a:lstStyle/>
          <a:p>
            <a:r>
              <a:rPr lang="es-CL" sz="3200" dirty="0" smtClean="0">
                <a:solidFill>
                  <a:schemeClr val="tx1">
                    <a:lumMod val="75000"/>
                    <a:lumOff val="25000"/>
                  </a:schemeClr>
                </a:solidFill>
                <a:latin typeface="Arial" pitchFamily="34" charset="0"/>
                <a:cs typeface="Arial" pitchFamily="34" charset="0"/>
              </a:rPr>
              <a:t>Riesgo Sistémico</a:t>
            </a:r>
          </a:p>
          <a:p>
            <a:r>
              <a:rPr lang="es-CL" sz="3200" dirty="0" smtClean="0">
                <a:solidFill>
                  <a:schemeClr val="tx1">
                    <a:lumMod val="75000"/>
                    <a:lumOff val="25000"/>
                  </a:schemeClr>
                </a:solidFill>
                <a:latin typeface="Arial" pitchFamily="34" charset="0"/>
                <a:cs typeface="Arial" pitchFamily="34" charset="0"/>
              </a:rPr>
              <a:t>en la Industria Aseguradora</a:t>
            </a:r>
          </a:p>
        </p:txBody>
      </p:sp>
      <p:sp>
        <p:nvSpPr>
          <p:cNvPr id="6" name="5 CuadroTexto"/>
          <p:cNvSpPr txBox="1"/>
          <p:nvPr/>
        </p:nvSpPr>
        <p:spPr>
          <a:xfrm>
            <a:off x="1292325" y="2149562"/>
            <a:ext cx="6559351" cy="3071020"/>
          </a:xfrm>
          <a:prstGeom prst="rect">
            <a:avLst/>
          </a:prstGeom>
          <a:solidFill>
            <a:schemeClr val="bg1"/>
          </a:solidFill>
          <a:effectLst>
            <a:glow rad="101600">
              <a:schemeClr val="bg1">
                <a:lumMod val="65000"/>
                <a:alpha val="60000"/>
              </a:schemeClr>
            </a:glow>
          </a:effectLst>
          <a:scene3d>
            <a:camera prst="perspectiveAbove" fov="1200000">
              <a:rot lat="21000000" lon="0" rev="0"/>
            </a:camera>
            <a:lightRig rig="threePt" dir="t"/>
          </a:scene3d>
        </p:spPr>
        <p:txBody>
          <a:bodyPr wrap="square" lIns="288000" tIns="288000" rIns="288000" bIns="288000" rtlCol="0">
            <a:noAutofit/>
          </a:bodyPr>
          <a:lstStyle/>
          <a:p>
            <a:pPr algn="just">
              <a:lnSpc>
                <a:spcPct val="114000"/>
              </a:lnSpc>
              <a:spcAft>
                <a:spcPts val="0"/>
              </a:spcAft>
              <a:buClr>
                <a:srgbClr val="002060"/>
              </a:buClr>
            </a:pPr>
            <a:r>
              <a:rPr lang="es-CL" sz="1600" b="1" i="1" dirty="0" smtClean="0">
                <a:solidFill>
                  <a:schemeClr val="tx1">
                    <a:lumMod val="75000"/>
                    <a:lumOff val="25000"/>
                  </a:schemeClr>
                </a:solidFill>
                <a:latin typeface="Cambria" pitchFamily="18" charset="0"/>
                <a:cs typeface="Arial" pitchFamily="34" charset="0"/>
              </a:rPr>
              <a:t>Riesgo Sistémico</a:t>
            </a:r>
            <a:r>
              <a:rPr lang="es-CL" sz="1600" dirty="0" smtClean="0">
                <a:solidFill>
                  <a:schemeClr val="tx1">
                    <a:lumMod val="75000"/>
                    <a:lumOff val="25000"/>
                  </a:schemeClr>
                </a:solidFill>
                <a:latin typeface="Cambria" pitchFamily="18" charset="0"/>
                <a:cs typeface="Arial" pitchFamily="34" charset="0"/>
              </a:rPr>
              <a:t>. El riesgo de consecuencias negativas que repercuten a través de un gran segmento del sector financiero en su conjunto, lo que representa un efecto potencialmente grave sobre la economía. El riesgo sistémico puede surgir de la interconexión entre las instituciones financieras que caen en cascada a través de todo el sector financiero (similar a un efecto dominó) y/o de un shock común importante al cual muchas entidades se ven expuestas.</a:t>
            </a:r>
          </a:p>
          <a:p>
            <a:pPr algn="just">
              <a:lnSpc>
                <a:spcPct val="114000"/>
              </a:lnSpc>
              <a:spcAft>
                <a:spcPts val="0"/>
              </a:spcAft>
              <a:buClr>
                <a:srgbClr val="002060"/>
              </a:buClr>
            </a:pPr>
            <a:endParaRPr lang="es-CL" sz="1000" dirty="0" smtClean="0">
              <a:solidFill>
                <a:schemeClr val="tx1">
                  <a:lumMod val="75000"/>
                  <a:lumOff val="25000"/>
                </a:schemeClr>
              </a:solidFill>
              <a:latin typeface="Arial" pitchFamily="34" charset="0"/>
              <a:cs typeface="Arial" pitchFamily="34" charset="0"/>
            </a:endParaRPr>
          </a:p>
          <a:p>
            <a:pPr algn="just">
              <a:lnSpc>
                <a:spcPct val="114000"/>
              </a:lnSpc>
              <a:spcAft>
                <a:spcPts val="0"/>
              </a:spcAft>
              <a:buClr>
                <a:srgbClr val="002060"/>
              </a:buClr>
            </a:pPr>
            <a:endParaRPr lang="es-CL" sz="1000" dirty="0" smtClean="0">
              <a:solidFill>
                <a:schemeClr val="tx1">
                  <a:lumMod val="75000"/>
                  <a:lumOff val="25000"/>
                </a:schemeClr>
              </a:solidFill>
              <a:latin typeface="Arial" pitchFamily="34" charset="0"/>
              <a:cs typeface="Arial" pitchFamily="34" charset="0"/>
            </a:endParaRPr>
          </a:p>
          <a:p>
            <a:pPr algn="just">
              <a:lnSpc>
                <a:spcPct val="114000"/>
              </a:lnSpc>
              <a:spcAft>
                <a:spcPts val="0"/>
              </a:spcAft>
              <a:buClr>
                <a:srgbClr val="002060"/>
              </a:buClr>
            </a:pPr>
            <a:endParaRPr lang="es-CL" sz="1000" dirty="0" smtClean="0">
              <a:solidFill>
                <a:schemeClr val="tx1">
                  <a:lumMod val="75000"/>
                  <a:lumOff val="25000"/>
                </a:schemeClr>
              </a:solidFill>
              <a:latin typeface="Arial" pitchFamily="34" charset="0"/>
              <a:cs typeface="Arial" pitchFamily="34" charset="0"/>
            </a:endParaRPr>
          </a:p>
          <a:p>
            <a:pPr algn="just">
              <a:lnSpc>
                <a:spcPct val="114000"/>
              </a:lnSpc>
              <a:spcAft>
                <a:spcPts val="0"/>
              </a:spcAft>
              <a:buClr>
                <a:srgbClr val="002060"/>
              </a:buClr>
            </a:pPr>
            <a:r>
              <a:rPr lang="es-CL" sz="800" b="1" dirty="0" smtClean="0">
                <a:solidFill>
                  <a:schemeClr val="tx1">
                    <a:lumMod val="75000"/>
                    <a:lumOff val="25000"/>
                  </a:schemeClr>
                </a:solidFill>
                <a:latin typeface="Arial" pitchFamily="34" charset="0"/>
                <a:cs typeface="Arial" pitchFamily="34" charset="0"/>
              </a:rPr>
              <a:t>Fuente</a:t>
            </a:r>
            <a:r>
              <a:rPr lang="es-CL" sz="800" dirty="0" smtClean="0">
                <a:solidFill>
                  <a:schemeClr val="tx1">
                    <a:lumMod val="75000"/>
                    <a:lumOff val="25000"/>
                  </a:schemeClr>
                </a:solidFill>
                <a:latin typeface="Arial" pitchFamily="34" charset="0"/>
                <a:cs typeface="Arial" pitchFamily="34" charset="0"/>
              </a:rPr>
              <a:t>: </a:t>
            </a:r>
            <a:r>
              <a:rPr lang="es-CL" sz="800" dirty="0" err="1" smtClean="0">
                <a:solidFill>
                  <a:schemeClr val="tx1">
                    <a:lumMod val="75000"/>
                    <a:lumOff val="25000"/>
                  </a:schemeClr>
                </a:solidFill>
                <a:latin typeface="Arial" pitchFamily="34" charset="0"/>
                <a:cs typeface="Arial" pitchFamily="34" charset="0"/>
              </a:rPr>
              <a:t>Systemic</a:t>
            </a:r>
            <a:r>
              <a:rPr lang="es-CL" sz="800" dirty="0" smtClean="0">
                <a:solidFill>
                  <a:schemeClr val="tx1">
                    <a:lumMod val="75000"/>
                    <a:lumOff val="25000"/>
                  </a:schemeClr>
                </a:solidFill>
                <a:latin typeface="Arial" pitchFamily="34" charset="0"/>
                <a:cs typeface="Arial" pitchFamily="34" charset="0"/>
              </a:rPr>
              <a:t> </a:t>
            </a:r>
            <a:r>
              <a:rPr lang="es-CL" sz="800" dirty="0" err="1" smtClean="0">
                <a:solidFill>
                  <a:schemeClr val="tx1">
                    <a:lumMod val="75000"/>
                    <a:lumOff val="25000"/>
                  </a:schemeClr>
                </a:solidFill>
                <a:latin typeface="Arial" pitchFamily="34" charset="0"/>
                <a:cs typeface="Arial" pitchFamily="34" charset="0"/>
              </a:rPr>
              <a:t>Risk</a:t>
            </a:r>
            <a:r>
              <a:rPr lang="es-CL" sz="800" dirty="0" smtClean="0">
                <a:solidFill>
                  <a:schemeClr val="tx1">
                    <a:lumMod val="75000"/>
                    <a:lumOff val="25000"/>
                  </a:schemeClr>
                </a:solidFill>
                <a:latin typeface="Arial" pitchFamily="34" charset="0"/>
                <a:cs typeface="Arial" pitchFamily="34" charset="0"/>
              </a:rPr>
              <a:t> and </a:t>
            </a:r>
            <a:r>
              <a:rPr lang="es-CL" sz="800" dirty="0" err="1" smtClean="0">
                <a:solidFill>
                  <a:schemeClr val="tx1">
                    <a:lumMod val="75000"/>
                    <a:lumOff val="25000"/>
                  </a:schemeClr>
                </a:solidFill>
                <a:latin typeface="Arial" pitchFamily="34" charset="0"/>
                <a:cs typeface="Arial" pitchFamily="34" charset="0"/>
              </a:rPr>
              <a:t>the</a:t>
            </a:r>
            <a:r>
              <a:rPr lang="es-CL" sz="800" dirty="0" smtClean="0">
                <a:solidFill>
                  <a:schemeClr val="tx1">
                    <a:lumMod val="75000"/>
                    <a:lumOff val="25000"/>
                  </a:schemeClr>
                </a:solidFill>
                <a:latin typeface="Arial" pitchFamily="34" charset="0"/>
                <a:cs typeface="Arial" pitchFamily="34" charset="0"/>
              </a:rPr>
              <a:t> U.S. </a:t>
            </a:r>
            <a:r>
              <a:rPr lang="es-CL" sz="800" dirty="0" err="1" smtClean="0">
                <a:solidFill>
                  <a:schemeClr val="tx1">
                    <a:lumMod val="75000"/>
                    <a:lumOff val="25000"/>
                  </a:schemeClr>
                </a:solidFill>
                <a:latin typeface="Arial" pitchFamily="34" charset="0"/>
                <a:cs typeface="Arial" pitchFamily="34" charset="0"/>
              </a:rPr>
              <a:t>Insurance</a:t>
            </a:r>
            <a:r>
              <a:rPr lang="es-CL" sz="800" dirty="0" smtClean="0">
                <a:solidFill>
                  <a:schemeClr val="tx1">
                    <a:lumMod val="75000"/>
                    <a:lumOff val="25000"/>
                  </a:schemeClr>
                </a:solidFill>
                <a:latin typeface="Arial" pitchFamily="34" charset="0"/>
                <a:cs typeface="Arial" pitchFamily="34" charset="0"/>
              </a:rPr>
              <a:t> Sector, Mary A. </a:t>
            </a:r>
            <a:r>
              <a:rPr lang="es-CL" sz="800" dirty="0" err="1" smtClean="0">
                <a:solidFill>
                  <a:schemeClr val="tx1">
                    <a:lumMod val="75000"/>
                    <a:lumOff val="25000"/>
                  </a:schemeClr>
                </a:solidFill>
                <a:latin typeface="Arial" pitchFamily="34" charset="0"/>
                <a:cs typeface="Arial" pitchFamily="34" charset="0"/>
              </a:rPr>
              <a:t>Weiss</a:t>
            </a:r>
            <a:r>
              <a:rPr lang="es-CL" sz="800" dirty="0" smtClean="0">
                <a:solidFill>
                  <a:schemeClr val="tx1">
                    <a:lumMod val="75000"/>
                    <a:lumOff val="25000"/>
                  </a:schemeClr>
                </a:solidFill>
                <a:latin typeface="Arial" pitchFamily="34" charset="0"/>
                <a:cs typeface="Arial" pitchFamily="34" charset="0"/>
              </a:rPr>
              <a:t> (2010)</a:t>
            </a:r>
          </a:p>
          <a:p>
            <a:pPr algn="just">
              <a:lnSpc>
                <a:spcPct val="114000"/>
              </a:lnSpc>
              <a:spcAft>
                <a:spcPts val="0"/>
              </a:spcAft>
              <a:buClr>
                <a:srgbClr val="002060"/>
              </a:buClr>
            </a:pPr>
            <a:endParaRPr lang="es-CL" sz="1000" dirty="0" smtClean="0">
              <a:solidFill>
                <a:schemeClr val="tx1">
                  <a:lumMod val="75000"/>
                  <a:lumOff val="25000"/>
                </a:schemeClr>
              </a:solidFill>
              <a:latin typeface="Arial" pitchFamily="34" charset="0"/>
              <a:cs typeface="Arial" pitchFamily="34" charset="0"/>
            </a:endParaRPr>
          </a:p>
          <a:p>
            <a:pPr algn="just">
              <a:lnSpc>
                <a:spcPct val="114000"/>
              </a:lnSpc>
              <a:spcAft>
                <a:spcPts val="0"/>
              </a:spcAft>
              <a:buClr>
                <a:srgbClr val="002060"/>
              </a:buClr>
            </a:pPr>
            <a:endParaRPr lang="es-CL" sz="1000" dirty="0" smtClean="0">
              <a:solidFill>
                <a:schemeClr val="tx1">
                  <a:lumMod val="75000"/>
                  <a:lumOff val="25000"/>
                </a:schemeClr>
              </a:solidFill>
              <a:latin typeface="Arial" pitchFamily="34" charset="0"/>
              <a:cs typeface="Arial" pitchFamily="34" charset="0"/>
            </a:endParaRPr>
          </a:p>
          <a:p>
            <a:pPr algn="just">
              <a:lnSpc>
                <a:spcPct val="114000"/>
              </a:lnSpc>
              <a:spcAft>
                <a:spcPts val="0"/>
              </a:spcAft>
              <a:buClr>
                <a:srgbClr val="002060"/>
              </a:buClr>
            </a:pPr>
            <a:endParaRPr lang="es-CL" sz="1600" dirty="0">
              <a:solidFill>
                <a:schemeClr val="tx1">
                  <a:lumMod val="75000"/>
                  <a:lumOff val="25000"/>
                </a:schemeClr>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38200" y="457200"/>
            <a:ext cx="6249884" cy="1002608"/>
          </a:xfrm>
          <a:prstGeom prst="rect">
            <a:avLst/>
          </a:prstGeom>
          <a:noFill/>
        </p:spPr>
        <p:txBody>
          <a:bodyPr wrap="square" rtlCol="0" anchor="t">
            <a:noAutofit/>
          </a:bodyPr>
          <a:lstStyle/>
          <a:p>
            <a:r>
              <a:rPr lang="es-CL" sz="3200" smtClean="0">
                <a:solidFill>
                  <a:schemeClr val="tx1">
                    <a:lumMod val="75000"/>
                    <a:lumOff val="25000"/>
                  </a:schemeClr>
                </a:solidFill>
                <a:latin typeface="Arial" pitchFamily="34" charset="0"/>
                <a:cs typeface="Arial" pitchFamily="34" charset="0"/>
              </a:rPr>
              <a:t>Criterios para Evaluar</a:t>
            </a:r>
          </a:p>
          <a:p>
            <a:r>
              <a:rPr lang="es-CL" sz="3200" smtClean="0">
                <a:solidFill>
                  <a:schemeClr val="tx1">
                    <a:lumMod val="75000"/>
                    <a:lumOff val="25000"/>
                  </a:schemeClr>
                </a:solidFill>
                <a:latin typeface="Arial" pitchFamily="34" charset="0"/>
                <a:cs typeface="Arial" pitchFamily="34" charset="0"/>
              </a:rPr>
              <a:t>el Riesgo Sistémico</a:t>
            </a:r>
          </a:p>
        </p:txBody>
      </p:sp>
      <p:sp>
        <p:nvSpPr>
          <p:cNvPr id="8" name="7 CuadroTexto"/>
          <p:cNvSpPr txBox="1"/>
          <p:nvPr/>
        </p:nvSpPr>
        <p:spPr>
          <a:xfrm>
            <a:off x="838199" y="1928388"/>
            <a:ext cx="7543801" cy="4397984"/>
          </a:xfrm>
          <a:prstGeom prst="rect">
            <a:avLst/>
          </a:prstGeom>
          <a:noFill/>
        </p:spPr>
        <p:txBody>
          <a:bodyPr wrap="square" rtlCol="0">
            <a:noAutofit/>
          </a:bodyPr>
          <a:lstStyle/>
          <a:p>
            <a:pPr marL="342900" indent="-342900" algn="just">
              <a:lnSpc>
                <a:spcPct val="114000"/>
              </a:lnSpc>
              <a:spcAft>
                <a:spcPts val="1200"/>
              </a:spcAft>
              <a:buClr>
                <a:srgbClr val="002060"/>
              </a:buClr>
              <a:buFont typeface="Wingdings" pitchFamily="2" charset="2"/>
              <a:buChar char="§"/>
            </a:pPr>
            <a:r>
              <a:rPr lang="es-CL" sz="1600" b="1" dirty="0" smtClean="0">
                <a:solidFill>
                  <a:schemeClr val="tx1">
                    <a:lumMod val="75000"/>
                    <a:lumOff val="25000"/>
                  </a:schemeClr>
                </a:solidFill>
                <a:latin typeface="Arial" pitchFamily="34" charset="0"/>
                <a:cs typeface="Arial" pitchFamily="34" charset="0"/>
              </a:rPr>
              <a:t>Tamaño</a:t>
            </a:r>
            <a:r>
              <a:rPr lang="es-CL" sz="1600" dirty="0" smtClean="0">
                <a:solidFill>
                  <a:schemeClr val="tx1">
                    <a:lumMod val="75000"/>
                    <a:lumOff val="25000"/>
                  </a:schemeClr>
                </a:solidFill>
                <a:latin typeface="Arial" pitchFamily="34" charset="0"/>
                <a:cs typeface="Arial" pitchFamily="34" charset="0"/>
              </a:rPr>
              <a:t>: el volumen de los servicios financieros provistos por un agente individual del sistema financiero.</a:t>
            </a:r>
          </a:p>
          <a:p>
            <a:pPr marL="342900" indent="-342900" algn="just">
              <a:lnSpc>
                <a:spcPct val="114000"/>
              </a:lnSpc>
              <a:spcAft>
                <a:spcPts val="1200"/>
              </a:spcAft>
              <a:buClr>
                <a:srgbClr val="002060"/>
              </a:buClr>
              <a:buFont typeface="Wingdings" pitchFamily="2" charset="2"/>
              <a:buChar char="§"/>
            </a:pPr>
            <a:r>
              <a:rPr lang="es-CL" sz="1600" b="1" dirty="0" smtClean="0">
                <a:solidFill>
                  <a:schemeClr val="tx1">
                    <a:lumMod val="75000"/>
                    <a:lumOff val="25000"/>
                  </a:schemeClr>
                </a:solidFill>
                <a:latin typeface="Arial" pitchFamily="34" charset="0"/>
                <a:cs typeface="Arial" pitchFamily="34" charset="0"/>
              </a:rPr>
              <a:t>Falta de Productos Sustitutos</a:t>
            </a:r>
            <a:r>
              <a:rPr lang="es-CL" sz="1600" dirty="0" smtClean="0">
                <a:solidFill>
                  <a:schemeClr val="tx1">
                    <a:lumMod val="75000"/>
                    <a:lumOff val="25000"/>
                  </a:schemeClr>
                </a:solidFill>
                <a:latin typeface="Arial" pitchFamily="34" charset="0"/>
                <a:cs typeface="Arial" pitchFamily="34" charset="0"/>
              </a:rPr>
              <a:t>: pueden ocurrir problemas cuando la oferta de un producto vital es removido del mercado. Si los otros participantes del mercado no pueden ofrecer rápidamente un producto substituto, entonces se pueden generar externalidades negativas en la economía.</a:t>
            </a:r>
          </a:p>
          <a:p>
            <a:pPr marL="342900" indent="-342900" algn="just">
              <a:lnSpc>
                <a:spcPct val="114000"/>
              </a:lnSpc>
              <a:spcAft>
                <a:spcPts val="1200"/>
              </a:spcAft>
              <a:buClr>
                <a:srgbClr val="002060"/>
              </a:buClr>
              <a:buFont typeface="Wingdings" pitchFamily="2" charset="2"/>
              <a:buChar char="§"/>
            </a:pPr>
            <a:r>
              <a:rPr lang="es-CL" sz="1600" b="1" dirty="0" smtClean="0">
                <a:solidFill>
                  <a:schemeClr val="tx1">
                    <a:lumMod val="75000"/>
                    <a:lumOff val="25000"/>
                  </a:schemeClr>
                </a:solidFill>
                <a:latin typeface="Arial" pitchFamily="34" charset="0"/>
                <a:cs typeface="Arial" pitchFamily="34" charset="0"/>
              </a:rPr>
              <a:t>Interconexión</a:t>
            </a:r>
            <a:r>
              <a:rPr lang="es-CL" sz="1600" dirty="0" smtClean="0">
                <a:solidFill>
                  <a:schemeClr val="tx1">
                    <a:lumMod val="75000"/>
                    <a:lumOff val="25000"/>
                  </a:schemeClr>
                </a:solidFill>
                <a:latin typeface="Arial" pitchFamily="34" charset="0"/>
                <a:cs typeface="Arial" pitchFamily="34" charset="0"/>
              </a:rPr>
              <a:t>: el número de vínculos que existe con otros componentes del sistema.</a:t>
            </a:r>
          </a:p>
          <a:p>
            <a:pPr marL="342900" indent="-342900" algn="just">
              <a:lnSpc>
                <a:spcPct val="114000"/>
              </a:lnSpc>
              <a:spcAft>
                <a:spcPts val="1200"/>
              </a:spcAft>
              <a:buClr>
                <a:srgbClr val="002060"/>
              </a:buClr>
              <a:buFont typeface="Wingdings" pitchFamily="2" charset="2"/>
              <a:buChar char="§"/>
            </a:pPr>
            <a:r>
              <a:rPr lang="es-CL" sz="1600" b="1" dirty="0" smtClean="0">
                <a:solidFill>
                  <a:schemeClr val="tx1">
                    <a:lumMod val="75000"/>
                    <a:lumOff val="25000"/>
                  </a:schemeClr>
                </a:solidFill>
                <a:latin typeface="Arial" pitchFamily="34" charset="0"/>
                <a:cs typeface="Arial" pitchFamily="34" charset="0"/>
              </a:rPr>
              <a:t>Concentración</a:t>
            </a:r>
            <a:r>
              <a:rPr lang="es-CL" sz="1600" dirty="0" smtClean="0">
                <a:solidFill>
                  <a:schemeClr val="tx1">
                    <a:lumMod val="75000"/>
                    <a:lumOff val="25000"/>
                  </a:schemeClr>
                </a:solidFill>
                <a:latin typeface="Arial" pitchFamily="34" charset="0"/>
                <a:cs typeface="Arial" pitchFamily="34" charset="0"/>
              </a:rPr>
              <a:t>: si una empresa con gran participación entre en insolvencia, puede conllevar a la escasez de un producto importante.</a:t>
            </a:r>
          </a:p>
          <a:p>
            <a:pPr marL="342900" indent="-342900" algn="just">
              <a:lnSpc>
                <a:spcPct val="114000"/>
              </a:lnSpc>
              <a:spcAft>
                <a:spcPts val="1200"/>
              </a:spcAft>
              <a:buClr>
                <a:srgbClr val="002060"/>
              </a:buClr>
              <a:buFont typeface="Wingdings" pitchFamily="2" charset="2"/>
              <a:buChar char="§"/>
            </a:pPr>
            <a:r>
              <a:rPr lang="es-CL" sz="1600" b="1" dirty="0" smtClean="0">
                <a:solidFill>
                  <a:schemeClr val="tx1">
                    <a:lumMod val="75000"/>
                    <a:lumOff val="25000"/>
                  </a:schemeClr>
                </a:solidFill>
                <a:latin typeface="Arial" pitchFamily="34" charset="0"/>
                <a:cs typeface="Arial" pitchFamily="34" charset="0"/>
              </a:rPr>
              <a:t>Apalancamiento</a:t>
            </a:r>
            <a:r>
              <a:rPr lang="es-CL" sz="1600" dirty="0" smtClean="0">
                <a:solidFill>
                  <a:schemeClr val="tx1">
                    <a:lumMod val="75000"/>
                    <a:lumOff val="25000"/>
                  </a:schemeClr>
                </a:solidFill>
                <a:latin typeface="Arial" pitchFamily="34" charset="0"/>
                <a:cs typeface="Arial" pitchFamily="34" charset="0"/>
              </a:rPr>
              <a:t>: empresas altamente apalancadas tienen menos patrimonio para absorber shocks económicos negativos y son más propensas a sufrir dificultades financieras.</a:t>
            </a:r>
          </a:p>
        </p:txBody>
      </p:sp>
      <p:sp>
        <p:nvSpPr>
          <p:cNvPr id="13" name="12 Rectángulo"/>
          <p:cNvSpPr/>
          <p:nvPr/>
        </p:nvSpPr>
        <p:spPr>
          <a:xfrm>
            <a:off x="4153782" y="2179670"/>
            <a:ext cx="458780" cy="461665"/>
          </a:xfrm>
          <a:prstGeom prst="rect">
            <a:avLst/>
          </a:prstGeom>
        </p:spPr>
        <p:txBody>
          <a:bodyPr wrap="none">
            <a:spAutoFit/>
          </a:bodyPr>
          <a:lstStyle/>
          <a:p>
            <a:r>
              <a:rPr lang="es-CL" sz="2400" dirty="0" smtClean="0">
                <a:solidFill>
                  <a:srgbClr val="FF0000"/>
                </a:solidFill>
                <a:sym typeface="Wingdings 2"/>
              </a:rPr>
              <a:t></a:t>
            </a:r>
            <a:endParaRPr lang="es-CL" sz="2400" dirty="0"/>
          </a:p>
        </p:txBody>
      </p:sp>
      <p:sp>
        <p:nvSpPr>
          <p:cNvPr id="14" name="13 Rectángulo"/>
          <p:cNvSpPr/>
          <p:nvPr/>
        </p:nvSpPr>
        <p:spPr>
          <a:xfrm>
            <a:off x="6457514" y="3432905"/>
            <a:ext cx="458780" cy="461665"/>
          </a:xfrm>
          <a:prstGeom prst="rect">
            <a:avLst/>
          </a:prstGeom>
        </p:spPr>
        <p:txBody>
          <a:bodyPr wrap="none">
            <a:spAutoFit/>
          </a:bodyPr>
          <a:lstStyle/>
          <a:p>
            <a:r>
              <a:rPr lang="es-CL" sz="2400" dirty="0" smtClean="0">
                <a:solidFill>
                  <a:srgbClr val="FF0000"/>
                </a:solidFill>
                <a:sym typeface="Wingdings 2"/>
              </a:rPr>
              <a:t></a:t>
            </a:r>
            <a:endParaRPr lang="es-CL" sz="2400" dirty="0"/>
          </a:p>
        </p:txBody>
      </p:sp>
      <p:sp>
        <p:nvSpPr>
          <p:cNvPr id="15" name="14 Rectángulo"/>
          <p:cNvSpPr/>
          <p:nvPr/>
        </p:nvSpPr>
        <p:spPr>
          <a:xfrm>
            <a:off x="1988282" y="4128237"/>
            <a:ext cx="458780" cy="461665"/>
          </a:xfrm>
          <a:prstGeom prst="rect">
            <a:avLst/>
          </a:prstGeom>
        </p:spPr>
        <p:txBody>
          <a:bodyPr wrap="none">
            <a:spAutoFit/>
          </a:bodyPr>
          <a:lstStyle/>
          <a:p>
            <a:r>
              <a:rPr lang="es-CL" sz="2400" dirty="0" smtClean="0">
                <a:solidFill>
                  <a:srgbClr val="FF0000"/>
                </a:solidFill>
                <a:sym typeface="Wingdings 2"/>
              </a:rPr>
              <a:t></a:t>
            </a:r>
            <a:endParaRPr lang="es-CL" sz="2400" dirty="0"/>
          </a:p>
        </p:txBody>
      </p:sp>
      <p:sp>
        <p:nvSpPr>
          <p:cNvPr id="16" name="15 Rectángulo"/>
          <p:cNvSpPr/>
          <p:nvPr/>
        </p:nvSpPr>
        <p:spPr>
          <a:xfrm>
            <a:off x="6308652" y="4840621"/>
            <a:ext cx="458780" cy="461665"/>
          </a:xfrm>
          <a:prstGeom prst="rect">
            <a:avLst/>
          </a:prstGeom>
        </p:spPr>
        <p:txBody>
          <a:bodyPr wrap="none">
            <a:spAutoFit/>
          </a:bodyPr>
          <a:lstStyle/>
          <a:p>
            <a:r>
              <a:rPr lang="es-CL" sz="2400" dirty="0" smtClean="0">
                <a:solidFill>
                  <a:srgbClr val="FF0000"/>
                </a:solidFill>
                <a:sym typeface="Wingdings 2"/>
              </a:rPr>
              <a:t></a:t>
            </a:r>
            <a:endParaRPr lang="es-CL" sz="2400" dirty="0"/>
          </a:p>
        </p:txBody>
      </p:sp>
      <p:sp>
        <p:nvSpPr>
          <p:cNvPr id="17" name="16 Rectángulo"/>
          <p:cNvSpPr/>
          <p:nvPr/>
        </p:nvSpPr>
        <p:spPr>
          <a:xfrm>
            <a:off x="3352803" y="5829444"/>
            <a:ext cx="458780" cy="461665"/>
          </a:xfrm>
          <a:prstGeom prst="rect">
            <a:avLst/>
          </a:prstGeom>
        </p:spPr>
        <p:txBody>
          <a:bodyPr wrap="none">
            <a:spAutoFit/>
          </a:bodyPr>
          <a:lstStyle/>
          <a:p>
            <a:r>
              <a:rPr lang="es-CL" sz="2400" dirty="0" smtClean="0">
                <a:solidFill>
                  <a:srgbClr val="FF0000"/>
                </a:solidFill>
                <a:sym typeface="Wingdings 2"/>
              </a:rPr>
              <a:t></a:t>
            </a:r>
            <a:endParaRPr lang="es-CL"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3" grpId="0"/>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38200" y="457200"/>
            <a:ext cx="6249884" cy="1002608"/>
          </a:xfrm>
          <a:prstGeom prst="rect">
            <a:avLst/>
          </a:prstGeom>
          <a:noFill/>
        </p:spPr>
        <p:txBody>
          <a:bodyPr wrap="square" rtlCol="0" anchor="t">
            <a:noAutofit/>
          </a:bodyPr>
          <a:lstStyle/>
          <a:p>
            <a:r>
              <a:rPr lang="es-ES" sz="3200" dirty="0" smtClean="0">
                <a:solidFill>
                  <a:schemeClr val="tx1">
                    <a:lumMod val="75000"/>
                    <a:lumOff val="25000"/>
                  </a:schemeClr>
                </a:solidFill>
                <a:latin typeface="Arial" pitchFamily="34" charset="0"/>
                <a:cs typeface="Arial" pitchFamily="34" charset="0"/>
              </a:rPr>
              <a:t>Riesgos de la</a:t>
            </a:r>
          </a:p>
          <a:p>
            <a:r>
              <a:rPr lang="es-ES" sz="3200" dirty="0" smtClean="0">
                <a:solidFill>
                  <a:schemeClr val="tx1">
                    <a:lumMod val="75000"/>
                    <a:lumOff val="25000"/>
                  </a:schemeClr>
                </a:solidFill>
                <a:latin typeface="Arial" pitchFamily="34" charset="0"/>
                <a:cs typeface="Arial" pitchFamily="34" charset="0"/>
              </a:rPr>
              <a:t>Industria Aseguradora</a:t>
            </a:r>
          </a:p>
        </p:txBody>
      </p:sp>
      <p:sp>
        <p:nvSpPr>
          <p:cNvPr id="8" name="7 CuadroTexto"/>
          <p:cNvSpPr txBox="1"/>
          <p:nvPr/>
        </p:nvSpPr>
        <p:spPr>
          <a:xfrm>
            <a:off x="762000" y="1928388"/>
            <a:ext cx="7620000" cy="4167611"/>
          </a:xfrm>
          <a:prstGeom prst="rect">
            <a:avLst/>
          </a:prstGeom>
          <a:noFill/>
        </p:spPr>
        <p:txBody>
          <a:bodyPr wrap="square" rtlCol="0">
            <a:noAutofit/>
          </a:bodyPr>
          <a:lstStyle/>
          <a:p>
            <a:pPr marL="342900" indent="-342900" algn="just">
              <a:lnSpc>
                <a:spcPct val="114000"/>
              </a:lnSpc>
              <a:spcAft>
                <a:spcPts val="600"/>
              </a:spcAft>
              <a:buClr>
                <a:srgbClr val="002060"/>
              </a:buClr>
              <a:buFont typeface="Wingdings" pitchFamily="2" charset="2"/>
              <a:buChar char="ü"/>
            </a:pPr>
            <a:r>
              <a:rPr lang="es-ES" sz="1600" dirty="0" smtClean="0">
                <a:solidFill>
                  <a:schemeClr val="tx1">
                    <a:lumMod val="75000"/>
                    <a:lumOff val="25000"/>
                  </a:schemeClr>
                </a:solidFill>
                <a:latin typeface="Arial" pitchFamily="34" charset="0"/>
                <a:cs typeface="Arial" pitchFamily="34" charset="0"/>
              </a:rPr>
              <a:t>Riesgo </a:t>
            </a:r>
            <a:r>
              <a:rPr lang="es-ES" sz="1600" dirty="0" smtClean="0">
                <a:solidFill>
                  <a:schemeClr val="tx1">
                    <a:lumMod val="75000"/>
                    <a:lumOff val="25000"/>
                  </a:schemeClr>
                </a:solidFill>
                <a:latin typeface="Arial" pitchFamily="34" charset="0"/>
                <a:cs typeface="Arial" pitchFamily="34" charset="0"/>
              </a:rPr>
              <a:t>de suscripción.</a:t>
            </a:r>
          </a:p>
          <a:p>
            <a:pPr marL="342900" indent="-342900" algn="just">
              <a:lnSpc>
                <a:spcPct val="114000"/>
              </a:lnSpc>
              <a:spcAft>
                <a:spcPts val="600"/>
              </a:spcAft>
              <a:buClr>
                <a:srgbClr val="002060"/>
              </a:buClr>
              <a:buFont typeface="Wingdings" pitchFamily="2" charset="2"/>
              <a:buChar char="ü"/>
            </a:pPr>
            <a:r>
              <a:rPr lang="es-ES" sz="1600" dirty="0" smtClean="0">
                <a:solidFill>
                  <a:schemeClr val="tx1">
                    <a:lumMod val="75000"/>
                    <a:lumOff val="25000"/>
                  </a:schemeClr>
                </a:solidFill>
                <a:latin typeface="Arial" pitchFamily="34" charset="0"/>
                <a:cs typeface="Arial" pitchFamily="34" charset="0"/>
              </a:rPr>
              <a:t>Riesgo </a:t>
            </a:r>
            <a:r>
              <a:rPr lang="es-ES" sz="1600" dirty="0" smtClean="0">
                <a:solidFill>
                  <a:schemeClr val="tx1">
                    <a:lumMod val="75000"/>
                    <a:lumOff val="25000"/>
                  </a:schemeClr>
                </a:solidFill>
                <a:latin typeface="Arial" pitchFamily="34" charset="0"/>
                <a:cs typeface="Arial" pitchFamily="34" charset="0"/>
              </a:rPr>
              <a:t>de mercado (precios de los activos financieros, inflación, tasas de interés, tipos de cambios).</a:t>
            </a:r>
          </a:p>
          <a:p>
            <a:pPr marL="342900" indent="-342900" algn="just">
              <a:lnSpc>
                <a:spcPct val="114000"/>
              </a:lnSpc>
              <a:spcAft>
                <a:spcPts val="600"/>
              </a:spcAft>
              <a:buClr>
                <a:srgbClr val="002060"/>
              </a:buClr>
              <a:buFont typeface="Wingdings" pitchFamily="2" charset="2"/>
              <a:buChar char="ü"/>
            </a:pPr>
            <a:r>
              <a:rPr lang="es-ES" sz="1600" dirty="0" smtClean="0">
                <a:solidFill>
                  <a:schemeClr val="tx1">
                    <a:lumMod val="75000"/>
                    <a:lumOff val="25000"/>
                  </a:schemeClr>
                </a:solidFill>
                <a:latin typeface="Arial" pitchFamily="34" charset="0"/>
                <a:cs typeface="Arial" pitchFamily="34" charset="0"/>
              </a:rPr>
              <a:t>Riesgo </a:t>
            </a:r>
            <a:r>
              <a:rPr lang="es-ES" sz="1600" dirty="0" smtClean="0">
                <a:solidFill>
                  <a:schemeClr val="tx1">
                    <a:lumMod val="75000"/>
                    <a:lumOff val="25000"/>
                  </a:schemeClr>
                </a:solidFill>
                <a:latin typeface="Arial" pitchFamily="34" charset="0"/>
                <a:cs typeface="Arial" pitchFamily="34" charset="0"/>
              </a:rPr>
              <a:t>de crédito (insolvencia de la contraparte).</a:t>
            </a:r>
          </a:p>
          <a:p>
            <a:pPr marL="342900" indent="-342900" algn="just">
              <a:lnSpc>
                <a:spcPct val="114000"/>
              </a:lnSpc>
              <a:spcAft>
                <a:spcPts val="600"/>
              </a:spcAft>
              <a:buClr>
                <a:srgbClr val="002060"/>
              </a:buClr>
              <a:buFont typeface="Wingdings" pitchFamily="2" charset="2"/>
              <a:buChar char="ü"/>
            </a:pPr>
            <a:r>
              <a:rPr lang="es-ES" sz="1600" dirty="0" smtClean="0">
                <a:solidFill>
                  <a:schemeClr val="tx1">
                    <a:lumMod val="75000"/>
                    <a:lumOff val="25000"/>
                  </a:schemeClr>
                </a:solidFill>
                <a:latin typeface="Arial" pitchFamily="34" charset="0"/>
                <a:cs typeface="Arial" pitchFamily="34" charset="0"/>
              </a:rPr>
              <a:t>Riesgo </a:t>
            </a:r>
            <a:r>
              <a:rPr lang="es-ES" sz="1600" dirty="0" smtClean="0">
                <a:solidFill>
                  <a:schemeClr val="tx1">
                    <a:lumMod val="75000"/>
                    <a:lumOff val="25000"/>
                  </a:schemeClr>
                </a:solidFill>
                <a:latin typeface="Arial" pitchFamily="34" charset="0"/>
                <a:cs typeface="Arial" pitchFamily="34" charset="0"/>
              </a:rPr>
              <a:t>de liquidez (facilidad y rapidez en que se puede liquidar un activo).</a:t>
            </a:r>
          </a:p>
          <a:p>
            <a:pPr marL="342900" indent="-342900" algn="just">
              <a:lnSpc>
                <a:spcPct val="114000"/>
              </a:lnSpc>
              <a:spcAft>
                <a:spcPts val="600"/>
              </a:spcAft>
              <a:buClr>
                <a:srgbClr val="002060"/>
              </a:buClr>
              <a:buFont typeface="Wingdings" pitchFamily="2" charset="2"/>
              <a:buChar char="ü"/>
            </a:pPr>
            <a:r>
              <a:rPr lang="es-ES" sz="1600" dirty="0" smtClean="0">
                <a:solidFill>
                  <a:schemeClr val="tx1">
                    <a:lumMod val="75000"/>
                    <a:lumOff val="25000"/>
                  </a:schemeClr>
                </a:solidFill>
                <a:latin typeface="Arial" pitchFamily="34" charset="0"/>
                <a:cs typeface="Arial" pitchFamily="34" charset="0"/>
              </a:rPr>
              <a:t>Riesgo operacional.</a:t>
            </a:r>
            <a:endParaRPr lang="es-ES" sz="1600" dirty="0" smtClean="0">
              <a:solidFill>
                <a:schemeClr val="tx1">
                  <a:lumMod val="75000"/>
                  <a:lumOff val="25000"/>
                </a:schemeClr>
              </a:solidFill>
              <a:latin typeface="Arial" pitchFamily="34" charset="0"/>
              <a:cs typeface="Arial"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7868096" y="5657565"/>
            <a:ext cx="1055060" cy="100373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38200" y="457200"/>
            <a:ext cx="6249884" cy="1002608"/>
          </a:xfrm>
          <a:prstGeom prst="rect">
            <a:avLst/>
          </a:prstGeom>
          <a:noFill/>
        </p:spPr>
        <p:txBody>
          <a:bodyPr wrap="square" rtlCol="0" anchor="t">
            <a:noAutofit/>
          </a:bodyPr>
          <a:lstStyle/>
          <a:p>
            <a:r>
              <a:rPr lang="es-ES" sz="3200" dirty="0" smtClean="0">
                <a:solidFill>
                  <a:schemeClr val="tx1">
                    <a:lumMod val="75000"/>
                    <a:lumOff val="25000"/>
                  </a:schemeClr>
                </a:solidFill>
                <a:latin typeface="Arial" pitchFamily="34" charset="0"/>
                <a:cs typeface="Arial" pitchFamily="34" charset="0"/>
              </a:rPr>
              <a:t>Declaración de Montevideo FIDES</a:t>
            </a:r>
            <a:endParaRPr lang="es-ES" sz="3200" dirty="0" smtClean="0">
              <a:solidFill>
                <a:schemeClr val="tx1">
                  <a:lumMod val="75000"/>
                  <a:lumOff val="25000"/>
                </a:schemeClr>
              </a:solidFill>
              <a:latin typeface="Arial" pitchFamily="34" charset="0"/>
              <a:cs typeface="Arial" pitchFamily="34" charset="0"/>
            </a:endParaRPr>
          </a:p>
        </p:txBody>
      </p:sp>
      <p:sp>
        <p:nvSpPr>
          <p:cNvPr id="8" name="7 CuadroTexto"/>
          <p:cNvSpPr txBox="1"/>
          <p:nvPr/>
        </p:nvSpPr>
        <p:spPr>
          <a:xfrm>
            <a:off x="762000" y="1928388"/>
            <a:ext cx="7620000" cy="4167611"/>
          </a:xfrm>
          <a:prstGeom prst="rect">
            <a:avLst/>
          </a:prstGeom>
          <a:noFill/>
        </p:spPr>
        <p:txBody>
          <a:bodyPr wrap="square" rtlCol="0">
            <a:noAutofit/>
          </a:bodyPr>
          <a:lstStyle/>
          <a:p>
            <a:r>
              <a:rPr lang="es-CL" dirty="0" smtClean="0"/>
              <a:t>Administración integral de riesgos: </a:t>
            </a:r>
            <a:endParaRPr lang="es-CL" dirty="0" smtClean="0"/>
          </a:p>
          <a:p>
            <a:pPr lvl="1">
              <a:buFont typeface="Wingdings" pitchFamily="2" charset="2"/>
              <a:buChar char="ü"/>
            </a:pPr>
            <a:endParaRPr lang="es-CL" dirty="0" smtClean="0"/>
          </a:p>
          <a:p>
            <a:pPr lvl="1">
              <a:buFont typeface="Wingdings" pitchFamily="2" charset="2"/>
              <a:buChar char="ü"/>
            </a:pPr>
            <a:r>
              <a:rPr lang="es-CL" dirty="0" smtClean="0"/>
              <a:t>Requerimientos </a:t>
            </a:r>
            <a:r>
              <a:rPr lang="es-CL" dirty="0" smtClean="0"/>
              <a:t>de capital</a:t>
            </a:r>
            <a:r>
              <a:rPr lang="es-CL" dirty="0" smtClean="0"/>
              <a:t>,</a:t>
            </a:r>
            <a:endParaRPr lang="es-CL" sz="1600" dirty="0" smtClean="0"/>
          </a:p>
          <a:p>
            <a:pPr lvl="1">
              <a:buFont typeface="Wingdings" pitchFamily="2" charset="2"/>
              <a:buChar char="ü"/>
            </a:pPr>
            <a:endParaRPr lang="es-CL" sz="1600" dirty="0" smtClean="0"/>
          </a:p>
          <a:p>
            <a:pPr lvl="1">
              <a:buFont typeface="Wingdings" pitchFamily="2" charset="2"/>
              <a:buChar char="ü"/>
            </a:pPr>
            <a:r>
              <a:rPr lang="es-CL" dirty="0" smtClean="0"/>
              <a:t>Requerimientos </a:t>
            </a:r>
            <a:r>
              <a:rPr lang="es-CL" dirty="0" smtClean="0"/>
              <a:t>de reservas técnicas, y</a:t>
            </a:r>
            <a:endParaRPr lang="es-CL" sz="1600" dirty="0" smtClean="0"/>
          </a:p>
          <a:p>
            <a:pPr lvl="1">
              <a:buFont typeface="Wingdings" pitchFamily="2" charset="2"/>
              <a:buChar char="ü"/>
            </a:pPr>
            <a:endParaRPr lang="es-CL" dirty="0" smtClean="0"/>
          </a:p>
          <a:p>
            <a:pPr lvl="1">
              <a:buFont typeface="Wingdings" pitchFamily="2" charset="2"/>
              <a:buChar char="ü"/>
            </a:pPr>
            <a:r>
              <a:rPr lang="es-CL" dirty="0" smtClean="0"/>
              <a:t>Robustecimiento </a:t>
            </a:r>
            <a:r>
              <a:rPr lang="es-CL" dirty="0" smtClean="0"/>
              <a:t>del gobierno corporativo e </a:t>
            </a:r>
            <a:endParaRPr lang="es-CL" sz="1600" dirty="0" smtClean="0"/>
          </a:p>
          <a:p>
            <a:pPr lvl="1">
              <a:buFont typeface="Wingdings" pitchFamily="2" charset="2"/>
              <a:buChar char="ü"/>
            </a:pPr>
            <a:endParaRPr lang="es-CL" dirty="0" smtClean="0"/>
          </a:p>
          <a:p>
            <a:pPr lvl="1">
              <a:buFont typeface="Wingdings" pitchFamily="2" charset="2"/>
              <a:buChar char="ü"/>
            </a:pPr>
            <a:r>
              <a:rPr lang="es-CL" dirty="0" smtClean="0"/>
              <a:t>Implantación </a:t>
            </a:r>
            <a:r>
              <a:rPr lang="es-CL" dirty="0" smtClean="0"/>
              <a:t>de principios de Solvencia II. </a:t>
            </a:r>
            <a:endParaRPr lang="es-CL" sz="1600" dirty="0"/>
          </a:p>
        </p:txBody>
      </p:sp>
      <p:pic>
        <p:nvPicPr>
          <p:cNvPr id="6" name="Picture 2"/>
          <p:cNvPicPr>
            <a:picLocks noChangeAspect="1" noChangeArrowheads="1"/>
          </p:cNvPicPr>
          <p:nvPr/>
        </p:nvPicPr>
        <p:blipFill>
          <a:blip r:embed="rId2" cstate="print"/>
          <a:srcRect/>
          <a:stretch>
            <a:fillRect/>
          </a:stretch>
        </p:blipFill>
        <p:spPr bwMode="auto">
          <a:xfrm>
            <a:off x="7868096" y="5657565"/>
            <a:ext cx="1055060" cy="100373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38200" y="457200"/>
            <a:ext cx="6249884" cy="1002608"/>
          </a:xfrm>
          <a:prstGeom prst="rect">
            <a:avLst/>
          </a:prstGeom>
          <a:noFill/>
        </p:spPr>
        <p:txBody>
          <a:bodyPr wrap="square" rtlCol="0" anchor="t">
            <a:noAutofit/>
          </a:bodyPr>
          <a:lstStyle/>
          <a:p>
            <a:r>
              <a:rPr lang="es-ES" sz="3200" dirty="0" smtClean="0">
                <a:solidFill>
                  <a:schemeClr val="tx1">
                    <a:lumMod val="75000"/>
                    <a:lumOff val="25000"/>
                  </a:schemeClr>
                </a:solidFill>
                <a:latin typeface="Arial" pitchFamily="34" charset="0"/>
                <a:cs typeface="Arial" pitchFamily="34" charset="0"/>
              </a:rPr>
              <a:t>Declaración FIDES en San Pedro Sula:</a:t>
            </a:r>
            <a:endParaRPr lang="es-ES" sz="3200" dirty="0" smtClean="0">
              <a:solidFill>
                <a:schemeClr val="tx1">
                  <a:lumMod val="75000"/>
                  <a:lumOff val="25000"/>
                </a:schemeClr>
              </a:solidFill>
              <a:latin typeface="Arial" pitchFamily="34" charset="0"/>
              <a:cs typeface="Arial" pitchFamily="34" charset="0"/>
            </a:endParaRPr>
          </a:p>
        </p:txBody>
      </p:sp>
      <p:sp>
        <p:nvSpPr>
          <p:cNvPr id="8" name="7 CuadroTexto"/>
          <p:cNvSpPr txBox="1"/>
          <p:nvPr/>
        </p:nvSpPr>
        <p:spPr>
          <a:xfrm>
            <a:off x="762000" y="1928388"/>
            <a:ext cx="7620000" cy="4167611"/>
          </a:xfrm>
          <a:prstGeom prst="rect">
            <a:avLst/>
          </a:prstGeom>
          <a:noFill/>
        </p:spPr>
        <p:txBody>
          <a:bodyPr wrap="square" rtlCol="0">
            <a:noAutofit/>
          </a:bodyPr>
          <a:lstStyle/>
          <a:p>
            <a:pPr>
              <a:lnSpc>
                <a:spcPct val="150000"/>
              </a:lnSpc>
            </a:pPr>
            <a:r>
              <a:rPr lang="es-CL" dirty="0" smtClean="0"/>
              <a:t>“Si bien estas iniciativas regulatorias se basan en una legítima aspiración de la autoridad de evolucionar hacia estructuras regulatorias más modernas, </a:t>
            </a:r>
            <a:r>
              <a:rPr lang="es-CL" u="sng" dirty="0" smtClean="0"/>
              <a:t>están muy lejos de obedecer a una necesidad urgente de introducir correcciones a un sector en riesgo</a:t>
            </a:r>
            <a:r>
              <a:rPr lang="es-CL" dirty="0" smtClean="0"/>
              <a:t>. La industria aseguradora Iberoamericana ha demostrado su solvencia y capacidad de sortear con éxito los desafíos que ha enfrentado. No se trata por tanto de resolver una crisis urgente, sino de</a:t>
            </a:r>
            <a:r>
              <a:rPr lang="es-CL" b="1" dirty="0" smtClean="0"/>
              <a:t> migrar con prudencia hacia nuevas formas de enfrentar la supervisión</a:t>
            </a:r>
            <a:r>
              <a:rPr lang="es-CL" dirty="0" smtClean="0"/>
              <a:t>, lo cual permite avanzar con la tranquilidad y mesura necesarias.”</a:t>
            </a:r>
            <a:endParaRPr lang="es-CL" dirty="0"/>
          </a:p>
        </p:txBody>
      </p:sp>
      <p:pic>
        <p:nvPicPr>
          <p:cNvPr id="6" name="Picture 2"/>
          <p:cNvPicPr>
            <a:picLocks noChangeAspect="1" noChangeArrowheads="1"/>
          </p:cNvPicPr>
          <p:nvPr/>
        </p:nvPicPr>
        <p:blipFill>
          <a:blip r:embed="rId2" cstate="print"/>
          <a:srcRect/>
          <a:stretch>
            <a:fillRect/>
          </a:stretch>
        </p:blipFill>
        <p:spPr bwMode="auto">
          <a:xfrm>
            <a:off x="7868096" y="5657565"/>
            <a:ext cx="1055060" cy="100373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878</Words>
  <Application>Microsoft Office PowerPoint</Application>
  <PresentationFormat>Presentación en pantalla (4:3)</PresentationFormat>
  <Paragraphs>242</Paragraphs>
  <Slides>9</Slides>
  <Notes>2</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2_Tema de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Asociacion de Aseguradores de Chile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cbredfeldt</dc:creator>
  <cp:lastModifiedBy>mmosso</cp:lastModifiedBy>
  <cp:revision>147</cp:revision>
  <dcterms:created xsi:type="dcterms:W3CDTF">2010-08-24T13:59:45Z</dcterms:created>
  <dcterms:modified xsi:type="dcterms:W3CDTF">2011-07-05T20:46:15Z</dcterms:modified>
</cp:coreProperties>
</file>