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97" r:id="rId3"/>
    <p:sldId id="298" r:id="rId4"/>
    <p:sldId id="299" r:id="rId5"/>
    <p:sldId id="301" r:id="rId6"/>
    <p:sldId id="302" r:id="rId7"/>
    <p:sldId id="307" r:id="rId8"/>
    <p:sldId id="266" r:id="rId9"/>
    <p:sldId id="308" r:id="rId10"/>
    <p:sldId id="310" r:id="rId11"/>
    <p:sldId id="294" r:id="rId12"/>
    <p:sldId id="311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7E8"/>
    <a:srgbClr val="005DA2"/>
    <a:srgbClr val="B4E41C"/>
    <a:srgbClr val="89E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1" d="100"/>
          <a:sy n="51" d="100"/>
        </p:scale>
        <p:origin x="-135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DB375-B106-4520-9CF9-D46CD00A9413}" type="datetimeFigureOut">
              <a:rPr lang="es-ES" smtClean="0"/>
              <a:t>31/07/2014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FAAF3-CBF6-4B84-9602-3C786F6459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968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00518E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0060A8"/>
              </a:buClr>
              <a:buFont typeface="Wingdings" pitchFamily="2" charset="2"/>
              <a:buChar char="è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 userDrawn="1"/>
        </p:nvSpPr>
        <p:spPr>
          <a:xfrm>
            <a:off x="251520" y="6381328"/>
            <a:ext cx="8640960" cy="288032"/>
          </a:xfrm>
          <a:prstGeom prst="rect">
            <a:avLst/>
          </a:prstGeom>
          <a:gradFill flip="none" rotWithShape="1">
            <a:gsLst>
              <a:gs pos="1700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Logo Alosi.GIF"/>
          <p:cNvPicPr>
            <a:picLocks noChangeAspect="1"/>
          </p:cNvPicPr>
          <p:nvPr userDrawn="1"/>
        </p:nvPicPr>
        <p:blipFill>
          <a:blip r:embed="rId2" cstate="print"/>
          <a:srcRect l="29000" b="6552"/>
          <a:stretch>
            <a:fillRect/>
          </a:stretch>
        </p:blipFill>
        <p:spPr>
          <a:xfrm>
            <a:off x="7770832" y="6294080"/>
            <a:ext cx="1109939" cy="4034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Rectángulo"/>
          <p:cNvSpPr/>
          <p:nvPr userDrawn="1"/>
        </p:nvSpPr>
        <p:spPr>
          <a:xfrm>
            <a:off x="251520" y="6282282"/>
            <a:ext cx="8640960" cy="432048"/>
          </a:xfrm>
          <a:prstGeom prst="rect">
            <a:avLst/>
          </a:prstGeom>
          <a:gradFill flip="none" rotWithShape="1">
            <a:gsLst>
              <a:gs pos="1700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 Alosi.GIF"/>
          <p:cNvPicPr>
            <a:picLocks noChangeAspect="1"/>
          </p:cNvPicPr>
          <p:nvPr userDrawn="1"/>
        </p:nvPicPr>
        <p:blipFill>
          <a:blip r:embed="rId2" cstate="print"/>
          <a:srcRect l="29000" b="6552"/>
          <a:stretch>
            <a:fillRect/>
          </a:stretch>
        </p:blipFill>
        <p:spPr>
          <a:xfrm>
            <a:off x="7770832" y="6294080"/>
            <a:ext cx="1109939" cy="403478"/>
          </a:xfrm>
          <a:prstGeom prst="rect">
            <a:avLst/>
          </a:prstGeom>
        </p:spPr>
      </p:pic>
      <p:pic>
        <p:nvPicPr>
          <p:cNvPr id="7" name="6 Imagen" descr="Logo IFA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1962" y="6288486"/>
            <a:ext cx="752332" cy="414889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0060A8"/>
              </a:buClr>
              <a:buFont typeface="Wingdings" pitchFamily="2" charset="2"/>
              <a:buChar char="è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0407-0198-4EE2-A44A-366A510CDB78}" type="datetimeFigureOut">
              <a:rPr lang="es-ES" smtClean="0"/>
              <a:pPr/>
              <a:t>31/07/2014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24B15-60BD-4120-81B5-AFFE3337A1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700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352928" cy="1944216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s-ES" sz="4600" dirty="0" smtClean="0">
                <a:solidFill>
                  <a:schemeClr val="bg1"/>
                </a:solidFill>
              </a:rPr>
              <a:t>Conducta de mercado del sector asegurador en chile</a:t>
            </a:r>
            <a:br>
              <a:rPr lang="es-ES" sz="4600" dirty="0" smtClean="0">
                <a:solidFill>
                  <a:schemeClr val="bg1"/>
                </a:solidFill>
              </a:rPr>
            </a:br>
            <a:r>
              <a:rPr lang="es-ES" sz="2700" b="0" cap="none" dirty="0" smtClean="0">
                <a:solidFill>
                  <a:schemeClr val="bg1"/>
                </a:solidFill>
              </a:rPr>
              <a:t>25 de Julio de 2014 – Hotel Intercontinental</a:t>
            </a:r>
            <a:endParaRPr lang="es-ES" sz="3100" cap="none" dirty="0">
              <a:solidFill>
                <a:schemeClr val="bg1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395536" y="5517232"/>
            <a:ext cx="7772400" cy="936104"/>
          </a:xfrm>
        </p:spPr>
        <p:txBody>
          <a:bodyPr>
            <a:noAutofit/>
          </a:bodyPr>
          <a:lstStyle/>
          <a:p>
            <a:r>
              <a:rPr lang="es-E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Felipe Hoetz 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Presidente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Asociación de Liquidadores Oficiales de Seguros Independientes</a:t>
            </a:r>
          </a:p>
          <a:p>
            <a:pPr>
              <a:spcBef>
                <a:spcPts val="0"/>
              </a:spcBef>
            </a:pPr>
            <a:r>
              <a:rPr lang="es-E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International </a:t>
            </a:r>
            <a:r>
              <a:rPr lang="es-ES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Federation</a:t>
            </a:r>
            <a:r>
              <a:rPr lang="es-E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es-ES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Adjusting</a:t>
            </a:r>
            <a:r>
              <a:rPr lang="es-E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Associations</a:t>
            </a:r>
            <a:endParaRPr lang="es-ES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10 Imagen" descr="Logo Alosi.GIF"/>
          <p:cNvPicPr>
            <a:picLocks noChangeAspect="1"/>
          </p:cNvPicPr>
          <p:nvPr/>
        </p:nvPicPr>
        <p:blipFill>
          <a:blip r:embed="rId2" cstate="print"/>
          <a:srcRect l="29000" b="6552"/>
          <a:stretch>
            <a:fillRect/>
          </a:stretch>
        </p:blipFill>
        <p:spPr>
          <a:xfrm>
            <a:off x="5364088" y="404664"/>
            <a:ext cx="2773245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5 Imagen" descr="Logo IF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0301" y="1772816"/>
            <a:ext cx="1828043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Imagen" descr="ajedrez.jpg"/>
          <p:cNvPicPr>
            <a:picLocks noChangeAspect="1"/>
          </p:cNvPicPr>
          <p:nvPr/>
        </p:nvPicPr>
        <p:blipFill>
          <a:blip r:embed="rId4" cstate="print"/>
          <a:srcRect t="10626" b="6688"/>
          <a:stretch>
            <a:fillRect/>
          </a:stretch>
        </p:blipFill>
        <p:spPr>
          <a:xfrm>
            <a:off x="395536" y="187112"/>
            <a:ext cx="4298693" cy="2665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Grandes riesgos</a:t>
            </a:r>
            <a:endParaRPr kumimoji="0" lang="es-ES" sz="2800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1136933"/>
            <a:ext cx="5184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s-ES" sz="2400" dirty="0" smtClean="0"/>
              <a:t>Asegurados de mayor tamaño que su asegurador.</a:t>
            </a:r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24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s-ES" sz="2400" dirty="0" smtClean="0"/>
              <a:t>Pólizas no sujetas a depósito en la SVS.</a:t>
            </a:r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24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s-ES" sz="2400" dirty="0" smtClean="0"/>
              <a:t>Asegurados con “cautivas” y programas globales.</a:t>
            </a:r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24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s-ES" sz="2400" dirty="0" smtClean="0"/>
              <a:t>Riesgo de abuso de la normativa para así “preparar” la vía judicial. </a:t>
            </a:r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2400" dirty="0" smtClean="0"/>
          </a:p>
        </p:txBody>
      </p:sp>
      <p:pic>
        <p:nvPicPr>
          <p:cNvPr id="5" name="4 Imagen" descr="ind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924944"/>
            <a:ext cx="2497289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5 Imagen" descr="ind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465916"/>
            <a:ext cx="2592288" cy="1555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6 Imagen" descr="ind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979161"/>
            <a:ext cx="2435180" cy="1746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775" t="15520" r="20945" b="21028"/>
          <a:stretch>
            <a:fillRect/>
          </a:stretch>
        </p:blipFill>
        <p:spPr bwMode="auto">
          <a:xfrm>
            <a:off x="467543" y="980728"/>
            <a:ext cx="7862221" cy="48965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403648" y="6309320"/>
            <a:ext cx="605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Fuente</a:t>
            </a:r>
            <a:r>
              <a:rPr lang="es-ES" dirty="0" smtClean="0"/>
              <a:t>: Presentación P. </a:t>
            </a:r>
            <a:r>
              <a:rPr lang="es-ES" dirty="0" err="1" smtClean="0"/>
              <a:t>Goodwin</a:t>
            </a:r>
            <a:r>
              <a:rPr lang="es-ES" dirty="0" smtClean="0"/>
              <a:t>, </a:t>
            </a:r>
            <a:r>
              <a:rPr lang="es-ES" dirty="0" err="1" smtClean="0"/>
              <a:t>Lloyds</a:t>
            </a:r>
            <a:r>
              <a:rPr lang="es-ES" dirty="0" smtClean="0"/>
              <a:t>. Londres Junio, 2014  </a:t>
            </a:r>
            <a:endParaRPr lang="es-ES" dirty="0"/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</a:rPr>
              <a:t>Chile: Un ejemplo a nivel mundial</a:t>
            </a:r>
            <a:endParaRPr kumimoji="0" lang="es-ES" sz="2800" b="1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ALOSI</a:t>
            </a:r>
            <a:endParaRPr kumimoji="0" lang="es-ES" sz="2800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1136933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s-ES" sz="2400" b="1" dirty="0" smtClean="0"/>
              <a:t>Autorregulación</a:t>
            </a:r>
            <a:r>
              <a:rPr lang="es-ES" sz="2400" dirty="0" smtClean="0"/>
              <a:t>: Código de Ética.</a:t>
            </a:r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24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s-CL" sz="2400" b="1" dirty="0" smtClean="0"/>
              <a:t>Código de Comercio Art. 543</a:t>
            </a:r>
            <a:r>
              <a:rPr lang="es-CL" sz="2400" dirty="0" smtClean="0"/>
              <a:t>: ”Las compañías de seguros deberán remitir a la SVS, copia autorizada de las </a:t>
            </a:r>
            <a:r>
              <a:rPr lang="es-CL" sz="2400" b="1" dirty="0" smtClean="0"/>
              <a:t>sentencias definitivas</a:t>
            </a:r>
            <a:r>
              <a:rPr lang="es-CL" sz="2400" dirty="0" smtClean="0"/>
              <a:t> que se pronuncien sobre materias propias de la presente ley, recaídas en los procesos en que hayan sido parte, las cuales quedarán a disposición del público”.</a:t>
            </a:r>
            <a:endParaRPr lang="es-ES" sz="24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24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n-US" sz="2400" dirty="0" smtClean="0"/>
              <a:t>International Federation of Adjusting Associations (</a:t>
            </a:r>
            <a:r>
              <a:rPr lang="en-US" sz="2400" b="1" dirty="0" smtClean="0"/>
              <a:t>IFAA)</a:t>
            </a:r>
            <a:r>
              <a:rPr lang="en-US" sz="2400" dirty="0" smtClean="0"/>
              <a:t> </a:t>
            </a:r>
            <a:r>
              <a:rPr lang="en-US" sz="2400" dirty="0" err="1" smtClean="0"/>
              <a:t>Londres</a:t>
            </a:r>
            <a:r>
              <a:rPr lang="en-US" sz="2400" dirty="0" smtClean="0"/>
              <a:t>.</a:t>
            </a:r>
            <a:endParaRPr lang="es-ES" sz="24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2400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6575233" y="5661248"/>
            <a:ext cx="1669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Gracias.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Liquidadores de Seguros</a:t>
            </a:r>
            <a:endParaRPr kumimoji="0" lang="es-ES" sz="2800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908720"/>
            <a:ext cx="799288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Decreto Supremo No. 1055</a:t>
            </a:r>
            <a:endParaRPr lang="es-ES" sz="1000" b="1" dirty="0" smtClean="0"/>
          </a:p>
          <a:p>
            <a:pPr algn="just"/>
            <a:r>
              <a:rPr lang="es-ES" sz="2300" dirty="0" smtClean="0"/>
              <a:t>Nuevo Reglamento de los Auxiliares del Comercio de Seguros.</a:t>
            </a:r>
          </a:p>
          <a:p>
            <a:pPr algn="just"/>
            <a:r>
              <a:rPr lang="es-ES" sz="2300" u="sng" dirty="0" smtClean="0"/>
              <a:t>Vigencia</a:t>
            </a:r>
            <a:r>
              <a:rPr lang="es-ES" sz="2300" dirty="0" smtClean="0"/>
              <a:t>: 01 Junio 2013.</a:t>
            </a:r>
          </a:p>
          <a:p>
            <a:r>
              <a:rPr lang="es-ES" sz="1100" dirty="0" smtClean="0"/>
              <a:t> 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1º</a:t>
            </a:r>
            <a:r>
              <a:rPr lang="es-ES" sz="2300" dirty="0" smtClean="0"/>
              <a:t>.- Registro de los Auxiliares del Comercio de Seguros.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2º</a:t>
            </a:r>
            <a:r>
              <a:rPr lang="es-ES" sz="2300" dirty="0" smtClean="0"/>
              <a:t>.- Requisitos de Inscripción.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3º</a:t>
            </a:r>
            <a:r>
              <a:rPr lang="es-ES" sz="2300" dirty="0" smtClean="0"/>
              <a:t>.- Garantía.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4º</a:t>
            </a:r>
            <a:r>
              <a:rPr lang="es-ES" sz="2300" dirty="0" smtClean="0"/>
              <a:t>.- Antecedentes de solicitantes que sean per. jurídicas.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5º</a:t>
            </a:r>
            <a:r>
              <a:rPr lang="es-ES" sz="2300" dirty="0" smtClean="0"/>
              <a:t>.- Conservación de Antecedentes.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6º</a:t>
            </a:r>
            <a:r>
              <a:rPr lang="es-ES" sz="2300" dirty="0" smtClean="0"/>
              <a:t>.- Funciones de la Superintendencia respecto del 		         Registro de Auxiliares del Comercio de Seguros.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7º</a:t>
            </a:r>
            <a:r>
              <a:rPr lang="es-ES" sz="2300" dirty="0" smtClean="0"/>
              <a:t>.- Información continua a la Superintendencia.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8º</a:t>
            </a:r>
            <a:r>
              <a:rPr lang="es-ES" sz="2300" dirty="0" smtClean="0"/>
              <a:t>.- Causales de inhabilidad o incompatibilidad.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Decreto Supremo No. 1055</a:t>
            </a:r>
            <a:endParaRPr kumimoji="0" lang="es-ES" sz="2800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908720"/>
            <a:ext cx="799288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 smtClean="0"/>
              <a:t>De los liquidadores de seguros</a:t>
            </a:r>
            <a:endParaRPr lang="es-ES" sz="2300" dirty="0" smtClean="0"/>
          </a:p>
          <a:p>
            <a:r>
              <a:rPr lang="es-ES" sz="2300" dirty="0" smtClean="0"/>
              <a:t> 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12</a:t>
            </a:r>
            <a:r>
              <a:rPr lang="es-ES" sz="2300" dirty="0" smtClean="0"/>
              <a:t>.- Definición de liquidadores de seguros.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13</a:t>
            </a:r>
            <a:r>
              <a:rPr lang="es-ES" sz="2300" dirty="0" smtClean="0"/>
              <a:t>.- Obligaciones de liquidadores de seguros.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14</a:t>
            </a:r>
            <a:r>
              <a:rPr lang="es-ES" sz="2300" dirty="0" smtClean="0"/>
              <a:t>.- Prohibiciones a liquidadores de seguros.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15</a:t>
            </a:r>
            <a:r>
              <a:rPr lang="es-ES" sz="2300" dirty="0" smtClean="0"/>
              <a:t>.- Solicitud de información a autoridades públicas.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16</a:t>
            </a:r>
            <a:r>
              <a:rPr lang="es-ES" sz="2300" dirty="0" smtClean="0"/>
              <a:t>.- Registro de denuncias y liquidaciones de seguros.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17</a:t>
            </a:r>
            <a:r>
              <a:rPr lang="es-ES" sz="2300" dirty="0" smtClean="0"/>
              <a:t>.- Carpeta de los antecedentes del siniestro.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467544" y="908720"/>
            <a:ext cx="885698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 smtClean="0"/>
              <a:t>De la denuncia y el procedimiento de liquidación de siniestro</a:t>
            </a:r>
            <a:endParaRPr lang="es-ES" sz="1100" dirty="0" smtClean="0"/>
          </a:p>
          <a:p>
            <a:r>
              <a:rPr lang="es-ES" sz="1100" dirty="0" smtClean="0"/>
              <a:t> 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18</a:t>
            </a:r>
            <a:r>
              <a:rPr lang="es-ES" sz="2300" dirty="0" smtClean="0"/>
              <a:t>.- Denuncia de siniestros.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19</a:t>
            </a:r>
            <a:r>
              <a:rPr lang="es-ES" sz="2300" dirty="0" smtClean="0"/>
              <a:t>.- Procedimiento de liquidación.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20</a:t>
            </a:r>
            <a:r>
              <a:rPr lang="es-ES" sz="2300" dirty="0" smtClean="0"/>
              <a:t>.- Liquidación directa o designación de liquidador registrado.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21</a:t>
            </a:r>
            <a:r>
              <a:rPr lang="es-ES" sz="2300" dirty="0" smtClean="0"/>
              <a:t>.- Oposición a la liquidación directa.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22</a:t>
            </a:r>
            <a:r>
              <a:rPr lang="es-ES" sz="2300" dirty="0" smtClean="0"/>
              <a:t>.- Aceptación del cargo de liquidador.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23</a:t>
            </a:r>
            <a:r>
              <a:rPr lang="es-ES" sz="2300" dirty="0" smtClean="0"/>
              <a:t>.- Plazos de liquidación.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24</a:t>
            </a:r>
            <a:r>
              <a:rPr lang="es-ES" sz="2300" dirty="0" smtClean="0"/>
              <a:t>.- Preinforme de liquidación.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25</a:t>
            </a:r>
            <a:r>
              <a:rPr lang="es-ES" sz="2300" dirty="0" smtClean="0"/>
              <a:t>.- Informe de liquidación.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26</a:t>
            </a:r>
            <a:r>
              <a:rPr lang="es-ES" sz="2300" dirty="0" smtClean="0"/>
              <a:t>.- Impugnación del informe de liquidación.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27</a:t>
            </a:r>
            <a:r>
              <a:rPr lang="es-ES" sz="2300" dirty="0" smtClean="0"/>
              <a:t>.- Pago de la indemnización.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28</a:t>
            </a:r>
            <a:r>
              <a:rPr lang="es-ES" sz="2300" dirty="0" smtClean="0"/>
              <a:t>.- Contenido del informe de liquidación.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29</a:t>
            </a:r>
            <a:r>
              <a:rPr lang="es-ES" sz="2300" dirty="0" smtClean="0"/>
              <a:t>.- Cómputo de plazos.</a:t>
            </a:r>
          </a:p>
          <a:p>
            <a:pPr>
              <a:spcBef>
                <a:spcPts val="600"/>
              </a:spcBef>
            </a:pPr>
            <a:endParaRPr lang="es-ES" sz="2300" dirty="0" smtClean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Decreto Supremo No. 1055</a:t>
            </a:r>
            <a:endParaRPr kumimoji="0" lang="es-ES" sz="2800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908720"/>
            <a:ext cx="79928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30</a:t>
            </a:r>
            <a:r>
              <a:rPr lang="es-ES" sz="2300" dirty="0" smtClean="0"/>
              <a:t>.- Comunicaciones y respaldo de la documentación.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31</a:t>
            </a:r>
            <a:r>
              <a:rPr lang="es-ES" sz="2300" dirty="0" smtClean="0"/>
              <a:t>.- Normas especiales en caso de catástrofe y para 		         eventos que generan multiplicidad de siniestros.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32</a:t>
            </a:r>
            <a:r>
              <a:rPr lang="es-ES" sz="2300" dirty="0" smtClean="0"/>
              <a:t>.- Manuales de evaluación y liquidación de siniestros y 	         planes de contingencia. </a:t>
            </a:r>
          </a:p>
          <a:p>
            <a:pPr>
              <a:spcBef>
                <a:spcPts val="600"/>
              </a:spcBef>
            </a:pPr>
            <a:r>
              <a:rPr lang="es-ES" sz="2300" dirty="0" smtClean="0">
                <a:solidFill>
                  <a:srgbClr val="0070C0"/>
                </a:solidFill>
              </a:rPr>
              <a:t>Artículo 33</a:t>
            </a:r>
            <a:r>
              <a:rPr lang="es-ES" sz="2300" dirty="0" smtClean="0"/>
              <a:t>.- Sanciones. </a:t>
            </a:r>
          </a:p>
          <a:p>
            <a:pPr>
              <a:spcBef>
                <a:spcPts val="600"/>
              </a:spcBef>
            </a:pPr>
            <a:endParaRPr lang="es-ES" sz="2300" dirty="0" smtClean="0"/>
          </a:p>
          <a:p>
            <a:pPr>
              <a:spcBef>
                <a:spcPts val="600"/>
              </a:spcBef>
            </a:pPr>
            <a:r>
              <a:rPr lang="es-ES" sz="2400" b="1" dirty="0" smtClean="0"/>
              <a:t>Circular SVS No. 2131</a:t>
            </a:r>
          </a:p>
          <a:p>
            <a:pPr algn="just">
              <a:buClr>
                <a:srgbClr val="0070C0"/>
              </a:buClr>
            </a:pPr>
            <a:r>
              <a:rPr lang="es-ES" sz="2300" dirty="0" smtClean="0"/>
              <a:t>Instrucciones sobre Atención a Clientes y Tramitación de Consultas y Reclamos. </a:t>
            </a:r>
          </a:p>
          <a:p>
            <a:pPr marL="533400" indent="-533400">
              <a:buClr>
                <a:srgbClr val="0070C0"/>
              </a:buClr>
            </a:pPr>
            <a:r>
              <a:rPr lang="es-ES" sz="2300" u="sng" dirty="0" smtClean="0"/>
              <a:t>Primer envío de Información</a:t>
            </a:r>
            <a:r>
              <a:rPr lang="es-ES" sz="2300" dirty="0" smtClean="0"/>
              <a:t>: 31 de Julio de 2014.</a:t>
            </a:r>
          </a:p>
          <a:p>
            <a:r>
              <a:rPr lang="es-ES" sz="2300" dirty="0" smtClean="0"/>
              <a:t> </a:t>
            </a: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Decreto Supremo No. 1055</a:t>
            </a:r>
            <a:endParaRPr kumimoji="0" lang="es-ES" sz="2800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Circular SVS No. 2131</a:t>
            </a:r>
            <a:endParaRPr kumimoji="0" lang="es-ES" sz="280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908720"/>
            <a:ext cx="79928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¿Nuevos actores?</a:t>
            </a:r>
            <a:endParaRPr lang="es-ES" sz="1100" b="1" dirty="0" smtClean="0"/>
          </a:p>
          <a:p>
            <a:pPr algn="just"/>
            <a:endParaRPr lang="es-ES" sz="1100" dirty="0" smtClean="0"/>
          </a:p>
          <a:p>
            <a:pPr algn="just"/>
            <a:r>
              <a:rPr lang="es-ES" sz="2400" dirty="0" smtClean="0"/>
              <a:t>“Las compañías aseguradoras, los corredores de seguros, los liquidadores de seguros, sus dependientes y demás personas que actúan por su cuenta, deberán prestar un servicio de atención oportuno y diligente a los </a:t>
            </a:r>
            <a:r>
              <a:rPr lang="es-ES" sz="2400" b="1" dirty="0" smtClean="0">
                <a:solidFill>
                  <a:srgbClr val="0070C0"/>
                </a:solidFill>
              </a:rPr>
              <a:t>contratantes, asegurados, beneficiarios y legítimos interesados </a:t>
            </a:r>
            <a:r>
              <a:rPr lang="es-ES" sz="2400" dirty="0" smtClean="0"/>
              <a:t>en las gestiones que les son propias.”</a:t>
            </a:r>
          </a:p>
        </p:txBody>
      </p:sp>
      <p:sp>
        <p:nvSpPr>
          <p:cNvPr id="4" name="3 Elipse"/>
          <p:cNvSpPr/>
          <p:nvPr/>
        </p:nvSpPr>
        <p:spPr>
          <a:xfrm>
            <a:off x="2499008" y="2883416"/>
            <a:ext cx="2952328" cy="54558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611560" y="908720"/>
            <a:ext cx="799288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300" b="1" dirty="0" smtClean="0"/>
          </a:p>
          <a:p>
            <a:pPr algn="just"/>
            <a:endParaRPr lang="es-ES" sz="2300" b="1" dirty="0" smtClean="0"/>
          </a:p>
          <a:p>
            <a:pPr algn="just"/>
            <a:endParaRPr lang="es-ES" sz="2300" b="1" dirty="0" smtClean="0"/>
          </a:p>
          <a:p>
            <a:pPr algn="just"/>
            <a:endParaRPr lang="es-ES" sz="2300" b="1" dirty="0" smtClean="0"/>
          </a:p>
          <a:p>
            <a:pPr algn="just"/>
            <a:endParaRPr lang="es-ES" sz="2300" b="1" dirty="0" smtClean="0"/>
          </a:p>
          <a:p>
            <a:pPr algn="just"/>
            <a:endParaRPr lang="es-ES" sz="2300" b="1" dirty="0" smtClean="0"/>
          </a:p>
          <a:p>
            <a:pPr algn="just"/>
            <a:endParaRPr lang="es-ES" sz="2300" b="1" dirty="0" smtClean="0"/>
          </a:p>
          <a:p>
            <a:pPr algn="just"/>
            <a:endParaRPr lang="es-ES" sz="2300" b="1" dirty="0" smtClean="0"/>
          </a:p>
          <a:p>
            <a:pPr algn="just"/>
            <a:endParaRPr lang="es-ES" sz="2400" dirty="0" smtClean="0"/>
          </a:p>
          <a:p>
            <a:pPr algn="just"/>
            <a:r>
              <a:rPr lang="es-ES" sz="2400" b="1" dirty="0" smtClean="0"/>
              <a:t>Definición:</a:t>
            </a:r>
            <a:endParaRPr lang="es-ES" sz="1100" b="1" dirty="0" smtClean="0"/>
          </a:p>
          <a:p>
            <a:pPr algn="just"/>
            <a:endParaRPr lang="es-ES" sz="1100" dirty="0" smtClean="0"/>
          </a:p>
          <a:p>
            <a:pPr algn="just"/>
            <a:r>
              <a:rPr lang="es-ES" sz="2400" dirty="0" smtClean="0"/>
              <a:t>“… se entenderá que existe </a:t>
            </a:r>
            <a:r>
              <a:rPr lang="es-ES" sz="2400" b="1" dirty="0" smtClean="0">
                <a:solidFill>
                  <a:srgbClr val="0070C0"/>
                </a:solidFill>
              </a:rPr>
              <a:t>legítimo interés </a:t>
            </a:r>
            <a:r>
              <a:rPr lang="es-ES" sz="2400" dirty="0" smtClean="0"/>
              <a:t>cuando el solicitante acredite tener una pretensión actual y real sobre los derechos de una póliza determinada.”</a:t>
            </a:r>
            <a:endParaRPr lang="es-ES" sz="2000" dirty="0" smtClean="0"/>
          </a:p>
          <a:p>
            <a:pPr algn="just"/>
            <a:r>
              <a:rPr lang="es-ES" sz="23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Impacto de la nueva Regulación</a:t>
            </a:r>
            <a:endParaRPr kumimoji="0" lang="es-ES" sz="2800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908720"/>
            <a:ext cx="79928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s-ES" sz="2400" dirty="0" smtClean="0"/>
              <a:t>Inversión en </a:t>
            </a:r>
            <a:r>
              <a:rPr lang="es-ES" sz="2400" b="1" dirty="0" smtClean="0"/>
              <a:t>tecnología</a:t>
            </a:r>
            <a:r>
              <a:rPr lang="es-ES" sz="2400" dirty="0" smtClean="0"/>
              <a:t>.</a:t>
            </a:r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24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s-ES" sz="2400" dirty="0" smtClean="0"/>
              <a:t>Plazos / prórrogas estrictos … y rigen desde </a:t>
            </a:r>
            <a:r>
              <a:rPr lang="es-ES" sz="2400" b="1" dirty="0" smtClean="0"/>
              <a:t>“denuncio del siniestro”</a:t>
            </a:r>
            <a:r>
              <a:rPr lang="es-ES" sz="2400" dirty="0" smtClean="0"/>
              <a:t>. </a:t>
            </a:r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24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r>
              <a:rPr lang="es-ES" sz="2400" b="1" dirty="0" smtClean="0"/>
              <a:t>Asegurados </a:t>
            </a:r>
            <a:r>
              <a:rPr lang="es-ES" sz="2400" dirty="0" smtClean="0"/>
              <a:t>con muchos derechos y…. no tantos deberes:</a:t>
            </a:r>
            <a:endParaRPr lang="es-ES" sz="1000" dirty="0" smtClean="0"/>
          </a:p>
          <a:p>
            <a:pPr marL="533400" indent="-533400" algn="just">
              <a:buClr>
                <a:srgbClr val="0070C0"/>
              </a:buClr>
              <a:buFont typeface="Wingdings" pitchFamily="2" charset="2"/>
              <a:buChar char="è"/>
            </a:pPr>
            <a:endParaRPr lang="es-ES" sz="1000" dirty="0" smtClean="0"/>
          </a:p>
          <a:p>
            <a:pPr marL="808038" lvl="0" indent="-274638" algn="just">
              <a:spcBef>
                <a:spcPts val="600"/>
              </a:spcBef>
              <a:buClr>
                <a:srgbClr val="005DA2"/>
              </a:buClr>
              <a:buSzPct val="120000"/>
              <a:buFont typeface="Arial" pitchFamily="34" charset="0"/>
              <a:buChar char="•"/>
            </a:pPr>
            <a:r>
              <a:rPr lang="es-ES" sz="2400" dirty="0" smtClean="0"/>
              <a:t>Ausencia de </a:t>
            </a:r>
            <a:r>
              <a:rPr lang="es-ES" sz="2400" b="1" dirty="0" smtClean="0"/>
              <a:t>plazo </a:t>
            </a:r>
            <a:r>
              <a:rPr lang="es-ES" sz="2400" dirty="0" smtClean="0"/>
              <a:t>para entregar antecedentes.</a:t>
            </a:r>
          </a:p>
          <a:p>
            <a:pPr marL="808038" lvl="0" indent="-274638" algn="just">
              <a:spcBef>
                <a:spcPts val="600"/>
              </a:spcBef>
              <a:buClr>
                <a:srgbClr val="005DA2"/>
              </a:buClr>
              <a:buSzPct val="120000"/>
              <a:buFont typeface="Arial" pitchFamily="34" charset="0"/>
              <a:buChar char="•"/>
            </a:pPr>
            <a:r>
              <a:rPr lang="es-ES" sz="2400" b="1" dirty="0" smtClean="0"/>
              <a:t>Condicionar </a:t>
            </a:r>
            <a:r>
              <a:rPr lang="es-ES" sz="2400" dirty="0" smtClean="0"/>
              <a:t>la entrega de información a la cobertura del siniestro. </a:t>
            </a:r>
          </a:p>
          <a:p>
            <a:pPr marL="808038" lvl="0" indent="-274638" algn="just">
              <a:spcBef>
                <a:spcPts val="600"/>
              </a:spcBef>
              <a:buClr>
                <a:srgbClr val="005DA2"/>
              </a:buClr>
              <a:buSzPct val="120000"/>
              <a:buFont typeface="Arial" pitchFamily="34" charset="0"/>
              <a:buChar char="•"/>
            </a:pPr>
            <a:r>
              <a:rPr lang="es-ES" sz="2400" dirty="0" smtClean="0"/>
              <a:t>Asesores </a:t>
            </a:r>
            <a:r>
              <a:rPr lang="es-ES" sz="2400" b="1" dirty="0" smtClean="0"/>
              <a:t>no regulados </a:t>
            </a:r>
            <a:r>
              <a:rPr lang="es-ES" sz="2400" dirty="0" smtClean="0"/>
              <a:t>(</a:t>
            </a:r>
            <a:r>
              <a:rPr lang="es-ES" sz="2400" dirty="0" err="1" smtClean="0"/>
              <a:t>public</a:t>
            </a:r>
            <a:r>
              <a:rPr lang="es-ES" sz="2400" dirty="0" smtClean="0"/>
              <a:t> </a:t>
            </a:r>
            <a:r>
              <a:rPr lang="es-ES" sz="2400" dirty="0" err="1" smtClean="0"/>
              <a:t>adjusters</a:t>
            </a:r>
            <a:r>
              <a:rPr lang="es-ES" sz="2400" dirty="0" smtClean="0"/>
              <a:t>, “ex” liquidadores, etc.)</a:t>
            </a:r>
          </a:p>
          <a:p>
            <a:pPr algn="just">
              <a:spcBef>
                <a:spcPts val="600"/>
              </a:spcBef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lecha derecha"/>
          <p:cNvSpPr/>
          <p:nvPr/>
        </p:nvSpPr>
        <p:spPr>
          <a:xfrm>
            <a:off x="2771800" y="2708920"/>
            <a:ext cx="372708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5496" y="2782669"/>
            <a:ext cx="2824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“No Vivienda”</a:t>
            </a:r>
            <a:endParaRPr lang="es-ES" sz="36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6588224" y="2823319"/>
            <a:ext cx="2313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US$5.267 </a:t>
            </a:r>
            <a:r>
              <a:rPr lang="es-ES" sz="2000" dirty="0" smtClean="0"/>
              <a:t>pagados</a:t>
            </a:r>
            <a:endParaRPr lang="es-ES" sz="24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419872" y="2852936"/>
            <a:ext cx="232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32.117 </a:t>
            </a:r>
            <a:r>
              <a:rPr lang="es-ES" sz="2400" dirty="0" smtClean="0">
                <a:solidFill>
                  <a:schemeClr val="bg1"/>
                </a:solidFill>
              </a:rPr>
              <a:t>siniestros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2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</a:rPr>
              <a:t>27-F: Estadística</a:t>
            </a:r>
            <a:endParaRPr kumimoji="0" lang="es-ES" sz="2800" b="1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51520" y="5013176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94,58%</a:t>
            </a:r>
            <a:endParaRPr lang="es-ES" sz="3600" b="1" dirty="0" smtClean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s-ES" sz="2400" dirty="0" smtClean="0"/>
              <a:t>pagado por </a:t>
            </a:r>
            <a:r>
              <a:rPr lang="es-ES" sz="2400" b="1" dirty="0" smtClean="0"/>
              <a:t>REASEGURADORES</a:t>
            </a:r>
            <a:endParaRPr lang="es-ES" sz="2400" b="1" dirty="0"/>
          </a:p>
        </p:txBody>
      </p:sp>
      <p:grpSp>
        <p:nvGrpSpPr>
          <p:cNvPr id="30" name="29 Grupo"/>
          <p:cNvGrpSpPr/>
          <p:nvPr/>
        </p:nvGrpSpPr>
        <p:grpSpPr>
          <a:xfrm>
            <a:off x="4932040" y="4077072"/>
            <a:ext cx="3096344" cy="2016224"/>
            <a:chOff x="4932040" y="4221088"/>
            <a:chExt cx="3096344" cy="2016224"/>
          </a:xfrm>
        </p:grpSpPr>
        <p:sp>
          <p:nvSpPr>
            <p:cNvPr id="12" name="11 Elipse"/>
            <p:cNvSpPr/>
            <p:nvPr/>
          </p:nvSpPr>
          <p:spPr>
            <a:xfrm>
              <a:off x="6516216" y="4221088"/>
              <a:ext cx="1512168" cy="936104"/>
            </a:xfrm>
            <a:prstGeom prst="ellipse">
              <a:avLst/>
            </a:prstGeom>
            <a:solidFill>
              <a:srgbClr val="2457E8">
                <a:alpha val="1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Flecha doblada"/>
            <p:cNvSpPr/>
            <p:nvPr/>
          </p:nvSpPr>
          <p:spPr>
            <a:xfrm rot="10800000">
              <a:off x="4932040" y="5157192"/>
              <a:ext cx="2520280" cy="108012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6" name="5 Flecha derecha"/>
          <p:cNvSpPr/>
          <p:nvPr/>
        </p:nvSpPr>
        <p:spPr>
          <a:xfrm>
            <a:off x="2682458" y="1196752"/>
            <a:ext cx="381642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5856" y="1340768"/>
            <a:ext cx="2449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190.299 </a:t>
            </a:r>
            <a:r>
              <a:rPr lang="es-ES" sz="2400" dirty="0" smtClean="0">
                <a:solidFill>
                  <a:schemeClr val="bg1"/>
                </a:solidFill>
              </a:rPr>
              <a:t>siniestros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545794" y="1340768"/>
            <a:ext cx="2313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US$1.300 </a:t>
            </a:r>
            <a:r>
              <a:rPr lang="es-ES" sz="2000" dirty="0" smtClean="0"/>
              <a:t>pagados</a:t>
            </a:r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268760"/>
            <a:ext cx="2191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“Vivienda”</a:t>
            </a:r>
            <a:endParaRPr lang="es-ES" sz="3600" dirty="0"/>
          </a:p>
        </p:txBody>
      </p:sp>
      <p:grpSp>
        <p:nvGrpSpPr>
          <p:cNvPr id="29" name="28 Grupo"/>
          <p:cNvGrpSpPr/>
          <p:nvPr/>
        </p:nvGrpSpPr>
        <p:grpSpPr>
          <a:xfrm>
            <a:off x="1043608" y="4149080"/>
            <a:ext cx="6912768" cy="792088"/>
            <a:chOff x="1043608" y="4293096"/>
            <a:chExt cx="6912768" cy="792088"/>
          </a:xfrm>
        </p:grpSpPr>
        <p:sp>
          <p:nvSpPr>
            <p:cNvPr id="11" name="10 Flecha derecha"/>
            <p:cNvSpPr/>
            <p:nvPr/>
          </p:nvSpPr>
          <p:spPr>
            <a:xfrm>
              <a:off x="1043608" y="4293096"/>
              <a:ext cx="5472608" cy="792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 smtClean="0"/>
            </a:p>
            <a:p>
              <a:pPr algn="ctr"/>
              <a:endParaRPr lang="es-ES" dirty="0" smtClean="0"/>
            </a:p>
            <a:p>
              <a:pPr algn="ctr"/>
              <a:endParaRPr lang="es-ES" dirty="0" smtClean="0"/>
            </a:p>
            <a:p>
              <a:pPr algn="ctr"/>
              <a:endParaRPr lang="es-ES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3274803" y="4437975"/>
              <a:ext cx="2449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>
                  <a:solidFill>
                    <a:schemeClr val="bg1"/>
                  </a:solidFill>
                </a:rPr>
                <a:t>222.416 </a:t>
              </a:r>
              <a:r>
                <a:rPr lang="es-ES" sz="2400" dirty="0" smtClean="0">
                  <a:solidFill>
                    <a:schemeClr val="bg1"/>
                  </a:solidFill>
                </a:rPr>
                <a:t>siniestros</a:t>
              </a:r>
              <a:endParaRPr lang="es-E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579076" y="4452352"/>
              <a:ext cx="13773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dirty="0" smtClean="0"/>
                <a:t>US$6.567</a:t>
              </a:r>
              <a:endParaRPr lang="es-ES" sz="2400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1233344" y="4463400"/>
              <a:ext cx="9742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>
                  <a:solidFill>
                    <a:schemeClr val="bg1"/>
                  </a:solidFill>
                </a:rPr>
                <a:t>TOTAL</a:t>
              </a:r>
              <a:endParaRPr lang="es-E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1187624" y="6309320"/>
            <a:ext cx="6350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Fuente</a:t>
            </a:r>
            <a:r>
              <a:rPr lang="es-ES" sz="1600" dirty="0" smtClean="0"/>
              <a:t>: Libro “Análisis e Impacto del 27-F en el Mercado Asegurador”. SVS.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Llamada de flecha hacia abajo"/>
          <p:cNvSpPr/>
          <p:nvPr/>
        </p:nvSpPr>
        <p:spPr>
          <a:xfrm>
            <a:off x="611560" y="908720"/>
            <a:ext cx="7992888" cy="1152128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 indent="-533400" algn="ctr">
              <a:buClr>
                <a:srgbClr val="0070C0"/>
              </a:buClr>
            </a:pPr>
            <a:r>
              <a:rPr lang="es-ES" sz="2500" dirty="0" smtClean="0">
                <a:solidFill>
                  <a:schemeClr val="bg1"/>
                </a:solidFill>
              </a:rPr>
              <a:t>A menor retención de la cedente, mayor control.</a:t>
            </a:r>
          </a:p>
        </p:txBody>
      </p:sp>
      <p:sp>
        <p:nvSpPr>
          <p:cNvPr id="3" name="3 Título"/>
          <p:cNvSpPr txBox="1">
            <a:spLocks/>
          </p:cNvSpPr>
          <p:nvPr/>
        </p:nvSpPr>
        <p:spPr>
          <a:xfrm>
            <a:off x="-36512" y="-27384"/>
            <a:ext cx="9180512" cy="1143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2800" b="1" dirty="0" smtClean="0">
                <a:solidFill>
                  <a:srgbClr val="0070C0"/>
                </a:solidFill>
              </a:rPr>
              <a:t>Situación del Reaseguro</a:t>
            </a:r>
            <a:endParaRPr kumimoji="0" lang="es-ES" sz="2800" b="1" i="0" u="none" strike="noStrike" kern="1200" cap="none" spc="0" normalizeH="0" baseline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Llamada de flecha hacia abajo"/>
          <p:cNvSpPr/>
          <p:nvPr/>
        </p:nvSpPr>
        <p:spPr>
          <a:xfrm>
            <a:off x="611560" y="2132856"/>
            <a:ext cx="7992888" cy="1152128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 indent="-533400" algn="ctr">
              <a:buClr>
                <a:srgbClr val="0070C0"/>
              </a:buClr>
            </a:pPr>
            <a:r>
              <a:rPr lang="es-ES" sz="2500" dirty="0" smtClean="0"/>
              <a:t>Cláusulas de Cooperación y de Control.</a:t>
            </a:r>
            <a:endParaRPr lang="es-ES" sz="2500" dirty="0" smtClean="0">
              <a:solidFill>
                <a:schemeClr val="bg1"/>
              </a:solidFill>
            </a:endParaRPr>
          </a:p>
        </p:txBody>
      </p:sp>
      <p:sp>
        <p:nvSpPr>
          <p:cNvPr id="9" name="8 Llamada de flecha hacia abajo"/>
          <p:cNvSpPr/>
          <p:nvPr/>
        </p:nvSpPr>
        <p:spPr>
          <a:xfrm>
            <a:off x="611560" y="3429000"/>
            <a:ext cx="7992888" cy="1152128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 indent="-533400" algn="ctr">
              <a:buClr>
                <a:srgbClr val="0070C0"/>
              </a:buClr>
            </a:pPr>
            <a:r>
              <a:rPr lang="es-ES" sz="2500" dirty="0" smtClean="0"/>
              <a:t>Deber de independencia del Liquidador.</a:t>
            </a:r>
            <a:endParaRPr lang="es-ES" sz="2500" dirty="0" smtClean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11560" y="4725144"/>
            <a:ext cx="7992888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 lvl="0" indent="-533400" algn="ctr">
              <a:buClr>
                <a:srgbClr val="0070C0"/>
              </a:buClr>
            </a:pPr>
            <a:r>
              <a:rPr lang="es-ES" sz="2400" dirty="0" smtClean="0"/>
              <a:t>Código de Comercio Art. 585: </a:t>
            </a:r>
          </a:p>
          <a:p>
            <a:pPr marL="533400" lvl="0" indent="-533400" algn="ctr">
              <a:buClr>
                <a:srgbClr val="0070C0"/>
              </a:buClr>
            </a:pPr>
            <a:r>
              <a:rPr lang="es-ES" sz="2400" dirty="0" smtClean="0"/>
              <a:t>“</a:t>
            </a:r>
            <a:r>
              <a:rPr lang="es-ES" sz="2400" i="1" dirty="0" smtClean="0"/>
              <a:t>Autonomía. </a:t>
            </a:r>
            <a:r>
              <a:rPr lang="es-ES" sz="2400" b="1" i="1" dirty="0" smtClean="0"/>
              <a:t>El reaseguro no altera en forma alguna el contrato de seguro</a:t>
            </a:r>
            <a:r>
              <a:rPr lang="es-ES" sz="2400" dirty="0" smtClean="0"/>
              <a:t>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478</Words>
  <Application>Microsoft Office PowerPoint</Application>
  <PresentationFormat>Presentación en pantalla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Conducta de mercado del sector asegurador en chile 25 de Julio de 2014 – Hotel Intercontinental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Salashina Olga</cp:lastModifiedBy>
  <cp:revision>184</cp:revision>
  <dcterms:created xsi:type="dcterms:W3CDTF">2014-06-02T12:41:55Z</dcterms:created>
  <dcterms:modified xsi:type="dcterms:W3CDTF">2014-07-31T20:49:04Z</dcterms:modified>
</cp:coreProperties>
</file>