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</p:sldMasterIdLst>
  <p:notesMasterIdLst>
    <p:notesMasterId r:id="rId16"/>
  </p:notesMasterIdLst>
  <p:sldIdLst>
    <p:sldId id="256" r:id="rId5"/>
    <p:sldId id="485" r:id="rId6"/>
    <p:sldId id="418" r:id="rId7"/>
    <p:sldId id="521" r:id="rId8"/>
    <p:sldId id="500" r:id="rId9"/>
    <p:sldId id="525" r:id="rId10"/>
    <p:sldId id="389" r:id="rId11"/>
    <p:sldId id="524" r:id="rId12"/>
    <p:sldId id="522" r:id="rId13"/>
    <p:sldId id="390" r:id="rId14"/>
    <p:sldId id="392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lia González Haug" initials="CGH" lastIdx="13" clrIdx="0"/>
  <p:cmAuthor id="1" name="Cambroneroam" initials="MAC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3"/>
    <a:srgbClr val="318BB5"/>
    <a:srgbClr val="006BAD"/>
    <a:srgbClr val="007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6" autoAdjust="0"/>
    <p:restoredTop sz="86316" autoAdjust="0"/>
  </p:normalViewPr>
  <p:slideViewPr>
    <p:cSldViewPr snapToObjects="1" showGuides="1"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0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4-19T11:44:58.163" idx="2">
    <p:pos x="4186" y="871"/>
    <p:text>actualizados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EEBDD-18B7-4D85-B46A-13C85A866D69}" type="doc">
      <dgm:prSet loTypeId="urn:diagrams.loki3.com/BracketList+Icon" loCatId="officeonline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s-CR"/>
        </a:p>
      </dgm:t>
    </dgm:pt>
    <dgm:pt modelId="{6DE0E50E-06CD-4ACE-AE02-DAF380F5A7C4}">
      <dgm:prSet phldrT="[Texto]"/>
      <dgm:spPr/>
      <dgm:t>
        <a:bodyPr/>
        <a:lstStyle/>
        <a:p>
          <a:r>
            <a:rPr lang="es-CR" b="0" smtClean="0"/>
            <a:t>1</a:t>
          </a:r>
          <a:endParaRPr lang="es-CR" b="0" dirty="0"/>
        </a:p>
      </dgm:t>
    </dgm:pt>
    <dgm:pt modelId="{D297A0F1-10C0-4ECF-B3AD-494156DA16DB}" type="parTrans" cxnId="{913DE49B-FE99-415B-AED9-751BC212962A}">
      <dgm:prSet/>
      <dgm:spPr/>
      <dgm:t>
        <a:bodyPr/>
        <a:lstStyle/>
        <a:p>
          <a:endParaRPr lang="es-CR"/>
        </a:p>
      </dgm:t>
    </dgm:pt>
    <dgm:pt modelId="{70DF7D23-C420-4E08-9EB5-8E277CBCA205}" type="sibTrans" cxnId="{913DE49B-FE99-415B-AED9-751BC212962A}">
      <dgm:prSet/>
      <dgm:spPr/>
      <dgm:t>
        <a:bodyPr/>
        <a:lstStyle/>
        <a:p>
          <a:endParaRPr lang="es-CR"/>
        </a:p>
      </dgm:t>
    </dgm:pt>
    <dgm:pt modelId="{014507A1-937D-4AE5-8988-61BC176F98A0}">
      <dgm:prSet phldrT="[Texto]" custT="1"/>
      <dgm:spPr/>
      <dgm:t>
        <a:bodyPr/>
        <a:lstStyle/>
        <a:p>
          <a:r>
            <a:rPr lang="es-CR" sz="2800" b="0" dirty="0" smtClean="0">
              <a:latin typeface="Calibri" pitchFamily="34" charset="0"/>
              <a:cs typeface="Calibri" pitchFamily="34" charset="0"/>
            </a:rPr>
            <a:t>Consolidación del Modelo de Supervisión  basado en Riesgos</a:t>
          </a:r>
          <a:endParaRPr lang="es-CR" sz="2800" b="0" dirty="0"/>
        </a:p>
      </dgm:t>
    </dgm:pt>
    <dgm:pt modelId="{95574C41-27E7-4C47-8315-AEC53283878E}" type="parTrans" cxnId="{2E6B48E4-9F76-451C-9848-1C81DC233D38}">
      <dgm:prSet/>
      <dgm:spPr/>
      <dgm:t>
        <a:bodyPr/>
        <a:lstStyle/>
        <a:p>
          <a:endParaRPr lang="es-CR"/>
        </a:p>
      </dgm:t>
    </dgm:pt>
    <dgm:pt modelId="{B4E63D23-2CD3-4B65-B968-73EC28D2F532}" type="sibTrans" cxnId="{2E6B48E4-9F76-451C-9848-1C81DC233D38}">
      <dgm:prSet/>
      <dgm:spPr/>
      <dgm:t>
        <a:bodyPr/>
        <a:lstStyle/>
        <a:p>
          <a:endParaRPr lang="es-CR"/>
        </a:p>
      </dgm:t>
    </dgm:pt>
    <dgm:pt modelId="{A4D1FCEE-159D-4E36-A4C6-294EEAC0C731}">
      <dgm:prSet phldrT="[Texto]"/>
      <dgm:spPr/>
      <dgm:t>
        <a:bodyPr/>
        <a:lstStyle/>
        <a:p>
          <a:r>
            <a:rPr lang="es-CR" b="0" smtClean="0"/>
            <a:t>2</a:t>
          </a:r>
          <a:endParaRPr lang="es-CR" b="0" dirty="0"/>
        </a:p>
      </dgm:t>
    </dgm:pt>
    <dgm:pt modelId="{CDF72D27-63F4-4344-8CBA-7E2F50BEB3A9}" type="parTrans" cxnId="{0C81FFFC-DEB1-49BB-913E-1E3682CAEE0E}">
      <dgm:prSet/>
      <dgm:spPr/>
      <dgm:t>
        <a:bodyPr/>
        <a:lstStyle/>
        <a:p>
          <a:endParaRPr lang="es-CR"/>
        </a:p>
      </dgm:t>
    </dgm:pt>
    <dgm:pt modelId="{3945A22E-2959-4D25-BDB1-8DC9DF848A91}" type="sibTrans" cxnId="{0C81FFFC-DEB1-49BB-913E-1E3682CAEE0E}">
      <dgm:prSet/>
      <dgm:spPr/>
      <dgm:t>
        <a:bodyPr/>
        <a:lstStyle/>
        <a:p>
          <a:endParaRPr lang="es-CR"/>
        </a:p>
      </dgm:t>
    </dgm:pt>
    <dgm:pt modelId="{8AED4319-E831-489B-AD3B-F0F0A885335B}">
      <dgm:prSet phldrT="[Texto]" custT="1"/>
      <dgm:spPr/>
      <dgm:t>
        <a:bodyPr/>
        <a:lstStyle/>
        <a:p>
          <a:r>
            <a:rPr lang="es-CR" sz="28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Cumplimiento de los Principios de Supervisión de Seguros de la Asociación Internacional de Supervisores de Seguros (IAIS)</a:t>
          </a:r>
          <a:endParaRPr lang="es-CR" sz="2800" b="0" dirty="0">
            <a:solidFill>
              <a:schemeClr val="tx1"/>
            </a:solidFill>
          </a:endParaRPr>
        </a:p>
      </dgm:t>
    </dgm:pt>
    <dgm:pt modelId="{4ACE3AAB-861C-481E-87D0-E8DBBE94D3F9}" type="parTrans" cxnId="{FC23F640-2084-48F9-8CD7-E10C2EF08AAE}">
      <dgm:prSet/>
      <dgm:spPr/>
      <dgm:t>
        <a:bodyPr/>
        <a:lstStyle/>
        <a:p>
          <a:endParaRPr lang="es-CR"/>
        </a:p>
      </dgm:t>
    </dgm:pt>
    <dgm:pt modelId="{78C976FD-9047-45FA-AE63-120AEA94BFA1}" type="sibTrans" cxnId="{FC23F640-2084-48F9-8CD7-E10C2EF08AAE}">
      <dgm:prSet/>
      <dgm:spPr/>
      <dgm:t>
        <a:bodyPr/>
        <a:lstStyle/>
        <a:p>
          <a:endParaRPr lang="es-CR"/>
        </a:p>
      </dgm:t>
    </dgm:pt>
    <dgm:pt modelId="{EFD9420A-FC3B-4BBC-8277-E6119D104608}" type="pres">
      <dgm:prSet presAssocID="{3D2EEBDD-18B7-4D85-B46A-13C85A866D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2E9AE1DE-CF2D-4363-8FB4-412FFA0876B5}" type="pres">
      <dgm:prSet presAssocID="{6DE0E50E-06CD-4ACE-AE02-DAF380F5A7C4}" presName="linNode" presStyleCnt="0"/>
      <dgm:spPr/>
      <dgm:t>
        <a:bodyPr/>
        <a:lstStyle/>
        <a:p>
          <a:endParaRPr lang="es-CR"/>
        </a:p>
      </dgm:t>
    </dgm:pt>
    <dgm:pt modelId="{2796DD42-BCC4-4999-AC0D-3326F3F08A79}" type="pres">
      <dgm:prSet presAssocID="{6DE0E50E-06CD-4ACE-AE02-DAF380F5A7C4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D9CAD72-CEBA-409F-9DCD-04A96C3A8D1A}" type="pres">
      <dgm:prSet presAssocID="{6DE0E50E-06CD-4ACE-AE02-DAF380F5A7C4}" presName="bracket" presStyleLbl="parChTrans1D1" presStyleIdx="0" presStyleCnt="2"/>
      <dgm:spPr/>
      <dgm:t>
        <a:bodyPr/>
        <a:lstStyle/>
        <a:p>
          <a:endParaRPr lang="es-CR"/>
        </a:p>
      </dgm:t>
    </dgm:pt>
    <dgm:pt modelId="{18F9FDE2-7CCD-46AC-B503-168061FC49F5}" type="pres">
      <dgm:prSet presAssocID="{6DE0E50E-06CD-4ACE-AE02-DAF380F5A7C4}" presName="spH" presStyleCnt="0"/>
      <dgm:spPr/>
      <dgm:t>
        <a:bodyPr/>
        <a:lstStyle/>
        <a:p>
          <a:endParaRPr lang="es-CR"/>
        </a:p>
      </dgm:t>
    </dgm:pt>
    <dgm:pt modelId="{13C144D6-D4FF-477B-8C9A-F75C240B8A35}" type="pres">
      <dgm:prSet presAssocID="{6DE0E50E-06CD-4ACE-AE02-DAF380F5A7C4}" presName="desTx" presStyleLbl="node1" presStyleIdx="0" presStyleCnt="2" custScaleX="301109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3D38162-2382-4D3B-BFD4-EB4D7A848688}" type="pres">
      <dgm:prSet presAssocID="{70DF7D23-C420-4E08-9EB5-8E277CBCA205}" presName="spV" presStyleCnt="0"/>
      <dgm:spPr/>
      <dgm:t>
        <a:bodyPr/>
        <a:lstStyle/>
        <a:p>
          <a:endParaRPr lang="es-CR"/>
        </a:p>
      </dgm:t>
    </dgm:pt>
    <dgm:pt modelId="{4561D430-3B2E-4D05-94C9-5BB36C9C99C5}" type="pres">
      <dgm:prSet presAssocID="{A4D1FCEE-159D-4E36-A4C6-294EEAC0C731}" presName="linNode" presStyleCnt="0"/>
      <dgm:spPr/>
      <dgm:t>
        <a:bodyPr/>
        <a:lstStyle/>
        <a:p>
          <a:endParaRPr lang="es-CR"/>
        </a:p>
      </dgm:t>
    </dgm:pt>
    <dgm:pt modelId="{51E631AD-933D-4DD2-94AD-913CB0DBD0C8}" type="pres">
      <dgm:prSet presAssocID="{A4D1FCEE-159D-4E36-A4C6-294EEAC0C731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0C8365C-6C25-4B03-BC30-74574D83F364}" type="pres">
      <dgm:prSet presAssocID="{A4D1FCEE-159D-4E36-A4C6-294EEAC0C731}" presName="bracket" presStyleLbl="parChTrans1D1" presStyleIdx="1" presStyleCnt="2"/>
      <dgm:spPr/>
      <dgm:t>
        <a:bodyPr/>
        <a:lstStyle/>
        <a:p>
          <a:endParaRPr lang="es-CR"/>
        </a:p>
      </dgm:t>
    </dgm:pt>
    <dgm:pt modelId="{FF9C44F3-055C-49D8-8F5A-2A8F65D74867}" type="pres">
      <dgm:prSet presAssocID="{A4D1FCEE-159D-4E36-A4C6-294EEAC0C731}" presName="spH" presStyleCnt="0"/>
      <dgm:spPr/>
      <dgm:t>
        <a:bodyPr/>
        <a:lstStyle/>
        <a:p>
          <a:endParaRPr lang="es-CR"/>
        </a:p>
      </dgm:t>
    </dgm:pt>
    <dgm:pt modelId="{698EFE16-C129-4416-933F-114D9A9499C3}" type="pres">
      <dgm:prSet presAssocID="{A4D1FCEE-159D-4E36-A4C6-294EEAC0C731}" presName="desTx" presStyleLbl="node1" presStyleIdx="1" presStyleCnt="2" custScaleX="29711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553FD82D-AF77-405E-9684-CBB44110CB6E}" type="presOf" srcId="{014507A1-937D-4AE5-8988-61BC176F98A0}" destId="{13C144D6-D4FF-477B-8C9A-F75C240B8A35}" srcOrd="0" destOrd="0" presId="urn:diagrams.loki3.com/BracketList+Icon"/>
    <dgm:cxn modelId="{2E6B48E4-9F76-451C-9848-1C81DC233D38}" srcId="{6DE0E50E-06CD-4ACE-AE02-DAF380F5A7C4}" destId="{014507A1-937D-4AE5-8988-61BC176F98A0}" srcOrd="0" destOrd="0" parTransId="{95574C41-27E7-4C47-8315-AEC53283878E}" sibTransId="{B4E63D23-2CD3-4B65-B968-73EC28D2F532}"/>
    <dgm:cxn modelId="{FC23F640-2084-48F9-8CD7-E10C2EF08AAE}" srcId="{A4D1FCEE-159D-4E36-A4C6-294EEAC0C731}" destId="{8AED4319-E831-489B-AD3B-F0F0A885335B}" srcOrd="0" destOrd="0" parTransId="{4ACE3AAB-861C-481E-87D0-E8DBBE94D3F9}" sibTransId="{78C976FD-9047-45FA-AE63-120AEA94BFA1}"/>
    <dgm:cxn modelId="{A598D47F-B6E1-434E-B707-610D8A60F9DD}" type="presOf" srcId="{3D2EEBDD-18B7-4D85-B46A-13C85A866D69}" destId="{EFD9420A-FC3B-4BBC-8277-E6119D104608}" srcOrd="0" destOrd="0" presId="urn:diagrams.loki3.com/BracketList+Icon"/>
    <dgm:cxn modelId="{8F78FE53-E384-4AD8-A2F2-11D7504E2551}" type="presOf" srcId="{A4D1FCEE-159D-4E36-A4C6-294EEAC0C731}" destId="{51E631AD-933D-4DD2-94AD-913CB0DBD0C8}" srcOrd="0" destOrd="0" presId="urn:diagrams.loki3.com/BracketList+Icon"/>
    <dgm:cxn modelId="{913DE49B-FE99-415B-AED9-751BC212962A}" srcId="{3D2EEBDD-18B7-4D85-B46A-13C85A866D69}" destId="{6DE0E50E-06CD-4ACE-AE02-DAF380F5A7C4}" srcOrd="0" destOrd="0" parTransId="{D297A0F1-10C0-4ECF-B3AD-494156DA16DB}" sibTransId="{70DF7D23-C420-4E08-9EB5-8E277CBCA205}"/>
    <dgm:cxn modelId="{0C81FFFC-DEB1-49BB-913E-1E3682CAEE0E}" srcId="{3D2EEBDD-18B7-4D85-B46A-13C85A866D69}" destId="{A4D1FCEE-159D-4E36-A4C6-294EEAC0C731}" srcOrd="1" destOrd="0" parTransId="{CDF72D27-63F4-4344-8CBA-7E2F50BEB3A9}" sibTransId="{3945A22E-2959-4D25-BDB1-8DC9DF848A91}"/>
    <dgm:cxn modelId="{240A9EAA-F421-4CA7-A69B-6A67FB9BF659}" type="presOf" srcId="{6DE0E50E-06CD-4ACE-AE02-DAF380F5A7C4}" destId="{2796DD42-BCC4-4999-AC0D-3326F3F08A79}" srcOrd="0" destOrd="0" presId="urn:diagrams.loki3.com/BracketList+Icon"/>
    <dgm:cxn modelId="{C15DD4D6-5696-46B9-80AE-7CEE4D90429F}" type="presOf" srcId="{8AED4319-E831-489B-AD3B-F0F0A885335B}" destId="{698EFE16-C129-4416-933F-114D9A9499C3}" srcOrd="0" destOrd="0" presId="urn:diagrams.loki3.com/BracketList+Icon"/>
    <dgm:cxn modelId="{8CCC1D98-C484-4742-9494-124188BF06AC}" type="presParOf" srcId="{EFD9420A-FC3B-4BBC-8277-E6119D104608}" destId="{2E9AE1DE-CF2D-4363-8FB4-412FFA0876B5}" srcOrd="0" destOrd="0" presId="urn:diagrams.loki3.com/BracketList+Icon"/>
    <dgm:cxn modelId="{163D0E26-5940-4B6F-8869-188785F51150}" type="presParOf" srcId="{2E9AE1DE-CF2D-4363-8FB4-412FFA0876B5}" destId="{2796DD42-BCC4-4999-AC0D-3326F3F08A79}" srcOrd="0" destOrd="0" presId="urn:diagrams.loki3.com/BracketList+Icon"/>
    <dgm:cxn modelId="{0E47E469-9A2B-48BC-9031-8982AFAD8602}" type="presParOf" srcId="{2E9AE1DE-CF2D-4363-8FB4-412FFA0876B5}" destId="{8D9CAD72-CEBA-409F-9DCD-04A96C3A8D1A}" srcOrd="1" destOrd="0" presId="urn:diagrams.loki3.com/BracketList+Icon"/>
    <dgm:cxn modelId="{0ED1137E-F311-4E9B-A8B4-72A0442A52A5}" type="presParOf" srcId="{2E9AE1DE-CF2D-4363-8FB4-412FFA0876B5}" destId="{18F9FDE2-7CCD-46AC-B503-168061FC49F5}" srcOrd="2" destOrd="0" presId="urn:diagrams.loki3.com/BracketList+Icon"/>
    <dgm:cxn modelId="{780727C6-09EC-44BB-8A2B-918F573757A3}" type="presParOf" srcId="{2E9AE1DE-CF2D-4363-8FB4-412FFA0876B5}" destId="{13C144D6-D4FF-477B-8C9A-F75C240B8A35}" srcOrd="3" destOrd="0" presId="urn:diagrams.loki3.com/BracketList+Icon"/>
    <dgm:cxn modelId="{D744DED3-D05F-4BA8-8EC2-241B7246E54F}" type="presParOf" srcId="{EFD9420A-FC3B-4BBC-8277-E6119D104608}" destId="{33D38162-2382-4D3B-BFD4-EB4D7A848688}" srcOrd="1" destOrd="0" presId="urn:diagrams.loki3.com/BracketList+Icon"/>
    <dgm:cxn modelId="{69CBDB4B-7C55-4565-B6A4-E4FF4B10E9F7}" type="presParOf" srcId="{EFD9420A-FC3B-4BBC-8277-E6119D104608}" destId="{4561D430-3B2E-4D05-94C9-5BB36C9C99C5}" srcOrd="2" destOrd="0" presId="urn:diagrams.loki3.com/BracketList+Icon"/>
    <dgm:cxn modelId="{A5A48E30-11BA-4601-8EC4-4841ABF003B1}" type="presParOf" srcId="{4561D430-3B2E-4D05-94C9-5BB36C9C99C5}" destId="{51E631AD-933D-4DD2-94AD-913CB0DBD0C8}" srcOrd="0" destOrd="0" presId="urn:diagrams.loki3.com/BracketList+Icon"/>
    <dgm:cxn modelId="{6ADCF89F-E970-4052-B6A4-3761883FBE43}" type="presParOf" srcId="{4561D430-3B2E-4D05-94C9-5BB36C9C99C5}" destId="{F0C8365C-6C25-4B03-BC30-74574D83F364}" srcOrd="1" destOrd="0" presId="urn:diagrams.loki3.com/BracketList+Icon"/>
    <dgm:cxn modelId="{A79E73BB-522B-4D3C-B349-98C3DA6D4B6E}" type="presParOf" srcId="{4561D430-3B2E-4D05-94C9-5BB36C9C99C5}" destId="{FF9C44F3-055C-49D8-8F5A-2A8F65D74867}" srcOrd="2" destOrd="0" presId="urn:diagrams.loki3.com/BracketList+Icon"/>
    <dgm:cxn modelId="{40F9A51F-0B84-4DF7-A5EA-6157B738DC25}" type="presParOf" srcId="{4561D430-3B2E-4D05-94C9-5BB36C9C99C5}" destId="{698EFE16-C129-4416-933F-114D9A9499C3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F9A4F9-D1E5-45AE-A5D2-82A4FB8BEA8E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91E2161D-B23E-4992-824B-317A6A203F9D}">
      <dgm:prSet phldrT="[Texto]" custT="1"/>
      <dgm:spPr/>
      <dgm:t>
        <a:bodyPr/>
        <a:lstStyle/>
        <a:p>
          <a:pPr algn="l"/>
          <a:r>
            <a:rPr lang="es-CR" sz="1400" u="none" smtClean="0"/>
            <a:t>Establecer un proceso de autorización y registro eficiente que permita la verificación de idoneidad y calidad de los participantes y los productos del mercado de seguros.</a:t>
          </a:r>
          <a:endParaRPr lang="es-CR" sz="1400" u="none" dirty="0"/>
        </a:p>
      </dgm:t>
    </dgm:pt>
    <dgm:pt modelId="{83637BFA-F9AD-4650-9703-FD68D3F9CE42}" type="parTrans" cxnId="{FD38E0BE-226B-4D69-A533-5882481A8688}">
      <dgm:prSet/>
      <dgm:spPr/>
      <dgm:t>
        <a:bodyPr/>
        <a:lstStyle/>
        <a:p>
          <a:pPr algn="l"/>
          <a:endParaRPr lang="es-CR" sz="1400"/>
        </a:p>
      </dgm:t>
    </dgm:pt>
    <dgm:pt modelId="{AA26B982-B7DB-4D8E-BD91-492A41267830}" type="sibTrans" cxnId="{FD38E0BE-226B-4D69-A533-5882481A8688}">
      <dgm:prSet/>
      <dgm:spPr/>
      <dgm:t>
        <a:bodyPr/>
        <a:lstStyle/>
        <a:p>
          <a:pPr algn="l"/>
          <a:endParaRPr lang="es-CR" sz="1400"/>
        </a:p>
      </dgm:t>
    </dgm:pt>
    <dgm:pt modelId="{2BC794D4-4F05-4B0A-947F-35B56948BC5C}">
      <dgm:prSet phldrT="[Texto]" custT="1"/>
      <dgm:spPr/>
      <dgm:t>
        <a:bodyPr/>
        <a:lstStyle/>
        <a:p>
          <a:pPr algn="l"/>
          <a:r>
            <a:rPr lang="es-CR" sz="1400" u="none" smtClean="0"/>
            <a:t>Desarrollar una normativa completa, actualizada y adecuada al mercado de seguros de Costa Rica, basada en las mejores prácticas y estándares internacionales.</a:t>
          </a:r>
          <a:endParaRPr lang="es-CR" sz="1400" u="none" dirty="0"/>
        </a:p>
      </dgm:t>
    </dgm:pt>
    <dgm:pt modelId="{C4DE7E78-D499-4513-A236-228AE2457B14}" type="parTrans" cxnId="{CB1EBAA5-97D7-4B92-921D-6502BD80CA79}">
      <dgm:prSet/>
      <dgm:spPr/>
      <dgm:t>
        <a:bodyPr/>
        <a:lstStyle/>
        <a:p>
          <a:pPr algn="l"/>
          <a:endParaRPr lang="es-CR" sz="1400"/>
        </a:p>
      </dgm:t>
    </dgm:pt>
    <dgm:pt modelId="{0CDFDE20-C32F-4AF7-B9CF-B00CD594001D}" type="sibTrans" cxnId="{CB1EBAA5-97D7-4B92-921D-6502BD80CA79}">
      <dgm:prSet/>
      <dgm:spPr/>
      <dgm:t>
        <a:bodyPr/>
        <a:lstStyle/>
        <a:p>
          <a:pPr algn="l"/>
          <a:endParaRPr lang="es-CR" sz="1400"/>
        </a:p>
      </dgm:t>
    </dgm:pt>
    <dgm:pt modelId="{627B9CB0-609A-475E-AB39-5543F23B17BC}">
      <dgm:prSet phldrT="[Texto]" custT="1"/>
      <dgm:spPr/>
      <dgm:t>
        <a:bodyPr/>
        <a:lstStyle/>
        <a:p>
          <a:pPr algn="l"/>
          <a:r>
            <a:rPr lang="es-CR" sz="1400" u="none" dirty="0" smtClean="0"/>
            <a:t>Establecer un modelo de supervisión que permita evaluar los riesgos relevantes de las entidades supervisadas, generar alertas tempranas, promueva acciones correctivas oportunas e incentive un eficiente funcionamiento del mercado de seguros.</a:t>
          </a:r>
          <a:endParaRPr lang="es-CR" sz="1400" u="none" dirty="0"/>
        </a:p>
      </dgm:t>
    </dgm:pt>
    <dgm:pt modelId="{474F0F07-8BEF-4189-BF4B-8E5F7EF12DD9}" type="parTrans" cxnId="{BE9C85DF-C1D5-4764-91B5-27E7741F6A24}">
      <dgm:prSet/>
      <dgm:spPr/>
      <dgm:t>
        <a:bodyPr/>
        <a:lstStyle/>
        <a:p>
          <a:pPr algn="l"/>
          <a:endParaRPr lang="es-CR" sz="1400"/>
        </a:p>
      </dgm:t>
    </dgm:pt>
    <dgm:pt modelId="{3E2CCF1E-5B13-41B3-87F4-4069E76F059F}" type="sibTrans" cxnId="{BE9C85DF-C1D5-4764-91B5-27E7741F6A24}">
      <dgm:prSet/>
      <dgm:spPr/>
      <dgm:t>
        <a:bodyPr/>
        <a:lstStyle/>
        <a:p>
          <a:pPr algn="l"/>
          <a:endParaRPr lang="es-CR" sz="1400"/>
        </a:p>
      </dgm:t>
    </dgm:pt>
    <dgm:pt modelId="{F67A4CF4-1D5E-402C-ADCF-4AACD45D35D4}">
      <dgm:prSet phldrT="[Texto]" custT="1"/>
      <dgm:spPr/>
      <dgm:t>
        <a:bodyPr/>
        <a:lstStyle/>
        <a:p>
          <a:pPr algn="l"/>
          <a:r>
            <a:rPr lang="es-CR" sz="1400" u="none" smtClean="0"/>
            <a:t>Establecer un servicio eficiente que promueva el respeto a los derechos del consumidor de seguros.</a:t>
          </a:r>
          <a:endParaRPr lang="es-CR" sz="1400" u="none" dirty="0"/>
        </a:p>
      </dgm:t>
    </dgm:pt>
    <dgm:pt modelId="{D33F2AEE-ACFB-4B51-A4C6-A32F94AB31D8}" type="parTrans" cxnId="{96EF8BB0-6CBA-469E-9533-729C9C1E43A4}">
      <dgm:prSet/>
      <dgm:spPr/>
      <dgm:t>
        <a:bodyPr/>
        <a:lstStyle/>
        <a:p>
          <a:pPr algn="l"/>
          <a:endParaRPr lang="es-CR" sz="1400"/>
        </a:p>
      </dgm:t>
    </dgm:pt>
    <dgm:pt modelId="{5650506C-88DA-40F8-B4FC-A0313AD7FA68}" type="sibTrans" cxnId="{96EF8BB0-6CBA-469E-9533-729C9C1E43A4}">
      <dgm:prSet/>
      <dgm:spPr/>
      <dgm:t>
        <a:bodyPr/>
        <a:lstStyle/>
        <a:p>
          <a:pPr algn="l"/>
          <a:endParaRPr lang="es-CR" sz="1400"/>
        </a:p>
      </dgm:t>
    </dgm:pt>
    <dgm:pt modelId="{679DB70C-EF9A-43C1-8FF7-3A746783CC4F}">
      <dgm:prSet phldrT="[Texto]" custT="1"/>
      <dgm:spPr/>
      <dgm:t>
        <a:bodyPr/>
        <a:lstStyle/>
        <a:p>
          <a:pPr algn="l"/>
          <a:r>
            <a:rPr lang="es-CR" sz="1400" u="none" smtClean="0"/>
            <a:t>Proveer al público con información clara, oportuna y relevante que permita potenciar la disciplina de mercado, ampliar el conocimiento y  facilite la toma  de decisiones.</a:t>
          </a:r>
          <a:endParaRPr lang="es-CR" sz="1400" u="none" dirty="0"/>
        </a:p>
      </dgm:t>
    </dgm:pt>
    <dgm:pt modelId="{256EAC63-A72E-4CFD-9C8D-DDDFC80F16B5}" type="parTrans" cxnId="{57E00A72-5E8D-402D-AFBF-2C1BD4ED3F7D}">
      <dgm:prSet/>
      <dgm:spPr/>
      <dgm:t>
        <a:bodyPr/>
        <a:lstStyle/>
        <a:p>
          <a:pPr algn="l"/>
          <a:endParaRPr lang="es-CR" sz="1400"/>
        </a:p>
      </dgm:t>
    </dgm:pt>
    <dgm:pt modelId="{6E3D7C37-FB48-4A2A-A746-DB569817E54F}" type="sibTrans" cxnId="{57E00A72-5E8D-402D-AFBF-2C1BD4ED3F7D}">
      <dgm:prSet/>
      <dgm:spPr/>
      <dgm:t>
        <a:bodyPr/>
        <a:lstStyle/>
        <a:p>
          <a:pPr algn="l"/>
          <a:endParaRPr lang="es-CR" sz="1400"/>
        </a:p>
      </dgm:t>
    </dgm:pt>
    <dgm:pt modelId="{244E7EA8-C247-44A8-8BB8-388D1C0EF291}" type="pres">
      <dgm:prSet presAssocID="{A7F9A4F9-D1E5-45AE-A5D2-82A4FB8BEA8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R"/>
        </a:p>
      </dgm:t>
    </dgm:pt>
    <dgm:pt modelId="{5ACC482F-6E21-4B52-B016-D30A588079FD}" type="pres">
      <dgm:prSet presAssocID="{A7F9A4F9-D1E5-45AE-A5D2-82A4FB8BEA8E}" presName="Name1" presStyleCnt="0"/>
      <dgm:spPr/>
      <dgm:t>
        <a:bodyPr/>
        <a:lstStyle/>
        <a:p>
          <a:endParaRPr lang="es-CR"/>
        </a:p>
      </dgm:t>
    </dgm:pt>
    <dgm:pt modelId="{266FCA1C-ECC7-431D-94D5-9D909AF6D919}" type="pres">
      <dgm:prSet presAssocID="{A7F9A4F9-D1E5-45AE-A5D2-82A4FB8BEA8E}" presName="cycle" presStyleCnt="0"/>
      <dgm:spPr/>
      <dgm:t>
        <a:bodyPr/>
        <a:lstStyle/>
        <a:p>
          <a:endParaRPr lang="es-CR"/>
        </a:p>
      </dgm:t>
    </dgm:pt>
    <dgm:pt modelId="{6B1530F7-D99E-4315-AF12-23E3BA9E8C6A}" type="pres">
      <dgm:prSet presAssocID="{A7F9A4F9-D1E5-45AE-A5D2-82A4FB8BEA8E}" presName="srcNode" presStyleLbl="node1" presStyleIdx="0" presStyleCnt="5"/>
      <dgm:spPr/>
      <dgm:t>
        <a:bodyPr/>
        <a:lstStyle/>
        <a:p>
          <a:endParaRPr lang="es-CR"/>
        </a:p>
      </dgm:t>
    </dgm:pt>
    <dgm:pt modelId="{E7D151DB-1033-4172-8CD3-D2615E071B0D}" type="pres">
      <dgm:prSet presAssocID="{A7F9A4F9-D1E5-45AE-A5D2-82A4FB8BEA8E}" presName="conn" presStyleLbl="parChTrans1D2" presStyleIdx="0" presStyleCnt="1"/>
      <dgm:spPr/>
      <dgm:t>
        <a:bodyPr/>
        <a:lstStyle/>
        <a:p>
          <a:endParaRPr lang="es-CR"/>
        </a:p>
      </dgm:t>
    </dgm:pt>
    <dgm:pt modelId="{E76089C5-7845-4433-92BF-063151B8798E}" type="pres">
      <dgm:prSet presAssocID="{A7F9A4F9-D1E5-45AE-A5D2-82A4FB8BEA8E}" presName="extraNode" presStyleLbl="node1" presStyleIdx="0" presStyleCnt="5"/>
      <dgm:spPr/>
      <dgm:t>
        <a:bodyPr/>
        <a:lstStyle/>
        <a:p>
          <a:endParaRPr lang="es-CR"/>
        </a:p>
      </dgm:t>
    </dgm:pt>
    <dgm:pt modelId="{70D9E168-2DEF-402B-BC99-C001A2E43C47}" type="pres">
      <dgm:prSet presAssocID="{A7F9A4F9-D1E5-45AE-A5D2-82A4FB8BEA8E}" presName="dstNode" presStyleLbl="node1" presStyleIdx="0" presStyleCnt="5"/>
      <dgm:spPr/>
      <dgm:t>
        <a:bodyPr/>
        <a:lstStyle/>
        <a:p>
          <a:endParaRPr lang="es-CR"/>
        </a:p>
      </dgm:t>
    </dgm:pt>
    <dgm:pt modelId="{9A7A9EA6-F2FE-44FE-BCFE-65A58CB4B564}" type="pres">
      <dgm:prSet presAssocID="{91E2161D-B23E-4992-824B-317A6A203F9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AA20111-B1FC-4212-82CD-01CBF1030ECF}" type="pres">
      <dgm:prSet presAssocID="{91E2161D-B23E-4992-824B-317A6A203F9D}" presName="accent_1" presStyleCnt="0"/>
      <dgm:spPr/>
      <dgm:t>
        <a:bodyPr/>
        <a:lstStyle/>
        <a:p>
          <a:endParaRPr lang="es-CR"/>
        </a:p>
      </dgm:t>
    </dgm:pt>
    <dgm:pt modelId="{C5E3AA90-0D1A-47C2-89AE-2E42016E46C8}" type="pres">
      <dgm:prSet presAssocID="{91E2161D-B23E-4992-824B-317A6A203F9D}" presName="accentRepeatNode" presStyleLbl="solidFgAcc1" presStyleIdx="0" presStyleCnt="5" custScaleX="120433"/>
      <dgm:spPr/>
      <dgm:t>
        <a:bodyPr/>
        <a:lstStyle/>
        <a:p>
          <a:endParaRPr lang="es-CR"/>
        </a:p>
      </dgm:t>
    </dgm:pt>
    <dgm:pt modelId="{D204FF51-0B24-426E-ADF0-9827539A204A}" type="pres">
      <dgm:prSet presAssocID="{2BC794D4-4F05-4B0A-947F-35B56948BC5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3A53933-E373-4385-BE27-6A633E2BC31F}" type="pres">
      <dgm:prSet presAssocID="{2BC794D4-4F05-4B0A-947F-35B56948BC5C}" presName="accent_2" presStyleCnt="0"/>
      <dgm:spPr/>
      <dgm:t>
        <a:bodyPr/>
        <a:lstStyle/>
        <a:p>
          <a:endParaRPr lang="es-CR"/>
        </a:p>
      </dgm:t>
    </dgm:pt>
    <dgm:pt modelId="{949FA79C-844A-46AB-9565-C916699EAFBB}" type="pres">
      <dgm:prSet presAssocID="{2BC794D4-4F05-4B0A-947F-35B56948BC5C}" presName="accentRepeatNode" presStyleLbl="solidFgAcc1" presStyleIdx="1" presStyleCnt="5" custScaleX="121197"/>
      <dgm:spPr/>
      <dgm:t>
        <a:bodyPr/>
        <a:lstStyle/>
        <a:p>
          <a:endParaRPr lang="es-CR"/>
        </a:p>
      </dgm:t>
    </dgm:pt>
    <dgm:pt modelId="{21DB1E30-56BB-4ABB-BA7A-B481B3ECFD76}" type="pres">
      <dgm:prSet presAssocID="{627B9CB0-609A-475E-AB39-5543F23B17BC}" presName="text_3" presStyleLbl="node1" presStyleIdx="2" presStyleCnt="5" custScaleY="14242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66BDEBC-215C-4FFA-8C50-635BD57BF9FC}" type="pres">
      <dgm:prSet presAssocID="{627B9CB0-609A-475E-AB39-5543F23B17BC}" presName="accent_3" presStyleCnt="0"/>
      <dgm:spPr/>
      <dgm:t>
        <a:bodyPr/>
        <a:lstStyle/>
        <a:p>
          <a:endParaRPr lang="es-CR"/>
        </a:p>
      </dgm:t>
    </dgm:pt>
    <dgm:pt modelId="{CAAC05B3-D7E8-4598-87E9-C049417EBEDF}" type="pres">
      <dgm:prSet presAssocID="{627B9CB0-609A-475E-AB39-5543F23B17BC}" presName="accentRepeatNode" presStyleLbl="solidFgAcc1" presStyleIdx="2" presStyleCnt="5" custScaleX="121524"/>
      <dgm:spPr/>
      <dgm:t>
        <a:bodyPr/>
        <a:lstStyle/>
        <a:p>
          <a:endParaRPr lang="es-CR"/>
        </a:p>
      </dgm:t>
    </dgm:pt>
    <dgm:pt modelId="{30A64488-212E-451D-B48C-F152643FB699}" type="pres">
      <dgm:prSet presAssocID="{F67A4CF4-1D5E-402C-ADCF-4AACD45D35D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DB8F65F-CE25-4F61-BA42-1676FD014442}" type="pres">
      <dgm:prSet presAssocID="{F67A4CF4-1D5E-402C-ADCF-4AACD45D35D4}" presName="accent_4" presStyleCnt="0"/>
      <dgm:spPr/>
      <dgm:t>
        <a:bodyPr/>
        <a:lstStyle/>
        <a:p>
          <a:endParaRPr lang="es-CR"/>
        </a:p>
      </dgm:t>
    </dgm:pt>
    <dgm:pt modelId="{FD7FB089-09FB-4C5C-8F9D-FB130274E5ED}" type="pres">
      <dgm:prSet presAssocID="{F67A4CF4-1D5E-402C-ADCF-4AACD45D35D4}" presName="accentRepeatNode" presStyleLbl="solidFgAcc1" presStyleIdx="3" presStyleCnt="5" custScaleX="121197"/>
      <dgm:spPr/>
      <dgm:t>
        <a:bodyPr/>
        <a:lstStyle/>
        <a:p>
          <a:endParaRPr lang="es-CR"/>
        </a:p>
      </dgm:t>
    </dgm:pt>
    <dgm:pt modelId="{23D28C9B-BB42-4CE5-97C2-CFDE0AC03A5B}" type="pres">
      <dgm:prSet presAssocID="{679DB70C-EF9A-43C1-8FF7-3A746783CC4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60D02C1-9C96-4F8D-8C4C-045228F6762B}" type="pres">
      <dgm:prSet presAssocID="{679DB70C-EF9A-43C1-8FF7-3A746783CC4F}" presName="accent_5" presStyleCnt="0"/>
      <dgm:spPr/>
      <dgm:t>
        <a:bodyPr/>
        <a:lstStyle/>
        <a:p>
          <a:endParaRPr lang="es-CR"/>
        </a:p>
      </dgm:t>
    </dgm:pt>
    <dgm:pt modelId="{18D86C37-CCE1-4AE4-89E1-528CEABD9B5C}" type="pres">
      <dgm:prSet presAssocID="{679DB70C-EF9A-43C1-8FF7-3A746783CC4F}" presName="accentRepeatNode" presStyleLbl="solidFgAcc1" presStyleIdx="4" presStyleCnt="5" custScaleX="124806"/>
      <dgm:spPr/>
      <dgm:t>
        <a:bodyPr/>
        <a:lstStyle/>
        <a:p>
          <a:endParaRPr lang="es-CR"/>
        </a:p>
      </dgm:t>
    </dgm:pt>
  </dgm:ptLst>
  <dgm:cxnLst>
    <dgm:cxn modelId="{D9DA62F6-A0C1-4648-9512-010981B8DE2A}" type="presOf" srcId="{679DB70C-EF9A-43C1-8FF7-3A746783CC4F}" destId="{23D28C9B-BB42-4CE5-97C2-CFDE0AC03A5B}" srcOrd="0" destOrd="0" presId="urn:microsoft.com/office/officeart/2008/layout/VerticalCurvedList"/>
    <dgm:cxn modelId="{C55A7981-5C94-461C-9929-7DC7F4761857}" type="presOf" srcId="{2BC794D4-4F05-4B0A-947F-35B56948BC5C}" destId="{D204FF51-0B24-426E-ADF0-9827539A204A}" srcOrd="0" destOrd="0" presId="urn:microsoft.com/office/officeart/2008/layout/VerticalCurvedList"/>
    <dgm:cxn modelId="{FD38E0BE-226B-4D69-A533-5882481A8688}" srcId="{A7F9A4F9-D1E5-45AE-A5D2-82A4FB8BEA8E}" destId="{91E2161D-B23E-4992-824B-317A6A203F9D}" srcOrd="0" destOrd="0" parTransId="{83637BFA-F9AD-4650-9703-FD68D3F9CE42}" sibTransId="{AA26B982-B7DB-4D8E-BD91-492A41267830}"/>
    <dgm:cxn modelId="{BE9C85DF-C1D5-4764-91B5-27E7741F6A24}" srcId="{A7F9A4F9-D1E5-45AE-A5D2-82A4FB8BEA8E}" destId="{627B9CB0-609A-475E-AB39-5543F23B17BC}" srcOrd="2" destOrd="0" parTransId="{474F0F07-8BEF-4189-BF4B-8E5F7EF12DD9}" sibTransId="{3E2CCF1E-5B13-41B3-87F4-4069E76F059F}"/>
    <dgm:cxn modelId="{CB1EBAA5-97D7-4B92-921D-6502BD80CA79}" srcId="{A7F9A4F9-D1E5-45AE-A5D2-82A4FB8BEA8E}" destId="{2BC794D4-4F05-4B0A-947F-35B56948BC5C}" srcOrd="1" destOrd="0" parTransId="{C4DE7E78-D499-4513-A236-228AE2457B14}" sibTransId="{0CDFDE20-C32F-4AF7-B9CF-B00CD594001D}"/>
    <dgm:cxn modelId="{B755C111-4C66-4FBA-81CB-14ADDA6CB733}" type="presOf" srcId="{91E2161D-B23E-4992-824B-317A6A203F9D}" destId="{9A7A9EA6-F2FE-44FE-BCFE-65A58CB4B564}" srcOrd="0" destOrd="0" presId="urn:microsoft.com/office/officeart/2008/layout/VerticalCurvedList"/>
    <dgm:cxn modelId="{A8349AA6-1086-4A3E-8662-67D29919134B}" type="presOf" srcId="{627B9CB0-609A-475E-AB39-5543F23B17BC}" destId="{21DB1E30-56BB-4ABB-BA7A-B481B3ECFD76}" srcOrd="0" destOrd="0" presId="urn:microsoft.com/office/officeart/2008/layout/VerticalCurvedList"/>
    <dgm:cxn modelId="{AC3EEEFD-D32F-4AAF-BC21-79204A75F232}" type="presOf" srcId="{A7F9A4F9-D1E5-45AE-A5D2-82A4FB8BEA8E}" destId="{244E7EA8-C247-44A8-8BB8-388D1C0EF291}" srcOrd="0" destOrd="0" presId="urn:microsoft.com/office/officeart/2008/layout/VerticalCurvedList"/>
    <dgm:cxn modelId="{8E0E2948-FA14-4815-AE7F-22B141A9FA4F}" type="presOf" srcId="{F67A4CF4-1D5E-402C-ADCF-4AACD45D35D4}" destId="{30A64488-212E-451D-B48C-F152643FB699}" srcOrd="0" destOrd="0" presId="urn:microsoft.com/office/officeart/2008/layout/VerticalCurvedList"/>
    <dgm:cxn modelId="{57E00A72-5E8D-402D-AFBF-2C1BD4ED3F7D}" srcId="{A7F9A4F9-D1E5-45AE-A5D2-82A4FB8BEA8E}" destId="{679DB70C-EF9A-43C1-8FF7-3A746783CC4F}" srcOrd="4" destOrd="0" parTransId="{256EAC63-A72E-4CFD-9C8D-DDDFC80F16B5}" sibTransId="{6E3D7C37-FB48-4A2A-A746-DB569817E54F}"/>
    <dgm:cxn modelId="{96EF8BB0-6CBA-469E-9533-729C9C1E43A4}" srcId="{A7F9A4F9-D1E5-45AE-A5D2-82A4FB8BEA8E}" destId="{F67A4CF4-1D5E-402C-ADCF-4AACD45D35D4}" srcOrd="3" destOrd="0" parTransId="{D33F2AEE-ACFB-4B51-A4C6-A32F94AB31D8}" sibTransId="{5650506C-88DA-40F8-B4FC-A0313AD7FA68}"/>
    <dgm:cxn modelId="{6674E650-F7FF-47F5-B6B9-9DB56059FA57}" type="presOf" srcId="{AA26B982-B7DB-4D8E-BD91-492A41267830}" destId="{E7D151DB-1033-4172-8CD3-D2615E071B0D}" srcOrd="0" destOrd="0" presId="urn:microsoft.com/office/officeart/2008/layout/VerticalCurvedList"/>
    <dgm:cxn modelId="{E8BCCE00-52A9-4CE0-B8C6-B1680D7B1350}" type="presParOf" srcId="{244E7EA8-C247-44A8-8BB8-388D1C0EF291}" destId="{5ACC482F-6E21-4B52-B016-D30A588079FD}" srcOrd="0" destOrd="0" presId="urn:microsoft.com/office/officeart/2008/layout/VerticalCurvedList"/>
    <dgm:cxn modelId="{382AA241-58B1-4961-A8DA-04FDC6202ACF}" type="presParOf" srcId="{5ACC482F-6E21-4B52-B016-D30A588079FD}" destId="{266FCA1C-ECC7-431D-94D5-9D909AF6D919}" srcOrd="0" destOrd="0" presId="urn:microsoft.com/office/officeart/2008/layout/VerticalCurvedList"/>
    <dgm:cxn modelId="{48A76055-CA06-4A21-B1A7-71F72EB215AD}" type="presParOf" srcId="{266FCA1C-ECC7-431D-94D5-9D909AF6D919}" destId="{6B1530F7-D99E-4315-AF12-23E3BA9E8C6A}" srcOrd="0" destOrd="0" presId="urn:microsoft.com/office/officeart/2008/layout/VerticalCurvedList"/>
    <dgm:cxn modelId="{CC9930D7-0F8D-4341-A39F-E0A7BE359564}" type="presParOf" srcId="{266FCA1C-ECC7-431D-94D5-9D909AF6D919}" destId="{E7D151DB-1033-4172-8CD3-D2615E071B0D}" srcOrd="1" destOrd="0" presId="urn:microsoft.com/office/officeart/2008/layout/VerticalCurvedList"/>
    <dgm:cxn modelId="{8F0D5374-D58E-4C71-834E-126789D790E8}" type="presParOf" srcId="{266FCA1C-ECC7-431D-94D5-9D909AF6D919}" destId="{E76089C5-7845-4433-92BF-063151B8798E}" srcOrd="2" destOrd="0" presId="urn:microsoft.com/office/officeart/2008/layout/VerticalCurvedList"/>
    <dgm:cxn modelId="{E9087CF9-3A78-47FF-ABD4-008BA5EA2DA0}" type="presParOf" srcId="{266FCA1C-ECC7-431D-94D5-9D909AF6D919}" destId="{70D9E168-2DEF-402B-BC99-C001A2E43C47}" srcOrd="3" destOrd="0" presId="urn:microsoft.com/office/officeart/2008/layout/VerticalCurvedList"/>
    <dgm:cxn modelId="{43618B0B-0D9F-4720-BBEA-78EED261B3F1}" type="presParOf" srcId="{5ACC482F-6E21-4B52-B016-D30A588079FD}" destId="{9A7A9EA6-F2FE-44FE-BCFE-65A58CB4B564}" srcOrd="1" destOrd="0" presId="urn:microsoft.com/office/officeart/2008/layout/VerticalCurvedList"/>
    <dgm:cxn modelId="{B8ADB7AA-1B3A-4BD0-BDEC-D7C2A31BC57E}" type="presParOf" srcId="{5ACC482F-6E21-4B52-B016-D30A588079FD}" destId="{4AA20111-B1FC-4212-82CD-01CBF1030ECF}" srcOrd="2" destOrd="0" presId="urn:microsoft.com/office/officeart/2008/layout/VerticalCurvedList"/>
    <dgm:cxn modelId="{DEDD2A9D-7ABB-437F-8AFF-290BBC240735}" type="presParOf" srcId="{4AA20111-B1FC-4212-82CD-01CBF1030ECF}" destId="{C5E3AA90-0D1A-47C2-89AE-2E42016E46C8}" srcOrd="0" destOrd="0" presId="urn:microsoft.com/office/officeart/2008/layout/VerticalCurvedList"/>
    <dgm:cxn modelId="{2CD96ACA-1721-4409-B7DF-16D6C43E7A4A}" type="presParOf" srcId="{5ACC482F-6E21-4B52-B016-D30A588079FD}" destId="{D204FF51-0B24-426E-ADF0-9827539A204A}" srcOrd="3" destOrd="0" presId="urn:microsoft.com/office/officeart/2008/layout/VerticalCurvedList"/>
    <dgm:cxn modelId="{0C487A74-8FA6-447A-9DC1-212633387B82}" type="presParOf" srcId="{5ACC482F-6E21-4B52-B016-D30A588079FD}" destId="{13A53933-E373-4385-BE27-6A633E2BC31F}" srcOrd="4" destOrd="0" presId="urn:microsoft.com/office/officeart/2008/layout/VerticalCurvedList"/>
    <dgm:cxn modelId="{BC3647B4-B14B-41E7-9E6C-B1A3A19260CA}" type="presParOf" srcId="{13A53933-E373-4385-BE27-6A633E2BC31F}" destId="{949FA79C-844A-46AB-9565-C916699EAFBB}" srcOrd="0" destOrd="0" presId="urn:microsoft.com/office/officeart/2008/layout/VerticalCurvedList"/>
    <dgm:cxn modelId="{83DEA8AC-F419-47D5-BFF7-D0404FB39A91}" type="presParOf" srcId="{5ACC482F-6E21-4B52-B016-D30A588079FD}" destId="{21DB1E30-56BB-4ABB-BA7A-B481B3ECFD76}" srcOrd="5" destOrd="0" presId="urn:microsoft.com/office/officeart/2008/layout/VerticalCurvedList"/>
    <dgm:cxn modelId="{7C825E91-14FC-434A-82BD-74766E54150E}" type="presParOf" srcId="{5ACC482F-6E21-4B52-B016-D30A588079FD}" destId="{F66BDEBC-215C-4FFA-8C50-635BD57BF9FC}" srcOrd="6" destOrd="0" presId="urn:microsoft.com/office/officeart/2008/layout/VerticalCurvedList"/>
    <dgm:cxn modelId="{F073365A-E47C-4AD0-9C19-A3C73A311FEA}" type="presParOf" srcId="{F66BDEBC-215C-4FFA-8C50-635BD57BF9FC}" destId="{CAAC05B3-D7E8-4598-87E9-C049417EBEDF}" srcOrd="0" destOrd="0" presId="urn:microsoft.com/office/officeart/2008/layout/VerticalCurvedList"/>
    <dgm:cxn modelId="{5DEE42D4-BC2B-4E24-9884-043DEEBDE1AA}" type="presParOf" srcId="{5ACC482F-6E21-4B52-B016-D30A588079FD}" destId="{30A64488-212E-451D-B48C-F152643FB699}" srcOrd="7" destOrd="0" presId="urn:microsoft.com/office/officeart/2008/layout/VerticalCurvedList"/>
    <dgm:cxn modelId="{0980B4CB-AB5D-4044-9350-C7FEB7B6A181}" type="presParOf" srcId="{5ACC482F-6E21-4B52-B016-D30A588079FD}" destId="{EDB8F65F-CE25-4F61-BA42-1676FD014442}" srcOrd="8" destOrd="0" presId="urn:microsoft.com/office/officeart/2008/layout/VerticalCurvedList"/>
    <dgm:cxn modelId="{71B5F471-5F32-46DE-BA30-040BEDCD4A09}" type="presParOf" srcId="{EDB8F65F-CE25-4F61-BA42-1676FD014442}" destId="{FD7FB089-09FB-4C5C-8F9D-FB130274E5ED}" srcOrd="0" destOrd="0" presId="urn:microsoft.com/office/officeart/2008/layout/VerticalCurvedList"/>
    <dgm:cxn modelId="{B9E1A1F6-B5BA-42BE-8CA4-CE9D51913041}" type="presParOf" srcId="{5ACC482F-6E21-4B52-B016-D30A588079FD}" destId="{23D28C9B-BB42-4CE5-97C2-CFDE0AC03A5B}" srcOrd="9" destOrd="0" presId="urn:microsoft.com/office/officeart/2008/layout/VerticalCurvedList"/>
    <dgm:cxn modelId="{C1CD4E3D-FA84-48C4-B518-81BD5E7FD896}" type="presParOf" srcId="{5ACC482F-6E21-4B52-B016-D30A588079FD}" destId="{360D02C1-9C96-4F8D-8C4C-045228F6762B}" srcOrd="10" destOrd="0" presId="urn:microsoft.com/office/officeart/2008/layout/VerticalCurvedList"/>
    <dgm:cxn modelId="{BEED8942-0366-4CC4-8059-8AD6D32DB339}" type="presParOf" srcId="{360D02C1-9C96-4F8D-8C4C-045228F6762B}" destId="{18D86C37-CCE1-4AE4-89E1-528CEABD9B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5B50D3-092C-4AC3-93A7-6826479D4BF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66904FBD-2E75-4E69-B52B-421E417D9854}">
      <dgm:prSet phldrT="[Texto]" custT="1"/>
      <dgm:spPr/>
      <dgm:t>
        <a:bodyPr/>
        <a:lstStyle/>
        <a:p>
          <a:r>
            <a:rPr lang="es-CR" sz="2000" b="1" dirty="0" smtClean="0">
              <a:latin typeface="+mj-lt"/>
              <a:cs typeface="Arial" pitchFamily="34" charset="0"/>
            </a:rPr>
            <a:t>Emisión del Reglamento de Defensa de los Derechos del Consumidor de Seguros (Reclamaciones):</a:t>
          </a:r>
          <a:endParaRPr lang="es-CR" sz="2000" b="1" dirty="0">
            <a:latin typeface="+mj-lt"/>
            <a:cs typeface="Arial" pitchFamily="34" charset="0"/>
          </a:endParaRPr>
        </a:p>
      </dgm:t>
    </dgm:pt>
    <dgm:pt modelId="{6C283A71-86F7-42D4-88F8-0BA5BE638FA9}" type="parTrans" cxnId="{90FD1483-F727-4D89-BEB8-BB8D40554E05}">
      <dgm:prSet/>
      <dgm:spPr/>
      <dgm:t>
        <a:bodyPr/>
        <a:lstStyle/>
        <a:p>
          <a:endParaRPr lang="es-CR" sz="1400">
            <a:latin typeface="+mj-lt"/>
          </a:endParaRPr>
        </a:p>
      </dgm:t>
    </dgm:pt>
    <dgm:pt modelId="{34612D89-168C-454B-809D-F0B2C2512E89}" type="sibTrans" cxnId="{90FD1483-F727-4D89-BEB8-BB8D40554E05}">
      <dgm:prSet/>
      <dgm:spPr/>
      <dgm:t>
        <a:bodyPr/>
        <a:lstStyle/>
        <a:p>
          <a:endParaRPr lang="es-CR" sz="1400">
            <a:latin typeface="+mj-lt"/>
          </a:endParaRPr>
        </a:p>
      </dgm:t>
    </dgm:pt>
    <dgm:pt modelId="{50AEDDDE-7495-44E9-B2AF-5A01BA627EC5}">
      <dgm:prSet phldrT="[Texto]" custT="1"/>
      <dgm:spPr/>
      <dgm:t>
        <a:bodyPr/>
        <a:lstStyle/>
        <a:p>
          <a:pPr algn="just"/>
          <a:r>
            <a:rPr lang="es-CR" sz="1600" dirty="0" smtClean="0">
              <a:latin typeface="+mj-lt"/>
              <a:cs typeface="Arial" pitchFamily="34" charset="0"/>
            </a:rPr>
            <a:t>Procura definir requisitos mínimos para preservar el derecho de los consumidores a recibir respuesta oportuna a toda queja, reclamación o solicitud que presenten ante las entidades y propone crear instancia llamada Defensor del Usuario, departamento o servicio especializado de atención al consumidor de seguros dentro de la estructura administrativa de las entidades aseguradoras e intermediarios. </a:t>
          </a:r>
          <a:endParaRPr lang="es-CR" sz="1600" dirty="0">
            <a:latin typeface="+mj-lt"/>
            <a:cs typeface="Arial" pitchFamily="34" charset="0"/>
          </a:endParaRPr>
        </a:p>
      </dgm:t>
    </dgm:pt>
    <dgm:pt modelId="{F8E46A3E-6437-410C-BC6C-85BDAEFAE97F}" type="parTrans" cxnId="{3621F7D0-A94D-41C0-BD64-D6336769269A}">
      <dgm:prSet/>
      <dgm:spPr/>
      <dgm:t>
        <a:bodyPr/>
        <a:lstStyle/>
        <a:p>
          <a:endParaRPr lang="es-CR" sz="1400">
            <a:latin typeface="+mj-lt"/>
          </a:endParaRPr>
        </a:p>
      </dgm:t>
    </dgm:pt>
    <dgm:pt modelId="{82B79025-0D94-43CA-A71B-6D41FEA87583}" type="sibTrans" cxnId="{3621F7D0-A94D-41C0-BD64-D6336769269A}">
      <dgm:prSet/>
      <dgm:spPr/>
      <dgm:t>
        <a:bodyPr/>
        <a:lstStyle/>
        <a:p>
          <a:endParaRPr lang="es-CR" sz="1400">
            <a:latin typeface="+mj-lt"/>
          </a:endParaRPr>
        </a:p>
      </dgm:t>
    </dgm:pt>
    <dgm:pt modelId="{4306889C-CC26-4402-BD56-2745324886D2}">
      <dgm:prSet phldrT="[Texto]" custT="1"/>
      <dgm:spPr/>
      <dgm:t>
        <a:bodyPr/>
        <a:lstStyle/>
        <a:p>
          <a:pPr algn="just"/>
          <a:r>
            <a:rPr lang="es-CR" sz="1600" b="1" u="sng" dirty="0" smtClean="0">
              <a:latin typeface="+mj-lt"/>
              <a:cs typeface="Arial" pitchFamily="34" charset="0"/>
            </a:rPr>
            <a:t>ICP Relacionados</a:t>
          </a:r>
          <a:r>
            <a:rPr lang="es-CR" sz="1600" dirty="0" smtClean="0">
              <a:latin typeface="+mj-lt"/>
              <a:cs typeface="Arial" pitchFamily="34" charset="0"/>
            </a:rPr>
            <a:t>: 19 (Conducta de Negocios)</a:t>
          </a:r>
          <a:endParaRPr lang="es-CR" sz="1600" dirty="0">
            <a:latin typeface="+mj-lt"/>
            <a:cs typeface="Arial" pitchFamily="34" charset="0"/>
          </a:endParaRPr>
        </a:p>
      </dgm:t>
    </dgm:pt>
    <dgm:pt modelId="{023B7654-59FE-413A-B301-BFF4F5DE7E7F}" type="sibTrans" cxnId="{30E0751D-CD7D-4D96-AC58-DEA65ADFD460}">
      <dgm:prSet/>
      <dgm:spPr/>
      <dgm:t>
        <a:bodyPr/>
        <a:lstStyle/>
        <a:p>
          <a:endParaRPr lang="es-CR"/>
        </a:p>
      </dgm:t>
    </dgm:pt>
    <dgm:pt modelId="{B9DA84C7-6615-491C-AB3F-B8617565CA40}" type="parTrans" cxnId="{30E0751D-CD7D-4D96-AC58-DEA65ADFD460}">
      <dgm:prSet/>
      <dgm:spPr/>
      <dgm:t>
        <a:bodyPr/>
        <a:lstStyle/>
        <a:p>
          <a:endParaRPr lang="es-CR"/>
        </a:p>
      </dgm:t>
    </dgm:pt>
    <dgm:pt modelId="{0299509B-10F1-455F-81E5-24DA2A0A70D3}">
      <dgm:prSet phldrT="[Texto]" custT="1"/>
      <dgm:spPr/>
      <dgm:t>
        <a:bodyPr/>
        <a:lstStyle/>
        <a:p>
          <a:pPr algn="just"/>
          <a:endParaRPr lang="es-CR" sz="1600" dirty="0">
            <a:latin typeface="+mj-lt"/>
            <a:cs typeface="Arial" pitchFamily="34" charset="0"/>
          </a:endParaRPr>
        </a:p>
      </dgm:t>
    </dgm:pt>
    <dgm:pt modelId="{92561B2A-D650-4F8E-89CF-6821009AFC51}" type="parTrans" cxnId="{8EE5034A-ADB5-4D3F-91F3-CF7217A0EAC4}">
      <dgm:prSet/>
      <dgm:spPr/>
      <dgm:t>
        <a:bodyPr/>
        <a:lstStyle/>
        <a:p>
          <a:endParaRPr lang="es-CR"/>
        </a:p>
      </dgm:t>
    </dgm:pt>
    <dgm:pt modelId="{BBB687D5-E75D-4858-A44D-C93D4B0FD81D}" type="sibTrans" cxnId="{8EE5034A-ADB5-4D3F-91F3-CF7217A0EAC4}">
      <dgm:prSet/>
      <dgm:spPr/>
      <dgm:t>
        <a:bodyPr/>
        <a:lstStyle/>
        <a:p>
          <a:endParaRPr lang="es-CR"/>
        </a:p>
      </dgm:t>
    </dgm:pt>
    <dgm:pt modelId="{5178E0F5-FEB0-4486-AF18-11E107BBC635}">
      <dgm:prSet phldrT="[Texto]" custT="1"/>
      <dgm:spPr/>
      <dgm:t>
        <a:bodyPr/>
        <a:lstStyle/>
        <a:p>
          <a:pPr algn="just"/>
          <a:endParaRPr lang="es-CR" sz="1600" dirty="0">
            <a:latin typeface="+mj-lt"/>
            <a:cs typeface="Arial" pitchFamily="34" charset="0"/>
          </a:endParaRPr>
        </a:p>
      </dgm:t>
    </dgm:pt>
    <dgm:pt modelId="{2B70965A-F04D-4CB8-B23C-AB5FBADF7AAA}" type="parTrans" cxnId="{5BC2C6EF-E69D-4D12-83D4-B1B1848B8F40}">
      <dgm:prSet/>
      <dgm:spPr/>
      <dgm:t>
        <a:bodyPr/>
        <a:lstStyle/>
        <a:p>
          <a:endParaRPr lang="es-CR"/>
        </a:p>
      </dgm:t>
    </dgm:pt>
    <dgm:pt modelId="{19C52FCC-4C82-4D3E-A919-CAF3489B84ED}" type="sibTrans" cxnId="{5BC2C6EF-E69D-4D12-83D4-B1B1848B8F40}">
      <dgm:prSet/>
      <dgm:spPr/>
      <dgm:t>
        <a:bodyPr/>
        <a:lstStyle/>
        <a:p>
          <a:endParaRPr lang="es-CR"/>
        </a:p>
      </dgm:t>
    </dgm:pt>
    <dgm:pt modelId="{29BF9FBA-24A8-4D74-B1DC-FB3A38DB7C99}" type="pres">
      <dgm:prSet presAssocID="{C45B50D3-092C-4AC3-93A7-6826479D4BF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AA912DA4-839E-4351-A6E8-F563FBECD5C2}" type="pres">
      <dgm:prSet presAssocID="{66904FBD-2E75-4E69-B52B-421E417D9854}" presName="parentLin" presStyleCnt="0"/>
      <dgm:spPr/>
      <dgm:t>
        <a:bodyPr/>
        <a:lstStyle/>
        <a:p>
          <a:endParaRPr lang="es-CR"/>
        </a:p>
      </dgm:t>
    </dgm:pt>
    <dgm:pt modelId="{BDD866B7-247C-4923-B280-61FAB3E1A94A}" type="pres">
      <dgm:prSet presAssocID="{66904FBD-2E75-4E69-B52B-421E417D9854}" presName="parentLeftMargin" presStyleLbl="node1" presStyleIdx="0" presStyleCnt="1"/>
      <dgm:spPr/>
      <dgm:t>
        <a:bodyPr/>
        <a:lstStyle/>
        <a:p>
          <a:endParaRPr lang="es-CR"/>
        </a:p>
      </dgm:t>
    </dgm:pt>
    <dgm:pt modelId="{B54B61AD-A1F1-4BFA-BF35-FA979B7BAE5E}" type="pres">
      <dgm:prSet presAssocID="{66904FBD-2E75-4E69-B52B-421E417D9854}" presName="parentText" presStyleLbl="node1" presStyleIdx="0" presStyleCnt="1" custScaleY="80739" custLinFactNeighborX="-15211" custLinFactNeighborY="-51736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3C288F8-D72D-4612-9280-CAC545BE90FE}" type="pres">
      <dgm:prSet presAssocID="{66904FBD-2E75-4E69-B52B-421E417D9854}" presName="negativeSpace" presStyleCnt="0"/>
      <dgm:spPr/>
      <dgm:t>
        <a:bodyPr/>
        <a:lstStyle/>
        <a:p>
          <a:endParaRPr lang="es-CR"/>
        </a:p>
      </dgm:t>
    </dgm:pt>
    <dgm:pt modelId="{AE6D4129-1851-44B8-A0C9-DD69D9341783}" type="pres">
      <dgm:prSet presAssocID="{66904FBD-2E75-4E69-B52B-421E417D9854}" presName="childText" presStyleLbl="conFgAcc1" presStyleIdx="0" presStyleCnt="1" custScaleY="119454" custLinFactNeighborX="-416" custLinFactNeighborY="-5987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04614E03-A2BE-48D4-B9F7-C4789B692C36}" type="presOf" srcId="{0299509B-10F1-455F-81E5-24DA2A0A70D3}" destId="{AE6D4129-1851-44B8-A0C9-DD69D9341783}" srcOrd="0" destOrd="1" presId="urn:microsoft.com/office/officeart/2005/8/layout/list1"/>
    <dgm:cxn modelId="{30E0751D-CD7D-4D96-AC58-DEA65ADFD460}" srcId="{66904FBD-2E75-4E69-B52B-421E417D9854}" destId="{4306889C-CC26-4402-BD56-2745324886D2}" srcOrd="3" destOrd="0" parTransId="{B9DA84C7-6615-491C-AB3F-B8617565CA40}" sibTransId="{023B7654-59FE-413A-B301-BFF4F5DE7E7F}"/>
    <dgm:cxn modelId="{AEDE7E9D-69E4-4DC2-968B-087F5CCFFC7A}" type="presOf" srcId="{66904FBD-2E75-4E69-B52B-421E417D9854}" destId="{BDD866B7-247C-4923-B280-61FAB3E1A94A}" srcOrd="0" destOrd="0" presId="urn:microsoft.com/office/officeart/2005/8/layout/list1"/>
    <dgm:cxn modelId="{5BC2C6EF-E69D-4D12-83D4-B1B1848B8F40}" srcId="{66904FBD-2E75-4E69-B52B-421E417D9854}" destId="{5178E0F5-FEB0-4486-AF18-11E107BBC635}" srcOrd="2" destOrd="0" parTransId="{2B70965A-F04D-4CB8-B23C-AB5FBADF7AAA}" sibTransId="{19C52FCC-4C82-4D3E-A919-CAF3489B84ED}"/>
    <dgm:cxn modelId="{8DFBA9A3-C42A-4A85-8C97-2C6C9DFE3AF2}" type="presOf" srcId="{5178E0F5-FEB0-4486-AF18-11E107BBC635}" destId="{AE6D4129-1851-44B8-A0C9-DD69D9341783}" srcOrd="0" destOrd="2" presId="urn:microsoft.com/office/officeart/2005/8/layout/list1"/>
    <dgm:cxn modelId="{E6608E25-C36A-4C9F-8D21-27BD872E29AA}" type="presOf" srcId="{50AEDDDE-7495-44E9-B2AF-5A01BA627EC5}" destId="{AE6D4129-1851-44B8-A0C9-DD69D9341783}" srcOrd="0" destOrd="0" presId="urn:microsoft.com/office/officeart/2005/8/layout/list1"/>
    <dgm:cxn modelId="{3621F7D0-A94D-41C0-BD64-D6336769269A}" srcId="{66904FBD-2E75-4E69-B52B-421E417D9854}" destId="{50AEDDDE-7495-44E9-B2AF-5A01BA627EC5}" srcOrd="0" destOrd="0" parTransId="{F8E46A3E-6437-410C-BC6C-85BDAEFAE97F}" sibTransId="{82B79025-0D94-43CA-A71B-6D41FEA87583}"/>
    <dgm:cxn modelId="{8EE5034A-ADB5-4D3F-91F3-CF7217A0EAC4}" srcId="{66904FBD-2E75-4E69-B52B-421E417D9854}" destId="{0299509B-10F1-455F-81E5-24DA2A0A70D3}" srcOrd="1" destOrd="0" parTransId="{92561B2A-D650-4F8E-89CF-6821009AFC51}" sibTransId="{BBB687D5-E75D-4858-A44D-C93D4B0FD81D}"/>
    <dgm:cxn modelId="{AD600646-00B9-47D9-A64F-0D8FC0421801}" type="presOf" srcId="{4306889C-CC26-4402-BD56-2745324886D2}" destId="{AE6D4129-1851-44B8-A0C9-DD69D9341783}" srcOrd="0" destOrd="3" presId="urn:microsoft.com/office/officeart/2005/8/layout/list1"/>
    <dgm:cxn modelId="{90FD1483-F727-4D89-BEB8-BB8D40554E05}" srcId="{C45B50D3-092C-4AC3-93A7-6826479D4BF3}" destId="{66904FBD-2E75-4E69-B52B-421E417D9854}" srcOrd="0" destOrd="0" parTransId="{6C283A71-86F7-42D4-88F8-0BA5BE638FA9}" sibTransId="{34612D89-168C-454B-809D-F0B2C2512E89}"/>
    <dgm:cxn modelId="{0B6FF5BE-B4FF-4DF3-B2DF-CAFA4C2444DE}" type="presOf" srcId="{C45B50D3-092C-4AC3-93A7-6826479D4BF3}" destId="{29BF9FBA-24A8-4D74-B1DC-FB3A38DB7C99}" srcOrd="0" destOrd="0" presId="urn:microsoft.com/office/officeart/2005/8/layout/list1"/>
    <dgm:cxn modelId="{38B0FA0C-EB7B-47DD-95FF-C9AF4778A55E}" type="presOf" srcId="{66904FBD-2E75-4E69-B52B-421E417D9854}" destId="{B54B61AD-A1F1-4BFA-BF35-FA979B7BAE5E}" srcOrd="1" destOrd="0" presId="urn:microsoft.com/office/officeart/2005/8/layout/list1"/>
    <dgm:cxn modelId="{8ABC4616-AE06-418D-9A3E-518C8CD422A3}" type="presParOf" srcId="{29BF9FBA-24A8-4D74-B1DC-FB3A38DB7C99}" destId="{AA912DA4-839E-4351-A6E8-F563FBECD5C2}" srcOrd="0" destOrd="0" presId="urn:microsoft.com/office/officeart/2005/8/layout/list1"/>
    <dgm:cxn modelId="{C514D7BD-6F16-4163-B277-583857F026E4}" type="presParOf" srcId="{AA912DA4-839E-4351-A6E8-F563FBECD5C2}" destId="{BDD866B7-247C-4923-B280-61FAB3E1A94A}" srcOrd="0" destOrd="0" presId="urn:microsoft.com/office/officeart/2005/8/layout/list1"/>
    <dgm:cxn modelId="{838106B9-6274-4B89-AE74-D4B06335674F}" type="presParOf" srcId="{AA912DA4-839E-4351-A6E8-F563FBECD5C2}" destId="{B54B61AD-A1F1-4BFA-BF35-FA979B7BAE5E}" srcOrd="1" destOrd="0" presId="urn:microsoft.com/office/officeart/2005/8/layout/list1"/>
    <dgm:cxn modelId="{500942CD-668C-4338-8BE2-DC9B040F90B8}" type="presParOf" srcId="{29BF9FBA-24A8-4D74-B1DC-FB3A38DB7C99}" destId="{A3C288F8-D72D-4612-9280-CAC545BE90FE}" srcOrd="1" destOrd="0" presId="urn:microsoft.com/office/officeart/2005/8/layout/list1"/>
    <dgm:cxn modelId="{E57EBB44-6E5D-40F0-9664-4A34F339436B}" type="presParOf" srcId="{29BF9FBA-24A8-4D74-B1DC-FB3A38DB7C99}" destId="{AE6D4129-1851-44B8-A0C9-DD69D934178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6DD42-BCC4-4999-AC0D-3326F3F08A79}">
      <dsp:nvSpPr>
        <dsp:cNvPr id="0" name=""/>
        <dsp:cNvSpPr/>
      </dsp:nvSpPr>
      <dsp:spPr>
        <a:xfrm>
          <a:off x="159" y="823834"/>
          <a:ext cx="897199" cy="8514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109220" rIns="305816" bIns="109220" numCol="1" spcCol="1270" anchor="ctr" anchorCtr="0">
          <a:noAutofit/>
        </a:bodyPr>
        <a:lstStyle/>
        <a:p>
          <a:pPr lvl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300" b="0" kern="1200" smtClean="0"/>
            <a:t>1</a:t>
          </a:r>
          <a:endParaRPr lang="es-CR" sz="4300" b="0" kern="1200" dirty="0"/>
        </a:p>
      </dsp:txBody>
      <dsp:txXfrm>
        <a:off x="159" y="823834"/>
        <a:ext cx="897199" cy="851400"/>
      </dsp:txXfrm>
    </dsp:sp>
    <dsp:sp modelId="{8D9CAD72-CEBA-409F-9DCD-04A96C3A8D1A}">
      <dsp:nvSpPr>
        <dsp:cNvPr id="0" name=""/>
        <dsp:cNvSpPr/>
      </dsp:nvSpPr>
      <dsp:spPr>
        <a:xfrm>
          <a:off x="897358" y="744015"/>
          <a:ext cx="179439" cy="10110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144D6-D4FF-477B-8C9A-F75C240B8A35}">
      <dsp:nvSpPr>
        <dsp:cNvPr id="0" name=""/>
        <dsp:cNvSpPr/>
      </dsp:nvSpPr>
      <dsp:spPr>
        <a:xfrm>
          <a:off x="1148574" y="744015"/>
          <a:ext cx="7348210" cy="101103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800" b="0" kern="1200" dirty="0" smtClean="0">
              <a:latin typeface="Calibri" pitchFamily="34" charset="0"/>
              <a:cs typeface="Calibri" pitchFamily="34" charset="0"/>
            </a:rPr>
            <a:t>Consolidación del Modelo de Supervisión  basado en Riesgos</a:t>
          </a:r>
          <a:endParaRPr lang="es-CR" sz="2800" b="0" kern="1200" dirty="0"/>
        </a:p>
      </dsp:txBody>
      <dsp:txXfrm>
        <a:off x="1148574" y="744015"/>
        <a:ext cx="7348210" cy="1011037"/>
      </dsp:txXfrm>
    </dsp:sp>
    <dsp:sp modelId="{51E631AD-933D-4DD2-94AD-913CB0DBD0C8}">
      <dsp:nvSpPr>
        <dsp:cNvPr id="0" name=""/>
        <dsp:cNvSpPr/>
      </dsp:nvSpPr>
      <dsp:spPr>
        <a:xfrm>
          <a:off x="159" y="2189218"/>
          <a:ext cx="907571" cy="8514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109220" rIns="305816" bIns="109220" numCol="1" spcCol="1270" anchor="ctr" anchorCtr="0">
          <a:noAutofit/>
        </a:bodyPr>
        <a:lstStyle/>
        <a:p>
          <a:pPr lvl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300" b="0" kern="1200" smtClean="0"/>
            <a:t>2</a:t>
          </a:r>
          <a:endParaRPr lang="es-CR" sz="4300" b="0" kern="1200" dirty="0"/>
        </a:p>
      </dsp:txBody>
      <dsp:txXfrm>
        <a:off x="159" y="2189218"/>
        <a:ext cx="907571" cy="851400"/>
      </dsp:txXfrm>
    </dsp:sp>
    <dsp:sp modelId="{F0C8365C-6C25-4B03-BC30-74574D83F364}">
      <dsp:nvSpPr>
        <dsp:cNvPr id="0" name=""/>
        <dsp:cNvSpPr/>
      </dsp:nvSpPr>
      <dsp:spPr>
        <a:xfrm>
          <a:off x="907730" y="1909853"/>
          <a:ext cx="181514" cy="14101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EFE16-C129-4416-933F-114D9A9499C3}">
      <dsp:nvSpPr>
        <dsp:cNvPr id="0" name=""/>
        <dsp:cNvSpPr/>
      </dsp:nvSpPr>
      <dsp:spPr>
        <a:xfrm>
          <a:off x="1161851" y="1909853"/>
          <a:ext cx="7334638" cy="1410131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800" b="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Cumplimiento de los Principios de Supervisión de Seguros de la Asociación Internacional de Supervisores de Seguros (IAIS)</a:t>
          </a:r>
          <a:endParaRPr lang="es-CR" sz="2800" b="0" kern="1200" dirty="0">
            <a:solidFill>
              <a:schemeClr val="tx1"/>
            </a:solidFill>
          </a:endParaRPr>
        </a:p>
      </dsp:txBody>
      <dsp:txXfrm>
        <a:off x="1161851" y="1909853"/>
        <a:ext cx="7334638" cy="1410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151DB-1033-4172-8CD3-D2615E071B0D}">
      <dsp:nvSpPr>
        <dsp:cNvPr id="0" name=""/>
        <dsp:cNvSpPr/>
      </dsp:nvSpPr>
      <dsp:spPr>
        <a:xfrm>
          <a:off x="-6369555" y="-981950"/>
          <a:ext cx="7641518" cy="7641518"/>
        </a:xfrm>
        <a:prstGeom prst="blockArc">
          <a:avLst>
            <a:gd name="adj1" fmla="val 18900000"/>
            <a:gd name="adj2" fmla="val 2700000"/>
            <a:gd name="adj3" fmla="val 28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A9EA6-F2FE-44FE-BCFE-65A58CB4B564}">
      <dsp:nvSpPr>
        <dsp:cNvPr id="0" name=""/>
        <dsp:cNvSpPr/>
      </dsp:nvSpPr>
      <dsp:spPr>
        <a:xfrm>
          <a:off x="584044" y="354737"/>
          <a:ext cx="5938409" cy="709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u="none" kern="1200" smtClean="0"/>
            <a:t>Establecer un proceso de autorización y registro eficiente que permita la verificación de idoneidad y calidad de los participantes y los productos del mercado de seguros.</a:t>
          </a:r>
          <a:endParaRPr lang="es-CR" sz="1400" u="none" kern="1200" dirty="0"/>
        </a:p>
      </dsp:txBody>
      <dsp:txXfrm>
        <a:off x="584044" y="354737"/>
        <a:ext cx="5938409" cy="709929"/>
      </dsp:txXfrm>
    </dsp:sp>
    <dsp:sp modelId="{C5E3AA90-0D1A-47C2-89AE-2E42016E46C8}">
      <dsp:nvSpPr>
        <dsp:cNvPr id="0" name=""/>
        <dsp:cNvSpPr/>
      </dsp:nvSpPr>
      <dsp:spPr>
        <a:xfrm>
          <a:off x="49676" y="265996"/>
          <a:ext cx="1068736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4FF51-0B24-426E-ADF0-9827539A204A}">
      <dsp:nvSpPr>
        <dsp:cNvPr id="0" name=""/>
        <dsp:cNvSpPr/>
      </dsp:nvSpPr>
      <dsp:spPr>
        <a:xfrm>
          <a:off x="1092759" y="1419290"/>
          <a:ext cx="5429695" cy="709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u="none" kern="1200" smtClean="0"/>
            <a:t>Desarrollar una normativa completa, actualizada y adecuada al mercado de seguros de Costa Rica, basada en las mejores prácticas y estándares internacionales.</a:t>
          </a:r>
          <a:endParaRPr lang="es-CR" sz="1400" u="none" kern="1200" dirty="0"/>
        </a:p>
      </dsp:txBody>
      <dsp:txXfrm>
        <a:off x="1092759" y="1419290"/>
        <a:ext cx="5429695" cy="709929"/>
      </dsp:txXfrm>
    </dsp:sp>
    <dsp:sp modelId="{949FA79C-844A-46AB-9565-C916699EAFBB}">
      <dsp:nvSpPr>
        <dsp:cNvPr id="0" name=""/>
        <dsp:cNvSpPr/>
      </dsp:nvSpPr>
      <dsp:spPr>
        <a:xfrm>
          <a:off x="555001" y="1330549"/>
          <a:ext cx="1075516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B1E30-56BB-4ABB-BA7A-B481B3ECFD76}">
      <dsp:nvSpPr>
        <dsp:cNvPr id="0" name=""/>
        <dsp:cNvSpPr/>
      </dsp:nvSpPr>
      <dsp:spPr>
        <a:xfrm>
          <a:off x="1248893" y="2333268"/>
          <a:ext cx="5273560" cy="1011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u="none" kern="1200" dirty="0" smtClean="0"/>
            <a:t>Establecer un modelo de supervisión que permita evaluar los riesgos relevantes de las entidades supervisadas, generar alertas tempranas, promueva acciones correctivas oportunas e incentive un eficiente funcionamiento del mercado de seguros.</a:t>
          </a:r>
          <a:endParaRPr lang="es-CR" sz="1400" u="none" kern="1200" dirty="0"/>
        </a:p>
      </dsp:txBody>
      <dsp:txXfrm>
        <a:off x="1248893" y="2333268"/>
        <a:ext cx="5273560" cy="1011081"/>
      </dsp:txXfrm>
    </dsp:sp>
    <dsp:sp modelId="{CAAC05B3-D7E8-4598-87E9-C049417EBEDF}">
      <dsp:nvSpPr>
        <dsp:cNvPr id="0" name=""/>
        <dsp:cNvSpPr/>
      </dsp:nvSpPr>
      <dsp:spPr>
        <a:xfrm>
          <a:off x="709684" y="2395103"/>
          <a:ext cx="1078418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64488-212E-451D-B48C-F152643FB699}">
      <dsp:nvSpPr>
        <dsp:cNvPr id="0" name=""/>
        <dsp:cNvSpPr/>
      </dsp:nvSpPr>
      <dsp:spPr>
        <a:xfrm>
          <a:off x="1092759" y="3548397"/>
          <a:ext cx="5429695" cy="709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u="none" kern="1200" smtClean="0"/>
            <a:t>Establecer un servicio eficiente que promueva el respeto a los derechos del consumidor de seguros.</a:t>
          </a:r>
          <a:endParaRPr lang="es-CR" sz="1400" u="none" kern="1200" dirty="0"/>
        </a:p>
      </dsp:txBody>
      <dsp:txXfrm>
        <a:off x="1092759" y="3548397"/>
        <a:ext cx="5429695" cy="709929"/>
      </dsp:txXfrm>
    </dsp:sp>
    <dsp:sp modelId="{FD7FB089-09FB-4C5C-8F9D-FB130274E5ED}">
      <dsp:nvSpPr>
        <dsp:cNvPr id="0" name=""/>
        <dsp:cNvSpPr/>
      </dsp:nvSpPr>
      <dsp:spPr>
        <a:xfrm>
          <a:off x="555001" y="3459656"/>
          <a:ext cx="1075516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D28C9B-BB42-4CE5-97C2-CFDE0AC03A5B}">
      <dsp:nvSpPr>
        <dsp:cNvPr id="0" name=""/>
        <dsp:cNvSpPr/>
      </dsp:nvSpPr>
      <dsp:spPr>
        <a:xfrm>
          <a:off x="584044" y="4612951"/>
          <a:ext cx="5938409" cy="709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5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u="none" kern="1200" smtClean="0"/>
            <a:t>Proveer al público con información clara, oportuna y relevante que permita potenciar la disciplina de mercado, ampliar el conocimiento y  facilite la toma  de decisiones.</a:t>
          </a:r>
          <a:endParaRPr lang="es-CR" sz="1400" u="none" kern="1200" dirty="0"/>
        </a:p>
      </dsp:txBody>
      <dsp:txXfrm>
        <a:off x="584044" y="4612951"/>
        <a:ext cx="5938409" cy="709929"/>
      </dsp:txXfrm>
    </dsp:sp>
    <dsp:sp modelId="{18D86C37-CCE1-4AE4-89E1-528CEABD9B5C}">
      <dsp:nvSpPr>
        <dsp:cNvPr id="0" name=""/>
        <dsp:cNvSpPr/>
      </dsp:nvSpPr>
      <dsp:spPr>
        <a:xfrm>
          <a:off x="30273" y="4524209"/>
          <a:ext cx="1107543" cy="8874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D4129-1851-44B8-A0C9-DD69D9341783}">
      <dsp:nvSpPr>
        <dsp:cNvPr id="0" name=""/>
        <dsp:cNvSpPr/>
      </dsp:nvSpPr>
      <dsp:spPr>
        <a:xfrm>
          <a:off x="0" y="547011"/>
          <a:ext cx="8574468" cy="40356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474" tIns="1353820" rIns="665474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600" kern="1200" dirty="0" smtClean="0">
              <a:latin typeface="+mj-lt"/>
              <a:cs typeface="Arial" pitchFamily="34" charset="0"/>
            </a:rPr>
            <a:t>Procura definir requisitos mínimos para preservar el derecho de los consumidores a recibir respuesta oportuna a toda queja, reclamación o solicitud que presenten ante las entidades y propone crear instancia llamada Defensor del Usuario, departamento o servicio especializado de atención al consumidor de seguros dentro de la estructura administrativa de las entidades aseguradoras e intermediarios. </a:t>
          </a:r>
          <a:endParaRPr lang="es-CR" sz="1600" kern="1200" dirty="0">
            <a:latin typeface="+mj-lt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600" kern="1200" dirty="0">
            <a:latin typeface="+mj-lt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600" kern="1200" dirty="0">
            <a:latin typeface="+mj-lt"/>
            <a:cs typeface="Arial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600" b="1" u="sng" kern="1200" dirty="0" smtClean="0">
              <a:latin typeface="+mj-lt"/>
              <a:cs typeface="Arial" pitchFamily="34" charset="0"/>
            </a:rPr>
            <a:t>ICP Relacionados</a:t>
          </a:r>
          <a:r>
            <a:rPr lang="es-CR" sz="1600" kern="1200" dirty="0" smtClean="0">
              <a:latin typeface="+mj-lt"/>
              <a:cs typeface="Arial" pitchFamily="34" charset="0"/>
            </a:rPr>
            <a:t>: 19 (Conducta de Negocios)</a:t>
          </a:r>
          <a:endParaRPr lang="es-CR" sz="1600" kern="1200" dirty="0">
            <a:latin typeface="+mj-lt"/>
            <a:cs typeface="Arial" pitchFamily="34" charset="0"/>
          </a:endParaRPr>
        </a:p>
      </dsp:txBody>
      <dsp:txXfrm>
        <a:off x="0" y="547011"/>
        <a:ext cx="8574468" cy="4035604"/>
      </dsp:txXfrm>
    </dsp:sp>
    <dsp:sp modelId="{B54B61AD-A1F1-4BFA-BF35-FA979B7BAE5E}">
      <dsp:nvSpPr>
        <dsp:cNvPr id="0" name=""/>
        <dsp:cNvSpPr/>
      </dsp:nvSpPr>
      <dsp:spPr>
        <a:xfrm>
          <a:off x="363510" y="0"/>
          <a:ext cx="6002127" cy="1549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66" tIns="0" rIns="22686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latin typeface="+mj-lt"/>
              <a:cs typeface="Arial" pitchFamily="34" charset="0"/>
            </a:rPr>
            <a:t>Emisión del Reglamento de Defensa de los Derechos del Consumidor de Seguros (Reclamaciones):</a:t>
          </a:r>
          <a:endParaRPr lang="es-CR" sz="2000" b="1" kern="1200" dirty="0">
            <a:latin typeface="+mj-lt"/>
            <a:cs typeface="Arial" pitchFamily="34" charset="0"/>
          </a:endParaRPr>
        </a:p>
      </dsp:txBody>
      <dsp:txXfrm>
        <a:off x="439137" y="75627"/>
        <a:ext cx="5850873" cy="1397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6E9BF6-F993-41CF-AC83-3DD69355E74A}" type="datetimeFigureOut">
              <a:rPr lang="es-CR" smtClean="0"/>
              <a:t>20/04/2012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131E4C-0E64-48DC-A4D3-9726B29DADD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464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31E4C-0E64-48DC-A4D3-9726B29DADD1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0667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8AB3-FA6B-4C71-8181-0A84A96951BB}" type="datetimeFigureOut">
              <a:rPr/>
              <a:pPr/>
              <a:t>10/4/10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97912" y="1988840"/>
            <a:ext cx="7772400" cy="2018655"/>
          </a:xfrm>
        </p:spPr>
        <p:txBody>
          <a:bodyPr>
            <a:noAutofit/>
          </a:bodyPr>
          <a:lstStyle/>
          <a:p>
            <a:r>
              <a:rPr lang="es-C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 Redonda: Tendencias de la Regulación</a:t>
            </a:r>
            <a:r>
              <a:rPr lang="es-C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Cambios recientes en la regulación de América Latina</a:t>
            </a:r>
            <a:br>
              <a:rPr lang="es-C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COSTA RICA</a:t>
            </a:r>
            <a:endParaRPr lang="es-C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334286" y="4869160"/>
            <a:ext cx="6400800" cy="694928"/>
          </a:xfrm>
        </p:spPr>
        <p:txBody>
          <a:bodyPr/>
          <a:lstStyle/>
          <a:p>
            <a:r>
              <a:rPr lang="es-CR" dirty="0" smtClean="0">
                <a:solidFill>
                  <a:schemeClr val="bg1"/>
                </a:solidFill>
              </a:rPr>
              <a:t>Abril 2012</a:t>
            </a:r>
            <a:endParaRPr lang="es-C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331" y="116632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Desarrollos</a:t>
            </a:r>
            <a:r>
              <a:rPr lang="en-US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Recientes</a:t>
            </a:r>
            <a:endParaRPr lang="es-CR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763061594"/>
              </p:ext>
            </p:extLst>
          </p:nvPr>
        </p:nvGraphicFramePr>
        <p:xfrm>
          <a:off x="248048" y="980728"/>
          <a:ext cx="85744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2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26422" y="2636912"/>
            <a:ext cx="9144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¡Muchas gracias!</a:t>
            </a:r>
          </a:p>
        </p:txBody>
      </p:sp>
    </p:spTree>
    <p:extLst>
      <p:ext uri="{BB962C8B-B14F-4D97-AF65-F5344CB8AC3E}">
        <p14:creationId xmlns:p14="http://schemas.microsoft.com/office/powerpoint/2010/main" val="30986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s-CR" sz="44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Orientación Estratégica SUGESE</a:t>
            </a:r>
            <a:endParaRPr lang="es-CR" sz="44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073184224"/>
              </p:ext>
            </p:extLst>
          </p:nvPr>
        </p:nvGraphicFramePr>
        <p:xfrm>
          <a:off x="189856" y="1628800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9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4272" y="0"/>
            <a:ext cx="8229600" cy="83671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s-CR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n-ea"/>
                <a:cs typeface="Century Gothic"/>
              </a:rPr>
              <a:t>Orientación Estratégica</a:t>
            </a:r>
            <a:endParaRPr lang="es-CR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n-ea"/>
              <a:cs typeface="Century Gothic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758635"/>
              </p:ext>
            </p:extLst>
          </p:nvPr>
        </p:nvGraphicFramePr>
        <p:xfrm>
          <a:off x="2267744" y="775718"/>
          <a:ext cx="6552728" cy="5677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61136" y="2060848"/>
            <a:ext cx="2299719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300" i="1" dirty="0"/>
              <a:t>“…velar por la estabilidad y el eficiente funcionamiento del mercado de seguros, así como entregar la más amplia información a los asegurados. Para ello, autorizará, regulará y supervisará a las personas, físicas o jurídicas, que intervengan en los actos o contratos relacionados con la actividad aseguradora, reaseguradora, la oferta pública y la realización de negocios de seguros.” </a:t>
            </a:r>
            <a:r>
              <a:rPr lang="es-CR" sz="1300" dirty="0"/>
              <a:t>(</a:t>
            </a:r>
            <a:r>
              <a:rPr lang="es-CR" sz="1300" b="1" dirty="0"/>
              <a:t>Artículo 29, Ley 8653</a:t>
            </a:r>
            <a:r>
              <a:rPr lang="es-CR" sz="1300" dirty="0" smtClean="0"/>
              <a:t>)</a:t>
            </a:r>
            <a:endParaRPr lang="es-CR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317996" y="1187624"/>
            <a:ext cx="1042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b="1" dirty="0" smtClean="0"/>
              <a:t>Autorización y registro</a:t>
            </a:r>
            <a:endParaRPr lang="es-CR" sz="12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2915816" y="2334959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 smtClean="0"/>
              <a:t>Regulación</a:t>
            </a:r>
            <a:endParaRPr lang="es-CR" sz="1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062924" y="3440033"/>
            <a:ext cx="933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200" b="1" dirty="0" smtClean="0"/>
              <a:t>Supervisión</a:t>
            </a:r>
            <a:endParaRPr lang="es-CR" sz="12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332010" y="5528265"/>
            <a:ext cx="1087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200" b="1" dirty="0" smtClean="0"/>
              <a:t>Comunicación</a:t>
            </a:r>
            <a:endParaRPr lang="es-CR" sz="12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879504" y="4407494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1200" b="1" dirty="0" smtClean="0"/>
              <a:t>Atención </a:t>
            </a:r>
          </a:p>
          <a:p>
            <a:r>
              <a:rPr lang="es-CR" sz="1200" b="1" dirty="0" smtClean="0"/>
              <a:t>Consumidor</a:t>
            </a:r>
            <a:endParaRPr lang="es-CR" sz="1200" b="1" dirty="0"/>
          </a:p>
        </p:txBody>
      </p:sp>
    </p:spTree>
    <p:extLst>
      <p:ext uri="{BB962C8B-B14F-4D97-AF65-F5344CB8AC3E}">
        <p14:creationId xmlns:p14="http://schemas.microsoft.com/office/powerpoint/2010/main" val="13058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R" sz="40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Atención </a:t>
            </a:r>
            <a:r>
              <a:rPr lang="es-CR" sz="40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por </a:t>
            </a:r>
            <a:r>
              <a:rPr lang="es-CR" sz="4000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Costa Rica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CR" dirty="0" smtClean="0"/>
              <a:t>Autoevaluación </a:t>
            </a:r>
            <a:r>
              <a:rPr lang="es-CR" dirty="0"/>
              <a:t>interna </a:t>
            </a:r>
            <a:r>
              <a:rPr lang="es-CR" dirty="0" smtClean="0"/>
              <a:t>reveló cumplimiento de </a:t>
            </a:r>
            <a:r>
              <a:rPr lang="es-CR" dirty="0"/>
              <a:t>los </a:t>
            </a:r>
            <a:r>
              <a:rPr lang="es-CR" dirty="0" smtClean="0"/>
              <a:t>principios de 42% a junio </a:t>
            </a:r>
            <a:r>
              <a:rPr lang="es-CR" dirty="0"/>
              <a:t>de 2010. </a:t>
            </a:r>
            <a:endParaRPr lang="es-CR" dirty="0" smtClean="0"/>
          </a:p>
          <a:p>
            <a:pPr algn="just"/>
            <a:endParaRPr lang="es-CR" sz="1500" dirty="0" smtClean="0"/>
          </a:p>
          <a:p>
            <a:pPr algn="just"/>
            <a:r>
              <a:rPr lang="es-CR" dirty="0" smtClean="0"/>
              <a:t>Meta </a:t>
            </a:r>
            <a:r>
              <a:rPr lang="es-CR" dirty="0"/>
              <a:t>sectorial </a:t>
            </a:r>
            <a:r>
              <a:rPr lang="es-CR" dirty="0" smtClean="0"/>
              <a:t>Plan </a:t>
            </a:r>
            <a:r>
              <a:rPr lang="es-CR" dirty="0"/>
              <a:t>Nacional de Desarrollo </a:t>
            </a:r>
            <a:r>
              <a:rPr lang="es-CR" dirty="0" smtClean="0"/>
              <a:t>2011-2014: 75</a:t>
            </a:r>
            <a:r>
              <a:rPr lang="es-CR" dirty="0"/>
              <a:t>% de cumplimiento en los principios de </a:t>
            </a:r>
            <a:r>
              <a:rPr lang="es-CR" dirty="0" smtClean="0"/>
              <a:t>IAIS </a:t>
            </a:r>
            <a:r>
              <a:rPr lang="es-CR" dirty="0"/>
              <a:t>en su versión de Octubre 2003, </a:t>
            </a:r>
            <a:r>
              <a:rPr lang="es-CR" dirty="0" smtClean="0"/>
              <a:t>lo </a:t>
            </a:r>
            <a:r>
              <a:rPr lang="es-CR" dirty="0"/>
              <a:t>que significa que 24 de los 28 principios estarían ampliamente observados y que se cumpliría la mayoría de los criterios básicos establecidos para cada uno de los principios</a:t>
            </a:r>
            <a:r>
              <a:rPr lang="es-CR" dirty="0" smtClean="0"/>
              <a:t>.</a:t>
            </a:r>
          </a:p>
          <a:p>
            <a:pPr algn="just"/>
            <a:endParaRPr lang="es-CR" sz="1300" dirty="0"/>
          </a:p>
          <a:p>
            <a:pPr algn="just"/>
            <a:r>
              <a:rPr lang="es-CR" dirty="0" smtClean="0"/>
              <a:t>Acciones concretas dispuestas en Plan Estratégico SUGESE 2009-2013.</a:t>
            </a:r>
          </a:p>
          <a:p>
            <a:pPr algn="just"/>
            <a:endParaRPr lang="es-CR" sz="1300" dirty="0"/>
          </a:p>
          <a:p>
            <a:pPr algn="just"/>
            <a:r>
              <a:rPr lang="es-CR" dirty="0" smtClean="0"/>
              <a:t>Para el 2012</a:t>
            </a:r>
            <a:r>
              <a:rPr lang="es-CR" dirty="0"/>
              <a:t>, </a:t>
            </a:r>
            <a:r>
              <a:rPr lang="es-CR" dirty="0" smtClean="0"/>
              <a:t>SUGESE presupuestó </a:t>
            </a:r>
            <a:r>
              <a:rPr lang="es-CR" dirty="0"/>
              <a:t>y realiza las acciones pertinentes con la Asociación Latinoamericana de Supervisores de Seguros </a:t>
            </a:r>
            <a:r>
              <a:rPr lang="es-CR" dirty="0" smtClean="0"/>
              <a:t>(ASSAL) </a:t>
            </a:r>
            <a:r>
              <a:rPr lang="es-CR" dirty="0"/>
              <a:t>para una evaluación de cumplimiento </a:t>
            </a:r>
            <a:r>
              <a:rPr lang="es-CR" dirty="0" smtClean="0"/>
              <a:t>“</a:t>
            </a:r>
            <a:r>
              <a:rPr lang="es-CR" dirty="0" err="1"/>
              <a:t>pair</a:t>
            </a:r>
            <a:r>
              <a:rPr lang="es-CR" dirty="0"/>
              <a:t> </a:t>
            </a:r>
            <a:r>
              <a:rPr lang="es-CR" dirty="0" err="1"/>
              <a:t>review</a:t>
            </a:r>
            <a:r>
              <a:rPr lang="es-CR" dirty="0"/>
              <a:t>” (“evaluación de pares</a:t>
            </a:r>
            <a:r>
              <a:rPr lang="es-CR" dirty="0" smtClean="0"/>
              <a:t>”).</a:t>
            </a:r>
            <a:endParaRPr lang="es-CR" dirty="0"/>
          </a:p>
        </p:txBody>
      </p:sp>
      <p:sp>
        <p:nvSpPr>
          <p:cNvPr id="4" name="3 Botón de acción: Inicio">
            <a:hlinkClick r:id="rId2" action="ppaction://hlinksldjump" highlightClick="1"/>
          </p:cNvPr>
          <p:cNvSpPr/>
          <p:nvPr/>
        </p:nvSpPr>
        <p:spPr>
          <a:xfrm>
            <a:off x="227820" y="6349099"/>
            <a:ext cx="288032" cy="288032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7128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03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Acciones Estratégicas</a:t>
            </a:r>
            <a:r>
              <a:rPr kumimoji="0" lang="es-CR" sz="3600" b="1" i="0" u="none" strike="noStrike" kern="1200" cap="none" spc="0" normalizeH="0" noProof="0" dirty="0" smtClean="0">
                <a:ln>
                  <a:noFill/>
                </a:ln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Century Gothic"/>
              </a:rPr>
              <a:t> Regulación</a:t>
            </a:r>
            <a:endParaRPr kumimoji="0" lang="es-CR" sz="3600" b="1" i="0" u="none" strike="noStrike" kern="1200" cap="none" spc="0" normalizeH="0" baseline="0" noProof="0" dirty="0">
              <a:ln>
                <a:noFill/>
              </a:ln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Century Gothic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23110"/>
              </p:ext>
            </p:extLst>
          </p:nvPr>
        </p:nvGraphicFramePr>
        <p:xfrm>
          <a:off x="457200" y="1340768"/>
          <a:ext cx="8363272" cy="312667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98094"/>
                <a:gridCol w="2015422"/>
                <a:gridCol w="2198094"/>
                <a:gridCol w="1951662"/>
              </a:tblGrid>
              <a:tr h="32963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  <a:latin typeface="+mn-lt"/>
                        </a:rPr>
                        <a:t>Eje Estratégico </a:t>
                      </a:r>
                      <a:endParaRPr lang="es-C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  <a:latin typeface="+mn-lt"/>
                        </a:rPr>
                        <a:t>Objetivo Estratégico </a:t>
                      </a:r>
                      <a:endParaRPr lang="es-C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 smtClean="0">
                          <a:effectLst/>
                          <a:latin typeface="+mn-lt"/>
                        </a:rPr>
                        <a:t>Principio Octubre 2011</a:t>
                      </a:r>
                      <a:endParaRPr lang="es-C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>
                          <a:effectLst/>
                          <a:latin typeface="+mn-lt"/>
                        </a:rPr>
                        <a:t>Acciones </a:t>
                      </a:r>
                      <a:endParaRPr lang="es-CR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68"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  <a:latin typeface="+mn-lt"/>
                        </a:rPr>
                        <a:t>Regulación y </a:t>
                      </a:r>
                      <a:r>
                        <a:rPr lang="es-CR" sz="1400" kern="1200" dirty="0" smtClean="0">
                          <a:effectLst/>
                          <a:latin typeface="+mn-lt"/>
                        </a:rPr>
                        <a:t>Normativa</a:t>
                      </a:r>
                      <a:endParaRPr lang="es-C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  <a:latin typeface="+mn-lt"/>
                        </a:rPr>
                        <a:t>Desarrollar una normativa completa, actualizada y adecuada al mercado de seguros de Costa Rica, basada en las mejores prácticas y estándares internacionales. </a:t>
                      </a:r>
                      <a:endParaRPr lang="es-C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ICP</a:t>
                      </a:r>
                      <a:r>
                        <a:rPr lang="es-C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es-C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Autorización</a:t>
                      </a:r>
                    </a:p>
                    <a:p>
                      <a:pPr marL="91440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s-C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s-CR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ICP</a:t>
                      </a:r>
                      <a:r>
                        <a:rPr lang="es-C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 Idoneidad de las personas</a:t>
                      </a:r>
                      <a:endParaRPr lang="es-CR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91440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  <a:latin typeface="+mn-lt"/>
                        </a:rPr>
                        <a:t>Revisión normativa de Solvencia y </a:t>
                      </a:r>
                      <a:r>
                        <a:rPr lang="es-CR" sz="1400" kern="1200" baseline="0" dirty="0" smtClean="0">
                          <a:effectLst/>
                          <a:latin typeface="+mn-lt"/>
                        </a:rPr>
                        <a:t> de </a:t>
                      </a:r>
                      <a:r>
                        <a:rPr lang="es-CR" sz="1400" kern="1200" dirty="0" smtClean="0">
                          <a:effectLst/>
                          <a:latin typeface="+mn-lt"/>
                        </a:rPr>
                        <a:t>Autorizaciones </a:t>
                      </a:r>
                      <a:r>
                        <a:rPr lang="es-CR" sz="1400" kern="1200" dirty="0">
                          <a:effectLst/>
                          <a:latin typeface="+mn-lt"/>
                        </a:rPr>
                        <a:t>y </a:t>
                      </a:r>
                      <a:r>
                        <a:rPr lang="es-CR" sz="1400" kern="1200" dirty="0" smtClean="0">
                          <a:effectLst/>
                          <a:latin typeface="+mn-lt"/>
                        </a:rPr>
                        <a:t>Registros.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1400" dirty="0">
                        <a:effectLst/>
                        <a:latin typeface="+mn-lt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>
                          <a:effectLst/>
                          <a:latin typeface="+mn-lt"/>
                        </a:rPr>
                        <a:t>Emisión del Reglamento de Reclamaciones</a:t>
                      </a:r>
                      <a:endParaRPr lang="es-C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0365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ICP 12 Disolución</a:t>
                      </a:r>
                      <a:r>
                        <a:rPr lang="es-C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y Salida del Mercado</a:t>
                      </a:r>
                      <a:endParaRPr lang="es-C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550365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 indent="0" algn="ctr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ICP 16 Administración de Riesgos e</a:t>
                      </a:r>
                      <a:endParaRPr lang="es-CR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91440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ICP</a:t>
                      </a:r>
                      <a:r>
                        <a:rPr lang="es-C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17 Suficiencia de Capital</a:t>
                      </a:r>
                      <a:endParaRPr lang="es-C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525916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ICP 19 Conducta de Negocios</a:t>
                      </a:r>
                      <a:endParaRPr lang="es-C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698" marR="25698" marT="1606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4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  <a:defRPr/>
            </a:pPr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Regulación</a:t>
            </a:r>
            <a:r>
              <a:rPr lang="en-US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Emitida</a:t>
            </a:r>
            <a:r>
              <a:rPr lang="en-US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2011</a:t>
            </a:r>
            <a:endParaRPr lang="en-US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10800000" flipV="1">
            <a:off x="251520" y="1916832"/>
            <a:ext cx="88204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13184" y="1012312"/>
            <a:ext cx="8373616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R" sz="19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Calibri" pitchFamily="34" charset="0"/>
              </a:rPr>
              <a:t>Ley Reguladora del Contrato de Seguros (Ley 8956):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R" sz="1700" b="1" dirty="0">
              <a:ea typeface="Calibri" pitchFamily="34" charset="0"/>
              <a:cs typeface="Calibri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CR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La filosofía de dicha ley está enfocada a la protección del consumidor de seguros,  es de carácter imperativo y deroga la ley de Seguros N° 11 de 1922, que tenía un carácter supletorio, pues aplicaba en ausencia de acuerdo entre las partes.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CR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La nueva legislación regula las relaciones entre la aseguradora y el asegurado, al definir los requisitos y contenido mínimo de  un contrato de seguros, así como el deber de informarlo sobre los riesgos, beneficios, obligaciones y cargos el producto, y complementa los derechos de éste establecidos en la Ley Reguladora del Mercado de Seguros.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CR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Entre los temas más relevantes se pueden citar: 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CR" sz="17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Calibri" pitchFamily="34" charset="0"/>
              </a:rPr>
              <a:t>la identificación de las diferentes instancias de reclamación. 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CR" sz="17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Calibri" pitchFamily="34" charset="0"/>
              </a:rPr>
              <a:t>la regulación del seguro colectivo y del contenido mínimo de la póliza. 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CR" sz="17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Calibri" pitchFamily="34" charset="0"/>
              </a:rPr>
              <a:t>el deber de informar de previo al asegurado.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CR" sz="17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Calibri" pitchFamily="34" charset="0"/>
              </a:rPr>
              <a:t>la protección de los datos de los asegurado y la prohibición de utilizar información genética para valorar riesgos de enfermedades y dolencia. </a:t>
            </a:r>
          </a:p>
          <a:p>
            <a:pPr marL="742950" lvl="1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CR" sz="17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Calibri" pitchFamily="34" charset="0"/>
              </a:rPr>
              <a:t>la creación del registro de beneficiarios de las pólizas de vida y disposiciones específicas para algunos seguros, tales como los de vida, incendio, transporte y responsabilidad civil.</a:t>
            </a:r>
            <a:endParaRPr kumimoji="0" lang="es-CR" sz="1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  <a:defRPr/>
            </a:pPr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Desarrollos</a:t>
            </a:r>
            <a:r>
              <a:rPr lang="en-US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Recientes</a:t>
            </a:r>
            <a:endParaRPr lang="en-US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251521" y="1208451"/>
            <a:ext cx="8574468" cy="5334031"/>
            <a:chOff x="251521" y="5130580"/>
            <a:chExt cx="8574468" cy="1411899"/>
          </a:xfrm>
        </p:grpSpPr>
        <p:sp>
          <p:nvSpPr>
            <p:cNvPr id="11" name="10 Forma libre"/>
            <p:cNvSpPr/>
            <p:nvPr/>
          </p:nvSpPr>
          <p:spPr>
            <a:xfrm>
              <a:off x="251521" y="5293262"/>
              <a:ext cx="8574468" cy="1249217"/>
            </a:xfrm>
            <a:custGeom>
              <a:avLst/>
              <a:gdLst>
                <a:gd name="connsiteX0" fmla="*/ 0 w 8574468"/>
                <a:gd name="connsiteY0" fmla="*/ 0 h 1102500"/>
                <a:gd name="connsiteX1" fmla="*/ 8574468 w 8574468"/>
                <a:gd name="connsiteY1" fmla="*/ 0 h 1102500"/>
                <a:gd name="connsiteX2" fmla="*/ 8574468 w 8574468"/>
                <a:gd name="connsiteY2" fmla="*/ 1102500 h 1102500"/>
                <a:gd name="connsiteX3" fmla="*/ 0 w 8574468"/>
                <a:gd name="connsiteY3" fmla="*/ 1102500 h 1102500"/>
                <a:gd name="connsiteX4" fmla="*/ 0 w 8574468"/>
                <a:gd name="connsiteY4" fmla="*/ 0 h 110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4468" h="1102500">
                  <a:moveTo>
                    <a:pt x="0" y="0"/>
                  </a:moveTo>
                  <a:lnTo>
                    <a:pt x="8574468" y="0"/>
                  </a:lnTo>
                  <a:lnTo>
                    <a:pt x="8574468" y="1102500"/>
                  </a:lnTo>
                  <a:lnTo>
                    <a:pt x="0" y="1102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65474" tIns="416560" rIns="665474" bIns="99568" numCol="1" spcCol="1270" anchor="t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R" sz="1600" kern="1200" dirty="0" smtClean="0">
                <a:latin typeface="+mj-lt"/>
                <a:cs typeface="Arial" pitchFamily="34" charset="0"/>
              </a:endParaRPr>
            </a:p>
            <a:p>
              <a:pPr marL="0" lvl="1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Complemento del desarrollo de un modelo de supervisión basado en riesgos, se ha realizado una evaluación integral de esta normativa para definir un modelo de solvencia y provisiones técnicas orientado hacia la supervisión basada en riesgos:</a:t>
              </a: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R" sz="1600" dirty="0">
                <a:latin typeface="+mj-lt"/>
                <a:cs typeface="Arial" pitchFamily="34" charset="0"/>
              </a:endParaRP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Ajustes en requerimientos de capital por riesgo técnicos</a:t>
              </a: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Requerimientos de capital en función de la calidad de los activos, considerando todos los activos del balance</a:t>
              </a: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r>
                <a:rPr lang="es-CR" sz="1600" dirty="0" smtClean="0">
                  <a:latin typeface="+mj-lt"/>
                  <a:cs typeface="Arial" pitchFamily="34" charset="0"/>
                </a:rPr>
                <a:t>Ajustes en las metodologías de cálculo de las provisiones técnicas</a:t>
              </a: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Incorporación de un requerimiento de capital por riesgo operativo</a:t>
              </a: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 Requerimiento de Capital adicional en fusión de la calidad de la gestión, administración de riesgos y gobierno corporativo de la entidad.</a:t>
              </a: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r>
                <a:rPr lang="es-CR" sz="1600" dirty="0" smtClean="0">
                  <a:latin typeface="+mj-lt"/>
                  <a:cs typeface="Arial" pitchFamily="34" charset="0"/>
                </a:rPr>
                <a:t>Ajustes para la determinación del requerimiento de capital por riesgo catastrófico</a:t>
              </a:r>
              <a:endParaRPr lang="es-CR" sz="1600" kern="1200" dirty="0" smtClean="0">
                <a:latin typeface="+mj-lt"/>
                <a:cs typeface="Arial" pitchFamily="34" charset="0"/>
              </a:endParaRP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endParaRPr lang="es-CR" sz="1600" kern="1200" dirty="0" smtClean="0">
                <a:latin typeface="+mj-lt"/>
                <a:cs typeface="Arial" pitchFamily="34" charset="0"/>
              </a:endParaRP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endParaRPr lang="es-CR" sz="1600" dirty="0">
                <a:latin typeface="+mj-lt"/>
                <a:cs typeface="Arial" pitchFamily="34" charset="0"/>
              </a:endParaRPr>
            </a:p>
            <a:p>
              <a:pPr marL="0" lvl="1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b="1" u="sng" dirty="0">
                  <a:cs typeface="Arial" pitchFamily="34" charset="0"/>
                </a:rPr>
                <a:t>ICP Relacionados:</a:t>
              </a:r>
              <a:r>
                <a:rPr lang="es-CR" sz="1600" b="1" dirty="0">
                  <a:cs typeface="Arial" pitchFamily="34" charset="0"/>
                </a:rPr>
                <a:t>  </a:t>
              </a:r>
              <a:r>
                <a:rPr lang="es-CR" sz="1600" dirty="0" smtClean="0">
                  <a:cs typeface="Arial" pitchFamily="34" charset="0"/>
                </a:rPr>
                <a:t>12 (</a:t>
              </a:r>
              <a:r>
                <a:rPr lang="es-CR" sz="1600" dirty="0">
                  <a:solidFill>
                    <a:schemeClr val="tx1"/>
                  </a:solidFill>
                  <a:ea typeface="Calibri"/>
                  <a:cs typeface="Times New Roman"/>
                </a:rPr>
                <a:t>Disolución y Salida del </a:t>
              </a:r>
              <a:r>
                <a:rPr lang="es-CR" sz="1600" dirty="0" smtClean="0">
                  <a:solidFill>
                    <a:schemeClr val="tx1"/>
                  </a:solidFill>
                  <a:ea typeface="Calibri"/>
                  <a:cs typeface="Times New Roman"/>
                </a:rPr>
                <a:t>Mercado), 16 (Administración de Riesgos)</a:t>
              </a:r>
              <a:r>
                <a:rPr lang="es-CR" sz="1600" dirty="0" smtClean="0">
                  <a:cs typeface="Arial" pitchFamily="34" charset="0"/>
                </a:rPr>
                <a:t> y 17 (Suficiencia de Capital).</a:t>
              </a:r>
              <a:endParaRPr lang="es-CR" sz="1600" dirty="0">
                <a:cs typeface="Arial" pitchFamily="34" charset="0"/>
              </a:endParaRP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endParaRPr lang="es-CR" sz="1600" kern="1200" dirty="0" smtClean="0">
                <a:latin typeface="+mj-lt"/>
                <a:cs typeface="Arial" pitchFamily="34" charset="0"/>
              </a:endParaRPr>
            </a:p>
            <a:p>
              <a:pPr marL="342900" lvl="1" indent="-3429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lphaLcParenR"/>
              </a:pPr>
              <a:endParaRPr lang="es-CR" sz="1600" kern="1200" dirty="0">
                <a:latin typeface="+mj-lt"/>
                <a:cs typeface="Arial" pitchFamily="34" charset="0"/>
              </a:endParaRPr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660566" y="5130580"/>
              <a:ext cx="8157712" cy="293435"/>
            </a:xfrm>
            <a:custGeom>
              <a:avLst/>
              <a:gdLst>
                <a:gd name="connsiteX0" fmla="*/ 0 w 8157712"/>
                <a:gd name="connsiteY0" fmla="*/ 98108 h 588634"/>
                <a:gd name="connsiteX1" fmla="*/ 98108 w 8157712"/>
                <a:gd name="connsiteY1" fmla="*/ 0 h 588634"/>
                <a:gd name="connsiteX2" fmla="*/ 8059604 w 8157712"/>
                <a:gd name="connsiteY2" fmla="*/ 0 h 588634"/>
                <a:gd name="connsiteX3" fmla="*/ 8157712 w 8157712"/>
                <a:gd name="connsiteY3" fmla="*/ 98108 h 588634"/>
                <a:gd name="connsiteX4" fmla="*/ 8157712 w 8157712"/>
                <a:gd name="connsiteY4" fmla="*/ 490526 h 588634"/>
                <a:gd name="connsiteX5" fmla="*/ 8059604 w 8157712"/>
                <a:gd name="connsiteY5" fmla="*/ 588634 h 588634"/>
                <a:gd name="connsiteX6" fmla="*/ 98108 w 8157712"/>
                <a:gd name="connsiteY6" fmla="*/ 588634 h 588634"/>
                <a:gd name="connsiteX7" fmla="*/ 0 w 8157712"/>
                <a:gd name="connsiteY7" fmla="*/ 490526 h 588634"/>
                <a:gd name="connsiteX8" fmla="*/ 0 w 8157712"/>
                <a:gd name="connsiteY8" fmla="*/ 98108 h 58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57712" h="588634">
                  <a:moveTo>
                    <a:pt x="0" y="98108"/>
                  </a:moveTo>
                  <a:cubicBezTo>
                    <a:pt x="0" y="43924"/>
                    <a:pt x="43924" y="0"/>
                    <a:pt x="98108" y="0"/>
                  </a:cubicBezTo>
                  <a:lnTo>
                    <a:pt x="8059604" y="0"/>
                  </a:lnTo>
                  <a:cubicBezTo>
                    <a:pt x="8113788" y="0"/>
                    <a:pt x="8157712" y="43924"/>
                    <a:pt x="8157712" y="98108"/>
                  </a:cubicBezTo>
                  <a:lnTo>
                    <a:pt x="8157712" y="490526"/>
                  </a:lnTo>
                  <a:cubicBezTo>
                    <a:pt x="8157712" y="544710"/>
                    <a:pt x="8113788" y="588634"/>
                    <a:pt x="8059604" y="588634"/>
                  </a:cubicBezTo>
                  <a:lnTo>
                    <a:pt x="98108" y="588634"/>
                  </a:lnTo>
                  <a:cubicBezTo>
                    <a:pt x="43924" y="588634"/>
                    <a:pt x="0" y="544710"/>
                    <a:pt x="0" y="490526"/>
                  </a:cubicBezTo>
                  <a:lnTo>
                    <a:pt x="0" y="981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5601" tIns="28735" rIns="255601" bIns="28735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R" sz="2000" b="1" kern="1200" dirty="0" smtClean="0">
                  <a:latin typeface="+mj-lt"/>
                  <a:cs typeface="Arial" pitchFamily="34" charset="0"/>
                </a:rPr>
                <a:t>Revisión integral del</a:t>
              </a:r>
              <a:r>
                <a:rPr lang="es-CR" sz="2000" b="1" i="1" kern="1200" dirty="0" smtClean="0">
                  <a:latin typeface="+mj-lt"/>
                  <a:cs typeface="Arial" pitchFamily="34" charset="0"/>
                </a:rPr>
                <a:t> Reglamento sobre la Solvencia de las Entidades de Seguros y Reaseguros</a:t>
              </a:r>
              <a:endParaRPr lang="es-CR" sz="2000" b="1" kern="1200" dirty="0">
                <a:latin typeface="+mj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7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  <a:defRPr/>
            </a:pPr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Desarrollos</a:t>
            </a:r>
            <a:r>
              <a:rPr lang="en-US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Recientes</a:t>
            </a:r>
            <a:endParaRPr lang="en-US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251521" y="908720"/>
            <a:ext cx="8574468" cy="5184574"/>
            <a:chOff x="251521" y="3064271"/>
            <a:chExt cx="8574468" cy="2215959"/>
          </a:xfrm>
        </p:grpSpPr>
        <p:sp>
          <p:nvSpPr>
            <p:cNvPr id="9" name="8 Forma libre"/>
            <p:cNvSpPr/>
            <p:nvPr/>
          </p:nvSpPr>
          <p:spPr>
            <a:xfrm>
              <a:off x="251521" y="3556707"/>
              <a:ext cx="8574468" cy="1723523"/>
            </a:xfrm>
            <a:custGeom>
              <a:avLst/>
              <a:gdLst>
                <a:gd name="connsiteX0" fmla="*/ 0 w 8574468"/>
                <a:gd name="connsiteY0" fmla="*/ 0 h 1543500"/>
                <a:gd name="connsiteX1" fmla="*/ 8574468 w 8574468"/>
                <a:gd name="connsiteY1" fmla="*/ 0 h 1543500"/>
                <a:gd name="connsiteX2" fmla="*/ 8574468 w 8574468"/>
                <a:gd name="connsiteY2" fmla="*/ 1543500 h 1543500"/>
                <a:gd name="connsiteX3" fmla="*/ 0 w 8574468"/>
                <a:gd name="connsiteY3" fmla="*/ 1543500 h 1543500"/>
                <a:gd name="connsiteX4" fmla="*/ 0 w 8574468"/>
                <a:gd name="connsiteY4" fmla="*/ 0 h 15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4468" h="1543500">
                  <a:moveTo>
                    <a:pt x="0" y="0"/>
                  </a:moveTo>
                  <a:lnTo>
                    <a:pt x="8574468" y="0"/>
                  </a:lnTo>
                  <a:lnTo>
                    <a:pt x="8574468" y="1543500"/>
                  </a:lnTo>
                  <a:lnTo>
                    <a:pt x="0" y="1543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65474" tIns="416560" rIns="665474" bIns="99568" numCol="1" spcCol="1270" anchor="t" anchorCtr="0">
              <a:noAutofit/>
            </a:bodyPr>
            <a:lstStyle/>
            <a:p>
              <a:pPr marL="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dirty="0" smtClean="0">
                  <a:cs typeface="Arial" pitchFamily="34" charset="0"/>
                </a:rPr>
                <a:t>Reforma </a:t>
              </a:r>
              <a:r>
                <a:rPr lang="es-CR" sz="1600" dirty="0">
                  <a:cs typeface="Arial" pitchFamily="34" charset="0"/>
                </a:rPr>
                <a:t>relacionada con proyecto estratégico de Plataforma de Trámites de Seguros, en cuanto a la automatización de trámites de la oficina y simplificación de trámites  y se revisan otros aspectos relacionados con:</a:t>
              </a: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600" dirty="0">
                <a:latin typeface="+mj-lt"/>
                <a:cs typeface="Arial" pitchFamily="34" charset="0"/>
              </a:endParaRP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(a) los requisitos de autorización y registro a partir de la experiencia acumulada por la Superintendencia en dichos procesos, </a:t>
              </a: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(b) aplicación de firma digital, </a:t>
              </a: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(c) Aclaración de requisitos para sucursales </a:t>
              </a: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(d) Revisión del registro de proveedores de servicios auxiliares y de los proveedores transfronterizos.</a:t>
              </a: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(d) cambios relacionados con la Ley Reguladora del Contrato de Seguros, en particular sobre el registro de productos y requisitos específicos para algunos seguros (colectivos, gastos médicos, vida,)</a:t>
              </a: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kern="1200" dirty="0" smtClean="0">
                  <a:latin typeface="+mj-lt"/>
                  <a:cs typeface="Arial" pitchFamily="34" charset="0"/>
                </a:rPr>
                <a:t> </a:t>
              </a:r>
              <a:endParaRPr lang="es-CR" sz="1600" dirty="0">
                <a:latin typeface="+mj-lt"/>
                <a:cs typeface="Arial" pitchFamily="34" charset="0"/>
              </a:endParaRPr>
            </a:p>
            <a:p>
              <a:pPr marL="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b="1" u="sng" kern="1200" dirty="0" smtClean="0">
                  <a:latin typeface="+mj-lt"/>
                  <a:cs typeface="Arial" pitchFamily="34" charset="0"/>
                </a:rPr>
                <a:t>ICP Relacionados</a:t>
              </a:r>
              <a:r>
                <a:rPr lang="es-CR" sz="1600" kern="1200" dirty="0" smtClean="0">
                  <a:latin typeface="+mj-lt"/>
                  <a:cs typeface="Arial" pitchFamily="34" charset="0"/>
                </a:rPr>
                <a:t>:  4 (Autorización) y 5 (Idoneidad de las personas).</a:t>
              </a: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400" dirty="0">
                <a:latin typeface="+mj-lt"/>
                <a:cs typeface="Arial" pitchFamily="34" charset="0"/>
              </a:endParaRP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400" kern="1200" dirty="0" smtClean="0">
                <a:latin typeface="+mj-lt"/>
                <a:cs typeface="Arial" pitchFamily="34" charset="0"/>
              </a:endParaRP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400" dirty="0">
                <a:latin typeface="+mj-lt"/>
                <a:cs typeface="Arial" pitchFamily="34" charset="0"/>
              </a:endParaRP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400" kern="1200" dirty="0">
                <a:latin typeface="+mj-lt"/>
                <a:cs typeface="Arial" pitchFamily="34" charset="0"/>
              </a:endParaRPr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798083" y="3064271"/>
              <a:ext cx="7974066" cy="615544"/>
            </a:xfrm>
            <a:custGeom>
              <a:avLst/>
              <a:gdLst>
                <a:gd name="connsiteX0" fmla="*/ 0 w 7974066"/>
                <a:gd name="connsiteY0" fmla="*/ 116812 h 700857"/>
                <a:gd name="connsiteX1" fmla="*/ 116812 w 7974066"/>
                <a:gd name="connsiteY1" fmla="*/ 0 h 700857"/>
                <a:gd name="connsiteX2" fmla="*/ 7857254 w 7974066"/>
                <a:gd name="connsiteY2" fmla="*/ 0 h 700857"/>
                <a:gd name="connsiteX3" fmla="*/ 7974066 w 7974066"/>
                <a:gd name="connsiteY3" fmla="*/ 116812 h 700857"/>
                <a:gd name="connsiteX4" fmla="*/ 7974066 w 7974066"/>
                <a:gd name="connsiteY4" fmla="*/ 584045 h 700857"/>
                <a:gd name="connsiteX5" fmla="*/ 7857254 w 7974066"/>
                <a:gd name="connsiteY5" fmla="*/ 700857 h 700857"/>
                <a:gd name="connsiteX6" fmla="*/ 116812 w 7974066"/>
                <a:gd name="connsiteY6" fmla="*/ 700857 h 700857"/>
                <a:gd name="connsiteX7" fmla="*/ 0 w 7974066"/>
                <a:gd name="connsiteY7" fmla="*/ 584045 h 700857"/>
                <a:gd name="connsiteX8" fmla="*/ 0 w 7974066"/>
                <a:gd name="connsiteY8" fmla="*/ 116812 h 70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4066" h="700857">
                  <a:moveTo>
                    <a:pt x="0" y="116812"/>
                  </a:moveTo>
                  <a:cubicBezTo>
                    <a:pt x="0" y="52299"/>
                    <a:pt x="52299" y="0"/>
                    <a:pt x="116812" y="0"/>
                  </a:cubicBezTo>
                  <a:lnTo>
                    <a:pt x="7857254" y="0"/>
                  </a:lnTo>
                  <a:cubicBezTo>
                    <a:pt x="7921767" y="0"/>
                    <a:pt x="7974066" y="52299"/>
                    <a:pt x="7974066" y="116812"/>
                  </a:cubicBezTo>
                  <a:lnTo>
                    <a:pt x="7974066" y="584045"/>
                  </a:lnTo>
                  <a:cubicBezTo>
                    <a:pt x="7974066" y="648558"/>
                    <a:pt x="7921767" y="700857"/>
                    <a:pt x="7857254" y="700857"/>
                  </a:cubicBezTo>
                  <a:lnTo>
                    <a:pt x="116812" y="700857"/>
                  </a:lnTo>
                  <a:cubicBezTo>
                    <a:pt x="52299" y="700857"/>
                    <a:pt x="0" y="648558"/>
                    <a:pt x="0" y="584045"/>
                  </a:cubicBezTo>
                  <a:lnTo>
                    <a:pt x="0" y="116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079" tIns="34213" rIns="261079" bIns="34213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R" sz="2400" b="1" dirty="0">
                  <a:cs typeface="Arial" pitchFamily="34" charset="0"/>
                </a:rPr>
                <a:t>Revisión integral del </a:t>
              </a:r>
              <a:r>
                <a:rPr lang="es-CR" sz="2400" b="1" i="1" dirty="0">
                  <a:cs typeface="Arial" pitchFamily="34" charset="0"/>
                </a:rPr>
                <a:t>Reglamento sobre autorizaciones, registros y requisitos de funcionamiento de entidades supervisadas por la Superintendencia General de Seguros</a:t>
              </a:r>
              <a:endParaRPr lang="es-CR" sz="2400" b="1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31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  <a:defRPr/>
            </a:pPr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Desarrollos</a:t>
            </a:r>
            <a:r>
              <a:rPr lang="en-US" sz="3600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Recientes</a:t>
            </a:r>
            <a:endParaRPr lang="en-US" sz="3600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251521" y="980728"/>
            <a:ext cx="8574468" cy="5112569"/>
            <a:chOff x="251521" y="3095048"/>
            <a:chExt cx="8574468" cy="2185183"/>
          </a:xfrm>
        </p:grpSpPr>
        <p:sp>
          <p:nvSpPr>
            <p:cNvPr id="9" name="8 Forma libre"/>
            <p:cNvSpPr/>
            <p:nvPr/>
          </p:nvSpPr>
          <p:spPr>
            <a:xfrm>
              <a:off x="251521" y="3521290"/>
              <a:ext cx="8574468" cy="1758941"/>
            </a:xfrm>
            <a:custGeom>
              <a:avLst/>
              <a:gdLst>
                <a:gd name="connsiteX0" fmla="*/ 0 w 8574468"/>
                <a:gd name="connsiteY0" fmla="*/ 0 h 1543500"/>
                <a:gd name="connsiteX1" fmla="*/ 8574468 w 8574468"/>
                <a:gd name="connsiteY1" fmla="*/ 0 h 1543500"/>
                <a:gd name="connsiteX2" fmla="*/ 8574468 w 8574468"/>
                <a:gd name="connsiteY2" fmla="*/ 1543500 h 1543500"/>
                <a:gd name="connsiteX3" fmla="*/ 0 w 8574468"/>
                <a:gd name="connsiteY3" fmla="*/ 1543500 h 1543500"/>
                <a:gd name="connsiteX4" fmla="*/ 0 w 8574468"/>
                <a:gd name="connsiteY4" fmla="*/ 0 h 154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4468" h="1543500">
                  <a:moveTo>
                    <a:pt x="0" y="0"/>
                  </a:moveTo>
                  <a:lnTo>
                    <a:pt x="8574468" y="0"/>
                  </a:lnTo>
                  <a:lnTo>
                    <a:pt x="8574468" y="1543500"/>
                  </a:lnTo>
                  <a:lnTo>
                    <a:pt x="0" y="1543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65474" tIns="416560" rIns="665474" bIns="99568" numCol="1" spcCol="1270" anchor="t" anchorCtr="0">
              <a:noAutofit/>
            </a:bodyPr>
            <a:lstStyle/>
            <a:p>
              <a:pPr marL="0" lvl="1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dirty="0" smtClean="0">
                  <a:cs typeface="Arial" pitchFamily="34" charset="0"/>
                </a:rPr>
                <a:t>Complemento </a:t>
              </a:r>
              <a:r>
                <a:rPr lang="es-CR" sz="1600" dirty="0">
                  <a:cs typeface="Arial" pitchFamily="34" charset="0"/>
                </a:rPr>
                <a:t>del Modelo de Supervisión Basado en Riesgos, con el fin de contar con la información necesaria para el análisis, que sea confiable y oportuna. Contempla temas como:  </a:t>
              </a:r>
              <a:endParaRPr lang="es-CR" sz="1600" dirty="0" smtClean="0">
                <a:cs typeface="Arial" pitchFamily="34" charset="0"/>
              </a:endParaRPr>
            </a:p>
            <a:p>
              <a:pPr marL="0" lvl="1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600" dirty="0"/>
            </a:p>
            <a:p>
              <a:pPr marL="342900" lvl="0" indent="-342900" algn="just">
                <a:buAutoNum type="alphaLcParenBoth"/>
              </a:pPr>
              <a:r>
                <a:rPr lang="es-CR" sz="1600" dirty="0" smtClean="0">
                  <a:cs typeface="Arial" pitchFamily="34" charset="0"/>
                </a:rPr>
                <a:t>Ampliación de la información a revelar en estados financieros para contar con cuentas técnicas por ramos y categorías de seguros y para la construcción de indicadores de alerta temprana</a:t>
              </a:r>
            </a:p>
            <a:p>
              <a:pPr marL="342900" lvl="0" indent="-342900" algn="just">
                <a:buAutoNum type="alphaLcParenBoth"/>
              </a:pPr>
              <a:r>
                <a:rPr lang="es-CR" sz="1600" dirty="0" smtClean="0">
                  <a:cs typeface="Arial" pitchFamily="34" charset="0"/>
                </a:rPr>
                <a:t>Ajuste para implementación de </a:t>
              </a:r>
              <a:r>
                <a:rPr lang="es-CR" sz="1600" dirty="0" err="1" smtClean="0">
                  <a:cs typeface="Arial" pitchFamily="34" charset="0"/>
                </a:rPr>
                <a:t>NIIF</a:t>
              </a:r>
              <a:endParaRPr lang="es-CR" sz="1600" dirty="0" smtClean="0">
                <a:cs typeface="Arial" pitchFamily="34" charset="0"/>
              </a:endParaRPr>
            </a:p>
            <a:p>
              <a:pPr marL="342900" lvl="0" indent="-342900" algn="just">
                <a:buAutoNum type="alphaLcParenBoth"/>
              </a:pPr>
              <a:r>
                <a:rPr lang="es-CR" sz="1600" dirty="0" smtClean="0">
                  <a:cs typeface="Arial" pitchFamily="34" charset="0"/>
                </a:rPr>
                <a:t>Contabilización </a:t>
              </a:r>
              <a:r>
                <a:rPr lang="es-CR" sz="1600" dirty="0">
                  <a:cs typeface="Arial" pitchFamily="34" charset="0"/>
                </a:rPr>
                <a:t>de operaciones de sucursales, </a:t>
              </a:r>
              <a:endParaRPr lang="es-CR" sz="1600" dirty="0" smtClean="0">
                <a:cs typeface="Arial" pitchFamily="34" charset="0"/>
              </a:endParaRPr>
            </a:p>
            <a:p>
              <a:pPr marL="342900" lvl="0" indent="-342900" algn="just">
                <a:buAutoNum type="alphaLcParenBoth"/>
              </a:pPr>
              <a:r>
                <a:rPr lang="es-CR" sz="1600" dirty="0" smtClean="0">
                  <a:cs typeface="Arial" pitchFamily="34" charset="0"/>
                </a:rPr>
                <a:t>Ajustar </a:t>
              </a:r>
              <a:r>
                <a:rPr lang="es-CR" sz="1600" dirty="0">
                  <a:cs typeface="Arial" pitchFamily="34" charset="0"/>
                </a:rPr>
                <a:t>el capital mínimo por las variaciones del índice de Unidades de Desarrollo por colón. </a:t>
              </a:r>
              <a:endParaRPr lang="es-CR" sz="1600" dirty="0" smtClean="0">
                <a:cs typeface="Arial" pitchFamily="34" charset="0"/>
              </a:endParaRPr>
            </a:p>
            <a:p>
              <a:pPr marL="342900" lvl="0" indent="-342900" algn="just">
                <a:buAutoNum type="alphaLcParenBoth"/>
              </a:pPr>
              <a:r>
                <a:rPr lang="es-CR" sz="1600" dirty="0" smtClean="0">
                  <a:cs typeface="Arial" pitchFamily="34" charset="0"/>
                </a:rPr>
                <a:t>Mejorar información (calidad y cantidad) divulgada</a:t>
              </a:r>
            </a:p>
            <a:p>
              <a:pPr marL="342900" lvl="0" indent="-342900" algn="just">
                <a:buAutoNum type="alphaLcParenBoth"/>
              </a:pPr>
              <a:endParaRPr lang="es-CR" sz="1400" dirty="0">
                <a:latin typeface="+mj-lt"/>
                <a:cs typeface="Arial" pitchFamily="34" charset="0"/>
              </a:endParaRPr>
            </a:p>
            <a:p>
              <a:pPr marL="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s-CR" sz="1600" b="1" u="sng" kern="1200" dirty="0" smtClean="0">
                  <a:latin typeface="+mj-lt"/>
                  <a:cs typeface="Arial" pitchFamily="34" charset="0"/>
                </a:rPr>
                <a:t>ICP Relacionados:</a:t>
              </a:r>
              <a:r>
                <a:rPr lang="es-CR" sz="1600" kern="1200" dirty="0" smtClean="0">
                  <a:latin typeface="+mj-lt"/>
                  <a:cs typeface="Arial" pitchFamily="34" charset="0"/>
                </a:rPr>
                <a:t> 9 (Revisión del Supervisor e Información) y 20 (Divulgación de información).</a:t>
              </a: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400" dirty="0">
                <a:latin typeface="+mj-lt"/>
                <a:cs typeface="Arial" pitchFamily="34" charset="0"/>
              </a:endParaRP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400" kern="1200" dirty="0" smtClean="0">
                <a:latin typeface="+mj-lt"/>
                <a:cs typeface="Arial" pitchFamily="34" charset="0"/>
              </a:endParaRP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400" dirty="0">
                <a:latin typeface="+mj-lt"/>
                <a:cs typeface="Arial" pitchFamily="34" charset="0"/>
              </a:endParaRPr>
            </a:p>
            <a:p>
              <a:pPr marL="457200" lvl="2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R" sz="1400" kern="1200" dirty="0">
                <a:latin typeface="+mj-lt"/>
                <a:cs typeface="Arial" pitchFamily="34" charset="0"/>
              </a:endParaRPr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765671" y="3095048"/>
              <a:ext cx="7974066" cy="492436"/>
            </a:xfrm>
            <a:custGeom>
              <a:avLst/>
              <a:gdLst>
                <a:gd name="connsiteX0" fmla="*/ 0 w 7974066"/>
                <a:gd name="connsiteY0" fmla="*/ 116812 h 700857"/>
                <a:gd name="connsiteX1" fmla="*/ 116812 w 7974066"/>
                <a:gd name="connsiteY1" fmla="*/ 0 h 700857"/>
                <a:gd name="connsiteX2" fmla="*/ 7857254 w 7974066"/>
                <a:gd name="connsiteY2" fmla="*/ 0 h 700857"/>
                <a:gd name="connsiteX3" fmla="*/ 7974066 w 7974066"/>
                <a:gd name="connsiteY3" fmla="*/ 116812 h 700857"/>
                <a:gd name="connsiteX4" fmla="*/ 7974066 w 7974066"/>
                <a:gd name="connsiteY4" fmla="*/ 584045 h 700857"/>
                <a:gd name="connsiteX5" fmla="*/ 7857254 w 7974066"/>
                <a:gd name="connsiteY5" fmla="*/ 700857 h 700857"/>
                <a:gd name="connsiteX6" fmla="*/ 116812 w 7974066"/>
                <a:gd name="connsiteY6" fmla="*/ 700857 h 700857"/>
                <a:gd name="connsiteX7" fmla="*/ 0 w 7974066"/>
                <a:gd name="connsiteY7" fmla="*/ 584045 h 700857"/>
                <a:gd name="connsiteX8" fmla="*/ 0 w 7974066"/>
                <a:gd name="connsiteY8" fmla="*/ 116812 h 70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4066" h="700857">
                  <a:moveTo>
                    <a:pt x="0" y="116812"/>
                  </a:moveTo>
                  <a:cubicBezTo>
                    <a:pt x="0" y="52299"/>
                    <a:pt x="52299" y="0"/>
                    <a:pt x="116812" y="0"/>
                  </a:cubicBezTo>
                  <a:lnTo>
                    <a:pt x="7857254" y="0"/>
                  </a:lnTo>
                  <a:cubicBezTo>
                    <a:pt x="7921767" y="0"/>
                    <a:pt x="7974066" y="52299"/>
                    <a:pt x="7974066" y="116812"/>
                  </a:cubicBezTo>
                  <a:lnTo>
                    <a:pt x="7974066" y="584045"/>
                  </a:lnTo>
                  <a:cubicBezTo>
                    <a:pt x="7974066" y="648558"/>
                    <a:pt x="7921767" y="700857"/>
                    <a:pt x="7857254" y="700857"/>
                  </a:cubicBezTo>
                  <a:lnTo>
                    <a:pt x="116812" y="700857"/>
                  </a:lnTo>
                  <a:cubicBezTo>
                    <a:pt x="52299" y="700857"/>
                    <a:pt x="0" y="648558"/>
                    <a:pt x="0" y="584045"/>
                  </a:cubicBezTo>
                  <a:lnTo>
                    <a:pt x="0" y="116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079" tIns="34213" rIns="261079" bIns="34213" numCol="1" spcCol="1270" anchor="ctr" anchorCtr="0">
              <a:noAutofit/>
            </a:bodyPr>
            <a:lstStyle/>
            <a:p>
              <a:pPr lvl="0"/>
              <a:r>
                <a:rPr lang="es-CR" sz="2400" b="1" dirty="0">
                  <a:cs typeface="Arial" pitchFamily="34" charset="0"/>
                </a:rPr>
                <a:t>Modificación Plan de Cuentas y Reglamento de Información Financiera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28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A9493E01377649B1361939CA86DA81" ma:contentTypeVersion="6" ma:contentTypeDescription="Crear nuevo documento." ma:contentTypeScope="" ma:versionID="a7d9621f530e6144696f1899227a857f">
  <xsd:schema xmlns:xsd="http://www.w3.org/2001/XMLSchema" xmlns:p="http://schemas.microsoft.com/office/2006/metadata/properties" xmlns:ns2="bb4f1452-ee21-41ed-9bdb-9b485a15b4d5" targetNamespace="http://schemas.microsoft.com/office/2006/metadata/properties" ma:root="true" ma:fieldsID="2b7b7f66722696e2d44879184e866a32" ns2:_="">
    <xsd:import namespace="bb4f1452-ee21-41ed-9bdb-9b485a15b4d5"/>
    <xsd:element name="properties">
      <xsd:complexType>
        <xsd:sequence>
          <xsd:element name="documentManagement">
            <xsd:complexType>
              <xsd:all>
                <xsd:element ref="ns2:Destinatario"/>
                <xsd:element ref="ns2:Tema" minOccurs="0"/>
                <xsd:element ref="ns2:Mes_x0020__x002f__x0020_a_x00f1_o"/>
                <xsd:element ref="ns2:Solicitante" minOccurs="0"/>
                <xsd:element ref="ns2:Encargado_x0028_s_x0029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b4f1452-ee21-41ed-9bdb-9b485a15b4d5" elementFormDefault="qualified">
    <xsd:import namespace="http://schemas.microsoft.com/office/2006/documentManagement/types"/>
    <xsd:element name="Destinatario" ma:index="8" ma:displayName="Destinatario" ma:internalName="Destinatario">
      <xsd:simpleType>
        <xsd:restriction base="dms:Text">
          <xsd:maxLength value="255"/>
        </xsd:restriction>
      </xsd:simpleType>
    </xsd:element>
    <xsd:element name="Tema" ma:index="9" nillable="true" ma:displayName="Tema" ma:internalName="Tema">
      <xsd:simpleType>
        <xsd:restriction base="dms:Text">
          <xsd:maxLength value="255"/>
        </xsd:restriction>
      </xsd:simpleType>
    </xsd:element>
    <xsd:element name="Mes_x0020__x002f__x0020_a_x00f1_o" ma:index="10" ma:displayName="Mes / año" ma:description="Usar formaro mmm/aaaa, ejemplo Ene/2010" ma:internalName="Mes_x0020__x002f__x0020_a_x00f1_o">
      <xsd:simpleType>
        <xsd:restriction base="dms:Text">
          <xsd:maxLength value="255"/>
        </xsd:restriction>
      </xsd:simpleType>
    </xsd:element>
    <xsd:element name="Solicitante" ma:index="11" nillable="true" ma:displayName="Solicitante" ma:description="Persona que pidió la presentación" ma:internalName="Solicitante">
      <xsd:simpleType>
        <xsd:restriction base="dms:Text">
          <xsd:maxLength value="255"/>
        </xsd:restriction>
      </xsd:simpleType>
    </xsd:element>
    <xsd:element name="Encargado_x0028_s_x0029_" ma:index="12" nillable="true" ma:displayName="Encargado(s)" ma:internalName="Encargado_x0028_s_x002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Encargado_x0028_s_x0029_ xmlns="bb4f1452-ee21-41ed-9bdb-9b485a15b4d5">María de los Ángeles Cambronero Arias</Encargado_x0028_s_x0029_>
    <Destinatario xmlns="bb4f1452-ee21-41ed-9bdb-9b485a15b4d5">CONASSIF</Destinatario>
    <Mes_x0020__x002f__x0020_a_x00f1_o xmlns="bb4f1452-ee21-41ed-9bdb-9b485a15b4d5">03/2012</Mes_x0020__x002f__x0020_a_x00f1_o>
    <Solicitante xmlns="bb4f1452-ee21-41ed-9bdb-9b485a15b4d5">Despacho</Solicitante>
    <Tema xmlns="bb4f1452-ee21-41ed-9bdb-9b485a15b4d5">Principios IAIS, Ruta estratégica, Proyectos</Tema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EBF7E1-4DA3-4A10-8FFD-4B53BA28D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f1452-ee21-41ed-9bdb-9b485a15b4d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5114ECE-88A1-4749-B642-56706864D6DF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bb4f1452-ee21-41ed-9bdb-9b485a15b4d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B6681D3-C861-40B2-AA8F-BE358ADA27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3624</TotalTime>
  <Words>1209</Words>
  <Application>Microsoft Office PowerPoint</Application>
  <PresentationFormat>Presentación en pantalla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Mesa Redonda: Tendencias de la Regulación Cambios recientes en la regulación de América Latina COSTA RICA</vt:lpstr>
      <vt:lpstr>Presentación de PowerPoint</vt:lpstr>
      <vt:lpstr>Orientación Estratégica</vt:lpstr>
      <vt:lpstr>Atención por Costa Rica</vt:lpstr>
      <vt:lpstr>Presentación de PowerPoint</vt:lpstr>
      <vt:lpstr>Regulación Emitida 2011</vt:lpstr>
      <vt:lpstr>Desarrollos Recientes</vt:lpstr>
      <vt:lpstr>Desarrollos Recientes</vt:lpstr>
      <vt:lpstr>Desarrollos Recientes</vt:lpstr>
      <vt:lpstr>Desarrollos Recientes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Principios IAIS, Ruta estratégica, Proyectos</dc:title>
  <dc:creator>G5</dc:creator>
  <cp:lastModifiedBy>SOLEY PEREZ TOMAS</cp:lastModifiedBy>
  <cp:revision>399</cp:revision>
  <cp:lastPrinted>2010-10-19T20:59:23Z</cp:lastPrinted>
  <dcterms:created xsi:type="dcterms:W3CDTF">2010-10-15T22:43:11Z</dcterms:created>
  <dcterms:modified xsi:type="dcterms:W3CDTF">2012-04-20T14:05:13Z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0x010100A4A9493E01377649B1361939CA86DA81</vt:lpwstr>
  </property>
</Properties>
</file>