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408" r:id="rId6"/>
    <p:sldId id="409" r:id="rId7"/>
    <p:sldId id="416" r:id="rId8"/>
    <p:sldId id="418" r:id="rId9"/>
    <p:sldId id="419" r:id="rId10"/>
    <p:sldId id="413" r:id="rId11"/>
    <p:sldId id="414" r:id="rId12"/>
    <p:sldId id="415" r:id="rId13"/>
    <p:sldId id="407" r:id="rId14"/>
    <p:sldId id="420" r:id="rId15"/>
    <p:sldId id="395" r:id="rId16"/>
    <p:sldId id="397" r:id="rId17"/>
    <p:sldId id="398" r:id="rId18"/>
    <p:sldId id="298" r:id="rId19"/>
    <p:sldId id="372" r:id="rId20"/>
    <p:sldId id="357" r:id="rId21"/>
    <p:sldId id="421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ia González Haug" initials="CGH" lastIdx="17" clrIdx="0"/>
  <p:cmAuthor id="1" name="corderobg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BAD"/>
    <a:srgbClr val="007DB7"/>
    <a:srgbClr val="004673"/>
    <a:srgbClr val="318B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13" autoAdjust="0"/>
    <p:restoredTop sz="93557" autoAdjust="0"/>
  </p:normalViewPr>
  <p:slideViewPr>
    <p:cSldViewPr snapToObjects="1" showGuides="1">
      <p:cViewPr>
        <p:scale>
          <a:sx n="100" d="100"/>
          <a:sy n="100" d="100"/>
        </p:scale>
        <p:origin x="60" y="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9A4F9-D1E5-45AE-A5D2-82A4FB8BEA8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91E2161D-B23E-4992-824B-317A6A203F9D}">
      <dgm:prSet phldrT="[Texto]" custT="1"/>
      <dgm:spPr/>
      <dgm:t>
        <a:bodyPr/>
        <a:lstStyle/>
        <a:p>
          <a:pPr algn="l"/>
          <a:r>
            <a:rPr lang="es-CR" sz="1400" dirty="0" smtClean="0"/>
            <a:t>Establecer un </a:t>
          </a:r>
          <a:r>
            <a:rPr lang="es-CR" sz="1400" u="sng" dirty="0" smtClean="0"/>
            <a:t>proceso de autorización y registro eficiente </a:t>
          </a:r>
          <a:r>
            <a:rPr lang="es-CR" sz="1400" dirty="0" smtClean="0"/>
            <a:t>que permita la verificación de idoneidad y calidad de los participantes y los productos del mercado de seguros.</a:t>
          </a:r>
          <a:endParaRPr lang="es-CR" sz="1400" dirty="0"/>
        </a:p>
      </dgm:t>
    </dgm:pt>
    <dgm:pt modelId="{83637BFA-F9AD-4650-9703-FD68D3F9CE42}" type="parTrans" cxnId="{FD38E0BE-226B-4D69-A533-5882481A8688}">
      <dgm:prSet/>
      <dgm:spPr/>
      <dgm:t>
        <a:bodyPr/>
        <a:lstStyle/>
        <a:p>
          <a:pPr algn="l"/>
          <a:endParaRPr lang="es-CR" sz="1400"/>
        </a:p>
      </dgm:t>
    </dgm:pt>
    <dgm:pt modelId="{AA26B982-B7DB-4D8E-BD91-492A41267830}" type="sibTrans" cxnId="{FD38E0BE-226B-4D69-A533-5882481A8688}">
      <dgm:prSet/>
      <dgm:spPr/>
      <dgm:t>
        <a:bodyPr/>
        <a:lstStyle/>
        <a:p>
          <a:pPr algn="l"/>
          <a:endParaRPr lang="es-CR" sz="1400"/>
        </a:p>
      </dgm:t>
    </dgm:pt>
    <dgm:pt modelId="{2BC794D4-4F05-4B0A-947F-35B56948BC5C}">
      <dgm:prSet phldrT="[Texto]" custT="1"/>
      <dgm:spPr/>
      <dgm:t>
        <a:bodyPr/>
        <a:lstStyle/>
        <a:p>
          <a:pPr algn="l"/>
          <a:r>
            <a:rPr lang="es-CR" sz="1400" dirty="0" smtClean="0"/>
            <a:t>Desarrollar una </a:t>
          </a:r>
          <a:r>
            <a:rPr lang="es-CR" sz="1400" u="sng" dirty="0" smtClean="0"/>
            <a:t>normativa completa, actualizada y adecuada </a:t>
          </a:r>
          <a:r>
            <a:rPr lang="es-CR" sz="1400" dirty="0" smtClean="0"/>
            <a:t>al mercado de seguros de Costa Rica, basada en las mejores prácticas y estándares internacionales.</a:t>
          </a:r>
          <a:endParaRPr lang="es-CR" sz="1400" dirty="0"/>
        </a:p>
      </dgm:t>
    </dgm:pt>
    <dgm:pt modelId="{C4DE7E78-D499-4513-A236-228AE2457B14}" type="parTrans" cxnId="{CB1EBAA5-97D7-4B92-921D-6502BD80CA79}">
      <dgm:prSet/>
      <dgm:spPr/>
      <dgm:t>
        <a:bodyPr/>
        <a:lstStyle/>
        <a:p>
          <a:pPr algn="l"/>
          <a:endParaRPr lang="es-CR" sz="1400"/>
        </a:p>
      </dgm:t>
    </dgm:pt>
    <dgm:pt modelId="{0CDFDE20-C32F-4AF7-B9CF-B00CD594001D}" type="sibTrans" cxnId="{CB1EBAA5-97D7-4B92-921D-6502BD80CA79}">
      <dgm:prSet/>
      <dgm:spPr/>
      <dgm:t>
        <a:bodyPr/>
        <a:lstStyle/>
        <a:p>
          <a:pPr algn="l"/>
          <a:endParaRPr lang="es-CR" sz="1400"/>
        </a:p>
      </dgm:t>
    </dgm:pt>
    <dgm:pt modelId="{627B9CB0-609A-475E-AB39-5543F23B17BC}">
      <dgm:prSet phldrT="[Texto]" custT="1"/>
      <dgm:spPr/>
      <dgm:t>
        <a:bodyPr/>
        <a:lstStyle/>
        <a:p>
          <a:pPr algn="l"/>
          <a:r>
            <a:rPr lang="es-CR" sz="1400" dirty="0" smtClean="0"/>
            <a:t>Establecer un </a:t>
          </a:r>
          <a:r>
            <a:rPr lang="es-CR" sz="1400" u="sng" dirty="0" smtClean="0"/>
            <a:t>modelo de supervisión </a:t>
          </a:r>
          <a:r>
            <a:rPr lang="es-CR" sz="1400" dirty="0" smtClean="0"/>
            <a:t>que permita evaluar los riesgos relevantes de las entidades supervisadas, generar alertas tempranas, promueva acciones correctivas oportunas e incentive un eficiente funcionamiento del mercado de seguros.</a:t>
          </a:r>
          <a:endParaRPr lang="es-CR" sz="1400" dirty="0"/>
        </a:p>
      </dgm:t>
    </dgm:pt>
    <dgm:pt modelId="{474F0F07-8BEF-4189-BF4B-8E5F7EF12DD9}" type="parTrans" cxnId="{BE9C85DF-C1D5-4764-91B5-27E7741F6A24}">
      <dgm:prSet/>
      <dgm:spPr/>
      <dgm:t>
        <a:bodyPr/>
        <a:lstStyle/>
        <a:p>
          <a:pPr algn="l"/>
          <a:endParaRPr lang="es-CR" sz="1400"/>
        </a:p>
      </dgm:t>
    </dgm:pt>
    <dgm:pt modelId="{3E2CCF1E-5B13-41B3-87F4-4069E76F059F}" type="sibTrans" cxnId="{BE9C85DF-C1D5-4764-91B5-27E7741F6A24}">
      <dgm:prSet/>
      <dgm:spPr/>
      <dgm:t>
        <a:bodyPr/>
        <a:lstStyle/>
        <a:p>
          <a:pPr algn="l"/>
          <a:endParaRPr lang="es-CR" sz="1400"/>
        </a:p>
      </dgm:t>
    </dgm:pt>
    <dgm:pt modelId="{F67A4CF4-1D5E-402C-ADCF-4AACD45D35D4}">
      <dgm:prSet phldrT="[Texto]" custT="1"/>
      <dgm:spPr/>
      <dgm:t>
        <a:bodyPr/>
        <a:lstStyle/>
        <a:p>
          <a:pPr algn="l"/>
          <a:r>
            <a:rPr lang="es-CR" sz="1400" dirty="0" smtClean="0"/>
            <a:t>Establecer un </a:t>
          </a:r>
          <a:r>
            <a:rPr lang="es-CR" sz="1400" u="sng" dirty="0" smtClean="0"/>
            <a:t>servicio eficiente que promueva el respeto a los derechos del consumidor </a:t>
          </a:r>
          <a:r>
            <a:rPr lang="es-CR" sz="1400" dirty="0" smtClean="0"/>
            <a:t>de seguros.</a:t>
          </a:r>
          <a:endParaRPr lang="es-CR" sz="1400" dirty="0"/>
        </a:p>
      </dgm:t>
    </dgm:pt>
    <dgm:pt modelId="{D33F2AEE-ACFB-4B51-A4C6-A32F94AB31D8}" type="parTrans" cxnId="{96EF8BB0-6CBA-469E-9533-729C9C1E43A4}">
      <dgm:prSet/>
      <dgm:spPr/>
      <dgm:t>
        <a:bodyPr/>
        <a:lstStyle/>
        <a:p>
          <a:pPr algn="l"/>
          <a:endParaRPr lang="es-CR" sz="1400"/>
        </a:p>
      </dgm:t>
    </dgm:pt>
    <dgm:pt modelId="{5650506C-88DA-40F8-B4FC-A0313AD7FA68}" type="sibTrans" cxnId="{96EF8BB0-6CBA-469E-9533-729C9C1E43A4}">
      <dgm:prSet/>
      <dgm:spPr/>
      <dgm:t>
        <a:bodyPr/>
        <a:lstStyle/>
        <a:p>
          <a:pPr algn="l"/>
          <a:endParaRPr lang="es-CR" sz="1400"/>
        </a:p>
      </dgm:t>
    </dgm:pt>
    <dgm:pt modelId="{679DB70C-EF9A-43C1-8FF7-3A746783CC4F}">
      <dgm:prSet phldrT="[Texto]" custT="1"/>
      <dgm:spPr/>
      <dgm:t>
        <a:bodyPr/>
        <a:lstStyle/>
        <a:p>
          <a:pPr algn="l"/>
          <a:r>
            <a:rPr lang="es-CR" sz="1400" dirty="0" smtClean="0"/>
            <a:t>Proveer al público con </a:t>
          </a:r>
          <a:r>
            <a:rPr lang="es-CR" sz="1400" u="sng" dirty="0" smtClean="0"/>
            <a:t>información clara, oportuna y relevante </a:t>
          </a:r>
          <a:r>
            <a:rPr lang="es-CR" sz="1400" dirty="0" smtClean="0"/>
            <a:t>que permita potenciar la disciplina de mercado, ampliar el conocimiento y  facilite la toma  de decisiones.</a:t>
          </a:r>
          <a:endParaRPr lang="es-CR" sz="1400" dirty="0"/>
        </a:p>
      </dgm:t>
    </dgm:pt>
    <dgm:pt modelId="{256EAC63-A72E-4CFD-9C8D-DDDFC80F16B5}" type="parTrans" cxnId="{57E00A72-5E8D-402D-AFBF-2C1BD4ED3F7D}">
      <dgm:prSet/>
      <dgm:spPr/>
      <dgm:t>
        <a:bodyPr/>
        <a:lstStyle/>
        <a:p>
          <a:pPr algn="l"/>
          <a:endParaRPr lang="es-CR" sz="1400"/>
        </a:p>
      </dgm:t>
    </dgm:pt>
    <dgm:pt modelId="{6E3D7C37-FB48-4A2A-A746-DB569817E54F}" type="sibTrans" cxnId="{57E00A72-5E8D-402D-AFBF-2C1BD4ED3F7D}">
      <dgm:prSet/>
      <dgm:spPr/>
      <dgm:t>
        <a:bodyPr/>
        <a:lstStyle/>
        <a:p>
          <a:pPr algn="l"/>
          <a:endParaRPr lang="es-CR" sz="1400"/>
        </a:p>
      </dgm:t>
    </dgm:pt>
    <dgm:pt modelId="{244E7EA8-C247-44A8-8BB8-388D1C0EF291}" type="pres">
      <dgm:prSet presAssocID="{A7F9A4F9-D1E5-45AE-A5D2-82A4FB8BEA8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R"/>
        </a:p>
      </dgm:t>
    </dgm:pt>
    <dgm:pt modelId="{5ACC482F-6E21-4B52-B016-D30A588079FD}" type="pres">
      <dgm:prSet presAssocID="{A7F9A4F9-D1E5-45AE-A5D2-82A4FB8BEA8E}" presName="Name1" presStyleCnt="0"/>
      <dgm:spPr/>
    </dgm:pt>
    <dgm:pt modelId="{266FCA1C-ECC7-431D-94D5-9D909AF6D919}" type="pres">
      <dgm:prSet presAssocID="{A7F9A4F9-D1E5-45AE-A5D2-82A4FB8BEA8E}" presName="cycle" presStyleCnt="0"/>
      <dgm:spPr/>
    </dgm:pt>
    <dgm:pt modelId="{6B1530F7-D99E-4315-AF12-23E3BA9E8C6A}" type="pres">
      <dgm:prSet presAssocID="{A7F9A4F9-D1E5-45AE-A5D2-82A4FB8BEA8E}" presName="srcNode" presStyleLbl="node1" presStyleIdx="0" presStyleCnt="5"/>
      <dgm:spPr/>
    </dgm:pt>
    <dgm:pt modelId="{E7D151DB-1033-4172-8CD3-D2615E071B0D}" type="pres">
      <dgm:prSet presAssocID="{A7F9A4F9-D1E5-45AE-A5D2-82A4FB8BEA8E}" presName="conn" presStyleLbl="parChTrans1D2" presStyleIdx="0" presStyleCnt="1"/>
      <dgm:spPr/>
      <dgm:t>
        <a:bodyPr/>
        <a:lstStyle/>
        <a:p>
          <a:endParaRPr lang="es-CR"/>
        </a:p>
      </dgm:t>
    </dgm:pt>
    <dgm:pt modelId="{E76089C5-7845-4433-92BF-063151B8798E}" type="pres">
      <dgm:prSet presAssocID="{A7F9A4F9-D1E5-45AE-A5D2-82A4FB8BEA8E}" presName="extraNode" presStyleLbl="node1" presStyleIdx="0" presStyleCnt="5"/>
      <dgm:spPr/>
    </dgm:pt>
    <dgm:pt modelId="{70D9E168-2DEF-402B-BC99-C001A2E43C47}" type="pres">
      <dgm:prSet presAssocID="{A7F9A4F9-D1E5-45AE-A5D2-82A4FB8BEA8E}" presName="dstNode" presStyleLbl="node1" presStyleIdx="0" presStyleCnt="5"/>
      <dgm:spPr/>
    </dgm:pt>
    <dgm:pt modelId="{9A7A9EA6-F2FE-44FE-BCFE-65A58CB4B564}" type="pres">
      <dgm:prSet presAssocID="{91E2161D-B23E-4992-824B-317A6A203F9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AA20111-B1FC-4212-82CD-01CBF1030ECF}" type="pres">
      <dgm:prSet presAssocID="{91E2161D-B23E-4992-824B-317A6A203F9D}" presName="accent_1" presStyleCnt="0"/>
      <dgm:spPr/>
    </dgm:pt>
    <dgm:pt modelId="{C5E3AA90-0D1A-47C2-89AE-2E42016E46C8}" type="pres">
      <dgm:prSet presAssocID="{91E2161D-B23E-4992-824B-317A6A203F9D}" presName="accentRepeatNode" presStyleLbl="solidFgAcc1" presStyleIdx="0" presStyleCnt="5" custScaleX="120433"/>
      <dgm:spPr/>
    </dgm:pt>
    <dgm:pt modelId="{D204FF51-0B24-426E-ADF0-9827539A204A}" type="pres">
      <dgm:prSet presAssocID="{2BC794D4-4F05-4B0A-947F-35B56948BC5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3A53933-E373-4385-BE27-6A633E2BC31F}" type="pres">
      <dgm:prSet presAssocID="{2BC794D4-4F05-4B0A-947F-35B56948BC5C}" presName="accent_2" presStyleCnt="0"/>
      <dgm:spPr/>
    </dgm:pt>
    <dgm:pt modelId="{949FA79C-844A-46AB-9565-C916699EAFBB}" type="pres">
      <dgm:prSet presAssocID="{2BC794D4-4F05-4B0A-947F-35B56948BC5C}" presName="accentRepeatNode" presStyleLbl="solidFgAcc1" presStyleIdx="1" presStyleCnt="5" custScaleX="121197"/>
      <dgm:spPr/>
    </dgm:pt>
    <dgm:pt modelId="{21DB1E30-56BB-4ABB-BA7A-B481B3ECFD76}" type="pres">
      <dgm:prSet presAssocID="{627B9CB0-609A-475E-AB39-5543F23B17BC}" presName="text_3" presStyleLbl="node1" presStyleIdx="2" presStyleCnt="5" custScaleY="14242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66BDEBC-215C-4FFA-8C50-635BD57BF9FC}" type="pres">
      <dgm:prSet presAssocID="{627B9CB0-609A-475E-AB39-5543F23B17BC}" presName="accent_3" presStyleCnt="0"/>
      <dgm:spPr/>
    </dgm:pt>
    <dgm:pt modelId="{CAAC05B3-D7E8-4598-87E9-C049417EBEDF}" type="pres">
      <dgm:prSet presAssocID="{627B9CB0-609A-475E-AB39-5543F23B17BC}" presName="accentRepeatNode" presStyleLbl="solidFgAcc1" presStyleIdx="2" presStyleCnt="5" custScaleX="121524"/>
      <dgm:spPr/>
    </dgm:pt>
    <dgm:pt modelId="{30A64488-212E-451D-B48C-F152643FB699}" type="pres">
      <dgm:prSet presAssocID="{F67A4CF4-1D5E-402C-ADCF-4AACD45D35D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DB8F65F-CE25-4F61-BA42-1676FD014442}" type="pres">
      <dgm:prSet presAssocID="{F67A4CF4-1D5E-402C-ADCF-4AACD45D35D4}" presName="accent_4" presStyleCnt="0"/>
      <dgm:spPr/>
    </dgm:pt>
    <dgm:pt modelId="{FD7FB089-09FB-4C5C-8F9D-FB130274E5ED}" type="pres">
      <dgm:prSet presAssocID="{F67A4CF4-1D5E-402C-ADCF-4AACD45D35D4}" presName="accentRepeatNode" presStyleLbl="solidFgAcc1" presStyleIdx="3" presStyleCnt="5" custScaleX="121197"/>
      <dgm:spPr/>
    </dgm:pt>
    <dgm:pt modelId="{23D28C9B-BB42-4CE5-97C2-CFDE0AC03A5B}" type="pres">
      <dgm:prSet presAssocID="{679DB70C-EF9A-43C1-8FF7-3A746783CC4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60D02C1-9C96-4F8D-8C4C-045228F6762B}" type="pres">
      <dgm:prSet presAssocID="{679DB70C-EF9A-43C1-8FF7-3A746783CC4F}" presName="accent_5" presStyleCnt="0"/>
      <dgm:spPr/>
    </dgm:pt>
    <dgm:pt modelId="{18D86C37-CCE1-4AE4-89E1-528CEABD9B5C}" type="pres">
      <dgm:prSet presAssocID="{679DB70C-EF9A-43C1-8FF7-3A746783CC4F}" presName="accentRepeatNode" presStyleLbl="solidFgAcc1" presStyleIdx="4" presStyleCnt="5" custScaleX="124806"/>
      <dgm:spPr/>
    </dgm:pt>
  </dgm:ptLst>
  <dgm:cxnLst>
    <dgm:cxn modelId="{E653D0FC-C8DD-45ED-A2BB-D6E683ECF06D}" type="presOf" srcId="{AA26B982-B7DB-4D8E-BD91-492A41267830}" destId="{E7D151DB-1033-4172-8CD3-D2615E071B0D}" srcOrd="0" destOrd="0" presId="urn:microsoft.com/office/officeart/2008/layout/VerticalCurvedList"/>
    <dgm:cxn modelId="{E0786CCB-8E32-4BFA-8429-D7BF2D74E903}" type="presOf" srcId="{91E2161D-B23E-4992-824B-317A6A203F9D}" destId="{9A7A9EA6-F2FE-44FE-BCFE-65A58CB4B564}" srcOrd="0" destOrd="0" presId="urn:microsoft.com/office/officeart/2008/layout/VerticalCurvedList"/>
    <dgm:cxn modelId="{D8FC4477-D635-4F6A-A86F-CDC0E4510795}" type="presOf" srcId="{2BC794D4-4F05-4B0A-947F-35B56948BC5C}" destId="{D204FF51-0B24-426E-ADF0-9827539A204A}" srcOrd="0" destOrd="0" presId="urn:microsoft.com/office/officeart/2008/layout/VerticalCurvedList"/>
    <dgm:cxn modelId="{06ABA1C5-F8DC-4F76-877F-AAF102E5A5B1}" type="presOf" srcId="{679DB70C-EF9A-43C1-8FF7-3A746783CC4F}" destId="{23D28C9B-BB42-4CE5-97C2-CFDE0AC03A5B}" srcOrd="0" destOrd="0" presId="urn:microsoft.com/office/officeart/2008/layout/VerticalCurvedList"/>
    <dgm:cxn modelId="{57E00A72-5E8D-402D-AFBF-2C1BD4ED3F7D}" srcId="{A7F9A4F9-D1E5-45AE-A5D2-82A4FB8BEA8E}" destId="{679DB70C-EF9A-43C1-8FF7-3A746783CC4F}" srcOrd="4" destOrd="0" parTransId="{256EAC63-A72E-4CFD-9C8D-DDDFC80F16B5}" sibTransId="{6E3D7C37-FB48-4A2A-A746-DB569817E54F}"/>
    <dgm:cxn modelId="{BE9C85DF-C1D5-4764-91B5-27E7741F6A24}" srcId="{A7F9A4F9-D1E5-45AE-A5D2-82A4FB8BEA8E}" destId="{627B9CB0-609A-475E-AB39-5543F23B17BC}" srcOrd="2" destOrd="0" parTransId="{474F0F07-8BEF-4189-BF4B-8E5F7EF12DD9}" sibTransId="{3E2CCF1E-5B13-41B3-87F4-4069E76F059F}"/>
    <dgm:cxn modelId="{17CF15BB-DC3B-4152-8681-C71AE6CA8EE3}" type="presOf" srcId="{F67A4CF4-1D5E-402C-ADCF-4AACD45D35D4}" destId="{30A64488-212E-451D-B48C-F152643FB699}" srcOrd="0" destOrd="0" presId="urn:microsoft.com/office/officeart/2008/layout/VerticalCurvedList"/>
    <dgm:cxn modelId="{FD38E0BE-226B-4D69-A533-5882481A8688}" srcId="{A7F9A4F9-D1E5-45AE-A5D2-82A4FB8BEA8E}" destId="{91E2161D-B23E-4992-824B-317A6A203F9D}" srcOrd="0" destOrd="0" parTransId="{83637BFA-F9AD-4650-9703-FD68D3F9CE42}" sibTransId="{AA26B982-B7DB-4D8E-BD91-492A41267830}"/>
    <dgm:cxn modelId="{96EF8BB0-6CBA-469E-9533-729C9C1E43A4}" srcId="{A7F9A4F9-D1E5-45AE-A5D2-82A4FB8BEA8E}" destId="{F67A4CF4-1D5E-402C-ADCF-4AACD45D35D4}" srcOrd="3" destOrd="0" parTransId="{D33F2AEE-ACFB-4B51-A4C6-A32F94AB31D8}" sibTransId="{5650506C-88DA-40F8-B4FC-A0313AD7FA68}"/>
    <dgm:cxn modelId="{CB1EBAA5-97D7-4B92-921D-6502BD80CA79}" srcId="{A7F9A4F9-D1E5-45AE-A5D2-82A4FB8BEA8E}" destId="{2BC794D4-4F05-4B0A-947F-35B56948BC5C}" srcOrd="1" destOrd="0" parTransId="{C4DE7E78-D499-4513-A236-228AE2457B14}" sibTransId="{0CDFDE20-C32F-4AF7-B9CF-B00CD594001D}"/>
    <dgm:cxn modelId="{368D6278-07FB-4E53-99C4-B0A9B16E896D}" type="presOf" srcId="{627B9CB0-609A-475E-AB39-5543F23B17BC}" destId="{21DB1E30-56BB-4ABB-BA7A-B481B3ECFD76}" srcOrd="0" destOrd="0" presId="urn:microsoft.com/office/officeart/2008/layout/VerticalCurvedList"/>
    <dgm:cxn modelId="{312B1A14-C439-4202-9D20-A0AFCDB10143}" type="presOf" srcId="{A7F9A4F9-D1E5-45AE-A5D2-82A4FB8BEA8E}" destId="{244E7EA8-C247-44A8-8BB8-388D1C0EF291}" srcOrd="0" destOrd="0" presId="urn:microsoft.com/office/officeart/2008/layout/VerticalCurvedList"/>
    <dgm:cxn modelId="{4BAC9F4D-17D7-44B4-A71D-CDB53B99C53E}" type="presParOf" srcId="{244E7EA8-C247-44A8-8BB8-388D1C0EF291}" destId="{5ACC482F-6E21-4B52-B016-D30A588079FD}" srcOrd="0" destOrd="0" presId="urn:microsoft.com/office/officeart/2008/layout/VerticalCurvedList"/>
    <dgm:cxn modelId="{74D55DDE-9854-4939-AAB4-6F657D2BC434}" type="presParOf" srcId="{5ACC482F-6E21-4B52-B016-D30A588079FD}" destId="{266FCA1C-ECC7-431D-94D5-9D909AF6D919}" srcOrd="0" destOrd="0" presId="urn:microsoft.com/office/officeart/2008/layout/VerticalCurvedList"/>
    <dgm:cxn modelId="{51492FEB-B4DE-40DF-90B8-87D9B4F85866}" type="presParOf" srcId="{266FCA1C-ECC7-431D-94D5-9D909AF6D919}" destId="{6B1530F7-D99E-4315-AF12-23E3BA9E8C6A}" srcOrd="0" destOrd="0" presId="urn:microsoft.com/office/officeart/2008/layout/VerticalCurvedList"/>
    <dgm:cxn modelId="{EC5968DD-C28D-4801-9D2F-4E82CF5F5FE8}" type="presParOf" srcId="{266FCA1C-ECC7-431D-94D5-9D909AF6D919}" destId="{E7D151DB-1033-4172-8CD3-D2615E071B0D}" srcOrd="1" destOrd="0" presId="urn:microsoft.com/office/officeart/2008/layout/VerticalCurvedList"/>
    <dgm:cxn modelId="{02F9C59E-7BEA-43A9-B623-0F94C7D975FD}" type="presParOf" srcId="{266FCA1C-ECC7-431D-94D5-9D909AF6D919}" destId="{E76089C5-7845-4433-92BF-063151B8798E}" srcOrd="2" destOrd="0" presId="urn:microsoft.com/office/officeart/2008/layout/VerticalCurvedList"/>
    <dgm:cxn modelId="{5C721C02-19E4-4471-87B0-83FDC6A0C4C9}" type="presParOf" srcId="{266FCA1C-ECC7-431D-94D5-9D909AF6D919}" destId="{70D9E168-2DEF-402B-BC99-C001A2E43C47}" srcOrd="3" destOrd="0" presId="urn:microsoft.com/office/officeart/2008/layout/VerticalCurvedList"/>
    <dgm:cxn modelId="{0F3E318F-B6D8-4CDC-9EED-38B7BE2E8226}" type="presParOf" srcId="{5ACC482F-6E21-4B52-B016-D30A588079FD}" destId="{9A7A9EA6-F2FE-44FE-BCFE-65A58CB4B564}" srcOrd="1" destOrd="0" presId="urn:microsoft.com/office/officeart/2008/layout/VerticalCurvedList"/>
    <dgm:cxn modelId="{56514C7E-F50A-4CC1-BB02-CE72188AA447}" type="presParOf" srcId="{5ACC482F-6E21-4B52-B016-D30A588079FD}" destId="{4AA20111-B1FC-4212-82CD-01CBF1030ECF}" srcOrd="2" destOrd="0" presId="urn:microsoft.com/office/officeart/2008/layout/VerticalCurvedList"/>
    <dgm:cxn modelId="{C58A0D28-9DE7-43E5-A412-786D725EE6B9}" type="presParOf" srcId="{4AA20111-B1FC-4212-82CD-01CBF1030ECF}" destId="{C5E3AA90-0D1A-47C2-89AE-2E42016E46C8}" srcOrd="0" destOrd="0" presId="urn:microsoft.com/office/officeart/2008/layout/VerticalCurvedList"/>
    <dgm:cxn modelId="{1DDE0FA6-98ED-4A15-A423-6B6B46F5BCCF}" type="presParOf" srcId="{5ACC482F-6E21-4B52-B016-D30A588079FD}" destId="{D204FF51-0B24-426E-ADF0-9827539A204A}" srcOrd="3" destOrd="0" presId="urn:microsoft.com/office/officeart/2008/layout/VerticalCurvedList"/>
    <dgm:cxn modelId="{4DC8B585-2B49-4F1F-99F3-A13B6B953A6F}" type="presParOf" srcId="{5ACC482F-6E21-4B52-B016-D30A588079FD}" destId="{13A53933-E373-4385-BE27-6A633E2BC31F}" srcOrd="4" destOrd="0" presId="urn:microsoft.com/office/officeart/2008/layout/VerticalCurvedList"/>
    <dgm:cxn modelId="{EBCACF90-7153-4ECF-9159-D1AED5B6DA8B}" type="presParOf" srcId="{13A53933-E373-4385-BE27-6A633E2BC31F}" destId="{949FA79C-844A-46AB-9565-C916699EAFBB}" srcOrd="0" destOrd="0" presId="urn:microsoft.com/office/officeart/2008/layout/VerticalCurvedList"/>
    <dgm:cxn modelId="{5F1740B1-87E8-4C9C-A951-5389E7073E79}" type="presParOf" srcId="{5ACC482F-6E21-4B52-B016-D30A588079FD}" destId="{21DB1E30-56BB-4ABB-BA7A-B481B3ECFD76}" srcOrd="5" destOrd="0" presId="urn:microsoft.com/office/officeart/2008/layout/VerticalCurvedList"/>
    <dgm:cxn modelId="{8556B3F4-7F58-4C82-BAA2-7674083F569F}" type="presParOf" srcId="{5ACC482F-6E21-4B52-B016-D30A588079FD}" destId="{F66BDEBC-215C-4FFA-8C50-635BD57BF9FC}" srcOrd="6" destOrd="0" presId="urn:microsoft.com/office/officeart/2008/layout/VerticalCurvedList"/>
    <dgm:cxn modelId="{F8DA2ECB-5E24-4BA5-915B-06341A69B929}" type="presParOf" srcId="{F66BDEBC-215C-4FFA-8C50-635BD57BF9FC}" destId="{CAAC05B3-D7E8-4598-87E9-C049417EBEDF}" srcOrd="0" destOrd="0" presId="urn:microsoft.com/office/officeart/2008/layout/VerticalCurvedList"/>
    <dgm:cxn modelId="{8A6A6B59-BA8E-4D44-A732-2EAD3B7926F8}" type="presParOf" srcId="{5ACC482F-6E21-4B52-B016-D30A588079FD}" destId="{30A64488-212E-451D-B48C-F152643FB699}" srcOrd="7" destOrd="0" presId="urn:microsoft.com/office/officeart/2008/layout/VerticalCurvedList"/>
    <dgm:cxn modelId="{4DE88A1C-3AE0-4A8F-9BD8-6BB8AFBD025C}" type="presParOf" srcId="{5ACC482F-6E21-4B52-B016-D30A588079FD}" destId="{EDB8F65F-CE25-4F61-BA42-1676FD014442}" srcOrd="8" destOrd="0" presId="urn:microsoft.com/office/officeart/2008/layout/VerticalCurvedList"/>
    <dgm:cxn modelId="{67630D8B-323A-4353-8126-15A05E7739B5}" type="presParOf" srcId="{EDB8F65F-CE25-4F61-BA42-1676FD014442}" destId="{FD7FB089-09FB-4C5C-8F9D-FB130274E5ED}" srcOrd="0" destOrd="0" presId="urn:microsoft.com/office/officeart/2008/layout/VerticalCurvedList"/>
    <dgm:cxn modelId="{B50195E5-1954-4580-B4D1-8488F15E9C1F}" type="presParOf" srcId="{5ACC482F-6E21-4B52-B016-D30A588079FD}" destId="{23D28C9B-BB42-4CE5-97C2-CFDE0AC03A5B}" srcOrd="9" destOrd="0" presId="urn:microsoft.com/office/officeart/2008/layout/VerticalCurvedList"/>
    <dgm:cxn modelId="{813073EF-23EA-4394-A152-88EA06856615}" type="presParOf" srcId="{5ACC482F-6E21-4B52-B016-D30A588079FD}" destId="{360D02C1-9C96-4F8D-8C4C-045228F6762B}" srcOrd="10" destOrd="0" presId="urn:microsoft.com/office/officeart/2008/layout/VerticalCurvedList"/>
    <dgm:cxn modelId="{E6179163-B55F-4800-B82D-C7701772BEE9}" type="presParOf" srcId="{360D02C1-9C96-4F8D-8C4C-045228F6762B}" destId="{18D86C37-CCE1-4AE4-89E1-528CEABD9B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D151DB-1033-4172-8CD3-D2615E071B0D}">
      <dsp:nvSpPr>
        <dsp:cNvPr id="0" name=""/>
        <dsp:cNvSpPr/>
      </dsp:nvSpPr>
      <dsp:spPr>
        <a:xfrm>
          <a:off x="-6369555" y="-981950"/>
          <a:ext cx="7641518" cy="7641518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A9EA6-F2FE-44FE-BCFE-65A58CB4B564}">
      <dsp:nvSpPr>
        <dsp:cNvPr id="0" name=""/>
        <dsp:cNvSpPr/>
      </dsp:nvSpPr>
      <dsp:spPr>
        <a:xfrm>
          <a:off x="584044" y="354737"/>
          <a:ext cx="5938409" cy="7099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Establecer un </a:t>
          </a:r>
          <a:r>
            <a:rPr lang="es-CR" sz="1400" u="sng" kern="1200" dirty="0" smtClean="0"/>
            <a:t>proceso de autorización y registro eficiente </a:t>
          </a:r>
          <a:r>
            <a:rPr lang="es-CR" sz="1400" kern="1200" dirty="0" smtClean="0"/>
            <a:t>que permita la verificación de idoneidad y calidad de los participantes y los productos del mercado de seguros.</a:t>
          </a:r>
          <a:endParaRPr lang="es-CR" sz="1400" kern="1200" dirty="0"/>
        </a:p>
      </dsp:txBody>
      <dsp:txXfrm>
        <a:off x="584044" y="354737"/>
        <a:ext cx="5938409" cy="709929"/>
      </dsp:txXfrm>
    </dsp:sp>
    <dsp:sp modelId="{C5E3AA90-0D1A-47C2-89AE-2E42016E46C8}">
      <dsp:nvSpPr>
        <dsp:cNvPr id="0" name=""/>
        <dsp:cNvSpPr/>
      </dsp:nvSpPr>
      <dsp:spPr>
        <a:xfrm>
          <a:off x="49676" y="265996"/>
          <a:ext cx="1068736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4FF51-0B24-426E-ADF0-9827539A204A}">
      <dsp:nvSpPr>
        <dsp:cNvPr id="0" name=""/>
        <dsp:cNvSpPr/>
      </dsp:nvSpPr>
      <dsp:spPr>
        <a:xfrm>
          <a:off x="1092759" y="1419290"/>
          <a:ext cx="5429695" cy="709929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Desarrollar una </a:t>
          </a:r>
          <a:r>
            <a:rPr lang="es-CR" sz="1400" u="sng" kern="1200" dirty="0" smtClean="0"/>
            <a:t>normativa completa, actualizada y adecuada </a:t>
          </a:r>
          <a:r>
            <a:rPr lang="es-CR" sz="1400" kern="1200" dirty="0" smtClean="0"/>
            <a:t>al mercado de seguros de Costa Rica, basada en las mejores prácticas y estándares internacionales.</a:t>
          </a:r>
          <a:endParaRPr lang="es-CR" sz="1400" kern="1200" dirty="0"/>
        </a:p>
      </dsp:txBody>
      <dsp:txXfrm>
        <a:off x="1092759" y="1419290"/>
        <a:ext cx="5429695" cy="709929"/>
      </dsp:txXfrm>
    </dsp:sp>
    <dsp:sp modelId="{949FA79C-844A-46AB-9565-C916699EAFBB}">
      <dsp:nvSpPr>
        <dsp:cNvPr id="0" name=""/>
        <dsp:cNvSpPr/>
      </dsp:nvSpPr>
      <dsp:spPr>
        <a:xfrm>
          <a:off x="555001" y="1330549"/>
          <a:ext cx="1075516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B1E30-56BB-4ABB-BA7A-B481B3ECFD76}">
      <dsp:nvSpPr>
        <dsp:cNvPr id="0" name=""/>
        <dsp:cNvSpPr/>
      </dsp:nvSpPr>
      <dsp:spPr>
        <a:xfrm>
          <a:off x="1248893" y="2333268"/>
          <a:ext cx="5273560" cy="1011081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Establecer un </a:t>
          </a:r>
          <a:r>
            <a:rPr lang="es-CR" sz="1400" u="sng" kern="1200" dirty="0" smtClean="0"/>
            <a:t>modelo de supervisión </a:t>
          </a:r>
          <a:r>
            <a:rPr lang="es-CR" sz="1400" kern="1200" dirty="0" smtClean="0"/>
            <a:t>que permita evaluar los riesgos relevantes de las entidades supervisadas, generar alertas tempranas, promueva acciones correctivas oportunas e incentive un eficiente funcionamiento del mercado de seguros.</a:t>
          </a:r>
          <a:endParaRPr lang="es-CR" sz="1400" kern="1200" dirty="0"/>
        </a:p>
      </dsp:txBody>
      <dsp:txXfrm>
        <a:off x="1248893" y="2333268"/>
        <a:ext cx="5273560" cy="1011081"/>
      </dsp:txXfrm>
    </dsp:sp>
    <dsp:sp modelId="{CAAC05B3-D7E8-4598-87E9-C049417EBEDF}">
      <dsp:nvSpPr>
        <dsp:cNvPr id="0" name=""/>
        <dsp:cNvSpPr/>
      </dsp:nvSpPr>
      <dsp:spPr>
        <a:xfrm>
          <a:off x="709684" y="2395103"/>
          <a:ext cx="1078418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64488-212E-451D-B48C-F152643FB699}">
      <dsp:nvSpPr>
        <dsp:cNvPr id="0" name=""/>
        <dsp:cNvSpPr/>
      </dsp:nvSpPr>
      <dsp:spPr>
        <a:xfrm>
          <a:off x="1092759" y="3548397"/>
          <a:ext cx="5429695" cy="709929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Establecer un </a:t>
          </a:r>
          <a:r>
            <a:rPr lang="es-CR" sz="1400" u="sng" kern="1200" dirty="0" smtClean="0"/>
            <a:t>servicio eficiente que promueva el respeto a los derechos del consumidor </a:t>
          </a:r>
          <a:r>
            <a:rPr lang="es-CR" sz="1400" kern="1200" dirty="0" smtClean="0"/>
            <a:t>de seguros.</a:t>
          </a:r>
          <a:endParaRPr lang="es-CR" sz="1400" kern="1200" dirty="0"/>
        </a:p>
      </dsp:txBody>
      <dsp:txXfrm>
        <a:off x="1092759" y="3548397"/>
        <a:ext cx="5429695" cy="709929"/>
      </dsp:txXfrm>
    </dsp:sp>
    <dsp:sp modelId="{FD7FB089-09FB-4C5C-8F9D-FB130274E5ED}">
      <dsp:nvSpPr>
        <dsp:cNvPr id="0" name=""/>
        <dsp:cNvSpPr/>
      </dsp:nvSpPr>
      <dsp:spPr>
        <a:xfrm>
          <a:off x="555001" y="3459656"/>
          <a:ext cx="1075516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28C9B-BB42-4CE5-97C2-CFDE0AC03A5B}">
      <dsp:nvSpPr>
        <dsp:cNvPr id="0" name=""/>
        <dsp:cNvSpPr/>
      </dsp:nvSpPr>
      <dsp:spPr>
        <a:xfrm>
          <a:off x="584044" y="4612951"/>
          <a:ext cx="5938409" cy="70992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Proveer al público con </a:t>
          </a:r>
          <a:r>
            <a:rPr lang="es-CR" sz="1400" u="sng" kern="1200" dirty="0" smtClean="0"/>
            <a:t>información clara, oportuna y relevante </a:t>
          </a:r>
          <a:r>
            <a:rPr lang="es-CR" sz="1400" kern="1200" dirty="0" smtClean="0"/>
            <a:t>que permita potenciar la disciplina de mercado, ampliar el conocimiento y  facilite la toma  de decisiones.</a:t>
          </a:r>
          <a:endParaRPr lang="es-CR" sz="1400" kern="1200" dirty="0"/>
        </a:p>
      </dsp:txBody>
      <dsp:txXfrm>
        <a:off x="584044" y="4612951"/>
        <a:ext cx="5938409" cy="709929"/>
      </dsp:txXfrm>
    </dsp:sp>
    <dsp:sp modelId="{18D86C37-CCE1-4AE4-89E1-528CEABD9B5C}">
      <dsp:nvSpPr>
        <dsp:cNvPr id="0" name=""/>
        <dsp:cNvSpPr/>
      </dsp:nvSpPr>
      <dsp:spPr>
        <a:xfrm>
          <a:off x="30273" y="4524209"/>
          <a:ext cx="1107543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6E9BF6-F993-41CF-AC83-3DD69355E74A}" type="datetimeFigureOut">
              <a:rPr lang="es-CR" smtClean="0"/>
              <a:pPr/>
              <a:t>06/07/2011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131E4C-0E64-48DC-A4D3-9726B29DADD1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45464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7772400" cy="3314799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>LA REGULACIÓN DEL MERCADO DE SEGUROS COSTARRICENSE</a:t>
            </a:r>
            <a:br>
              <a:rPr lang="en-US" sz="28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</a:br>
            <a:r>
              <a:rPr lang="en-US" sz="2800" b="1" i="1" dirty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/>
            </a:r>
            <a:br>
              <a:rPr lang="en-US" sz="2800" b="1" i="1" dirty="0">
                <a:solidFill>
                  <a:schemeClr val="bg1"/>
                </a:solidFill>
                <a:latin typeface="Century Gothic" pitchFamily="34" charset="0"/>
                <a:cs typeface="Century Gothic"/>
              </a:rPr>
            </a:br>
            <a:r>
              <a:rPr lang="en-US" sz="28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>AVANCE Y PERSPECTIVAS</a:t>
            </a:r>
            <a:r>
              <a:rPr lang="en-US" sz="20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/>
            </a:r>
            <a:br>
              <a:rPr lang="en-US" sz="20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</a:br>
            <a:r>
              <a:rPr lang="en-US" sz="20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/>
            </a:r>
            <a:br>
              <a:rPr lang="en-US" sz="20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</a:br>
            <a:r>
              <a:rPr lang="en-US" sz="20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>Julio  2011</a:t>
            </a:r>
            <a:br>
              <a:rPr lang="en-US" sz="2000" b="1" i="1" dirty="0" smtClean="0">
                <a:solidFill>
                  <a:schemeClr val="bg1"/>
                </a:solidFill>
                <a:latin typeface="Century Gothic" pitchFamily="34" charset="0"/>
                <a:cs typeface="Century Gothic"/>
              </a:rPr>
            </a:br>
            <a: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Century Gothic"/>
              </a:rPr>
              <a:t/>
            </a:r>
            <a:b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Century Gothic"/>
              </a:rPr>
            </a:br>
            <a:endParaRPr lang="en-US" sz="2000" b="1" i="1" dirty="0">
              <a:solidFill>
                <a:schemeClr val="bg1"/>
              </a:solidFill>
              <a:latin typeface="Century Gothic" pitchFamily="34" charset="0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es-CR" sz="32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Objetivo de supervisión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1865368"/>
          </a:xfrm>
        </p:spPr>
        <p:txBody>
          <a:bodyPr>
            <a:noAutofit/>
          </a:bodyPr>
          <a:lstStyle/>
          <a:p>
            <a:r>
              <a:rPr lang="es-CR" sz="2000" i="1" dirty="0">
                <a:solidFill>
                  <a:schemeClr val="tx1"/>
                </a:solidFill>
              </a:rPr>
              <a:t>“…</a:t>
            </a:r>
            <a:r>
              <a:rPr lang="es-CR" sz="1600" i="1" dirty="0">
                <a:solidFill>
                  <a:schemeClr val="tx1"/>
                </a:solidFill>
                <a:latin typeface="Century Gothic" pitchFamily="34" charset="0"/>
              </a:rPr>
              <a:t>velar por la estabilidad y el eficiente funcionamiento del mercado de seguros, así como entregar la más amplia información a los asegurados. Para ello, autorizará, regulará y supervisará a las personas, físicas o jurídicas, que intervengan en los actos o contratos relacionados con la actividad aseguradora, reaseguradora, la oferta pública y la realización de negocios de </a:t>
            </a:r>
            <a:r>
              <a:rPr lang="es-CR" sz="1600" i="1" dirty="0" smtClean="0">
                <a:solidFill>
                  <a:schemeClr val="tx1"/>
                </a:solidFill>
                <a:latin typeface="Century Gothic" pitchFamily="34" charset="0"/>
              </a:rPr>
              <a:t>seguros”</a:t>
            </a:r>
            <a:r>
              <a:rPr lang="es-CR" sz="1600" i="1" dirty="0" smtClean="0">
                <a:latin typeface="Century Gothic" pitchFamily="34" charset="0"/>
              </a:rPr>
              <a:t>.</a:t>
            </a:r>
          </a:p>
          <a:p>
            <a:endParaRPr lang="es-CR" sz="1600" i="1" dirty="0">
              <a:latin typeface="Century Gothic" pitchFamily="34" charset="0"/>
            </a:endParaRPr>
          </a:p>
          <a:p>
            <a:r>
              <a:rPr lang="es-CR" sz="1600" i="1" dirty="0" smtClean="0">
                <a:solidFill>
                  <a:srgbClr val="006BAD"/>
                </a:solidFill>
                <a:latin typeface="Century Gothic" pitchFamily="34" charset="0"/>
              </a:rPr>
              <a:t>…balance entre los objetivos de la actividad aseguradora como industria y la protección de los derechos del asegurado. </a:t>
            </a:r>
            <a:endParaRPr lang="es-CR" sz="1600" dirty="0">
              <a:solidFill>
                <a:srgbClr val="006BAD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8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81819" y="260648"/>
            <a:ext cx="8276456" cy="1470025"/>
          </a:xfrm>
        </p:spPr>
        <p:txBody>
          <a:bodyPr>
            <a:noAutofit/>
          </a:bodyPr>
          <a:lstStyle/>
          <a:p>
            <a:r>
              <a:rPr lang="es-CR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Principios orientadores para el desarrollo del modelo de supervisión costarricense</a:t>
            </a:r>
            <a:endParaRPr lang="es-CR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2244926"/>
            <a:ext cx="7056784" cy="295232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CR" sz="1600" dirty="0">
                <a:solidFill>
                  <a:schemeClr val="tx1"/>
                </a:solidFill>
              </a:rPr>
              <a:t>La apertura del mercado de seguros persigue el desarrollo del sector en un marco de competencia.  </a:t>
            </a:r>
            <a:endParaRPr lang="es-CR" sz="16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1600" dirty="0" smtClean="0">
                <a:solidFill>
                  <a:schemeClr val="tx1"/>
                </a:solidFill>
              </a:rPr>
              <a:t>El modelo de supervisión no debe constituir un obstáculo al desarrollo del mercado de seguros y debe procurar el cumplimiento de los estándares internacionales con visión de mediano plazo.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R" sz="1600" dirty="0" smtClean="0">
                <a:solidFill>
                  <a:schemeClr val="tx1"/>
                </a:solidFill>
              </a:rPr>
              <a:t>la autorización de entidades para participar como entidades de seguros o intermediarios de seguros está marcada por la obligación de respetar los derechos del asegurado.</a:t>
            </a:r>
          </a:p>
          <a:p>
            <a:pPr algn="just"/>
            <a:endParaRPr lang="es-CR" sz="1600" dirty="0" smtClean="0">
              <a:solidFill>
                <a:schemeClr val="tx1"/>
              </a:solidFill>
            </a:endParaRPr>
          </a:p>
          <a:p>
            <a:pPr algn="just"/>
            <a:r>
              <a:rPr lang="es-CR" sz="1600" i="1" dirty="0" smtClean="0">
                <a:solidFill>
                  <a:srgbClr val="006BAD"/>
                </a:solidFill>
              </a:rPr>
              <a:t>….la calidad del marco normativo es fundamental en la construcción de un sistema de seguros eficiente</a:t>
            </a:r>
          </a:p>
          <a:p>
            <a:pPr algn="just"/>
            <a:endParaRPr lang="es-CR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23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2646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sz="3400" b="1" dirty="0" smtClean="0">
                <a:solidFill>
                  <a:srgbClr val="007D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Importancia de </a:t>
            </a:r>
            <a:r>
              <a:rPr lang="es-ES" sz="3600" b="1" dirty="0" smtClean="0">
                <a:solidFill>
                  <a:srgbClr val="007D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adoptar</a:t>
            </a:r>
            <a:r>
              <a:rPr lang="es-ES" sz="3400" b="1" dirty="0" smtClean="0">
                <a:solidFill>
                  <a:srgbClr val="007D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el enfoque de supervisión basado en riesgos</a:t>
            </a:r>
            <a:br>
              <a:rPr lang="es-ES" sz="3400" b="1" dirty="0" smtClean="0">
                <a:solidFill>
                  <a:srgbClr val="007D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es-ES" sz="3400" b="1" dirty="0">
              <a:solidFill>
                <a:srgbClr val="007D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4458" y="1659310"/>
            <a:ext cx="8229600" cy="4320480"/>
          </a:xfrm>
        </p:spPr>
        <p:txBody>
          <a:bodyPr>
            <a:noAutofit/>
          </a:bodyPr>
          <a:lstStyle/>
          <a:p>
            <a:pPr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v"/>
            </a:pP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Busca el logro eficiente del objetivo de supervisión establecido legalmente.</a:t>
            </a:r>
          </a:p>
          <a:p>
            <a:pPr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v"/>
            </a:pP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Responde al desarrollo </a:t>
            </a:r>
            <a:r>
              <a:rPr lang="es-CL" sz="1600" kern="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y </a:t>
            </a: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mayor complejidad </a:t>
            </a:r>
            <a:r>
              <a:rPr lang="es-CL" sz="1600" kern="0" dirty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de los </a:t>
            </a: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mercados financieros.</a:t>
            </a:r>
          </a:p>
          <a:p>
            <a:pPr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v"/>
            </a:pP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</a:rPr>
              <a:t>Implica nuevas maneras de realizar las funciones de supervisión.</a:t>
            </a:r>
          </a:p>
          <a:p>
            <a:pPr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v"/>
            </a:pP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</a:rPr>
              <a:t>Es posible avanzar hacia la adopción de este enfoque de manera </a:t>
            </a:r>
            <a:r>
              <a:rPr lang="es-CL" sz="1600" kern="0" dirty="0">
                <a:solidFill>
                  <a:srgbClr val="000000"/>
                </a:solidFill>
                <a:latin typeface="Century Gothic" pitchFamily="34" charset="0"/>
              </a:rPr>
              <a:t>gradual y </a:t>
            </a: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</a:rPr>
              <a:t>continuo con visión de mediano plazo.</a:t>
            </a:r>
          </a:p>
          <a:p>
            <a:pPr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v"/>
            </a:pPr>
            <a:r>
              <a:rPr lang="es-CL" sz="1600" kern="0" dirty="0" smtClean="0">
                <a:solidFill>
                  <a:srgbClr val="000000"/>
                </a:solidFill>
                <a:latin typeface="Century Gothic" pitchFamily="34" charset="0"/>
                <a:sym typeface="Wingdings" pitchFamily="2" charset="2"/>
              </a:rPr>
              <a:t>Permite la optimización de los recursos del supervisor.</a:t>
            </a:r>
          </a:p>
          <a:p>
            <a:pPr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v"/>
            </a:pPr>
            <a:endParaRPr lang="es-CL" sz="1600" kern="0" dirty="0" smtClean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 marL="0" indent="0"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endParaRPr lang="es-CL" sz="1600" kern="0" dirty="0">
              <a:solidFill>
                <a:srgbClr val="000000"/>
              </a:solidFill>
              <a:latin typeface="Century Gothic" pitchFamily="34" charset="0"/>
              <a:sym typeface="Wingdings" pitchFamily="2" charset="2"/>
            </a:endParaRPr>
          </a:p>
          <a:p>
            <a:pPr marL="273050" indent="0"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s-CL" sz="1600" i="1" kern="0" dirty="0" smtClean="0">
                <a:solidFill>
                  <a:srgbClr val="006BAD"/>
                </a:solidFill>
                <a:latin typeface="Century Gothic" pitchFamily="34" charset="0"/>
                <a:sym typeface="Wingdings" pitchFamily="2" charset="2"/>
              </a:rPr>
              <a:t>… el reto es lograr desarrollar la normativa y las  capacidades de los equipos de supervisión  para la implementación efectiva del enfoque.</a:t>
            </a:r>
            <a:endParaRPr lang="es-ES" sz="1600" i="1" dirty="0">
              <a:solidFill>
                <a:srgbClr val="006BAD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7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Marco </a:t>
            </a:r>
            <a:r>
              <a:rPr lang="en-US" sz="32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Básico</a:t>
            </a:r>
            <a:r>
              <a:rPr lang="en-US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 IAIS</a:t>
            </a:r>
            <a:endParaRPr lang="en-US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57" y="1628800"/>
            <a:ext cx="6984776" cy="391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103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 err="1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Nivel</a:t>
            </a:r>
            <a:r>
              <a:rPr lang="en-US" sz="32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 2: </a:t>
            </a:r>
            <a:r>
              <a:rPr lang="en-US" sz="3200" b="1" dirty="0" err="1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Requerimientos</a:t>
            </a:r>
            <a:r>
              <a:rPr lang="en-US" sz="32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 </a:t>
            </a:r>
            <a:r>
              <a:rPr lang="en-US" sz="3200" b="1" dirty="0" err="1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Regulatorios</a:t>
            </a:r>
            <a:endParaRPr lang="en-US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1425575"/>
            <a:ext cx="8596313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11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564904"/>
            <a:ext cx="6779096" cy="151216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Orientación</a:t>
            </a:r>
            <a:r>
              <a:rPr lang="en-US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  <a:r>
              <a:rPr lang="en-US" b="1" cap="all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e</a:t>
            </a:r>
            <a:r>
              <a:rPr lang="en-US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stratégica</a:t>
            </a:r>
            <a:r>
              <a:rPr lang="en-US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de la SUGESE</a:t>
            </a:r>
          </a:p>
        </p:txBody>
      </p:sp>
    </p:spTree>
    <p:extLst>
      <p:ext uri="{BB962C8B-B14F-4D97-AF65-F5344CB8AC3E}">
        <p14:creationId xmlns="" xmlns:p14="http://schemas.microsoft.com/office/powerpoint/2010/main" val="29588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4272" y="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CR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Razón de ser de la SUGESE</a:t>
            </a:r>
            <a:endParaRPr lang="es-CR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7414383"/>
              </p:ext>
            </p:extLst>
          </p:nvPr>
        </p:nvGraphicFramePr>
        <p:xfrm>
          <a:off x="2267744" y="723183"/>
          <a:ext cx="6552728" cy="567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61136" y="2060848"/>
            <a:ext cx="229971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300" i="1" dirty="0"/>
              <a:t>“…velar por la estabilidad y el eficiente funcionamiento del mercado de seguros, así como entregar la más amplia información a los asegurados. Para ello, autorizará, regulará y supervisará a las personas, físicas o jurídicas, que intervengan en los actos o contratos relacionados con la actividad aseguradora, reaseguradora, la oferta pública y la realización de negocios de seguros.” </a:t>
            </a:r>
            <a:r>
              <a:rPr lang="es-CR" sz="1300" dirty="0"/>
              <a:t>(</a:t>
            </a:r>
            <a:r>
              <a:rPr lang="es-CR" sz="1300" b="1" dirty="0"/>
              <a:t>Artículo 29, Ley 8653</a:t>
            </a:r>
            <a:r>
              <a:rPr lang="es-CR" sz="1300" dirty="0" smtClean="0"/>
              <a:t>)</a:t>
            </a:r>
            <a:endParaRPr lang="es-CR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317996" y="1187624"/>
            <a:ext cx="1042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b="1" dirty="0" smtClean="0"/>
              <a:t>Autorización, registro</a:t>
            </a:r>
            <a:endParaRPr lang="es-CR" sz="1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2915816" y="2334959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 smtClean="0"/>
              <a:t>Regulación</a:t>
            </a:r>
            <a:endParaRPr lang="es-CR" sz="1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062924" y="3440033"/>
            <a:ext cx="933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200" b="1" dirty="0" smtClean="0"/>
              <a:t>Supervisión</a:t>
            </a:r>
            <a:endParaRPr lang="es-CR" sz="1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42953" y="5528265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200" b="1" dirty="0" smtClean="0"/>
              <a:t>Difusión</a:t>
            </a:r>
            <a:endParaRPr lang="es-CR" sz="12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41221" y="440749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200" b="1" dirty="0" smtClean="0"/>
              <a:t>Disciplina </a:t>
            </a:r>
          </a:p>
          <a:p>
            <a:r>
              <a:rPr lang="es-CR" sz="1200" b="1" dirty="0" smtClean="0"/>
              <a:t>mercado</a:t>
            </a:r>
            <a:endParaRPr lang="es-CR" sz="1200" b="1" dirty="0"/>
          </a:p>
        </p:txBody>
      </p:sp>
      <p:sp>
        <p:nvSpPr>
          <p:cNvPr id="12" name="Action Button: Home 7">
            <a:hlinkClick r:id="rId7" action="ppaction://hlinksldjump"/>
          </p:cNvPr>
          <p:cNvSpPr/>
          <p:nvPr/>
        </p:nvSpPr>
        <p:spPr>
          <a:xfrm>
            <a:off x="152400" y="6256421"/>
            <a:ext cx="304800" cy="304800"/>
          </a:xfrm>
          <a:prstGeom prst="actionButtonHome">
            <a:avLst/>
          </a:prstGeom>
          <a:solidFill>
            <a:srgbClr val="006B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0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18" y="1268760"/>
            <a:ext cx="8470559" cy="468052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CR" sz="1600" dirty="0" smtClean="0">
              <a:latin typeface="Century Gothic" pitchFamily="34" charset="0"/>
              <a:cs typeface="Century Gothic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s-CR" sz="1600" dirty="0">
                <a:latin typeface="Century Gothic" pitchFamily="34" charset="0"/>
                <a:cs typeface="Century Gothic"/>
              </a:rPr>
              <a:t>Autorización de nuevos participantes y registro de </a:t>
            </a:r>
            <a:r>
              <a:rPr lang="es-CR" sz="1600" dirty="0" smtClean="0">
                <a:latin typeface="Century Gothic" pitchFamily="34" charset="0"/>
                <a:cs typeface="Century Gothic"/>
              </a:rPr>
              <a:t>productos.</a:t>
            </a:r>
            <a:endParaRPr lang="es-ES" sz="1600" dirty="0" smtClean="0">
              <a:latin typeface="Century Gothic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es-CR" sz="1600" dirty="0">
                <a:latin typeface="Century Gothic" pitchFamily="34" charset="0"/>
                <a:cs typeface="Century Gothic"/>
              </a:rPr>
              <a:t>Regulación del </a:t>
            </a:r>
            <a:r>
              <a:rPr lang="es-CR" sz="1600" dirty="0" smtClean="0">
                <a:latin typeface="Century Gothic" pitchFamily="34" charset="0"/>
                <a:cs typeface="Century Gothic"/>
              </a:rPr>
              <a:t>sector. </a:t>
            </a:r>
          </a:p>
          <a:p>
            <a:pPr marL="857250" lvl="1" indent="-457200" algn="just">
              <a:spcBef>
                <a:spcPts val="300"/>
              </a:spcBef>
            </a:pPr>
            <a:r>
              <a:rPr lang="es-CR" sz="1600" dirty="0">
                <a:latin typeface="Century Gothic" pitchFamily="34" charset="0"/>
                <a:cs typeface="Century Gothic"/>
              </a:rPr>
              <a:t>Ley sobre seguros obligatorios</a:t>
            </a:r>
          </a:p>
          <a:p>
            <a:pPr marL="857250" lvl="1" indent="-457200" algn="just">
              <a:spcBef>
                <a:spcPts val="300"/>
              </a:spcBef>
            </a:pPr>
            <a:r>
              <a:rPr lang="es-CR" sz="1600" dirty="0">
                <a:latin typeface="Century Gothic" pitchFamily="34" charset="0"/>
                <a:cs typeface="Century Gothic"/>
              </a:rPr>
              <a:t>Ley del Contrato de seguros </a:t>
            </a:r>
          </a:p>
          <a:p>
            <a:pPr marL="857250" lvl="1" indent="-457200" algn="just">
              <a:spcBef>
                <a:spcPts val="300"/>
              </a:spcBef>
            </a:pPr>
            <a:r>
              <a:rPr lang="es-CR" sz="1600" dirty="0">
                <a:latin typeface="Century Gothic" pitchFamily="34" charset="0"/>
                <a:cs typeface="Century Gothic"/>
              </a:rPr>
              <a:t>Reglamento de reclamaciones</a:t>
            </a:r>
          </a:p>
          <a:p>
            <a:pPr marL="857250" lvl="1" indent="-457200" algn="just">
              <a:spcBef>
                <a:spcPts val="300"/>
              </a:spcBef>
            </a:pPr>
            <a:r>
              <a:rPr lang="es-CR" sz="1600" dirty="0" smtClean="0">
                <a:latin typeface="Century Gothic" pitchFamily="34" charset="0"/>
                <a:cs typeface="Century Gothic"/>
              </a:rPr>
              <a:t>Reglamento de </a:t>
            </a:r>
            <a:r>
              <a:rPr lang="es-CR" sz="1600" dirty="0">
                <a:latin typeface="Century Gothic" pitchFamily="34" charset="0"/>
                <a:cs typeface="Century Gothic"/>
              </a:rPr>
              <a:t>solvencia </a:t>
            </a:r>
            <a:endParaRPr lang="es-CR" sz="1600" dirty="0" smtClean="0">
              <a:latin typeface="Century Gothic" pitchFamily="34" charset="0"/>
              <a:cs typeface="Century Gothic"/>
            </a:endParaRPr>
          </a:p>
          <a:p>
            <a:pPr marL="1093787" lvl="2" indent="-285750" algn="just">
              <a:spcBef>
                <a:spcPts val="600"/>
              </a:spcBef>
            </a:pPr>
            <a:r>
              <a:rPr lang="es-CR" sz="1600" dirty="0" smtClean="0">
                <a:latin typeface="Century Gothic" pitchFamily="34" charset="0"/>
                <a:cs typeface="Century Gothic"/>
              </a:rPr>
              <a:t> El </a:t>
            </a:r>
            <a:r>
              <a:rPr lang="es-CR" sz="1600" dirty="0">
                <a:latin typeface="Century Gothic" pitchFamily="34" charset="0"/>
                <a:cs typeface="Century Gothic"/>
              </a:rPr>
              <a:t>capital exigible  a las entidades de seguros  debe responder a los riesgos financieros y no financieros observados en la </a:t>
            </a:r>
            <a:r>
              <a:rPr lang="es-CR" sz="1600" dirty="0" smtClean="0">
                <a:latin typeface="Century Gothic" pitchFamily="34" charset="0"/>
                <a:cs typeface="Century Gothic"/>
              </a:rPr>
              <a:t>entidad</a:t>
            </a:r>
          </a:p>
          <a:p>
            <a:pPr marL="539750" lvl="2" indent="-457200" algn="just">
              <a:spcBef>
                <a:spcPts val="600"/>
              </a:spcBef>
              <a:buAutoNum type="arabicPeriod" startAt="3"/>
            </a:pPr>
            <a:r>
              <a:rPr lang="es-CR" sz="1600" dirty="0" smtClean="0">
                <a:latin typeface="Century Gothic" pitchFamily="34" charset="0"/>
                <a:cs typeface="Century Gothic"/>
              </a:rPr>
              <a:t>Sistemas eficientes de información</a:t>
            </a:r>
          </a:p>
          <a:p>
            <a:pPr marL="450850" lvl="2" indent="-368300" algn="just">
              <a:spcBef>
                <a:spcPts val="600"/>
              </a:spcBef>
              <a:buNone/>
            </a:pPr>
            <a:r>
              <a:rPr lang="es-CR" sz="1600" dirty="0" smtClean="0">
                <a:latin typeface="Century Gothic" pitchFamily="34" charset="0"/>
                <a:cs typeface="Century Gothic"/>
              </a:rPr>
              <a:t>4.    Coordinación con otros supervisores para el logro de una supervisión   	  consolidad efectiva</a:t>
            </a:r>
          </a:p>
          <a:p>
            <a:pPr marL="539750" lvl="2" indent="-457200" algn="just">
              <a:buAutoNum type="arabicPeriod" startAt="3"/>
            </a:pPr>
            <a:endParaRPr lang="es-CR" sz="1600" dirty="0" smtClean="0">
              <a:latin typeface="Century Gothic" pitchFamily="34" charset="0"/>
              <a:cs typeface="Century Gothic"/>
            </a:endParaRPr>
          </a:p>
          <a:p>
            <a:pPr marL="82550" lvl="2" indent="0" algn="just">
              <a:buNone/>
            </a:pPr>
            <a:r>
              <a:rPr lang="es-CR" sz="1600" i="1" dirty="0">
                <a:solidFill>
                  <a:srgbClr val="006BAD"/>
                </a:solidFill>
                <a:latin typeface="Century Gothic" pitchFamily="34" charset="0"/>
                <a:cs typeface="Century Gothic"/>
              </a:rPr>
              <a:t>…la relación entre la Superintendencia y las entidades aseguradoras, y entre éstas y los tomadores de seguros,  deben estar revestidas de seguridad jurídica y del deber de transparencia</a:t>
            </a:r>
            <a:endParaRPr lang="es-CR" sz="1600" dirty="0" smtClean="0">
              <a:latin typeface="Century Gothic" pitchFamily="34" charset="0"/>
              <a:cs typeface="Century Gothic"/>
            </a:endParaRPr>
          </a:p>
          <a:p>
            <a:pPr marL="908050" lvl="2" indent="-100013" algn="just">
              <a:buNone/>
            </a:pPr>
            <a:endParaRPr lang="es-CR" sz="1600" dirty="0">
              <a:latin typeface="Century Gothic" pitchFamily="34" charset="0"/>
              <a:cs typeface="Century Gothic"/>
            </a:endParaRPr>
          </a:p>
          <a:p>
            <a:pPr marL="360363" lvl="2" indent="-100013" algn="just">
              <a:buNone/>
            </a:pPr>
            <a:r>
              <a:rPr lang="es-CR" sz="1600" i="1" dirty="0" smtClean="0">
                <a:solidFill>
                  <a:srgbClr val="006BAD"/>
                </a:solidFill>
                <a:latin typeface="Century Gothic" pitchFamily="34" charset="0"/>
                <a:cs typeface="Century Gothic"/>
              </a:rPr>
              <a:t>.  </a:t>
            </a:r>
            <a:endParaRPr lang="es-CR" sz="1600" i="1" dirty="0">
              <a:solidFill>
                <a:srgbClr val="006BAD"/>
              </a:solidFill>
              <a:latin typeface="Century Gothic" pitchFamily="34" charset="0"/>
              <a:cs typeface="Century Gothic"/>
            </a:endParaRPr>
          </a:p>
          <a:p>
            <a:pPr marL="400050" lvl="1" indent="0" algn="just">
              <a:buNone/>
            </a:pPr>
            <a:r>
              <a:rPr lang="es-CR" sz="1600" dirty="0">
                <a:latin typeface="Century Gothic" pitchFamily="34" charset="0"/>
                <a:cs typeface="Century Gothic"/>
              </a:rPr>
              <a:t>	</a:t>
            </a:r>
            <a:r>
              <a:rPr lang="es-CR" sz="1600" dirty="0" smtClean="0">
                <a:latin typeface="Century Gothic" pitchFamily="34" charset="0"/>
                <a:cs typeface="Century Gothic"/>
              </a:rPr>
              <a:t>	</a:t>
            </a:r>
          </a:p>
          <a:p>
            <a:pPr marL="857250" lvl="1" indent="-457200" algn="just">
              <a:buFont typeface="+mj-lt"/>
              <a:buAutoNum type="arabicPeriod"/>
            </a:pPr>
            <a:endParaRPr lang="es-CR" sz="1600" dirty="0" smtClean="0">
              <a:latin typeface="Century Gothic" pitchFamily="34" charset="0"/>
              <a:cs typeface="Century Gothic"/>
            </a:endParaRPr>
          </a:p>
          <a:p>
            <a:pPr marL="857250" lvl="1" indent="-457200" algn="just">
              <a:buFont typeface="+mj-lt"/>
              <a:buAutoNum type="arabicPeriod"/>
            </a:pPr>
            <a:endParaRPr lang="es-CR" sz="1600" dirty="0">
              <a:latin typeface="Century Gothic" pitchFamily="34" charset="0"/>
              <a:cs typeface="Century Gothic"/>
            </a:endParaRPr>
          </a:p>
          <a:p>
            <a:pPr algn="just">
              <a:buFont typeface="+mj-lt"/>
              <a:buAutoNum type="arabicPeriod"/>
            </a:pPr>
            <a:endParaRPr lang="es-CR" sz="1600" dirty="0" smtClean="0">
              <a:latin typeface="Century Gothic" pitchFamily="34" charset="0"/>
              <a:cs typeface="Century Gothic"/>
            </a:endParaRPr>
          </a:p>
          <a:p>
            <a:pPr lvl="1" algn="just">
              <a:buNone/>
            </a:pPr>
            <a:endParaRPr lang="es-CR" sz="16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es-CR" sz="1600" dirty="0">
              <a:latin typeface="Century Gothic" pitchFamily="34" charset="0"/>
              <a:cs typeface="Century Gothic"/>
            </a:endParaRPr>
          </a:p>
          <a:p>
            <a:pPr algn="just">
              <a:buNone/>
            </a:pPr>
            <a:endParaRPr lang="es-CR" sz="1600" dirty="0">
              <a:solidFill>
                <a:srgbClr val="595959"/>
              </a:solidFill>
              <a:latin typeface="Century Gothic" pitchFamily="34" charset="0"/>
              <a:cs typeface="Century Gothic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Ejes</a:t>
            </a:r>
            <a:r>
              <a:rPr lang="en-US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  <a:r>
              <a:rPr lang="en-US" sz="3200" b="1" dirty="0" err="1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e</a:t>
            </a:r>
            <a:r>
              <a:rPr lang="en-US" sz="32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stratégicos</a:t>
            </a:r>
            <a:endParaRPr lang="en-US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08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										…….Gracias.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852936"/>
            <a:ext cx="6707088" cy="29684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Situación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actual del </a:t>
            </a: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mercado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de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s</a:t>
            </a: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eguros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costarricense</a:t>
            </a: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09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623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R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Antecedentes</a:t>
            </a:r>
            <a:endParaRPr lang="es-CR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362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R" sz="1600" b="1" dirty="0" smtClean="0">
                <a:latin typeface="Century Gothic" pitchFamily="34" charset="0"/>
              </a:rPr>
              <a:t>Instituto Nacional de Seguros –INS-  (1924)</a:t>
            </a:r>
          </a:p>
          <a:p>
            <a:pPr marL="630238"/>
            <a:r>
              <a:rPr lang="es-CR" sz="1600" dirty="0" smtClean="0">
                <a:latin typeface="Century Gothic" pitchFamily="34" charset="0"/>
              </a:rPr>
              <a:t>Monopolio estatal del mercado asegurador durante 84 años.</a:t>
            </a:r>
          </a:p>
          <a:p>
            <a:pPr marL="630238"/>
            <a:r>
              <a:rPr lang="es-CR" sz="1600" dirty="0" smtClean="0">
                <a:latin typeface="Century Gothic" pitchFamily="34" charset="0"/>
              </a:rPr>
              <a:t>Ausencia de supervisión sobre bases técnicas de administración de riesgos.</a:t>
            </a:r>
          </a:p>
          <a:p>
            <a:pPr marL="287338" indent="0">
              <a:buNone/>
            </a:pPr>
            <a:endParaRPr lang="es-CR" sz="1600" dirty="0" smtClean="0">
              <a:latin typeface="Century Gothic" pitchFamily="34" charset="0"/>
            </a:endParaRPr>
          </a:p>
          <a:p>
            <a:pPr marL="538163" indent="-514350">
              <a:buFont typeface="+mj-lt"/>
              <a:buAutoNum type="arabicPeriod" startAt="2"/>
            </a:pPr>
            <a:r>
              <a:rPr lang="es-CR" sz="1600" b="1" dirty="0" smtClean="0">
                <a:latin typeface="Century Gothic" pitchFamily="34" charset="0"/>
              </a:rPr>
              <a:t>Ley Reguladora del Mercado de Seguros(Ley 8653)</a:t>
            </a:r>
          </a:p>
          <a:p>
            <a:pPr marL="627063" indent="-361950"/>
            <a:r>
              <a:rPr lang="es-CR" sz="1600" dirty="0" smtClean="0">
                <a:latin typeface="Century Gothic" pitchFamily="34" charset="0"/>
              </a:rPr>
              <a:t>Creación de la Superintendencia General de Seguros con competencias de regulación y supervisión sobre el INS.</a:t>
            </a:r>
          </a:p>
          <a:p>
            <a:pPr marL="627063" indent="-361950"/>
            <a:r>
              <a:rPr lang="es-CR" sz="1600" dirty="0" smtClean="0">
                <a:latin typeface="Century Gothic" pitchFamily="34" charset="0"/>
              </a:rPr>
              <a:t>Apertura del mercado de seguros</a:t>
            </a:r>
          </a:p>
          <a:p>
            <a:pPr marL="627063" indent="-361950"/>
            <a:r>
              <a:rPr lang="es-CR" sz="1600" dirty="0" smtClean="0">
                <a:latin typeface="Century Gothic" pitchFamily="34" charset="0"/>
              </a:rPr>
              <a:t>Ley se firma en el contexto del  Tratado de Libre Comercio de Centro América, República Dominica y los Estados Unidos, con acuerdo  específicos en materia de seguros.</a:t>
            </a:r>
          </a:p>
          <a:p>
            <a:pPr marL="627063" lvl="1" indent="-361950">
              <a:buFont typeface="Arial" pitchFamily="34" charset="0"/>
              <a:buChar char="•"/>
            </a:pPr>
            <a:endParaRPr lang="es-CR" dirty="0" smtClean="0"/>
          </a:p>
          <a:p>
            <a:pPr marL="423863" lvl="1" indent="0">
              <a:buNone/>
            </a:pPr>
            <a:endParaRPr lang="es-CR" dirty="0"/>
          </a:p>
          <a:p>
            <a:pPr marL="630238"/>
            <a:endParaRPr lang="es-CR" dirty="0" smtClean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="" xmlns:p14="http://schemas.microsoft.com/office/powerpoint/2010/main" val="25075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568" y="234888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Aseguradoras</a:t>
            </a:r>
            <a:endParaRPr lang="es-CR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0150570"/>
              </p:ext>
            </p:extLst>
          </p:nvPr>
        </p:nvGraphicFramePr>
        <p:xfrm>
          <a:off x="107504" y="2204864"/>
          <a:ext cx="8928992" cy="260966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278906"/>
                <a:gridCol w="907010"/>
                <a:gridCol w="907010"/>
                <a:gridCol w="836601"/>
                <a:gridCol w="993665"/>
                <a:gridCol w="902585"/>
                <a:gridCol w="1148745"/>
                <a:gridCol w="874350"/>
                <a:gridCol w="1080120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Aseguradoras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cap="small" dirty="0">
                          <a:effectLst/>
                        </a:rPr>
                        <a:t>31-12-2008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cap="small" dirty="0">
                          <a:effectLst/>
                        </a:rPr>
                        <a:t>31-12-2009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cap="small" dirty="0">
                          <a:effectLst/>
                        </a:rPr>
                        <a:t>31-12-2010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30-06-2011 (*)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36392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Inscritas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Autorizadas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Inscritas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Autorizadas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Inscritas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Autorizadas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Inscritas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Autorizadas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Total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1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2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3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7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4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13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Seguros generales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1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13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Seguros personales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0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4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2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Mixtas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1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0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</a:rPr>
                        <a:t>1</a:t>
                      </a:r>
                      <a:endParaRPr lang="es-C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2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</a:rPr>
                        <a:t>1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42226" y="5186240"/>
            <a:ext cx="843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i="1" dirty="0" smtClean="0"/>
              <a:t>(*) La aseguradora Mapfre para está autorizada para transformarse en aseguradora mixta, pendiente inscripción.</a:t>
            </a:r>
            <a:endParaRPr lang="es-CR" sz="14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620688"/>
            <a:ext cx="7931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Apertura del mercado de seguros</a:t>
            </a:r>
            <a:endParaRPr lang="es-CR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3439" y="1556792"/>
            <a:ext cx="4325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Aseguradoras</a:t>
            </a:r>
          </a:p>
        </p:txBody>
      </p:sp>
    </p:spTree>
    <p:extLst>
      <p:ext uri="{BB962C8B-B14F-4D97-AF65-F5344CB8AC3E}">
        <p14:creationId xmlns="" xmlns:p14="http://schemas.microsoft.com/office/powerpoint/2010/main" val="16389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CR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Intermediarios</a:t>
            </a:r>
            <a:endParaRPr lang="es-CR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7712490"/>
              </p:ext>
            </p:extLst>
          </p:nvPr>
        </p:nvGraphicFramePr>
        <p:xfrm>
          <a:off x="442123" y="980728"/>
          <a:ext cx="7797211" cy="533628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85413"/>
                <a:gridCol w="1145885"/>
                <a:gridCol w="221497"/>
                <a:gridCol w="859468"/>
                <a:gridCol w="1179892"/>
                <a:gridCol w="1705056"/>
              </a:tblGrid>
              <a:tr h="48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Participante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Inscritos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Activos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Inactivos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Autorizados </a:t>
                      </a:r>
                      <a:r>
                        <a:rPr lang="es-CR" sz="1300" kern="1200" dirty="0" smtClean="0">
                          <a:effectLst/>
                        </a:rPr>
                        <a:t>condicionalmente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 gridSpan="6"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30-06-2011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Sociedades corredoras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1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Corredores de seguros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N/A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Sociedades agencia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78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Agentes de seguros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1330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1092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N/A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 gridSpan="6"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31-12-2010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Sociedades corredoras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6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6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1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Corredores de seguros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27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26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1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N/A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Sociedades agencia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78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64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14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Agentes de seguros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</a:rPr>
                        <a:t>1186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1026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smtClean="0">
                          <a:effectLst/>
                        </a:rPr>
                        <a:t>160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N/A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 gridSpan="6"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31-12-2009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Sociedades corredoras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2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2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Corredores de seguros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5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5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N/A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Sociedades agencia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78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72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6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-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Agentes de seguros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961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881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>
                          <a:effectLst/>
                        </a:rPr>
                        <a:t>80</a:t>
                      </a:r>
                      <a:endParaRPr lang="es-CR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880" indent="-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kern="1200" dirty="0">
                          <a:effectLst/>
                        </a:rPr>
                        <a:t>N/A</a:t>
                      </a:r>
                      <a:endParaRPr lang="es-CR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52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72494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CR" sz="32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Productos</a:t>
            </a:r>
            <a:endParaRPr lang="es-CR" sz="32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99" y="1556792"/>
            <a:ext cx="86010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2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46708" y="116632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s-CR" sz="36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Situación actual del </a:t>
            </a:r>
            <a: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mercado (1)</a:t>
            </a:r>
            <a:b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-penetración-</a:t>
            </a:r>
            <a:endParaRPr lang="es-CR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348880"/>
            <a:ext cx="424847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88843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3528" y="1340768"/>
            <a:ext cx="8475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R" dirty="0" smtClean="0"/>
              <a:t>Relación primas/PIB </a:t>
            </a:r>
            <a:r>
              <a:rPr lang="es-CR" dirty="0"/>
              <a:t>aumentó levemente </a:t>
            </a:r>
            <a:r>
              <a:rPr lang="es-CR" dirty="0" smtClean="0"/>
              <a:t>de </a:t>
            </a:r>
            <a:r>
              <a:rPr lang="es-CR" dirty="0"/>
              <a:t>2005 </a:t>
            </a:r>
            <a:r>
              <a:rPr lang="es-CR" dirty="0" smtClean="0"/>
              <a:t>a 2010, de </a:t>
            </a:r>
            <a:r>
              <a:rPr lang="es-CR" dirty="0"/>
              <a:t>1,8% a </a:t>
            </a:r>
            <a:r>
              <a:rPr lang="es-CR" sz="2400" b="1" dirty="0">
                <a:solidFill>
                  <a:srgbClr val="0070C0"/>
                </a:solidFill>
              </a:rPr>
              <a:t>2</a:t>
            </a:r>
            <a:r>
              <a:rPr lang="es-CR" sz="2400" b="1" dirty="0" smtClean="0">
                <a:solidFill>
                  <a:srgbClr val="0070C0"/>
                </a:solidFill>
              </a:rPr>
              <a:t>%</a:t>
            </a:r>
            <a:r>
              <a:rPr lang="es-CR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R" dirty="0" smtClean="0"/>
              <a:t>Baja </a:t>
            </a:r>
            <a:r>
              <a:rPr lang="es-CR" dirty="0"/>
              <a:t>en relación con otros </a:t>
            </a:r>
            <a:r>
              <a:rPr lang="es-CR" dirty="0" smtClean="0"/>
              <a:t>países.</a:t>
            </a:r>
            <a:endParaRPr lang="es-CR" dirty="0"/>
          </a:p>
        </p:txBody>
      </p:sp>
    </p:spTree>
    <p:extLst>
      <p:ext uri="{BB962C8B-B14F-4D97-AF65-F5344CB8AC3E}">
        <p14:creationId xmlns="" xmlns:p14="http://schemas.microsoft.com/office/powerpoint/2010/main" val="25136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s-CR" sz="36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Situación actual del mercado </a:t>
            </a:r>
            <a: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(2)</a:t>
            </a:r>
            <a:r>
              <a:rPr lang="es-CR" sz="36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s-CR" sz="36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-densidad-</a:t>
            </a:r>
            <a:endParaRPr lang="es-CR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5"/>
            <a:ext cx="4176464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396044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1261209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R" dirty="0" smtClean="0"/>
              <a:t>Primas per cápita aumentaron sostenidamente de </a:t>
            </a:r>
            <a:r>
              <a:rPr lang="es-CR" dirty="0"/>
              <a:t>2005 </a:t>
            </a:r>
            <a:r>
              <a:rPr lang="es-CR" dirty="0" smtClean="0"/>
              <a:t>a </a:t>
            </a:r>
            <a:r>
              <a:rPr lang="es-CR" dirty="0"/>
              <a:t>2010, </a:t>
            </a:r>
            <a:r>
              <a:rPr lang="es-CR" dirty="0" smtClean="0"/>
              <a:t> de US$83 </a:t>
            </a:r>
            <a:r>
              <a:rPr lang="es-CR" dirty="0"/>
              <a:t>a </a:t>
            </a:r>
            <a:r>
              <a:rPr lang="es-CR" sz="2400" b="1" dirty="0">
                <a:solidFill>
                  <a:srgbClr val="0070C0"/>
                </a:solidFill>
              </a:rPr>
              <a:t>US$163 por </a:t>
            </a:r>
            <a:r>
              <a:rPr lang="es-CR" sz="2400" b="1" dirty="0" smtClean="0">
                <a:solidFill>
                  <a:srgbClr val="0070C0"/>
                </a:solidFill>
              </a:rPr>
              <a:t>persona </a:t>
            </a:r>
            <a:r>
              <a:rPr lang="es-CR" dirty="0"/>
              <a:t>(95% crecimiento). </a:t>
            </a:r>
            <a:r>
              <a:rPr lang="es-CR" dirty="0" smtClean="0"/>
              <a:t>Igual por categorías.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R" dirty="0" smtClean="0"/>
              <a:t>Baja </a:t>
            </a:r>
            <a:r>
              <a:rPr lang="es-CR" dirty="0"/>
              <a:t>en comparación con otros </a:t>
            </a:r>
            <a:r>
              <a:rPr lang="es-CR" dirty="0" smtClean="0"/>
              <a:t>países. </a:t>
            </a:r>
            <a:endParaRPr lang="es-CR" dirty="0"/>
          </a:p>
        </p:txBody>
      </p:sp>
      <p:sp>
        <p:nvSpPr>
          <p:cNvPr id="8" name="Action Button: Home 7">
            <a:hlinkClick r:id="rId4" action="ppaction://hlinksldjump"/>
          </p:cNvPr>
          <p:cNvSpPr/>
          <p:nvPr/>
        </p:nvSpPr>
        <p:spPr>
          <a:xfrm>
            <a:off x="174776" y="6256421"/>
            <a:ext cx="304800" cy="304800"/>
          </a:xfrm>
          <a:prstGeom prst="actionButtonHome">
            <a:avLst/>
          </a:prstGeom>
          <a:solidFill>
            <a:srgbClr val="006B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2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3861048"/>
            <a:ext cx="6476256" cy="1362075"/>
          </a:xfrm>
        </p:spPr>
        <p:txBody>
          <a:bodyPr>
            <a:normAutofit/>
          </a:bodyPr>
          <a:lstStyle/>
          <a:p>
            <a:pPr algn="ctr"/>
            <a:r>
              <a:rPr lang="es-C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LA función </a:t>
            </a:r>
            <a:r>
              <a:rPr lang="es-CR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supervisora</a:t>
            </a:r>
          </a:p>
        </p:txBody>
      </p:sp>
    </p:spTree>
    <p:extLst>
      <p:ext uri="{BB962C8B-B14F-4D97-AF65-F5344CB8AC3E}">
        <p14:creationId xmlns="" xmlns:p14="http://schemas.microsoft.com/office/powerpoint/2010/main" val="23064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A9493E01377649B1361939CA86DA81" ma:contentTypeVersion="6" ma:contentTypeDescription="Crear nuevo documento." ma:contentTypeScope="" ma:versionID="a7d9621f530e6144696f1899227a857f">
  <xsd:schema xmlns:xsd="http://www.w3.org/2001/XMLSchema" xmlns:p="http://schemas.microsoft.com/office/2006/metadata/properties" xmlns:ns2="bb4f1452-ee21-41ed-9bdb-9b485a15b4d5" targetNamespace="http://schemas.microsoft.com/office/2006/metadata/properties" ma:root="true" ma:fieldsID="2b7b7f66722696e2d44879184e866a32" ns2:_="">
    <xsd:import namespace="bb4f1452-ee21-41ed-9bdb-9b485a15b4d5"/>
    <xsd:element name="properties">
      <xsd:complexType>
        <xsd:sequence>
          <xsd:element name="documentManagement">
            <xsd:complexType>
              <xsd:all>
                <xsd:element ref="ns2:Destinatario"/>
                <xsd:element ref="ns2:Tema" minOccurs="0"/>
                <xsd:element ref="ns2:Mes_x0020__x002f__x0020_a_x00f1_o"/>
                <xsd:element ref="ns2:Solicitante" minOccurs="0"/>
                <xsd:element ref="ns2:Encargado_x0028_s_x0029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b4f1452-ee21-41ed-9bdb-9b485a15b4d5" elementFormDefault="qualified">
    <xsd:import namespace="http://schemas.microsoft.com/office/2006/documentManagement/types"/>
    <xsd:element name="Destinatario" ma:index="8" ma:displayName="Destinatario" ma:internalName="Destinatario">
      <xsd:simpleType>
        <xsd:restriction base="dms:Text">
          <xsd:maxLength value="255"/>
        </xsd:restriction>
      </xsd:simpleType>
    </xsd:element>
    <xsd:element name="Tema" ma:index="9" nillable="true" ma:displayName="Tema" ma:internalName="Tema">
      <xsd:simpleType>
        <xsd:restriction base="dms:Text">
          <xsd:maxLength value="255"/>
        </xsd:restriction>
      </xsd:simpleType>
    </xsd:element>
    <xsd:element name="Mes_x0020__x002f__x0020_a_x00f1_o" ma:index="10" ma:displayName="Mes / año" ma:description="Usar formaro mmm/aaaa, ejemplo Ene/2010" ma:internalName="Mes_x0020__x002f__x0020_a_x00f1_o">
      <xsd:simpleType>
        <xsd:restriction base="dms:Text">
          <xsd:maxLength value="255"/>
        </xsd:restriction>
      </xsd:simpleType>
    </xsd:element>
    <xsd:element name="Solicitante" ma:index="11" nillable="true" ma:displayName="Solicitante" ma:description="Persona que pidió la presentación" ma:internalName="Solicitante">
      <xsd:simpleType>
        <xsd:restriction base="dms:Text">
          <xsd:maxLength value="255"/>
        </xsd:restriction>
      </xsd:simpleType>
    </xsd:element>
    <xsd:element name="Encargado_x0028_s_x0029_" ma:index="12" nillable="true" ma:displayName="Encargado(s)" ma:internalName="Encargado_x0028_s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Encargado_x0028_s_x0029_ xmlns="bb4f1452-ee21-41ed-9bdb-9b485a15b4d5">Juan Carlos Campos</Encargado_x0028_s_x0029_>
    <Destinatario xmlns="bb4f1452-ee21-41ed-9bdb-9b485a15b4d5">NAIC</Destinatario>
    <Mes_x0020__x002f__x0020_a_x00f1_o xmlns="bb4f1452-ee21-41ed-9bdb-9b485a15b4d5">07/2011</Mes_x0020__x002f__x0020_a_x00f1_o>
    <Solicitante xmlns="bb4f1452-ee21-41ed-9bdb-9b485a15b4d5">Javier Cascante</Solicitante>
    <Tema xmlns="bb4f1452-ee21-41ed-9bdb-9b485a15b4d5">Modernización de la regulación</Tema>
  </documentManagement>
</p:properties>
</file>

<file path=customXml/itemProps1.xml><?xml version="1.0" encoding="utf-8"?>
<ds:datastoreItem xmlns:ds="http://schemas.openxmlformats.org/officeDocument/2006/customXml" ds:itemID="{2F005AC7-B444-4249-B6E3-244EEBFE3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f1452-ee21-41ed-9bdb-9b485a15b4d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FB43C29-7D23-4441-85D5-72A03ADCBE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5F4CD7-4AD5-41A0-9ACB-DD37C7EB22D9}">
  <ds:schemaRefs>
    <ds:schemaRef ds:uri="http://schemas.microsoft.com/office/2006/documentManagement/types"/>
    <ds:schemaRef ds:uri="bb4f1452-ee21-41ed-9bdb-9b485a15b4d5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920</Words>
  <Application>Microsoft Office PowerPoint</Application>
  <PresentationFormat>Presentación en pantalla (4:3)</PresentationFormat>
  <Paragraphs>203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Office Theme</vt:lpstr>
      <vt:lpstr>LA REGULACIÓN DEL MERCADO DE SEGUROS COSTARRICENSE  AVANCE Y PERSPECTIVAS  Julio  2011  </vt:lpstr>
      <vt:lpstr>Diapositiva 2</vt:lpstr>
      <vt:lpstr>Antecedentes</vt:lpstr>
      <vt:lpstr>Aseguradoras</vt:lpstr>
      <vt:lpstr>Intermediarios</vt:lpstr>
      <vt:lpstr>Productos</vt:lpstr>
      <vt:lpstr>Situación actual del mercado (1) -penetración-</vt:lpstr>
      <vt:lpstr>Situación actual del mercado (2) -densidad-</vt:lpstr>
      <vt:lpstr>LA función supervisora</vt:lpstr>
      <vt:lpstr>Objetivo de supervisión</vt:lpstr>
      <vt:lpstr>Principios orientadores para el desarrollo del modelo de supervisión costarricense</vt:lpstr>
      <vt:lpstr>Importancia de adoptar el enfoque de supervisión basado en riesgos </vt:lpstr>
      <vt:lpstr>Diapositiva 13</vt:lpstr>
      <vt:lpstr>Diapositiva 14</vt:lpstr>
      <vt:lpstr>Diapositiva 15</vt:lpstr>
      <vt:lpstr>Razón de ser de la SUGESE</vt:lpstr>
      <vt:lpstr>Ejes estratégicos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Regulación del Mercado de Seguros</dc:title>
  <dc:creator>G5</dc:creator>
  <cp:lastModifiedBy>svs</cp:lastModifiedBy>
  <cp:revision>208</cp:revision>
  <cp:lastPrinted>2010-10-19T20:59:23Z</cp:lastPrinted>
  <dcterms:created xsi:type="dcterms:W3CDTF">2010-10-15T22:43:11Z</dcterms:created>
  <dcterms:modified xsi:type="dcterms:W3CDTF">2011-07-06T18:11:23Z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0x010100A4A9493E01377649B1361939CA86DA81</vt:lpwstr>
  </property>
</Properties>
</file>