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62" r:id="rId9"/>
    <p:sldId id="263" r:id="rId10"/>
    <p:sldId id="264" r:id="rId11"/>
    <p:sldId id="265" r:id="rId12"/>
    <p:sldId id="272" r:id="rId13"/>
    <p:sldId id="266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6" autoAdjust="0"/>
    <p:restoredTop sz="94660"/>
  </p:normalViewPr>
  <p:slideViewPr>
    <p:cSldViewPr>
      <p:cViewPr varScale="1">
        <p:scale>
          <a:sx n="79" d="100"/>
          <a:sy n="79" d="100"/>
        </p:scale>
        <p:origin x="-5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2022" y="-12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413B2-1439-403F-9857-CF1093C6A297}" type="datetimeFigureOut">
              <a:rPr lang="es-ES" smtClean="0"/>
              <a:pPr/>
              <a:t>27/06/2011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3DF2A-2296-4A68-A5FC-A42613F9FB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7B6D01-9FAC-4A7A-A639-80655ABF0E54}" type="datetimeFigureOut">
              <a:rPr lang="es-ES" smtClean="0"/>
              <a:pPr/>
              <a:t>27/06/2011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0CEB2-79B1-4323-853A-72FE3AA97BC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0CEB2-79B1-4323-853A-72FE3AA97BC4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09FA-BD2C-4F63-9381-996CE603B8ED}" type="datetimeFigureOut">
              <a:rPr lang="es-ES" smtClean="0"/>
              <a:pPr/>
              <a:t>27/06/2011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B1DD0-BA9E-449E-81EE-441AD2F231C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09FA-BD2C-4F63-9381-996CE603B8ED}" type="datetimeFigureOut">
              <a:rPr lang="es-ES" smtClean="0"/>
              <a:pPr/>
              <a:t>27/06/2011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B1DD0-BA9E-449E-81EE-441AD2F231C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09FA-BD2C-4F63-9381-996CE603B8ED}" type="datetimeFigureOut">
              <a:rPr lang="es-ES" smtClean="0"/>
              <a:pPr/>
              <a:t>27/06/2011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B1DD0-BA9E-449E-81EE-441AD2F231C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09FA-BD2C-4F63-9381-996CE603B8ED}" type="datetimeFigureOut">
              <a:rPr lang="es-ES" smtClean="0"/>
              <a:pPr/>
              <a:t>27/06/2011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fld id="{25BB1DD0-BA9E-449E-81EE-441AD2F231CE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09FA-BD2C-4F63-9381-996CE603B8ED}" type="datetimeFigureOut">
              <a:rPr lang="es-ES" smtClean="0"/>
              <a:pPr/>
              <a:t>27/06/2011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B1DD0-BA9E-449E-81EE-441AD2F231C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09FA-BD2C-4F63-9381-996CE603B8ED}" type="datetimeFigureOut">
              <a:rPr lang="es-ES" smtClean="0"/>
              <a:pPr/>
              <a:t>27/06/2011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B1DD0-BA9E-449E-81EE-441AD2F231C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09FA-BD2C-4F63-9381-996CE603B8ED}" type="datetimeFigureOut">
              <a:rPr lang="es-ES" smtClean="0"/>
              <a:pPr/>
              <a:t>27/06/2011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B1DD0-BA9E-449E-81EE-441AD2F231C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09FA-BD2C-4F63-9381-996CE603B8ED}" type="datetimeFigureOut">
              <a:rPr lang="es-ES" smtClean="0"/>
              <a:pPr/>
              <a:t>27/06/2011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B1DD0-BA9E-449E-81EE-441AD2F231C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09FA-BD2C-4F63-9381-996CE603B8ED}" type="datetimeFigureOut">
              <a:rPr lang="es-ES" smtClean="0"/>
              <a:pPr/>
              <a:t>27/06/2011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B1DD0-BA9E-449E-81EE-441AD2F231C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09FA-BD2C-4F63-9381-996CE603B8ED}" type="datetimeFigureOut">
              <a:rPr lang="es-ES" smtClean="0"/>
              <a:pPr/>
              <a:t>27/06/2011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B1DD0-BA9E-449E-81EE-441AD2F231C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09FA-BD2C-4F63-9381-996CE603B8ED}" type="datetimeFigureOut">
              <a:rPr lang="es-ES" smtClean="0"/>
              <a:pPr/>
              <a:t>27/06/2011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B1DD0-BA9E-449E-81EE-441AD2F231C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fachada2.jpg"/>
          <p:cNvPicPr>
            <a:picLocks noChangeAspect="1"/>
          </p:cNvPicPr>
          <p:nvPr/>
        </p:nvPicPr>
        <p:blipFill>
          <a:blip r:embed="rId13" cstate="print">
            <a:clrChange>
              <a:clrFrom>
                <a:srgbClr val="2B271E"/>
              </a:clrFrom>
              <a:clrTo>
                <a:srgbClr val="2B271E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lum bright="14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A09FA-BD2C-4F63-9381-996CE603B8ED}" type="datetimeFigureOut">
              <a:rPr lang="es-ES" smtClean="0"/>
              <a:pPr/>
              <a:t>27/06/2011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B1DD0-BA9E-449E-81EE-441AD2F231C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Solvencia II y sus tiempos</a:t>
            </a:r>
            <a:endParaRPr lang="es-E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273696"/>
          </a:xfrm>
        </p:spPr>
        <p:txBody>
          <a:bodyPr/>
          <a:lstStyle/>
          <a:p>
            <a:r>
              <a:rPr lang="es-E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Pilar González de Frutos</a:t>
            </a:r>
            <a:br>
              <a:rPr lang="es-E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Presidenta de UNESPA</a:t>
            </a:r>
            <a:endParaRPr lang="es-ES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3 Imagen" descr="UNESPA Nueva 1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188640"/>
            <a:ext cx="3031785" cy="792088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67744" y="274638"/>
            <a:ext cx="6419056" cy="1143000"/>
          </a:xfrm>
        </p:spPr>
        <p:txBody>
          <a:bodyPr/>
          <a:lstStyle/>
          <a:p>
            <a:r>
              <a:rPr lang="es-ES" dirty="0" smtClean="0"/>
              <a:t>Lección 5</a:t>
            </a:r>
            <a:endParaRPr lang="es-ES" dirty="0"/>
          </a:p>
        </p:txBody>
      </p:sp>
      <p:pic>
        <p:nvPicPr>
          <p:cNvPr id="4" name="3 Imagen" descr="fiv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95836" cy="1951484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611560" y="2852936"/>
            <a:ext cx="8136904" cy="4005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Solvencia II es un reto, también para los </a:t>
            </a:r>
            <a:r>
              <a:rPr kumimoji="0" lang="es-E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itchFamily="34" charset="0"/>
                <a:ea typeface="+mj-ea"/>
                <a:cs typeface="+mj-cs"/>
              </a:rPr>
              <a:t>supervisores</a:t>
            </a:r>
            <a:endParaRPr kumimoji="0" lang="es-E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/>
          <a:lstStyle/>
          <a:p>
            <a:r>
              <a:rPr lang="es-ES" dirty="0" smtClean="0"/>
              <a:t>Lección 6</a:t>
            </a:r>
            <a:endParaRPr lang="es-ES" dirty="0"/>
          </a:p>
        </p:txBody>
      </p:sp>
      <p:pic>
        <p:nvPicPr>
          <p:cNvPr id="4" name="3 Imagen" descr="se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75656" cy="212835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7" name="6 Imagen" descr="escándalo financier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564903"/>
            <a:ext cx="4932040" cy="4293097"/>
          </a:xfrm>
          <a:prstGeom prst="rect">
            <a:avLst/>
          </a:prstGeom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4932040" y="2537520"/>
            <a:ext cx="4211960" cy="4320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El Pilar III es muy complejo y es un generador</a:t>
            </a:r>
            <a:r>
              <a:rPr kumimoji="0" lang="es-E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 potencial de</a:t>
            </a:r>
            <a:r>
              <a:rPr kumimoji="0" lang="es-E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 </a:t>
            </a:r>
            <a:r>
              <a:rPr kumimoji="0" lang="es-E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itchFamily="34" charset="0"/>
                <a:ea typeface="+mj-ea"/>
                <a:cs typeface="+mj-cs"/>
              </a:rPr>
              <a:t>riesgos</a:t>
            </a:r>
            <a:r>
              <a:rPr kumimoji="0" lang="es-E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itchFamily="34" charset="0"/>
                <a:ea typeface="+mj-ea"/>
                <a:cs typeface="+mj-cs"/>
              </a:rPr>
              <a:t> </a:t>
            </a:r>
            <a:r>
              <a:rPr kumimoji="0" lang="es-E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itchFamily="34" charset="0"/>
                <a:ea typeface="+mj-ea"/>
                <a:cs typeface="+mj-cs"/>
              </a:rPr>
              <a:t>reputacionales</a:t>
            </a:r>
            <a:endParaRPr kumimoji="0" lang="es-E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43808" y="274638"/>
            <a:ext cx="5842992" cy="1143000"/>
          </a:xfrm>
        </p:spPr>
        <p:txBody>
          <a:bodyPr/>
          <a:lstStyle/>
          <a:p>
            <a:r>
              <a:rPr lang="es-ES" dirty="0" smtClean="0"/>
              <a:t>Lección </a:t>
            </a:r>
            <a:r>
              <a:rPr lang="es-ES" dirty="0" smtClean="0"/>
              <a:t>7</a:t>
            </a:r>
            <a:endParaRPr lang="es-ES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0" y="2537520"/>
            <a:ext cx="4211960" cy="4320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La crisis</a:t>
            </a:r>
            <a:r>
              <a:rPr kumimoji="0" lang="es-ES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 financiera </a:t>
            </a:r>
            <a:r>
              <a:rPr kumimoji="0" lang="es-E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itchFamily="34" charset="0"/>
                <a:ea typeface="+mj-ea"/>
                <a:cs typeface="+mj-cs"/>
              </a:rPr>
              <a:t>no justifica</a:t>
            </a:r>
            <a:r>
              <a:rPr kumimoji="0" lang="es-ES" sz="6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itchFamily="34" charset="0"/>
                <a:ea typeface="+mj-ea"/>
                <a:cs typeface="+mj-cs"/>
              </a:rPr>
              <a:t> las prisas</a:t>
            </a:r>
            <a:endParaRPr kumimoji="0" lang="es-E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+mj-ea"/>
              <a:cs typeface="+mj-cs"/>
            </a:endParaRPr>
          </a:p>
        </p:txBody>
      </p:sp>
      <p:pic>
        <p:nvPicPr>
          <p:cNvPr id="8" name="7 Imagen" descr="sie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281436" cy="2281436"/>
          </a:xfrm>
          <a:prstGeom prst="rect">
            <a:avLst/>
          </a:prstGeom>
        </p:spPr>
      </p:pic>
      <p:pic>
        <p:nvPicPr>
          <p:cNvPr id="9" name="8 Imagen" descr="crisis financiera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2060848"/>
            <a:ext cx="4143857" cy="4392488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3068960"/>
            <a:ext cx="8229600" cy="1143000"/>
          </a:xfrm>
        </p:spPr>
        <p:txBody>
          <a:bodyPr/>
          <a:lstStyle/>
          <a:p>
            <a:r>
              <a:rPr lang="es-ES" dirty="0" smtClean="0"/>
              <a:t>Muchas gracias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rings of water.JPG"/>
          <p:cNvPicPr>
            <a:picLocks noChangeAspect="1"/>
          </p:cNvPicPr>
          <p:nvPr/>
        </p:nvPicPr>
        <p:blipFill>
          <a:blip r:embed="rId2" cstate="print">
            <a:lum bright="-40000"/>
          </a:blip>
          <a:stretch>
            <a:fillRect/>
          </a:stretch>
        </p:blipFill>
        <p:spPr>
          <a:xfrm>
            <a:off x="0" y="0"/>
            <a:ext cx="9144000" cy="6895848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5400" dirty="0" smtClean="0">
                <a:solidFill>
                  <a:srgbClr val="FFFF00"/>
                </a:solidFill>
              </a:rPr>
              <a:t>Los inicios</a:t>
            </a:r>
            <a:endParaRPr lang="es-ES" sz="5400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es-ES" sz="4400" dirty="0" smtClean="0">
                <a:solidFill>
                  <a:srgbClr val="FFFF00"/>
                </a:solidFill>
              </a:rPr>
              <a:t>El origen de la SBR es la convicción del propio sector financiero de que no mide adecuadamente sus riesgos</a:t>
            </a:r>
          </a:p>
          <a:p>
            <a:r>
              <a:rPr lang="es-ES" sz="4400" dirty="0" smtClean="0">
                <a:solidFill>
                  <a:srgbClr val="FFFF00"/>
                </a:solidFill>
              </a:rPr>
              <a:t>El proceso de la banca se comunica a todo el sector financiero</a:t>
            </a:r>
            <a:endParaRPr lang="es-ES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059016" cy="1143000"/>
          </a:xfrm>
        </p:spPr>
        <p:txBody>
          <a:bodyPr>
            <a:normAutofit/>
          </a:bodyPr>
          <a:lstStyle/>
          <a:p>
            <a:r>
              <a:rPr lang="es-ES" sz="6000" b="1" dirty="0" smtClean="0"/>
              <a:t>Lección 1</a:t>
            </a:r>
            <a:endParaRPr lang="es-ES" sz="6000" b="1" dirty="0"/>
          </a:p>
        </p:txBody>
      </p:sp>
      <p:pic>
        <p:nvPicPr>
          <p:cNvPr id="5" name="4 Marcador de contenido" descr="Uno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736126" cy="1954376"/>
          </a:xfrm>
          <a:effectLst>
            <a:softEdge rad="63500"/>
          </a:effectLst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323528" y="3356992"/>
            <a:ext cx="8568952" cy="23762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El seguro </a:t>
            </a:r>
            <a:r>
              <a:rPr kumimoji="0" lang="es-E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itchFamily="34" charset="0"/>
                <a:ea typeface="+mj-ea"/>
                <a:cs typeface="+mj-cs"/>
              </a:rPr>
              <a:t>se parece</a:t>
            </a:r>
            <a:r>
              <a:rPr kumimoji="0" lang="es-ES" sz="6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itchFamily="34" charset="0"/>
                <a:ea typeface="+mj-ea"/>
                <a:cs typeface="+mj-cs"/>
              </a:rPr>
              <a:t> </a:t>
            </a:r>
            <a:r>
              <a:rPr kumimoji="0" lang="es-ES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a la banca, pero </a:t>
            </a:r>
            <a:r>
              <a:rPr kumimoji="0" lang="es-ES" sz="6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itchFamily="34" charset="0"/>
                <a:ea typeface="+mj-ea"/>
                <a:cs typeface="+mj-cs"/>
              </a:rPr>
              <a:t>no es </a:t>
            </a:r>
            <a:r>
              <a:rPr kumimoji="0" lang="es-ES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la banca</a:t>
            </a:r>
            <a:endParaRPr kumimoji="0" lang="es-E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33227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3600" dirty="0" smtClean="0"/>
              <a:t>El primer paso de Solvencia II fue averiguar el </a:t>
            </a:r>
            <a:r>
              <a:rPr lang="es-ES" sz="3600" dirty="0" err="1" smtClean="0"/>
              <a:t>state</a:t>
            </a:r>
            <a:r>
              <a:rPr lang="es-ES" sz="3600" dirty="0" smtClean="0"/>
              <a:t>-of-</a:t>
            </a:r>
            <a:r>
              <a:rPr lang="es-ES" sz="3600" dirty="0" err="1" smtClean="0"/>
              <a:t>the</a:t>
            </a:r>
            <a:r>
              <a:rPr lang="es-ES" sz="3600" dirty="0" smtClean="0"/>
              <a:t>-art de la gestión basada en riesgos en el sector asegurador europeo</a:t>
            </a:r>
            <a:endParaRPr lang="es-ES" sz="3600" b="1" i="1" dirty="0">
              <a:solidFill>
                <a:srgbClr val="FF0000"/>
              </a:solidFill>
            </a:endParaRPr>
          </a:p>
        </p:txBody>
      </p:sp>
      <p:pic>
        <p:nvPicPr>
          <p:cNvPr id="5" name="4 Imagen" descr="zahorí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64747"/>
            <a:ext cx="4499992" cy="6532605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5736" y="274638"/>
            <a:ext cx="6491064" cy="1143000"/>
          </a:xfrm>
        </p:spPr>
        <p:txBody>
          <a:bodyPr/>
          <a:lstStyle/>
          <a:p>
            <a:r>
              <a:rPr lang="es-ES" dirty="0" smtClean="0"/>
              <a:t>Lección 2</a:t>
            </a:r>
            <a:endParaRPr lang="es-ES" dirty="0"/>
          </a:p>
        </p:txBody>
      </p:sp>
      <p:pic>
        <p:nvPicPr>
          <p:cNvPr id="4" name="3 Imagen" descr="Do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278172" cy="1772816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323528" y="3356992"/>
            <a:ext cx="8568952" cy="23762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Solvencia II no es un entorno </a:t>
            </a:r>
            <a:r>
              <a:rPr lang="es-ES" sz="4800" dirty="0" smtClean="0">
                <a:latin typeface="Trebuchet MS" pitchFamily="34" charset="0"/>
                <a:ea typeface="+mj-ea"/>
                <a:cs typeface="+mj-cs"/>
              </a:rPr>
              <a:t>de</a:t>
            </a:r>
            <a:r>
              <a:rPr kumimoji="0" lang="es-E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itchFamily="34" charset="0"/>
                <a:ea typeface="+mj-ea"/>
                <a:cs typeface="+mj-cs"/>
              </a:rPr>
              <a:t> prescripción,</a:t>
            </a:r>
            <a:r>
              <a:rPr kumimoji="0" lang="es-ES" sz="6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itchFamily="34" charset="0"/>
                <a:ea typeface="+mj-ea"/>
                <a:cs typeface="+mj-cs"/>
              </a:rPr>
              <a:t> </a:t>
            </a:r>
            <a:r>
              <a:rPr kumimoji="0" lang="es-ES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sino </a:t>
            </a:r>
            <a:r>
              <a:rPr lang="es-ES" sz="4800" dirty="0" smtClean="0">
                <a:latin typeface="Trebuchet MS" pitchFamily="34" charset="0"/>
                <a:ea typeface="+mj-ea"/>
                <a:cs typeface="+mj-cs"/>
              </a:rPr>
              <a:t>de</a:t>
            </a:r>
            <a:r>
              <a:rPr kumimoji="0" lang="es-ES" sz="6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itchFamily="34" charset="0"/>
                <a:ea typeface="+mj-ea"/>
                <a:cs typeface="+mj-cs"/>
              </a:rPr>
              <a:t> </a:t>
            </a:r>
            <a:r>
              <a:rPr lang="es-ES" sz="4800" dirty="0" smtClean="0">
                <a:latin typeface="Trebuchet MS" pitchFamily="34" charset="0"/>
                <a:ea typeface="+mj-ea"/>
                <a:cs typeface="+mj-cs"/>
              </a:rPr>
              <a:t>prescripción</a:t>
            </a:r>
            <a:r>
              <a:rPr kumimoji="0" lang="es-ES" sz="6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itchFamily="34" charset="0"/>
                <a:ea typeface="+mj-ea"/>
                <a:cs typeface="+mj-cs"/>
              </a:rPr>
              <a:t> dialogada</a:t>
            </a:r>
            <a:endParaRPr kumimoji="0" lang="es-E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1 Título"/>
          <p:cNvSpPr txBox="1">
            <a:spLocks/>
          </p:cNvSpPr>
          <p:nvPr/>
        </p:nvSpPr>
        <p:spPr>
          <a:xfrm>
            <a:off x="0" y="260648"/>
            <a:ext cx="4211960" cy="62646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El cálculo de Solvencia II debe abarcar </a:t>
            </a:r>
            <a:r>
              <a:rPr lang="es-ES" sz="4800" dirty="0" smtClean="0">
                <a:latin typeface="Trebuchet MS" pitchFamily="34" charset="0"/>
                <a:ea typeface="+mj-ea"/>
                <a:cs typeface="+mj-cs"/>
              </a:rPr>
              <a:t>realidades </a:t>
            </a:r>
            <a:r>
              <a:rPr kumimoji="0" lang="es-E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itchFamily="34" charset="0"/>
                <a:ea typeface="+mj-ea"/>
                <a:cs typeface="+mj-cs"/>
              </a:rPr>
              <a:t>muy diferentes</a:t>
            </a:r>
            <a:endParaRPr kumimoji="0" lang="es-E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+mj-ea"/>
              <a:cs typeface="+mj-cs"/>
            </a:endParaRPr>
          </a:p>
        </p:txBody>
      </p:sp>
      <p:pic>
        <p:nvPicPr>
          <p:cNvPr id="4" name="3 Imagen" descr="hetogeneid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91472" y="0"/>
            <a:ext cx="4752528" cy="6436080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Las cosas llevan su tiempo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28800"/>
            <a:ext cx="8291264" cy="5040560"/>
          </a:xfrm>
        </p:spPr>
        <p:txBody>
          <a:bodyPr>
            <a:normAutofit/>
          </a:bodyPr>
          <a:lstStyle/>
          <a:p>
            <a:r>
              <a:rPr lang="es-ES" sz="4000" dirty="0" smtClean="0"/>
              <a:t>Supervisión de grupos: </a:t>
            </a:r>
            <a:r>
              <a:rPr lang="es-E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s-ES" sz="4000" dirty="0" smtClean="0"/>
              <a:t> años</a:t>
            </a:r>
          </a:p>
          <a:p>
            <a:r>
              <a:rPr lang="es-ES" sz="4000" dirty="0" smtClean="0"/>
              <a:t>Calibraciones: </a:t>
            </a:r>
            <a:r>
              <a:rPr lang="es-E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s-ES" sz="4000" dirty="0" smtClean="0"/>
              <a:t> años</a:t>
            </a:r>
          </a:p>
          <a:p>
            <a:r>
              <a:rPr lang="es-ES" sz="4000" dirty="0" smtClean="0"/>
              <a:t>Valoración de provisiones: </a:t>
            </a:r>
            <a:r>
              <a:rPr lang="es-E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s-ES" sz="4000" dirty="0" smtClean="0"/>
              <a:t> años</a:t>
            </a:r>
          </a:p>
          <a:p>
            <a:r>
              <a:rPr lang="es-ES" sz="4000" dirty="0" smtClean="0"/>
              <a:t>Riesgos catastróficos: </a:t>
            </a:r>
            <a:r>
              <a:rPr lang="es-E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¡ni siquiera hemos acabado!</a:t>
            </a:r>
          </a:p>
          <a:p>
            <a:r>
              <a:rPr lang="es-ES" sz="4000" dirty="0" smtClean="0"/>
              <a:t>Compromisos a largo plazo: </a:t>
            </a:r>
            <a:r>
              <a:rPr lang="es-E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¡ni siquiera hemos acabado!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563072" cy="1143000"/>
          </a:xfrm>
        </p:spPr>
        <p:txBody>
          <a:bodyPr/>
          <a:lstStyle/>
          <a:p>
            <a:r>
              <a:rPr lang="es-ES" dirty="0" smtClean="0"/>
              <a:t>Lección 3</a:t>
            </a:r>
            <a:endParaRPr lang="es-ES" dirty="0"/>
          </a:p>
        </p:txBody>
      </p:sp>
      <p:pic>
        <p:nvPicPr>
          <p:cNvPr id="4" name="3 Imagen" descr="tr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051720" cy="2735627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611560" y="2852936"/>
            <a:ext cx="8136904" cy="4005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El</a:t>
            </a:r>
            <a:r>
              <a:rPr kumimoji="0" lang="es-ES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 argumento de que se puede aprovechar la experiencia de </a:t>
            </a:r>
            <a:r>
              <a:rPr kumimoji="0" lang="es-E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Solvencia II en otros países</a:t>
            </a:r>
            <a:r>
              <a:rPr kumimoji="0" lang="es-ES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 </a:t>
            </a:r>
            <a:r>
              <a:rPr kumimoji="0" lang="es-E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itchFamily="34" charset="0"/>
                <a:ea typeface="+mj-ea"/>
                <a:cs typeface="+mj-cs"/>
              </a:rPr>
              <a:t>es</a:t>
            </a:r>
            <a:r>
              <a:rPr kumimoji="0" lang="es-ES" sz="6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itchFamily="34" charset="0"/>
                <a:ea typeface="+mj-ea"/>
                <a:cs typeface="+mj-cs"/>
              </a:rPr>
              <a:t> erróneo</a:t>
            </a:r>
            <a:endParaRPr kumimoji="0" lang="es-E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/>
          <a:lstStyle/>
          <a:p>
            <a:r>
              <a:rPr lang="es-ES" dirty="0" smtClean="0"/>
              <a:t>Lección 4</a:t>
            </a:r>
            <a:endParaRPr lang="es-ES" dirty="0"/>
          </a:p>
        </p:txBody>
      </p:sp>
      <p:pic>
        <p:nvPicPr>
          <p:cNvPr id="5" name="4 Imagen" descr="cálculos actuarial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28800"/>
            <a:ext cx="9210960" cy="5229200"/>
          </a:xfrm>
          <a:prstGeom prst="rect">
            <a:avLst/>
          </a:prstGeom>
          <a:effectLst/>
        </p:spPr>
      </p:pic>
      <p:pic>
        <p:nvPicPr>
          <p:cNvPr id="6" name="5 Imagen" descr="cuatr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600786" cy="1628800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611560" y="2996952"/>
            <a:ext cx="8136904" cy="30689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Los QIS</a:t>
            </a:r>
            <a:r>
              <a:rPr kumimoji="0" lang="es-ES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 son </a:t>
            </a:r>
            <a:r>
              <a:rPr kumimoji="0" lang="es-E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itchFamily="34" charset="0"/>
                <a:ea typeface="+mj-ea"/>
                <a:cs typeface="+mj-cs"/>
              </a:rPr>
              <a:t>indispensables</a:t>
            </a:r>
            <a:endParaRPr kumimoji="0" lang="es-E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ntilla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plantilla4</Template>
  <TotalTime>370</TotalTime>
  <Words>209</Words>
  <Application>Microsoft Office PowerPoint</Application>
  <PresentationFormat>Presentación en pantalla (4:3)</PresentationFormat>
  <Paragraphs>29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plantilla4</vt:lpstr>
      <vt:lpstr>Solvencia II y sus tiempos</vt:lpstr>
      <vt:lpstr>Los inicios</vt:lpstr>
      <vt:lpstr>Lección 1</vt:lpstr>
      <vt:lpstr>Diapositiva 4</vt:lpstr>
      <vt:lpstr>Lección 2</vt:lpstr>
      <vt:lpstr>Diapositiva 6</vt:lpstr>
      <vt:lpstr>Las cosas llevan su tiempo</vt:lpstr>
      <vt:lpstr>Lección 3</vt:lpstr>
      <vt:lpstr>Lección 4</vt:lpstr>
      <vt:lpstr>Lección 5</vt:lpstr>
      <vt:lpstr>Lección 6</vt:lpstr>
      <vt:lpstr>Lección 7</vt:lpstr>
      <vt:lpstr>Muchas gracias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mvazquez</dc:creator>
  <cp:lastModifiedBy>mvazquez</cp:lastModifiedBy>
  <cp:revision>246</cp:revision>
  <dcterms:created xsi:type="dcterms:W3CDTF">2011-06-03T10:59:42Z</dcterms:created>
  <dcterms:modified xsi:type="dcterms:W3CDTF">2011-06-27T12:11:55Z</dcterms:modified>
</cp:coreProperties>
</file>