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0" r:id="rId3"/>
    <p:sldId id="299" r:id="rId4"/>
    <p:sldId id="301" r:id="rId5"/>
    <p:sldId id="307" r:id="rId6"/>
    <p:sldId id="308" r:id="rId7"/>
    <p:sldId id="303" r:id="rId8"/>
    <p:sldId id="306" r:id="rId9"/>
    <p:sldId id="278" r:id="rId10"/>
    <p:sldId id="305" r:id="rId11"/>
    <p:sldId id="304" r:id="rId12"/>
    <p:sldId id="310" r:id="rId13"/>
    <p:sldId id="309" r:id="rId14"/>
    <p:sldId id="298" r:id="rId15"/>
    <p:sldId id="297" r:id="rId16"/>
    <p:sldId id="291" r:id="rId17"/>
    <p:sldId id="280" r:id="rId18"/>
    <p:sldId id="292" r:id="rId19"/>
    <p:sldId id="258" r:id="rId20"/>
  </p:sldIdLst>
  <p:sldSz cx="9144000" cy="6858000" type="screen4x3"/>
  <p:notesSz cx="6858000" cy="9296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7870" autoAdjust="0"/>
  </p:normalViewPr>
  <p:slideViewPr>
    <p:cSldViewPr>
      <p:cViewPr>
        <p:scale>
          <a:sx n="100" d="100"/>
          <a:sy n="100" d="100"/>
        </p:scale>
        <p:origin x="-7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A190-B6CD-4575-9C1E-F8A06D0D9563}" type="datetimeFigureOut">
              <a:rPr lang="de-DE" smtClean="0"/>
              <a:t>20.04.2012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13.09.2011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CF6E-E2C4-49E9-AC74-DA661FB849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6653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r>
              <a:rPr lang="de-DE" smtClean="0"/>
              <a:t>13.09.2011</a:t>
            </a: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fld id="{907EC2A3-6878-4DC2-9995-3D8553E2C9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52468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CC2F059-3C8C-4A65-829F-1100576974E5}" type="slidenum">
              <a:rPr lang="de-DE" sz="1200" smtClean="0"/>
              <a:pPr/>
              <a:t>1</a:t>
            </a:fld>
            <a:endParaRPr lang="de-DE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13.09.2011</a:t>
            </a:r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A1E7A7-B5AC-4B43-ACF1-2993F47F9A57}" type="slidenum">
              <a:rPr lang="de-DE" smtClean="0">
                <a:latin typeface="Arial" pitchFamily="34" charset="0"/>
                <a:ea typeface="ＭＳ Ｐゴシック"/>
                <a:cs typeface="ＭＳ Ｐゴシック"/>
              </a:rPr>
              <a:pPr/>
              <a:t>3</a:t>
            </a:fld>
            <a:endParaRPr lang="de-DE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61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415530"/>
            <a:ext cx="5487041" cy="41836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fld id="{F1D76AD6-2960-4A46-ABE4-5070B6612B88}" type="slidenum">
              <a:rPr lang="en-US" sz="1200">
                <a:solidFill>
                  <a:prstClr val="black"/>
                </a:solidFill>
              </a:rPr>
              <a:pPr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10001" y="8908547"/>
            <a:ext cx="297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r"/>
            <a:fld id="{D590C963-576B-4183-9761-529714715AC6}" type="slidenum">
              <a:rPr lang="en-US" sz="1200" smtClean="0">
                <a:solidFill>
                  <a:prstClr val="black"/>
                </a:solidFill>
              </a:rPr>
              <a:pPr algn="r"/>
              <a:t>16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1" y="4415792"/>
            <a:ext cx="5943600" cy="44157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A1E7A7-B5AC-4B43-ACF1-2993F47F9A57}" type="slidenum">
              <a:rPr lang="de-DE" smtClean="0">
                <a:latin typeface="Arial" pitchFamily="34" charset="0"/>
                <a:ea typeface="ＭＳ Ｐゴシック"/>
                <a:cs typeface="ＭＳ Ｐゴシック"/>
              </a:rPr>
              <a:pPr/>
              <a:t>18</a:t>
            </a:fld>
            <a:endParaRPr lang="de-DE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F93FB26-ECDD-4C60-9917-0CEC3C386216}" type="slidenum">
              <a:rPr lang="de-DE" sz="1200" smtClean="0"/>
              <a:pPr/>
              <a:t>19</a:t>
            </a:fld>
            <a:endParaRPr lang="de-DE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13.09.2011</a:t>
            </a:r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iopa_PLATFORM_Segme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04800" y="6324600"/>
            <a:ext cx="8077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9" descr="eiopa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-4763"/>
            <a:ext cx="263525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1242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648200"/>
            <a:ext cx="6400800" cy="1524000"/>
          </a:xfrm>
        </p:spPr>
        <p:txBody>
          <a:bodyPr anchor="b"/>
          <a:lstStyle>
            <a:lvl1pPr marL="0" indent="0">
              <a:lnSpc>
                <a:spcPct val="70000"/>
              </a:lnSpc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13.09.2011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1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13.09.2011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37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119063"/>
            <a:ext cx="2038350" cy="5976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19063"/>
            <a:ext cx="5962650" cy="5976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13.09.2011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53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/>
        </p:nvSpPr>
        <p:spPr bwMode="auto">
          <a:xfrm>
            <a:off x="311150" y="6381750"/>
            <a:ext cx="2114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de-DE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ＭＳ Ｐゴシック" pitchFamily="96" charset="-128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13 September 2011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6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13.09.2011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26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00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000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13.09.2011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83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13.09.2011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13.09.2011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95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13.09.2011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89F31F-8A02-486C-A859-42C286BB42CC}" type="slidenum">
              <a:rPr lang="en-GB"/>
              <a:pPr>
                <a:defRPr/>
              </a:pPr>
              <a:t>‹#›</a:t>
            </a:fld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9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13.09.2011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1EA0AEC-77A2-40C9-A6C0-E0F5B01FA198}" type="slidenum">
              <a:rPr lang="en-GB"/>
              <a:pPr>
                <a:defRPr/>
              </a:pPr>
              <a:t>‹#›</a:t>
            </a:fld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3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13.09.2011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47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15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  <a:ea typeface="ＭＳ Ｐゴシック" pitchFamily="96" charset="-128"/>
              </a:defRPr>
            </a:lvl1pPr>
          </a:lstStyle>
          <a:p>
            <a:pPr>
              <a:defRPr/>
            </a:pPr>
            <a:r>
              <a:rPr lang="de-DE" smtClean="0"/>
              <a:t>13.09.2011</a:t>
            </a:r>
            <a:endParaRPr lang="en-GB" dirty="0"/>
          </a:p>
        </p:txBody>
      </p:sp>
      <p:pic>
        <p:nvPicPr>
          <p:cNvPr id="1028" name="Picture 5" descr="eiopa_PLATFORM_segment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 descr="eiopa_weis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52463"/>
            <a:ext cx="2160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304800" y="6324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9063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6724650" y="6324600"/>
            <a:ext cx="21145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pitchFamily="96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21A3B8CF-26AA-4A58-B9CB-FF45553B411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sz="15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9" r:id="rId3"/>
    <p:sldLayoutId id="2147483690" r:id="rId4"/>
    <p:sldLayoutId id="2147483691" r:id="rId5"/>
    <p:sldLayoutId id="2147483692" r:id="rId6"/>
    <p:sldLayoutId id="2147483698" r:id="rId7"/>
    <p:sldLayoutId id="2147483699" r:id="rId8"/>
    <p:sldLayoutId id="2147483693" r:id="rId9"/>
    <p:sldLayoutId id="2147483694" r:id="rId10"/>
    <p:sldLayoutId id="2147483695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124200"/>
            <a:ext cx="6858000" cy="1143000"/>
          </a:xfrm>
        </p:spPr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 Governance, Risk Management and Internal Control</a:t>
            </a:r>
            <a:endPara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653136"/>
            <a:ext cx="6400800" cy="1524000"/>
          </a:xfrm>
          <a:noFill/>
        </p:spPr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Montalvo Rebuelta</a:t>
            </a:r>
          </a:p>
          <a:p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Assal</a:t>
            </a:r>
            <a:endPara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Guayaquil, 14-IV-2012</a:t>
            </a:r>
            <a:endPara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76500"/>
            <a:ext cx="143978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5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Qué</a:t>
            </a:r>
            <a:r>
              <a:rPr lang="en-GB" dirty="0"/>
              <a:t> </a:t>
            </a:r>
            <a:r>
              <a:rPr lang="en-GB" dirty="0" smtClean="0"/>
              <a:t>no </a:t>
            </a:r>
            <a:r>
              <a:rPr lang="en-GB" dirty="0" err="1" smtClean="0"/>
              <a:t>es</a:t>
            </a:r>
            <a:r>
              <a:rPr lang="en-GB" dirty="0" smtClean="0"/>
              <a:t> la </a:t>
            </a:r>
            <a:r>
              <a:rPr lang="en-GB" dirty="0" err="1" smtClean="0"/>
              <a:t>Gestión</a:t>
            </a:r>
            <a:r>
              <a:rPr lang="en-GB" dirty="0" smtClean="0"/>
              <a:t> de </a:t>
            </a:r>
            <a:r>
              <a:rPr lang="en-GB" dirty="0" err="1" smtClean="0"/>
              <a:t>Riesgos</a:t>
            </a:r>
            <a:r>
              <a:rPr lang="en-GB" dirty="0" smtClean="0"/>
              <a:t>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5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59228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9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el ORSA?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7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9" y="2063338"/>
            <a:ext cx="2914141" cy="364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8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Qué</a:t>
            </a:r>
            <a:r>
              <a:rPr lang="en-GB" dirty="0" smtClean="0"/>
              <a:t> no </a:t>
            </a:r>
            <a:r>
              <a:rPr lang="en-GB" dirty="0" err="1" smtClean="0"/>
              <a:t>es</a:t>
            </a:r>
            <a:r>
              <a:rPr lang="en-GB" dirty="0" smtClean="0"/>
              <a:t> el ORSA?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9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 noGrp="1"/>
          </p:cNvSpPr>
          <p:nvPr/>
        </p:nvSpPr>
        <p:spPr bwMode="auto">
          <a:xfrm>
            <a:off x="6553200" y="640873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08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E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gray">
          <a:xfrm>
            <a:off x="3551238" y="0"/>
            <a:ext cx="55657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r"/>
            <a:endParaRPr lang="en-US" sz="1200" smtClean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GB" sz="1200" dirty="0">
                <a:solidFill>
                  <a:srgbClr val="000000"/>
                </a:solidFill>
              </a:rPr>
              <a:t>7</a:t>
            </a:r>
            <a:r>
              <a:rPr lang="en-GB" sz="1200" dirty="0" smtClean="0">
                <a:solidFill>
                  <a:srgbClr val="000000"/>
                </a:solidFill>
              </a:rPr>
              <a:t> December 2011</a:t>
            </a: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26336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ultiply 3"/>
          <p:cNvSpPr/>
          <p:nvPr/>
        </p:nvSpPr>
        <p:spPr bwMode="auto">
          <a:xfrm>
            <a:off x="2618216" y="2564904"/>
            <a:ext cx="3516894" cy="3337049"/>
          </a:xfrm>
          <a:prstGeom prst="mathMultiply">
            <a:avLst>
              <a:gd name="adj1" fmla="val 6205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7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hace</a:t>
            </a:r>
            <a:r>
              <a:rPr lang="en-GB" dirty="0" smtClean="0"/>
              <a:t> el supervisor?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0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16416" y="6396335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88A355BD-F2FB-4DE9-8677-44175A620570}" type="slidenum">
              <a:rPr lang="en-US" sz="1400" smtClean="0">
                <a:latin typeface="+mn-lt"/>
              </a:rPr>
              <a:pPr algn="r">
                <a:defRPr/>
              </a:pPr>
              <a:t>18</a:t>
            </a:fld>
            <a:endParaRPr lang="en-US" sz="1400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686050"/>
            <a:ext cx="2592288" cy="268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klugecr\AppData\Local\Microsoft\Windows\Temporary Internet Files\Content.IE5\LGOVGKVS\MM90023624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7" y="3143250"/>
            <a:ext cx="4667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2012" y="1700808"/>
            <a:ext cx="187220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900" dirty="0" smtClean="0"/>
              <a:t>?</a:t>
            </a:r>
            <a:endParaRPr lang="en-GB" sz="23900" dirty="0"/>
          </a:p>
        </p:txBody>
      </p:sp>
    </p:spTree>
    <p:extLst>
      <p:ext uri="{BB962C8B-B14F-4D97-AF65-F5344CB8AC3E}">
        <p14:creationId xmlns:p14="http://schemas.microsoft.com/office/powerpoint/2010/main" val="24071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124200"/>
            <a:ext cx="6858000" cy="1143000"/>
          </a:xfrm>
        </p:spPr>
        <p:txBody>
          <a:bodyPr/>
          <a:lstStyle/>
          <a:p>
            <a:r>
              <a:rPr lang="de-DE" dirty="0"/>
              <a:t>G</a:t>
            </a:r>
            <a:r>
              <a:rPr lang="de-DE" dirty="0" smtClean="0"/>
              <a:t>racias!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de-DE" dirty="0"/>
              <a:t>Carlos Montalvo</a:t>
            </a:r>
          </a:p>
          <a:p>
            <a:r>
              <a:rPr lang="de-DE" dirty="0"/>
              <a:t>Executive Director</a:t>
            </a:r>
          </a:p>
          <a:p>
            <a:r>
              <a:rPr lang="de-DE" dirty="0"/>
              <a:t>EIOPA</a:t>
            </a:r>
          </a:p>
          <a:p>
            <a:r>
              <a:rPr lang="de-DE" dirty="0"/>
              <a:t>email: </a:t>
            </a:r>
            <a:r>
              <a:rPr lang="de-DE" dirty="0" smtClean="0">
                <a:solidFill>
                  <a:schemeClr val="accent3"/>
                </a:solidFill>
              </a:rPr>
              <a:t>carlos.montalvo@eiopa.europa.eu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606425" y="6164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Solvencia</a:t>
            </a:r>
            <a:r>
              <a:rPr lang="en-GB" dirty="0" smtClean="0"/>
              <a:t> II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9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25" y="332656"/>
            <a:ext cx="6248400" cy="1066800"/>
          </a:xfrm>
        </p:spPr>
        <p:txBody>
          <a:bodyPr/>
          <a:lstStyle/>
          <a:p>
            <a:pPr eaLnBrk="1" hangingPunct="1">
              <a:defRPr/>
            </a:pPr>
            <a:endParaRPr lang="en-GB" sz="3600" dirty="0"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6416" y="6396335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88A355BD-F2FB-4DE9-8677-44175A620570}" type="slidenum">
              <a:rPr lang="en-US" sz="1400" smtClean="0">
                <a:latin typeface="+mn-lt"/>
              </a:rPr>
              <a:pPr algn="r">
                <a:defRPr/>
              </a:pPr>
              <a:t>3</a:t>
            </a:fld>
            <a:endParaRPr lang="en-US" sz="1400" dirty="0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67" y="2059610"/>
            <a:ext cx="5438103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3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701675" y="1412875"/>
            <a:ext cx="7985125" cy="935038"/>
          </a:xfrm>
          <a:prstGeom prst="triangle">
            <a:avLst>
              <a:gd name="adj" fmla="val 49523"/>
            </a:avLst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l-NL" sz="1400">
              <a:cs typeface="Arial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200400" y="1752600"/>
            <a:ext cx="2676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1600" b="1"/>
              <a:t>Group requirements</a:t>
            </a:r>
            <a:endParaRPr lang="en-GB" sz="1400" b="1"/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918797" y="4849814"/>
            <a:ext cx="7523285" cy="1360487"/>
            <a:chOff x="585" y="3256"/>
            <a:chExt cx="4739" cy="857"/>
          </a:xfrm>
          <a:solidFill>
            <a:schemeClr val="accent2"/>
          </a:solidFill>
        </p:grpSpPr>
        <p:sp>
          <p:nvSpPr>
            <p:cNvPr id="136198" name="AutoShape 6"/>
            <p:cNvSpPr>
              <a:spLocks noChangeArrowheads="1"/>
            </p:cNvSpPr>
            <p:nvPr/>
          </p:nvSpPr>
          <p:spPr bwMode="auto">
            <a:xfrm>
              <a:off x="2221" y="3256"/>
              <a:ext cx="1429" cy="857"/>
            </a:xfrm>
            <a:prstGeom prst="can">
              <a:avLst>
                <a:gd name="adj" fmla="val 17602"/>
              </a:avLst>
            </a:prstGeom>
            <a:grpFill/>
            <a:ln w="9525">
              <a:solidFill>
                <a:srgbClr val="F47A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1400" b="1">
                  <a:solidFill>
                    <a:schemeClr val="bg1"/>
                  </a:solidFill>
                </a:rPr>
                <a:t>Focus on firm’s responsibility</a:t>
              </a:r>
            </a:p>
            <a:p>
              <a:pPr algn="ctr">
                <a:defRPr/>
              </a:pPr>
              <a:r>
                <a:rPr lang="en-GB" sz="1400" b="1">
                  <a:solidFill>
                    <a:schemeClr val="bg1"/>
                  </a:solidFill>
                </a:rPr>
                <a:t>Convergence of supervisory practices</a:t>
              </a:r>
            </a:p>
          </p:txBody>
        </p:sp>
        <p:sp>
          <p:nvSpPr>
            <p:cNvPr id="136199" name="AutoShape 7"/>
            <p:cNvSpPr>
              <a:spLocks noChangeArrowheads="1"/>
            </p:cNvSpPr>
            <p:nvPr/>
          </p:nvSpPr>
          <p:spPr bwMode="auto">
            <a:xfrm>
              <a:off x="3883" y="3264"/>
              <a:ext cx="1441" cy="849"/>
            </a:xfrm>
            <a:prstGeom prst="can">
              <a:avLst>
                <a:gd name="adj" fmla="val 17602"/>
              </a:avLst>
            </a:prstGeom>
            <a:grpFill/>
            <a:ln w="9525">
              <a:solidFill>
                <a:srgbClr val="F47A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1400" b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Convergence of supervisory reporting</a:t>
              </a:r>
            </a:p>
            <a:p>
              <a:pPr algn="ctr">
                <a:defRPr/>
              </a:pPr>
              <a:endParaRPr lang="en-GB" sz="1400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  <a:p>
              <a:pPr algn="ctr">
                <a:defRPr/>
              </a:pPr>
              <a:r>
                <a:rPr lang="en-GB" sz="1400" b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More pressure from rating agencies, capital markets</a:t>
              </a:r>
            </a:p>
          </p:txBody>
        </p:sp>
        <p:sp>
          <p:nvSpPr>
            <p:cNvPr id="136200" name="AutoShape 8"/>
            <p:cNvSpPr>
              <a:spLocks noChangeArrowheads="1"/>
            </p:cNvSpPr>
            <p:nvPr/>
          </p:nvSpPr>
          <p:spPr bwMode="auto">
            <a:xfrm>
              <a:off x="585" y="3256"/>
              <a:ext cx="1429" cy="857"/>
            </a:xfrm>
            <a:prstGeom prst="can">
              <a:avLst>
                <a:gd name="adj" fmla="val 17602"/>
              </a:avLst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1400" b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Total balance sheet approach</a:t>
              </a:r>
            </a:p>
            <a:p>
              <a:pPr algn="ctr">
                <a:defRPr/>
              </a:pPr>
              <a:r>
                <a:rPr lang="en-GB" sz="1400" b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Market-consistent valuation </a:t>
              </a:r>
            </a:p>
            <a:p>
              <a:pPr algn="ctr">
                <a:defRPr/>
              </a:pPr>
              <a:r>
                <a:rPr lang="en-GB" sz="1400" b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Approval of internal models</a:t>
              </a:r>
            </a:p>
          </p:txBody>
        </p:sp>
      </p:grpSp>
      <p:grpSp>
        <p:nvGrpSpPr>
          <p:cNvPr id="14341" name="Group 9"/>
          <p:cNvGrpSpPr>
            <a:grpSpLocks/>
          </p:cNvGrpSpPr>
          <p:nvPr/>
        </p:nvGrpSpPr>
        <p:grpSpPr bwMode="auto">
          <a:xfrm>
            <a:off x="954088" y="2403475"/>
            <a:ext cx="7546975" cy="2446338"/>
            <a:chOff x="579" y="1840"/>
            <a:chExt cx="4742" cy="1269"/>
          </a:xfrm>
        </p:grpSpPr>
        <p:sp>
          <p:nvSpPr>
            <p:cNvPr id="9229" name="AutoShape 10"/>
            <p:cNvSpPr>
              <a:spLocks noChangeArrowheads="1"/>
            </p:cNvSpPr>
            <p:nvPr/>
          </p:nvSpPr>
          <p:spPr bwMode="gray">
            <a:xfrm>
              <a:off x="579" y="1840"/>
              <a:ext cx="1438" cy="1269"/>
            </a:xfrm>
            <a:prstGeom prst="can">
              <a:avLst>
                <a:gd name="adj" fmla="val 12583"/>
              </a:avLst>
            </a:prstGeom>
            <a:gradFill rotWithShape="1">
              <a:gsLst>
                <a:gs pos="0">
                  <a:srgbClr val="B7C9ED">
                    <a:alpha val="10001"/>
                  </a:srgbClr>
                </a:gs>
                <a:gs pos="100000">
                  <a:srgbClr val="CCD9F2"/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lIns="72000" tIns="108000" rIns="36000" bIns="36000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GB" sz="14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Quantitative 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GB" sz="14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requirements</a:t>
              </a:r>
            </a:p>
            <a:p>
              <a:pPr marL="292100" lvl="1" indent="-290513">
                <a:lnSpc>
                  <a:spcPct val="85000"/>
                </a:lnSpc>
                <a:buClr>
                  <a:srgbClr val="264C98"/>
                </a:buClr>
                <a:buSzPct val="85000"/>
                <a:buFont typeface="Wingdings" pitchFamily="2" charset="2"/>
                <a:buChar char="l"/>
                <a:defRPr/>
              </a:pPr>
              <a:r>
                <a:rPr lang="en-GB" sz="14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Technical provisions (BE and risk margin)</a:t>
              </a:r>
            </a:p>
            <a:p>
              <a:pPr marL="292100" lvl="1" indent="-290513">
                <a:lnSpc>
                  <a:spcPct val="85000"/>
                </a:lnSpc>
                <a:buClr>
                  <a:srgbClr val="264C98"/>
                </a:buClr>
                <a:buSzPct val="85000"/>
                <a:buFont typeface="Wingdings" pitchFamily="2" charset="2"/>
                <a:buChar char="l"/>
                <a:defRPr/>
              </a:pPr>
              <a:r>
                <a:rPr lang="en-GB" sz="14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2 capital requirements (MCR and SCR –SF/IM)</a:t>
              </a:r>
            </a:p>
            <a:p>
              <a:pPr marL="292100" lvl="1" indent="-290513">
                <a:lnSpc>
                  <a:spcPct val="85000"/>
                </a:lnSpc>
                <a:spcBef>
                  <a:spcPct val="20000"/>
                </a:spcBef>
                <a:buClr>
                  <a:srgbClr val="264C98"/>
                </a:buClr>
                <a:buSzPct val="85000"/>
                <a:buFont typeface="Wingdings" pitchFamily="2" charset="2"/>
                <a:buChar char="l"/>
                <a:defRPr/>
              </a:pPr>
              <a:r>
                <a:rPr lang="en-GB" sz="14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Prudent person investment rule</a:t>
              </a:r>
            </a:p>
            <a:p>
              <a:pPr marL="292100" lvl="1" indent="-290513">
                <a:lnSpc>
                  <a:spcPct val="85000"/>
                </a:lnSpc>
                <a:spcBef>
                  <a:spcPct val="20000"/>
                </a:spcBef>
                <a:buClr>
                  <a:srgbClr val="264C98"/>
                </a:buClr>
                <a:buSzPct val="85000"/>
                <a:buFont typeface="Wingdings" pitchFamily="2" charset="2"/>
                <a:buChar char="l"/>
                <a:defRPr/>
              </a:pPr>
              <a:r>
                <a:rPr lang="en-GB" sz="14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Own funds (3 tiers)</a:t>
              </a:r>
            </a:p>
            <a:p>
              <a:pPr marL="292100" lvl="1" indent="-290513">
                <a:lnSpc>
                  <a:spcPct val="85000"/>
                </a:lnSpc>
                <a:spcBef>
                  <a:spcPct val="20000"/>
                </a:spcBef>
                <a:buClr>
                  <a:srgbClr val="264C98"/>
                </a:buClr>
                <a:buSzPct val="85000"/>
                <a:buFont typeface="Wingdings" pitchFamily="2" charset="2"/>
                <a:buChar char="l"/>
                <a:defRPr/>
              </a:pPr>
              <a:endParaRPr lang="en-GB" sz="1400" dirty="0">
                <a:solidFill>
                  <a:srgbClr val="FF9933"/>
                </a:solidFill>
              </a:endParaRPr>
            </a:p>
          </p:txBody>
        </p:sp>
        <p:sp>
          <p:nvSpPr>
            <p:cNvPr id="10252" name="AutoShape 11"/>
            <p:cNvSpPr>
              <a:spLocks noChangeArrowheads="1"/>
            </p:cNvSpPr>
            <p:nvPr/>
          </p:nvSpPr>
          <p:spPr bwMode="gray">
            <a:xfrm>
              <a:off x="2216" y="1840"/>
              <a:ext cx="1438" cy="1269"/>
            </a:xfrm>
            <a:prstGeom prst="can">
              <a:avLst>
                <a:gd name="adj" fmla="val 12583"/>
              </a:avLst>
            </a:prstGeom>
            <a:gradFill rotWithShape="1">
              <a:gsLst>
                <a:gs pos="0">
                  <a:srgbClr val="B7C9ED"/>
                </a:gs>
                <a:gs pos="100000">
                  <a:srgbClr val="CCD9F2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lIns="72000" tIns="108000" rIns="36000" bIns="36000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GB" sz="1400" b="1" dirty="0">
                  <a:solidFill>
                    <a:schemeClr val="tx2"/>
                  </a:solidFill>
                </a:rPr>
                <a:t>Qualitative 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GB" sz="1400" b="1" dirty="0">
                  <a:solidFill>
                    <a:schemeClr val="tx2"/>
                  </a:solidFill>
                </a:rPr>
                <a:t>requirements</a:t>
              </a:r>
              <a:r>
                <a:rPr lang="en-GB" sz="1400" dirty="0">
                  <a:solidFill>
                    <a:schemeClr val="tx2"/>
                  </a:solidFill>
                </a:rPr>
                <a:t> </a:t>
              </a:r>
            </a:p>
            <a:p>
              <a:pPr marL="292100" lvl="1" indent="-290513">
                <a:lnSpc>
                  <a:spcPct val="85000"/>
                </a:lnSpc>
                <a:buClr>
                  <a:srgbClr val="264C98"/>
                </a:buClr>
                <a:buSzPct val="85000"/>
                <a:buFont typeface="Wingdings" pitchFamily="2" charset="2"/>
                <a:buChar char="l"/>
                <a:defRPr/>
              </a:pPr>
              <a:r>
                <a:rPr lang="en-GB" sz="1400" dirty="0">
                  <a:solidFill>
                    <a:schemeClr val="tx2"/>
                  </a:solidFill>
                </a:rPr>
                <a:t>Internal control</a:t>
              </a:r>
              <a:endParaRPr lang="pl-PL" sz="1400" dirty="0">
                <a:solidFill>
                  <a:schemeClr val="tx2"/>
                </a:solidFill>
              </a:endParaRPr>
            </a:p>
            <a:p>
              <a:pPr marL="1587" lvl="1">
                <a:lnSpc>
                  <a:spcPct val="85000"/>
                </a:lnSpc>
                <a:buClr>
                  <a:srgbClr val="264C98"/>
                </a:buClr>
                <a:buSzPct val="85000"/>
                <a:defRPr/>
              </a:pPr>
              <a:endParaRPr lang="pl-PL" sz="1400" dirty="0">
                <a:solidFill>
                  <a:schemeClr val="tx2"/>
                </a:solidFill>
              </a:endParaRPr>
            </a:p>
            <a:p>
              <a:pPr marL="292100" lvl="1" indent="-290513">
                <a:lnSpc>
                  <a:spcPct val="85000"/>
                </a:lnSpc>
                <a:buClr>
                  <a:srgbClr val="264C98"/>
                </a:buClr>
                <a:buSzPct val="85000"/>
                <a:buFont typeface="Wingdings" pitchFamily="2" charset="2"/>
                <a:buChar char="l"/>
                <a:defRPr/>
              </a:pPr>
              <a:r>
                <a:rPr lang="en-GB" sz="1400" dirty="0">
                  <a:solidFill>
                    <a:schemeClr val="tx2"/>
                  </a:solidFill>
                </a:rPr>
                <a:t>risk management </a:t>
              </a:r>
              <a:r>
                <a:rPr lang="pl-PL" sz="1400" dirty="0">
                  <a:solidFill>
                    <a:schemeClr val="tx2"/>
                  </a:solidFill>
                </a:rPr>
                <a:t/>
              </a:r>
              <a:br>
                <a:rPr lang="pl-PL" sz="1400" dirty="0">
                  <a:solidFill>
                    <a:schemeClr val="tx2"/>
                  </a:solidFill>
                </a:rPr>
              </a:br>
              <a:r>
                <a:rPr lang="en-GB" sz="1400" dirty="0">
                  <a:solidFill>
                    <a:schemeClr val="tx2"/>
                  </a:solidFill>
                </a:rPr>
                <a:t>(incl. </a:t>
              </a:r>
              <a:r>
                <a:rPr lang="en-GB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ORSA</a:t>
              </a:r>
              <a:r>
                <a:rPr lang="en-GB" sz="1400" dirty="0">
                  <a:solidFill>
                    <a:schemeClr val="tx2"/>
                  </a:solidFill>
                </a:rPr>
                <a:t>)</a:t>
              </a:r>
              <a:endParaRPr lang="pl-PL" sz="1400" dirty="0">
                <a:solidFill>
                  <a:schemeClr val="tx2"/>
                </a:solidFill>
              </a:endParaRPr>
            </a:p>
            <a:p>
              <a:pPr marL="1587" lvl="1">
                <a:lnSpc>
                  <a:spcPct val="85000"/>
                </a:lnSpc>
                <a:buClr>
                  <a:srgbClr val="264C98"/>
                </a:buClr>
                <a:buSzPct val="85000"/>
                <a:defRPr/>
              </a:pPr>
              <a:endParaRPr lang="en-GB" sz="1400" dirty="0">
                <a:solidFill>
                  <a:schemeClr val="tx2"/>
                </a:solidFill>
              </a:endParaRPr>
            </a:p>
            <a:p>
              <a:pPr marL="292100" lvl="1" indent="-290513">
                <a:lnSpc>
                  <a:spcPct val="85000"/>
                </a:lnSpc>
                <a:buClr>
                  <a:srgbClr val="264C98"/>
                </a:buClr>
                <a:buSzPct val="85000"/>
                <a:buFont typeface="Wingdings" pitchFamily="2" charset="2"/>
                <a:buChar char="l"/>
                <a:defRPr/>
              </a:pPr>
              <a:r>
                <a:rPr lang="en-GB" sz="1400" dirty="0">
                  <a:solidFill>
                    <a:schemeClr val="tx2"/>
                  </a:solidFill>
                </a:rPr>
                <a:t>Supervisory review process (</a:t>
              </a:r>
              <a:r>
                <a:rPr lang="en-GB" sz="1400" dirty="0" err="1">
                  <a:solidFill>
                    <a:schemeClr val="tx2"/>
                  </a:solidFill>
                </a:rPr>
                <a:t>qualit</a:t>
              </a:r>
              <a:r>
                <a:rPr lang="en-GB" sz="1400" dirty="0">
                  <a:solidFill>
                    <a:schemeClr val="tx2"/>
                  </a:solidFill>
                </a:rPr>
                <a:t>. &amp; quant - </a:t>
              </a:r>
              <a:r>
                <a:rPr lang="pl-PL" sz="1400" dirty="0">
                  <a:solidFill>
                    <a:schemeClr val="tx2"/>
                  </a:solidFill>
                </a:rPr>
                <a:t>a</a:t>
              </a:r>
              <a:r>
                <a:rPr lang="en-GB" sz="1400" dirty="0" err="1">
                  <a:solidFill>
                    <a:schemeClr val="tx2"/>
                  </a:solidFill>
                </a:rPr>
                <a:t>dd-ons</a:t>
              </a:r>
              <a:r>
                <a:rPr lang="en-GB" sz="14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9231" name="AutoShape 12"/>
            <p:cNvSpPr>
              <a:spLocks noChangeArrowheads="1"/>
            </p:cNvSpPr>
            <p:nvPr/>
          </p:nvSpPr>
          <p:spPr bwMode="gray">
            <a:xfrm>
              <a:off x="3883" y="1840"/>
              <a:ext cx="1438" cy="1269"/>
            </a:xfrm>
            <a:prstGeom prst="can">
              <a:avLst>
                <a:gd name="adj" fmla="val 12583"/>
              </a:avLst>
            </a:prstGeom>
            <a:gradFill rotWithShape="1">
              <a:gsLst>
                <a:gs pos="0">
                  <a:srgbClr val="B7C9ED">
                    <a:alpha val="24001"/>
                  </a:srgbClr>
                </a:gs>
                <a:gs pos="100000">
                  <a:srgbClr val="CCD9F2"/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lIns="72000" tIns="108000" rIns="36000" bIns="36000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GB" sz="14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Reporting</a:t>
              </a:r>
            </a:p>
            <a:p>
              <a:pPr marL="292100" lvl="1" indent="-290513">
                <a:lnSpc>
                  <a:spcPct val="85000"/>
                </a:lnSpc>
                <a:buClr>
                  <a:srgbClr val="264C98"/>
                </a:buClr>
                <a:buSzPct val="85000"/>
                <a:buFont typeface="Wingdings" pitchFamily="2" charset="2"/>
                <a:buChar char="l"/>
                <a:defRPr/>
              </a:pPr>
              <a:endParaRPr lang="en-GB" sz="1400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  <a:p>
              <a:pPr marL="292100" lvl="1" indent="-290513">
                <a:lnSpc>
                  <a:spcPct val="85000"/>
                </a:lnSpc>
                <a:buClr>
                  <a:srgbClr val="264C98"/>
                </a:buClr>
                <a:buSzPct val="85000"/>
                <a:buFont typeface="Wingdings" pitchFamily="2" charset="2"/>
                <a:buChar char="l"/>
                <a:defRPr/>
              </a:pPr>
              <a:r>
                <a:rPr lang="en-GB" sz="14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Supervisory reporting</a:t>
              </a:r>
            </a:p>
            <a:p>
              <a:pPr marL="292100" lvl="1" indent="-290513">
                <a:lnSpc>
                  <a:spcPct val="85000"/>
                </a:lnSpc>
                <a:buClr>
                  <a:srgbClr val="264C98"/>
                </a:buClr>
                <a:buSzPct val="85000"/>
                <a:buFont typeface="Wingdings" pitchFamily="2" charset="2"/>
                <a:buChar char="l"/>
                <a:defRPr/>
              </a:pPr>
              <a:r>
                <a:rPr lang="en-GB" sz="14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Public disclosure</a:t>
              </a:r>
            </a:p>
            <a:p>
              <a:pPr marL="292100" lvl="1" indent="-290513">
                <a:lnSpc>
                  <a:spcPct val="85000"/>
                </a:lnSpc>
                <a:buClr>
                  <a:srgbClr val="264C98"/>
                </a:buClr>
                <a:buSzPct val="85000"/>
                <a:buFont typeface="Wingdings" pitchFamily="2" charset="2"/>
                <a:buChar char="l"/>
                <a:defRPr/>
              </a:pPr>
              <a:r>
                <a:rPr lang="en-GB" sz="14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Market discipline</a:t>
              </a:r>
            </a:p>
          </p:txBody>
        </p:sp>
      </p:grpSp>
      <p:grpSp>
        <p:nvGrpSpPr>
          <p:cNvPr id="14342" name="Group 13"/>
          <p:cNvGrpSpPr>
            <a:grpSpLocks/>
          </p:cNvGrpSpPr>
          <p:nvPr/>
        </p:nvGrpSpPr>
        <p:grpSpPr bwMode="auto">
          <a:xfrm>
            <a:off x="954088" y="2466975"/>
            <a:ext cx="7499350" cy="220663"/>
            <a:chOff x="601" y="2007"/>
            <a:chExt cx="4724" cy="139"/>
          </a:xfrm>
        </p:grpSpPr>
        <p:sp>
          <p:nvSpPr>
            <p:cNvPr id="9226" name="Rectangle 14"/>
            <p:cNvSpPr>
              <a:spLocks noChangeArrowheads="1"/>
            </p:cNvSpPr>
            <p:nvPr/>
          </p:nvSpPr>
          <p:spPr bwMode="gray">
            <a:xfrm>
              <a:off x="601" y="2007"/>
              <a:ext cx="139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GB" sz="1600" b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Pillar 1</a:t>
              </a:r>
            </a:p>
          </p:txBody>
        </p:sp>
        <p:sp>
          <p:nvSpPr>
            <p:cNvPr id="14346" name="Rectangle 15"/>
            <p:cNvSpPr>
              <a:spLocks noChangeArrowheads="1"/>
            </p:cNvSpPr>
            <p:nvPr/>
          </p:nvSpPr>
          <p:spPr bwMode="gray">
            <a:xfrm>
              <a:off x="2262" y="2007"/>
              <a:ext cx="139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SzPct val="90000"/>
                <a:buFont typeface="Wingdings" pitchFamily="2" charset="2"/>
                <a:buNone/>
              </a:pPr>
              <a:r>
                <a:rPr lang="en-GB" sz="1600" b="1">
                  <a:solidFill>
                    <a:schemeClr val="tx2"/>
                  </a:solidFill>
                </a:rPr>
                <a:t>Pillar 2 </a:t>
              </a:r>
            </a:p>
          </p:txBody>
        </p:sp>
        <p:sp>
          <p:nvSpPr>
            <p:cNvPr id="9228" name="Rectangle 16"/>
            <p:cNvSpPr>
              <a:spLocks noChangeArrowheads="1"/>
            </p:cNvSpPr>
            <p:nvPr/>
          </p:nvSpPr>
          <p:spPr bwMode="gray">
            <a:xfrm>
              <a:off x="3887" y="2016"/>
              <a:ext cx="143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GB" sz="14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Pillar 3</a:t>
              </a:r>
            </a:p>
          </p:txBody>
        </p:sp>
      </p:grpSp>
      <p:sp>
        <p:nvSpPr>
          <p:cNvPr id="14343" name="Rectangle 20"/>
          <p:cNvSpPr>
            <a:spLocks noChangeArrowheads="1"/>
          </p:cNvSpPr>
          <p:nvPr/>
        </p:nvSpPr>
        <p:spPr bwMode="auto">
          <a:xfrm>
            <a:off x="3354388" y="3484563"/>
            <a:ext cx="2657475" cy="520700"/>
          </a:xfrm>
          <a:prstGeom prst="rect">
            <a:avLst/>
          </a:prstGeom>
          <a:noFill/>
          <a:ln w="127000" cmpd="thickThin">
            <a:solidFill>
              <a:srgbClr val="FFC000"/>
            </a:solidFill>
            <a:miter lim="800000"/>
            <a:headEnd/>
            <a:tailEnd/>
          </a:ln>
          <a:effectLst>
            <a:prstShdw prst="shdw17" dist="17961" dir="2700000">
              <a:srgbClr val="4D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2"/>
          <p:cNvSpPr txBox="1">
            <a:spLocks noChangeArrowheads="1"/>
          </p:cNvSpPr>
          <p:nvPr/>
        </p:nvSpPr>
        <p:spPr bwMode="auto">
          <a:xfrm>
            <a:off x="685800" y="271463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dirty="0" err="1" smtClean="0">
                <a:solidFill>
                  <a:schemeClr val="bg1"/>
                </a:solidFill>
                <a:latin typeface="Verdana Bold" pitchFamily="96" charset="0"/>
              </a:rPr>
              <a:t>Solvencia</a:t>
            </a:r>
            <a:r>
              <a:rPr lang="en-US" sz="2800" dirty="0" smtClean="0">
                <a:solidFill>
                  <a:schemeClr val="bg1"/>
                </a:solidFill>
                <a:latin typeface="Verdana Bold" pitchFamily="96" charset="0"/>
              </a:rPr>
              <a:t> II</a:t>
            </a:r>
            <a:endParaRPr lang="en-US" sz="2800" dirty="0">
              <a:solidFill>
                <a:schemeClr val="bg1"/>
              </a:solidFill>
              <a:latin typeface="Verdana Bold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el </a:t>
            </a:r>
            <a:r>
              <a:rPr lang="en-GB" dirty="0" err="1" smtClean="0"/>
              <a:t>Gobierno</a:t>
            </a:r>
            <a:r>
              <a:rPr lang="en-GB" dirty="0" smtClean="0"/>
              <a:t> </a:t>
            </a:r>
            <a:r>
              <a:rPr lang="en-GB" dirty="0" err="1" smtClean="0"/>
              <a:t>Corporativo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7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84" y="1988840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34" y="3784104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6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Qué</a:t>
            </a:r>
            <a:r>
              <a:rPr lang="en-GB" dirty="0" smtClean="0"/>
              <a:t> no </a:t>
            </a:r>
            <a:r>
              <a:rPr lang="en-GB" dirty="0" err="1" smtClean="0"/>
              <a:t>es</a:t>
            </a:r>
            <a:r>
              <a:rPr lang="en-GB" dirty="0" smtClean="0"/>
              <a:t> el </a:t>
            </a:r>
            <a:r>
              <a:rPr lang="en-GB" dirty="0" err="1" smtClean="0"/>
              <a:t>Gobierno</a:t>
            </a:r>
            <a:r>
              <a:rPr lang="en-GB" dirty="0" smtClean="0"/>
              <a:t> </a:t>
            </a:r>
            <a:r>
              <a:rPr lang="en-GB" dirty="0" err="1" smtClean="0"/>
              <a:t>Corporativo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66925"/>
            <a:ext cx="30480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smtClean="0"/>
              <a:t>la </a:t>
            </a:r>
            <a:r>
              <a:rPr lang="en-GB" dirty="0" err="1" smtClean="0"/>
              <a:t>Gestión</a:t>
            </a:r>
            <a:r>
              <a:rPr lang="en-GB" dirty="0" smtClean="0"/>
              <a:t> de </a:t>
            </a:r>
            <a:r>
              <a:rPr lang="en-GB" dirty="0" err="1" smtClean="0"/>
              <a:t>Riesgos</a:t>
            </a:r>
            <a:r>
              <a:rPr lang="en-GB" dirty="0" smtClean="0"/>
              <a:t>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3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OPA_presentation_temp_Office2010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Verdana Bold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EIOPA_presentation_temp_Office2010</Template>
  <TotalTime>1472</TotalTime>
  <Words>168</Words>
  <Application>Microsoft Office PowerPoint</Application>
  <PresentationFormat>On-screen Show (4:3)</PresentationFormat>
  <Paragraphs>61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EIOPA_presentation_temp_Office2010</vt:lpstr>
      <vt:lpstr>Corporate Governance, Risk Management and Internal Control</vt:lpstr>
      <vt:lpstr>Solvencia II</vt:lpstr>
      <vt:lpstr>PowerPoint Presentation</vt:lpstr>
      <vt:lpstr>PowerPoint Presentation</vt:lpstr>
      <vt:lpstr>Qué es el Gobierno Corporativo?</vt:lpstr>
      <vt:lpstr>PowerPoint Presentation</vt:lpstr>
      <vt:lpstr>Qué no es el Gobierno Corporativo?</vt:lpstr>
      <vt:lpstr>PowerPoint Presentation</vt:lpstr>
      <vt:lpstr>Qué es la Gestión de Riesgos? </vt:lpstr>
      <vt:lpstr>PowerPoint Presentation</vt:lpstr>
      <vt:lpstr>Qué no es la Gestión de Riesgos? </vt:lpstr>
      <vt:lpstr>PowerPoint Presentation</vt:lpstr>
      <vt:lpstr>Qué es el ORSA? </vt:lpstr>
      <vt:lpstr>PowerPoint Presentation</vt:lpstr>
      <vt:lpstr>Qué no es el ORSA? </vt:lpstr>
      <vt:lpstr>PowerPoint Presentation</vt:lpstr>
      <vt:lpstr>Qué hace el supervisor? </vt:lpstr>
      <vt:lpstr>PowerPoint Presentation</vt:lpstr>
      <vt:lpstr>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“Considerations about the special features of the legal status „VVaG“ with regards to the Solvency II project”</dc:title>
  <dc:creator>Tomas Walter</dc:creator>
  <cp:lastModifiedBy>Carlos Montalvo</cp:lastModifiedBy>
  <cp:revision>151</cp:revision>
  <cp:lastPrinted>2011-10-12T14:56:37Z</cp:lastPrinted>
  <dcterms:created xsi:type="dcterms:W3CDTF">2011-09-02T10:21:52Z</dcterms:created>
  <dcterms:modified xsi:type="dcterms:W3CDTF">2012-04-20T13:21:55Z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725086100</vt:i4>
  </property>
  <property fmtid="{D5CDD505-2E9C-101B-9397-08002B2CF9AE}" pid="3" name="_NewReviewCycle">
    <vt:lpwstr/>
  </property>
  <property fmtid="{D5CDD505-2E9C-101B-9397-08002B2CF9AE}" pid="4" name="_EmailSubject">
    <vt:lpwstr>Presentaciones para la conferencia ASSAL-IAIS / Presentations for the ASSAL-IAIS conference</vt:lpwstr>
  </property>
  <property fmtid="{D5CDD505-2E9C-101B-9397-08002B2CF9AE}" pid="5" name="_AuthorEmail">
    <vt:lpwstr>Cristina.Kluge@eiopa.europa.eu</vt:lpwstr>
  </property>
  <property fmtid="{D5CDD505-2E9C-101B-9397-08002B2CF9AE}" pid="6" name="_AuthorEmailDisplayName">
    <vt:lpwstr>Cristina Kluge</vt:lpwstr>
  </property>
  <property fmtid="{D5CDD505-2E9C-101B-9397-08002B2CF9AE}" pid="7" name="_PreviousAdHocReviewCycleID">
    <vt:i4>1753646274</vt:i4>
  </property>
</Properties>
</file>