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479" r:id="rId2"/>
    <p:sldId id="482" r:id="rId3"/>
    <p:sldId id="505" r:id="rId4"/>
    <p:sldId id="512" r:id="rId5"/>
    <p:sldId id="501" r:id="rId6"/>
    <p:sldId id="493" r:id="rId7"/>
    <p:sldId id="490" r:id="rId8"/>
    <p:sldId id="503" r:id="rId9"/>
    <p:sldId id="491" r:id="rId10"/>
    <p:sldId id="495" r:id="rId11"/>
    <p:sldId id="444" r:id="rId12"/>
    <p:sldId id="445" r:id="rId13"/>
    <p:sldId id="446" r:id="rId14"/>
    <p:sldId id="447" r:id="rId15"/>
    <p:sldId id="448" r:id="rId16"/>
    <p:sldId id="449" r:id="rId17"/>
    <p:sldId id="450" r:id="rId18"/>
    <p:sldId id="496" r:id="rId19"/>
    <p:sldId id="461" r:id="rId20"/>
    <p:sldId id="462" r:id="rId21"/>
    <p:sldId id="463" r:id="rId22"/>
    <p:sldId id="516" r:id="rId23"/>
    <p:sldId id="504" r:id="rId24"/>
    <p:sldId id="476" r:id="rId25"/>
  </p:sldIdLst>
  <p:sldSz cx="9144000" cy="6858000" type="screen4x3"/>
  <p:notesSz cx="6797675" cy="992822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errero Goitía Mauricio" initials="MGG" lastIdx="3" clrIdx="0"/>
  <p:cmAuthor id="1" name="Macías Muñoz Osvaldo" initials="MMO"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080"/>
    <a:srgbClr val="339933"/>
    <a:srgbClr val="33CC33"/>
    <a:srgbClr val="008000"/>
    <a:srgbClr val="66FF66"/>
    <a:srgbClr val="00CC99"/>
    <a:srgbClr val="006666"/>
    <a:srgbClr val="339966"/>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46" autoAdjust="0"/>
    <p:restoredTop sz="93783" autoAdjust="0"/>
  </p:normalViewPr>
  <p:slideViewPr>
    <p:cSldViewPr>
      <p:cViewPr>
        <p:scale>
          <a:sx n="75" d="100"/>
          <a:sy n="75" d="100"/>
        </p:scale>
        <p:origin x="-2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300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46275" cy="496751"/>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sz="quarter" idx="1"/>
          </p:nvPr>
        </p:nvSpPr>
        <p:spPr>
          <a:xfrm>
            <a:off x="3849863" y="1"/>
            <a:ext cx="2946275" cy="496751"/>
          </a:xfrm>
          <a:prstGeom prst="rect">
            <a:avLst/>
          </a:prstGeom>
        </p:spPr>
        <p:txBody>
          <a:bodyPr vert="horz" lIns="91440" tIns="45720" rIns="91440" bIns="45720" rtlCol="0"/>
          <a:lstStyle>
            <a:lvl1pPr algn="r">
              <a:defRPr sz="1200"/>
            </a:lvl1pPr>
          </a:lstStyle>
          <a:p>
            <a:fld id="{F6A2BC92-E20A-4DB9-B4DB-9B662FBDFACF}" type="datetimeFigureOut">
              <a:rPr lang="es-CL" smtClean="0"/>
              <a:pPr/>
              <a:t>25-07-2014</a:t>
            </a:fld>
            <a:endParaRPr lang="es-CL" dirty="0"/>
          </a:p>
        </p:txBody>
      </p:sp>
      <p:sp>
        <p:nvSpPr>
          <p:cNvPr id="4" name="3 Marcador de pie de página"/>
          <p:cNvSpPr>
            <a:spLocks noGrp="1"/>
          </p:cNvSpPr>
          <p:nvPr>
            <p:ph type="ftr" sz="quarter" idx="2"/>
          </p:nvPr>
        </p:nvSpPr>
        <p:spPr>
          <a:xfrm>
            <a:off x="1" y="9429779"/>
            <a:ext cx="2946275" cy="496751"/>
          </a:xfrm>
          <a:prstGeom prst="rect">
            <a:avLst/>
          </a:prstGeom>
        </p:spPr>
        <p:txBody>
          <a:bodyPr vert="horz" lIns="91440" tIns="45720" rIns="91440" bIns="45720"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849863" y="9429779"/>
            <a:ext cx="2946275" cy="496751"/>
          </a:xfrm>
          <a:prstGeom prst="rect">
            <a:avLst/>
          </a:prstGeom>
        </p:spPr>
        <p:txBody>
          <a:bodyPr vert="horz" lIns="91440" tIns="45720" rIns="91440" bIns="45720" rtlCol="0" anchor="b"/>
          <a:lstStyle>
            <a:lvl1pPr algn="r">
              <a:defRPr sz="1200"/>
            </a:lvl1pPr>
          </a:lstStyle>
          <a:p>
            <a:fld id="{19811C22-1C74-423C-A390-E6593F7DB9F7}" type="slidenum">
              <a:rPr lang="es-CL" smtClean="0"/>
              <a:pPr/>
              <a:t>‹Nº›</a:t>
            </a:fld>
            <a:endParaRPr lang="es-CL" dirty="0"/>
          </a:p>
        </p:txBody>
      </p:sp>
    </p:spTree>
    <p:extLst>
      <p:ext uri="{BB962C8B-B14F-4D97-AF65-F5344CB8AC3E}">
        <p14:creationId xmlns:p14="http://schemas.microsoft.com/office/powerpoint/2010/main" val="3399350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s-CL" dirty="0"/>
          </a:p>
        </p:txBody>
      </p:sp>
      <p:sp>
        <p:nvSpPr>
          <p:cNvPr id="3" name="2 Marcador de fecha"/>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EC8EF898-5C89-4AB8-9893-D73E63905B19}" type="datetimeFigureOut">
              <a:rPr lang="es-CL" smtClean="0"/>
              <a:pPr/>
              <a:t>25-07-2014</a:t>
            </a:fld>
            <a:endParaRPr lang="es-CL"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s-CL" dirty="0"/>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B309BDAF-6A82-4C36-A7F7-AEE1A7B308EA}" type="slidenum">
              <a:rPr lang="es-CL" smtClean="0"/>
              <a:pPr/>
              <a:t>‹Nº›</a:t>
            </a:fld>
            <a:endParaRPr lang="es-CL" dirty="0"/>
          </a:p>
        </p:txBody>
      </p:sp>
    </p:spTree>
    <p:extLst>
      <p:ext uri="{BB962C8B-B14F-4D97-AF65-F5344CB8AC3E}">
        <p14:creationId xmlns:p14="http://schemas.microsoft.com/office/powerpoint/2010/main" val="166655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F9499AA0-20FE-4443-B3A9-09790095D673}" type="datetimeFigureOut">
              <a:rPr lang="es-CL" smtClean="0"/>
              <a:pPr/>
              <a:t>25-07-2014</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EB1694A5-EA92-492C-B86E-3AA12E450A27}" type="slidenum">
              <a:rPr lang="es-CL" smtClean="0"/>
              <a:pPr/>
              <a:t>‹Nº›</a:t>
            </a:fld>
            <a:endParaRPr lang="es-CL" dirty="0"/>
          </a:p>
        </p:txBody>
      </p:sp>
    </p:spTree>
    <p:extLst>
      <p:ext uri="{BB962C8B-B14F-4D97-AF65-F5344CB8AC3E}">
        <p14:creationId xmlns:p14="http://schemas.microsoft.com/office/powerpoint/2010/main" val="3324463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F9499AA0-20FE-4443-B3A9-09790095D673}" type="datetimeFigureOut">
              <a:rPr lang="es-CL" smtClean="0"/>
              <a:pPr/>
              <a:t>25-07-2014</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EB1694A5-EA92-492C-B86E-3AA12E450A27}" type="slidenum">
              <a:rPr lang="es-CL" smtClean="0"/>
              <a:pPr/>
              <a:t>‹Nº›</a:t>
            </a:fld>
            <a:endParaRPr lang="es-CL" dirty="0"/>
          </a:p>
        </p:txBody>
      </p:sp>
    </p:spTree>
    <p:extLst>
      <p:ext uri="{BB962C8B-B14F-4D97-AF65-F5344CB8AC3E}">
        <p14:creationId xmlns:p14="http://schemas.microsoft.com/office/powerpoint/2010/main" val="178411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F9499AA0-20FE-4443-B3A9-09790095D673}" type="datetimeFigureOut">
              <a:rPr lang="es-CL" smtClean="0"/>
              <a:pPr/>
              <a:t>25-07-2014</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EB1694A5-EA92-492C-B86E-3AA12E450A27}" type="slidenum">
              <a:rPr lang="es-CL" smtClean="0"/>
              <a:pPr/>
              <a:t>‹Nº›</a:t>
            </a:fld>
            <a:endParaRPr lang="es-CL" dirty="0"/>
          </a:p>
        </p:txBody>
      </p:sp>
    </p:spTree>
    <p:extLst>
      <p:ext uri="{BB962C8B-B14F-4D97-AF65-F5344CB8AC3E}">
        <p14:creationId xmlns:p14="http://schemas.microsoft.com/office/powerpoint/2010/main" val="324472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F9499AA0-20FE-4443-B3A9-09790095D673}" type="datetimeFigureOut">
              <a:rPr lang="es-CL" smtClean="0"/>
              <a:pPr/>
              <a:t>25-07-2014</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EB1694A5-EA92-492C-B86E-3AA12E450A27}" type="slidenum">
              <a:rPr lang="es-CL" smtClean="0"/>
              <a:pPr/>
              <a:t>‹Nº›</a:t>
            </a:fld>
            <a:endParaRPr lang="es-CL" dirty="0"/>
          </a:p>
        </p:txBody>
      </p:sp>
    </p:spTree>
    <p:extLst>
      <p:ext uri="{BB962C8B-B14F-4D97-AF65-F5344CB8AC3E}">
        <p14:creationId xmlns:p14="http://schemas.microsoft.com/office/powerpoint/2010/main" val="317470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9499AA0-20FE-4443-B3A9-09790095D673}" type="datetimeFigureOut">
              <a:rPr lang="es-CL" smtClean="0"/>
              <a:pPr/>
              <a:t>25-07-2014</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EB1694A5-EA92-492C-B86E-3AA12E450A27}" type="slidenum">
              <a:rPr lang="es-CL" smtClean="0"/>
              <a:pPr/>
              <a:t>‹Nº›</a:t>
            </a:fld>
            <a:endParaRPr lang="es-CL" dirty="0"/>
          </a:p>
        </p:txBody>
      </p:sp>
    </p:spTree>
    <p:extLst>
      <p:ext uri="{BB962C8B-B14F-4D97-AF65-F5344CB8AC3E}">
        <p14:creationId xmlns:p14="http://schemas.microsoft.com/office/powerpoint/2010/main" val="240916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F9499AA0-20FE-4443-B3A9-09790095D673}" type="datetimeFigureOut">
              <a:rPr lang="es-CL" smtClean="0"/>
              <a:pPr/>
              <a:t>25-07-2014</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EB1694A5-EA92-492C-B86E-3AA12E450A27}" type="slidenum">
              <a:rPr lang="es-CL" smtClean="0"/>
              <a:pPr/>
              <a:t>‹Nº›</a:t>
            </a:fld>
            <a:endParaRPr lang="es-CL" dirty="0"/>
          </a:p>
        </p:txBody>
      </p:sp>
    </p:spTree>
    <p:extLst>
      <p:ext uri="{BB962C8B-B14F-4D97-AF65-F5344CB8AC3E}">
        <p14:creationId xmlns:p14="http://schemas.microsoft.com/office/powerpoint/2010/main" val="58228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F9499AA0-20FE-4443-B3A9-09790095D673}" type="datetimeFigureOut">
              <a:rPr lang="es-CL" smtClean="0"/>
              <a:pPr/>
              <a:t>25-07-2014</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EB1694A5-EA92-492C-B86E-3AA12E450A27}" type="slidenum">
              <a:rPr lang="es-CL" smtClean="0"/>
              <a:pPr/>
              <a:t>‹Nº›</a:t>
            </a:fld>
            <a:endParaRPr lang="es-CL" dirty="0"/>
          </a:p>
        </p:txBody>
      </p:sp>
    </p:spTree>
    <p:extLst>
      <p:ext uri="{BB962C8B-B14F-4D97-AF65-F5344CB8AC3E}">
        <p14:creationId xmlns:p14="http://schemas.microsoft.com/office/powerpoint/2010/main" val="129352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F9499AA0-20FE-4443-B3A9-09790095D673}" type="datetimeFigureOut">
              <a:rPr lang="es-CL" smtClean="0"/>
              <a:pPr/>
              <a:t>25-07-2014</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EB1694A5-EA92-492C-B86E-3AA12E450A27}" type="slidenum">
              <a:rPr lang="es-CL" smtClean="0"/>
              <a:pPr/>
              <a:t>‹Nº›</a:t>
            </a:fld>
            <a:endParaRPr lang="es-CL" dirty="0"/>
          </a:p>
        </p:txBody>
      </p:sp>
    </p:spTree>
    <p:extLst>
      <p:ext uri="{BB962C8B-B14F-4D97-AF65-F5344CB8AC3E}">
        <p14:creationId xmlns:p14="http://schemas.microsoft.com/office/powerpoint/2010/main" val="353838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9499AA0-20FE-4443-B3A9-09790095D673}" type="datetimeFigureOut">
              <a:rPr lang="es-CL" smtClean="0"/>
              <a:pPr/>
              <a:t>25-07-2014</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EB1694A5-EA92-492C-B86E-3AA12E450A27}" type="slidenum">
              <a:rPr lang="es-CL" smtClean="0"/>
              <a:pPr/>
              <a:t>‹Nº›</a:t>
            </a:fld>
            <a:endParaRPr lang="es-CL" dirty="0"/>
          </a:p>
        </p:txBody>
      </p:sp>
    </p:spTree>
    <p:extLst>
      <p:ext uri="{BB962C8B-B14F-4D97-AF65-F5344CB8AC3E}">
        <p14:creationId xmlns:p14="http://schemas.microsoft.com/office/powerpoint/2010/main" val="188298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499AA0-20FE-4443-B3A9-09790095D673}" type="datetimeFigureOut">
              <a:rPr lang="es-CL" smtClean="0"/>
              <a:pPr/>
              <a:t>25-07-2014</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EB1694A5-EA92-492C-B86E-3AA12E450A27}" type="slidenum">
              <a:rPr lang="es-CL" smtClean="0"/>
              <a:pPr/>
              <a:t>‹Nº›</a:t>
            </a:fld>
            <a:endParaRPr lang="es-CL" dirty="0"/>
          </a:p>
        </p:txBody>
      </p:sp>
    </p:spTree>
    <p:extLst>
      <p:ext uri="{BB962C8B-B14F-4D97-AF65-F5344CB8AC3E}">
        <p14:creationId xmlns:p14="http://schemas.microsoft.com/office/powerpoint/2010/main" val="111038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499AA0-20FE-4443-B3A9-09790095D673}" type="datetimeFigureOut">
              <a:rPr lang="es-CL" smtClean="0"/>
              <a:pPr/>
              <a:t>25-07-2014</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EB1694A5-EA92-492C-B86E-3AA12E450A27}" type="slidenum">
              <a:rPr lang="es-CL" smtClean="0"/>
              <a:pPr/>
              <a:t>‹Nº›</a:t>
            </a:fld>
            <a:endParaRPr lang="es-CL" dirty="0"/>
          </a:p>
        </p:txBody>
      </p:sp>
    </p:spTree>
    <p:extLst>
      <p:ext uri="{BB962C8B-B14F-4D97-AF65-F5344CB8AC3E}">
        <p14:creationId xmlns:p14="http://schemas.microsoft.com/office/powerpoint/2010/main" val="263412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99AA0-20FE-4443-B3A9-09790095D673}" type="datetimeFigureOut">
              <a:rPr lang="es-CL" smtClean="0"/>
              <a:pPr/>
              <a:t>25-07-2014</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694A5-EA92-492C-B86E-3AA12E450A27}" type="slidenum">
              <a:rPr lang="es-CL" smtClean="0"/>
              <a:pPr/>
              <a:t>‹Nº›</a:t>
            </a:fld>
            <a:endParaRPr lang="es-CL" dirty="0"/>
          </a:p>
        </p:txBody>
      </p:sp>
    </p:spTree>
    <p:extLst>
      <p:ext uri="{BB962C8B-B14F-4D97-AF65-F5344CB8AC3E}">
        <p14:creationId xmlns:p14="http://schemas.microsoft.com/office/powerpoint/2010/main" val="141079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3 Rectángulo"/>
          <p:cNvSpPr/>
          <p:nvPr/>
        </p:nvSpPr>
        <p:spPr>
          <a:xfrm>
            <a:off x="35496" y="2708920"/>
            <a:ext cx="7704856" cy="954107"/>
          </a:xfrm>
          <a:prstGeom prst="rect">
            <a:avLst/>
          </a:prstGeom>
        </p:spPr>
        <p:txBody>
          <a:bodyPr wrap="square">
            <a:spAutoFit/>
          </a:bodyPr>
          <a:lstStyle/>
          <a:p>
            <a:pPr algn="ctr"/>
            <a:r>
              <a:rPr lang="es-CL" sz="2800" b="1" dirty="0" smtClean="0"/>
              <a:t>Nuevo modelo de supervisión para Conducta de Mercado en la industria aseguradora en Chile </a:t>
            </a:r>
            <a:endParaRPr lang="es-CL" sz="2800" b="1" dirty="0"/>
          </a:p>
        </p:txBody>
      </p:sp>
      <p:sp>
        <p:nvSpPr>
          <p:cNvPr id="2" name="1 CuadroTexto"/>
          <p:cNvSpPr txBox="1"/>
          <p:nvPr/>
        </p:nvSpPr>
        <p:spPr>
          <a:xfrm>
            <a:off x="5823182" y="6457111"/>
            <a:ext cx="3168352" cy="369332"/>
          </a:xfrm>
          <a:prstGeom prst="rect">
            <a:avLst/>
          </a:prstGeom>
          <a:noFill/>
        </p:spPr>
        <p:txBody>
          <a:bodyPr wrap="square" rtlCol="0">
            <a:spAutoFit/>
          </a:bodyPr>
          <a:lstStyle/>
          <a:p>
            <a:r>
              <a:rPr lang="es-CL" dirty="0" smtClean="0">
                <a:solidFill>
                  <a:schemeClr val="bg1"/>
                </a:solidFill>
                <a:latin typeface="Century Gothic" pitchFamily="34" charset="0"/>
              </a:rPr>
              <a:t>       Julio de 2014</a:t>
            </a:r>
            <a:endParaRPr lang="es-CL" dirty="0">
              <a:solidFill>
                <a:schemeClr val="bg1"/>
              </a:solidFill>
              <a:latin typeface="Century Gothic" pitchFamily="34" charset="0"/>
            </a:endParaRPr>
          </a:p>
        </p:txBody>
      </p:sp>
      <p:sp>
        <p:nvSpPr>
          <p:cNvPr id="5" name="4 CuadroTexto"/>
          <p:cNvSpPr txBox="1"/>
          <p:nvPr/>
        </p:nvSpPr>
        <p:spPr>
          <a:xfrm>
            <a:off x="163315" y="6118557"/>
            <a:ext cx="4768725" cy="677108"/>
          </a:xfrm>
          <a:prstGeom prst="rect">
            <a:avLst/>
          </a:prstGeom>
          <a:noFill/>
        </p:spPr>
        <p:txBody>
          <a:bodyPr wrap="square" rtlCol="0">
            <a:spAutoFit/>
          </a:bodyPr>
          <a:lstStyle/>
          <a:p>
            <a:r>
              <a:rPr lang="es-CL" sz="2000" b="1" dirty="0" smtClean="0">
                <a:solidFill>
                  <a:schemeClr val="bg1"/>
                </a:solidFill>
                <a:latin typeface="Century Gothic" pitchFamily="34" charset="0"/>
              </a:rPr>
              <a:t>Carlos Pavez Tolosa </a:t>
            </a:r>
          </a:p>
          <a:p>
            <a:r>
              <a:rPr lang="es-CL" dirty="0" smtClean="0">
                <a:solidFill>
                  <a:schemeClr val="bg1"/>
                </a:solidFill>
                <a:latin typeface="Century Gothic" pitchFamily="34" charset="0"/>
              </a:rPr>
              <a:t>Superintendente  de Valores y Seguros</a:t>
            </a:r>
            <a:endParaRPr lang="es-CL" dirty="0">
              <a:solidFill>
                <a:schemeClr val="bg1"/>
              </a:solidFill>
              <a:latin typeface="Century Gothic" pitchFamily="34" charset="0"/>
            </a:endParaRPr>
          </a:p>
        </p:txBody>
      </p:sp>
    </p:spTree>
    <p:extLst>
      <p:ext uri="{BB962C8B-B14F-4D97-AF65-F5344CB8AC3E}">
        <p14:creationId xmlns:p14="http://schemas.microsoft.com/office/powerpoint/2010/main" val="38184631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Rectángulo"/>
          <p:cNvSpPr/>
          <p:nvPr/>
        </p:nvSpPr>
        <p:spPr>
          <a:xfrm>
            <a:off x="372436" y="1175266"/>
            <a:ext cx="8064896" cy="5847755"/>
          </a:xfrm>
          <a:prstGeom prst="rect">
            <a:avLst/>
          </a:prstGeom>
        </p:spPr>
        <p:txBody>
          <a:bodyPr wrap="square">
            <a:spAutoFit/>
          </a:bodyPr>
          <a:lstStyle/>
          <a:p>
            <a:pPr marL="285750" lvl="1" indent="-285750" algn="just">
              <a:spcBef>
                <a:spcPct val="0"/>
              </a:spcBef>
              <a:buClr>
                <a:srgbClr val="FFC000"/>
              </a:buClr>
              <a:buSzPct val="130000"/>
              <a:buFont typeface="Wingdings" pitchFamily="2" charset="2"/>
              <a:buChar char="§"/>
            </a:pPr>
            <a:r>
              <a:rPr lang="es-CL" sz="2200" dirty="0" smtClean="0">
                <a:latin typeface="+mj-lt"/>
              </a:rPr>
              <a:t>Incorpora un </a:t>
            </a:r>
            <a:r>
              <a:rPr lang="es-CL" sz="2200" dirty="0">
                <a:latin typeface="+mj-lt"/>
              </a:rPr>
              <a:t>conjunto de </a:t>
            </a:r>
            <a:r>
              <a:rPr lang="es-CL" sz="2200" dirty="0" smtClean="0">
                <a:latin typeface="+mj-lt"/>
              </a:rPr>
              <a:t>principios y establece guías </a:t>
            </a:r>
            <a:r>
              <a:rPr lang="es-CL" sz="2200" dirty="0">
                <a:latin typeface="+mj-lt"/>
              </a:rPr>
              <a:t>para la regulación y </a:t>
            </a:r>
            <a:r>
              <a:rPr lang="es-CL" sz="2200" dirty="0" smtClean="0">
                <a:latin typeface="+mj-lt"/>
              </a:rPr>
              <a:t>supervisión de </a:t>
            </a:r>
            <a:r>
              <a:rPr lang="es-CL" sz="2200" dirty="0" err="1" smtClean="0">
                <a:latin typeface="+mj-lt"/>
              </a:rPr>
              <a:t>CdM</a:t>
            </a:r>
            <a:r>
              <a:rPr lang="es-CL" sz="2200" dirty="0" smtClean="0">
                <a:latin typeface="+mj-lt"/>
              </a:rPr>
              <a:t>. </a:t>
            </a:r>
          </a:p>
          <a:p>
            <a:pPr marL="285750" lvl="1" indent="-285750" algn="just">
              <a:spcBef>
                <a:spcPct val="0"/>
              </a:spcBef>
              <a:buClr>
                <a:srgbClr val="FFC000"/>
              </a:buClr>
              <a:buSzPct val="130000"/>
              <a:buFont typeface="Wingdings" pitchFamily="2" charset="2"/>
              <a:buChar char="§"/>
            </a:pPr>
            <a:endParaRPr lang="es-CL" sz="2200" dirty="0" smtClean="0">
              <a:latin typeface="+mj-lt"/>
            </a:endParaRPr>
          </a:p>
          <a:p>
            <a:pPr marL="285750" lvl="1" indent="-285750" algn="just">
              <a:spcBef>
                <a:spcPct val="0"/>
              </a:spcBef>
              <a:buClr>
                <a:srgbClr val="FFC000"/>
              </a:buClr>
              <a:buSzPct val="130000"/>
              <a:buFont typeface="Wingdings" pitchFamily="2" charset="2"/>
              <a:buChar char="§"/>
            </a:pPr>
            <a:r>
              <a:rPr lang="es-CL" sz="2200" dirty="0">
                <a:latin typeface="+mj-lt"/>
              </a:rPr>
              <a:t>Considera emitir una norma de buenas prácticas de </a:t>
            </a:r>
            <a:r>
              <a:rPr lang="es-CL" sz="2200" dirty="0" err="1">
                <a:latin typeface="+mj-lt"/>
              </a:rPr>
              <a:t>CdM</a:t>
            </a:r>
            <a:r>
              <a:rPr lang="es-CL" sz="2200" dirty="0">
                <a:latin typeface="+mj-lt"/>
              </a:rPr>
              <a:t> y Autoevaluación por parte de las compañías y demás agentes del mercado</a:t>
            </a:r>
            <a:r>
              <a:rPr lang="es-CL" sz="2200" dirty="0" smtClean="0">
                <a:latin typeface="+mj-lt"/>
              </a:rPr>
              <a:t>.</a:t>
            </a:r>
          </a:p>
          <a:p>
            <a:pPr marL="285750" lvl="1" indent="-285750" algn="just">
              <a:spcBef>
                <a:spcPct val="0"/>
              </a:spcBef>
              <a:buClr>
                <a:srgbClr val="FFC000"/>
              </a:buClr>
              <a:buSzPct val="130000"/>
              <a:buFont typeface="Wingdings" pitchFamily="2" charset="2"/>
              <a:buChar char="§"/>
            </a:pPr>
            <a:endParaRPr lang="es-CL" sz="2200" dirty="0" smtClean="0">
              <a:latin typeface="+mj-lt"/>
            </a:endParaRPr>
          </a:p>
          <a:p>
            <a:pPr marL="285750" lvl="1" indent="-285750" algn="just">
              <a:spcBef>
                <a:spcPct val="0"/>
              </a:spcBef>
              <a:buClr>
                <a:srgbClr val="FFC000"/>
              </a:buClr>
              <a:buSzPct val="130000"/>
              <a:buFont typeface="Wingdings" pitchFamily="2" charset="2"/>
              <a:buChar char="§"/>
            </a:pPr>
            <a:r>
              <a:rPr lang="es-CL" sz="2200" dirty="0" smtClean="0">
                <a:latin typeface="+mj-lt"/>
              </a:rPr>
              <a:t>Prioriza la </a:t>
            </a:r>
            <a:r>
              <a:rPr lang="es-CL" sz="2200" dirty="0">
                <a:latin typeface="+mj-lt"/>
              </a:rPr>
              <a:t>supervisión de agentes o materias con mayor riesgo potencial, por impacto  en consumidores, asegurados o público en general</a:t>
            </a:r>
          </a:p>
          <a:p>
            <a:pPr marL="285750" lvl="1" indent="-285750" algn="just">
              <a:spcBef>
                <a:spcPct val="0"/>
              </a:spcBef>
              <a:buClr>
                <a:srgbClr val="FFC000"/>
              </a:buClr>
              <a:buSzPct val="130000"/>
              <a:buFont typeface="Wingdings" pitchFamily="2" charset="2"/>
              <a:buChar char="§"/>
            </a:pPr>
            <a:endParaRPr lang="es-CL" sz="2200" dirty="0">
              <a:latin typeface="+mj-lt"/>
            </a:endParaRPr>
          </a:p>
          <a:p>
            <a:pPr marL="285750" lvl="1" indent="-285750" algn="just">
              <a:spcBef>
                <a:spcPct val="0"/>
              </a:spcBef>
              <a:buClr>
                <a:srgbClr val="FFC000"/>
              </a:buClr>
              <a:buSzPct val="130000"/>
              <a:buFont typeface="Wingdings" pitchFamily="2" charset="2"/>
              <a:buChar char="§"/>
            </a:pPr>
            <a:r>
              <a:rPr lang="es-CL" sz="2200" dirty="0" smtClean="0">
                <a:latin typeface="+mj-lt"/>
              </a:rPr>
              <a:t>Refuerza que </a:t>
            </a:r>
            <a:r>
              <a:rPr lang="es-CL" sz="2200" dirty="0">
                <a:latin typeface="+mj-lt"/>
              </a:rPr>
              <a:t>los fiscalizados establezcan Gobiernos Corporativos efectivos, que integren la protección y trato justo a los asegurados a la Cultura Organizacional.</a:t>
            </a:r>
          </a:p>
          <a:p>
            <a:pPr marL="0" lvl="1" algn="just">
              <a:spcBef>
                <a:spcPct val="0"/>
              </a:spcBef>
              <a:buClr>
                <a:srgbClr val="FFC000"/>
              </a:buClr>
              <a:buSzPct val="130000"/>
            </a:pPr>
            <a:endParaRPr lang="es-CL" sz="2200" dirty="0">
              <a:latin typeface="+mj-lt"/>
            </a:endParaRPr>
          </a:p>
          <a:p>
            <a:pPr marL="285750" lvl="1" indent="-285750" algn="just">
              <a:spcBef>
                <a:spcPct val="0"/>
              </a:spcBef>
              <a:buClr>
                <a:srgbClr val="FFC000"/>
              </a:buClr>
              <a:buSzPct val="130000"/>
              <a:buFont typeface="Wingdings" pitchFamily="2" charset="2"/>
              <a:buChar char="§"/>
            </a:pPr>
            <a:endParaRPr lang="es-CL" sz="2200" dirty="0" smtClean="0">
              <a:latin typeface="+mj-lt"/>
            </a:endParaRPr>
          </a:p>
          <a:p>
            <a:pPr marL="285750" lvl="1" indent="-285750" algn="just">
              <a:spcBef>
                <a:spcPct val="0"/>
              </a:spcBef>
              <a:buClr>
                <a:srgbClr val="FFC000"/>
              </a:buClr>
              <a:buSzPct val="130000"/>
              <a:buFont typeface="Wingdings" pitchFamily="2" charset="2"/>
              <a:buChar char="§"/>
            </a:pPr>
            <a:endParaRPr lang="es-CL" sz="2200" dirty="0">
              <a:latin typeface="+mj-lt"/>
            </a:endParaRPr>
          </a:p>
        </p:txBody>
      </p:sp>
      <p:sp>
        <p:nvSpPr>
          <p:cNvPr id="7" name="6 CuadroTexto"/>
          <p:cNvSpPr txBox="1"/>
          <p:nvPr/>
        </p:nvSpPr>
        <p:spPr>
          <a:xfrm>
            <a:off x="182565" y="116632"/>
            <a:ext cx="8928991" cy="523220"/>
          </a:xfrm>
          <a:prstGeom prst="rect">
            <a:avLst/>
          </a:prstGeom>
          <a:noFill/>
        </p:spPr>
        <p:txBody>
          <a:bodyPr wrap="square" rtlCol="0">
            <a:spAutoFit/>
          </a:bodyPr>
          <a:lstStyle/>
          <a:p>
            <a:pPr marL="0" lvl="1"/>
            <a:r>
              <a:rPr lang="es-CL" sz="2800" b="1" dirty="0" smtClean="0">
                <a:solidFill>
                  <a:srgbClr val="FFC000"/>
                </a:solidFill>
                <a:latin typeface="Century Gothic" pitchFamily="34" charset="0"/>
              </a:rPr>
              <a:t>Aspectos básicos del nuevo modelo</a:t>
            </a:r>
            <a:endParaRPr lang="es-CL" sz="2800" b="1" dirty="0">
              <a:solidFill>
                <a:srgbClr val="FFC000"/>
              </a:solidFill>
              <a:latin typeface="Century Gothic" pitchFamily="34" charset="0"/>
            </a:endParaRPr>
          </a:p>
        </p:txBody>
      </p:sp>
    </p:spTree>
    <p:extLst>
      <p:ext uri="{BB962C8B-B14F-4D97-AF65-F5344CB8AC3E}">
        <p14:creationId xmlns:p14="http://schemas.microsoft.com/office/powerpoint/2010/main" val="35359877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10 CuadroTexto"/>
          <p:cNvSpPr txBox="1"/>
          <p:nvPr/>
        </p:nvSpPr>
        <p:spPr>
          <a:xfrm>
            <a:off x="24521" y="366922"/>
            <a:ext cx="9119479" cy="507831"/>
          </a:xfrm>
          <a:prstGeom prst="rect">
            <a:avLst/>
          </a:prstGeom>
          <a:noFill/>
        </p:spPr>
        <p:txBody>
          <a:bodyPr wrap="square" rtlCol="0">
            <a:spAutoFit/>
          </a:bodyPr>
          <a:lstStyle/>
          <a:p>
            <a:pPr marL="0" lvl="1"/>
            <a:r>
              <a:rPr lang="es-ES" sz="2700" b="1" dirty="0" smtClean="0">
                <a:solidFill>
                  <a:srgbClr val="FFC000"/>
                </a:solidFill>
                <a:latin typeface="Century Gothic" pitchFamily="34" charset="0"/>
              </a:rPr>
              <a:t>Nuevo enfoque de Regulación y Supervisión de </a:t>
            </a:r>
            <a:r>
              <a:rPr lang="es-ES" sz="2700" b="1" dirty="0" err="1" smtClean="0">
                <a:solidFill>
                  <a:srgbClr val="FFC000"/>
                </a:solidFill>
                <a:latin typeface="Century Gothic" pitchFamily="34" charset="0"/>
              </a:rPr>
              <a:t>CdM</a:t>
            </a:r>
            <a:endParaRPr lang="es-CL" sz="2700" b="1" dirty="0">
              <a:solidFill>
                <a:srgbClr val="FFC000"/>
              </a:solidFill>
              <a:latin typeface="Century Gothic" pitchFamily="34" charset="0"/>
            </a:endParaRPr>
          </a:p>
        </p:txBody>
      </p:sp>
      <p:sp>
        <p:nvSpPr>
          <p:cNvPr id="5" name="1 Rectángulo"/>
          <p:cNvSpPr/>
          <p:nvPr/>
        </p:nvSpPr>
        <p:spPr>
          <a:xfrm>
            <a:off x="3248026" y="2253208"/>
            <a:ext cx="2133600" cy="950319"/>
          </a:xfrm>
          <a:prstGeom prst="rect">
            <a:avLst/>
          </a:prstGeom>
          <a:solidFill>
            <a:srgbClr val="FFFFC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CL" sz="1000">
                <a:solidFill>
                  <a:schemeClr val="tx1"/>
                </a:solidFill>
              </a:rPr>
              <a:t>PROCESO DE EVALUACIÓN DE RIESGOS Y ACTIVIDADES DE MITIGACIÓN</a:t>
            </a:r>
          </a:p>
        </p:txBody>
      </p:sp>
      <p:sp>
        <p:nvSpPr>
          <p:cNvPr id="6" name="2 Rectángulo"/>
          <p:cNvSpPr/>
          <p:nvPr/>
        </p:nvSpPr>
        <p:spPr>
          <a:xfrm>
            <a:off x="5381626" y="2253208"/>
            <a:ext cx="2133600" cy="950319"/>
          </a:xfrm>
          <a:prstGeom prst="rect">
            <a:avLst/>
          </a:prstGeom>
          <a:solidFill>
            <a:srgbClr val="EBFC1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CL" sz="1000">
                <a:solidFill>
                  <a:schemeClr val="tx1"/>
                </a:solidFill>
              </a:rPr>
              <a:t>ENFOQUE</a:t>
            </a:r>
            <a:r>
              <a:rPr lang="es-CL" sz="1000" baseline="0">
                <a:solidFill>
                  <a:schemeClr val="tx1"/>
                </a:solidFill>
              </a:rPr>
              <a:t> DE SUPERVISIÓN BASADO EN RIESGOS PARA CONDUCTA DE MERCADO</a:t>
            </a:r>
            <a:endParaRPr lang="es-CL" sz="1000">
              <a:solidFill>
                <a:schemeClr val="tx1"/>
              </a:solidFill>
            </a:endParaRPr>
          </a:p>
        </p:txBody>
      </p:sp>
      <p:sp>
        <p:nvSpPr>
          <p:cNvPr id="7" name="3 Datos almacenados"/>
          <p:cNvSpPr/>
          <p:nvPr/>
        </p:nvSpPr>
        <p:spPr>
          <a:xfrm rot="5400000">
            <a:off x="1850812" y="2069269"/>
            <a:ext cx="917997" cy="136207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3027 w 11360"/>
              <a:gd name="connsiteY0" fmla="*/ 0 h 10000"/>
              <a:gd name="connsiteX1" fmla="*/ 11360 w 11360"/>
              <a:gd name="connsiteY1" fmla="*/ 0 h 10000"/>
              <a:gd name="connsiteX2" fmla="*/ 9693 w 11360"/>
              <a:gd name="connsiteY2" fmla="*/ 5000 h 10000"/>
              <a:gd name="connsiteX3" fmla="*/ 11360 w 11360"/>
              <a:gd name="connsiteY3" fmla="*/ 10000 h 10000"/>
              <a:gd name="connsiteX4" fmla="*/ 3027 w 11360"/>
              <a:gd name="connsiteY4" fmla="*/ 10000 h 10000"/>
              <a:gd name="connsiteX5" fmla="*/ 0 w 11360"/>
              <a:gd name="connsiteY5" fmla="*/ 5000 h 10000"/>
              <a:gd name="connsiteX6" fmla="*/ 3027 w 1136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0" h="10000">
                <a:moveTo>
                  <a:pt x="3027" y="0"/>
                </a:moveTo>
                <a:lnTo>
                  <a:pt x="11360" y="0"/>
                </a:lnTo>
                <a:cubicBezTo>
                  <a:pt x="10439" y="0"/>
                  <a:pt x="9693" y="2239"/>
                  <a:pt x="9693" y="5000"/>
                </a:cubicBezTo>
                <a:cubicBezTo>
                  <a:pt x="9693" y="7761"/>
                  <a:pt x="10439" y="10000"/>
                  <a:pt x="11360" y="10000"/>
                </a:cubicBezTo>
                <a:lnTo>
                  <a:pt x="3027" y="10000"/>
                </a:lnTo>
                <a:cubicBezTo>
                  <a:pt x="2106" y="10000"/>
                  <a:pt x="0" y="7761"/>
                  <a:pt x="0" y="5000"/>
                </a:cubicBezTo>
                <a:cubicBezTo>
                  <a:pt x="0" y="2239"/>
                  <a:pt x="2106" y="0"/>
                  <a:pt x="3027" y="0"/>
                </a:cubicBezTo>
                <a:close/>
              </a:path>
            </a:pathLst>
          </a:custGeom>
          <a:solidFill>
            <a:srgbClr val="CCFFC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CL" sz="1000" b="1">
                <a:solidFill>
                  <a:schemeClr val="tx1"/>
                </a:solidFill>
              </a:rPr>
              <a:t>                 NIVEL</a:t>
            </a:r>
            <a:r>
              <a:rPr lang="es-CL" sz="1000" b="1" baseline="0">
                <a:solidFill>
                  <a:schemeClr val="tx1"/>
                </a:solidFill>
              </a:rPr>
              <a:t> 2</a:t>
            </a:r>
          </a:p>
          <a:p>
            <a:pPr algn="l"/>
            <a:r>
              <a:rPr lang="es-CL" sz="1000" b="1" baseline="0">
                <a:solidFill>
                  <a:schemeClr val="tx1"/>
                </a:solidFill>
              </a:rPr>
              <a:t>             SUPERVISIÓN</a:t>
            </a:r>
            <a:endParaRPr lang="es-CL" sz="1000" b="1">
              <a:solidFill>
                <a:schemeClr val="tx1"/>
              </a:solidFill>
            </a:endParaRPr>
          </a:p>
        </p:txBody>
      </p:sp>
      <p:sp>
        <p:nvSpPr>
          <p:cNvPr id="8" name="4 Rectángulo"/>
          <p:cNvSpPr/>
          <p:nvPr/>
        </p:nvSpPr>
        <p:spPr>
          <a:xfrm>
            <a:off x="3248026" y="3339058"/>
            <a:ext cx="2133600" cy="2250182"/>
          </a:xfrm>
          <a:prstGeom prst="rect">
            <a:avLst/>
          </a:prstGeom>
          <a:solidFill>
            <a:srgbClr val="FFFFC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CL" sz="1000">
              <a:solidFill>
                <a:schemeClr val="tx1"/>
              </a:solidFill>
            </a:endParaRPr>
          </a:p>
          <a:p>
            <a:pPr algn="l"/>
            <a:endParaRPr lang="es-CL" sz="1000">
              <a:solidFill>
                <a:schemeClr val="tx1"/>
              </a:solidFill>
            </a:endParaRPr>
          </a:p>
          <a:p>
            <a:pPr algn="l"/>
            <a:endParaRPr lang="es-CL" sz="1000">
              <a:solidFill>
                <a:schemeClr val="tx1"/>
              </a:solidFill>
            </a:endParaRPr>
          </a:p>
          <a:p>
            <a:pPr algn="l"/>
            <a:endParaRPr lang="es-CL" sz="1000">
              <a:solidFill>
                <a:schemeClr val="tx1"/>
              </a:solidFill>
            </a:endParaRPr>
          </a:p>
          <a:p>
            <a:pPr algn="l"/>
            <a:r>
              <a:rPr lang="es-CL" sz="1000">
                <a:solidFill>
                  <a:schemeClr val="tx1"/>
                </a:solidFill>
              </a:rPr>
              <a:t>REQUERIMIENTOS MÍNIMOS DE CONDUCTA DE MERCADO</a:t>
            </a:r>
          </a:p>
        </p:txBody>
      </p:sp>
      <p:sp>
        <p:nvSpPr>
          <p:cNvPr id="9" name="5 Rectángulo"/>
          <p:cNvSpPr/>
          <p:nvPr/>
        </p:nvSpPr>
        <p:spPr>
          <a:xfrm>
            <a:off x="5381626" y="3329532"/>
            <a:ext cx="2133600" cy="2261105"/>
          </a:xfrm>
          <a:prstGeom prst="rect">
            <a:avLst/>
          </a:prstGeom>
          <a:solidFill>
            <a:srgbClr val="66FF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1450" indent="-171450" algn="l">
              <a:buFont typeface="Wingdings" panose="05000000000000000000" pitchFamily="2" charset="2"/>
              <a:buChar char="v"/>
            </a:pPr>
            <a:r>
              <a:rPr lang="es-CL" sz="1000">
                <a:solidFill>
                  <a:schemeClr val="tx1"/>
                </a:solidFill>
              </a:rPr>
              <a:t>ESTÁNDARES A PARTIR DE:</a:t>
            </a:r>
          </a:p>
          <a:p>
            <a:pPr algn="l"/>
            <a:endParaRPr lang="es-CL" sz="1000">
              <a:solidFill>
                <a:schemeClr val="tx1"/>
              </a:solidFill>
            </a:endParaRPr>
          </a:p>
          <a:p>
            <a:pPr marL="171450" indent="-171450" algn="l">
              <a:buFont typeface="Wingdings" panose="05000000000000000000" pitchFamily="2" charset="2"/>
              <a:buChar char="Ø"/>
            </a:pPr>
            <a:r>
              <a:rPr lang="es-CL" sz="1000">
                <a:solidFill>
                  <a:schemeClr val="tx1"/>
                </a:solidFill>
              </a:rPr>
              <a:t>LEGISLACIÓN DEL CONTRATO DE SEGUROS,</a:t>
            </a:r>
            <a:r>
              <a:rPr lang="es-CL" sz="1000" baseline="0">
                <a:solidFill>
                  <a:schemeClr val="tx1"/>
                </a:solidFill>
              </a:rPr>
              <a:t> DFL Nº 251  Y DEMÁS LEGISLACIÓN APLICABLE.</a:t>
            </a:r>
          </a:p>
          <a:p>
            <a:pPr marL="171450" indent="-171450" algn="l">
              <a:buFont typeface="Wingdings" panose="05000000000000000000" pitchFamily="2" charset="2"/>
              <a:buChar char="Ø"/>
            </a:pPr>
            <a:endParaRPr lang="es-CL" sz="1000" baseline="0">
              <a:solidFill>
                <a:schemeClr val="tx1"/>
              </a:solidFill>
            </a:endParaRPr>
          </a:p>
          <a:p>
            <a:pPr marL="171450" indent="-171450" algn="l">
              <a:buFont typeface="Wingdings" panose="05000000000000000000" pitchFamily="2" charset="2"/>
              <a:buChar char="Ø"/>
            </a:pPr>
            <a:r>
              <a:rPr lang="es-CL" sz="1000" baseline="0">
                <a:solidFill>
                  <a:schemeClr val="tx1"/>
                </a:solidFill>
              </a:rPr>
              <a:t>REGULACIÓN ADMINISTRATIVA.</a:t>
            </a:r>
          </a:p>
          <a:p>
            <a:pPr algn="l"/>
            <a:endParaRPr lang="es-CL" sz="1000" baseline="0">
              <a:solidFill>
                <a:schemeClr val="tx1"/>
              </a:solidFill>
            </a:endParaRPr>
          </a:p>
          <a:p>
            <a:pPr marL="171450" indent="-171450" algn="l">
              <a:buFont typeface="Wingdings" panose="05000000000000000000" pitchFamily="2" charset="2"/>
              <a:buChar char="v"/>
            </a:pPr>
            <a:r>
              <a:rPr lang="es-CL" sz="1000" baseline="0">
                <a:solidFill>
                  <a:schemeClr val="tx1"/>
                </a:solidFill>
              </a:rPr>
              <a:t>PRINCIPIOS Y BUENAS PRÁCTICAS DE CONDUCTA DE MERCADO</a:t>
            </a:r>
            <a:endParaRPr lang="es-CL" sz="1000">
              <a:solidFill>
                <a:schemeClr val="tx1"/>
              </a:solidFill>
            </a:endParaRPr>
          </a:p>
        </p:txBody>
      </p:sp>
      <p:sp>
        <p:nvSpPr>
          <p:cNvPr id="10" name="3 Datos almacenados"/>
          <p:cNvSpPr/>
          <p:nvPr/>
        </p:nvSpPr>
        <p:spPr>
          <a:xfrm rot="5400000">
            <a:off x="1698110" y="3564997"/>
            <a:ext cx="1223404" cy="136207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3027 w 11360"/>
              <a:gd name="connsiteY0" fmla="*/ 0 h 10000"/>
              <a:gd name="connsiteX1" fmla="*/ 11360 w 11360"/>
              <a:gd name="connsiteY1" fmla="*/ 0 h 10000"/>
              <a:gd name="connsiteX2" fmla="*/ 9693 w 11360"/>
              <a:gd name="connsiteY2" fmla="*/ 5000 h 10000"/>
              <a:gd name="connsiteX3" fmla="*/ 11360 w 11360"/>
              <a:gd name="connsiteY3" fmla="*/ 10000 h 10000"/>
              <a:gd name="connsiteX4" fmla="*/ 3027 w 11360"/>
              <a:gd name="connsiteY4" fmla="*/ 10000 h 10000"/>
              <a:gd name="connsiteX5" fmla="*/ 0 w 11360"/>
              <a:gd name="connsiteY5" fmla="*/ 5000 h 10000"/>
              <a:gd name="connsiteX6" fmla="*/ 3027 w 1136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0" h="10000">
                <a:moveTo>
                  <a:pt x="3027" y="0"/>
                </a:moveTo>
                <a:lnTo>
                  <a:pt x="11360" y="0"/>
                </a:lnTo>
                <a:cubicBezTo>
                  <a:pt x="10439" y="0"/>
                  <a:pt x="9693" y="2239"/>
                  <a:pt x="9693" y="5000"/>
                </a:cubicBezTo>
                <a:cubicBezTo>
                  <a:pt x="9693" y="7761"/>
                  <a:pt x="10439" y="10000"/>
                  <a:pt x="11360" y="10000"/>
                </a:cubicBezTo>
                <a:lnTo>
                  <a:pt x="3027" y="10000"/>
                </a:lnTo>
                <a:cubicBezTo>
                  <a:pt x="2106" y="10000"/>
                  <a:pt x="0" y="7761"/>
                  <a:pt x="0" y="5000"/>
                </a:cubicBezTo>
                <a:cubicBezTo>
                  <a:pt x="0" y="2239"/>
                  <a:pt x="2106" y="0"/>
                  <a:pt x="3027" y="0"/>
                </a:cubicBezTo>
                <a:close/>
              </a:path>
            </a:pathLst>
          </a:custGeom>
          <a:solidFill>
            <a:srgbClr val="CCFFC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CL" sz="1000" b="1">
                <a:solidFill>
                  <a:schemeClr val="tx1"/>
                </a:solidFill>
              </a:rPr>
              <a:t>                NIVEL</a:t>
            </a:r>
            <a:r>
              <a:rPr lang="es-CL" sz="1000" b="1" baseline="0">
                <a:solidFill>
                  <a:schemeClr val="tx1"/>
                </a:solidFill>
              </a:rPr>
              <a:t> 1</a:t>
            </a:r>
          </a:p>
          <a:p>
            <a:pPr algn="l"/>
            <a:r>
              <a:rPr lang="es-CL" sz="1000" b="1" baseline="0">
                <a:solidFill>
                  <a:schemeClr val="tx1"/>
                </a:solidFill>
              </a:rPr>
              <a:t>         REGULATORIO</a:t>
            </a:r>
            <a:endParaRPr lang="es-CL" sz="1000" b="1">
              <a:solidFill>
                <a:schemeClr val="tx1"/>
              </a:solidFill>
            </a:endParaRPr>
          </a:p>
        </p:txBody>
      </p:sp>
    </p:spTree>
    <p:extLst>
      <p:ext uri="{BB962C8B-B14F-4D97-AF65-F5344CB8AC3E}">
        <p14:creationId xmlns:p14="http://schemas.microsoft.com/office/powerpoint/2010/main" val="29055099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3" name="Rectangle 7"/>
          <p:cNvSpPr>
            <a:spLocks noChangeArrowheads="1"/>
          </p:cNvSpPr>
          <p:nvPr/>
        </p:nvSpPr>
        <p:spPr bwMode="auto">
          <a:xfrm>
            <a:off x="366103" y="1124744"/>
            <a:ext cx="830402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lvl="1" algn="just" eaLnBrk="1" hangingPunct="1">
              <a:spcBef>
                <a:spcPct val="0"/>
              </a:spcBef>
              <a:buClr>
                <a:srgbClr val="FFC000"/>
              </a:buClr>
              <a:buSzPct val="130000"/>
              <a:buFont typeface="Wingdings" pitchFamily="2" charset="2"/>
              <a:buChar char="§"/>
            </a:pPr>
            <a:r>
              <a:rPr lang="es-CL" sz="2200" dirty="0" smtClean="0">
                <a:latin typeface="+mj-lt"/>
              </a:rPr>
              <a:t>El </a:t>
            </a:r>
            <a:r>
              <a:rPr lang="es-CL" sz="2200" dirty="0">
                <a:latin typeface="+mj-lt"/>
              </a:rPr>
              <a:t>modelo </a:t>
            </a:r>
            <a:r>
              <a:rPr lang="es-CL" sz="2200" dirty="0" smtClean="0">
                <a:latin typeface="+mj-lt"/>
              </a:rPr>
              <a:t>comprenderá </a:t>
            </a:r>
            <a:r>
              <a:rPr lang="es-CL" sz="2200" dirty="0">
                <a:latin typeface="+mj-lt"/>
              </a:rPr>
              <a:t>la definición de principios </a:t>
            </a:r>
            <a:r>
              <a:rPr lang="es-CL" sz="2200" dirty="0" smtClean="0">
                <a:latin typeface="+mj-lt"/>
              </a:rPr>
              <a:t>básicos, de normas aplicables, </a:t>
            </a:r>
            <a:r>
              <a:rPr lang="es-CL" sz="2200" dirty="0">
                <a:latin typeface="+mj-lt"/>
              </a:rPr>
              <a:t>y </a:t>
            </a:r>
            <a:r>
              <a:rPr lang="es-CL" sz="2200" dirty="0" smtClean="0">
                <a:latin typeface="+mj-lt"/>
              </a:rPr>
              <a:t>de posibles </a:t>
            </a:r>
            <a:r>
              <a:rPr lang="es-CL" sz="2200" dirty="0">
                <a:latin typeface="+mj-lt"/>
              </a:rPr>
              <a:t>medidas preventivas y correctivas tendientes a prevenir “prácticas de conducta de mercado no deseadas” o a modificarlas cuando éstas ocurran.</a:t>
            </a:r>
          </a:p>
          <a:p>
            <a:pPr marL="285750" lvl="1" algn="just" eaLnBrk="1" hangingPunct="1">
              <a:spcBef>
                <a:spcPct val="0"/>
              </a:spcBef>
              <a:buClr>
                <a:srgbClr val="FFC000"/>
              </a:buClr>
              <a:buSzPct val="130000"/>
              <a:buFont typeface="Wingdings" pitchFamily="2" charset="2"/>
              <a:buChar char="§"/>
            </a:pPr>
            <a:endParaRPr lang="es-CL" sz="2200" dirty="0">
              <a:solidFill>
                <a:srgbClr val="0000CC"/>
              </a:solidFill>
              <a:latin typeface="+mj-lt"/>
            </a:endParaRPr>
          </a:p>
        </p:txBody>
      </p:sp>
      <p:sp>
        <p:nvSpPr>
          <p:cNvPr id="49" name="48 CuadroTexto"/>
          <p:cNvSpPr txBox="1"/>
          <p:nvPr/>
        </p:nvSpPr>
        <p:spPr>
          <a:xfrm>
            <a:off x="24521" y="366922"/>
            <a:ext cx="9119479" cy="507831"/>
          </a:xfrm>
          <a:prstGeom prst="rect">
            <a:avLst/>
          </a:prstGeom>
          <a:noFill/>
        </p:spPr>
        <p:txBody>
          <a:bodyPr wrap="square" rtlCol="0">
            <a:spAutoFit/>
          </a:bodyPr>
          <a:lstStyle/>
          <a:p>
            <a:pPr marL="0" lvl="1"/>
            <a:r>
              <a:rPr lang="es-ES" sz="2700" b="1" dirty="0" smtClean="0">
                <a:solidFill>
                  <a:srgbClr val="FFC000"/>
                </a:solidFill>
                <a:latin typeface="Century Gothic" pitchFamily="34" charset="0"/>
              </a:rPr>
              <a:t>Nuevo enfoque de Regulación y Supervisión de </a:t>
            </a:r>
            <a:r>
              <a:rPr lang="es-ES" sz="2700" b="1" dirty="0" err="1" smtClean="0">
                <a:solidFill>
                  <a:srgbClr val="FFC000"/>
                </a:solidFill>
                <a:latin typeface="Century Gothic" pitchFamily="34" charset="0"/>
              </a:rPr>
              <a:t>CdM</a:t>
            </a:r>
            <a:endParaRPr lang="es-CL" sz="2700" b="1" dirty="0">
              <a:solidFill>
                <a:srgbClr val="FFC000"/>
              </a:solidFill>
              <a:latin typeface="Century Gothic" pitchFamily="34" charset="0"/>
            </a:endParaRPr>
          </a:p>
        </p:txBody>
      </p:sp>
      <p:pic>
        <p:nvPicPr>
          <p:cNvPr id="307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7775" y="2729507"/>
            <a:ext cx="6646863" cy="35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6923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44670" y="230236"/>
            <a:ext cx="9099330" cy="569387"/>
          </a:xfrm>
          <a:prstGeom prst="rect">
            <a:avLst/>
          </a:prstGeom>
          <a:noFill/>
        </p:spPr>
        <p:txBody>
          <a:bodyPr wrap="square" rtlCol="0">
            <a:spAutoFit/>
          </a:bodyPr>
          <a:lstStyle/>
          <a:p>
            <a:pPr marL="0" lvl="1"/>
            <a:r>
              <a:rPr lang="es-ES" sz="2700" b="1" dirty="0" smtClean="0">
                <a:solidFill>
                  <a:srgbClr val="FFC000"/>
                </a:solidFill>
                <a:latin typeface="Century Gothic" pitchFamily="34" charset="0"/>
              </a:rPr>
              <a:t>Nuevo enfoque de Regulación y Supervisión de </a:t>
            </a:r>
            <a:r>
              <a:rPr lang="es-ES" sz="2700" b="1" dirty="0" err="1" smtClean="0">
                <a:solidFill>
                  <a:srgbClr val="FFC000"/>
                </a:solidFill>
                <a:latin typeface="Century Gothic" pitchFamily="34" charset="0"/>
              </a:rPr>
              <a:t>CdM</a:t>
            </a:r>
            <a:endParaRPr lang="es-ES" sz="2700" b="1" dirty="0" smtClean="0">
              <a:solidFill>
                <a:srgbClr val="FFC000"/>
              </a:solidFill>
              <a:latin typeface="Century Gothic" pitchFamily="34" charset="0"/>
            </a:endParaRPr>
          </a:p>
          <a:p>
            <a:pPr marL="0" lvl="1"/>
            <a:endParaRPr lang="es-ES" sz="400" b="1" dirty="0" smtClean="0">
              <a:solidFill>
                <a:srgbClr val="FFC000"/>
              </a:solidFill>
              <a:latin typeface="Century Gothic" pitchFamily="34" charset="0"/>
            </a:endParaRPr>
          </a:p>
        </p:txBody>
      </p:sp>
      <p:sp>
        <p:nvSpPr>
          <p:cNvPr id="43" name="Rectangle 7"/>
          <p:cNvSpPr>
            <a:spLocks noChangeArrowheads="1"/>
          </p:cNvSpPr>
          <p:nvPr/>
        </p:nvSpPr>
        <p:spPr bwMode="auto">
          <a:xfrm>
            <a:off x="476718" y="1055052"/>
            <a:ext cx="812773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indent="0" algn="just" eaLnBrk="1" hangingPunct="1">
              <a:spcBef>
                <a:spcPct val="0"/>
              </a:spcBef>
              <a:buClr>
                <a:srgbClr val="FFC000"/>
              </a:buClr>
              <a:buSzPct val="130000"/>
              <a:buNone/>
            </a:pPr>
            <a:r>
              <a:rPr lang="es-CL" sz="2000" dirty="0">
                <a:latin typeface="+mj-lt"/>
              </a:rPr>
              <a:t>1. </a:t>
            </a:r>
            <a:r>
              <a:rPr lang="es-CL" sz="2000" b="1" dirty="0">
                <a:latin typeface="+mj-lt"/>
              </a:rPr>
              <a:t>Dar </a:t>
            </a:r>
            <a:r>
              <a:rPr lang="es-CL" sz="2000" b="1" dirty="0" smtClean="0">
                <a:latin typeface="+mj-lt"/>
              </a:rPr>
              <a:t>trato </a:t>
            </a:r>
            <a:r>
              <a:rPr lang="es-CL" sz="2000" b="1" dirty="0">
                <a:latin typeface="+mj-lt"/>
              </a:rPr>
              <a:t>justo a los consumidores y asegurados</a:t>
            </a:r>
          </a:p>
          <a:p>
            <a:pPr marL="285750" lvl="1" algn="just" eaLnBrk="1" hangingPunct="1">
              <a:spcBef>
                <a:spcPct val="0"/>
              </a:spcBef>
              <a:buClr>
                <a:srgbClr val="FFC000"/>
              </a:buClr>
              <a:buSzPct val="130000"/>
              <a:buFont typeface="Wingdings" pitchFamily="2" charset="2"/>
              <a:buChar char="§"/>
            </a:pPr>
            <a:endParaRPr lang="es-CL" sz="2000" dirty="0">
              <a:latin typeface="+mj-lt"/>
            </a:endParaRPr>
          </a:p>
          <a:p>
            <a:pPr marL="285750" lvl="1" algn="just" eaLnBrk="1" hangingPunct="1">
              <a:spcBef>
                <a:spcPct val="0"/>
              </a:spcBef>
              <a:buClr>
                <a:srgbClr val="FFC000"/>
              </a:buClr>
              <a:buSzPct val="130000"/>
              <a:buFont typeface="Wingdings" pitchFamily="2" charset="2"/>
              <a:buChar char="§"/>
            </a:pPr>
            <a:r>
              <a:rPr lang="es-CL" sz="2000" dirty="0" smtClean="0">
                <a:latin typeface="+mj-lt"/>
              </a:rPr>
              <a:t>Las aseguradoras e intermediarios deben actuar de manera ética y honesta en su trato con los consumidores y asegurados, poniendo especial énfasis en los grupos o sectores más vulnerables.</a:t>
            </a:r>
          </a:p>
          <a:p>
            <a:pPr marL="0" lvl="1" indent="0" algn="just" eaLnBrk="1" hangingPunct="1">
              <a:spcBef>
                <a:spcPct val="0"/>
              </a:spcBef>
              <a:buClr>
                <a:srgbClr val="FFC000"/>
              </a:buClr>
              <a:buSzPct val="130000"/>
              <a:buNone/>
            </a:pPr>
            <a:r>
              <a:rPr lang="es-CL" sz="800" dirty="0" smtClean="0">
                <a:latin typeface="+mj-lt"/>
              </a:rPr>
              <a:t>     	</a:t>
            </a:r>
          </a:p>
          <a:p>
            <a:pPr marL="0" lvl="1" indent="0" algn="just" eaLnBrk="1" hangingPunct="1">
              <a:spcBef>
                <a:spcPct val="0"/>
              </a:spcBef>
              <a:buClr>
                <a:srgbClr val="FFC000"/>
              </a:buClr>
              <a:buSzPct val="130000"/>
              <a:buNone/>
            </a:pPr>
            <a:r>
              <a:rPr lang="es-CL" sz="2000" dirty="0" smtClean="0">
                <a:latin typeface="+mj-lt"/>
              </a:rPr>
              <a:t>	Comprende:</a:t>
            </a:r>
          </a:p>
          <a:p>
            <a:pPr marL="0" lvl="1" indent="0" algn="just" eaLnBrk="1" hangingPunct="1">
              <a:spcBef>
                <a:spcPct val="0"/>
              </a:spcBef>
              <a:buClr>
                <a:srgbClr val="FFC000"/>
              </a:buClr>
              <a:buSzPct val="130000"/>
              <a:buNone/>
            </a:pPr>
            <a:endParaRPr lang="es-CL" sz="800" dirty="0" smtClean="0">
              <a:latin typeface="+mj-lt"/>
            </a:endParaRPr>
          </a:p>
          <a:p>
            <a:pPr marL="742950" lvl="2" indent="-285750" algn="just" eaLnBrk="1" hangingPunct="1">
              <a:spcBef>
                <a:spcPct val="0"/>
              </a:spcBef>
              <a:buClr>
                <a:srgbClr val="FFC000"/>
              </a:buClr>
              <a:buSzPct val="130000"/>
              <a:buFont typeface="Wingdings" panose="05000000000000000000" pitchFamily="2" charset="2"/>
              <a:buChar char="ü"/>
            </a:pPr>
            <a:r>
              <a:rPr lang="es-CL" sz="1800" dirty="0" smtClean="0">
                <a:latin typeface="+mn-lt"/>
              </a:rPr>
              <a:t>Actuar </a:t>
            </a:r>
            <a:r>
              <a:rPr lang="es-CL" sz="1800" dirty="0">
                <a:latin typeface="+mn-lt"/>
              </a:rPr>
              <a:t>con la debida idoneidad, cuidado y diligencia en el trato hacia los </a:t>
            </a:r>
            <a:r>
              <a:rPr lang="es-CL" sz="1800" dirty="0" smtClean="0">
                <a:latin typeface="+mn-lt"/>
              </a:rPr>
              <a:t>clientes.</a:t>
            </a:r>
          </a:p>
          <a:p>
            <a:pPr marL="742950" lvl="2" indent="-285750" algn="just" eaLnBrk="1" hangingPunct="1">
              <a:spcBef>
                <a:spcPct val="0"/>
              </a:spcBef>
              <a:buClr>
                <a:srgbClr val="FFC000"/>
              </a:buClr>
              <a:buSzPct val="130000"/>
              <a:buFont typeface="Wingdings" panose="05000000000000000000" pitchFamily="2" charset="2"/>
              <a:buChar char="ü"/>
            </a:pPr>
            <a:r>
              <a:rPr lang="es-CL" sz="1800" dirty="0" smtClean="0">
                <a:latin typeface="+mn-lt"/>
              </a:rPr>
              <a:t>Desarrollar </a:t>
            </a:r>
            <a:r>
              <a:rPr lang="es-CL" sz="1800" dirty="0">
                <a:latin typeface="+mn-lt"/>
              </a:rPr>
              <a:t>los productos y servicios teniendo en cuenta los intereses y las necesidades de los potenciales </a:t>
            </a:r>
            <a:r>
              <a:rPr lang="es-CL" sz="1800" dirty="0" smtClean="0">
                <a:latin typeface="+mn-lt"/>
              </a:rPr>
              <a:t>asegurados.</a:t>
            </a:r>
          </a:p>
          <a:p>
            <a:pPr marL="742950" lvl="2" indent="-285750" algn="just" eaLnBrk="1" hangingPunct="1">
              <a:spcBef>
                <a:spcPct val="0"/>
              </a:spcBef>
              <a:buClr>
                <a:srgbClr val="FFC000"/>
              </a:buClr>
              <a:buSzPct val="130000"/>
              <a:buFont typeface="Wingdings" panose="05000000000000000000" pitchFamily="2" charset="2"/>
              <a:buChar char="ü"/>
            </a:pPr>
            <a:r>
              <a:rPr lang="es-CL" sz="1800" dirty="0" smtClean="0">
                <a:latin typeface="+mn-lt"/>
              </a:rPr>
              <a:t>Promocionar </a:t>
            </a:r>
            <a:r>
              <a:rPr lang="es-CL" sz="1800" dirty="0">
                <a:latin typeface="+mn-lt"/>
              </a:rPr>
              <a:t>los productos y servicios de manera clara, justa y no engañosa, utilizando un lenguaje que facilite su comprensión. </a:t>
            </a:r>
          </a:p>
          <a:p>
            <a:pPr marL="742950" lvl="2" indent="-285750" algn="just" eaLnBrk="1" hangingPunct="1">
              <a:spcBef>
                <a:spcPct val="0"/>
              </a:spcBef>
              <a:buClr>
                <a:srgbClr val="FFC000"/>
              </a:buClr>
              <a:buSzPct val="130000"/>
              <a:buFont typeface="Wingdings" panose="05000000000000000000" pitchFamily="2" charset="2"/>
              <a:buChar char="ü"/>
            </a:pPr>
            <a:r>
              <a:rPr lang="es-CL" sz="1800" dirty="0" smtClean="0">
                <a:latin typeface="+mn-lt"/>
              </a:rPr>
              <a:t>Brindar </a:t>
            </a:r>
            <a:r>
              <a:rPr lang="es-CL" sz="1800" dirty="0">
                <a:latin typeface="+mn-lt"/>
              </a:rPr>
              <a:t>asesoría de calidad antes, durante y después de la </a:t>
            </a:r>
            <a:r>
              <a:rPr lang="es-CL" sz="1800" dirty="0" smtClean="0">
                <a:latin typeface="+mn-lt"/>
              </a:rPr>
              <a:t>venta.</a:t>
            </a:r>
          </a:p>
          <a:p>
            <a:pPr marL="742950" lvl="2" indent="-285750" algn="just" eaLnBrk="1" hangingPunct="1">
              <a:spcBef>
                <a:spcPct val="0"/>
              </a:spcBef>
              <a:buClr>
                <a:srgbClr val="FFC000"/>
              </a:buClr>
              <a:buSzPct val="130000"/>
              <a:buFont typeface="Wingdings" panose="05000000000000000000" pitchFamily="2" charset="2"/>
              <a:buChar char="ü"/>
            </a:pPr>
            <a:r>
              <a:rPr lang="es-CL" sz="1800" dirty="0" smtClean="0">
                <a:latin typeface="+mn-lt"/>
              </a:rPr>
              <a:t>Cumplir las </a:t>
            </a:r>
            <a:r>
              <a:rPr lang="es-CL" sz="1800" dirty="0">
                <a:latin typeface="+mn-lt"/>
              </a:rPr>
              <a:t>obligaciones del </a:t>
            </a:r>
            <a:r>
              <a:rPr lang="es-CL" sz="1800" dirty="0" smtClean="0">
                <a:latin typeface="+mn-lt"/>
              </a:rPr>
              <a:t>seguro, en </a:t>
            </a:r>
            <a:r>
              <a:rPr lang="es-CL" sz="1800" dirty="0">
                <a:latin typeface="+mn-lt"/>
              </a:rPr>
              <a:t>forma justa, transparente y oportuna, tomando en consideración las necesidades de los clientes.  </a:t>
            </a:r>
          </a:p>
        </p:txBody>
      </p:sp>
    </p:spTree>
    <p:extLst>
      <p:ext uri="{BB962C8B-B14F-4D97-AF65-F5344CB8AC3E}">
        <p14:creationId xmlns:p14="http://schemas.microsoft.com/office/powerpoint/2010/main" val="32520157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44670" y="170605"/>
            <a:ext cx="9099330" cy="877163"/>
          </a:xfrm>
          <a:prstGeom prst="rect">
            <a:avLst/>
          </a:prstGeom>
          <a:noFill/>
        </p:spPr>
        <p:txBody>
          <a:bodyPr wrap="square" rtlCol="0">
            <a:spAutoFit/>
          </a:bodyPr>
          <a:lstStyle/>
          <a:p>
            <a:pPr marL="0" lvl="1"/>
            <a:r>
              <a:rPr lang="es-ES" sz="2700" b="1" dirty="0" smtClean="0">
                <a:solidFill>
                  <a:srgbClr val="FFC000"/>
                </a:solidFill>
                <a:latin typeface="Century Gothic" pitchFamily="34" charset="0"/>
              </a:rPr>
              <a:t>Nuevo enfoque de Regulación y Supervisión de </a:t>
            </a:r>
            <a:r>
              <a:rPr lang="es-ES" sz="2700" b="1" dirty="0" err="1" smtClean="0">
                <a:solidFill>
                  <a:srgbClr val="FFC000"/>
                </a:solidFill>
                <a:latin typeface="Century Gothic" pitchFamily="34" charset="0"/>
              </a:rPr>
              <a:t>CdM</a:t>
            </a:r>
            <a:endParaRPr lang="es-ES" sz="2700" b="1" dirty="0" smtClean="0">
              <a:solidFill>
                <a:srgbClr val="FFC000"/>
              </a:solidFill>
              <a:latin typeface="Century Gothic" pitchFamily="34" charset="0"/>
            </a:endParaRPr>
          </a:p>
          <a:p>
            <a:pPr marL="0" lvl="1"/>
            <a:endParaRPr lang="es-ES" sz="400" b="1" dirty="0" smtClean="0">
              <a:solidFill>
                <a:srgbClr val="FFC000"/>
              </a:solidFill>
              <a:latin typeface="Century Gothic" pitchFamily="34" charset="0"/>
            </a:endParaRPr>
          </a:p>
          <a:p>
            <a:pPr marL="0" lvl="1"/>
            <a:endParaRPr lang="es-ES" sz="2000" b="1" dirty="0" smtClean="0">
              <a:solidFill>
                <a:srgbClr val="FFC000"/>
              </a:solidFill>
              <a:latin typeface="Century Gothic" pitchFamily="34" charset="0"/>
            </a:endParaRPr>
          </a:p>
        </p:txBody>
      </p:sp>
      <p:sp>
        <p:nvSpPr>
          <p:cNvPr id="43" name="Rectangle 7"/>
          <p:cNvSpPr>
            <a:spLocks noChangeArrowheads="1"/>
          </p:cNvSpPr>
          <p:nvPr/>
        </p:nvSpPr>
        <p:spPr bwMode="auto">
          <a:xfrm>
            <a:off x="339058" y="1922056"/>
            <a:ext cx="830402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indent="0" algn="just" eaLnBrk="1" hangingPunct="1">
              <a:spcBef>
                <a:spcPct val="0"/>
              </a:spcBef>
              <a:buClr>
                <a:srgbClr val="FFC000"/>
              </a:buClr>
              <a:buSzPct val="130000"/>
              <a:buNone/>
            </a:pPr>
            <a:r>
              <a:rPr lang="es-CL" sz="2200" b="1" dirty="0" smtClean="0">
                <a:latin typeface="+mj-lt"/>
              </a:rPr>
              <a:t>2</a:t>
            </a:r>
            <a:r>
              <a:rPr lang="es-CL" sz="2200" b="1" dirty="0">
                <a:latin typeface="+mj-lt"/>
              </a:rPr>
              <a:t>. </a:t>
            </a:r>
            <a:r>
              <a:rPr lang="es-CL" sz="2200" b="1" dirty="0" smtClean="0">
                <a:latin typeface="+mj-lt"/>
              </a:rPr>
              <a:t>Manejar </a:t>
            </a:r>
            <a:r>
              <a:rPr lang="es-CL" sz="2200" b="1" dirty="0">
                <a:latin typeface="+mj-lt"/>
              </a:rPr>
              <a:t>adecuadamente los conflictos de </a:t>
            </a:r>
            <a:r>
              <a:rPr lang="es-CL" sz="2200" b="1" dirty="0" smtClean="0">
                <a:latin typeface="+mj-lt"/>
              </a:rPr>
              <a:t>intereses</a:t>
            </a:r>
          </a:p>
          <a:p>
            <a:pPr marL="0" lvl="1" indent="0" algn="just" eaLnBrk="1" hangingPunct="1">
              <a:spcBef>
                <a:spcPct val="0"/>
              </a:spcBef>
              <a:buClr>
                <a:srgbClr val="FFC000"/>
              </a:buClr>
              <a:buSzPct val="130000"/>
              <a:buNone/>
            </a:pPr>
            <a:endParaRPr lang="es-CL" sz="1000" b="1" u="sng" dirty="0" smtClean="0">
              <a:latin typeface="+mj-lt"/>
            </a:endParaRPr>
          </a:p>
          <a:p>
            <a:pPr marL="285750" lvl="1" algn="just" eaLnBrk="1" hangingPunct="1">
              <a:spcBef>
                <a:spcPct val="0"/>
              </a:spcBef>
              <a:buClr>
                <a:srgbClr val="FFC000"/>
              </a:buClr>
              <a:buSzPct val="130000"/>
              <a:buFont typeface="Wingdings" pitchFamily="2" charset="2"/>
              <a:buChar char="§"/>
            </a:pPr>
            <a:r>
              <a:rPr lang="es-CL" sz="2200" dirty="0" smtClean="0">
                <a:latin typeface="+mj-lt"/>
              </a:rPr>
              <a:t>Se </a:t>
            </a:r>
            <a:r>
              <a:rPr lang="es-CL" sz="2200" dirty="0">
                <a:latin typeface="+mj-lt"/>
              </a:rPr>
              <a:t>deben evitar los conflictos de intereses, pero cuando esto no sea posible se deben manejar adecuadamente. Una forma de manejarlos es informar al potencial asegurado del conflicto, antes de brindarle asesoría o venderle un producto, </a:t>
            </a:r>
            <a:r>
              <a:rPr lang="es-CL" sz="2200" dirty="0" smtClean="0">
                <a:latin typeface="+mj-lt"/>
              </a:rPr>
              <a:t>o con </a:t>
            </a:r>
            <a:r>
              <a:rPr lang="es-CL" sz="2200" dirty="0">
                <a:latin typeface="+mj-lt"/>
              </a:rPr>
              <a:t>ocasión de un </a:t>
            </a:r>
            <a:r>
              <a:rPr lang="es-CL" sz="2200" dirty="0" smtClean="0">
                <a:latin typeface="+mj-lt"/>
              </a:rPr>
              <a:t>siniestro. </a:t>
            </a:r>
            <a:endParaRPr lang="es-CL" sz="2200" dirty="0">
              <a:latin typeface="+mj-lt"/>
            </a:endParaRPr>
          </a:p>
        </p:txBody>
      </p:sp>
    </p:spTree>
    <p:extLst>
      <p:ext uri="{BB962C8B-B14F-4D97-AF65-F5344CB8AC3E}">
        <p14:creationId xmlns:p14="http://schemas.microsoft.com/office/powerpoint/2010/main" val="18534557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44670" y="230236"/>
            <a:ext cx="9099330" cy="569387"/>
          </a:xfrm>
          <a:prstGeom prst="rect">
            <a:avLst/>
          </a:prstGeom>
          <a:noFill/>
        </p:spPr>
        <p:txBody>
          <a:bodyPr wrap="square" rtlCol="0">
            <a:spAutoFit/>
          </a:bodyPr>
          <a:lstStyle/>
          <a:p>
            <a:pPr marL="0" lvl="1"/>
            <a:r>
              <a:rPr lang="es-ES" sz="2700" b="1" dirty="0" smtClean="0">
                <a:solidFill>
                  <a:srgbClr val="FFC000"/>
                </a:solidFill>
                <a:latin typeface="Century Gothic" pitchFamily="34" charset="0"/>
              </a:rPr>
              <a:t>Nuevo enfoque de Regulación y Supervisión de </a:t>
            </a:r>
            <a:r>
              <a:rPr lang="es-ES" sz="2700" b="1" dirty="0" err="1" smtClean="0">
                <a:solidFill>
                  <a:srgbClr val="FFC000"/>
                </a:solidFill>
                <a:latin typeface="Century Gothic" pitchFamily="34" charset="0"/>
              </a:rPr>
              <a:t>CdM</a:t>
            </a:r>
            <a:endParaRPr lang="es-ES" sz="2700" b="1" dirty="0" smtClean="0">
              <a:solidFill>
                <a:srgbClr val="FFC000"/>
              </a:solidFill>
              <a:latin typeface="Century Gothic" pitchFamily="34" charset="0"/>
            </a:endParaRPr>
          </a:p>
          <a:p>
            <a:pPr marL="0" lvl="1"/>
            <a:endParaRPr lang="es-ES" sz="400" b="1" dirty="0" smtClean="0">
              <a:solidFill>
                <a:srgbClr val="FFC000"/>
              </a:solidFill>
              <a:latin typeface="Century Gothic" pitchFamily="34" charset="0"/>
            </a:endParaRPr>
          </a:p>
        </p:txBody>
      </p:sp>
      <p:sp>
        <p:nvSpPr>
          <p:cNvPr id="43" name="Rectangle 7"/>
          <p:cNvSpPr>
            <a:spLocks noChangeArrowheads="1"/>
          </p:cNvSpPr>
          <p:nvPr/>
        </p:nvSpPr>
        <p:spPr bwMode="auto">
          <a:xfrm>
            <a:off x="350620" y="1196752"/>
            <a:ext cx="830402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indent="0" algn="just" eaLnBrk="1" hangingPunct="1">
              <a:spcBef>
                <a:spcPct val="0"/>
              </a:spcBef>
              <a:buClr>
                <a:srgbClr val="FFC000"/>
              </a:buClr>
              <a:buSzPct val="130000"/>
              <a:buNone/>
            </a:pPr>
            <a:r>
              <a:rPr lang="es-CL" sz="2200" b="1" dirty="0" smtClean="0">
                <a:latin typeface="+mj-lt"/>
              </a:rPr>
              <a:t>3. Proteger </a:t>
            </a:r>
            <a:r>
              <a:rPr lang="es-CL" sz="2200" b="1" dirty="0">
                <a:latin typeface="+mj-lt"/>
              </a:rPr>
              <a:t>y resguardar la información de los consumidores y asegurados</a:t>
            </a:r>
          </a:p>
          <a:p>
            <a:pPr marL="0" lvl="1" indent="0" algn="just" eaLnBrk="1" hangingPunct="1">
              <a:spcBef>
                <a:spcPct val="0"/>
              </a:spcBef>
              <a:buClr>
                <a:srgbClr val="FFC000"/>
              </a:buClr>
              <a:buSzPct val="130000"/>
              <a:buNone/>
            </a:pPr>
            <a:endParaRPr lang="es-CL" sz="800" dirty="0">
              <a:latin typeface="+mj-lt"/>
            </a:endParaRPr>
          </a:p>
          <a:p>
            <a:pPr marL="0" lvl="1" indent="0" algn="just" eaLnBrk="1" hangingPunct="1">
              <a:spcBef>
                <a:spcPct val="0"/>
              </a:spcBef>
              <a:buClr>
                <a:srgbClr val="FFC000"/>
              </a:buClr>
              <a:buSzPct val="130000"/>
              <a:buNone/>
            </a:pPr>
            <a:endParaRPr lang="es-CL" sz="800" dirty="0">
              <a:latin typeface="+mj-lt"/>
            </a:endParaRPr>
          </a:p>
          <a:p>
            <a:pPr marL="742950" lvl="2" indent="-342900" algn="just" eaLnBrk="1" hangingPunct="1">
              <a:spcBef>
                <a:spcPct val="0"/>
              </a:spcBef>
              <a:buClr>
                <a:srgbClr val="FFC000"/>
              </a:buClr>
              <a:buSzPct val="130000"/>
              <a:buFont typeface="Wingdings" panose="05000000000000000000" pitchFamily="2" charset="2"/>
              <a:buChar char="ü"/>
            </a:pPr>
            <a:r>
              <a:rPr lang="es-CL" sz="1800" dirty="0" smtClean="0">
                <a:latin typeface="+mj-lt"/>
              </a:rPr>
              <a:t>Identificando los </a:t>
            </a:r>
            <a:r>
              <a:rPr lang="es-CL" sz="1800" dirty="0">
                <a:latin typeface="+mj-lt"/>
              </a:rPr>
              <a:t>riesgos y amenazas a la seguridad e integridad de la </a:t>
            </a:r>
            <a:r>
              <a:rPr lang="es-CL" sz="1800" dirty="0" smtClean="0">
                <a:latin typeface="+mj-lt"/>
              </a:rPr>
              <a:t>información.</a:t>
            </a:r>
          </a:p>
          <a:p>
            <a:pPr marL="742950" lvl="2" indent="-342900" algn="just" eaLnBrk="1" hangingPunct="1">
              <a:spcBef>
                <a:spcPct val="0"/>
              </a:spcBef>
              <a:buClr>
                <a:srgbClr val="FFC000"/>
              </a:buClr>
              <a:buSzPct val="130000"/>
              <a:buFont typeface="Wingdings" panose="05000000000000000000" pitchFamily="2" charset="2"/>
              <a:buChar char="ü"/>
            </a:pPr>
            <a:r>
              <a:rPr lang="es-CL" sz="1800" dirty="0" smtClean="0">
                <a:latin typeface="+mj-lt"/>
              </a:rPr>
              <a:t>Contando </a:t>
            </a:r>
            <a:r>
              <a:rPr lang="es-CL" sz="1800" dirty="0">
                <a:latin typeface="+mj-lt"/>
              </a:rPr>
              <a:t>con planes de contingencia que </a:t>
            </a:r>
            <a:r>
              <a:rPr lang="es-CL" sz="1800" dirty="0" smtClean="0">
                <a:latin typeface="+mj-lt"/>
              </a:rPr>
              <a:t>mitiguen los </a:t>
            </a:r>
            <a:r>
              <a:rPr lang="es-CL" sz="1800" dirty="0">
                <a:latin typeface="+mj-lt"/>
              </a:rPr>
              <a:t>riesgos y el impacto de </a:t>
            </a:r>
            <a:r>
              <a:rPr lang="es-CL" sz="1800" dirty="0" smtClean="0">
                <a:latin typeface="+mj-lt"/>
              </a:rPr>
              <a:t>filtración </a:t>
            </a:r>
            <a:r>
              <a:rPr lang="es-CL" sz="1800" dirty="0">
                <a:latin typeface="+mj-lt"/>
              </a:rPr>
              <a:t>o uso </a:t>
            </a:r>
            <a:r>
              <a:rPr lang="es-CL" sz="1800" dirty="0" smtClean="0">
                <a:latin typeface="+mj-lt"/>
              </a:rPr>
              <a:t>indebido</a:t>
            </a:r>
          </a:p>
          <a:p>
            <a:pPr marL="742950" lvl="2" indent="-342900" algn="just" eaLnBrk="1" hangingPunct="1">
              <a:spcBef>
                <a:spcPct val="0"/>
              </a:spcBef>
              <a:buClr>
                <a:srgbClr val="FFC000"/>
              </a:buClr>
              <a:buSzPct val="130000"/>
              <a:buFont typeface="Wingdings" panose="05000000000000000000" pitchFamily="2" charset="2"/>
              <a:buChar char="ü"/>
            </a:pPr>
            <a:r>
              <a:rPr lang="es-CL" sz="1800" dirty="0" smtClean="0">
                <a:latin typeface="+mj-lt"/>
              </a:rPr>
              <a:t>Desarrollando </a:t>
            </a:r>
            <a:r>
              <a:rPr lang="es-CL" sz="1800" dirty="0">
                <a:latin typeface="+mj-lt"/>
              </a:rPr>
              <a:t>políticas y procedimientos </a:t>
            </a:r>
            <a:r>
              <a:rPr lang="es-CL" sz="1800" dirty="0" smtClean="0">
                <a:latin typeface="+mj-lt"/>
              </a:rPr>
              <a:t>de resguardo de la confidencialidad de la información.</a:t>
            </a:r>
          </a:p>
          <a:p>
            <a:pPr marL="742950" lvl="2" indent="-342900" algn="just" eaLnBrk="1" hangingPunct="1">
              <a:spcBef>
                <a:spcPct val="0"/>
              </a:spcBef>
              <a:buClr>
                <a:srgbClr val="FFC000"/>
              </a:buClr>
              <a:buSzPct val="130000"/>
              <a:buFont typeface="Wingdings" panose="05000000000000000000" pitchFamily="2" charset="2"/>
              <a:buChar char="ü"/>
            </a:pPr>
            <a:r>
              <a:rPr lang="es-CL" sz="1800" dirty="0" smtClean="0">
                <a:latin typeface="+mj-lt"/>
              </a:rPr>
              <a:t>Implementando </a:t>
            </a:r>
            <a:r>
              <a:rPr lang="es-CL" sz="1800" dirty="0">
                <a:latin typeface="+mj-lt"/>
              </a:rPr>
              <a:t>controles internos para verificar su </a:t>
            </a:r>
            <a:r>
              <a:rPr lang="es-CL" sz="1800" dirty="0" smtClean="0">
                <a:latin typeface="+mj-lt"/>
              </a:rPr>
              <a:t>cumplimiento y </a:t>
            </a:r>
            <a:r>
              <a:rPr lang="es-CL" sz="1800" dirty="0">
                <a:latin typeface="+mj-lt"/>
              </a:rPr>
              <a:t>contar con tecnología </a:t>
            </a:r>
            <a:r>
              <a:rPr lang="es-CL" sz="1800" dirty="0" smtClean="0">
                <a:latin typeface="+mj-lt"/>
              </a:rPr>
              <a:t>adecuada.</a:t>
            </a:r>
            <a:endParaRPr lang="es-CL" sz="1800" dirty="0">
              <a:latin typeface="+mj-lt"/>
            </a:endParaRPr>
          </a:p>
          <a:p>
            <a:pPr marL="285750" lvl="1" algn="just" eaLnBrk="1" hangingPunct="1">
              <a:spcBef>
                <a:spcPct val="0"/>
              </a:spcBef>
              <a:buClr>
                <a:srgbClr val="FFC000"/>
              </a:buClr>
              <a:buSzPct val="130000"/>
              <a:buFont typeface="Wingdings" pitchFamily="2" charset="2"/>
              <a:buChar char="§"/>
            </a:pPr>
            <a:endParaRPr lang="es-CL" sz="2200" dirty="0">
              <a:solidFill>
                <a:srgbClr val="0000CC"/>
              </a:solidFill>
              <a:latin typeface="+mj-lt"/>
            </a:endParaRPr>
          </a:p>
        </p:txBody>
      </p:sp>
    </p:spTree>
    <p:extLst>
      <p:ext uri="{BB962C8B-B14F-4D97-AF65-F5344CB8AC3E}">
        <p14:creationId xmlns:p14="http://schemas.microsoft.com/office/powerpoint/2010/main" val="31956671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44670" y="230236"/>
            <a:ext cx="9099330" cy="569387"/>
          </a:xfrm>
          <a:prstGeom prst="rect">
            <a:avLst/>
          </a:prstGeom>
          <a:noFill/>
        </p:spPr>
        <p:txBody>
          <a:bodyPr wrap="square" rtlCol="0">
            <a:spAutoFit/>
          </a:bodyPr>
          <a:lstStyle/>
          <a:p>
            <a:pPr marL="0" lvl="1"/>
            <a:r>
              <a:rPr lang="es-ES" sz="2700" b="1" dirty="0" smtClean="0">
                <a:solidFill>
                  <a:srgbClr val="FFC000"/>
                </a:solidFill>
                <a:latin typeface="Century Gothic" pitchFamily="34" charset="0"/>
              </a:rPr>
              <a:t>Nuevo enfoque de Regulación y Supervisión de </a:t>
            </a:r>
            <a:r>
              <a:rPr lang="es-ES" sz="2700" b="1" dirty="0" err="1" smtClean="0">
                <a:solidFill>
                  <a:srgbClr val="FFC000"/>
                </a:solidFill>
                <a:latin typeface="Century Gothic" pitchFamily="34" charset="0"/>
              </a:rPr>
              <a:t>CdM</a:t>
            </a:r>
            <a:endParaRPr lang="es-ES" sz="2700" b="1" dirty="0" smtClean="0">
              <a:solidFill>
                <a:srgbClr val="FFC000"/>
              </a:solidFill>
              <a:latin typeface="Century Gothic" pitchFamily="34" charset="0"/>
            </a:endParaRPr>
          </a:p>
          <a:p>
            <a:pPr marL="0" lvl="1"/>
            <a:endParaRPr lang="es-ES" sz="400" b="1" dirty="0" smtClean="0">
              <a:solidFill>
                <a:srgbClr val="FFC000"/>
              </a:solidFill>
              <a:latin typeface="Century Gothic" pitchFamily="34" charset="0"/>
            </a:endParaRPr>
          </a:p>
        </p:txBody>
      </p:sp>
      <p:sp>
        <p:nvSpPr>
          <p:cNvPr id="43" name="Rectangle 7"/>
          <p:cNvSpPr>
            <a:spLocks noChangeArrowheads="1"/>
          </p:cNvSpPr>
          <p:nvPr/>
        </p:nvSpPr>
        <p:spPr bwMode="auto">
          <a:xfrm>
            <a:off x="350620" y="1556792"/>
            <a:ext cx="8397844" cy="242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None/>
            </a:pPr>
            <a:r>
              <a:rPr lang="es-CL" sz="2200" b="1" dirty="0" smtClean="0">
                <a:latin typeface="+mj-lt"/>
              </a:rPr>
              <a:t>4.</a:t>
            </a:r>
            <a:r>
              <a:rPr lang="es-CL" sz="2200" b="1" dirty="0" smtClean="0"/>
              <a:t> </a:t>
            </a:r>
            <a:r>
              <a:rPr lang="es-CL" sz="2200" b="1" dirty="0" smtClean="0">
                <a:latin typeface="+mj-lt"/>
              </a:rPr>
              <a:t>Promover </a:t>
            </a:r>
            <a:r>
              <a:rPr lang="es-CL" sz="2200" b="1" dirty="0">
                <a:latin typeface="+mj-lt"/>
              </a:rPr>
              <a:t>la transparencia y la educación </a:t>
            </a:r>
            <a:r>
              <a:rPr lang="es-CL" sz="2200" b="1" dirty="0" smtClean="0">
                <a:latin typeface="+mj-lt"/>
              </a:rPr>
              <a:t>financiera, en </a:t>
            </a:r>
            <a:r>
              <a:rPr lang="es-CL" sz="2200" b="1" dirty="0" err="1" smtClean="0">
                <a:latin typeface="+mj-lt"/>
              </a:rPr>
              <a:t>CdM</a:t>
            </a:r>
            <a:endParaRPr lang="es-CL" sz="2200" b="1" dirty="0">
              <a:latin typeface="+mj-lt"/>
            </a:endParaRPr>
          </a:p>
          <a:p>
            <a:pPr marL="0" indent="0">
              <a:buNone/>
            </a:pPr>
            <a:endParaRPr lang="es-CL" sz="800" dirty="0">
              <a:latin typeface="+mj-lt"/>
            </a:endParaRPr>
          </a:p>
          <a:p>
            <a:pPr marL="742950" lvl="2" indent="-342900" algn="just" eaLnBrk="1" hangingPunct="1">
              <a:spcBef>
                <a:spcPct val="0"/>
              </a:spcBef>
              <a:buClr>
                <a:srgbClr val="FFC000"/>
              </a:buClr>
              <a:buSzPct val="130000"/>
              <a:buFont typeface="Wingdings" panose="05000000000000000000" pitchFamily="2" charset="2"/>
              <a:buChar char="ü"/>
            </a:pPr>
            <a:r>
              <a:rPr lang="es-CL" sz="2000" dirty="0">
                <a:latin typeface="+mj-lt"/>
              </a:rPr>
              <a:t>El regulador y los fiscalizados deben tomar iniciativas para mejorar la educación </a:t>
            </a:r>
            <a:r>
              <a:rPr lang="es-CL" sz="2000" dirty="0" smtClean="0">
                <a:latin typeface="+mj-lt"/>
              </a:rPr>
              <a:t>financiera, en el ámbito de aplicación de la </a:t>
            </a:r>
            <a:r>
              <a:rPr lang="es-CL" sz="2000" dirty="0" err="1" smtClean="0">
                <a:latin typeface="+mj-lt"/>
              </a:rPr>
              <a:t>CdM</a:t>
            </a:r>
            <a:r>
              <a:rPr lang="es-CL" sz="2000" dirty="0" smtClean="0">
                <a:latin typeface="+mj-lt"/>
              </a:rPr>
              <a:t>, fomentando </a:t>
            </a:r>
            <a:r>
              <a:rPr lang="es-CL" sz="2000" dirty="0">
                <a:latin typeface="+mj-lt"/>
              </a:rPr>
              <a:t>un trato </a:t>
            </a:r>
            <a:r>
              <a:rPr lang="es-CL" sz="2000" dirty="0" smtClean="0">
                <a:latin typeface="+mj-lt"/>
              </a:rPr>
              <a:t>justo hacia los asegurados. </a:t>
            </a:r>
          </a:p>
          <a:p>
            <a:pPr marL="285750" lvl="1" algn="just" eaLnBrk="1" hangingPunct="1">
              <a:spcBef>
                <a:spcPct val="0"/>
              </a:spcBef>
              <a:buClr>
                <a:srgbClr val="FFC000"/>
              </a:buClr>
              <a:buSzPct val="130000"/>
              <a:buFont typeface="Wingdings" panose="05000000000000000000" pitchFamily="2" charset="2"/>
              <a:buChar char="ü"/>
            </a:pPr>
            <a:endParaRPr lang="es-CL" sz="2000" dirty="0">
              <a:latin typeface="+mj-lt"/>
            </a:endParaRPr>
          </a:p>
          <a:p>
            <a:pPr marL="742950" lvl="2" indent="-342900" algn="just" eaLnBrk="1" hangingPunct="1">
              <a:spcBef>
                <a:spcPct val="0"/>
              </a:spcBef>
              <a:buClr>
                <a:srgbClr val="FFC000"/>
              </a:buClr>
              <a:buSzPct val="130000"/>
              <a:buFont typeface="Wingdings" panose="05000000000000000000" pitchFamily="2" charset="2"/>
              <a:buChar char="ü"/>
            </a:pPr>
            <a:r>
              <a:rPr lang="es-CL" sz="2000" dirty="0" smtClean="0">
                <a:latin typeface="+mj-lt"/>
              </a:rPr>
              <a:t>Los </a:t>
            </a:r>
            <a:r>
              <a:rPr lang="es-CL" sz="2000" dirty="0">
                <a:latin typeface="+mj-lt"/>
              </a:rPr>
              <a:t>asegurados deben acceder fácilmente a </a:t>
            </a:r>
            <a:r>
              <a:rPr lang="es-CL" sz="2000" dirty="0" smtClean="0">
                <a:latin typeface="+mj-lt"/>
              </a:rPr>
              <a:t>la información </a:t>
            </a:r>
            <a:r>
              <a:rPr lang="es-CL" sz="2000" dirty="0">
                <a:latin typeface="+mj-lt"/>
              </a:rPr>
              <a:t>sobre sus derechos y </a:t>
            </a:r>
            <a:r>
              <a:rPr lang="es-CL" sz="2000" dirty="0" smtClean="0">
                <a:latin typeface="+mj-lt"/>
              </a:rPr>
              <a:t>obligaciones.</a:t>
            </a:r>
            <a:endParaRPr lang="es-CL" sz="2000" dirty="0">
              <a:latin typeface="+mj-lt"/>
            </a:endParaRPr>
          </a:p>
        </p:txBody>
      </p:sp>
    </p:spTree>
    <p:extLst>
      <p:ext uri="{BB962C8B-B14F-4D97-AF65-F5344CB8AC3E}">
        <p14:creationId xmlns:p14="http://schemas.microsoft.com/office/powerpoint/2010/main" val="7958261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79512" y="116632"/>
            <a:ext cx="9099330" cy="507831"/>
          </a:xfrm>
          <a:prstGeom prst="rect">
            <a:avLst/>
          </a:prstGeom>
          <a:noFill/>
        </p:spPr>
        <p:txBody>
          <a:bodyPr wrap="square" rtlCol="0">
            <a:spAutoFit/>
          </a:bodyPr>
          <a:lstStyle/>
          <a:p>
            <a:pPr marL="0" lvl="1"/>
            <a:r>
              <a:rPr lang="es-CL" sz="2700" b="1" dirty="0" smtClean="0">
                <a:solidFill>
                  <a:srgbClr val="FFC000"/>
                </a:solidFill>
                <a:latin typeface="Century Gothic" pitchFamily="34" charset="0"/>
              </a:rPr>
              <a:t>Proceso de Implementación del Nuevo Modelo (1)</a:t>
            </a:r>
            <a:endParaRPr lang="es-ES" sz="2700" b="1" dirty="0">
              <a:solidFill>
                <a:srgbClr val="FFC000"/>
              </a:solidFill>
              <a:latin typeface="Century Gothic" pitchFamily="34" charset="0"/>
            </a:endParaRPr>
          </a:p>
        </p:txBody>
      </p:sp>
      <p:sp>
        <p:nvSpPr>
          <p:cNvPr id="43" name="Rectangle 7"/>
          <p:cNvSpPr>
            <a:spLocks noChangeArrowheads="1"/>
          </p:cNvSpPr>
          <p:nvPr/>
        </p:nvSpPr>
        <p:spPr bwMode="auto">
          <a:xfrm>
            <a:off x="350620" y="1050175"/>
            <a:ext cx="8397844" cy="439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lvl="1" algn="just" eaLnBrk="1" hangingPunct="1">
              <a:spcBef>
                <a:spcPct val="0"/>
              </a:spcBef>
              <a:buClr>
                <a:srgbClr val="FFC000"/>
              </a:buClr>
              <a:buSzPct val="130000"/>
              <a:buFont typeface="Wingdings" pitchFamily="2" charset="2"/>
              <a:buChar char="§"/>
            </a:pPr>
            <a:r>
              <a:rPr lang="es-CL" sz="2200" dirty="0">
                <a:latin typeface="+mj-lt"/>
              </a:rPr>
              <a:t>Desarrollar el modelo de </a:t>
            </a:r>
            <a:r>
              <a:rPr lang="es-CL" sz="2200" dirty="0" err="1" smtClean="0">
                <a:latin typeface="+mj-lt"/>
              </a:rPr>
              <a:t>CdM</a:t>
            </a:r>
            <a:r>
              <a:rPr lang="es-CL" sz="2200" dirty="0" smtClean="0">
                <a:latin typeface="+mj-lt"/>
              </a:rPr>
              <a:t> </a:t>
            </a:r>
            <a:r>
              <a:rPr lang="es-CL" sz="2200" dirty="0">
                <a:latin typeface="+mj-lt"/>
              </a:rPr>
              <a:t>implicará para el organismo regulador la ejecución de las siguientes etapas:</a:t>
            </a:r>
          </a:p>
          <a:p>
            <a:pPr marL="0" lvl="1" indent="0" algn="just" eaLnBrk="1" hangingPunct="1">
              <a:spcBef>
                <a:spcPct val="0"/>
              </a:spcBef>
              <a:buClr>
                <a:srgbClr val="FFC000"/>
              </a:buClr>
              <a:buSzPct val="130000"/>
              <a:buNone/>
            </a:pPr>
            <a:endParaRPr lang="es-CL" sz="2000" dirty="0" smtClean="0">
              <a:latin typeface="+mj-lt"/>
            </a:endParaRPr>
          </a:p>
          <a:p>
            <a:pPr marL="514350" lvl="0" indent="-514350">
              <a:buFont typeface="+mj-lt"/>
              <a:buAutoNum type="romanUcPeriod"/>
            </a:pPr>
            <a:r>
              <a:rPr lang="es-CL" sz="2200" dirty="0">
                <a:latin typeface="+mj-lt"/>
              </a:rPr>
              <a:t>Efectuar </a:t>
            </a:r>
            <a:r>
              <a:rPr lang="es-CL" sz="2200" dirty="0" smtClean="0">
                <a:latin typeface="+mj-lt"/>
              </a:rPr>
              <a:t>diagnóstico </a:t>
            </a:r>
            <a:r>
              <a:rPr lang="es-CL" sz="2200" dirty="0">
                <a:latin typeface="+mj-lt"/>
              </a:rPr>
              <a:t>de las </a:t>
            </a:r>
            <a:r>
              <a:rPr lang="es-CL" sz="2200" dirty="0" smtClean="0">
                <a:latin typeface="+mj-lt"/>
              </a:rPr>
              <a:t>prácticas </a:t>
            </a:r>
            <a:r>
              <a:rPr lang="es-CL" sz="2200" dirty="0">
                <a:latin typeface="+mj-lt"/>
              </a:rPr>
              <a:t>del mercado, evaluando </a:t>
            </a:r>
            <a:r>
              <a:rPr lang="es-CL" sz="2200" dirty="0" smtClean="0">
                <a:latin typeface="+mj-lt"/>
              </a:rPr>
              <a:t>nivel de </a:t>
            </a:r>
            <a:r>
              <a:rPr lang="es-CL" sz="2200" dirty="0">
                <a:latin typeface="+mj-lt"/>
              </a:rPr>
              <a:t>cumplimiento de estos principios en las aseguradoras, intermediarios y liquidadores de siniestros, y los principales problemas observados en relación a dicho </a:t>
            </a:r>
            <a:r>
              <a:rPr lang="es-CL" sz="2200" dirty="0" smtClean="0">
                <a:latin typeface="+mj-lt"/>
              </a:rPr>
              <a:t>cumplimiento.</a:t>
            </a:r>
          </a:p>
          <a:p>
            <a:pPr marL="457200" lvl="0" indent="-457200">
              <a:buFont typeface="+mj-lt"/>
              <a:buAutoNum type="romanUcPeriod"/>
            </a:pPr>
            <a:endParaRPr lang="es-CL" sz="2200" dirty="0">
              <a:latin typeface="+mj-lt"/>
            </a:endParaRPr>
          </a:p>
          <a:p>
            <a:pPr marL="457200" lvl="0" indent="-457200">
              <a:buFont typeface="+mj-lt"/>
              <a:buAutoNum type="romanUcPeriod"/>
            </a:pPr>
            <a:r>
              <a:rPr lang="es-CL" sz="2200" dirty="0" smtClean="0">
                <a:latin typeface="+mj-lt"/>
              </a:rPr>
              <a:t>Efectuar </a:t>
            </a:r>
            <a:r>
              <a:rPr lang="es-CL" sz="2200" dirty="0">
                <a:latin typeface="+mj-lt"/>
              </a:rPr>
              <a:t>una revisión de la normativa relacionada con temas de </a:t>
            </a:r>
            <a:r>
              <a:rPr lang="es-CL" sz="2200" dirty="0" err="1">
                <a:latin typeface="+mj-lt"/>
              </a:rPr>
              <a:t>CdM</a:t>
            </a:r>
            <a:r>
              <a:rPr lang="es-CL" sz="2200" dirty="0">
                <a:latin typeface="+mj-lt"/>
              </a:rPr>
              <a:t> e introducir las modificaciones que parezcan necesarias para hacerla más consistente con el nuevo enfoque de supervisión.</a:t>
            </a:r>
          </a:p>
          <a:p>
            <a:pPr marL="0" indent="0">
              <a:buNone/>
            </a:pPr>
            <a:endParaRPr lang="es-CL" sz="2200" dirty="0">
              <a:solidFill>
                <a:srgbClr val="0000CC"/>
              </a:solidFill>
              <a:latin typeface="+mj-lt"/>
            </a:endParaRPr>
          </a:p>
        </p:txBody>
      </p:sp>
    </p:spTree>
    <p:extLst>
      <p:ext uri="{BB962C8B-B14F-4D97-AF65-F5344CB8AC3E}">
        <p14:creationId xmlns:p14="http://schemas.microsoft.com/office/powerpoint/2010/main" val="12372417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79512" y="116632"/>
            <a:ext cx="9099330" cy="507831"/>
          </a:xfrm>
          <a:prstGeom prst="rect">
            <a:avLst/>
          </a:prstGeom>
          <a:noFill/>
        </p:spPr>
        <p:txBody>
          <a:bodyPr wrap="square" rtlCol="0">
            <a:spAutoFit/>
          </a:bodyPr>
          <a:lstStyle/>
          <a:p>
            <a:pPr marL="0" lvl="1"/>
            <a:r>
              <a:rPr lang="es-CL" sz="2700" b="1" dirty="0" smtClean="0">
                <a:solidFill>
                  <a:srgbClr val="FFC000"/>
                </a:solidFill>
                <a:latin typeface="Century Gothic" pitchFamily="34" charset="0"/>
              </a:rPr>
              <a:t>Proceso de Implementación del Nuevo Modelo (2)</a:t>
            </a:r>
            <a:endParaRPr lang="es-ES" sz="2700" b="1" dirty="0">
              <a:solidFill>
                <a:srgbClr val="FFC000"/>
              </a:solidFill>
              <a:latin typeface="Century Gothic" pitchFamily="34" charset="0"/>
            </a:endParaRPr>
          </a:p>
        </p:txBody>
      </p:sp>
      <p:sp>
        <p:nvSpPr>
          <p:cNvPr id="43" name="Rectangle 7"/>
          <p:cNvSpPr>
            <a:spLocks noChangeArrowheads="1"/>
          </p:cNvSpPr>
          <p:nvPr/>
        </p:nvSpPr>
        <p:spPr bwMode="auto">
          <a:xfrm>
            <a:off x="350620" y="688622"/>
            <a:ext cx="8397844" cy="58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14350" indent="-514350">
              <a:buFont typeface="+mj-lt"/>
              <a:buAutoNum type="romanUcPeriod" startAt="3"/>
            </a:pPr>
            <a:r>
              <a:rPr lang="es-CL" sz="2000" dirty="0">
                <a:latin typeface="+mj-lt"/>
              </a:rPr>
              <a:t>Emitir normas o guías de aplicación para cada uno de estos principios, que darán a conocer al mercado los principales aspectos y criterios a considerar para la evaluación del cumplimiento de los principios, considerando temas como</a:t>
            </a:r>
            <a:r>
              <a:rPr lang="es-CL" sz="2000" dirty="0" smtClean="0">
                <a:latin typeface="+mj-lt"/>
              </a:rPr>
              <a:t>:</a:t>
            </a:r>
          </a:p>
          <a:p>
            <a:pPr marL="457200" lvl="1" indent="0">
              <a:buNone/>
            </a:pPr>
            <a:endParaRPr lang="es-CL" sz="800" dirty="0" smtClean="0">
              <a:latin typeface="+mj-lt"/>
            </a:endParaRPr>
          </a:p>
          <a:p>
            <a:pPr lvl="2">
              <a:buFont typeface="Wingdings" panose="05000000000000000000" pitchFamily="2" charset="2"/>
              <a:buChar char="ü"/>
            </a:pPr>
            <a:r>
              <a:rPr lang="es-CL" sz="1600" dirty="0" smtClean="0">
                <a:latin typeface="+mj-lt"/>
              </a:rPr>
              <a:t>Gobierno </a:t>
            </a:r>
            <a:r>
              <a:rPr lang="es-CL" sz="1600" dirty="0">
                <a:latin typeface="+mj-lt"/>
              </a:rPr>
              <a:t>y cultura corporativa</a:t>
            </a:r>
          </a:p>
          <a:p>
            <a:pPr lvl="2">
              <a:buFont typeface="Wingdings" panose="05000000000000000000" pitchFamily="2" charset="2"/>
              <a:buChar char="ü"/>
            </a:pPr>
            <a:r>
              <a:rPr lang="es-CL" sz="1600" dirty="0">
                <a:latin typeface="+mj-lt"/>
              </a:rPr>
              <a:t>Modelo de negocio, desarrollo de productos y canales de comercialización </a:t>
            </a:r>
          </a:p>
          <a:p>
            <a:pPr lvl="2">
              <a:buFont typeface="Wingdings" panose="05000000000000000000" pitchFamily="2" charset="2"/>
              <a:buChar char="ü"/>
            </a:pPr>
            <a:r>
              <a:rPr lang="es-CL" sz="1600" dirty="0">
                <a:latin typeface="+mj-lt"/>
              </a:rPr>
              <a:t>Políticas de publicidad, promoción y venta de los seguros</a:t>
            </a:r>
          </a:p>
          <a:p>
            <a:pPr lvl="2">
              <a:buFont typeface="Wingdings" panose="05000000000000000000" pitchFamily="2" charset="2"/>
              <a:buChar char="ü"/>
            </a:pPr>
            <a:r>
              <a:rPr lang="es-CL" sz="1600" dirty="0">
                <a:latin typeface="+mj-lt"/>
              </a:rPr>
              <a:t>Información y asesoría a los clientes</a:t>
            </a:r>
          </a:p>
          <a:p>
            <a:pPr lvl="2">
              <a:buFont typeface="Wingdings" panose="05000000000000000000" pitchFamily="2" charset="2"/>
              <a:buChar char="ü"/>
            </a:pPr>
            <a:r>
              <a:rPr lang="es-CL" sz="1600" dirty="0">
                <a:latin typeface="+mj-lt"/>
              </a:rPr>
              <a:t>Gestión de la fuerza de ventas y corredores de seguros</a:t>
            </a:r>
          </a:p>
          <a:p>
            <a:pPr lvl="2">
              <a:buFont typeface="Wingdings" panose="05000000000000000000" pitchFamily="2" charset="2"/>
              <a:buChar char="ü"/>
            </a:pPr>
            <a:r>
              <a:rPr lang="es-CL" sz="1600" dirty="0">
                <a:latin typeface="+mj-lt"/>
              </a:rPr>
              <a:t>Procedimientos de liquidación de siniestros</a:t>
            </a:r>
          </a:p>
          <a:p>
            <a:pPr lvl="2">
              <a:buFont typeface="Wingdings" panose="05000000000000000000" pitchFamily="2" charset="2"/>
              <a:buChar char="ü"/>
            </a:pPr>
            <a:r>
              <a:rPr lang="es-CL" sz="1600" dirty="0">
                <a:latin typeface="+mj-lt"/>
              </a:rPr>
              <a:t>Sistemas de atención de consultas, reclamos y servicio al </a:t>
            </a:r>
            <a:r>
              <a:rPr lang="es-CL" sz="1600" dirty="0" smtClean="0">
                <a:latin typeface="+mj-lt"/>
              </a:rPr>
              <a:t>cliente</a:t>
            </a:r>
          </a:p>
          <a:p>
            <a:pPr lvl="2">
              <a:buFont typeface="Wingdings" panose="05000000000000000000" pitchFamily="2" charset="2"/>
              <a:buChar char="ü"/>
            </a:pPr>
            <a:r>
              <a:rPr lang="es-CL" sz="1600" dirty="0">
                <a:latin typeface="+mj-lt"/>
              </a:rPr>
              <a:t>Mecanismos de resguardo de la información privada de los clientes</a:t>
            </a:r>
          </a:p>
          <a:p>
            <a:pPr lvl="2">
              <a:buFont typeface="Wingdings" panose="05000000000000000000" pitchFamily="2" charset="2"/>
              <a:buChar char="ü"/>
            </a:pPr>
            <a:r>
              <a:rPr lang="es-CL" sz="1600" dirty="0">
                <a:latin typeface="+mj-lt"/>
              </a:rPr>
              <a:t>Sistemas de control interno y rol de la función de cumplimiento.</a:t>
            </a:r>
          </a:p>
          <a:p>
            <a:pPr lvl="2">
              <a:buFont typeface="Wingdings" panose="05000000000000000000" pitchFamily="2" charset="2"/>
              <a:buChar char="ü"/>
            </a:pPr>
            <a:r>
              <a:rPr lang="es-CL" sz="1600" dirty="0">
                <a:latin typeface="+mj-lt"/>
              </a:rPr>
              <a:t>Conflictos de </a:t>
            </a:r>
            <a:r>
              <a:rPr lang="es-CL" sz="1600" dirty="0" smtClean="0">
                <a:latin typeface="+mj-lt"/>
              </a:rPr>
              <a:t>intereses</a:t>
            </a:r>
          </a:p>
          <a:p>
            <a:pPr marL="914400" lvl="2" indent="0">
              <a:buNone/>
            </a:pPr>
            <a:endParaRPr lang="es-CL" sz="1600" dirty="0">
              <a:latin typeface="+mj-lt"/>
            </a:endParaRPr>
          </a:p>
          <a:p>
            <a:pPr marL="571500" indent="-514350">
              <a:buFont typeface="+mj-lt"/>
              <a:buAutoNum type="romanUcPeriod" startAt="3"/>
            </a:pPr>
            <a:r>
              <a:rPr lang="es-CL" sz="2000" dirty="0" smtClean="0">
                <a:latin typeface="+mj-lt"/>
              </a:rPr>
              <a:t>Desarrollar metodología </a:t>
            </a:r>
            <a:r>
              <a:rPr lang="es-CL" sz="2000" dirty="0">
                <a:latin typeface="+mj-lt"/>
              </a:rPr>
              <a:t>de evaluación de los principales riesgos de </a:t>
            </a:r>
            <a:r>
              <a:rPr lang="es-CL" sz="2000" dirty="0" err="1" smtClean="0">
                <a:latin typeface="+mj-lt"/>
              </a:rPr>
              <a:t>CdM</a:t>
            </a:r>
            <a:endParaRPr lang="es-CL" sz="2000" dirty="0" smtClean="0">
              <a:latin typeface="+mj-lt"/>
            </a:endParaRPr>
          </a:p>
          <a:p>
            <a:pPr marL="571500" indent="-514350">
              <a:buFont typeface="+mj-lt"/>
              <a:buAutoNum type="romanUcPeriod" startAt="3"/>
            </a:pPr>
            <a:r>
              <a:rPr lang="es-CL" sz="2000" dirty="0" smtClean="0">
                <a:latin typeface="+mj-lt"/>
              </a:rPr>
              <a:t>Implementar </a:t>
            </a:r>
            <a:r>
              <a:rPr lang="es-CL" sz="2000" dirty="0">
                <a:latin typeface="+mj-lt"/>
              </a:rPr>
              <a:t>la metodología de evaluación de riesgos de </a:t>
            </a:r>
            <a:r>
              <a:rPr lang="es-CL" sz="2000" dirty="0" err="1">
                <a:latin typeface="+mj-lt"/>
              </a:rPr>
              <a:t>CdM</a:t>
            </a:r>
            <a:endParaRPr lang="es-CL" sz="2000" dirty="0">
              <a:latin typeface="+mj-lt"/>
            </a:endParaRPr>
          </a:p>
          <a:p>
            <a:pPr marL="457200" lvl="1" indent="0">
              <a:buNone/>
            </a:pPr>
            <a:endParaRPr lang="es-CL" sz="2000" dirty="0">
              <a:latin typeface="+mj-lt"/>
            </a:endParaRPr>
          </a:p>
        </p:txBody>
      </p:sp>
    </p:spTree>
    <p:extLst>
      <p:ext uri="{BB962C8B-B14F-4D97-AF65-F5344CB8AC3E}">
        <p14:creationId xmlns:p14="http://schemas.microsoft.com/office/powerpoint/2010/main" val="18165788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61752" y="116632"/>
            <a:ext cx="9099330" cy="523220"/>
          </a:xfrm>
          <a:prstGeom prst="rect">
            <a:avLst/>
          </a:prstGeom>
          <a:noFill/>
        </p:spPr>
        <p:txBody>
          <a:bodyPr wrap="square" rtlCol="0">
            <a:spAutoFit/>
          </a:bodyPr>
          <a:lstStyle/>
          <a:p>
            <a:pPr marL="0" lvl="1"/>
            <a:r>
              <a:rPr lang="es-ES" sz="2700" b="1" dirty="0" smtClean="0">
                <a:solidFill>
                  <a:srgbClr val="FFC000"/>
                </a:solidFill>
                <a:latin typeface="Century Gothic" pitchFamily="34" charset="0"/>
              </a:rPr>
              <a:t>Objetivos y beneficios esperados </a:t>
            </a:r>
            <a:endParaRPr lang="es-ES" sz="2700" b="1" dirty="0">
              <a:solidFill>
                <a:srgbClr val="FFC000"/>
              </a:solidFill>
              <a:latin typeface="Century Gothic" pitchFamily="34" charset="0"/>
            </a:endParaRPr>
          </a:p>
        </p:txBody>
      </p:sp>
      <p:sp>
        <p:nvSpPr>
          <p:cNvPr id="43" name="Rectangle 7"/>
          <p:cNvSpPr>
            <a:spLocks noChangeArrowheads="1"/>
          </p:cNvSpPr>
          <p:nvPr/>
        </p:nvSpPr>
        <p:spPr bwMode="auto">
          <a:xfrm>
            <a:off x="161752" y="692696"/>
            <a:ext cx="8730727"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indent="0" algn="just" eaLnBrk="1" hangingPunct="1">
              <a:spcBef>
                <a:spcPct val="0"/>
              </a:spcBef>
              <a:buClr>
                <a:srgbClr val="FFC000"/>
              </a:buClr>
              <a:buSzPct val="130000"/>
              <a:buNone/>
            </a:pPr>
            <a:endParaRPr lang="es-CL" sz="2200" dirty="0" smtClean="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r>
              <a:rPr lang="es-CL" sz="2200" dirty="0">
                <a:latin typeface="+mj-lt"/>
              </a:rPr>
              <a:t>Promover </a:t>
            </a:r>
            <a:r>
              <a:rPr lang="es-CL" sz="2200" dirty="0" smtClean="0">
                <a:latin typeface="+mj-lt"/>
              </a:rPr>
              <a:t>el </a:t>
            </a:r>
            <a:r>
              <a:rPr lang="es-CL" sz="2200" dirty="0">
                <a:latin typeface="+mj-lt"/>
              </a:rPr>
              <a:t>desarrollo del mercado.</a:t>
            </a:r>
          </a:p>
          <a:p>
            <a:pPr marL="285750" lvl="1" algn="just" eaLnBrk="1" hangingPunct="1">
              <a:spcBef>
                <a:spcPct val="0"/>
              </a:spcBef>
              <a:buClr>
                <a:srgbClr val="FFC000"/>
              </a:buClr>
              <a:buSzPct val="130000"/>
              <a:buFont typeface="Wingdings" pitchFamily="2" charset="2"/>
              <a:buChar char="§"/>
            </a:pPr>
            <a:endParaRPr lang="es-CL" sz="2200" dirty="0" smtClean="0">
              <a:latin typeface="+mj-lt"/>
            </a:endParaRPr>
          </a:p>
          <a:p>
            <a:pPr marL="285750" lvl="1" algn="just" eaLnBrk="1" hangingPunct="1">
              <a:spcBef>
                <a:spcPct val="0"/>
              </a:spcBef>
              <a:buClr>
                <a:srgbClr val="FFC000"/>
              </a:buClr>
              <a:buSzPct val="130000"/>
              <a:buFont typeface="Wingdings" pitchFamily="2" charset="2"/>
              <a:buChar char="§"/>
            </a:pPr>
            <a:r>
              <a:rPr lang="es-CL" sz="2200" dirty="0" smtClean="0">
                <a:latin typeface="+mj-lt"/>
              </a:rPr>
              <a:t>Fomentar </a:t>
            </a:r>
            <a:r>
              <a:rPr lang="es-CL" sz="2200" dirty="0">
                <a:latin typeface="+mj-lt"/>
              </a:rPr>
              <a:t>el trato justo de los fiscalizados y demás agentes relacionados, a los clientes.</a:t>
            </a:r>
          </a:p>
          <a:p>
            <a:pPr marL="285750" lvl="1" algn="just" eaLnBrk="1" hangingPunct="1">
              <a:spcBef>
                <a:spcPct val="0"/>
              </a:spcBef>
              <a:buClr>
                <a:srgbClr val="FFC000"/>
              </a:buClr>
              <a:buSzPct val="130000"/>
              <a:buFont typeface="Wingdings" pitchFamily="2" charset="2"/>
              <a:buChar char="§"/>
            </a:pPr>
            <a:endParaRPr lang="es-CL" sz="2200" dirty="0">
              <a:latin typeface="+mj-lt"/>
            </a:endParaRPr>
          </a:p>
          <a:p>
            <a:pPr marL="285750" lvl="1" algn="just" eaLnBrk="1" hangingPunct="1">
              <a:spcBef>
                <a:spcPct val="0"/>
              </a:spcBef>
              <a:buClr>
                <a:srgbClr val="FFC000"/>
              </a:buClr>
              <a:buSzPct val="130000"/>
              <a:buFont typeface="Wingdings" pitchFamily="2" charset="2"/>
              <a:buChar char="§"/>
            </a:pPr>
            <a:r>
              <a:rPr lang="es-CL" sz="2200" dirty="0" smtClean="0">
                <a:latin typeface="+mj-lt"/>
              </a:rPr>
              <a:t>Mejorar </a:t>
            </a:r>
            <a:r>
              <a:rPr lang="es-CL" sz="2200" dirty="0">
                <a:latin typeface="+mj-lt"/>
              </a:rPr>
              <a:t>la transparencia y la calidad de la información que los fiscalizados entregan a los asegurados y demás interesados</a:t>
            </a:r>
            <a:r>
              <a:rPr lang="es-CL" sz="2200" dirty="0" smtClean="0">
                <a:latin typeface="+mj-lt"/>
              </a:rPr>
              <a:t>.</a:t>
            </a:r>
          </a:p>
          <a:p>
            <a:pPr marL="285750" lvl="1" algn="just" eaLnBrk="1" hangingPunct="1">
              <a:spcBef>
                <a:spcPct val="0"/>
              </a:spcBef>
              <a:buClr>
                <a:srgbClr val="FFC000"/>
              </a:buClr>
              <a:buSzPct val="130000"/>
              <a:buFont typeface="Wingdings" pitchFamily="2" charset="2"/>
              <a:buChar char="§"/>
            </a:pPr>
            <a:endParaRPr lang="es-ES" sz="2200" dirty="0" smtClean="0">
              <a:latin typeface="+mj-lt"/>
            </a:endParaRPr>
          </a:p>
          <a:p>
            <a:pPr marL="285750" lvl="1" algn="just" eaLnBrk="1" hangingPunct="1">
              <a:spcBef>
                <a:spcPct val="0"/>
              </a:spcBef>
              <a:buClr>
                <a:srgbClr val="FFC000"/>
              </a:buClr>
              <a:buSzPct val="130000"/>
              <a:buFont typeface="Wingdings" pitchFamily="2" charset="2"/>
              <a:buChar char="§"/>
            </a:pPr>
            <a:r>
              <a:rPr lang="es-ES" sz="2200" dirty="0" smtClean="0">
                <a:latin typeface="+mj-lt"/>
              </a:rPr>
              <a:t>Promover </a:t>
            </a:r>
            <a:r>
              <a:rPr lang="es-ES" sz="2200" dirty="0">
                <a:latin typeface="+mj-lt"/>
              </a:rPr>
              <a:t>que los supervisados implementen mecanismos eficientes de gestión de riesgos en materia de </a:t>
            </a:r>
            <a:r>
              <a:rPr lang="es-ES" sz="2200" dirty="0" err="1" smtClean="0">
                <a:latin typeface="+mj-lt"/>
              </a:rPr>
              <a:t>CdM</a:t>
            </a:r>
            <a:r>
              <a:rPr lang="es-ES" sz="2200" dirty="0" smtClean="0">
                <a:latin typeface="+mj-lt"/>
              </a:rPr>
              <a:t>.</a:t>
            </a:r>
          </a:p>
          <a:p>
            <a:pPr marL="285750" lvl="1" algn="just" eaLnBrk="1" hangingPunct="1">
              <a:spcBef>
                <a:spcPct val="0"/>
              </a:spcBef>
              <a:buClr>
                <a:srgbClr val="FFC000"/>
              </a:buClr>
              <a:buSzPct val="130000"/>
              <a:buFont typeface="Wingdings" pitchFamily="2" charset="2"/>
              <a:buChar char="§"/>
            </a:pPr>
            <a:endParaRPr lang="es-ES" sz="2200" dirty="0">
              <a:latin typeface="+mj-lt"/>
            </a:endParaRPr>
          </a:p>
          <a:p>
            <a:pPr marL="285750" lvl="1" algn="just" eaLnBrk="1" hangingPunct="1">
              <a:spcBef>
                <a:spcPct val="0"/>
              </a:spcBef>
              <a:buClr>
                <a:srgbClr val="FFC000"/>
              </a:buClr>
              <a:buSzPct val="130000"/>
              <a:buFont typeface="Wingdings" pitchFamily="2" charset="2"/>
              <a:buChar char="§"/>
            </a:pPr>
            <a:r>
              <a:rPr lang="es-CL" sz="2200" dirty="0" smtClean="0">
                <a:latin typeface="+mj-lt"/>
              </a:rPr>
              <a:t>Facilitar </a:t>
            </a:r>
            <a:r>
              <a:rPr lang="es-CL" sz="2200" dirty="0">
                <a:latin typeface="+mj-lt"/>
              </a:rPr>
              <a:t>la supervisión del cumplimiento legal y regulatorio en temas de </a:t>
            </a:r>
            <a:r>
              <a:rPr lang="es-CL" sz="2200" dirty="0" err="1" smtClean="0">
                <a:latin typeface="+mj-lt"/>
              </a:rPr>
              <a:t>CdM</a:t>
            </a:r>
            <a:r>
              <a:rPr lang="es-CL" sz="2200" dirty="0" smtClean="0">
                <a:latin typeface="+mj-lt"/>
              </a:rPr>
              <a:t>, </a:t>
            </a:r>
            <a:r>
              <a:rPr lang="es-CL" sz="2200" dirty="0">
                <a:latin typeface="+mj-lt"/>
              </a:rPr>
              <a:t>mejorando los procesos de detección de infracciones, y los procesos investigativos y sancionatorios</a:t>
            </a:r>
            <a:r>
              <a:rPr lang="es-CL" sz="2200" dirty="0" smtClean="0">
                <a:latin typeface="+mj-lt"/>
              </a:rPr>
              <a:t>.</a:t>
            </a:r>
          </a:p>
        </p:txBody>
      </p:sp>
    </p:spTree>
    <p:extLst>
      <p:ext uri="{BB962C8B-B14F-4D97-AF65-F5344CB8AC3E}">
        <p14:creationId xmlns:p14="http://schemas.microsoft.com/office/powerpoint/2010/main" val="20246738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8" name="7 CuadroTexto"/>
          <p:cNvSpPr txBox="1"/>
          <p:nvPr/>
        </p:nvSpPr>
        <p:spPr>
          <a:xfrm>
            <a:off x="179512" y="1268760"/>
            <a:ext cx="8640960" cy="4524315"/>
          </a:xfrm>
          <a:prstGeom prst="rect">
            <a:avLst/>
          </a:prstGeom>
          <a:noFill/>
        </p:spPr>
        <p:txBody>
          <a:bodyPr wrap="square" rtlCol="0">
            <a:spAutoFit/>
          </a:bodyPr>
          <a:lstStyle/>
          <a:p>
            <a:pPr marL="285750" indent="-285750">
              <a:buClr>
                <a:srgbClr val="FFC000"/>
              </a:buClr>
              <a:buFont typeface="Wingdings" panose="05000000000000000000" pitchFamily="2" charset="2"/>
              <a:buChar char="§"/>
            </a:pPr>
            <a:r>
              <a:rPr lang="es-CL" sz="2400" dirty="0"/>
              <a:t>I</a:t>
            </a:r>
            <a:r>
              <a:rPr lang="es-CL" sz="2400" dirty="0" smtClean="0"/>
              <a:t>ntroducción</a:t>
            </a:r>
          </a:p>
          <a:p>
            <a:pPr marL="285750" indent="-285750">
              <a:buClr>
                <a:srgbClr val="FFC000"/>
              </a:buClr>
              <a:buFont typeface="Wingdings" panose="05000000000000000000" pitchFamily="2" charset="2"/>
              <a:buChar char="§"/>
            </a:pPr>
            <a:endParaRPr lang="es-CL" sz="2400" dirty="0" smtClean="0"/>
          </a:p>
          <a:p>
            <a:pPr marL="285750" indent="-285750">
              <a:buClr>
                <a:srgbClr val="FFC000"/>
              </a:buClr>
              <a:buFont typeface="Wingdings" panose="05000000000000000000" pitchFamily="2" charset="2"/>
              <a:buChar char="§"/>
            </a:pPr>
            <a:r>
              <a:rPr lang="es-CL" sz="2400" dirty="0"/>
              <a:t>R</a:t>
            </a:r>
            <a:r>
              <a:rPr lang="es-CL" sz="2400" dirty="0" smtClean="0"/>
              <a:t>egulación y supervisión actual de </a:t>
            </a:r>
            <a:r>
              <a:rPr lang="es-CL" sz="2400" dirty="0" err="1" smtClean="0"/>
              <a:t>cdm</a:t>
            </a:r>
            <a:endParaRPr lang="es-CL" sz="2400" dirty="0" smtClean="0"/>
          </a:p>
          <a:p>
            <a:pPr marL="285750" indent="-285750">
              <a:buClr>
                <a:srgbClr val="FFC000"/>
              </a:buClr>
              <a:buFont typeface="Wingdings" panose="05000000000000000000" pitchFamily="2" charset="2"/>
              <a:buChar char="§"/>
            </a:pPr>
            <a:endParaRPr lang="es-CL" sz="2400" dirty="0" smtClean="0"/>
          </a:p>
          <a:p>
            <a:pPr marL="285750" indent="-285750">
              <a:buClr>
                <a:srgbClr val="FFC000"/>
              </a:buClr>
              <a:buFont typeface="Wingdings" panose="05000000000000000000" pitchFamily="2" charset="2"/>
              <a:buChar char="§"/>
            </a:pPr>
            <a:r>
              <a:rPr lang="es-CL" sz="2400" dirty="0"/>
              <a:t>L</a:t>
            </a:r>
            <a:r>
              <a:rPr lang="es-CL" sz="2400" dirty="0" smtClean="0"/>
              <a:t>imitaciones del enfoque actual de supervisión y conceptos básicos del nuevo modelo.</a:t>
            </a:r>
          </a:p>
          <a:p>
            <a:pPr marL="285750" indent="-285750">
              <a:buClr>
                <a:srgbClr val="FFC000"/>
              </a:buClr>
              <a:buFont typeface="Wingdings" panose="05000000000000000000" pitchFamily="2" charset="2"/>
              <a:buChar char="§"/>
            </a:pPr>
            <a:endParaRPr lang="es-CL" sz="2400" dirty="0" smtClean="0"/>
          </a:p>
          <a:p>
            <a:pPr marL="285750" indent="-285750">
              <a:buClr>
                <a:srgbClr val="FFC000"/>
              </a:buClr>
              <a:buFont typeface="Wingdings" panose="05000000000000000000" pitchFamily="2" charset="2"/>
              <a:buChar char="§"/>
            </a:pPr>
            <a:r>
              <a:rPr lang="es-CL" sz="2400" dirty="0"/>
              <a:t>N</a:t>
            </a:r>
            <a:r>
              <a:rPr lang="es-CL" sz="2400" dirty="0" smtClean="0"/>
              <a:t>uevo enfoque de regulación y supervisión de </a:t>
            </a:r>
            <a:r>
              <a:rPr lang="es-CL" sz="2400" dirty="0" err="1" smtClean="0"/>
              <a:t>cdm</a:t>
            </a:r>
            <a:endParaRPr lang="es-CL" sz="2400" dirty="0" smtClean="0"/>
          </a:p>
          <a:p>
            <a:pPr marL="285750" indent="-285750">
              <a:buClr>
                <a:srgbClr val="FFC000"/>
              </a:buClr>
              <a:buFont typeface="Wingdings" panose="05000000000000000000" pitchFamily="2" charset="2"/>
              <a:buChar char="§"/>
            </a:pPr>
            <a:endParaRPr lang="es-CL" sz="2400" dirty="0" smtClean="0"/>
          </a:p>
          <a:p>
            <a:pPr marL="285750" indent="-285750">
              <a:buClr>
                <a:srgbClr val="FFC000"/>
              </a:buClr>
              <a:buFont typeface="Wingdings" panose="05000000000000000000" pitchFamily="2" charset="2"/>
              <a:buChar char="§"/>
            </a:pPr>
            <a:r>
              <a:rPr lang="es-CL" sz="2400" dirty="0"/>
              <a:t>P</a:t>
            </a:r>
            <a:r>
              <a:rPr lang="es-CL" sz="2400" dirty="0" smtClean="0"/>
              <a:t>roceso de implementación del nuevo modelo</a:t>
            </a:r>
          </a:p>
          <a:p>
            <a:pPr marL="285750" indent="-285750">
              <a:buClr>
                <a:srgbClr val="FFC000"/>
              </a:buClr>
              <a:buFont typeface="Wingdings" panose="05000000000000000000" pitchFamily="2" charset="2"/>
              <a:buChar char="§"/>
            </a:pPr>
            <a:endParaRPr lang="es-CL" sz="2400" dirty="0" smtClean="0"/>
          </a:p>
          <a:p>
            <a:pPr marL="285750" indent="-285750">
              <a:buClr>
                <a:srgbClr val="FFC000"/>
              </a:buClr>
              <a:buFont typeface="Wingdings" panose="05000000000000000000" pitchFamily="2" charset="2"/>
              <a:buChar char="§"/>
            </a:pPr>
            <a:r>
              <a:rPr lang="es-CL" sz="2400" dirty="0"/>
              <a:t>O</a:t>
            </a:r>
            <a:r>
              <a:rPr lang="es-CL" sz="2400" dirty="0" smtClean="0"/>
              <a:t>bjetivos y beneficios esperados</a:t>
            </a:r>
            <a:endParaRPr lang="es-CL" sz="2400" dirty="0"/>
          </a:p>
        </p:txBody>
      </p:sp>
      <p:sp>
        <p:nvSpPr>
          <p:cNvPr id="2" name="1 CuadroTexto"/>
          <p:cNvSpPr txBox="1"/>
          <p:nvPr/>
        </p:nvSpPr>
        <p:spPr>
          <a:xfrm>
            <a:off x="358072" y="342665"/>
            <a:ext cx="8640960" cy="584775"/>
          </a:xfrm>
          <a:prstGeom prst="rect">
            <a:avLst/>
          </a:prstGeom>
          <a:noFill/>
        </p:spPr>
        <p:txBody>
          <a:bodyPr wrap="square" rtlCol="0">
            <a:spAutoFit/>
          </a:bodyPr>
          <a:lstStyle/>
          <a:p>
            <a:r>
              <a:rPr lang="es-CL" sz="3200" b="1" dirty="0">
                <a:solidFill>
                  <a:srgbClr val="FFC000"/>
                </a:solidFill>
                <a:latin typeface="Century Gothic" pitchFamily="34" charset="0"/>
              </a:rPr>
              <a:t>Índice</a:t>
            </a:r>
          </a:p>
        </p:txBody>
      </p:sp>
    </p:spTree>
    <p:extLst>
      <p:ext uri="{BB962C8B-B14F-4D97-AF65-F5344CB8AC3E}">
        <p14:creationId xmlns:p14="http://schemas.microsoft.com/office/powerpoint/2010/main" val="7333659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61752" y="260648"/>
            <a:ext cx="9099330" cy="523220"/>
          </a:xfrm>
          <a:prstGeom prst="rect">
            <a:avLst/>
          </a:prstGeom>
          <a:noFill/>
        </p:spPr>
        <p:txBody>
          <a:bodyPr wrap="square" rtlCol="0">
            <a:spAutoFit/>
          </a:bodyPr>
          <a:lstStyle/>
          <a:p>
            <a:pPr marL="0" lvl="1"/>
            <a:r>
              <a:rPr lang="es-ES" sz="2700" b="1" dirty="0" smtClean="0">
                <a:solidFill>
                  <a:srgbClr val="FFC000"/>
                </a:solidFill>
                <a:latin typeface="Century Gothic" pitchFamily="34" charset="0"/>
              </a:rPr>
              <a:t>Objetivos y beneficios esperados </a:t>
            </a:r>
            <a:endParaRPr lang="es-ES" sz="2700" b="1" dirty="0">
              <a:solidFill>
                <a:srgbClr val="FFC000"/>
              </a:solidFill>
              <a:latin typeface="Century Gothic" pitchFamily="34" charset="0"/>
            </a:endParaRPr>
          </a:p>
        </p:txBody>
      </p:sp>
      <p:sp>
        <p:nvSpPr>
          <p:cNvPr id="43" name="Rectangle 7"/>
          <p:cNvSpPr>
            <a:spLocks noChangeArrowheads="1"/>
          </p:cNvSpPr>
          <p:nvPr/>
        </p:nvSpPr>
        <p:spPr bwMode="auto">
          <a:xfrm>
            <a:off x="347509" y="1124744"/>
            <a:ext cx="8397844"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indent="0" algn="just" eaLnBrk="1" hangingPunct="1">
              <a:spcBef>
                <a:spcPct val="0"/>
              </a:spcBef>
              <a:buClr>
                <a:srgbClr val="FFC000"/>
              </a:buClr>
              <a:buSzPct val="130000"/>
              <a:buNone/>
            </a:pPr>
            <a:endParaRPr lang="es-CL" sz="22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r>
              <a:rPr lang="es-CL" sz="2200" dirty="0" smtClean="0">
                <a:latin typeface="+mj-lt"/>
              </a:rPr>
              <a:t>Promover </a:t>
            </a:r>
            <a:r>
              <a:rPr lang="es-CL" sz="2200" dirty="0">
                <a:latin typeface="+mj-lt"/>
              </a:rPr>
              <a:t>que los asegurados y consumidores conozcan sus derechos y los procesos para efectuar consultas o reclamos y que reciban un trato justo en todas sus relaciones con los fiscalizados</a:t>
            </a:r>
            <a:r>
              <a:rPr lang="es-CL" sz="2200" dirty="0" smtClean="0">
                <a:latin typeface="+mj-lt"/>
              </a:rPr>
              <a:t>.</a:t>
            </a:r>
          </a:p>
          <a:p>
            <a:pPr marL="285750" lvl="1" algn="just" eaLnBrk="1" hangingPunct="1">
              <a:spcBef>
                <a:spcPct val="0"/>
              </a:spcBef>
              <a:buClr>
                <a:srgbClr val="FFC000"/>
              </a:buClr>
              <a:buSzPct val="130000"/>
              <a:buFont typeface="Wingdings" pitchFamily="2" charset="2"/>
              <a:buChar char="§"/>
            </a:pPr>
            <a:endParaRPr lang="es-CL" sz="2200" dirty="0">
              <a:latin typeface="+mj-lt"/>
            </a:endParaRPr>
          </a:p>
          <a:p>
            <a:pPr marL="285750" lvl="1" algn="just" eaLnBrk="1" hangingPunct="1">
              <a:spcBef>
                <a:spcPct val="0"/>
              </a:spcBef>
              <a:buClr>
                <a:srgbClr val="FFC000"/>
              </a:buClr>
              <a:buSzPct val="130000"/>
              <a:buFont typeface="Wingdings" pitchFamily="2" charset="2"/>
              <a:buChar char="§"/>
            </a:pPr>
            <a:r>
              <a:rPr lang="es-CL" sz="2200" dirty="0" smtClean="0">
                <a:latin typeface="+mj-lt"/>
              </a:rPr>
              <a:t>Mejorar </a:t>
            </a:r>
            <a:r>
              <a:rPr lang="es-CL" sz="2200" dirty="0">
                <a:latin typeface="+mj-lt"/>
              </a:rPr>
              <a:t>la comprensión y administración de los riesgos que impactan a la </a:t>
            </a:r>
            <a:r>
              <a:rPr lang="es-CL" sz="2200" dirty="0" err="1" smtClean="0">
                <a:latin typeface="+mj-lt"/>
              </a:rPr>
              <a:t>CdM</a:t>
            </a:r>
            <a:r>
              <a:rPr lang="es-CL" sz="2200" dirty="0" smtClean="0">
                <a:latin typeface="+mj-lt"/>
              </a:rPr>
              <a:t>.</a:t>
            </a:r>
          </a:p>
          <a:p>
            <a:pPr marL="285750" lvl="1" algn="just" eaLnBrk="1" hangingPunct="1">
              <a:spcBef>
                <a:spcPct val="0"/>
              </a:spcBef>
              <a:buClr>
                <a:srgbClr val="FFC000"/>
              </a:buClr>
              <a:buSzPct val="130000"/>
              <a:buFont typeface="Wingdings" pitchFamily="2" charset="2"/>
              <a:buChar char="§"/>
            </a:pPr>
            <a:endParaRPr lang="es-CL" sz="2200" dirty="0">
              <a:latin typeface="+mj-lt"/>
            </a:endParaRPr>
          </a:p>
          <a:p>
            <a:pPr marL="285750" lvl="1" algn="just" eaLnBrk="1" hangingPunct="1">
              <a:spcBef>
                <a:spcPct val="0"/>
              </a:spcBef>
              <a:buClr>
                <a:srgbClr val="FFC000"/>
              </a:buClr>
              <a:buSzPct val="130000"/>
              <a:buFont typeface="Wingdings" pitchFamily="2" charset="2"/>
              <a:buChar char="§"/>
            </a:pPr>
            <a:r>
              <a:rPr lang="es-CL" sz="2200" dirty="0" smtClean="0">
                <a:latin typeface="+mj-lt"/>
              </a:rPr>
              <a:t>Mejorar </a:t>
            </a:r>
            <a:r>
              <a:rPr lang="es-CL" sz="2200" dirty="0">
                <a:latin typeface="+mj-lt"/>
              </a:rPr>
              <a:t>la eficiencia en la asignación de recursos del regulador, dando prioridad a aspectos de </a:t>
            </a:r>
            <a:r>
              <a:rPr lang="es-CL" sz="2200" dirty="0" err="1" smtClean="0">
                <a:latin typeface="+mj-lt"/>
              </a:rPr>
              <a:t>CdM</a:t>
            </a:r>
            <a:r>
              <a:rPr lang="es-CL" sz="2200" dirty="0" smtClean="0">
                <a:latin typeface="+mj-lt"/>
              </a:rPr>
              <a:t> </a:t>
            </a:r>
            <a:r>
              <a:rPr lang="es-CL" sz="2200" dirty="0">
                <a:latin typeface="+mj-lt"/>
              </a:rPr>
              <a:t>que pudieran tener un mayor impacto en los consumidores o afectar a un gran número de ellos.</a:t>
            </a:r>
          </a:p>
        </p:txBody>
      </p:sp>
    </p:spTree>
    <p:extLst>
      <p:ext uri="{BB962C8B-B14F-4D97-AF65-F5344CB8AC3E}">
        <p14:creationId xmlns:p14="http://schemas.microsoft.com/office/powerpoint/2010/main" val="25694191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61752" y="260648"/>
            <a:ext cx="9099330" cy="523220"/>
          </a:xfrm>
          <a:prstGeom prst="rect">
            <a:avLst/>
          </a:prstGeom>
          <a:noFill/>
        </p:spPr>
        <p:txBody>
          <a:bodyPr wrap="square" rtlCol="0">
            <a:spAutoFit/>
          </a:bodyPr>
          <a:lstStyle/>
          <a:p>
            <a:pPr marL="0" lvl="1"/>
            <a:r>
              <a:rPr lang="es-ES" sz="2700" b="1" dirty="0" smtClean="0">
                <a:solidFill>
                  <a:srgbClr val="FFC000"/>
                </a:solidFill>
                <a:latin typeface="Century Gothic" pitchFamily="34" charset="0"/>
              </a:rPr>
              <a:t>Objetivos y beneficios esperados </a:t>
            </a:r>
            <a:endParaRPr lang="es-ES" sz="2700" b="1" dirty="0">
              <a:solidFill>
                <a:srgbClr val="FFC000"/>
              </a:solidFill>
              <a:latin typeface="Century Gothic" pitchFamily="34" charset="0"/>
            </a:endParaRPr>
          </a:p>
        </p:txBody>
      </p:sp>
      <p:sp>
        <p:nvSpPr>
          <p:cNvPr id="43" name="Rectangle 7"/>
          <p:cNvSpPr>
            <a:spLocks noChangeArrowheads="1"/>
          </p:cNvSpPr>
          <p:nvPr/>
        </p:nvSpPr>
        <p:spPr bwMode="auto">
          <a:xfrm>
            <a:off x="347509" y="1124744"/>
            <a:ext cx="839784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lvl="1" algn="just" eaLnBrk="1" hangingPunct="1">
              <a:spcBef>
                <a:spcPct val="0"/>
              </a:spcBef>
              <a:buClr>
                <a:srgbClr val="FFC000"/>
              </a:buClr>
              <a:buSzPct val="130000"/>
              <a:buFont typeface="Wingdings" pitchFamily="2" charset="2"/>
              <a:buChar char="§"/>
            </a:pPr>
            <a:r>
              <a:rPr lang="es-CL" sz="2200" dirty="0" smtClean="0">
                <a:latin typeface="+mj-lt"/>
              </a:rPr>
              <a:t>Facilitar </a:t>
            </a:r>
            <a:r>
              <a:rPr lang="es-CL" sz="2200" dirty="0">
                <a:latin typeface="+mj-lt"/>
              </a:rPr>
              <a:t>la identificación temprana o preventiva de situaciones o conductas que puedan atentar contra una adecuada </a:t>
            </a:r>
            <a:r>
              <a:rPr lang="es-CL" sz="2200" dirty="0" err="1" smtClean="0">
                <a:latin typeface="+mj-lt"/>
              </a:rPr>
              <a:t>CdM</a:t>
            </a:r>
            <a:r>
              <a:rPr lang="es-CL" sz="2200" dirty="0" smtClean="0">
                <a:latin typeface="+mj-lt"/>
              </a:rPr>
              <a:t>.</a:t>
            </a:r>
          </a:p>
          <a:p>
            <a:pPr marL="285750" lvl="1" algn="just" eaLnBrk="1" hangingPunct="1">
              <a:spcBef>
                <a:spcPct val="0"/>
              </a:spcBef>
              <a:buClr>
                <a:srgbClr val="FFC000"/>
              </a:buClr>
              <a:buSzPct val="130000"/>
              <a:buFont typeface="Wingdings" pitchFamily="2" charset="2"/>
              <a:buChar char="§"/>
            </a:pPr>
            <a:endParaRPr lang="es-CL" sz="2200" dirty="0">
              <a:latin typeface="+mj-lt"/>
            </a:endParaRPr>
          </a:p>
          <a:p>
            <a:pPr marL="285750" lvl="1" algn="just" eaLnBrk="1" hangingPunct="1">
              <a:spcBef>
                <a:spcPct val="0"/>
              </a:spcBef>
              <a:buClr>
                <a:srgbClr val="FFC000"/>
              </a:buClr>
              <a:buSzPct val="130000"/>
              <a:buFont typeface="Wingdings" pitchFamily="2" charset="2"/>
              <a:buChar char="§"/>
            </a:pPr>
            <a:r>
              <a:rPr lang="es-CL" sz="2200" dirty="0" smtClean="0">
                <a:latin typeface="+mj-lt"/>
              </a:rPr>
              <a:t>Detectar </a:t>
            </a:r>
            <a:r>
              <a:rPr lang="es-CL" sz="2200" dirty="0">
                <a:latin typeface="+mj-lt"/>
              </a:rPr>
              <a:t>oportunamente situaciones de </a:t>
            </a:r>
            <a:r>
              <a:rPr lang="es-CL" sz="2200" dirty="0" err="1" smtClean="0">
                <a:latin typeface="+mj-lt"/>
              </a:rPr>
              <a:t>CdM</a:t>
            </a:r>
            <a:r>
              <a:rPr lang="es-CL" sz="2200" dirty="0" smtClean="0">
                <a:latin typeface="+mj-lt"/>
              </a:rPr>
              <a:t> </a:t>
            </a:r>
            <a:r>
              <a:rPr lang="es-CL" sz="2200" dirty="0">
                <a:latin typeface="+mj-lt"/>
              </a:rPr>
              <a:t>inadecuadas que pudieran </a:t>
            </a:r>
            <a:r>
              <a:rPr lang="es-CL" sz="2200" dirty="0" smtClean="0">
                <a:latin typeface="+mj-lt"/>
              </a:rPr>
              <a:t>afectar </a:t>
            </a:r>
            <a:r>
              <a:rPr lang="es-CL" sz="2200" dirty="0">
                <a:latin typeface="+mj-lt"/>
              </a:rPr>
              <a:t>la solvencia de los fiscalizados.</a:t>
            </a:r>
          </a:p>
          <a:p>
            <a:pPr marL="285750" lvl="1" algn="just" eaLnBrk="1" hangingPunct="1">
              <a:spcBef>
                <a:spcPct val="0"/>
              </a:spcBef>
              <a:buClr>
                <a:srgbClr val="FFC000"/>
              </a:buClr>
              <a:buSzPct val="130000"/>
              <a:buFont typeface="Wingdings" pitchFamily="2" charset="2"/>
              <a:buChar char="§"/>
            </a:pPr>
            <a:endParaRPr lang="es-CL" sz="2200" dirty="0" smtClean="0">
              <a:latin typeface="+mj-lt"/>
            </a:endParaRPr>
          </a:p>
          <a:p>
            <a:pPr marL="285750" lvl="1" algn="just" eaLnBrk="1" hangingPunct="1">
              <a:spcBef>
                <a:spcPct val="0"/>
              </a:spcBef>
              <a:buClr>
                <a:srgbClr val="FFC000"/>
              </a:buClr>
              <a:buSzPct val="130000"/>
              <a:buFont typeface="Wingdings" pitchFamily="2" charset="2"/>
              <a:buChar char="§"/>
            </a:pPr>
            <a:r>
              <a:rPr lang="es-CL" sz="2200" dirty="0">
                <a:latin typeface="+mj-lt"/>
              </a:rPr>
              <a:t>Dar cumplimiento a los principios internacionales de </a:t>
            </a:r>
            <a:r>
              <a:rPr lang="es-CL" sz="2200" dirty="0" err="1">
                <a:latin typeface="+mj-lt"/>
              </a:rPr>
              <a:t>CdM</a:t>
            </a:r>
            <a:r>
              <a:rPr lang="es-CL" sz="2200" dirty="0">
                <a:latin typeface="+mj-lt"/>
              </a:rPr>
              <a:t>.</a:t>
            </a:r>
          </a:p>
          <a:p>
            <a:pPr marL="0" lvl="1" indent="0" algn="just" eaLnBrk="1" hangingPunct="1">
              <a:spcBef>
                <a:spcPct val="0"/>
              </a:spcBef>
              <a:buClr>
                <a:srgbClr val="FFC000"/>
              </a:buClr>
              <a:buSzPct val="130000"/>
              <a:buNone/>
            </a:pPr>
            <a:endParaRPr lang="es-CL" sz="2200" dirty="0">
              <a:solidFill>
                <a:srgbClr val="0000CC"/>
              </a:solidFill>
              <a:latin typeface="+mj-lt"/>
            </a:endParaRPr>
          </a:p>
        </p:txBody>
      </p:sp>
    </p:spTree>
    <p:extLst>
      <p:ext uri="{BB962C8B-B14F-4D97-AF65-F5344CB8AC3E}">
        <p14:creationId xmlns:p14="http://schemas.microsoft.com/office/powerpoint/2010/main" val="4562699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Rectángulo"/>
          <p:cNvSpPr/>
          <p:nvPr/>
        </p:nvSpPr>
        <p:spPr>
          <a:xfrm>
            <a:off x="395536" y="908720"/>
            <a:ext cx="8136904" cy="5509200"/>
          </a:xfrm>
          <a:prstGeom prst="rect">
            <a:avLst/>
          </a:prstGeom>
        </p:spPr>
        <p:txBody>
          <a:bodyPr wrap="square">
            <a:spAutoFit/>
          </a:bodyPr>
          <a:lstStyle/>
          <a:p>
            <a:pPr marL="533400" lvl="1" indent="-247650" algn="just">
              <a:spcBef>
                <a:spcPct val="0"/>
              </a:spcBef>
              <a:buClr>
                <a:srgbClr val="FFC000"/>
              </a:buClr>
              <a:buSzPct val="130000"/>
              <a:buFont typeface="Wingdings" pitchFamily="2" charset="2"/>
              <a:buChar char="§"/>
            </a:pPr>
            <a:endParaRPr lang="es-CL" sz="2200" dirty="0">
              <a:latin typeface="+mj-lt"/>
            </a:endParaRPr>
          </a:p>
          <a:p>
            <a:pPr marL="533400" lvl="1" indent="-247650" algn="just">
              <a:spcBef>
                <a:spcPct val="0"/>
              </a:spcBef>
              <a:buClr>
                <a:srgbClr val="FFC000"/>
              </a:buClr>
              <a:buSzPct val="130000"/>
              <a:buFont typeface="Wingdings" pitchFamily="2" charset="2"/>
              <a:buChar char="§"/>
            </a:pPr>
            <a:r>
              <a:rPr lang="es-CL" sz="2200" dirty="0" err="1" smtClean="0">
                <a:latin typeface="+mj-lt"/>
              </a:rPr>
              <a:t>CdM</a:t>
            </a:r>
            <a:r>
              <a:rPr lang="es-CL" sz="2200" dirty="0" smtClean="0">
                <a:latin typeface="+mj-lt"/>
              </a:rPr>
              <a:t> será </a:t>
            </a:r>
            <a:r>
              <a:rPr lang="es-CL" sz="2200" dirty="0">
                <a:latin typeface="+mj-lt"/>
              </a:rPr>
              <a:t>aplicable a la industria </a:t>
            </a:r>
            <a:r>
              <a:rPr lang="es-CL" sz="2200" dirty="0" smtClean="0">
                <a:latin typeface="+mj-lt"/>
              </a:rPr>
              <a:t>aseguradora, </a:t>
            </a:r>
            <a:r>
              <a:rPr lang="es-CL" sz="2200" dirty="0">
                <a:latin typeface="+mj-lt"/>
              </a:rPr>
              <a:t>considerando como modelo a seguir el marco existente para la SBR de solvencia, que comprende dos pilares: Regulatorio y de Supervisión.</a:t>
            </a:r>
          </a:p>
          <a:p>
            <a:pPr marL="533400" lvl="1" indent="-247650" algn="just">
              <a:spcBef>
                <a:spcPct val="0"/>
              </a:spcBef>
              <a:buClr>
                <a:srgbClr val="FFC000"/>
              </a:buClr>
              <a:buSzPct val="130000"/>
              <a:buFont typeface="Wingdings" pitchFamily="2" charset="2"/>
              <a:buChar char="§"/>
            </a:pPr>
            <a:r>
              <a:rPr lang="es-CL" sz="2200" dirty="0" smtClean="0">
                <a:latin typeface="+mj-lt"/>
              </a:rPr>
              <a:t>Modelo considerará </a:t>
            </a:r>
            <a:r>
              <a:rPr lang="es-CL" sz="2200" dirty="0">
                <a:latin typeface="+mj-lt"/>
              </a:rPr>
              <a:t>la definición de principios básicos </a:t>
            </a:r>
            <a:r>
              <a:rPr lang="es-CL" sz="2200" dirty="0" smtClean="0">
                <a:latin typeface="+mj-lt"/>
              </a:rPr>
              <a:t>y normas, </a:t>
            </a:r>
            <a:r>
              <a:rPr lang="es-CL" sz="2200" dirty="0">
                <a:latin typeface="+mj-lt"/>
              </a:rPr>
              <a:t>la supervisión basada en riesgos de é</a:t>
            </a:r>
            <a:r>
              <a:rPr lang="es-CL" sz="2200" dirty="0" smtClean="0">
                <a:latin typeface="+mj-lt"/>
              </a:rPr>
              <a:t>stos </a:t>
            </a:r>
            <a:r>
              <a:rPr lang="es-CL" sz="2200" dirty="0">
                <a:latin typeface="+mj-lt"/>
              </a:rPr>
              <a:t>y las posibles medidas preventivas y correctivas tendientes a prevenir prácticas de conducta de mercado no deseadas, o a modificarlas cuando éstas </a:t>
            </a:r>
            <a:r>
              <a:rPr lang="es-CL" sz="2200" dirty="0" smtClean="0">
                <a:latin typeface="+mj-lt"/>
              </a:rPr>
              <a:t>ocurran.</a:t>
            </a:r>
          </a:p>
          <a:p>
            <a:pPr marL="533400" lvl="1" indent="-247650" algn="just">
              <a:spcBef>
                <a:spcPct val="0"/>
              </a:spcBef>
              <a:buClr>
                <a:srgbClr val="FFC000"/>
              </a:buClr>
              <a:buSzPct val="130000"/>
              <a:buFont typeface="Wingdings" pitchFamily="2" charset="2"/>
              <a:buChar char="§"/>
            </a:pPr>
            <a:r>
              <a:rPr lang="es-CL" sz="2200" dirty="0" smtClean="0">
                <a:latin typeface="+mj-lt"/>
              </a:rPr>
              <a:t>Este </a:t>
            </a:r>
            <a:r>
              <a:rPr lang="es-CL" sz="2200" dirty="0">
                <a:latin typeface="+mj-lt"/>
              </a:rPr>
              <a:t>proceso contempla efectuar consultas al mercado para recoger su opinión y realizar actividades de difusión y coordinación, de modo de llevar a cabo un proceso de diseño e implementación en forma gradual, transparente e informada.</a:t>
            </a:r>
          </a:p>
          <a:p>
            <a:pPr marL="533400" lvl="1" indent="-247650" algn="just">
              <a:spcBef>
                <a:spcPct val="0"/>
              </a:spcBef>
              <a:buClr>
                <a:srgbClr val="FFC000"/>
              </a:buClr>
              <a:buSzPct val="130000"/>
              <a:buFont typeface="Wingdings" pitchFamily="2" charset="2"/>
              <a:buChar char="§"/>
            </a:pPr>
            <a:endParaRPr lang="es-CL" sz="2200" dirty="0" smtClean="0">
              <a:solidFill>
                <a:srgbClr val="0000CC"/>
              </a:solidFill>
              <a:latin typeface="+mj-lt"/>
            </a:endParaRPr>
          </a:p>
          <a:p>
            <a:pPr marL="285750" lvl="1" algn="just">
              <a:spcBef>
                <a:spcPct val="0"/>
              </a:spcBef>
              <a:buClr>
                <a:srgbClr val="FFC000"/>
              </a:buClr>
              <a:buSzPct val="130000"/>
              <a:buFont typeface="Wingdings" pitchFamily="2" charset="2"/>
              <a:buChar char="§"/>
            </a:pPr>
            <a:endParaRPr lang="es-CL" sz="2200" dirty="0">
              <a:solidFill>
                <a:srgbClr val="0000CC"/>
              </a:solidFill>
              <a:latin typeface="+mj-lt"/>
            </a:endParaRPr>
          </a:p>
        </p:txBody>
      </p:sp>
      <p:sp>
        <p:nvSpPr>
          <p:cNvPr id="3" name="2 CuadroTexto"/>
          <p:cNvSpPr txBox="1"/>
          <p:nvPr/>
        </p:nvSpPr>
        <p:spPr>
          <a:xfrm>
            <a:off x="161752" y="260648"/>
            <a:ext cx="9099330" cy="523220"/>
          </a:xfrm>
          <a:prstGeom prst="rect">
            <a:avLst/>
          </a:prstGeom>
          <a:noFill/>
        </p:spPr>
        <p:txBody>
          <a:bodyPr wrap="square" rtlCol="0">
            <a:spAutoFit/>
          </a:bodyPr>
          <a:lstStyle/>
          <a:p>
            <a:pPr marL="0" lvl="1"/>
            <a:r>
              <a:rPr lang="es-ES" sz="2700" b="1" dirty="0" smtClean="0">
                <a:solidFill>
                  <a:srgbClr val="FFC000"/>
                </a:solidFill>
                <a:latin typeface="Century Gothic" pitchFamily="34" charset="0"/>
              </a:rPr>
              <a:t>Conclusiones</a:t>
            </a:r>
            <a:endParaRPr lang="es-ES" sz="2700" b="1" dirty="0">
              <a:solidFill>
                <a:srgbClr val="FFC000"/>
              </a:solidFill>
              <a:latin typeface="Century Gothic" pitchFamily="34" charset="0"/>
            </a:endParaRPr>
          </a:p>
        </p:txBody>
      </p:sp>
    </p:spTree>
    <p:extLst>
      <p:ext uri="{BB962C8B-B14F-4D97-AF65-F5344CB8AC3E}">
        <p14:creationId xmlns:p14="http://schemas.microsoft.com/office/powerpoint/2010/main" val="1641520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Rectángulo"/>
          <p:cNvSpPr/>
          <p:nvPr/>
        </p:nvSpPr>
        <p:spPr>
          <a:xfrm>
            <a:off x="395536" y="959237"/>
            <a:ext cx="7416824" cy="3477875"/>
          </a:xfrm>
          <a:prstGeom prst="rect">
            <a:avLst/>
          </a:prstGeom>
        </p:spPr>
        <p:txBody>
          <a:bodyPr wrap="square">
            <a:spAutoFit/>
          </a:bodyPr>
          <a:lstStyle/>
          <a:p>
            <a:pPr marL="285750" lvl="1" algn="just">
              <a:spcBef>
                <a:spcPct val="0"/>
              </a:spcBef>
              <a:buClr>
                <a:srgbClr val="FFC000"/>
              </a:buClr>
              <a:buSzPct val="130000"/>
            </a:pPr>
            <a:endParaRPr lang="es-CL" sz="2200" dirty="0">
              <a:solidFill>
                <a:srgbClr val="0000CC"/>
              </a:solidFill>
              <a:latin typeface="+mj-lt"/>
            </a:endParaRPr>
          </a:p>
          <a:p>
            <a:pPr marL="536575" lvl="1" indent="-250825" algn="just">
              <a:spcBef>
                <a:spcPct val="0"/>
              </a:spcBef>
              <a:buClr>
                <a:srgbClr val="FFC000"/>
              </a:buClr>
              <a:buSzPct val="130000"/>
              <a:buFont typeface="Wingdings" pitchFamily="2" charset="2"/>
              <a:buChar char="§"/>
            </a:pPr>
            <a:r>
              <a:rPr lang="es-CL" sz="2200" dirty="0">
                <a:latin typeface="+mj-lt"/>
              </a:rPr>
              <a:t>Se espera </a:t>
            </a:r>
            <a:r>
              <a:rPr lang="es-CL" sz="2200" dirty="0" smtClean="0">
                <a:latin typeface="+mj-lt"/>
              </a:rPr>
              <a:t>entonces, </a:t>
            </a:r>
            <a:r>
              <a:rPr lang="es-CL" sz="2200" dirty="0">
                <a:latin typeface="+mj-lt"/>
              </a:rPr>
              <a:t>superar las limitaciones </a:t>
            </a:r>
            <a:r>
              <a:rPr lang="es-CL" sz="2200" dirty="0" smtClean="0">
                <a:latin typeface="+mj-lt"/>
              </a:rPr>
              <a:t>actuales, </a:t>
            </a:r>
            <a:r>
              <a:rPr lang="es-CL" sz="2200" dirty="0">
                <a:latin typeface="+mj-lt"/>
              </a:rPr>
              <a:t>y </a:t>
            </a:r>
            <a:r>
              <a:rPr lang="es-CL" sz="2200" dirty="0" smtClean="0">
                <a:latin typeface="+mj-lt"/>
              </a:rPr>
              <a:t>contar </a:t>
            </a:r>
            <a:r>
              <a:rPr lang="es-CL" sz="2200" dirty="0">
                <a:latin typeface="+mj-lt"/>
              </a:rPr>
              <a:t>con un sistema de supervisión moderno y más acorde a los estándares internacionales, que sea preventivo, flexible y más eficiente en la utilización de los recursos de la SVS.  </a:t>
            </a:r>
            <a:endParaRPr lang="es-CL" sz="2200" dirty="0" smtClean="0">
              <a:latin typeface="+mj-lt"/>
            </a:endParaRPr>
          </a:p>
          <a:p>
            <a:pPr marL="285750" lvl="1" algn="just">
              <a:spcBef>
                <a:spcPct val="0"/>
              </a:spcBef>
              <a:buClr>
                <a:srgbClr val="FFC000"/>
              </a:buClr>
              <a:buSzPct val="130000"/>
              <a:buFont typeface="Wingdings" pitchFamily="2" charset="2"/>
              <a:buChar char="§"/>
            </a:pPr>
            <a:endParaRPr lang="es-CL" sz="2200" dirty="0">
              <a:latin typeface="+mj-lt"/>
            </a:endParaRPr>
          </a:p>
          <a:p>
            <a:pPr marL="536575" lvl="1" indent="-250825" algn="just">
              <a:spcBef>
                <a:spcPct val="0"/>
              </a:spcBef>
              <a:buClr>
                <a:srgbClr val="FFC000"/>
              </a:buClr>
              <a:buSzPct val="130000"/>
              <a:buFont typeface="Wingdings" pitchFamily="2" charset="2"/>
              <a:buChar char="§"/>
            </a:pPr>
            <a:r>
              <a:rPr lang="es-CL" sz="2200" dirty="0" smtClean="0">
                <a:latin typeface="+mj-lt"/>
              </a:rPr>
              <a:t>En </a:t>
            </a:r>
            <a:r>
              <a:rPr lang="es-CL" sz="2200" dirty="0">
                <a:latin typeface="+mj-lt"/>
              </a:rPr>
              <a:t>definitiva, un modelo que permita un mejor nivel de protección al asegurado, junto con un desarrollo sano y solvente en el largo plazo de la industria aseguradora</a:t>
            </a:r>
            <a:r>
              <a:rPr lang="es-CL" sz="2200" dirty="0" smtClean="0">
                <a:latin typeface="+mj-lt"/>
              </a:rPr>
              <a:t>.</a:t>
            </a:r>
            <a:endParaRPr lang="es-CL" sz="2200" dirty="0">
              <a:latin typeface="+mj-lt"/>
            </a:endParaRPr>
          </a:p>
        </p:txBody>
      </p:sp>
      <p:sp>
        <p:nvSpPr>
          <p:cNvPr id="3" name="2 CuadroTexto"/>
          <p:cNvSpPr txBox="1"/>
          <p:nvPr/>
        </p:nvSpPr>
        <p:spPr>
          <a:xfrm>
            <a:off x="161752" y="260648"/>
            <a:ext cx="9099330" cy="523220"/>
          </a:xfrm>
          <a:prstGeom prst="rect">
            <a:avLst/>
          </a:prstGeom>
          <a:noFill/>
        </p:spPr>
        <p:txBody>
          <a:bodyPr wrap="square" rtlCol="0">
            <a:spAutoFit/>
          </a:bodyPr>
          <a:lstStyle/>
          <a:p>
            <a:pPr marL="0" lvl="1"/>
            <a:r>
              <a:rPr lang="es-ES" sz="2700" b="1" dirty="0" smtClean="0">
                <a:solidFill>
                  <a:srgbClr val="FFC000"/>
                </a:solidFill>
                <a:latin typeface="Century Gothic" pitchFamily="34" charset="0"/>
              </a:rPr>
              <a:t>Conclusiones</a:t>
            </a:r>
            <a:endParaRPr lang="es-ES" sz="2700" b="1" dirty="0">
              <a:solidFill>
                <a:srgbClr val="FFC000"/>
              </a:solidFill>
              <a:latin typeface="Century Gothic" pitchFamily="34" charset="0"/>
            </a:endParaRPr>
          </a:p>
        </p:txBody>
      </p:sp>
    </p:spTree>
    <p:extLst>
      <p:ext uri="{BB962C8B-B14F-4D97-AF65-F5344CB8AC3E}">
        <p14:creationId xmlns:p14="http://schemas.microsoft.com/office/powerpoint/2010/main" val="30445453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3 Rectángulo"/>
          <p:cNvSpPr/>
          <p:nvPr/>
        </p:nvSpPr>
        <p:spPr>
          <a:xfrm>
            <a:off x="1043608" y="2708920"/>
            <a:ext cx="7128791" cy="923330"/>
          </a:xfrm>
          <a:prstGeom prst="rect">
            <a:avLst/>
          </a:prstGeom>
        </p:spPr>
        <p:txBody>
          <a:bodyPr wrap="square">
            <a:spAutoFit/>
          </a:bodyPr>
          <a:lstStyle/>
          <a:p>
            <a:pPr algn="ctr"/>
            <a:r>
              <a:rPr lang="es-CL" sz="5400" dirty="0">
                <a:latin typeface="+mj-lt"/>
              </a:rPr>
              <a:t>Muchas Gracias</a:t>
            </a:r>
            <a:r>
              <a:rPr lang="es-CL" sz="5400" dirty="0" smtClean="0">
                <a:latin typeface="+mj-lt"/>
              </a:rPr>
              <a:t>!</a:t>
            </a:r>
            <a:endParaRPr lang="es-CL" sz="5400" dirty="0">
              <a:latin typeface="+mj-lt"/>
            </a:endParaRPr>
          </a:p>
        </p:txBody>
      </p:sp>
      <p:sp>
        <p:nvSpPr>
          <p:cNvPr id="2" name="1 CuadroTexto"/>
          <p:cNvSpPr txBox="1"/>
          <p:nvPr/>
        </p:nvSpPr>
        <p:spPr>
          <a:xfrm>
            <a:off x="899592" y="6237312"/>
            <a:ext cx="3987486" cy="492443"/>
          </a:xfrm>
          <a:prstGeom prst="rect">
            <a:avLst/>
          </a:prstGeom>
          <a:noFill/>
        </p:spPr>
        <p:txBody>
          <a:bodyPr wrap="square" rtlCol="0">
            <a:spAutoFit/>
          </a:bodyPr>
          <a:lstStyle/>
          <a:p>
            <a:r>
              <a:rPr lang="es-CL" dirty="0" smtClean="0">
                <a:solidFill>
                  <a:schemeClr val="bg2">
                    <a:lumMod val="90000"/>
                  </a:schemeClr>
                </a:solidFill>
                <a:latin typeface="Century Gothic" pitchFamily="34" charset="0"/>
              </a:rPr>
              <a:t>       </a:t>
            </a:r>
            <a:r>
              <a:rPr lang="es-CL" sz="2600" dirty="0" smtClean="0">
                <a:solidFill>
                  <a:schemeClr val="bg2">
                    <a:lumMod val="90000"/>
                  </a:schemeClr>
                </a:solidFill>
                <a:latin typeface="+mj-lt"/>
              </a:rPr>
              <a:t>Santiago, Julio de </a:t>
            </a:r>
            <a:r>
              <a:rPr lang="es-CL" sz="2600" dirty="0">
                <a:solidFill>
                  <a:schemeClr val="bg2">
                    <a:lumMod val="90000"/>
                  </a:schemeClr>
                </a:solidFill>
                <a:latin typeface="+mj-lt"/>
              </a:rPr>
              <a:t>2014</a:t>
            </a:r>
          </a:p>
        </p:txBody>
      </p:sp>
    </p:spTree>
    <p:extLst>
      <p:ext uri="{BB962C8B-B14F-4D97-AF65-F5344CB8AC3E}">
        <p14:creationId xmlns:p14="http://schemas.microsoft.com/office/powerpoint/2010/main" val="7434159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2 CuadroTexto"/>
          <p:cNvSpPr txBox="1"/>
          <p:nvPr/>
        </p:nvSpPr>
        <p:spPr>
          <a:xfrm>
            <a:off x="149128" y="366922"/>
            <a:ext cx="8671344" cy="523220"/>
          </a:xfrm>
          <a:prstGeom prst="rect">
            <a:avLst/>
          </a:prstGeom>
          <a:noFill/>
        </p:spPr>
        <p:txBody>
          <a:bodyPr wrap="square" rtlCol="0">
            <a:spAutoFit/>
          </a:bodyPr>
          <a:lstStyle/>
          <a:p>
            <a:pPr marL="0" lvl="1"/>
            <a:r>
              <a:rPr lang="es-ES" sz="2800" b="1" dirty="0" smtClean="0">
                <a:solidFill>
                  <a:srgbClr val="FFC000"/>
                </a:solidFill>
                <a:latin typeface="Century Gothic" pitchFamily="34" charset="0"/>
              </a:rPr>
              <a:t>La confianza: principal activo</a:t>
            </a:r>
            <a:endParaRPr lang="es-ES" sz="2800" b="1" dirty="0">
              <a:solidFill>
                <a:srgbClr val="FFC000"/>
              </a:solidFill>
              <a:latin typeface="Century Gothic" pitchFamily="34" charset="0"/>
            </a:endParaRPr>
          </a:p>
        </p:txBody>
      </p:sp>
      <p:sp>
        <p:nvSpPr>
          <p:cNvPr id="7" name="6 CuadroTexto"/>
          <p:cNvSpPr txBox="1"/>
          <p:nvPr/>
        </p:nvSpPr>
        <p:spPr>
          <a:xfrm>
            <a:off x="323527" y="1196752"/>
            <a:ext cx="8496945" cy="4708981"/>
          </a:xfrm>
          <a:prstGeom prst="rect">
            <a:avLst/>
          </a:prstGeom>
          <a:noFill/>
        </p:spPr>
        <p:txBody>
          <a:bodyPr wrap="square" rtlCol="0">
            <a:spAutoFit/>
          </a:bodyPr>
          <a:lstStyle/>
          <a:p>
            <a:pPr marL="285750" indent="-285750">
              <a:buClr>
                <a:srgbClr val="FFC000"/>
              </a:buClr>
              <a:buFont typeface="Wingdings" panose="05000000000000000000" pitchFamily="2" charset="2"/>
              <a:buChar char="§"/>
            </a:pPr>
            <a:r>
              <a:rPr lang="es-CL" sz="2000" dirty="0"/>
              <a:t>El mercado de seguros, por la naturaleza de su negocio y su impacto económico y social, es un mercado regulado. La regulación tiene como principales objetivos la solvencia, que procura que las aseguradoras cuenten con recursos financieros suficientes para cumplir con sus compromisos con los asegurados, y la conducta de </a:t>
            </a:r>
            <a:r>
              <a:rPr lang="es-CL" sz="2000" dirty="0" smtClean="0"/>
              <a:t>mercado (</a:t>
            </a:r>
            <a:r>
              <a:rPr lang="es-CL" sz="2000" dirty="0" err="1" smtClean="0"/>
              <a:t>CdM</a:t>
            </a:r>
            <a:r>
              <a:rPr lang="es-CL" sz="2000" dirty="0"/>
              <a:t>)</a:t>
            </a:r>
            <a:r>
              <a:rPr lang="es-CL" sz="2000" dirty="0" smtClean="0"/>
              <a:t>, </a:t>
            </a:r>
            <a:r>
              <a:rPr lang="es-CL" sz="2000" dirty="0"/>
              <a:t>que busca proteger los derechos de los asegurados y del público en general, considerando </a:t>
            </a:r>
            <a:r>
              <a:rPr lang="es-CL" sz="2000" dirty="0" smtClean="0"/>
              <a:t>el </a:t>
            </a:r>
            <a:r>
              <a:rPr lang="es-CL" sz="2000" dirty="0"/>
              <a:t>trato justo a los asegurados, </a:t>
            </a:r>
            <a:r>
              <a:rPr lang="es-CL" sz="2000" dirty="0" smtClean="0"/>
              <a:t>transparencia y </a:t>
            </a:r>
            <a:r>
              <a:rPr lang="es-CL" sz="2000" dirty="0"/>
              <a:t>el pago oportuno de </a:t>
            </a:r>
            <a:r>
              <a:rPr lang="es-CL" sz="2000" dirty="0" smtClean="0"/>
              <a:t>indemnizaciones.</a:t>
            </a:r>
          </a:p>
          <a:p>
            <a:pPr marL="285750" indent="-285750">
              <a:buClr>
                <a:srgbClr val="FFC000"/>
              </a:buClr>
              <a:buFont typeface="Wingdings" panose="05000000000000000000" pitchFamily="2" charset="2"/>
              <a:buChar char="§"/>
            </a:pPr>
            <a:endParaRPr lang="es-CL" sz="2000" dirty="0" smtClean="0"/>
          </a:p>
          <a:p>
            <a:pPr marL="285750" indent="-285750">
              <a:buClr>
                <a:srgbClr val="FFC000"/>
              </a:buClr>
              <a:buFont typeface="Wingdings" panose="05000000000000000000" pitchFamily="2" charset="2"/>
              <a:buChar char="§"/>
            </a:pPr>
            <a:r>
              <a:rPr lang="es-CL" sz="2000" dirty="0" smtClean="0"/>
              <a:t>La </a:t>
            </a:r>
            <a:r>
              <a:rPr lang="es-CL" sz="2000" dirty="0"/>
              <a:t>confianza de los clientes </a:t>
            </a:r>
            <a:r>
              <a:rPr lang="es-CL" sz="2000" dirty="0" smtClean="0"/>
              <a:t>es </a:t>
            </a:r>
            <a:r>
              <a:rPr lang="es-CL" sz="2000" dirty="0"/>
              <a:t>esencial para un desarrollo sano del mercado; promoverla y fortalecerla a través de buenas prácticas de conducta de mercado y un trato justo hacia los clientes, debe ser un objetivo compartido por reguladores</a:t>
            </a:r>
            <a:r>
              <a:rPr lang="es-CL" sz="2000" dirty="0" smtClean="0"/>
              <a:t>, </a:t>
            </a:r>
            <a:r>
              <a:rPr lang="es-CL" sz="2000" dirty="0"/>
              <a:t>aseguradoras, intermediarios y otros </a:t>
            </a:r>
            <a:r>
              <a:rPr lang="es-CL" sz="2000" dirty="0" smtClean="0"/>
              <a:t>agentes que participan.   </a:t>
            </a:r>
          </a:p>
          <a:p>
            <a:pPr marL="285750" indent="-285750">
              <a:buClr>
                <a:srgbClr val="FFC000"/>
              </a:buClr>
              <a:buFont typeface="Wingdings" panose="05000000000000000000" pitchFamily="2" charset="2"/>
              <a:buChar char="§"/>
            </a:pPr>
            <a:endParaRPr lang="es-CL" sz="2000" dirty="0" smtClean="0"/>
          </a:p>
          <a:p>
            <a:pPr marL="285750" indent="-285750">
              <a:buClr>
                <a:srgbClr val="FFC000"/>
              </a:buClr>
              <a:buFont typeface="Wingdings" panose="05000000000000000000" pitchFamily="2" charset="2"/>
              <a:buChar char="§"/>
            </a:pPr>
            <a:r>
              <a:rPr lang="es-CL" sz="2000" dirty="0" smtClean="0"/>
              <a:t>Las malas </a:t>
            </a:r>
            <a:r>
              <a:rPr lang="es-CL" sz="2000" dirty="0"/>
              <a:t>prácticas, el trato </a:t>
            </a:r>
            <a:r>
              <a:rPr lang="es-CL" sz="2000" dirty="0" smtClean="0"/>
              <a:t>injusto </a:t>
            </a:r>
            <a:r>
              <a:rPr lang="es-CL" sz="2000" dirty="0"/>
              <a:t>y la falta de transparencia, son factores que </a:t>
            </a:r>
            <a:r>
              <a:rPr lang="es-CL" sz="2000" dirty="0" smtClean="0"/>
              <a:t>podrían afectar </a:t>
            </a:r>
            <a:r>
              <a:rPr lang="es-CL" sz="2000" dirty="0"/>
              <a:t>la solvencia y el potencial crecimiento de la industria.</a:t>
            </a:r>
          </a:p>
        </p:txBody>
      </p:sp>
    </p:spTree>
    <p:extLst>
      <p:ext uri="{BB962C8B-B14F-4D97-AF65-F5344CB8AC3E}">
        <p14:creationId xmlns:p14="http://schemas.microsoft.com/office/powerpoint/2010/main" val="6345157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78" y="3068960"/>
            <a:ext cx="490618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366" y="542943"/>
            <a:ext cx="3884058" cy="382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www.mundiario.com/media/mundiario/images/2013/05/17/20130716170152777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04664"/>
            <a:ext cx="2136260" cy="28369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4402212"/>
            <a:ext cx="2311555" cy="197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074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3 CuadroTexto"/>
          <p:cNvSpPr txBox="1"/>
          <p:nvPr/>
        </p:nvSpPr>
        <p:spPr>
          <a:xfrm>
            <a:off x="149128" y="366922"/>
            <a:ext cx="9319416" cy="523220"/>
          </a:xfrm>
          <a:prstGeom prst="rect">
            <a:avLst/>
          </a:prstGeom>
          <a:noFill/>
        </p:spPr>
        <p:txBody>
          <a:bodyPr wrap="square" rtlCol="0">
            <a:spAutoFit/>
          </a:bodyPr>
          <a:lstStyle/>
          <a:p>
            <a:pPr marL="0" lvl="1"/>
            <a:r>
              <a:rPr lang="es-ES" sz="2800" b="1" dirty="0" smtClean="0">
                <a:solidFill>
                  <a:srgbClr val="FFC000"/>
                </a:solidFill>
                <a:latin typeface="Century Gothic" pitchFamily="34" charset="0"/>
              </a:rPr>
              <a:t>También hay conductas adecuadas de Mercado</a:t>
            </a:r>
            <a:endParaRPr lang="es-CL" sz="2800" b="1" dirty="0">
              <a:solidFill>
                <a:srgbClr val="FFC000"/>
              </a:solidFill>
              <a:latin typeface="Century Gothic" pitchFamily="34"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1780" y="1088740"/>
            <a:ext cx="415334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052116"/>
            <a:ext cx="4392488" cy="496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14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3" name="Rectangle 7"/>
          <p:cNvSpPr>
            <a:spLocks noChangeArrowheads="1"/>
          </p:cNvSpPr>
          <p:nvPr/>
        </p:nvSpPr>
        <p:spPr bwMode="auto">
          <a:xfrm>
            <a:off x="395536" y="908720"/>
            <a:ext cx="7920880" cy="677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indent="0" algn="just" eaLnBrk="1" hangingPunct="1">
              <a:spcBef>
                <a:spcPct val="0"/>
              </a:spcBef>
              <a:buClr>
                <a:srgbClr val="FFC000"/>
              </a:buClr>
              <a:buSzPct val="130000"/>
              <a:buNone/>
            </a:pPr>
            <a:endParaRPr lang="es-CL" sz="2200" dirty="0" smtClean="0">
              <a:latin typeface="+mj-lt"/>
            </a:endParaRPr>
          </a:p>
          <a:p>
            <a:pPr marL="285750" lvl="1" algn="just" eaLnBrk="1" hangingPunct="1">
              <a:spcBef>
                <a:spcPct val="0"/>
              </a:spcBef>
              <a:buClr>
                <a:srgbClr val="FFC000"/>
              </a:buClr>
              <a:buSzPct val="130000"/>
              <a:buFont typeface="Wingdings" pitchFamily="2" charset="2"/>
              <a:buChar char="§"/>
            </a:pPr>
            <a:r>
              <a:rPr lang="es-CL" sz="2200" dirty="0" smtClean="0">
                <a:latin typeface="+mj-lt"/>
              </a:rPr>
              <a:t>La </a:t>
            </a:r>
            <a:r>
              <a:rPr lang="es-CL" sz="2200" dirty="0">
                <a:latin typeface="+mj-lt"/>
              </a:rPr>
              <a:t>SVS ha modernizado su enfoque de supervisión de solvencia, </a:t>
            </a:r>
            <a:r>
              <a:rPr lang="es-CL" sz="2200" dirty="0" smtClean="0">
                <a:latin typeface="+mj-lt"/>
              </a:rPr>
              <a:t>estableciendo un </a:t>
            </a:r>
            <a:r>
              <a:rPr lang="es-CL" sz="2200" dirty="0">
                <a:latin typeface="+mj-lt"/>
              </a:rPr>
              <a:t>modelo de </a:t>
            </a:r>
            <a:r>
              <a:rPr lang="es-CL" sz="2200" dirty="0" smtClean="0">
                <a:latin typeface="+mj-lt"/>
              </a:rPr>
              <a:t>SBR para las compañías de seguros.</a:t>
            </a:r>
          </a:p>
          <a:p>
            <a:pPr marL="285750" lvl="1" algn="just" eaLnBrk="1" hangingPunct="1">
              <a:spcBef>
                <a:spcPct val="0"/>
              </a:spcBef>
              <a:buClr>
                <a:srgbClr val="FFC000"/>
              </a:buClr>
              <a:buSzPct val="130000"/>
              <a:buFont typeface="Wingdings" pitchFamily="2" charset="2"/>
              <a:buChar char="§"/>
            </a:pPr>
            <a:endParaRPr lang="es-CL" sz="800" dirty="0" smtClean="0">
              <a:latin typeface="+mj-lt"/>
            </a:endParaRPr>
          </a:p>
          <a:p>
            <a:pPr marL="285750" lvl="1" algn="just" eaLnBrk="1" hangingPunct="1">
              <a:spcBef>
                <a:spcPct val="0"/>
              </a:spcBef>
              <a:buClr>
                <a:srgbClr val="FFC000"/>
              </a:buClr>
              <a:buSzPct val="130000"/>
              <a:buFont typeface="Wingdings" pitchFamily="2" charset="2"/>
              <a:buChar char="§"/>
            </a:pPr>
            <a:r>
              <a:rPr lang="es-CL" sz="2200" dirty="0" smtClean="0">
                <a:latin typeface="+mj-lt"/>
              </a:rPr>
              <a:t>Ha estudiado la </a:t>
            </a:r>
            <a:r>
              <a:rPr lang="es-CL" sz="2200" dirty="0">
                <a:latin typeface="+mj-lt"/>
              </a:rPr>
              <a:t>experiencia nacional e internacional de </a:t>
            </a:r>
            <a:r>
              <a:rPr lang="es-CL" sz="2200" dirty="0" err="1" smtClean="0">
                <a:latin typeface="+mj-lt"/>
              </a:rPr>
              <a:t>CdM</a:t>
            </a:r>
            <a:r>
              <a:rPr lang="es-CL" sz="2200" dirty="0" smtClean="0">
                <a:latin typeface="+mj-lt"/>
              </a:rPr>
              <a:t> para proponer </a:t>
            </a:r>
            <a:r>
              <a:rPr lang="es-CL" sz="2200" dirty="0">
                <a:latin typeface="+mj-lt"/>
              </a:rPr>
              <a:t>un modelo de </a:t>
            </a:r>
            <a:r>
              <a:rPr lang="es-CL" sz="2200" dirty="0" smtClean="0">
                <a:latin typeface="+mj-lt"/>
              </a:rPr>
              <a:t>supervisión similar al enfoque aplicado en solvencia. </a:t>
            </a:r>
          </a:p>
          <a:p>
            <a:pPr marL="0" lvl="1" indent="0" algn="just" eaLnBrk="1" hangingPunct="1">
              <a:spcBef>
                <a:spcPct val="0"/>
              </a:spcBef>
              <a:buClr>
                <a:srgbClr val="FFC000"/>
              </a:buClr>
              <a:buSzPct val="130000"/>
              <a:buNone/>
            </a:pPr>
            <a:endParaRPr lang="es-CL" sz="2200" dirty="0" smtClean="0">
              <a:latin typeface="+mj-lt"/>
            </a:endParaRPr>
          </a:p>
          <a:p>
            <a:pPr marL="0" lvl="1" indent="0" algn="just" eaLnBrk="1" hangingPunct="1">
              <a:spcBef>
                <a:spcPct val="0"/>
              </a:spcBef>
              <a:buClr>
                <a:srgbClr val="FFC000"/>
              </a:buClr>
              <a:buSzPct val="130000"/>
              <a:buNone/>
            </a:pPr>
            <a:r>
              <a:rPr lang="es-CL" sz="2200" b="1" dirty="0" smtClean="0">
                <a:latin typeface="+mj-lt"/>
              </a:rPr>
              <a:t>Definición </a:t>
            </a:r>
            <a:r>
              <a:rPr lang="es-CL" sz="2200" b="1" dirty="0">
                <a:latin typeface="+mj-lt"/>
              </a:rPr>
              <a:t>de </a:t>
            </a:r>
            <a:r>
              <a:rPr lang="es-CL" sz="2200" b="1" dirty="0" err="1" smtClean="0">
                <a:latin typeface="+mj-lt"/>
              </a:rPr>
              <a:t>CdM</a:t>
            </a:r>
            <a:r>
              <a:rPr lang="es-CL" sz="2200" dirty="0">
                <a:latin typeface="+mj-lt"/>
              </a:rPr>
              <a:t>:</a:t>
            </a:r>
          </a:p>
          <a:p>
            <a:pPr marL="285750" lvl="1" algn="just" eaLnBrk="1" hangingPunct="1">
              <a:spcBef>
                <a:spcPct val="0"/>
              </a:spcBef>
              <a:buClr>
                <a:srgbClr val="FFC000"/>
              </a:buClr>
              <a:buSzPct val="130000"/>
              <a:buFont typeface="Wingdings" pitchFamily="2" charset="2"/>
              <a:buChar char="§"/>
            </a:pPr>
            <a:endParaRPr lang="es-CL" sz="800" dirty="0">
              <a:latin typeface="+mj-lt"/>
            </a:endParaRPr>
          </a:p>
          <a:p>
            <a:pPr marL="285750" lvl="1" algn="just" eaLnBrk="1" hangingPunct="1">
              <a:spcBef>
                <a:spcPct val="0"/>
              </a:spcBef>
              <a:buClr>
                <a:srgbClr val="FFC000"/>
              </a:buClr>
              <a:buSzPct val="130000"/>
              <a:buFont typeface="Wingdings" pitchFamily="2" charset="2"/>
              <a:buChar char="§"/>
            </a:pPr>
            <a:r>
              <a:rPr lang="es-CL" sz="2200" dirty="0">
                <a:latin typeface="+mj-lt"/>
              </a:rPr>
              <a:t>Corresponde a las mejores prácticas que deben considerar en el mercado de seguros los diversos agentes que participan en él,  tendientes a la protección de los derechos de los asegurados y público en general, considerando aspectos tales como trato justo y transparencia en la comercialización de los seguros, el pago de las indemnizaciones y otros beneficios  asociados a éstos.</a:t>
            </a:r>
          </a:p>
          <a:p>
            <a:pPr marL="285750" lvl="1" algn="just" eaLnBrk="1" hangingPunct="1">
              <a:spcBef>
                <a:spcPct val="0"/>
              </a:spcBef>
              <a:buClr>
                <a:srgbClr val="FFC000"/>
              </a:buClr>
              <a:buSzPct val="130000"/>
              <a:buFont typeface="Wingdings" pitchFamily="2" charset="2"/>
              <a:buChar char="§"/>
            </a:pPr>
            <a:endParaRPr lang="es-CL" sz="2200" dirty="0" smtClean="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sz="22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sz="2200" dirty="0" smtClean="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sz="22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sz="2200" dirty="0" smtClean="0">
              <a:solidFill>
                <a:srgbClr val="0000CC"/>
              </a:solidFill>
              <a:latin typeface="+mj-lt"/>
            </a:endParaRPr>
          </a:p>
        </p:txBody>
      </p:sp>
      <p:sp>
        <p:nvSpPr>
          <p:cNvPr id="4" name="3 CuadroTexto"/>
          <p:cNvSpPr txBox="1"/>
          <p:nvPr/>
        </p:nvSpPr>
        <p:spPr>
          <a:xfrm>
            <a:off x="149128" y="366922"/>
            <a:ext cx="8928991" cy="523220"/>
          </a:xfrm>
          <a:prstGeom prst="rect">
            <a:avLst/>
          </a:prstGeom>
          <a:noFill/>
        </p:spPr>
        <p:txBody>
          <a:bodyPr wrap="square" rtlCol="0">
            <a:spAutoFit/>
          </a:bodyPr>
          <a:lstStyle/>
          <a:p>
            <a:pPr marL="0" lvl="1"/>
            <a:r>
              <a:rPr lang="es-ES" sz="2800" b="1" dirty="0" smtClean="0">
                <a:solidFill>
                  <a:srgbClr val="FFC000"/>
                </a:solidFill>
                <a:latin typeface="Century Gothic" pitchFamily="34" charset="0"/>
              </a:rPr>
              <a:t>Regulación y Supervisión actual de </a:t>
            </a:r>
            <a:r>
              <a:rPr lang="es-CL" sz="2800" b="1" dirty="0" err="1" smtClean="0">
                <a:solidFill>
                  <a:srgbClr val="FFC000"/>
                </a:solidFill>
                <a:latin typeface="Century Gothic" pitchFamily="34" charset="0"/>
              </a:rPr>
              <a:t>CdM</a:t>
            </a:r>
            <a:r>
              <a:rPr lang="es-CL" sz="2800" b="1" dirty="0" smtClean="0">
                <a:solidFill>
                  <a:srgbClr val="FFC000"/>
                </a:solidFill>
                <a:latin typeface="Century Gothic" pitchFamily="34" charset="0"/>
              </a:rPr>
              <a:t> (1)</a:t>
            </a:r>
            <a:endParaRPr lang="es-CL" sz="2800" b="1" dirty="0">
              <a:solidFill>
                <a:srgbClr val="FFC000"/>
              </a:solidFill>
              <a:latin typeface="Century Gothic" pitchFamily="34" charset="0"/>
            </a:endParaRPr>
          </a:p>
        </p:txBody>
      </p:sp>
    </p:spTree>
    <p:extLst>
      <p:ext uri="{BB962C8B-B14F-4D97-AF65-F5344CB8AC3E}">
        <p14:creationId xmlns:p14="http://schemas.microsoft.com/office/powerpoint/2010/main" val="13933596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49128" y="366922"/>
            <a:ext cx="8928991" cy="523220"/>
          </a:xfrm>
          <a:prstGeom prst="rect">
            <a:avLst/>
          </a:prstGeom>
          <a:noFill/>
        </p:spPr>
        <p:txBody>
          <a:bodyPr wrap="square" rtlCol="0">
            <a:spAutoFit/>
          </a:bodyPr>
          <a:lstStyle/>
          <a:p>
            <a:pPr marL="0" lvl="1"/>
            <a:r>
              <a:rPr lang="es-ES" sz="2800" b="1" dirty="0" smtClean="0">
                <a:solidFill>
                  <a:srgbClr val="FFC000"/>
                </a:solidFill>
                <a:latin typeface="Century Gothic" pitchFamily="34" charset="0"/>
              </a:rPr>
              <a:t>Regulación y Supervisión actual de </a:t>
            </a:r>
            <a:r>
              <a:rPr lang="es-CL" sz="2800" b="1" dirty="0" err="1" smtClean="0">
                <a:solidFill>
                  <a:srgbClr val="FFC000"/>
                </a:solidFill>
                <a:latin typeface="Century Gothic" pitchFamily="34" charset="0"/>
              </a:rPr>
              <a:t>CdM</a:t>
            </a:r>
            <a:r>
              <a:rPr lang="es-CL" sz="2800" b="1" dirty="0" smtClean="0">
                <a:solidFill>
                  <a:srgbClr val="FFC000"/>
                </a:solidFill>
                <a:latin typeface="Century Gothic" pitchFamily="34" charset="0"/>
              </a:rPr>
              <a:t> (2)</a:t>
            </a:r>
            <a:endParaRPr lang="es-CL" sz="2800" b="1" dirty="0">
              <a:solidFill>
                <a:srgbClr val="FFC000"/>
              </a:solidFill>
              <a:latin typeface="Century Gothic" pitchFamily="34" charset="0"/>
            </a:endParaRPr>
          </a:p>
        </p:txBody>
      </p:sp>
      <p:sp>
        <p:nvSpPr>
          <p:cNvPr id="43" name="Rectangle 7"/>
          <p:cNvSpPr>
            <a:spLocks noChangeArrowheads="1"/>
          </p:cNvSpPr>
          <p:nvPr/>
        </p:nvSpPr>
        <p:spPr bwMode="auto">
          <a:xfrm>
            <a:off x="395536" y="1290240"/>
            <a:ext cx="828092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indent="0" algn="just" eaLnBrk="1" hangingPunct="1">
              <a:spcBef>
                <a:spcPct val="0"/>
              </a:spcBef>
              <a:buClr>
                <a:srgbClr val="FFC000"/>
              </a:buClr>
              <a:buSzPct val="130000"/>
              <a:buNone/>
            </a:pPr>
            <a:endParaRPr lang="es-CL" sz="2200" dirty="0">
              <a:latin typeface="+mj-lt"/>
            </a:endParaRPr>
          </a:p>
          <a:p>
            <a:pPr marL="285750" lvl="1" algn="just" eaLnBrk="1" hangingPunct="1">
              <a:spcBef>
                <a:spcPct val="0"/>
              </a:spcBef>
              <a:buClr>
                <a:srgbClr val="FFC000"/>
              </a:buClr>
              <a:buSzPct val="130000"/>
              <a:buFont typeface="Wingdings" pitchFamily="2" charset="2"/>
              <a:buChar char="§"/>
            </a:pPr>
            <a:r>
              <a:rPr lang="es-CL" sz="2200" dirty="0" smtClean="0">
                <a:latin typeface="+mj-lt"/>
              </a:rPr>
              <a:t>En </a:t>
            </a:r>
            <a:r>
              <a:rPr lang="es-CL" sz="2200" dirty="0">
                <a:latin typeface="+mj-lt"/>
              </a:rPr>
              <a:t>el marco actual, el regulador monitorea que los fiscalizados cumplan con los requisitos y exigencias </a:t>
            </a:r>
            <a:r>
              <a:rPr lang="es-CL" sz="2200" dirty="0" smtClean="0">
                <a:latin typeface="+mj-lt"/>
              </a:rPr>
              <a:t>para:</a:t>
            </a:r>
          </a:p>
          <a:p>
            <a:pPr marL="285750" lvl="1" algn="just" eaLnBrk="1" hangingPunct="1">
              <a:spcBef>
                <a:spcPct val="0"/>
              </a:spcBef>
              <a:buClr>
                <a:srgbClr val="FFC000"/>
              </a:buClr>
              <a:buSzPct val="130000"/>
              <a:buFont typeface="Wingdings" pitchFamily="2" charset="2"/>
              <a:buChar char="§"/>
            </a:pPr>
            <a:endParaRPr lang="es-CL" sz="2400" dirty="0">
              <a:latin typeface="+mj-lt"/>
            </a:endParaRPr>
          </a:p>
          <a:p>
            <a:pPr marL="800100" lvl="2" indent="-342900" algn="just" eaLnBrk="1" hangingPunct="1">
              <a:spcBef>
                <a:spcPct val="0"/>
              </a:spcBef>
              <a:buClr>
                <a:srgbClr val="FFC000"/>
              </a:buClr>
              <a:buSzPct val="130000"/>
              <a:buFont typeface="Wingdings" panose="05000000000000000000" pitchFamily="2" charset="2"/>
              <a:buChar char="ü"/>
            </a:pPr>
            <a:r>
              <a:rPr lang="es-CL" sz="2000" dirty="0" smtClean="0">
                <a:latin typeface="+mj-lt"/>
              </a:rPr>
              <a:t> Mantenerse </a:t>
            </a:r>
            <a:r>
              <a:rPr lang="es-CL" sz="2000" dirty="0">
                <a:latin typeface="+mj-lt"/>
              </a:rPr>
              <a:t>inscritos en los registros que lleva la </a:t>
            </a:r>
            <a:r>
              <a:rPr lang="es-CL" sz="2000" dirty="0" smtClean="0">
                <a:latin typeface="+mj-lt"/>
              </a:rPr>
              <a:t>Superintendencia,</a:t>
            </a:r>
          </a:p>
          <a:p>
            <a:pPr marL="800100" lvl="2" indent="-342900" algn="just" eaLnBrk="1" hangingPunct="1">
              <a:spcBef>
                <a:spcPct val="0"/>
              </a:spcBef>
              <a:buClr>
                <a:srgbClr val="FFC000"/>
              </a:buClr>
              <a:buSzPct val="130000"/>
              <a:buFont typeface="Wingdings" panose="05000000000000000000" pitchFamily="2" charset="2"/>
              <a:buChar char="ü"/>
            </a:pPr>
            <a:r>
              <a:rPr lang="es-CL" sz="2000" dirty="0" smtClean="0">
                <a:latin typeface="+mj-lt"/>
              </a:rPr>
              <a:t> Cumplan </a:t>
            </a:r>
            <a:r>
              <a:rPr lang="es-CL" sz="2000" dirty="0">
                <a:latin typeface="+mj-lt"/>
              </a:rPr>
              <a:t>la normativa aplicable para las actividades que </a:t>
            </a:r>
            <a:r>
              <a:rPr lang="es-CL" sz="2000" dirty="0" smtClean="0">
                <a:latin typeface="+mj-lt"/>
              </a:rPr>
              <a:t>desarrollan  y</a:t>
            </a:r>
          </a:p>
          <a:p>
            <a:pPr marL="800100" lvl="2" indent="-342900" algn="just" eaLnBrk="1" hangingPunct="1">
              <a:spcBef>
                <a:spcPct val="0"/>
              </a:spcBef>
              <a:buClr>
                <a:srgbClr val="FFC000"/>
              </a:buClr>
              <a:buSzPct val="130000"/>
              <a:buFont typeface="Wingdings" panose="05000000000000000000" pitchFamily="2" charset="2"/>
              <a:buChar char="ü"/>
            </a:pPr>
            <a:r>
              <a:rPr lang="es-CL" sz="2000" dirty="0" smtClean="0">
                <a:latin typeface="+mj-lt"/>
              </a:rPr>
              <a:t> En </a:t>
            </a:r>
            <a:r>
              <a:rPr lang="es-CL" sz="2000" dirty="0">
                <a:latin typeface="+mj-lt"/>
              </a:rPr>
              <a:t>caso de detectarse </a:t>
            </a:r>
            <a:r>
              <a:rPr lang="es-CL" sz="2000" dirty="0" smtClean="0">
                <a:latin typeface="+mj-lt"/>
              </a:rPr>
              <a:t>incumplimientos </a:t>
            </a:r>
            <a:r>
              <a:rPr lang="es-CL" sz="2000" dirty="0">
                <a:latin typeface="+mj-lt"/>
              </a:rPr>
              <a:t>se procede a aplicar las medidas y/o sanciones que correspondan. </a:t>
            </a:r>
            <a:endParaRPr lang="es-CL" sz="2000" dirty="0" smtClean="0">
              <a:latin typeface="+mj-lt"/>
            </a:endParaRPr>
          </a:p>
          <a:p>
            <a:pPr marL="285750" lvl="1" algn="just" eaLnBrk="1" hangingPunct="1">
              <a:spcBef>
                <a:spcPct val="0"/>
              </a:spcBef>
              <a:buClr>
                <a:srgbClr val="FFC000"/>
              </a:buClr>
              <a:buSzPct val="130000"/>
              <a:buFont typeface="Wingdings" pitchFamily="2" charset="2"/>
              <a:buChar char="§"/>
            </a:pPr>
            <a:endParaRPr lang="es-CL" sz="2200" dirty="0" smtClean="0">
              <a:solidFill>
                <a:srgbClr val="0000CC"/>
              </a:solidFill>
              <a:latin typeface="+mj-lt"/>
            </a:endParaRPr>
          </a:p>
          <a:p>
            <a:pPr marL="0" lvl="1" indent="0" algn="ctr" eaLnBrk="1" hangingPunct="1">
              <a:spcBef>
                <a:spcPct val="0"/>
              </a:spcBef>
              <a:buClr>
                <a:srgbClr val="FFC000"/>
              </a:buClr>
              <a:buSzPct val="130000"/>
              <a:buNone/>
            </a:pPr>
            <a:r>
              <a:rPr lang="es-CL" sz="2200" dirty="0">
                <a:latin typeface="+mj-lt"/>
              </a:rPr>
              <a:t>Esto usualmente se conoce como </a:t>
            </a:r>
            <a:r>
              <a:rPr lang="es-CL" sz="2200" dirty="0" smtClean="0">
                <a:latin typeface="+mj-lt"/>
              </a:rPr>
              <a:t>un</a:t>
            </a:r>
          </a:p>
          <a:p>
            <a:pPr marL="0" lvl="1" indent="0" algn="ctr" eaLnBrk="1" hangingPunct="1">
              <a:spcBef>
                <a:spcPct val="0"/>
              </a:spcBef>
              <a:buClr>
                <a:srgbClr val="FFC000"/>
              </a:buClr>
              <a:buSzPct val="130000"/>
              <a:buNone/>
            </a:pPr>
            <a:r>
              <a:rPr lang="es-CL" sz="2200" dirty="0" smtClean="0">
                <a:latin typeface="+mj-lt"/>
              </a:rPr>
              <a:t> </a:t>
            </a:r>
            <a:r>
              <a:rPr lang="es-CL" sz="2200" dirty="0">
                <a:latin typeface="+mj-lt"/>
              </a:rPr>
              <a:t>“modelo de supervisión basado en normas”.</a:t>
            </a:r>
          </a:p>
          <a:p>
            <a:pPr marL="285750" lvl="1" algn="just" eaLnBrk="1" hangingPunct="1">
              <a:spcBef>
                <a:spcPct val="0"/>
              </a:spcBef>
              <a:buClr>
                <a:srgbClr val="FFC000"/>
              </a:buClr>
              <a:buSzPct val="130000"/>
              <a:buFont typeface="Wingdings" pitchFamily="2" charset="2"/>
              <a:buChar char="§"/>
            </a:pPr>
            <a:endParaRPr lang="es-CL" sz="2200" dirty="0" smtClean="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sz="2200" dirty="0">
              <a:solidFill>
                <a:srgbClr val="0000CC"/>
              </a:solidFill>
              <a:latin typeface="+mj-lt"/>
            </a:endParaRPr>
          </a:p>
        </p:txBody>
      </p:sp>
    </p:spTree>
    <p:extLst>
      <p:ext uri="{BB962C8B-B14F-4D97-AF65-F5344CB8AC3E}">
        <p14:creationId xmlns:p14="http://schemas.microsoft.com/office/powerpoint/2010/main" val="34983258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49128" y="366922"/>
            <a:ext cx="8928991" cy="523220"/>
          </a:xfrm>
          <a:prstGeom prst="rect">
            <a:avLst/>
          </a:prstGeom>
          <a:noFill/>
        </p:spPr>
        <p:txBody>
          <a:bodyPr wrap="square" rtlCol="0">
            <a:spAutoFit/>
          </a:bodyPr>
          <a:lstStyle/>
          <a:p>
            <a:pPr marL="0" lvl="1"/>
            <a:r>
              <a:rPr lang="es-ES" sz="2800" b="1" dirty="0" smtClean="0">
                <a:solidFill>
                  <a:srgbClr val="FFC000"/>
                </a:solidFill>
                <a:latin typeface="Century Gothic" pitchFamily="34" charset="0"/>
              </a:rPr>
              <a:t>Regulación y Supervisión actual de </a:t>
            </a:r>
            <a:r>
              <a:rPr lang="es-CL" sz="2800" b="1" dirty="0" err="1" smtClean="0">
                <a:solidFill>
                  <a:srgbClr val="FFC000"/>
                </a:solidFill>
                <a:latin typeface="Century Gothic" pitchFamily="34" charset="0"/>
              </a:rPr>
              <a:t>CdM</a:t>
            </a:r>
            <a:r>
              <a:rPr lang="es-CL" sz="2800" b="1" dirty="0" smtClean="0">
                <a:solidFill>
                  <a:srgbClr val="FFC000"/>
                </a:solidFill>
                <a:latin typeface="Century Gothic" pitchFamily="34" charset="0"/>
              </a:rPr>
              <a:t> (3)</a:t>
            </a:r>
            <a:endParaRPr lang="es-CL" sz="2800" b="1" dirty="0">
              <a:solidFill>
                <a:srgbClr val="FFC000"/>
              </a:solidFill>
              <a:latin typeface="Century Gothic" pitchFamily="34" charset="0"/>
            </a:endParaRPr>
          </a:p>
        </p:txBody>
      </p:sp>
      <p:sp>
        <p:nvSpPr>
          <p:cNvPr id="43" name="Rectangle 7"/>
          <p:cNvSpPr>
            <a:spLocks noChangeArrowheads="1"/>
          </p:cNvSpPr>
          <p:nvPr/>
        </p:nvSpPr>
        <p:spPr bwMode="auto">
          <a:xfrm>
            <a:off x="395536" y="1281657"/>
            <a:ext cx="8136904"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lvl="1" algn="just" eaLnBrk="1" hangingPunct="1">
              <a:spcBef>
                <a:spcPct val="0"/>
              </a:spcBef>
              <a:buClr>
                <a:srgbClr val="FFC000"/>
              </a:buClr>
              <a:buSzPct val="130000"/>
              <a:buFont typeface="Wingdings" pitchFamily="2" charset="2"/>
              <a:buChar char="§"/>
            </a:pPr>
            <a:r>
              <a:rPr lang="es-CL" sz="2200" dirty="0" smtClean="0">
                <a:latin typeface="+mj-lt"/>
              </a:rPr>
              <a:t>Principales </a:t>
            </a:r>
            <a:r>
              <a:rPr lang="es-CL" sz="2200" dirty="0">
                <a:latin typeface="+mj-lt"/>
              </a:rPr>
              <a:t>regulaciones  del modelo </a:t>
            </a:r>
            <a:r>
              <a:rPr lang="es-CL" sz="2200" dirty="0" smtClean="0">
                <a:latin typeface="+mj-lt"/>
              </a:rPr>
              <a:t>actual:</a:t>
            </a:r>
          </a:p>
          <a:p>
            <a:pPr marL="342900" lvl="1" indent="-342900" algn="just" eaLnBrk="1" hangingPunct="1">
              <a:spcBef>
                <a:spcPct val="0"/>
              </a:spcBef>
              <a:buClr>
                <a:srgbClr val="FFC000"/>
              </a:buClr>
              <a:buSzPct val="130000"/>
              <a:buFont typeface="Wingdings" panose="05000000000000000000" pitchFamily="2" charset="2"/>
              <a:buChar char="ü"/>
            </a:pPr>
            <a:endParaRPr lang="es-CL" sz="2200" dirty="0">
              <a:latin typeface="+mj-lt"/>
            </a:endParaRPr>
          </a:p>
          <a:p>
            <a:pPr marL="857250" lvl="2" indent="-457200" algn="just" eaLnBrk="1" hangingPunct="1">
              <a:spcBef>
                <a:spcPct val="0"/>
              </a:spcBef>
              <a:buClr>
                <a:srgbClr val="FFC000"/>
              </a:buClr>
              <a:buSzPct val="100000"/>
              <a:buFont typeface="Wingdings" panose="05000000000000000000" pitchFamily="2" charset="2"/>
              <a:buChar char="ü"/>
            </a:pPr>
            <a:r>
              <a:rPr lang="es-CL" sz="2200" dirty="0">
                <a:latin typeface="+mj-lt"/>
              </a:rPr>
              <a:t>Oferta de Seguros y Depósito de Pólizas</a:t>
            </a:r>
          </a:p>
          <a:p>
            <a:pPr marL="857250" lvl="2" indent="-457200" algn="just" eaLnBrk="1" hangingPunct="1">
              <a:spcBef>
                <a:spcPct val="0"/>
              </a:spcBef>
              <a:buClr>
                <a:srgbClr val="FFC000"/>
              </a:buClr>
              <a:buSzPct val="100000"/>
              <a:buFont typeface="Wingdings" panose="05000000000000000000" pitchFamily="2" charset="2"/>
              <a:buChar char="ü"/>
              <a:tabLst>
                <a:tab pos="812800" algn="l"/>
              </a:tabLst>
            </a:pPr>
            <a:r>
              <a:rPr lang="es-CL" sz="2200" dirty="0" smtClean="0">
                <a:latin typeface="+mj-lt"/>
              </a:rPr>
              <a:t>Obligaciones sobre publicidad</a:t>
            </a:r>
            <a:r>
              <a:rPr lang="es-CL" sz="2200" dirty="0">
                <a:latin typeface="+mj-lt"/>
              </a:rPr>
              <a:t>, promoción e información </a:t>
            </a:r>
            <a:r>
              <a:rPr lang="es-CL" sz="2200" dirty="0" smtClean="0">
                <a:latin typeface="+mj-lt"/>
              </a:rPr>
              <a:t>al   </a:t>
            </a:r>
            <a:r>
              <a:rPr lang="es-CL" sz="2200" dirty="0">
                <a:latin typeface="+mj-lt"/>
              </a:rPr>
              <a:t>asegurado y contratante.</a:t>
            </a:r>
          </a:p>
          <a:p>
            <a:pPr marL="857250" lvl="2" indent="-457200" algn="just" eaLnBrk="1" hangingPunct="1">
              <a:spcBef>
                <a:spcPct val="0"/>
              </a:spcBef>
              <a:buClr>
                <a:srgbClr val="FFC000"/>
              </a:buClr>
              <a:buSzPct val="100000"/>
              <a:buFont typeface="Wingdings" panose="05000000000000000000" pitchFamily="2" charset="2"/>
              <a:buChar char="ü"/>
            </a:pPr>
            <a:r>
              <a:rPr lang="es-CL" sz="2200" dirty="0" smtClean="0">
                <a:latin typeface="+mj-lt"/>
              </a:rPr>
              <a:t>Actuación </a:t>
            </a:r>
            <a:r>
              <a:rPr lang="es-CL" sz="2200" dirty="0">
                <a:latin typeface="+mj-lt"/>
              </a:rPr>
              <a:t>de agentes de ventas, corredores de seguros y asesores </a:t>
            </a:r>
            <a:r>
              <a:rPr lang="es-CL" sz="2200" dirty="0" smtClean="0">
                <a:latin typeface="+mj-lt"/>
              </a:rPr>
              <a:t>previsionales</a:t>
            </a:r>
          </a:p>
          <a:p>
            <a:pPr marL="857250" lvl="2" indent="-457200" algn="just" eaLnBrk="1" hangingPunct="1">
              <a:spcBef>
                <a:spcPct val="0"/>
              </a:spcBef>
              <a:buClr>
                <a:srgbClr val="FFC000"/>
              </a:buClr>
              <a:buSzPct val="100000"/>
              <a:buFont typeface="Wingdings" panose="05000000000000000000" pitchFamily="2" charset="2"/>
              <a:buChar char="ü"/>
            </a:pPr>
            <a:r>
              <a:rPr lang="es-CL" sz="2200" dirty="0">
                <a:latin typeface="+mj-lt"/>
              </a:rPr>
              <a:t>Proceso de liquidación de siniestros.</a:t>
            </a:r>
          </a:p>
          <a:p>
            <a:pPr marL="857250" lvl="2" indent="-457200" algn="just" eaLnBrk="1" hangingPunct="1">
              <a:spcBef>
                <a:spcPct val="0"/>
              </a:spcBef>
              <a:buClr>
                <a:srgbClr val="FFC000"/>
              </a:buClr>
              <a:buSzPct val="100000"/>
              <a:buFont typeface="Wingdings" panose="05000000000000000000" pitchFamily="2" charset="2"/>
              <a:buChar char="ü"/>
            </a:pPr>
            <a:r>
              <a:rPr lang="es-CL" sz="2200" dirty="0">
                <a:latin typeface="+mj-lt"/>
              </a:rPr>
              <a:t>Resolución de conflictos entre compañías, contratantes y asegurados y de  atención de reclamos. </a:t>
            </a:r>
          </a:p>
          <a:p>
            <a:pPr marL="857250" lvl="2" indent="-457200" algn="just" eaLnBrk="1" hangingPunct="1">
              <a:spcBef>
                <a:spcPct val="0"/>
              </a:spcBef>
              <a:buClr>
                <a:srgbClr val="FFC000"/>
              </a:buClr>
              <a:buSzPct val="100000"/>
              <a:buFont typeface="+mj-lt"/>
              <a:buAutoNum type="arabicPeriod"/>
            </a:pPr>
            <a:endParaRPr lang="es-CL" sz="2200" dirty="0">
              <a:solidFill>
                <a:srgbClr val="0000CC"/>
              </a:solidFill>
              <a:latin typeface="+mj-lt"/>
            </a:endParaRPr>
          </a:p>
          <a:p>
            <a:pPr marL="857250" lvl="2" indent="-457200" algn="just" eaLnBrk="1" hangingPunct="1">
              <a:spcBef>
                <a:spcPct val="0"/>
              </a:spcBef>
              <a:buClr>
                <a:srgbClr val="FFC000"/>
              </a:buClr>
              <a:buSzPct val="100000"/>
              <a:buFont typeface="+mj-lt"/>
              <a:buAutoNum type="arabicPeriod"/>
            </a:pPr>
            <a:endParaRPr lang="es-CL" sz="22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sz="2200" dirty="0">
              <a:solidFill>
                <a:srgbClr val="0000CC"/>
              </a:solidFill>
              <a:latin typeface="+mj-lt"/>
            </a:endParaRPr>
          </a:p>
        </p:txBody>
      </p:sp>
    </p:spTree>
    <p:extLst>
      <p:ext uri="{BB962C8B-B14F-4D97-AF65-F5344CB8AC3E}">
        <p14:creationId xmlns:p14="http://schemas.microsoft.com/office/powerpoint/2010/main" val="24984795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3" name="Rectangle 7"/>
          <p:cNvSpPr>
            <a:spLocks noChangeArrowheads="1"/>
          </p:cNvSpPr>
          <p:nvPr/>
        </p:nvSpPr>
        <p:spPr bwMode="auto">
          <a:xfrm>
            <a:off x="372436" y="980728"/>
            <a:ext cx="8064896"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indent="0" algn="just" eaLnBrk="1" hangingPunct="1">
              <a:spcBef>
                <a:spcPct val="0"/>
              </a:spcBef>
              <a:buClr>
                <a:srgbClr val="FFC000"/>
              </a:buClr>
              <a:buSzPct val="130000"/>
              <a:buNone/>
            </a:pPr>
            <a:endParaRPr lang="es-CL" sz="2200" dirty="0" smtClean="0">
              <a:latin typeface="+mj-lt"/>
            </a:endParaRPr>
          </a:p>
          <a:p>
            <a:pPr marL="285750" lvl="1" algn="just" eaLnBrk="1" hangingPunct="1">
              <a:spcBef>
                <a:spcPct val="0"/>
              </a:spcBef>
              <a:buClr>
                <a:srgbClr val="FFC000"/>
              </a:buClr>
              <a:buSzPct val="130000"/>
              <a:buFont typeface="Wingdings" pitchFamily="2" charset="2"/>
              <a:buChar char="§"/>
            </a:pPr>
            <a:r>
              <a:rPr lang="es-CL" sz="2200" dirty="0" smtClean="0">
                <a:latin typeface="+mj-lt"/>
              </a:rPr>
              <a:t>Dificultad de normar ante la creciente complejidad de los mercados y productos, líneas de negocios, tipos de seguros, canales de comercialización. </a:t>
            </a:r>
          </a:p>
          <a:p>
            <a:pPr marL="285750" lvl="1" algn="just" eaLnBrk="1" hangingPunct="1">
              <a:spcBef>
                <a:spcPct val="0"/>
              </a:spcBef>
              <a:buClr>
                <a:srgbClr val="FFC000"/>
              </a:buClr>
              <a:buSzPct val="130000"/>
              <a:buFont typeface="Wingdings" pitchFamily="2" charset="2"/>
              <a:buChar char="§"/>
            </a:pPr>
            <a:endParaRPr lang="es-CL" sz="2200" dirty="0" smtClean="0">
              <a:latin typeface="+mj-lt"/>
            </a:endParaRPr>
          </a:p>
          <a:p>
            <a:pPr marL="285750" lvl="1" algn="just" eaLnBrk="1" hangingPunct="1">
              <a:spcBef>
                <a:spcPct val="0"/>
              </a:spcBef>
              <a:buClr>
                <a:srgbClr val="FFC000"/>
              </a:buClr>
              <a:buSzPct val="130000"/>
              <a:buFont typeface="Wingdings" pitchFamily="2" charset="2"/>
              <a:buChar char="§"/>
            </a:pPr>
            <a:r>
              <a:rPr lang="es-CL" sz="2200" dirty="0" smtClean="0">
                <a:latin typeface="+mj-lt"/>
              </a:rPr>
              <a:t>Escaso efecto preventivo.</a:t>
            </a:r>
          </a:p>
          <a:p>
            <a:pPr marL="285750" lvl="1" algn="just" eaLnBrk="1" hangingPunct="1">
              <a:spcBef>
                <a:spcPct val="0"/>
              </a:spcBef>
              <a:buClr>
                <a:srgbClr val="FFC000"/>
              </a:buClr>
              <a:buSzPct val="130000"/>
              <a:buFont typeface="Wingdings" pitchFamily="2" charset="2"/>
              <a:buChar char="§"/>
            </a:pPr>
            <a:endParaRPr lang="es-CL" sz="2200" dirty="0" smtClean="0">
              <a:latin typeface="+mj-lt"/>
            </a:endParaRPr>
          </a:p>
          <a:p>
            <a:pPr marL="285750" lvl="1" algn="just" eaLnBrk="1" hangingPunct="1">
              <a:spcBef>
                <a:spcPct val="0"/>
              </a:spcBef>
              <a:buClr>
                <a:srgbClr val="FFC000"/>
              </a:buClr>
              <a:buSzPct val="130000"/>
              <a:buFont typeface="Wingdings" pitchFamily="2" charset="2"/>
              <a:buChar char="§"/>
            </a:pPr>
            <a:r>
              <a:rPr lang="es-CL" sz="2200" dirty="0" smtClean="0">
                <a:latin typeface="+mj-lt"/>
              </a:rPr>
              <a:t>No atiende a la calidad de la gestión del fiscalizado para prevenir incumplimientos o evitar malas prácticas</a:t>
            </a:r>
          </a:p>
          <a:p>
            <a:pPr marL="285750" lvl="1" algn="just" eaLnBrk="1" hangingPunct="1">
              <a:spcBef>
                <a:spcPct val="0"/>
              </a:spcBef>
              <a:buClr>
                <a:srgbClr val="FFC000"/>
              </a:buClr>
              <a:buSzPct val="130000"/>
              <a:buFont typeface="Wingdings" pitchFamily="2" charset="2"/>
              <a:buChar char="§"/>
            </a:pPr>
            <a:endParaRPr lang="es-CL" sz="2200" dirty="0" smtClean="0">
              <a:latin typeface="+mj-lt"/>
            </a:endParaRPr>
          </a:p>
          <a:p>
            <a:pPr marL="285750" lvl="1" algn="just" eaLnBrk="1" hangingPunct="1">
              <a:spcBef>
                <a:spcPct val="0"/>
              </a:spcBef>
              <a:buClr>
                <a:srgbClr val="FFC000"/>
              </a:buClr>
              <a:buSzPct val="130000"/>
              <a:buFont typeface="Wingdings" pitchFamily="2" charset="2"/>
              <a:buChar char="§"/>
            </a:pPr>
            <a:r>
              <a:rPr lang="es-CL" sz="2200" dirty="0" smtClean="0">
                <a:latin typeface="+mj-lt"/>
              </a:rPr>
              <a:t>No permite priorizar y focalizar adecuadamente los recursos escasos de supervisión.</a:t>
            </a:r>
          </a:p>
          <a:p>
            <a:pPr marL="285750" lvl="1" algn="just" eaLnBrk="1" hangingPunct="1">
              <a:spcBef>
                <a:spcPct val="0"/>
              </a:spcBef>
              <a:buClr>
                <a:srgbClr val="FFC000"/>
              </a:buClr>
              <a:buSzPct val="130000"/>
              <a:buFont typeface="Wingdings" pitchFamily="2" charset="2"/>
              <a:buChar char="§"/>
            </a:pPr>
            <a:endParaRPr lang="es-CL" sz="2200" dirty="0" smtClean="0">
              <a:solidFill>
                <a:srgbClr val="0000CC"/>
              </a:solidFill>
              <a:latin typeface="+mj-lt"/>
            </a:endParaRPr>
          </a:p>
        </p:txBody>
      </p:sp>
      <p:sp>
        <p:nvSpPr>
          <p:cNvPr id="6" name="5 CuadroTexto"/>
          <p:cNvSpPr txBox="1"/>
          <p:nvPr/>
        </p:nvSpPr>
        <p:spPr>
          <a:xfrm>
            <a:off x="149128" y="116632"/>
            <a:ext cx="8928991" cy="523220"/>
          </a:xfrm>
          <a:prstGeom prst="rect">
            <a:avLst/>
          </a:prstGeom>
          <a:noFill/>
        </p:spPr>
        <p:txBody>
          <a:bodyPr wrap="square" rtlCol="0">
            <a:spAutoFit/>
          </a:bodyPr>
          <a:lstStyle/>
          <a:p>
            <a:pPr marL="0" lvl="1"/>
            <a:r>
              <a:rPr lang="es-CL" sz="2800" b="1" dirty="0" smtClean="0">
                <a:solidFill>
                  <a:srgbClr val="FFC000"/>
                </a:solidFill>
                <a:latin typeface="Century Gothic" pitchFamily="34" charset="0"/>
              </a:rPr>
              <a:t>Limitaciones del enfoque actual de supervisión</a:t>
            </a:r>
            <a:endParaRPr lang="es-CL" sz="2800" b="1" dirty="0">
              <a:solidFill>
                <a:srgbClr val="FFC000"/>
              </a:solidFill>
              <a:latin typeface="Century Gothic" pitchFamily="34" charset="0"/>
            </a:endParaRPr>
          </a:p>
        </p:txBody>
      </p:sp>
    </p:spTree>
    <p:extLst>
      <p:ext uri="{BB962C8B-B14F-4D97-AF65-F5344CB8AC3E}">
        <p14:creationId xmlns:p14="http://schemas.microsoft.com/office/powerpoint/2010/main" val="340816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25371</TotalTime>
  <Words>1699</Words>
  <Application>Microsoft Office PowerPoint</Application>
  <PresentationFormat>Presentación en pantalla (4:3)</PresentationFormat>
  <Paragraphs>181</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Rodríguez Rodríguez Roxana Graciela</dc:creator>
  <cp:lastModifiedBy>Salashina Olga</cp:lastModifiedBy>
  <cp:revision>2660</cp:revision>
  <cp:lastPrinted>2014-06-27T14:52:20Z</cp:lastPrinted>
  <dcterms:created xsi:type="dcterms:W3CDTF">2013-03-27T12:46:05Z</dcterms:created>
  <dcterms:modified xsi:type="dcterms:W3CDTF">2014-07-25T19:48:37Z</dcterms:modified>
</cp:coreProperties>
</file>