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68" r:id="rId2"/>
    <p:sldId id="263" r:id="rId3"/>
    <p:sldId id="281" r:id="rId4"/>
    <p:sldId id="258" r:id="rId5"/>
    <p:sldId id="267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3" r:id="rId15"/>
    <p:sldId id="282" r:id="rId16"/>
    <p:sldId id="280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96" autoAdjust="0"/>
    <p:restoredTop sz="73746" autoAdjust="0"/>
  </p:normalViewPr>
  <p:slideViewPr>
    <p:cSldViewPr>
      <p:cViewPr>
        <p:scale>
          <a:sx n="75" d="100"/>
          <a:sy n="75" d="100"/>
        </p:scale>
        <p:origin x="-1458" y="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C77E5F2-30A3-4179-9FC5-688618042D77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492BF49-2CD0-4AC1-8286-074B4A4F120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526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47249AD-A06D-4A6A-9026-8FF8788D29F0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7AE440E-6AF8-488B-B802-3293974616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08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AE440E-6AF8-488B-B802-3293974616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1907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F407AF9-649D-4F1E-9252-8A9F1D8642D5}" type="slidenum">
              <a:rPr lang="en-US" altLang="en-US" smtClean="0">
                <a:latin typeface="Arial" charset="0"/>
              </a:rPr>
              <a:pPr/>
              <a:t>10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46E1EA4-8530-476F-B208-088A4686990D}" type="slidenum">
              <a:rPr lang="en-US" altLang="en-US" smtClean="0">
                <a:latin typeface="Arial" charset="0"/>
              </a:rPr>
              <a:pPr/>
              <a:t>11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z="10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14CDF0A-A7ED-4C44-B19F-85845F0026E9}" type="slidenum">
              <a:rPr lang="en-US" altLang="en-US" smtClean="0">
                <a:latin typeface="Arial" charset="0"/>
              </a:rPr>
              <a:pPr/>
              <a:t>12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3EC89E3-469A-4C06-9FC4-5BC2FD86C503}" type="slidenum">
              <a:rPr lang="en-US" altLang="en-US" smtClean="0">
                <a:latin typeface="Arial" charset="0"/>
              </a:rPr>
              <a:pPr/>
              <a:t>13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z="10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AE440E-6AF8-488B-B802-3293974616D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6201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AE440E-6AF8-488B-B802-3293974616D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024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AE440E-6AF8-488B-B802-3293974616D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013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AE440E-6AF8-488B-B802-3293974616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68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AE440E-6AF8-488B-B802-3293974616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056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AE440E-6AF8-488B-B802-3293974616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360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AE440E-6AF8-488B-B802-3293974616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051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973F55F-8494-4DB3-B571-C65C53BC14FF}" type="slidenum">
              <a:rPr lang="en-US" altLang="en-US" smtClean="0">
                <a:latin typeface="Arial" charset="0"/>
              </a:rPr>
              <a:pPr/>
              <a:t>6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endParaRPr lang="en-US" altLang="en-US" sz="10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06505FF-39C9-4E95-8098-599F904CB943}" type="slidenum">
              <a:rPr lang="en-US" altLang="en-US" smtClean="0">
                <a:latin typeface="Arial" charset="0"/>
              </a:rPr>
              <a:pPr/>
              <a:t>7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3892C02-895B-413F-8849-459238217417}" type="slidenum">
              <a:rPr lang="en-US" altLang="en-US" smtClean="0">
                <a:latin typeface="Arial" charset="0"/>
              </a:rPr>
              <a:pPr/>
              <a:t>8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A9245F5-3702-460D-9519-F54AC9541AD8}" type="slidenum">
              <a:rPr lang="en-US" altLang="en-US" smtClean="0">
                <a:latin typeface="Arial" charset="0"/>
              </a:rPr>
              <a:pPr/>
              <a:t>9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z="10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046E-CB5F-4137-BC0E-7A198D22E482}" type="datetime1">
              <a:rPr lang="en-US" smtClean="0"/>
              <a:t>7/18/2014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D471-3F6C-4492-B4AC-AE582AA2FC2F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47800"/>
            <a:ext cx="7520940" cy="4766772"/>
          </a:xfrm>
        </p:spPr>
        <p:txBody>
          <a:bodyPr/>
          <a:lstStyle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D9A8-FC1F-4CF6-B603-6238115D20A5}" type="datetime1">
              <a:rPr lang="en-US" smtClean="0"/>
              <a:t>7/18/2014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D471-3F6C-4492-B4AC-AE582AA2FC2F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D65A-9EF2-41B4-B159-0199E6B1A05F}" type="datetime1">
              <a:rPr lang="en-US" smtClean="0"/>
              <a:t>7/18/2014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D471-3F6C-4492-B4AC-AE582AA2FC2F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116CA-4AD1-4602-9D45-F5CFB0F7AD91}" type="datetime1">
              <a:rPr lang="en-US" smtClean="0"/>
              <a:t>7/18/2014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D471-3F6C-4492-B4AC-AE582AA2FC2F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800" baseline="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3BEF-57A9-410D-BB68-7DAC2692BD44}" type="datetime1">
              <a:rPr lang="en-US" smtClean="0"/>
              <a:t>7/18/2014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D471-3F6C-4492-B4AC-AE582AA2FC2F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42AE7-9FFB-4814-9246-D4E726985DBD}" type="datetime1">
              <a:rPr lang="en-US" smtClean="0"/>
              <a:t>7/18/2014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D471-3F6C-4492-B4AC-AE582AA2FC2F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889C6-E348-4E7A-8096-6A5478B8919E}" type="datetime1">
              <a:rPr lang="en-US" smtClean="0"/>
              <a:t>7/18/2014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D471-3F6C-4492-B4AC-AE582AA2FC2F}" type="slidenum">
              <a:rPr lang="en-US" smtClean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133600" y="5050632"/>
            <a:ext cx="37266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295400" y="6324600"/>
            <a:ext cx="10668000" cy="1371600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481628"/>
            <a:ext cx="7520940" cy="4766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21" y="6477000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D9F2A32-A4C9-4FC6-A64B-EAA7C005C0EC}" type="datetime1">
              <a:rPr lang="en-US" smtClean="0"/>
              <a:t>7/18/2014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05200" y="6477000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5791200"/>
            <a:ext cx="807720" cy="502920"/>
          </a:xfrm>
          <a:prstGeom prst="ellipse">
            <a:avLst/>
          </a:prstGeom>
          <a:ln w="19050">
            <a:noFill/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2400">
                <a:solidFill>
                  <a:schemeClr val="tx1"/>
                </a:solidFill>
                <a:latin typeface="+mj-lt"/>
              </a:defRPr>
            </a:lvl1pPr>
          </a:lstStyle>
          <a:p>
            <a:fld id="{B4A6D471-3F6C-4492-B4AC-AE582AA2FC2F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cap="all" baseline="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2800" b="0" i="0" kern="1200" baseline="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339725" indent="-163513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514350" indent="-163513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688975" indent="-168275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ic.org/state_map_tracking/MT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Seminar NAIC/ASSAL/SVS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Regulation &amp; Supervision of Market Conduct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05400" y="6553200"/>
            <a:ext cx="403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© </a:t>
            </a:r>
            <a:r>
              <a:rPr lang="en-US" sz="1200" dirty="0" smtClean="0">
                <a:solidFill>
                  <a:schemeClr val="bg1"/>
                </a:solidFill>
              </a:rPr>
              <a:t>2014 </a:t>
            </a:r>
            <a:r>
              <a:rPr lang="en-US" sz="1200" dirty="0">
                <a:solidFill>
                  <a:schemeClr val="bg1"/>
                </a:solidFill>
              </a:rPr>
              <a:t>National Association of Insurance Commissioners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7400" y="3523833"/>
            <a:ext cx="6248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dirty="0" smtClean="0">
                <a:solidFill>
                  <a:schemeClr val="bg1"/>
                </a:solidFill>
                <a:latin typeface="+mj-lt"/>
              </a:rPr>
              <a:t>Regulation and Supervision of the Market Conduct in the United States</a:t>
            </a:r>
            <a:endParaRPr lang="en-US" sz="4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477000"/>
            <a:ext cx="2358390" cy="33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463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2960" y="1447800"/>
            <a:ext cx="7863840" cy="4114800"/>
          </a:xfrm>
        </p:spPr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>
                <a:effectLst/>
              </a:rPr>
              <a:t>Policy issuance and insured-requested cancellations are timely.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>
                <a:effectLst/>
              </a:rPr>
              <a:t>All correspondence directed to the company is answered in a timely and responsive manner.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>
                <a:effectLst/>
              </a:rPr>
              <a:t>Company makes reasonable attempts to locate missing policyholders and beneficiaries.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380999"/>
            <a:ext cx="7845425" cy="762001"/>
          </a:xfrm>
          <a:solidFill>
            <a:schemeClr val="bg1"/>
          </a:solidFill>
        </p:spPr>
        <p:txBody>
          <a:bodyPr anchor="b"/>
          <a:lstStyle/>
          <a:p>
            <a:pPr algn="l" eaLnBrk="1" hangingPunct="1"/>
            <a:r>
              <a:rPr lang="en-US" altLang="en-US" dirty="0" smtClean="0">
                <a:solidFill>
                  <a:schemeClr val="tx1"/>
                </a:solidFill>
                <a:effectLst/>
              </a:rPr>
              <a:t>Policyholder Service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B4A6D471-3F6C-4492-B4AC-AE582AA2FC2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66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2960" y="1447800"/>
            <a:ext cx="6949440" cy="2895600"/>
          </a:xfrm>
        </p:spPr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>
                <a:effectLst/>
              </a:rPr>
              <a:t>Company conducts </a:t>
            </a:r>
            <a:r>
              <a:rPr lang="en-US" altLang="en-US" dirty="0" smtClean="0"/>
              <a:t>reasonable and   </a:t>
            </a:r>
            <a:r>
              <a:rPr lang="en-US" altLang="en-US" dirty="0" smtClean="0">
                <a:effectLst/>
              </a:rPr>
              <a:t>timely investigations.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>
                <a:effectLst/>
              </a:rPr>
              <a:t>Company processes claims in accordance with policy provisions.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>
                <a:effectLst/>
              </a:rPr>
              <a:t>Claim files are adequately documented.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845425" cy="838200"/>
          </a:xfrm>
          <a:solidFill>
            <a:schemeClr val="bg1"/>
          </a:solidFill>
        </p:spPr>
        <p:txBody>
          <a:bodyPr anchor="b"/>
          <a:lstStyle/>
          <a:p>
            <a:pPr algn="l" eaLnBrk="1" hangingPunct="1">
              <a:defRPr/>
            </a:pP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US" dirty="0" smtClean="0">
                <a:solidFill>
                  <a:schemeClr val="tx1"/>
                </a:solidFill>
                <a:effectLst/>
              </a:rPr>
              <a:t>Claims Handling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B4A6D471-3F6C-4492-B4AC-AE582AA2FC2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53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>
                <a:effectLst/>
              </a:rPr>
              <a:t>Company records complaints in the required format on the company complaint register.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>
                <a:effectLst/>
              </a:rPr>
              <a:t>The company responds to complaints in a timely fashion.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457201"/>
            <a:ext cx="7845425" cy="685800"/>
          </a:xfrm>
          <a:solidFill>
            <a:schemeClr val="bg1"/>
          </a:solidFill>
        </p:spPr>
        <p:txBody>
          <a:bodyPr anchor="b"/>
          <a:lstStyle/>
          <a:p>
            <a:pPr algn="l" eaLnBrk="1" hangingPunct="1"/>
            <a:r>
              <a:rPr lang="en-US" altLang="en-US" dirty="0" smtClean="0">
                <a:solidFill>
                  <a:schemeClr val="tx1"/>
                </a:solidFill>
                <a:effectLst/>
              </a:rPr>
              <a:t>Complaint Handling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B4A6D471-3F6C-4492-B4AC-AE582AA2FC2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70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2960" y="1447800"/>
            <a:ext cx="7520940" cy="3657600"/>
          </a:xfrm>
        </p:spPr>
        <p:txBody>
          <a:bodyPr>
            <a:normAutofit/>
          </a:bodyPr>
          <a:lstStyle/>
          <a:p>
            <a:pPr marL="457200" indent="-457200"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>
                <a:effectLst/>
              </a:rPr>
              <a:t>Producers are properly licensed and appointed (if required).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/>
              <a:t>Producers complete necessary continuing education requirements.</a:t>
            </a:r>
            <a:endParaRPr lang="en-US" altLang="en-US" dirty="0" smtClean="0">
              <a:effectLst/>
            </a:endParaRPr>
          </a:p>
          <a:p>
            <a:pPr marL="457200" indent="-457200"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>
                <a:effectLst/>
              </a:rPr>
              <a:t>Records of terminated producers adequately document reasons for terminations.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845425" cy="838199"/>
          </a:xfrm>
          <a:solidFill>
            <a:schemeClr val="bg1"/>
          </a:solidFill>
        </p:spPr>
        <p:txBody>
          <a:bodyPr anchor="b"/>
          <a:lstStyle/>
          <a:p>
            <a:pPr algn="l" eaLnBrk="1" hangingPunct="1"/>
            <a:r>
              <a:rPr lang="en-US" altLang="en-US" dirty="0" smtClean="0">
                <a:solidFill>
                  <a:schemeClr val="tx1"/>
                </a:solidFill>
                <a:effectLst/>
              </a:rPr>
              <a:t>Producer Licensing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B4A6D471-3F6C-4492-B4AC-AE582AA2FC2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19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609600"/>
            <a:ext cx="7520940" cy="457200"/>
          </a:xfrm>
        </p:spPr>
        <p:txBody>
          <a:bodyPr/>
          <a:lstStyle/>
          <a:p>
            <a:r>
              <a:rPr lang="en-US" dirty="0" smtClean="0"/>
              <a:t>Current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47800"/>
            <a:ext cx="7520940" cy="4267200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Social Media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b="0" dirty="0" smtClean="0"/>
              <a:t>Driverless Cars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Catastrophes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Point of Sale Disclosures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b="0" dirty="0" err="1" smtClean="0"/>
              <a:t>Mis</a:t>
            </a:r>
            <a:r>
              <a:rPr lang="en-US" b="0" dirty="0" smtClean="0"/>
              <a:t>-selling of Products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Long Term Care Insurance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b="0" dirty="0" smtClean="0"/>
              <a:t>Universal Health Care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56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457200"/>
            <a:ext cx="7520940" cy="762000"/>
          </a:xfrm>
        </p:spPr>
        <p:txBody>
          <a:bodyPr/>
          <a:lstStyle/>
          <a:p>
            <a:pPr algn="l"/>
            <a:r>
              <a:rPr lang="en-US" dirty="0" smtClean="0"/>
              <a:t>Essential 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848600" cy="4525963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Competitive markets are necessary.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Consumers do not understand insurance.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Open lines of communication are needed.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Regulation </a:t>
            </a:r>
            <a:r>
              <a:rPr lang="en-US" dirty="0"/>
              <a:t>m</a:t>
            </a:r>
            <a:r>
              <a:rPr lang="en-US" dirty="0" smtClean="0"/>
              <a:t>ust change as </a:t>
            </a:r>
            <a:r>
              <a:rPr lang="en-US" dirty="0"/>
              <a:t>m</a:t>
            </a:r>
            <a:r>
              <a:rPr lang="en-US" dirty="0" smtClean="0"/>
              <a:t>arkets change.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B4A6D471-3F6C-4492-B4AC-AE582AA2FC2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47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B4A6D471-3F6C-4492-B4AC-AE582AA2FC2F}" type="slidenum">
              <a:rPr lang="en-US" smtClean="0"/>
              <a:t>16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1524000"/>
            <a:ext cx="7772400" cy="1600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+mj-lt"/>
                <a:cs typeface="Arial" pitchFamily="34" charset="0"/>
              </a:rPr>
              <a:t/>
            </a:r>
            <a:br>
              <a:rPr lang="en-US" dirty="0" smtClean="0">
                <a:latin typeface="+mj-lt"/>
                <a:cs typeface="Arial" pitchFamily="34" charset="0"/>
              </a:rPr>
            </a:br>
            <a:r>
              <a:rPr lang="en-US" dirty="0" smtClean="0">
                <a:latin typeface="+mj-lt"/>
                <a:cs typeface="Arial" pitchFamily="34" charset="0"/>
              </a:rPr>
              <a:t/>
            </a:r>
            <a:br>
              <a:rPr lang="en-US" dirty="0" smtClean="0">
                <a:latin typeface="+mj-lt"/>
                <a:cs typeface="Arial" pitchFamily="34" charset="0"/>
              </a:rPr>
            </a:br>
            <a:r>
              <a:rPr lang="en-US" dirty="0" smtClean="0">
                <a:latin typeface="+mj-lt"/>
                <a:cs typeface="Arial" pitchFamily="34" charset="0"/>
              </a:rPr>
              <a:t>Questions/comments</a:t>
            </a:r>
            <a:endParaRPr lang="en-US" dirty="0">
              <a:latin typeface="+mj-lt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 rot="19140000">
            <a:off x="0" y="2400300"/>
            <a:ext cx="6511925" cy="328613"/>
          </a:xfrm>
        </p:spPr>
        <p:txBody>
          <a:bodyPr>
            <a:normAutofit fontScale="25000" lnSpcReduction="20000"/>
          </a:bodyPr>
          <a:lstStyle/>
          <a:p>
            <a:endParaRPr lang="en-US" b="1" i="1" dirty="0">
              <a:hlinkClick r:id="rId3"/>
            </a:endParaRPr>
          </a:p>
          <a:p>
            <a:r>
              <a:rPr lang="en-US" dirty="0" smtClean="0">
                <a:hlinkClick r:id="rId3"/>
              </a:rPr>
              <a:t/>
            </a:r>
            <a:br>
              <a:rPr lang="en-US" dirty="0" smtClean="0">
                <a:hlinkClick r:id="rId3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38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609600"/>
          </a:xfrm>
        </p:spPr>
        <p:txBody>
          <a:bodyPr/>
          <a:lstStyle/>
          <a:p>
            <a:pPr algn="l"/>
            <a:r>
              <a:rPr lang="en-US" dirty="0" smtClean="0"/>
              <a:t>Presentation 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47800"/>
            <a:ext cx="7848600" cy="4525963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Goal of market conduct regulation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Regulator activities before the sale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Regulator activities after the sale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Specific standards of conduct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Essential lessons learned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B4A6D471-3F6C-4492-B4AC-AE582AA2FC2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88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22960" y="533400"/>
            <a:ext cx="7520940" cy="609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Goal of Market Regulation</a:t>
            </a:r>
          </a:p>
        </p:txBody>
      </p:sp>
      <p:sp>
        <p:nvSpPr>
          <p:cNvPr id="2396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22960" y="1447800"/>
            <a:ext cx="7101840" cy="4766772"/>
          </a:xfrm>
        </p:spPr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The basic tenet of market regulation is to protect consumers by identifying and correcting </a:t>
            </a:r>
            <a:r>
              <a:rPr lang="en-US" dirty="0" smtClean="0">
                <a:cs typeface="Times New Roman" pitchFamily="18" charset="0"/>
              </a:rPr>
              <a:t>insurer operating practices that are in conflict with contract provisions, state laws, rules, regulations, or orders of the Commissioner.</a:t>
            </a:r>
          </a:p>
          <a:p>
            <a:pPr eaLnBrk="1" hangingPunct="1">
              <a:defRPr/>
            </a:pPr>
            <a:endParaRPr lang="en-US" dirty="0" smtClean="0">
              <a:solidFill>
                <a:srgbClr val="CCCC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B4A6D471-3F6C-4492-B4AC-AE582AA2FC2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609600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Regulator Activity Before the Sale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848600" cy="4525963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Company licensing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Producer licensing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Rate and form 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B4A6D471-3F6C-4492-B4AC-AE582AA2FC2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84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609600"/>
          </a:xfrm>
        </p:spPr>
        <p:txBody>
          <a:bodyPr/>
          <a:lstStyle/>
          <a:p>
            <a:pPr algn="l"/>
            <a:r>
              <a:rPr lang="en-US" dirty="0" smtClean="0"/>
              <a:t>Regulator Activity After the Sale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848600" cy="502920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Consumer Inquiries and Complaints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Investigations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Market Analysis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Market Conduct Examinations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Enforcement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B4A6D471-3F6C-4492-B4AC-AE582AA2FC2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01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80010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CFDDF5"/>
                </a:solidFill>
              </a14:hiddenFill>
            </a:ext>
          </a:extLst>
        </p:spPr>
        <p:txBody>
          <a:bodyPr/>
          <a:lstStyle/>
          <a:p>
            <a:pPr algn="l" eaLnBrk="1" hangingPunct="1"/>
            <a:r>
              <a:rPr lang="en-US" altLang="en-US" dirty="0" smtClean="0">
                <a:solidFill>
                  <a:schemeClr val="tx1"/>
                </a:solidFill>
                <a:effectLst/>
              </a:rPr>
              <a:t>Standards of Company Conduct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658100" cy="4766772"/>
          </a:xfrm>
        </p:spPr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>
                <a:effectLst/>
              </a:rPr>
              <a:t>Company Operations/Management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>
                <a:effectLst/>
              </a:rPr>
              <a:t>Marketing &amp; Sales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>
                <a:effectLst/>
              </a:rPr>
              <a:t>Underwriting &amp; Rating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>
                <a:effectLst/>
              </a:rPr>
              <a:t>Policyholder Service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>
                <a:effectLst/>
              </a:rPr>
              <a:t>Claim Handling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>
                <a:effectLst/>
              </a:rPr>
              <a:t>Complaints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>
                <a:effectLst/>
              </a:rPr>
              <a:t>Producer Licensing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B4A6D471-3F6C-4492-B4AC-AE582AA2FC2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99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924800" cy="3886200"/>
          </a:xfrm>
        </p:spPr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>
                <a:effectLst/>
              </a:rPr>
              <a:t>Company is licensed for the lines of business being written.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>
                <a:effectLst/>
              </a:rPr>
              <a:t>Company has audit program, antifraud plan and disaster recovery plans.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>
                <a:effectLst/>
              </a:rPr>
              <a:t>Company monitors the activities of MGAs, GAs, TPAs and independent adjusters.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>
                <a:effectLst/>
              </a:rPr>
              <a:t>Company records comply with state record retention requirements.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841375" y="457200"/>
            <a:ext cx="7997825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CFDDF5"/>
                </a:solidFill>
              </a14:hiddenFill>
            </a:ext>
          </a:extLst>
        </p:spPr>
        <p:txBody>
          <a:bodyPr anchor="b"/>
          <a:lstStyle/>
          <a:p>
            <a:pPr algn="l" eaLnBrk="1" hangingPunct="1"/>
            <a:r>
              <a:rPr lang="en-US" altLang="en-US" dirty="0" smtClean="0">
                <a:solidFill>
                  <a:schemeClr val="tx1"/>
                </a:solidFill>
                <a:effectLst/>
              </a:rPr>
              <a:t>Company Operations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B4A6D471-3F6C-4492-B4AC-AE582AA2FC2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42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2960" y="1447800"/>
            <a:ext cx="7520940" cy="4191000"/>
          </a:xfrm>
        </p:spPr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/>
              <a:t>Misrepresentation of policy benefits               is prohibited.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>
                <a:effectLst/>
              </a:rPr>
              <a:t>Failing to disclose limitations is prohibited.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</a:pPr>
            <a:r>
              <a:rPr lang="en-US" altLang="en-US" dirty="0" smtClean="0"/>
              <a:t>Making unfair or incomplete comparisons with other products is prohibited. </a:t>
            </a:r>
          </a:p>
          <a:p>
            <a:pPr marL="0" indent="0" eaLnBrk="1" hangingPunct="1"/>
            <a:endParaRPr lang="en-US" altLang="en-US" dirty="0" smtClean="0">
              <a:effectLst/>
            </a:endParaRPr>
          </a:p>
          <a:p>
            <a:pPr marL="457200" indent="-457200" eaLnBrk="1" hangingPunct="1">
              <a:buFont typeface="Wingdings" panose="05000000000000000000" pitchFamily="2" charset="2"/>
              <a:buChar char="§"/>
            </a:pPr>
            <a:endParaRPr lang="en-US" altLang="en-US" dirty="0" smtClean="0">
              <a:effectLst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381001"/>
            <a:ext cx="7845425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CFDDF5"/>
                </a:solidFill>
              </a14:hiddenFill>
            </a:ext>
          </a:extLst>
        </p:spPr>
        <p:txBody>
          <a:bodyPr anchor="b"/>
          <a:lstStyle/>
          <a:p>
            <a:pPr algn="l" eaLnBrk="1" hangingPunct="1"/>
            <a:r>
              <a:rPr lang="en-US" altLang="en-US" dirty="0" smtClean="0">
                <a:solidFill>
                  <a:schemeClr val="tx1"/>
                </a:solidFill>
                <a:effectLst/>
              </a:rPr>
              <a:t>Marketing and Sales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B4A6D471-3F6C-4492-B4AC-AE582AA2FC2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15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429500" cy="4343400"/>
          </a:xfrm>
        </p:spPr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en-US" sz="2800" dirty="0" smtClean="0">
                <a:effectLst/>
              </a:rPr>
              <a:t>Company underwriting practices are not unfairly discriminatory.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en-US" sz="2800" dirty="0" smtClean="0">
                <a:effectLst/>
              </a:rPr>
              <a:t>Rates charged for the policy coverage are in accordance with filed rates (if applicable) or the company rating plan.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en-US" sz="2800" dirty="0" smtClean="0">
                <a:effectLst/>
              </a:rPr>
              <a:t>Company does not permit illegal rebating, commission cutting, or inducements.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  <a:defRPr/>
            </a:pPr>
            <a:r>
              <a:rPr lang="en-US" sz="2800" dirty="0" smtClean="0">
                <a:effectLst/>
              </a:rPr>
              <a:t>Cancellations/non-renewal notices comply with policy provisions and state laws.</a:t>
            </a:r>
          </a:p>
          <a:p>
            <a:pPr marL="0" indent="0" eaLnBrk="1" hangingPunct="1">
              <a:buClr>
                <a:srgbClr val="003399"/>
              </a:buClr>
              <a:buFont typeface="Wingdings" pitchFamily="2" charset="2"/>
              <a:buNone/>
              <a:defRPr/>
            </a:pPr>
            <a:endParaRPr lang="en-US" sz="2800" dirty="0" smtClean="0">
              <a:effectLst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769225" cy="685800"/>
          </a:xfrm>
          <a:solidFill>
            <a:schemeClr val="bg1"/>
          </a:solidFill>
        </p:spPr>
        <p:txBody>
          <a:bodyPr anchor="b"/>
          <a:lstStyle/>
          <a:p>
            <a:pPr algn="l" eaLnBrk="1" hangingPunct="1"/>
            <a:r>
              <a:rPr lang="en-US" altLang="en-US" dirty="0" smtClean="0">
                <a:effectLst/>
              </a:rPr>
              <a:t>Underwriting and Rating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B4A6D471-3F6C-4492-B4AC-AE582AA2FC2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3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8 NAIC Company Licensing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Seminar NAIC</Template>
  <TotalTime>1354</TotalTime>
  <Words>464</Words>
  <Application>Microsoft Office PowerPoint</Application>
  <PresentationFormat>Presentación en pantalla (4:3)</PresentationFormat>
  <Paragraphs>106</Paragraphs>
  <Slides>16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8 NAIC Company Licensing</vt:lpstr>
      <vt:lpstr>Seminar NAIC/ASSAL/SVS</vt:lpstr>
      <vt:lpstr>Presentation Overview</vt:lpstr>
      <vt:lpstr>Goal of Market Regulation</vt:lpstr>
      <vt:lpstr>Regulator Activity Before the Sale </vt:lpstr>
      <vt:lpstr>Regulator Activity After the Sale</vt:lpstr>
      <vt:lpstr>Standards of Company Conduct</vt:lpstr>
      <vt:lpstr>Company Operations</vt:lpstr>
      <vt:lpstr>Marketing and Sales</vt:lpstr>
      <vt:lpstr>Underwriting and Rating</vt:lpstr>
      <vt:lpstr>Policyholder Service</vt:lpstr>
      <vt:lpstr> Claims Handling</vt:lpstr>
      <vt:lpstr>Complaint Handling</vt:lpstr>
      <vt:lpstr>Producer Licensing</vt:lpstr>
      <vt:lpstr>Current Challenges</vt:lpstr>
      <vt:lpstr>Essential Lessons Learned</vt:lpstr>
      <vt:lpstr>  Questions/comments</vt:lpstr>
    </vt:vector>
  </TitlesOfParts>
  <Company>NAIC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Conduct Supervisory Models of Intermediaries  in the United States</dc:title>
  <dc:creator>Mullen, Timothy B.</dc:creator>
  <cp:lastModifiedBy>Salashina Olga</cp:lastModifiedBy>
  <cp:revision>52</cp:revision>
  <cp:lastPrinted>2014-07-17T20:03:02Z</cp:lastPrinted>
  <dcterms:created xsi:type="dcterms:W3CDTF">2013-04-01T14:32:17Z</dcterms:created>
  <dcterms:modified xsi:type="dcterms:W3CDTF">2014-07-18T14:48:03Z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488623154</vt:i4>
  </property>
  <property fmtid="{D5CDD505-2E9C-101B-9397-08002B2CF9AE}" pid="3" name="_NewReviewCycle">
    <vt:lpwstr/>
  </property>
  <property fmtid="{D5CDD505-2E9C-101B-9397-08002B2CF9AE}" pid="4" name="_EmailSubject">
    <vt:lpwstr>Minor Revisions to Power Points</vt:lpwstr>
  </property>
  <property fmtid="{D5CDD505-2E9C-101B-9397-08002B2CF9AE}" pid="5" name="_AuthorEmail">
    <vt:lpwstr>PSantillanes@naic.org</vt:lpwstr>
  </property>
  <property fmtid="{D5CDD505-2E9C-101B-9397-08002B2CF9AE}" pid="6" name="_AuthorEmailDisplayName">
    <vt:lpwstr>Santillanes, Paul</vt:lpwstr>
  </property>
  <property fmtid="{D5CDD505-2E9C-101B-9397-08002B2CF9AE}" pid="7" name="_PreviousAdHocReviewCycleID">
    <vt:i4>-851228824</vt:i4>
  </property>
</Properties>
</file>