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4" r:id="rId14"/>
    <p:sldId id="275" r:id="rId15"/>
    <p:sldId id="272" r:id="rId16"/>
    <p:sldId id="273" r:id="rId17"/>
    <p:sldId id="27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9" autoAdjust="0"/>
  </p:normalViewPr>
  <p:slideViewPr>
    <p:cSldViewPr>
      <p:cViewPr varScale="1">
        <p:scale>
          <a:sx n="67" d="100"/>
          <a:sy n="67" d="100"/>
        </p:scale>
        <p:origin x="-147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58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55CE5E-5FC0-4E9D-A050-DCF1A31D7BDA}" type="datetimeFigureOut">
              <a:rPr lang="en-US" smtClean="0"/>
              <a:t>7/21/2014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76400" y="11151"/>
            <a:ext cx="3581400" cy="2686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2743200"/>
            <a:ext cx="5623560" cy="563880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4789D9-FB34-403B-B315-EFCCA720407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18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07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78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84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35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92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49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00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37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16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31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45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14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27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69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40626">
              <a:buFont typeface="Arial" panose="020B0604020202020204" pitchFamily="34" charset="0"/>
              <a:buNone/>
              <a:defRPr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67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80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11113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789D9-FB34-403B-B315-EFCCA720407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209B-86B5-4C81-84A5-024C2DFEC5B8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5791200"/>
            <a:ext cx="609600" cy="502920"/>
          </a:xfrm>
          <a:ln>
            <a:noFill/>
          </a:ln>
        </p:spPr>
        <p:txBody>
          <a:bodyPr/>
          <a:lstStyle>
            <a:lvl1pPr>
              <a:defRPr sz="2400"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E509-5CFD-4D12-A8EE-8C63E86242CE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7AE9-5CAC-45C5-B3C8-C6CD47443587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E61-C8A1-42E6-A623-48A129642B8B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1CFD-E137-456B-B4C4-2CAA46CF2976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8954-9CF0-4254-8B7F-26AD93732F9F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97CF-F755-4FC4-8F9F-4F4520C36C81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C39B-818B-4A65-B6DD-449FE12C2284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AAC5-BB43-4585-8BB5-10E4B515CE4E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2911A-DADB-4391-97C0-16D084BAFE71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7D59-5F4C-4860-9887-FCB93ADD0A93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47800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5793B4-0635-4106-AF37-134AB2276B83}" type="datetime1">
              <a:rPr lang="en-US" smtClean="0"/>
              <a:t>7/21/2014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ic.org/industry_ucaa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ic.org/industry_ucaa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Seminario NAIC/ASSAL/SVS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/>
              <a:t>Regulación &amp; Supervisión DE CONDUCTA DE MERCADO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5131" y="4221540"/>
            <a:ext cx="45506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L" sz="4800" dirty="0" smtClean="0">
                <a:solidFill>
                  <a:schemeClr val="bg1"/>
                </a:solidFill>
                <a:latin typeface="+mj-lt"/>
              </a:rPr>
              <a:t>Licencias</a:t>
            </a:r>
          </a:p>
          <a:p>
            <a:pPr algn="r"/>
            <a:r>
              <a:rPr lang="es-CL" sz="4800" dirty="0" smtClean="0">
                <a:solidFill>
                  <a:schemeClr val="bg1"/>
                </a:solidFill>
                <a:latin typeface="+mj-lt"/>
              </a:rPr>
              <a:t>Para Compañías</a:t>
            </a:r>
            <a:endParaRPr lang="es-CL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7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48425"/>
            <a:ext cx="2362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TIPOS DE SOLICITUDES DEL UCAA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198602"/>
            <a:ext cx="7848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 smtClean="0"/>
              <a:t>Solicitud Primaria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 smtClean="0"/>
              <a:t>Usada por </a:t>
            </a:r>
            <a:r>
              <a:rPr lang="es-CL" sz="2400" dirty="0" smtClean="0"/>
              <a:t>las compañías recién creadas que buscan un Certificado de Autoridad en su estado de domicilio, y por las compañías que desean cambiar su domicilio a </a:t>
            </a:r>
            <a:r>
              <a:rPr lang="es-CL" sz="2400" dirty="0" smtClean="0"/>
              <a:t>un Estado </a:t>
            </a:r>
            <a:r>
              <a:rPr lang="es-CL" sz="2400" dirty="0" smtClean="0"/>
              <a:t>uniforme.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 smtClean="0"/>
              <a:t>Solicitud </a:t>
            </a:r>
            <a:r>
              <a:rPr lang="es-CL" sz="2400" b="1" dirty="0" smtClean="0"/>
              <a:t>de Ampliación</a:t>
            </a:r>
            <a:endParaRPr lang="es-CL" sz="2400" b="1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Usada por </a:t>
            </a:r>
            <a:r>
              <a:rPr lang="es-CL" sz="2400" dirty="0" smtClean="0"/>
              <a:t>las compañías con buena reputación en su estado de domicilio que desean ampliar su negocio en un </a:t>
            </a:r>
            <a:r>
              <a:rPr lang="es-CL" sz="2400" dirty="0" smtClean="0"/>
              <a:t>Estado </a:t>
            </a:r>
            <a:r>
              <a:rPr lang="es-CL" sz="2400" dirty="0" smtClean="0"/>
              <a:t>uniforme.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 smtClean="0"/>
              <a:t>Solicitud de Modificaciones Corporativas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Usada por </a:t>
            </a:r>
            <a:r>
              <a:rPr lang="es-CL" sz="2400" dirty="0" smtClean="0"/>
              <a:t>una compañía de seguros existente para solicitar modificaciones a su certificado de autoridad.</a:t>
            </a:r>
            <a:endParaRPr lang="es-C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SOLICITUD PRIMARIA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990600"/>
            <a:ext cx="79248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Ítems Revisados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Nombre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Plan de Operación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Historia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Líneas de Negocio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Estados Financieros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Proyecciones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Planes de Inversión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Reaseguro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Antecedentes de los ejecutivos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Membresías legales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200" dirty="0" smtClean="0"/>
              <a:t>Información específica del Estado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s-CL" sz="2200" dirty="0" smtClean="0"/>
              <a:t>Estados tienen 90 días. (Sólo cuentan días en que el trabajo fue realizado.)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s-CL" sz="2200" dirty="0" smtClean="0"/>
              <a:t>Audición disponible si la compañía fue rechazada.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/>
            <a:endParaRPr lang="en-US" sz="2400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SOLICITUD DE Ampliación</a:t>
            </a:r>
            <a:endParaRPr lang="es-CL" dirty="0"/>
          </a:p>
        </p:txBody>
      </p:sp>
      <p:sp>
        <p:nvSpPr>
          <p:cNvPr id="3" name="Rectangle 2"/>
          <p:cNvSpPr/>
          <p:nvPr/>
        </p:nvSpPr>
        <p:spPr>
          <a:xfrm>
            <a:off x="838200" y="11430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Ítems Revisados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Nombre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Plan de Operación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Historia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Líneas de Negocio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Estados Financieros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Proyecciones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Planes de Inversión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Reaseguro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Antecedentes de los ejecutivos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Membresías legales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Información específica del Estado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Antecedentes sobre entidades insolventes y multas del regulador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s-CL" sz="2000" dirty="0" smtClean="0"/>
              <a:t>Estados tienen 60 días. (Sólo cuentan días en que el trabajo fue realizado.)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s-CL" sz="2000" dirty="0" smtClean="0"/>
              <a:t>Audición disponible si la compañía fue rechazada.</a:t>
            </a:r>
            <a:endParaRPr lang="es-C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Formulario </a:t>
            </a:r>
            <a:r>
              <a:rPr lang="es-CL" dirty="0" smtClean="0"/>
              <a:t>A</a:t>
            </a:r>
            <a:endParaRPr lang="es-CL" dirty="0"/>
          </a:p>
        </p:txBody>
      </p:sp>
      <p:sp>
        <p:nvSpPr>
          <p:cNvPr id="3" name="Rectangle 2"/>
          <p:cNvSpPr/>
          <p:nvPr/>
        </p:nvSpPr>
        <p:spPr>
          <a:xfrm>
            <a:off x="838200" y="1143000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dirty="0"/>
              <a:t>Ítems Revisados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Nombre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Plan de Operación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Historia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Líneas de Negocio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Estados Financieros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Proyecciones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Planes de Inversión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Reaseguro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Antecedentes de los ejecutivos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Membresías legales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400" dirty="0"/>
              <a:t>Información específica del Estado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s-ES" sz="2400" dirty="0" smtClean="0"/>
              <a:t>Audición </a:t>
            </a:r>
            <a:r>
              <a:rPr lang="es-ES" sz="2400" dirty="0"/>
              <a:t>siempre </a:t>
            </a:r>
            <a:r>
              <a:rPr lang="es-ES" sz="2400" dirty="0" smtClean="0"/>
              <a:t>se realiza.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4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MODIFICACIÓN CORPORATIVA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1430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000" dirty="0"/>
              <a:t>Ítems Revisados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Nombre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Plan de Operación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Historia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Líneas de Negocio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Estados Financieros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Proyecciones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Planes de Inversión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Reaseguro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Antecedentes de los ejecutivos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Membresías legales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Información específica del Estado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Antecedentes sobre entidades insolventes y multas del regulador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s-CL" sz="2000" dirty="0"/>
              <a:t>Estados tienen 60 días. (Sólo cuentan días en que el trabajo fue realizado.)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s-CL" sz="2000" dirty="0"/>
              <a:t>Audición disponible si la compañía fue rechazada.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ÍTEMS ABIERTOS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1430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sz="2800" dirty="0" smtClean="0"/>
              <a:t>Grupo </a:t>
            </a:r>
            <a:r>
              <a:rPr lang="es-ES" sz="2800" dirty="0"/>
              <a:t>de Trabajo </a:t>
            </a:r>
            <a:r>
              <a:rPr lang="es-ES" sz="2800" dirty="0" smtClean="0"/>
              <a:t>de NAIC </a:t>
            </a:r>
            <a:r>
              <a:rPr lang="es-ES" sz="2800" dirty="0"/>
              <a:t>creó un proceso </a:t>
            </a:r>
            <a:r>
              <a:rPr lang="es-ES" sz="2800" dirty="0" smtClean="0"/>
              <a:t>uniforme de Investigación de Declaración </a:t>
            </a:r>
            <a:r>
              <a:rPr lang="es-ES" sz="2800" dirty="0"/>
              <a:t>Jurada y </a:t>
            </a:r>
            <a:r>
              <a:rPr lang="es-ES" sz="2800" dirty="0" smtClean="0"/>
              <a:t>Antecedentes Biográficos; el objetivo </a:t>
            </a:r>
            <a:r>
              <a:rPr lang="es-ES" sz="2800" dirty="0"/>
              <a:t>es que todos los </a:t>
            </a:r>
            <a:r>
              <a:rPr lang="es-ES" sz="2800" dirty="0" smtClean="0"/>
              <a:t>Estados </a:t>
            </a:r>
            <a:r>
              <a:rPr lang="es-ES" sz="2800" dirty="0" smtClean="0"/>
              <a:t>los requieran/acepten.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sz="2800" dirty="0" smtClean="0"/>
              <a:t>NAIC está corrigiendo la Base de Datos </a:t>
            </a:r>
            <a:r>
              <a:rPr lang="es-ES" sz="2800" dirty="0" smtClean="0"/>
              <a:t>del Formulario </a:t>
            </a:r>
            <a:r>
              <a:rPr lang="es-ES" sz="2800" dirty="0" smtClean="0"/>
              <a:t>A.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RESUMEN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4862" y="990600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/>
              <a:t>¿Qué es una Licencia </a:t>
            </a:r>
            <a:r>
              <a:rPr lang="es-ES" sz="2800" dirty="0" smtClean="0"/>
              <a:t>de una Compañía</a:t>
            </a:r>
            <a:r>
              <a:rPr lang="es-ES" sz="2800" dirty="0"/>
              <a:t>? 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/>
              <a:t>Componente </a:t>
            </a:r>
            <a:r>
              <a:rPr lang="es-ES" sz="2800" dirty="0" smtClean="0"/>
              <a:t>de Procesos Uniformes de </a:t>
            </a:r>
            <a:r>
              <a:rPr lang="es-ES" sz="2800" dirty="0"/>
              <a:t>Otorgamiento de Licencias </a:t>
            </a:r>
            <a:endParaRPr lang="es-ES" sz="2800" dirty="0" smtClean="0"/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Proceso </a:t>
            </a:r>
            <a:r>
              <a:rPr lang="es-ES" sz="2800" dirty="0"/>
              <a:t>Uniforme </a:t>
            </a:r>
            <a:r>
              <a:rPr lang="es-ES" sz="2800" dirty="0" smtClean="0"/>
              <a:t>de </a:t>
            </a:r>
            <a:r>
              <a:rPr lang="es-ES" sz="2800" dirty="0"/>
              <a:t>Otorgamiento de Licencias </a:t>
            </a:r>
            <a:r>
              <a:rPr lang="es-ES" sz="2800" dirty="0" smtClean="0"/>
              <a:t>de </a:t>
            </a:r>
            <a:r>
              <a:rPr lang="es-ES" sz="2800" dirty="0"/>
              <a:t>los Reguladores 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/>
              <a:t>Recursos Disponibles de NAIC </a:t>
            </a:r>
            <a:endParaRPr lang="es-ES" sz="2800" dirty="0" smtClean="0"/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Tipos de Solicitudes del UCAA</a:t>
            </a:r>
            <a:endParaRPr lang="es-ES" sz="2800" dirty="0"/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s-ES" sz="2800" dirty="0"/>
              <a:t>Solicitud Primaria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s-ES" sz="2800" dirty="0"/>
              <a:t>Solicitud de Ampliación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s-ES" sz="2800" dirty="0"/>
              <a:t>Formulario A 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s-ES" sz="2800" dirty="0"/>
              <a:t>Modificación Corporativa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/>
              <a:t>Ítems </a:t>
            </a:r>
            <a:r>
              <a:rPr lang="es-ES" sz="2800" dirty="0" smtClean="0"/>
              <a:t>Abiertos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5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62000"/>
            <a:ext cx="7520940" cy="476677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s-CL" sz="3200" dirty="0">
                <a:latin typeface="Franklin Gothic Medium" panose="020B0603020102020204" pitchFamily="34" charset="0"/>
              </a:rPr>
              <a:t>PREGUNTAS/COMENTARIOS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VISIÓN GENERAL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6775" y="1066800"/>
            <a:ext cx="774382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¿</a:t>
            </a:r>
            <a:r>
              <a:rPr lang="es-ES" sz="2800" dirty="0"/>
              <a:t>Qué </a:t>
            </a:r>
            <a:r>
              <a:rPr lang="es-ES" sz="2800" dirty="0" smtClean="0"/>
              <a:t>es </a:t>
            </a:r>
            <a:r>
              <a:rPr lang="es-ES" sz="2800" dirty="0" smtClean="0"/>
              <a:t>una Licencia </a:t>
            </a:r>
            <a:r>
              <a:rPr lang="es-ES" sz="2800" dirty="0" smtClean="0"/>
              <a:t>a </a:t>
            </a:r>
            <a:r>
              <a:rPr lang="es-ES" sz="2800" dirty="0" smtClean="0"/>
              <a:t>la Compañía? </a:t>
            </a:r>
            <a:endParaRPr lang="es-ES" sz="2800" dirty="0" smtClean="0"/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Componente del Proceso de </a:t>
            </a:r>
            <a:r>
              <a:rPr lang="es-ES" sz="2800" dirty="0" smtClean="0"/>
              <a:t>Otorgamiento de </a:t>
            </a:r>
            <a:r>
              <a:rPr lang="es-ES" sz="2800" dirty="0"/>
              <a:t>Licencias Uniforme</a:t>
            </a:r>
            <a:endParaRPr lang="es-ES" sz="2800" dirty="0" smtClean="0"/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Proceso </a:t>
            </a:r>
            <a:r>
              <a:rPr lang="es-ES" sz="2800" dirty="0" smtClean="0"/>
              <a:t>de </a:t>
            </a:r>
            <a:r>
              <a:rPr lang="es-ES" sz="2800" dirty="0" smtClean="0"/>
              <a:t>Otorgamiento de Licencias </a:t>
            </a:r>
            <a:r>
              <a:rPr lang="es-ES" sz="2800" dirty="0"/>
              <a:t>Uniforme de </a:t>
            </a:r>
            <a:r>
              <a:rPr lang="es-ES" sz="2800" dirty="0" smtClean="0"/>
              <a:t>los Reguladores 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/>
              <a:t>R</a:t>
            </a:r>
            <a:r>
              <a:rPr lang="es-ES" sz="2800" dirty="0" smtClean="0"/>
              <a:t>ecursos Disponibles de </a:t>
            </a:r>
            <a:r>
              <a:rPr lang="es-ES" sz="2800" dirty="0" smtClean="0"/>
              <a:t>NAIC </a:t>
            </a:r>
            <a:endParaRPr lang="es-ES" sz="2800" dirty="0" smtClean="0"/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Solicitud Primaria</a:t>
            </a:r>
            <a:endParaRPr lang="es-ES" sz="2800" dirty="0"/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Solicitud </a:t>
            </a:r>
            <a:r>
              <a:rPr lang="es-ES" sz="2800" dirty="0" smtClean="0"/>
              <a:t>de Ampliación</a:t>
            </a:r>
            <a:endParaRPr lang="es-ES" sz="2800" dirty="0"/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Formulario </a:t>
            </a:r>
            <a:r>
              <a:rPr lang="es-ES" sz="2800" dirty="0"/>
              <a:t>A 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Modificación Corporativa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Ítems Abiertos</a:t>
            </a:r>
            <a:endParaRPr lang="en-US" sz="2800" dirty="0"/>
          </a:p>
          <a:p>
            <a:pPr marL="0" lvl="1"/>
            <a:r>
              <a:rPr lang="es-ES" sz="3200" dirty="0"/>
              <a:t/>
            </a:r>
            <a:br>
              <a:rPr lang="es-ES" sz="3200" dirty="0"/>
            </a:b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pPr lvl="1" indent="-457200"/>
            <a:r>
              <a:rPr lang="es-ES" sz="2800" b="1" dirty="0" smtClean="0"/>
              <a:t>¿Qué es </a:t>
            </a:r>
            <a:r>
              <a:rPr lang="es-ES" sz="2800" b="1" dirty="0" smtClean="0"/>
              <a:t>una Licencia </a:t>
            </a:r>
            <a:r>
              <a:rPr lang="es-ES" sz="2800" b="1" dirty="0" smtClean="0"/>
              <a:t>a </a:t>
            </a:r>
            <a:r>
              <a:rPr lang="es-ES" sz="2800" b="1" dirty="0" smtClean="0"/>
              <a:t>una </a:t>
            </a:r>
            <a:r>
              <a:rPr lang="es-ES" sz="2800" b="1" dirty="0" smtClean="0"/>
              <a:t>Compañía? </a:t>
            </a:r>
            <a:endParaRPr lang="es-ES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38200" y="1194137"/>
            <a:ext cx="777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3200" dirty="0"/>
              <a:t>S</a:t>
            </a:r>
            <a:r>
              <a:rPr lang="es-ES" sz="3200" dirty="0" smtClean="0"/>
              <a:t>e </a:t>
            </a:r>
            <a:r>
              <a:rPr lang="es-ES" sz="3200" dirty="0"/>
              <a:t>requiere una licencia para cualquier </a:t>
            </a:r>
            <a:r>
              <a:rPr lang="es-ES" sz="3200" dirty="0" smtClean="0"/>
              <a:t>compañía que asume </a:t>
            </a:r>
            <a:r>
              <a:rPr lang="es-ES" sz="3200" dirty="0"/>
              <a:t>riesgos </a:t>
            </a:r>
            <a:r>
              <a:rPr lang="es-ES" sz="3200" dirty="0" smtClean="0"/>
              <a:t>por vender </a:t>
            </a:r>
            <a:r>
              <a:rPr lang="es-ES" sz="3200" dirty="0"/>
              <a:t>cualquier producto de </a:t>
            </a:r>
            <a:r>
              <a:rPr lang="es-ES" sz="3200" dirty="0" smtClean="0"/>
              <a:t>seguro.</a:t>
            </a:r>
            <a:endParaRPr lang="es-E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3200" dirty="0" smtClean="0"/>
              <a:t>Se </a:t>
            </a:r>
            <a:r>
              <a:rPr lang="es-ES" sz="3200" dirty="0"/>
              <a:t>requieren licencias para cada jurisdicción. </a:t>
            </a:r>
            <a:endParaRPr lang="es-E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3200" dirty="0" smtClean="0"/>
              <a:t>El </a:t>
            </a:r>
            <a:r>
              <a:rPr lang="es-ES" sz="3200" dirty="0"/>
              <a:t>proceso de </a:t>
            </a:r>
            <a:r>
              <a:rPr lang="es-ES" sz="3200" dirty="0" smtClean="0"/>
              <a:t>otorgamiento </a:t>
            </a:r>
            <a:r>
              <a:rPr lang="es-ES" sz="3200" dirty="0"/>
              <a:t>de licencias es una función importante para los reguladores estatales. </a:t>
            </a:r>
            <a:endParaRPr lang="en-US" sz="2800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El objetivo </a:t>
            </a:r>
            <a:r>
              <a:rPr lang="es-ES" sz="2800" dirty="0"/>
              <a:t>de los reguladores estatales es reducir el riesgo</a:t>
            </a:r>
            <a:r>
              <a:rPr lang="es-E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60130" cy="548640"/>
          </a:xfrm>
        </p:spPr>
        <p:txBody>
          <a:bodyPr/>
          <a:lstStyle/>
          <a:p>
            <a:pPr lvl="1" indent="-457200" algn="just"/>
            <a:r>
              <a:rPr lang="es-CL" sz="2800" b="1" dirty="0" smtClean="0"/>
              <a:t>Componente de los Procesos Uniformes </a:t>
            </a:r>
            <a:r>
              <a:rPr lang="es-CL" sz="2800" b="1" dirty="0" smtClean="0"/>
              <a:t>de Otorgamiento de Licencias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165860"/>
            <a:ext cx="8305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800" dirty="0" smtClean="0"/>
              <a:t>Presentaciones de Documentos Administrativos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s-CL" sz="2400" dirty="0" smtClean="0"/>
              <a:t>Recepción y tramitación de determinados documentos </a:t>
            </a:r>
            <a:r>
              <a:rPr lang="es-CL" sz="2400" dirty="0" smtClean="0"/>
              <a:t>jurídicos </a:t>
            </a:r>
            <a:r>
              <a:rPr lang="es-CL" sz="2400" dirty="0" smtClean="0"/>
              <a:t>que se necesitan para establecer </a:t>
            </a:r>
            <a:r>
              <a:rPr lang="es-CL" sz="2400" dirty="0" smtClean="0"/>
              <a:t>la</a:t>
            </a:r>
            <a:r>
              <a:rPr lang="es-CL" sz="2400" dirty="0" smtClean="0"/>
              <a:t> </a:t>
            </a:r>
            <a:r>
              <a:rPr lang="es-CL" sz="2400" dirty="0" smtClean="0"/>
              <a:t>existencia corporativa.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es-CL" sz="2800" dirty="0" smtClean="0"/>
              <a:t>Análisis de la Actual Situación Financiera</a:t>
            </a:r>
          </a:p>
          <a:p>
            <a:pPr marL="1371600" lvl="4" indent="-457200">
              <a:buFont typeface="Wingdings" panose="05000000000000000000" pitchFamily="2" charset="2"/>
              <a:buChar char="§"/>
            </a:pPr>
            <a:r>
              <a:rPr lang="es-CL" sz="2400" dirty="0" smtClean="0"/>
              <a:t>Documentación de la condición de funcionamiento actual de la compañía.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s-CL" sz="2800" dirty="0" smtClean="0"/>
              <a:t>Análisis del Plan de Negocios</a:t>
            </a:r>
          </a:p>
          <a:p>
            <a:pPr marL="1371600" lvl="5" indent="-457200">
              <a:buFont typeface="Wingdings" panose="05000000000000000000" pitchFamily="2" charset="2"/>
              <a:buChar char="§"/>
            </a:pPr>
            <a:r>
              <a:rPr lang="es-ES" sz="2400" dirty="0" smtClean="0"/>
              <a:t>Revisión de explicación </a:t>
            </a:r>
            <a:r>
              <a:rPr lang="es-ES" sz="2400" dirty="0"/>
              <a:t>de la </a:t>
            </a:r>
            <a:r>
              <a:rPr lang="es-ES" sz="2400" dirty="0" smtClean="0"/>
              <a:t>compañía </a:t>
            </a:r>
            <a:r>
              <a:rPr lang="es-ES" sz="2400" dirty="0"/>
              <a:t>para la ampliación </a:t>
            </a:r>
            <a:r>
              <a:rPr lang="es-ES" sz="2400" dirty="0" smtClean="0"/>
              <a:t>y/o </a:t>
            </a:r>
            <a:r>
              <a:rPr lang="es-ES" sz="2400" dirty="0"/>
              <a:t>cambio </a:t>
            </a:r>
            <a:r>
              <a:rPr lang="es-ES" sz="2400" dirty="0" smtClean="0"/>
              <a:t>propuesto </a:t>
            </a:r>
            <a:r>
              <a:rPr lang="es-ES" sz="2400" dirty="0"/>
              <a:t>en sus </a:t>
            </a:r>
            <a:r>
              <a:rPr lang="es-ES" sz="2400" dirty="0" smtClean="0"/>
              <a:t>operaciones, </a:t>
            </a:r>
            <a:r>
              <a:rPr lang="es-ES" sz="2400" dirty="0"/>
              <a:t>y cómo esos cambios afectarán </a:t>
            </a:r>
            <a:r>
              <a:rPr lang="es-ES" sz="2400" dirty="0" smtClean="0"/>
              <a:t>las condiciones </a:t>
            </a:r>
            <a:r>
              <a:rPr lang="es-ES" sz="2400" dirty="0"/>
              <a:t>de funcionamiento de la </a:t>
            </a:r>
            <a:r>
              <a:rPr lang="es-CL" sz="2400" dirty="0" smtClean="0"/>
              <a:t>compañía.</a:t>
            </a:r>
            <a:endParaRPr lang="en-US" sz="2400" dirty="0" smtClean="0"/>
          </a:p>
          <a:p>
            <a:pPr marL="1371600" lvl="5" indent="-45720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3"/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04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9616440" cy="609600"/>
          </a:xfrm>
        </p:spPr>
        <p:txBody>
          <a:bodyPr/>
          <a:lstStyle/>
          <a:p>
            <a:r>
              <a:rPr lang="es-CL" b="1" dirty="0" smtClean="0"/>
              <a:t>COMPONENTE DE LOS Procesos Uniformes </a:t>
            </a:r>
            <a:r>
              <a:rPr lang="es-CL" b="1" dirty="0"/>
              <a:t>de Otorgamiento de Licencias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1822" y="1351120"/>
            <a:ext cx="759160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800" dirty="0" smtClean="0"/>
              <a:t>Comunicación interestatal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800" dirty="0" smtClean="0"/>
              <a:t>Sistema de Priorización Basada en Riesgo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Categoría 1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s-CL" sz="2400" dirty="0" smtClean="0"/>
              <a:t>La aseguradora </a:t>
            </a:r>
            <a:r>
              <a:rPr lang="es-CL" sz="2400" dirty="0" smtClean="0"/>
              <a:t>muestra solidez en todos los aspectos.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Categoría 2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s-CL" sz="2400" dirty="0" smtClean="0"/>
              <a:t>La aseguradora </a:t>
            </a:r>
            <a:r>
              <a:rPr lang="es-CL" sz="2400" dirty="0" smtClean="0"/>
              <a:t>no parece ser un candidato </a:t>
            </a:r>
            <a:r>
              <a:rPr lang="es-CL" sz="2400" dirty="0" smtClean="0"/>
              <a:t>adecuado </a:t>
            </a:r>
            <a:r>
              <a:rPr lang="es-CL" sz="2400" dirty="0" smtClean="0"/>
              <a:t>para la aprobación, </a:t>
            </a:r>
            <a:r>
              <a:rPr lang="es-CL" sz="2400" dirty="0" smtClean="0"/>
              <a:t>ni </a:t>
            </a:r>
            <a:r>
              <a:rPr lang="es-CL" sz="2400" dirty="0" smtClean="0"/>
              <a:t>para un rechazo basado en </a:t>
            </a:r>
            <a:r>
              <a:rPr lang="es-CL" sz="2400" dirty="0" smtClean="0"/>
              <a:t>el actual </a:t>
            </a:r>
            <a:r>
              <a:rPr lang="es-CL" sz="2400" dirty="0" smtClean="0"/>
              <a:t>estado general.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Categoría 3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s-CL" sz="2400" dirty="0" smtClean="0"/>
              <a:t>Aseguradora exhibe algún grado de preocupación regulatoria en una o más áreas.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endParaRPr lang="en-US" sz="2600" dirty="0"/>
          </a:p>
          <a:p>
            <a:pPr marL="1371600" lvl="2" indent="-457200">
              <a:buFont typeface="Wingdings" panose="05000000000000000000" pitchFamily="2" charset="2"/>
              <a:buChar char="§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48640"/>
          </a:xfrm>
        </p:spPr>
        <p:txBody>
          <a:bodyPr/>
          <a:lstStyle/>
          <a:p>
            <a:pPr lvl="1" indent="-457200"/>
            <a:r>
              <a:rPr lang="es-ES" sz="2800" b="1" dirty="0" smtClean="0"/>
              <a:t>Proceso Uniforme de Otorgamiento de Licencias de los Reguladores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3838" y="1181100"/>
            <a:ext cx="78829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Recepción del Certificado </a:t>
            </a:r>
            <a:r>
              <a:rPr lang="es-ES" sz="2800" dirty="0"/>
              <a:t>Uniforme </a:t>
            </a:r>
            <a:r>
              <a:rPr lang="es-ES" sz="2800" dirty="0" smtClean="0"/>
              <a:t>de Solicitud de </a:t>
            </a:r>
            <a:r>
              <a:rPr lang="es-ES" sz="2800" dirty="0" smtClean="0"/>
              <a:t>Autorización </a:t>
            </a:r>
            <a:r>
              <a:rPr lang="es-ES" sz="2800" dirty="0" smtClean="0"/>
              <a:t>(UCAA, por sus siglas en inglés)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Documentar Finalización de </a:t>
            </a:r>
            <a:r>
              <a:rPr lang="es-ES" sz="2800" dirty="0"/>
              <a:t>Solicitud </a:t>
            </a:r>
            <a:endParaRPr lang="es-E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Preparar </a:t>
            </a:r>
            <a:r>
              <a:rPr lang="es-ES" sz="2800" dirty="0" smtClean="0"/>
              <a:t>la</a:t>
            </a:r>
            <a:r>
              <a:rPr lang="es-ES" sz="2800" dirty="0" smtClean="0"/>
              <a:t> </a:t>
            </a:r>
            <a:r>
              <a:rPr lang="es-ES" sz="2800" dirty="0" smtClean="0"/>
              <a:t>Hoja </a:t>
            </a:r>
            <a:r>
              <a:rPr lang="es-ES" sz="2800" dirty="0"/>
              <a:t>de Control de </a:t>
            </a:r>
            <a:r>
              <a:rPr lang="es-ES" sz="2800" dirty="0" smtClean="0"/>
              <a:t>Solicitud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Distribuir </a:t>
            </a:r>
            <a:r>
              <a:rPr lang="es-ES" sz="2800" dirty="0" smtClean="0"/>
              <a:t>las Secciones </a:t>
            </a:r>
            <a:r>
              <a:rPr lang="es-ES" sz="2800" dirty="0"/>
              <a:t>de </a:t>
            </a:r>
            <a:r>
              <a:rPr lang="es-ES" sz="2800" dirty="0" smtClean="0"/>
              <a:t>la Solicitud</a:t>
            </a:r>
            <a:endParaRPr lang="es-E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Recibir </a:t>
            </a:r>
            <a:r>
              <a:rPr lang="es-ES" sz="2800" dirty="0" smtClean="0"/>
              <a:t>las Secciones </a:t>
            </a:r>
            <a:r>
              <a:rPr lang="es-ES" sz="2800" dirty="0"/>
              <a:t>de </a:t>
            </a:r>
            <a:r>
              <a:rPr lang="es-ES" sz="2800" dirty="0" smtClean="0"/>
              <a:t>la Solicitud</a:t>
            </a:r>
            <a:endParaRPr lang="es-E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Contactar el </a:t>
            </a:r>
            <a:r>
              <a:rPr lang="es-ES" sz="2800" dirty="0" smtClean="0"/>
              <a:t>Estado Domiciliado</a:t>
            </a:r>
            <a:endParaRPr lang="es-E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Analizar </a:t>
            </a:r>
            <a:r>
              <a:rPr lang="es-ES" sz="2800" dirty="0"/>
              <a:t>Condición </a:t>
            </a:r>
            <a:r>
              <a:rPr lang="es-ES" sz="2800" dirty="0" smtClean="0"/>
              <a:t>Actual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Analizar </a:t>
            </a:r>
            <a:r>
              <a:rPr lang="es-ES" sz="2800" dirty="0"/>
              <a:t>Plan de Negocios </a:t>
            </a:r>
            <a:endParaRPr lang="es-E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Hacer </a:t>
            </a:r>
            <a:r>
              <a:rPr lang="es-ES" sz="2800" dirty="0"/>
              <a:t>Recomendación </a:t>
            </a:r>
            <a:endParaRPr lang="es-E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800" dirty="0" smtClean="0"/>
              <a:t>Preparar/Modificar el Certificado de </a:t>
            </a:r>
            <a:r>
              <a:rPr lang="es-CL" sz="2800" dirty="0" smtClean="0"/>
              <a:t>Rechazo</a:t>
            </a:r>
            <a:r>
              <a:rPr lang="es-ES" sz="2800" dirty="0"/>
              <a:t> de </a:t>
            </a:r>
            <a:r>
              <a:rPr lang="es-ES" sz="2800" dirty="0" smtClean="0"/>
              <a:t>Autorización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s-ES" dirty="0" smtClean="0"/>
              <a:t>recursos </a:t>
            </a:r>
            <a:r>
              <a:rPr lang="es-ES" dirty="0"/>
              <a:t>disponibles </a:t>
            </a:r>
            <a:r>
              <a:rPr lang="es-ES" dirty="0" smtClean="0"/>
              <a:t>de NAIC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7633" y="1197054"/>
            <a:ext cx="834636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 smtClean="0"/>
              <a:t>Solicitud </a:t>
            </a:r>
            <a:r>
              <a:rPr lang="es-CL" sz="2400" b="1" dirty="0" smtClean="0"/>
              <a:t>de </a:t>
            </a:r>
            <a:r>
              <a:rPr lang="es-CL" sz="2400" b="1" dirty="0"/>
              <a:t>Autorización de Certificado </a:t>
            </a:r>
            <a:r>
              <a:rPr lang="es-CL" sz="2400" b="1" dirty="0" smtClean="0"/>
              <a:t>Uniforme (UCAA</a:t>
            </a:r>
            <a:r>
              <a:rPr lang="es-CL" sz="2400" b="1" dirty="0" smtClean="0"/>
              <a:t>, por sus siglas en inglés)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 smtClean="0"/>
              <a:t>Manual del UCAA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Es un manual de referencia completo para el proceso de otorgamiento de licencias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 smtClean="0"/>
              <a:t>Manual de Mejores Prácticas de Otorgamiento de Licencias a las Compañías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Se trata principalmente de los procesos cualitativos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 smtClean="0"/>
              <a:t>Sitio Web del UCAA  </a:t>
            </a:r>
            <a:r>
              <a:rPr lang="es-CL" sz="2400" b="1" dirty="0" smtClean="0">
                <a:hlinkClick r:id="rId3"/>
              </a:rPr>
              <a:t>www.naic.org/industry_ucaa.htm</a:t>
            </a:r>
            <a:endParaRPr lang="es-CL" sz="2400" b="1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Solicitud electrónica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Requisitos </a:t>
            </a:r>
            <a:r>
              <a:rPr lang="es-CL" sz="2000" dirty="0" smtClean="0"/>
              <a:t>del Estado para </a:t>
            </a:r>
            <a:r>
              <a:rPr lang="es-CL" sz="2000" dirty="0" smtClean="0"/>
              <a:t>el Otorgamiento de </a:t>
            </a:r>
            <a:r>
              <a:rPr lang="es-CL" sz="2000" dirty="0" smtClean="0"/>
              <a:t>Licencias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 smtClean="0"/>
              <a:t>Base de Datos Electrónicos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UCAA </a:t>
            </a:r>
            <a:r>
              <a:rPr lang="es-CL" sz="2000" dirty="0" smtClean="0"/>
              <a:t>Electrónico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Formulario </a:t>
            </a:r>
            <a:r>
              <a:rPr lang="es-CL" sz="2000" dirty="0" smtClean="0"/>
              <a:t>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Uso de otras Bases de Datos de Regulación Financiera y de Mercado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457200" lvl="2">
              <a:buFont typeface="Wingdings" panose="05000000000000000000" pitchFamily="2" charset="2"/>
              <a:buChar char="§"/>
            </a:pPr>
            <a:endParaRPr lang="en-US" sz="30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7358063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pPr algn="ctr"/>
            <a:r>
              <a:rPr lang="es-ES" dirty="0"/>
              <a:t>recursos disponibles de NAIC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7633" y="1197054"/>
            <a:ext cx="834636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 smtClean="0"/>
              <a:t>Solicitud </a:t>
            </a:r>
            <a:r>
              <a:rPr lang="es-CL" sz="2400" b="1" dirty="0"/>
              <a:t>de </a:t>
            </a:r>
            <a:r>
              <a:rPr lang="es-CL" sz="2400" b="1" dirty="0"/>
              <a:t>Autoridad de Certificado </a:t>
            </a:r>
            <a:r>
              <a:rPr lang="es-CL" sz="2400" b="1" dirty="0" smtClean="0"/>
              <a:t>Uniforme </a:t>
            </a:r>
            <a:r>
              <a:rPr lang="es-CL" sz="2400" b="1" dirty="0"/>
              <a:t>(UCAA, por sus siglas en inglés)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/>
              <a:t>Manual del UCAA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Es un manual de referencia completo para el proceso de otorgamiento de licencias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/>
              <a:t>Manual de Mejores Prácticas de Otorgamiento de Licencias a las Compañías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Se trata principalmente de los procesos cualitativos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/>
              <a:t>Sitio Web del UCAA  </a:t>
            </a:r>
            <a:r>
              <a:rPr lang="es-CL" sz="2400" b="1" dirty="0">
                <a:hlinkClick r:id="rId3"/>
              </a:rPr>
              <a:t>www.naic.org/industry_ucaa.htm</a:t>
            </a:r>
            <a:endParaRPr lang="es-CL" sz="2400" b="1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Solicitud electrónica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Requisitos </a:t>
            </a:r>
            <a:r>
              <a:rPr lang="es-CL" sz="2000" dirty="0" smtClean="0"/>
              <a:t>del Estado para </a:t>
            </a:r>
            <a:r>
              <a:rPr lang="es-CL" sz="2000" dirty="0"/>
              <a:t>el Otorgamiento de </a:t>
            </a:r>
            <a:r>
              <a:rPr lang="es-CL" sz="2000" dirty="0" smtClean="0"/>
              <a:t>Licencias</a:t>
            </a:r>
            <a:endParaRPr lang="es-CL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400" b="1" dirty="0"/>
              <a:t>Base de Datos Electrónicos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UCAA Electrónico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 smtClean="0"/>
              <a:t>Formulario </a:t>
            </a:r>
            <a:r>
              <a:rPr lang="es-CL" sz="2000" dirty="0"/>
              <a:t>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CL" sz="2000" dirty="0"/>
              <a:t>Uso de otras Bases de Datos de Regulación Financiera y de Mercado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457200" lvl="2">
              <a:buFont typeface="Wingdings" panose="05000000000000000000" pitchFamily="2" charset="2"/>
              <a:buChar char="§"/>
            </a:pPr>
            <a:endParaRPr lang="en-US" sz="30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3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665</TotalTime>
  <Words>930</Words>
  <Application>Microsoft Office PowerPoint</Application>
  <PresentationFormat>Presentación en pantalla (4:3)</PresentationFormat>
  <Paragraphs>200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Seminar NAIC</vt:lpstr>
      <vt:lpstr>Seminario NAIC/ASSAL/SVS</vt:lpstr>
      <vt:lpstr>VISIÓN GENERAL </vt:lpstr>
      <vt:lpstr>¿Qué es una Licencia a una Compañía? </vt:lpstr>
      <vt:lpstr>Componente de los Procesos Uniformes de Otorgamiento de Licencias</vt:lpstr>
      <vt:lpstr>COMPONENTE DE LOS Procesos Uniformes de Otorgamiento de Licencias</vt:lpstr>
      <vt:lpstr>Proceso Uniforme de Otorgamiento de Licencias de los Reguladores </vt:lpstr>
      <vt:lpstr>recursos disponibles de NAIC</vt:lpstr>
      <vt:lpstr>Presentación de PowerPoint</vt:lpstr>
      <vt:lpstr>recursos disponibles de NAIC</vt:lpstr>
      <vt:lpstr>TIPOS DE SOLICITUDES DEL UCAA</vt:lpstr>
      <vt:lpstr>SOLICITUD PRIMARIA</vt:lpstr>
      <vt:lpstr>SOLICITUD DE Ampliación</vt:lpstr>
      <vt:lpstr>Formulario A</vt:lpstr>
      <vt:lpstr>MODIFICACIÓN CORPORATIVA</vt:lpstr>
      <vt:lpstr>ÍTEMS ABIERTOS</vt:lpstr>
      <vt:lpstr>RESUMEN</vt:lpstr>
      <vt:lpstr>Presentación de PowerPoint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Salashina Olga</cp:lastModifiedBy>
  <cp:revision>75</cp:revision>
  <cp:lastPrinted>2014-07-08T19:04:50Z</cp:lastPrinted>
  <dcterms:created xsi:type="dcterms:W3CDTF">2014-05-22T15:50:04Z</dcterms:created>
  <dcterms:modified xsi:type="dcterms:W3CDTF">2014-07-21T14:34:38Z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335201008</vt:i4>
  </property>
  <property fmtid="{D5CDD505-2E9C-101B-9397-08002B2CF9AE}" pid="3" name="_NewReviewCycle">
    <vt:lpwstr/>
  </property>
  <property fmtid="{D5CDD505-2E9C-101B-9397-08002B2CF9AE}" pid="4" name="_EmailSubject">
    <vt:lpwstr>MarketConduct Presentations</vt:lpwstr>
  </property>
  <property fmtid="{D5CDD505-2E9C-101B-9397-08002B2CF9AE}" pid="5" name="_AuthorEmail">
    <vt:lpwstr>DPerry@naic.org</vt:lpwstr>
  </property>
  <property fmtid="{D5CDD505-2E9C-101B-9397-08002B2CF9AE}" pid="6" name="_AuthorEmailDisplayName">
    <vt:lpwstr>Perry, Darlene</vt:lpwstr>
  </property>
  <property fmtid="{D5CDD505-2E9C-101B-9397-08002B2CF9AE}" pid="7" name="_PreviousAdHocReviewCycleID">
    <vt:i4>212271511</vt:i4>
  </property>
</Properties>
</file>