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17"/>
  </p:notesMasterIdLst>
  <p:sldIdLst>
    <p:sldId id="256" r:id="rId2"/>
    <p:sldId id="313" r:id="rId3"/>
    <p:sldId id="286" r:id="rId4"/>
    <p:sldId id="260" r:id="rId5"/>
    <p:sldId id="263" r:id="rId6"/>
    <p:sldId id="264" r:id="rId7"/>
    <p:sldId id="265" r:id="rId8"/>
    <p:sldId id="266" r:id="rId9"/>
    <p:sldId id="273" r:id="rId10"/>
    <p:sldId id="274" r:id="rId11"/>
    <p:sldId id="312" r:id="rId12"/>
    <p:sldId id="275" r:id="rId13"/>
    <p:sldId id="277" r:id="rId14"/>
    <p:sldId id="289" r:id="rId15"/>
    <p:sldId id="290" r:id="rId1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67277" autoAdjust="0"/>
  </p:normalViewPr>
  <p:slideViewPr>
    <p:cSldViewPr>
      <p:cViewPr>
        <p:scale>
          <a:sx n="65" d="100"/>
          <a:sy n="65" d="100"/>
        </p:scale>
        <p:origin x="-662" y="-1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1D67BCCC-ED9E-4AF1-B829-0892EFBAB76F}" type="datetimeFigureOut">
              <a:rPr lang="en-US" smtClean="0"/>
              <a:t>11/20/2017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2D8C7348-AD88-42EA-B4D9-B64E9D7DA5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4002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8C7348-AD88-42EA-B4D9-B64E9D7DA55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43240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C2DFF1-2948-431F-A319-5BBC392B474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5660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8C7348-AD88-42EA-B4D9-B64E9D7DA55E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46358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8C7348-AD88-42EA-B4D9-B64E9D7DA55E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00926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2" defTabSz="931774"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C2DFF1-2948-431F-A319-5BBC392B4742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23823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1774">
              <a:defRPr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8C7348-AD88-42EA-B4D9-B64E9D7DA55E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90248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8C7348-AD88-42EA-B4D9-B64E9D7DA55E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0722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1774"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8C7348-AD88-42EA-B4D9-B64E9D7DA55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8337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8C7348-AD88-42EA-B4D9-B64E9D7DA55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3560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8C7348-AD88-42EA-B4D9-B64E9D7DA55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1107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8C7348-AD88-42EA-B4D9-B64E9D7DA55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68264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8C7348-AD88-42EA-B4D9-B64E9D7DA55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8815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8C7348-AD88-42EA-B4D9-B64E9D7DA55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60954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8C7348-AD88-42EA-B4D9-B64E9D7DA55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14973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8C7348-AD88-42EA-B4D9-B64E9D7DA55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3436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17" name="Picture 7" descr="working_master_medium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665" y="6140288"/>
            <a:ext cx="1060731" cy="6288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/>
          <a:lstStyle/>
          <a:p>
            <a:fld id="{0C969BC4-502E-4E71-B58A-920F70BD8FD7}" type="datetime1">
              <a:rPr lang="en-US" smtClean="0"/>
              <a:t>11/20/2017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© 2014 National Association of Insurance Commissioners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/>
          <a:lstStyle/>
          <a:p>
            <a:fld id="{821E9513-F7A8-49A6-8EDC-F06CCDF940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/>
          <a:lstStyle/>
          <a:p>
            <a:fld id="{89E4B161-88D9-450A-8EB4-9D342B18C89A}" type="datetime1">
              <a:rPr lang="en-US" smtClean="0"/>
              <a:t>11/20/2017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© 2014 National Association of Insurance Commissioners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/>
          <a:lstStyle/>
          <a:p>
            <a:fld id="{821E9513-F7A8-49A6-8EDC-F06CCDF94045}" type="slidenum">
              <a:rPr lang="en-US" smtClean="0"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/>
          <a:lstStyle/>
          <a:p>
            <a:fld id="{DC990DB3-696F-4966-BAE3-2A6DB612B285}" type="datetime1">
              <a:rPr lang="en-US" smtClean="0"/>
              <a:t>11/20/2017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© 2014 National Association of Insurance Commissioners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/>
          <a:lstStyle/>
          <a:p>
            <a:fld id="{821E9513-F7A8-49A6-8EDC-F06CCDF940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/>
          <a:lstStyle/>
          <a:p>
            <a:fld id="{7662A3CD-BAFB-48D1-B353-0F287EFB884B}" type="datetime1">
              <a:rPr lang="en-US" smtClean="0"/>
              <a:t>11/20/2017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© 2014 National Association of Insurance Commissioners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/>
          <a:lstStyle/>
          <a:p>
            <a:fld id="{821E9513-F7A8-49A6-8EDC-F06CCDF9404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/>
          <a:lstStyle/>
          <a:p>
            <a:fld id="{E5B9797C-E0D7-4AFE-913D-35D004723FC4}" type="datetime1">
              <a:rPr lang="en-US" smtClean="0"/>
              <a:t>11/20/2017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© 2014 National Association of Insurance Commissioners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/>
          <a:lstStyle/>
          <a:p>
            <a:fld id="{821E9513-F7A8-49A6-8EDC-F06CCDF940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/>
          <a:lstStyle/>
          <a:p>
            <a:fld id="{36877D38-45C5-460A-AB63-F2DF809CB23A}" type="datetime1">
              <a:rPr lang="en-US" smtClean="0"/>
              <a:t>11/20/2017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© 2014 National Association of Insurance Commissioners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/>
          <a:lstStyle/>
          <a:p>
            <a:fld id="{821E9513-F7A8-49A6-8EDC-F06CCDF940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/>
          <a:lstStyle/>
          <a:p>
            <a:fld id="{EC633C2A-AA9B-454B-987F-A9D46A0DFCD5}" type="datetime1">
              <a:rPr lang="en-US" smtClean="0"/>
              <a:t>11/20/2017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© 2014 National Association of Insurance Commissioners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/>
          <a:lstStyle/>
          <a:p>
            <a:fld id="{821E9513-F7A8-49A6-8EDC-F06CCDF940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/>
          <a:lstStyle/>
          <a:p>
            <a:fld id="{F6278B2B-8598-464B-BDB5-0AB8BCC549DC}" type="datetime1">
              <a:rPr lang="en-US" smtClean="0"/>
              <a:t>11/20/2017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© 2014 National Association of Insurance Commissioners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/>
          <a:lstStyle/>
          <a:p>
            <a:fld id="{821E9513-F7A8-49A6-8EDC-F06CCDF94045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/>
          <a:lstStyle/>
          <a:p>
            <a:fld id="{3C13C1D7-8166-4557-A1A2-594959CA57DA}" type="datetime1">
              <a:rPr lang="en-US" smtClean="0"/>
              <a:t>11/20/2017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© 2014 National Association of Insurance Commissioners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/>
          <a:lstStyle/>
          <a:p>
            <a:fld id="{821E9513-F7A8-49A6-8EDC-F06CCDF94045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15" name="Picture 7" descr="working_master_medium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432" y="6172200"/>
            <a:ext cx="1060731" cy="6288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295400"/>
            <a:ext cx="7772400" cy="1780108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Session 7 </a:t>
            </a:r>
            <a:r>
              <a:rPr lang="en-US" b="1" dirty="0"/>
              <a:t>– Corporate </a:t>
            </a:r>
            <a:r>
              <a:rPr lang="en-US" b="1" dirty="0" smtClean="0"/>
              <a:t>Governance Supervision </a:t>
            </a:r>
            <a:r>
              <a:rPr lang="en-US" b="1" dirty="0"/>
              <a:t/>
            </a:r>
            <a:br>
              <a:rPr lang="en-US" b="1" dirty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4000" b="1" dirty="0" smtClean="0"/>
              <a:t>ICP </a:t>
            </a:r>
            <a:r>
              <a:rPr lang="en-US" sz="4000" b="1" dirty="0"/>
              <a:t>7: Corporate </a:t>
            </a:r>
            <a:r>
              <a:rPr lang="en-US" sz="4000" b="1" dirty="0" smtClean="0"/>
              <a:t>Governance</a:t>
            </a:r>
            <a:endParaRPr lang="en-US" sz="4000" b="1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295400" y="3352800"/>
            <a:ext cx="6400800" cy="2286000"/>
          </a:xfrm>
        </p:spPr>
        <p:txBody>
          <a:bodyPr>
            <a:normAutofit fontScale="55000" lnSpcReduction="20000"/>
          </a:bodyPr>
          <a:lstStyle/>
          <a:p>
            <a:r>
              <a:rPr lang="en-US" sz="3600" dirty="0" smtClean="0"/>
              <a:t>2017 ASSAL Regional Seminar on Training for Insurance Supervisors of Latin America</a:t>
            </a:r>
          </a:p>
          <a:p>
            <a:endParaRPr lang="en-US" sz="4800" b="1" dirty="0" smtClean="0">
              <a:solidFill>
                <a:schemeClr val="tx1"/>
              </a:solidFill>
            </a:endParaRPr>
          </a:p>
          <a:p>
            <a:r>
              <a:rPr lang="en-US" sz="4800" b="1" dirty="0" smtClean="0">
                <a:solidFill>
                  <a:schemeClr val="tx1"/>
                </a:solidFill>
              </a:rPr>
              <a:t>Elizabeth </a:t>
            </a:r>
            <a:r>
              <a:rPr lang="en-US" sz="4800" b="1" dirty="0">
                <a:solidFill>
                  <a:schemeClr val="tx1"/>
                </a:solidFill>
              </a:rPr>
              <a:t>Kelleher Dwyer</a:t>
            </a:r>
            <a:endParaRPr lang="en-US" sz="4800" dirty="0">
              <a:solidFill>
                <a:schemeClr val="tx1"/>
              </a:solidFill>
            </a:endParaRPr>
          </a:p>
          <a:p>
            <a:r>
              <a:rPr lang="en-US" sz="3600" dirty="0">
                <a:solidFill>
                  <a:schemeClr val="tx1"/>
                </a:solidFill>
              </a:rPr>
              <a:t>Superintendent of Insurance, Rhode Island Department of Business Regulation, Division of Insurance</a:t>
            </a:r>
          </a:p>
          <a:p>
            <a:endParaRPr lang="en-US" sz="3400" dirty="0"/>
          </a:p>
        </p:txBody>
      </p:sp>
    </p:spTree>
    <p:extLst>
      <p:ext uri="{BB962C8B-B14F-4D97-AF65-F5344CB8AC3E}">
        <p14:creationId xmlns:p14="http://schemas.microsoft.com/office/powerpoint/2010/main" val="1169524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Annual collection of information on company CG practices</a:t>
            </a:r>
          </a:p>
          <a:p>
            <a:pPr lvl="1"/>
            <a:r>
              <a:rPr lang="en-US" dirty="0" smtClean="0"/>
              <a:t>In 2014 the NAIC adopted the </a:t>
            </a:r>
            <a:r>
              <a:rPr lang="en-US" b="1" dirty="0" smtClean="0"/>
              <a:t>Corporate Governance Annual Disclosure Model Act</a:t>
            </a:r>
            <a:r>
              <a:rPr lang="en-US" dirty="0" smtClean="0"/>
              <a:t> and supporting Model Regulation</a:t>
            </a:r>
          </a:p>
          <a:p>
            <a:pPr lvl="1"/>
            <a:r>
              <a:rPr lang="en-US" dirty="0" smtClean="0"/>
              <a:t>The models are scheduled to become required for NAIC accreditation and have been adopted by 18 states so far</a:t>
            </a:r>
          </a:p>
          <a:p>
            <a:pPr lvl="1"/>
            <a:r>
              <a:rPr lang="en-US" dirty="0" smtClean="0"/>
              <a:t>The models require confidential annual disclosure to regulators on a wide-range of corporate governance practices</a:t>
            </a:r>
          </a:p>
          <a:p>
            <a:pPr lvl="3"/>
            <a:r>
              <a:rPr lang="en-US" dirty="0" smtClean="0"/>
              <a:t>First states began collecting disclosures in 2016</a:t>
            </a:r>
          </a:p>
          <a:p>
            <a:pPr lvl="2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III. Recent Enhancements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0079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Corporate Governance Annual Disclosure Contents</a:t>
            </a:r>
          </a:p>
          <a:p>
            <a:pPr lvl="1"/>
            <a:r>
              <a:rPr lang="en-US" dirty="0"/>
              <a:t>Disclosure filed annually to support financial analysis process and highlight changes in governance</a:t>
            </a:r>
          </a:p>
          <a:p>
            <a:pPr lvl="1"/>
            <a:r>
              <a:rPr lang="en-US" dirty="0" smtClean="0"/>
              <a:t>Requires insurers to provide a description of their governance processes in the following areas:</a:t>
            </a:r>
          </a:p>
          <a:p>
            <a:pPr lvl="2"/>
            <a:r>
              <a:rPr lang="en-US" dirty="0" smtClean="0"/>
              <a:t>Corporate Governance Framework &amp; Structure </a:t>
            </a:r>
          </a:p>
          <a:p>
            <a:pPr lvl="2"/>
            <a:r>
              <a:rPr lang="en-US" dirty="0" smtClean="0"/>
              <a:t>Board of Directors Policies &amp; Practices </a:t>
            </a:r>
          </a:p>
          <a:p>
            <a:pPr lvl="2"/>
            <a:r>
              <a:rPr lang="en-US" dirty="0" smtClean="0"/>
              <a:t>Management Policies &amp; Practices </a:t>
            </a:r>
          </a:p>
          <a:p>
            <a:pPr lvl="2"/>
            <a:r>
              <a:rPr lang="en-US" dirty="0" smtClean="0"/>
              <a:t>Oversight of Critical Risk Areas 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III. Recent Enhancements</a:t>
            </a:r>
          </a:p>
        </p:txBody>
      </p:sp>
    </p:spTree>
    <p:extLst>
      <p:ext uri="{BB962C8B-B14F-4D97-AF65-F5344CB8AC3E}">
        <p14:creationId xmlns:p14="http://schemas.microsoft.com/office/powerpoint/2010/main" val="125630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Internal audit function requirement for large insurers</a:t>
            </a:r>
          </a:p>
          <a:p>
            <a:pPr lvl="1"/>
            <a:r>
              <a:rPr lang="en-US" dirty="0" smtClean="0"/>
              <a:t>Existing Model Audit Rule revised to incorporate requirement</a:t>
            </a:r>
          </a:p>
          <a:p>
            <a:pPr lvl="2"/>
            <a:r>
              <a:rPr lang="en-US" dirty="0" smtClean="0"/>
              <a:t>Scheduled to be required for NAIC Accreditation</a:t>
            </a:r>
          </a:p>
          <a:p>
            <a:pPr lvl="2"/>
            <a:r>
              <a:rPr lang="en-US" dirty="0" smtClean="0"/>
              <a:t>Adopted by 11 different states to date</a:t>
            </a:r>
          </a:p>
          <a:p>
            <a:pPr lvl="1"/>
            <a:r>
              <a:rPr lang="en-US" dirty="0" smtClean="0"/>
              <a:t>Impacts insurers with more than $500 million in annual premium or groups with more than $1 billion in annual premium</a:t>
            </a:r>
          </a:p>
          <a:p>
            <a:pPr lvl="1"/>
            <a:r>
              <a:rPr lang="en-US" dirty="0" smtClean="0"/>
              <a:t>Must provide independent assurance regarding:</a:t>
            </a:r>
          </a:p>
          <a:p>
            <a:pPr lvl="2"/>
            <a:r>
              <a:rPr lang="en-US" dirty="0" smtClean="0"/>
              <a:t>Corporate governance</a:t>
            </a:r>
          </a:p>
          <a:p>
            <a:pPr lvl="2"/>
            <a:r>
              <a:rPr lang="en-US" dirty="0" smtClean="0"/>
              <a:t>Risk management</a:t>
            </a:r>
          </a:p>
          <a:p>
            <a:pPr lvl="2"/>
            <a:r>
              <a:rPr lang="en-US" dirty="0" smtClean="0"/>
              <a:t>Internal controls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III. Recent Enhancements</a:t>
            </a:r>
          </a:p>
        </p:txBody>
      </p:sp>
    </p:spTree>
    <p:extLst>
      <p:ext uri="{BB962C8B-B14F-4D97-AF65-F5344CB8AC3E}">
        <p14:creationId xmlns:p14="http://schemas.microsoft.com/office/powerpoint/2010/main" val="2812389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Require commissioner authority to mandate correction of CG deficiencies</a:t>
            </a:r>
          </a:p>
          <a:p>
            <a:pPr lvl="1"/>
            <a:r>
              <a:rPr lang="en-US" dirty="0" smtClean="0"/>
              <a:t>Require an existing element of Hazardous Financial Condition Model Regulation (NAIC #385) for accreditation</a:t>
            </a:r>
          </a:p>
          <a:p>
            <a:pPr lvl="2"/>
            <a:r>
              <a:rPr lang="en-US" dirty="0" smtClean="0"/>
              <a:t>“Correct corporate governance practice deficiencies, and adopt and utilize governance practices acceptable to the commissioner.”</a:t>
            </a:r>
          </a:p>
          <a:p>
            <a:pPr lvl="1"/>
            <a:r>
              <a:rPr lang="en-US" dirty="0" smtClean="0"/>
              <a:t>Element required for NAIC Accreditation as of 1/1/17 and has now been adopted by all states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III. Recent Enhancements</a:t>
            </a:r>
          </a:p>
        </p:txBody>
      </p:sp>
    </p:spTree>
    <p:extLst>
      <p:ext uri="{BB962C8B-B14F-4D97-AF65-F5344CB8AC3E}">
        <p14:creationId xmlns:p14="http://schemas.microsoft.com/office/powerpoint/2010/main" val="1059519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Review and assessment of an insurer’s corporate governance practices is an essential element of effective solvency monitoring</a:t>
            </a:r>
          </a:p>
          <a:p>
            <a:r>
              <a:rPr lang="en-US" dirty="0" smtClean="0"/>
              <a:t>Significant enhancements have been made to the </a:t>
            </a:r>
            <a:r>
              <a:rPr lang="en-US" dirty="0" smtClean="0"/>
              <a:t>US </a:t>
            </a:r>
            <a:r>
              <a:rPr lang="en-US" dirty="0" smtClean="0"/>
              <a:t>system of corporate governance standards/requirements</a:t>
            </a:r>
          </a:p>
          <a:p>
            <a:r>
              <a:rPr lang="en-US" dirty="0" smtClean="0"/>
              <a:t>Regulators are expected to utilize these enhancements to more effectively monitor the current and prospective solvency of insurers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Conclusion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941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Bjenson\AppData\Local\Microsoft\Windows\Temporary Internet Files\Content.IE5\JZ329LI1\MC900431560[1].png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2895600"/>
            <a:ext cx="2285714" cy="2285714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</a:t>
            </a:r>
            <a:r>
              <a:rPr lang="en-US" dirty="0" smtClean="0"/>
              <a:t>uestions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8805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I. Background on Corporate Governance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corporate governance?</a:t>
            </a:r>
          </a:p>
          <a:p>
            <a:endParaRPr lang="en-US" dirty="0" smtClean="0"/>
          </a:p>
          <a:p>
            <a:r>
              <a:rPr lang="en-US" dirty="0" smtClean="0"/>
              <a:t>A framework of rules and practices by which a board of directors ensures accountability, fairness and transparency in an insurer’s relationship with all its stakeholders.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6631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Key elements of effective corporate governance at the Board level include the following:</a:t>
            </a:r>
          </a:p>
          <a:p>
            <a:pPr lvl="1"/>
            <a:r>
              <a:rPr lang="en-US" dirty="0" smtClean="0"/>
              <a:t>Clearly defined roles and responsibilities</a:t>
            </a:r>
          </a:p>
          <a:p>
            <a:pPr lvl="1"/>
            <a:r>
              <a:rPr lang="en-US" dirty="0" smtClean="0"/>
              <a:t>Independent and active board members</a:t>
            </a:r>
            <a:endParaRPr lang="en-US" dirty="0"/>
          </a:p>
          <a:p>
            <a:pPr lvl="1"/>
            <a:r>
              <a:rPr lang="en-US" dirty="0" smtClean="0"/>
              <a:t>Individuals are suitable for their roles </a:t>
            </a:r>
          </a:p>
          <a:p>
            <a:pPr lvl="1"/>
            <a:r>
              <a:rPr lang="en-US" dirty="0" smtClean="0"/>
              <a:t>Members act </a:t>
            </a:r>
            <a:r>
              <a:rPr lang="en-US" dirty="0"/>
              <a:t>in good faith and exercise a duty of care, loyalty and candor </a:t>
            </a:r>
            <a:endParaRPr lang="en-US" dirty="0" smtClean="0"/>
          </a:p>
          <a:p>
            <a:pPr lvl="2"/>
            <a:r>
              <a:rPr lang="en-US" dirty="0" smtClean="0"/>
              <a:t>Sufficient oversight provided for significant company activities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</a:t>
            </a:r>
            <a:r>
              <a:rPr lang="en-US" dirty="0" smtClean="0"/>
              <a:t>. Background on Corporate </a:t>
            </a:r>
            <a:r>
              <a:rPr lang="en-US" dirty="0"/>
              <a:t>G</a:t>
            </a:r>
            <a:r>
              <a:rPr lang="en-US" dirty="0" smtClean="0"/>
              <a:t>overnance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3564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Requirements Outside of State Insurance Regulation:</a:t>
            </a:r>
          </a:p>
          <a:p>
            <a:pPr lvl="1"/>
            <a:r>
              <a:rPr lang="en-US" dirty="0" smtClean="0"/>
              <a:t>General Corporate Law</a:t>
            </a:r>
          </a:p>
          <a:p>
            <a:pPr lvl="1"/>
            <a:r>
              <a:rPr lang="en-US" dirty="0" smtClean="0"/>
              <a:t>Case Law</a:t>
            </a:r>
          </a:p>
          <a:p>
            <a:pPr lvl="1"/>
            <a:r>
              <a:rPr lang="en-US" dirty="0" smtClean="0"/>
              <a:t>SEC Requirements</a:t>
            </a:r>
          </a:p>
          <a:p>
            <a:pPr lvl="1"/>
            <a:r>
              <a:rPr lang="en-US" dirty="0" smtClean="0"/>
              <a:t>Stock Exchange Listing Requirements</a:t>
            </a:r>
          </a:p>
          <a:p>
            <a:pPr lvl="1"/>
            <a:r>
              <a:rPr lang="en-US" dirty="0" smtClean="0"/>
              <a:t>18 U.S.C. § 1033-1034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II. Existing </a:t>
            </a:r>
            <a:r>
              <a:rPr lang="en-US" dirty="0" smtClean="0"/>
              <a:t>US </a:t>
            </a:r>
            <a:r>
              <a:rPr lang="en-US" dirty="0" smtClean="0"/>
              <a:t>Requirements</a:t>
            </a:r>
          </a:p>
        </p:txBody>
      </p:sp>
    </p:spTree>
    <p:extLst>
      <p:ext uri="{BB962C8B-B14F-4D97-AF65-F5344CB8AC3E}">
        <p14:creationId xmlns:p14="http://schemas.microsoft.com/office/powerpoint/2010/main" val="1558428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State Insurance Regulatory Requirements:</a:t>
            </a:r>
          </a:p>
          <a:p>
            <a:pPr lvl="1"/>
            <a:r>
              <a:rPr lang="en-US" dirty="0" smtClean="0"/>
              <a:t>Model Audit Rule (NAIC #205)</a:t>
            </a:r>
          </a:p>
          <a:p>
            <a:pPr lvl="2"/>
            <a:r>
              <a:rPr lang="en-US" dirty="0" smtClean="0"/>
              <a:t>Audit Committee Independence</a:t>
            </a:r>
          </a:p>
          <a:p>
            <a:pPr lvl="2"/>
            <a:r>
              <a:rPr lang="en-US" dirty="0" smtClean="0"/>
              <a:t>Internal Control over Financial Reporting</a:t>
            </a:r>
          </a:p>
          <a:p>
            <a:pPr lvl="1"/>
            <a:r>
              <a:rPr lang="en-US" dirty="0" smtClean="0"/>
              <a:t>Holding Company Models (#440 &amp; #450)</a:t>
            </a:r>
          </a:p>
          <a:p>
            <a:pPr lvl="1"/>
            <a:r>
              <a:rPr lang="en-US" dirty="0" smtClean="0"/>
              <a:t>Hazardous Financial Condition Model (#385)</a:t>
            </a:r>
          </a:p>
          <a:p>
            <a:pPr lvl="1"/>
            <a:r>
              <a:rPr lang="en-US" dirty="0" smtClean="0"/>
              <a:t>Required Reporting and Disclosures</a:t>
            </a:r>
          </a:p>
          <a:p>
            <a:pPr lvl="2"/>
            <a:r>
              <a:rPr lang="en-US" dirty="0" smtClean="0"/>
              <a:t>Annual Statement and Supplemental Filings</a:t>
            </a:r>
          </a:p>
          <a:p>
            <a:pPr lvl="2"/>
            <a:r>
              <a:rPr lang="en-US" dirty="0" smtClean="0"/>
              <a:t>Audit Report and Actuarial Report</a:t>
            </a:r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II. Existing </a:t>
            </a:r>
            <a:r>
              <a:rPr lang="en-US" dirty="0" smtClean="0"/>
              <a:t>US </a:t>
            </a:r>
            <a:r>
              <a:rPr lang="en-US" dirty="0" smtClean="0"/>
              <a:t>Requirements</a:t>
            </a:r>
          </a:p>
        </p:txBody>
      </p:sp>
    </p:spTree>
    <p:extLst>
      <p:ext uri="{BB962C8B-B14F-4D97-AF65-F5344CB8AC3E}">
        <p14:creationId xmlns:p14="http://schemas.microsoft.com/office/powerpoint/2010/main" val="3799920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Regulatory Review Practices:</a:t>
            </a:r>
          </a:p>
          <a:p>
            <a:pPr lvl="1"/>
            <a:r>
              <a:rPr lang="en-US" dirty="0" smtClean="0"/>
              <a:t>Company Licensing</a:t>
            </a:r>
          </a:p>
          <a:p>
            <a:pPr lvl="2"/>
            <a:r>
              <a:rPr lang="en-US" dirty="0" smtClean="0"/>
              <a:t>Review CG information before license is granted</a:t>
            </a:r>
          </a:p>
          <a:p>
            <a:pPr lvl="3"/>
            <a:r>
              <a:rPr lang="en-US" dirty="0" smtClean="0"/>
              <a:t>Biographical Affidavits</a:t>
            </a:r>
          </a:p>
          <a:p>
            <a:pPr lvl="3"/>
            <a:r>
              <a:rPr lang="en-US" dirty="0" smtClean="0"/>
              <a:t>Criminal Background Checks</a:t>
            </a:r>
          </a:p>
          <a:p>
            <a:pPr lvl="3"/>
            <a:r>
              <a:rPr lang="en-US" dirty="0" smtClean="0"/>
              <a:t>Plan of Operations</a:t>
            </a:r>
          </a:p>
          <a:p>
            <a:pPr lvl="2"/>
            <a:r>
              <a:rPr lang="en-US" dirty="0" smtClean="0"/>
              <a:t>License denied if information is incomplete or inappropriate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II. Existing </a:t>
            </a:r>
            <a:r>
              <a:rPr lang="en-US" dirty="0" smtClean="0"/>
              <a:t>US </a:t>
            </a:r>
            <a:r>
              <a:rPr lang="en-US" dirty="0" smtClean="0"/>
              <a:t>Requirements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1769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Regulatory Review Practices:</a:t>
            </a:r>
          </a:p>
          <a:p>
            <a:pPr lvl="1"/>
            <a:r>
              <a:rPr lang="en-US" dirty="0" smtClean="0"/>
              <a:t>Financial Analysis and Reporting</a:t>
            </a:r>
          </a:p>
          <a:p>
            <a:pPr lvl="2"/>
            <a:r>
              <a:rPr lang="en-US" dirty="0" smtClean="0"/>
              <a:t>Code of Conduct Responses</a:t>
            </a:r>
          </a:p>
          <a:p>
            <a:pPr lvl="2"/>
            <a:r>
              <a:rPr lang="en-US" dirty="0" smtClean="0"/>
              <a:t>Management’s Report of Internal Controls</a:t>
            </a:r>
          </a:p>
          <a:p>
            <a:pPr lvl="2"/>
            <a:r>
              <a:rPr lang="en-US" dirty="0" smtClean="0"/>
              <a:t>Supplemental Compensation Exhibit</a:t>
            </a:r>
          </a:p>
          <a:p>
            <a:pPr lvl="2"/>
            <a:r>
              <a:rPr lang="en-US" dirty="0" smtClean="0"/>
              <a:t>Information on Risk Management</a:t>
            </a:r>
          </a:p>
          <a:p>
            <a:pPr lvl="3"/>
            <a:r>
              <a:rPr lang="en-US" dirty="0" smtClean="0"/>
              <a:t>Holding Company Filings</a:t>
            </a:r>
          </a:p>
          <a:p>
            <a:pPr lvl="3"/>
            <a:r>
              <a:rPr lang="en-US" dirty="0" smtClean="0"/>
              <a:t>Actuarial Report</a:t>
            </a:r>
          </a:p>
          <a:p>
            <a:pPr lvl="3"/>
            <a:r>
              <a:rPr lang="en-US" dirty="0" smtClean="0"/>
              <a:t>Management’s Discussion &amp; Analysis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II. Existing </a:t>
            </a:r>
            <a:r>
              <a:rPr lang="en-US" dirty="0" smtClean="0"/>
              <a:t>US </a:t>
            </a:r>
            <a:r>
              <a:rPr lang="en-US" dirty="0" smtClean="0"/>
              <a:t>Requirements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7524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Regulatory Review Practices:</a:t>
            </a:r>
          </a:p>
          <a:p>
            <a:pPr lvl="1"/>
            <a:r>
              <a:rPr lang="en-US" dirty="0" smtClean="0"/>
              <a:t>Financial Examination</a:t>
            </a:r>
          </a:p>
          <a:p>
            <a:pPr lvl="2"/>
            <a:r>
              <a:rPr lang="en-US" dirty="0" smtClean="0"/>
              <a:t>Exhibit M of Financial Condition Examiners Handbook</a:t>
            </a:r>
          </a:p>
          <a:p>
            <a:pPr lvl="3"/>
            <a:r>
              <a:rPr lang="en-US" dirty="0" smtClean="0"/>
              <a:t>Onsite review of corporate governance and risk management.</a:t>
            </a:r>
          </a:p>
          <a:p>
            <a:pPr lvl="3"/>
            <a:r>
              <a:rPr lang="en-US" dirty="0" smtClean="0"/>
              <a:t>Interviews of Directors and Senior Management</a:t>
            </a:r>
          </a:p>
          <a:p>
            <a:pPr lvl="3"/>
            <a:r>
              <a:rPr lang="en-US" dirty="0" smtClean="0"/>
              <a:t>Review of BOD minutes and activities</a:t>
            </a:r>
          </a:p>
          <a:p>
            <a:pPr lvl="3"/>
            <a:r>
              <a:rPr lang="en-US" dirty="0" smtClean="0"/>
              <a:t>Overall CG Assessment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II. Existing </a:t>
            </a:r>
            <a:r>
              <a:rPr lang="en-US" dirty="0" smtClean="0"/>
              <a:t>US </a:t>
            </a:r>
            <a:r>
              <a:rPr lang="en-US" dirty="0" smtClean="0"/>
              <a:t>Requirements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9971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Annual collection of information on company governance practices</a:t>
            </a:r>
          </a:p>
          <a:p>
            <a:r>
              <a:rPr lang="en-US" dirty="0" smtClean="0"/>
              <a:t>Internal audit function requirement for large insurers</a:t>
            </a:r>
          </a:p>
          <a:p>
            <a:r>
              <a:rPr lang="en-US" dirty="0" smtClean="0"/>
              <a:t>Explicit commissioner authority to correct CG deficiencies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III. Recent Enhancements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4053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2285</TotalTime>
  <Words>671</Words>
  <Application>Microsoft Office PowerPoint</Application>
  <PresentationFormat>On-screen Show (4:3)</PresentationFormat>
  <Paragraphs>112</Paragraphs>
  <Slides>15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Waveform</vt:lpstr>
      <vt:lpstr>     Session 7 – Corporate Governance Supervision   ICP 7: Corporate Governance</vt:lpstr>
      <vt:lpstr>I. Background on Corporate Governance</vt:lpstr>
      <vt:lpstr>I. Background on Corporate Governance</vt:lpstr>
      <vt:lpstr>II. Existing US Requirements</vt:lpstr>
      <vt:lpstr>II. Existing US Requirements</vt:lpstr>
      <vt:lpstr>II. Existing US Requirements</vt:lpstr>
      <vt:lpstr>II. Existing US Requirements</vt:lpstr>
      <vt:lpstr>II. Existing US Requirements</vt:lpstr>
      <vt:lpstr>III. Recent Enhancements</vt:lpstr>
      <vt:lpstr>III. Recent Enhancements</vt:lpstr>
      <vt:lpstr>III. Recent Enhancements</vt:lpstr>
      <vt:lpstr>III. Recent Enhancements</vt:lpstr>
      <vt:lpstr>III. Recent Enhancements</vt:lpstr>
      <vt:lpstr>Conclusion</vt:lpstr>
      <vt:lpstr>Questions</vt:lpstr>
    </vt:vector>
  </TitlesOfParts>
  <Company>NAIC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Hunsucker, Linda K.</dc:creator>
  <cp:lastModifiedBy>Sutton, Rashmi</cp:lastModifiedBy>
  <cp:revision>213</cp:revision>
  <cp:lastPrinted>2017-11-14T19:43:18Z</cp:lastPrinted>
  <dcterms:created xsi:type="dcterms:W3CDTF">2014-03-24T18:45:29Z</dcterms:created>
  <dcterms:modified xsi:type="dcterms:W3CDTF">2017-11-20T20:15:36Z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-929439578</vt:i4>
  </property>
  <property fmtid="{D5CDD505-2E9C-101B-9397-08002B2CF9AE}" pid="3" name="_NewReviewCycle">
    <vt:lpwstr/>
  </property>
  <property fmtid="{D5CDD505-2E9C-101B-9397-08002B2CF9AE}" pid="4" name="_EmailSubject">
    <vt:lpwstr>ASSAL Seminar Official Dinner - Nov 29</vt:lpwstr>
  </property>
  <property fmtid="{D5CDD505-2E9C-101B-9397-08002B2CF9AE}" pid="5" name="_AuthorEmail">
    <vt:lpwstr>rsutton@naic.org</vt:lpwstr>
  </property>
  <property fmtid="{D5CDD505-2E9C-101B-9397-08002B2CF9AE}" pid="6" name="_AuthorEmailDisplayName">
    <vt:lpwstr>Sutton, Rashmi</vt:lpwstr>
  </property>
  <property fmtid="{D5CDD505-2E9C-101B-9397-08002B2CF9AE}" pid="7" name="_PreviousAdHocReviewCycleID">
    <vt:i4>805039660</vt:i4>
  </property>
</Properties>
</file>