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49" r:id="rId4"/>
    <p:sldId id="350" r:id="rId5"/>
    <p:sldId id="346" r:id="rId6"/>
    <p:sldId id="351" r:id="rId7"/>
    <p:sldId id="352" r:id="rId8"/>
    <p:sldId id="353" r:id="rId9"/>
    <p:sldId id="343" r:id="rId10"/>
    <p:sldId id="283" r:id="rId11"/>
    <p:sldId id="302" r:id="rId12"/>
    <p:sldId id="303" r:id="rId13"/>
    <p:sldId id="304" r:id="rId14"/>
    <p:sldId id="347" r:id="rId15"/>
    <p:sldId id="285" r:id="rId16"/>
    <p:sldId id="288" r:id="rId17"/>
    <p:sldId id="344" r:id="rId18"/>
    <p:sldId id="329" r:id="rId19"/>
    <p:sldId id="331" r:id="rId20"/>
    <p:sldId id="332" r:id="rId21"/>
    <p:sldId id="333" r:id="rId22"/>
    <p:sldId id="334" r:id="rId23"/>
    <p:sldId id="335" r:id="rId24"/>
    <p:sldId id="330" r:id="rId25"/>
    <p:sldId id="292" r:id="rId26"/>
    <p:sldId id="348" r:id="rId27"/>
    <p:sldId id="294" r:id="rId28"/>
    <p:sldId id="295" r:id="rId29"/>
    <p:sldId id="296" r:id="rId30"/>
    <p:sldId id="354" r:id="rId3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GERARDO LOPEZ HOYO" initials="JGLH" lastIdx="1" clrIdx="0">
    <p:extLst>
      <p:ext uri="{19B8F6BF-5375-455C-9EA6-DF929625EA0E}">
        <p15:presenceInfo xmlns:p15="http://schemas.microsoft.com/office/powerpoint/2012/main" userId="S-1-5-21-1737190492-471796107-1538882281-275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FF"/>
    <a:srgbClr val="FF7C80"/>
    <a:srgbClr val="FF5050"/>
    <a:srgbClr val="FF3300"/>
    <a:srgbClr val="FF8000"/>
    <a:srgbClr val="08A817"/>
    <a:srgbClr val="0E58C4"/>
    <a:srgbClr val="1B978B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5857" autoAdjust="0"/>
  </p:normalViewPr>
  <p:slideViewPr>
    <p:cSldViewPr snapToGrid="0" snapToObjects="1">
      <p:cViewPr varScale="1">
        <p:scale>
          <a:sx n="105" d="100"/>
          <a:sy n="105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nolasco\AppData\Local\Temp\notes758E9C\~533946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4750519418701E-2"/>
          <c:y val="9.7358034899583099E-2"/>
          <c:w val="0.95817578378903001"/>
          <c:h val="0.718645150538829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Aseguradoras de capital nacional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2016 (99)</c:v>
                </c:pt>
              </c:strCache>
            </c:strRef>
          </c:cat>
          <c:val>
            <c:numRef>
              <c:f>Hoja1!$B$2</c:f>
              <c:numCache>
                <c:formatCode>_-* #,##0_-;\-* #,##0_-;_-* "-"??_-;_-@_-</c:formatCode>
                <c:ptCount val="1"/>
                <c:pt idx="0">
                  <c:v>47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Aseguradoras filiales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2016 (99)</c:v>
                </c:pt>
              </c:strCache>
            </c:strRef>
          </c:cat>
          <c:val>
            <c:numRef>
              <c:f>Hoja1!$C$2</c:f>
              <c:numCache>
                <c:formatCode>_-* #,##0_-;\-* #,##0_-;_-* "-"??_-;_-@_-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67361000"/>
        <c:axId val="467361392"/>
      </c:barChart>
      <c:catAx>
        <c:axId val="46736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 algn="ctr">
              <a:defRPr lang="es-MX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61392"/>
        <c:crosses val="autoZero"/>
        <c:auto val="1"/>
        <c:lblAlgn val="ctr"/>
        <c:lblOffset val="100"/>
        <c:noMultiLvlLbl val="0"/>
      </c:catAx>
      <c:valAx>
        <c:axId val="467361392"/>
        <c:scaling>
          <c:orientation val="minMax"/>
          <c:max val="105"/>
        </c:scaling>
        <c:delete val="1"/>
        <c:axPos val="l"/>
        <c:numFmt formatCode="#,##0" sourceLinked="0"/>
        <c:majorTickMark val="out"/>
        <c:minorTickMark val="none"/>
        <c:tickLblPos val="nextTo"/>
        <c:crossAx val="4673610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4750519418701E-2"/>
          <c:y val="9.7358034899583099E-2"/>
          <c:w val="0.95817578378903001"/>
          <c:h val="0.77407542149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Prima directa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8.046027853765053E-17"/>
                  <c:y val="-0.394894496496010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695565989743829E-3"/>
                  <c:y val="-0.350259372455837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Hoja1!$B$2</c:f>
              <c:numCache>
                <c:formatCode>_(* #,##0.00_);_(* \(#,##0.00\);_(* "-"??_);_(@_)</c:formatCode>
                <c:ptCount val="1"/>
                <c:pt idx="0">
                  <c:v>21.363976370641236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68134712"/>
        <c:axId val="468144120"/>
      </c:barChart>
      <c:catAx>
        <c:axId val="46813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8144120"/>
        <c:crosses val="autoZero"/>
        <c:auto val="1"/>
        <c:lblAlgn val="ctr"/>
        <c:lblOffset val="100"/>
        <c:noMultiLvlLbl val="0"/>
      </c:catAx>
      <c:valAx>
        <c:axId val="468144120"/>
        <c:scaling>
          <c:orientation val="minMax"/>
          <c:max val="20"/>
        </c:scaling>
        <c:delete val="1"/>
        <c:axPos val="l"/>
        <c:numFmt formatCode="#,##0" sourceLinked="0"/>
        <c:majorTickMark val="out"/>
        <c:minorTickMark val="none"/>
        <c:tickLblPos val="nextTo"/>
        <c:crossAx val="468134712"/>
        <c:crossesAt val="1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0202474690699"/>
          <c:y val="8.6283589263028704E-2"/>
          <c:w val="0.54773739814251965"/>
          <c:h val="0.7085758671409673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Participación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3"/>
            <c:bubble3D val="0"/>
            <c:spPr>
              <a:solidFill>
                <a:srgbClr val="3366FF"/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4995821537129"/>
                  <c:y val="-0.1548162094388700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500172431769099"/>
                  <c:y val="-5.227897049693849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468958271511799"/>
                  <c:y val="5.64530592536387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229205931652803E-2"/>
                  <c:y val="0.184445057598123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1806860378387499"/>
                  <c:y val="0.168081834375469"/>
                </c:manualLayout>
              </c:layout>
              <c:tx>
                <c:rich>
                  <a:bodyPr/>
                  <a:lstStyle/>
                  <a:p>
                    <a:fld id="{ACBBA809-D72D-4A41-BDE7-F31A74C3B76F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2E4CAB10-4C6E-40B3-8A9E-39A8745DC245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4427406225189"/>
                      <c:h val="0.2110233760331752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Vida</c:v>
                </c:pt>
                <c:pt idx="1">
                  <c:v>Autos</c:v>
                </c:pt>
                <c:pt idx="2">
                  <c:v>Daños (sin autos)</c:v>
                </c:pt>
                <c:pt idx="3">
                  <c:v>A y E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0.42599999999999999</c:v>
                </c:pt>
                <c:pt idx="1">
                  <c:v>0.20699999999999999</c:v>
                </c:pt>
                <c:pt idx="2">
                  <c:v>0.16500000000000001</c:v>
                </c:pt>
                <c:pt idx="3">
                  <c:v>0.158</c:v>
                </c:pt>
                <c:pt idx="4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7"/>
        <c:holeSize val="50"/>
      </c:doughnutChart>
    </c:plotArea>
    <c:plotVisOnly val="1"/>
    <c:dispBlanksAs val="zero"/>
    <c:showDLblsOverMax val="0"/>
  </c:chart>
  <c:txPr>
    <a:bodyPr/>
    <a:lstStyle/>
    <a:p>
      <a:pPr>
        <a:defRPr sz="1600" b="1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latin typeface="Georgia" panose="02040502050405020303" pitchFamily="18" charset="0"/>
              </a:rPr>
              <a:t>Impacto</a:t>
            </a:r>
            <a:r>
              <a:rPr lang="es-MX"/>
              <a:t> </a:t>
            </a:r>
            <a:r>
              <a:rPr lang="es-MX" sz="1400" b="1">
                <a:latin typeface="Georgia" panose="02040502050405020303" pitchFamily="18" charset="0"/>
              </a:rPr>
              <a:t>Regulatorio 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25004966997063"/>
          <c:y val="0.12463473875399853"/>
          <c:w val="0.7319011392278495"/>
          <c:h val="0.71383826490063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19050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790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2790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Seguros!$V$143:$V$146</c:f>
              <c:strCache>
                <c:ptCount val="4"/>
                <c:pt idx="0">
                  <c:v>Pasivo + RCS</c:v>
                </c:pt>
                <c:pt idx="1">
                  <c:v>Activo</c:v>
                </c:pt>
                <c:pt idx="2">
                  <c:v>Pasivo + RCS</c:v>
                </c:pt>
                <c:pt idx="3">
                  <c:v>Activo</c:v>
                </c:pt>
              </c:strCache>
            </c:strRef>
          </c:cat>
          <c:val>
            <c:numRef>
              <c:f>Seguros!$W$143:$W$146</c:f>
              <c:numCache>
                <c:formatCode>_-* #,##0_-;\-* #,##0_-;_-* "-"??_-;_-@_-</c:formatCode>
                <c:ptCount val="4"/>
                <c:pt idx="0">
                  <c:v>1005012511935.9004</c:v>
                </c:pt>
                <c:pt idx="1">
                  <c:v>1173175900052.8003</c:v>
                </c:pt>
                <c:pt idx="2">
                  <c:v>1017226215177.4098</c:v>
                </c:pt>
                <c:pt idx="3">
                  <c:v>1168062193400.8892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8902047061929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902047061929803E-2"/>
                  <c:y val="-6.49500800063685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Seguros!$V$143:$V$146</c:f>
              <c:strCache>
                <c:ptCount val="4"/>
                <c:pt idx="0">
                  <c:v>Pasivo + RCS</c:v>
                </c:pt>
                <c:pt idx="1">
                  <c:v>Activo</c:v>
                </c:pt>
                <c:pt idx="2">
                  <c:v>Pasivo + RCS</c:v>
                </c:pt>
                <c:pt idx="3">
                  <c:v>Activo</c:v>
                </c:pt>
              </c:strCache>
            </c:strRef>
          </c:cat>
          <c:val>
            <c:numRef>
              <c:f>Seguros!$X$143:$X$146</c:f>
              <c:numCache>
                <c:formatCode>General</c:formatCode>
                <c:ptCount val="4"/>
                <c:pt idx="0" formatCode="_-* #,##0_-;\-* #,##0_-;_-* &quot;-&quot;??_-;_-@_-">
                  <c:v>59722245422.338196</c:v>
                </c:pt>
                <c:pt idx="2" formatCode="_-* #,##0_-;\-* #,##0_-;_-* &quot;-&quot;??_-;_-@_-">
                  <c:v>55061906151.373001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29286760"/>
        <c:axId val="329288328"/>
      </c:barChart>
      <c:catAx>
        <c:axId val="329286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29288328"/>
        <c:crosses val="autoZero"/>
        <c:auto val="1"/>
        <c:lblAlgn val="ctr"/>
        <c:lblOffset val="100"/>
        <c:noMultiLvlLbl val="0"/>
      </c:catAx>
      <c:valAx>
        <c:axId val="329288328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292867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4491458880139983"/>
                <c:y val="0.9110877806940799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D88DE-1CA6-F046-8929-B8E8155A00A9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3EED04-FDEB-3B47-A2C6-795FA1E4806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/>
            <a:t>Regulación Prudencial</a:t>
          </a:r>
          <a:endParaRPr lang="es-ES" sz="2000" b="1" dirty="0"/>
        </a:p>
      </dgm:t>
    </dgm:pt>
    <dgm:pt modelId="{167B7430-E9F6-544E-940E-310E918074B9}" type="parTrans" cxnId="{39D38A2C-F342-9F42-82A1-B219508B0678}">
      <dgm:prSet/>
      <dgm:spPr/>
      <dgm:t>
        <a:bodyPr/>
        <a:lstStyle/>
        <a:p>
          <a:endParaRPr lang="es-ES"/>
        </a:p>
      </dgm:t>
    </dgm:pt>
    <dgm:pt modelId="{9E2E91F0-C0F2-E243-9B37-2EBAE81D3C46}" type="sibTrans" cxnId="{39D38A2C-F342-9F42-82A1-B219508B0678}">
      <dgm:prSet/>
      <dgm:spPr/>
      <dgm:t>
        <a:bodyPr/>
        <a:lstStyle/>
        <a:p>
          <a:endParaRPr lang="es-ES"/>
        </a:p>
      </dgm:t>
    </dgm:pt>
    <dgm:pt modelId="{3FC0E0CE-50DF-7F48-AEE9-EE8D6EC49FD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 smtClean="0">
              <a:latin typeface="Calibri" panose="020F0502020204030204" pitchFamily="34" charset="0"/>
            </a:rPr>
            <a:t>Convergencia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Regulatoria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5299F9D9-708F-2C4E-90DC-44DFAD07295A}" type="parTrans" cxnId="{905AEA7D-A382-2F45-BCE1-D8D3C358C172}">
      <dgm:prSet/>
      <dgm:spPr/>
      <dgm:t>
        <a:bodyPr/>
        <a:lstStyle/>
        <a:p>
          <a:endParaRPr lang="es-ES"/>
        </a:p>
      </dgm:t>
    </dgm:pt>
    <dgm:pt modelId="{007CE903-538E-9E4E-94E2-2439F12B7665}" type="sibTrans" cxnId="{905AEA7D-A382-2F45-BCE1-D8D3C358C172}">
      <dgm:prSet/>
      <dgm:spPr/>
      <dgm:t>
        <a:bodyPr/>
        <a:lstStyle/>
        <a:p>
          <a:endParaRPr lang="es-ES"/>
        </a:p>
      </dgm:t>
    </dgm:pt>
    <dgm:pt modelId="{414DE339-CC7A-4769-BA49-890EA76200E1}">
      <dgm:prSet custT="1"/>
      <dgm:spPr>
        <a:solidFill>
          <a:schemeClr val="accent5"/>
        </a:solidFill>
      </dgm:spPr>
      <dgm:t>
        <a:bodyPr/>
        <a:lstStyle/>
        <a:p>
          <a:r>
            <a:rPr lang="es-MX" sz="2400" b="1" dirty="0" smtClean="0"/>
            <a:t> </a:t>
          </a:r>
          <a:r>
            <a:rPr lang="es-MX" sz="2000" b="1" dirty="0" smtClean="0"/>
            <a:t>Consideraciones ante Cambio Regulatorio</a:t>
          </a:r>
          <a:endParaRPr lang="es-MX" sz="2000" b="1" dirty="0"/>
        </a:p>
      </dgm:t>
    </dgm:pt>
    <dgm:pt modelId="{7467A54E-DDD3-42F9-86A9-78EC40DEC2C7}" type="parTrans" cxnId="{0F3B095E-4523-44BD-910D-27546B9FFA70}">
      <dgm:prSet/>
      <dgm:spPr/>
      <dgm:t>
        <a:bodyPr/>
        <a:lstStyle/>
        <a:p>
          <a:endParaRPr lang="es-MX"/>
        </a:p>
      </dgm:t>
    </dgm:pt>
    <dgm:pt modelId="{4D67A698-C04E-47EC-9774-2183A0D09486}" type="sibTrans" cxnId="{0F3B095E-4523-44BD-910D-27546B9FFA70}">
      <dgm:prSet/>
      <dgm:spPr/>
      <dgm:t>
        <a:bodyPr/>
        <a:lstStyle/>
        <a:p>
          <a:endParaRPr lang="es-MX"/>
        </a:p>
      </dgm:t>
    </dgm:pt>
    <dgm:pt modelId="{687DA0FF-B0C2-4188-AD26-F5FC23614EFF}">
      <dgm:prSet custT="1"/>
      <dgm:spPr>
        <a:solidFill>
          <a:srgbClr val="00B0F0"/>
        </a:solidFill>
      </dgm:spPr>
      <dgm:t>
        <a:bodyPr/>
        <a:lstStyle/>
        <a:p>
          <a:r>
            <a:rPr lang="es-MX" sz="2000" b="1" dirty="0" smtClean="0"/>
            <a:t>Cambio Regulatorio en México </a:t>
          </a:r>
          <a:endParaRPr lang="es-MX" sz="2000" b="1" dirty="0"/>
        </a:p>
      </dgm:t>
    </dgm:pt>
    <dgm:pt modelId="{A980B3A7-AD98-4CE8-985F-0B8855781A7A}" type="parTrans" cxnId="{AA9DE905-71AC-4E76-88A5-230052673EBA}">
      <dgm:prSet/>
      <dgm:spPr/>
      <dgm:t>
        <a:bodyPr/>
        <a:lstStyle/>
        <a:p>
          <a:endParaRPr lang="es-MX"/>
        </a:p>
      </dgm:t>
    </dgm:pt>
    <dgm:pt modelId="{00DF04C4-82C8-4584-A74B-E4C33EC87B81}" type="sibTrans" cxnId="{AA9DE905-71AC-4E76-88A5-230052673EBA}">
      <dgm:prSet/>
      <dgm:spPr/>
      <dgm:t>
        <a:bodyPr/>
        <a:lstStyle/>
        <a:p>
          <a:endParaRPr lang="es-MX"/>
        </a:p>
      </dgm:t>
    </dgm:pt>
    <dgm:pt modelId="{DFCA0C40-1745-0B48-8154-25EC7ED572EB}" type="pres">
      <dgm:prSet presAssocID="{2CCD88DE-1CA6-F046-8929-B8E8155A0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8037F10-3292-AD49-9340-A5F6BD9E6CE3}" type="pres">
      <dgm:prSet presAssocID="{2CCD88DE-1CA6-F046-8929-B8E8155A00A9}" presName="Name1" presStyleCnt="0"/>
      <dgm:spPr/>
    </dgm:pt>
    <dgm:pt modelId="{B1A41CB6-B501-9048-8739-44382BA6D39F}" type="pres">
      <dgm:prSet presAssocID="{2CCD88DE-1CA6-F046-8929-B8E8155A00A9}" presName="cycle" presStyleCnt="0"/>
      <dgm:spPr/>
    </dgm:pt>
    <dgm:pt modelId="{B1F2F8EC-08B7-A249-8310-910526B49247}" type="pres">
      <dgm:prSet presAssocID="{2CCD88DE-1CA6-F046-8929-B8E8155A00A9}" presName="srcNode" presStyleLbl="node1" presStyleIdx="0" presStyleCnt="4"/>
      <dgm:spPr/>
    </dgm:pt>
    <dgm:pt modelId="{640009A8-5B1D-B14C-B733-231A2DF1C292}" type="pres">
      <dgm:prSet presAssocID="{2CCD88DE-1CA6-F046-8929-B8E8155A00A9}" presName="conn" presStyleLbl="parChTrans1D2" presStyleIdx="0" presStyleCnt="1"/>
      <dgm:spPr/>
      <dgm:t>
        <a:bodyPr/>
        <a:lstStyle/>
        <a:p>
          <a:endParaRPr lang="es-ES"/>
        </a:p>
      </dgm:t>
    </dgm:pt>
    <dgm:pt modelId="{85510720-F426-974E-B4DF-A69F22EB5B67}" type="pres">
      <dgm:prSet presAssocID="{2CCD88DE-1CA6-F046-8929-B8E8155A00A9}" presName="extraNode" presStyleLbl="node1" presStyleIdx="0" presStyleCnt="4"/>
      <dgm:spPr/>
    </dgm:pt>
    <dgm:pt modelId="{20CD8350-EBCB-4946-A200-E5D85B8E848C}" type="pres">
      <dgm:prSet presAssocID="{2CCD88DE-1CA6-F046-8929-B8E8155A00A9}" presName="dstNode" presStyleLbl="node1" presStyleIdx="0" presStyleCnt="4"/>
      <dgm:spPr/>
    </dgm:pt>
    <dgm:pt modelId="{E2B0D3AC-22ED-B642-ADC0-C086DDBD3D2C}" type="pres">
      <dgm:prSet presAssocID="{E73EED04-FDEB-3B47-A2C6-795FA1E48063}" presName="text_1" presStyleLbl="node1" presStyleIdx="0" presStyleCnt="4" custLinFactNeighborX="555" custLinFactNeighborY="-46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923C6-B137-D94F-B501-73A41C0411DE}" type="pres">
      <dgm:prSet presAssocID="{E73EED04-FDEB-3B47-A2C6-795FA1E48063}" presName="accent_1" presStyleCnt="0"/>
      <dgm:spPr/>
    </dgm:pt>
    <dgm:pt modelId="{B6605CE0-F9DB-F54D-A7DF-03B509852EFA}" type="pres">
      <dgm:prSet presAssocID="{E73EED04-FDEB-3B47-A2C6-795FA1E48063}" presName="accentRepeatNode" presStyleLbl="solidFgAcc1" presStyleIdx="0" presStyleCnt="4" custScaleX="98411" custScaleY="84203" custLinFactNeighborX="-5125" custLinFactNeighborY="-37447"/>
      <dgm:spPr>
        <a:solidFill>
          <a:srgbClr val="FF3300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D766FBD-A2D1-F543-8F06-FA0DB7309503}" type="pres">
      <dgm:prSet presAssocID="{3FC0E0CE-50DF-7F48-AEE9-EE8D6EC49FDE}" presName="text_2" presStyleLbl="node1" presStyleIdx="1" presStyleCnt="4" custScaleX="99085" custLinFactNeighborX="1882" custLinFactNeighborY="-29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15D5A-CE17-D841-BADA-7DA7D26DAEEE}" type="pres">
      <dgm:prSet presAssocID="{3FC0E0CE-50DF-7F48-AEE9-EE8D6EC49FDE}" presName="accent_2" presStyleCnt="0"/>
      <dgm:spPr/>
    </dgm:pt>
    <dgm:pt modelId="{F134FB6E-F2BA-E04B-BBBB-A6842A1B44B8}" type="pres">
      <dgm:prSet presAssocID="{3FC0E0CE-50DF-7F48-AEE9-EE8D6EC49FDE}" presName="accentRepeatNode" presStyleLbl="solidFgAcc1" presStyleIdx="1" presStyleCnt="4" custScaleX="99154" custScaleY="94599" custLinFactNeighborX="-2913" custLinFactNeighborY="-25715"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6A195859-C2C2-4208-81C6-9EFEB3FE492E}" type="pres">
      <dgm:prSet presAssocID="{687DA0FF-B0C2-4188-AD26-F5FC23614EFF}" presName="text_3" presStyleLbl="node1" presStyleIdx="2" presStyleCnt="4" custScaleX="100321" custLinFactNeighborX="1282" custLinFactNeighborY="-135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682572-1DAB-4074-9704-4A621BF7217D}" type="pres">
      <dgm:prSet presAssocID="{687DA0FF-B0C2-4188-AD26-F5FC23614EFF}" presName="accent_3" presStyleCnt="0"/>
      <dgm:spPr/>
    </dgm:pt>
    <dgm:pt modelId="{7ECA6923-284D-440D-AE6E-25F1615CD62E}" type="pres">
      <dgm:prSet presAssocID="{687DA0FF-B0C2-4188-AD26-F5FC23614EFF}" presName="accentRepeatNode" presStyleLbl="solidFgAcc1" presStyleIdx="2" presStyleCnt="4" custLinFactNeighborX="-75" custLinFactNeighborY="-10826"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38516F6-1BDF-486C-B163-B93C15C74569}" type="pres">
      <dgm:prSet presAssocID="{414DE339-CC7A-4769-BA49-890EA76200E1}" presName="text_4" presStyleLbl="node1" presStyleIdx="3" presStyleCnt="4" custScaleX="103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C2CC54-9BC7-4BD1-A293-4FF890843A57}" type="pres">
      <dgm:prSet presAssocID="{414DE339-CC7A-4769-BA49-890EA76200E1}" presName="accent_4" presStyleCnt="0"/>
      <dgm:spPr/>
    </dgm:pt>
    <dgm:pt modelId="{BC9EA287-5970-4E82-BB1F-5ABD5C37EBC5}" type="pres">
      <dgm:prSet presAssocID="{414DE339-CC7A-4769-BA49-890EA76200E1}" presName="accentRepeatNode" presStyleLbl="solidFgAcc1" presStyleIdx="3" presStyleCnt="4"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</dgm:ptLst>
  <dgm:cxnLst>
    <dgm:cxn modelId="{AA9DE905-71AC-4E76-88A5-230052673EBA}" srcId="{2CCD88DE-1CA6-F046-8929-B8E8155A00A9}" destId="{687DA0FF-B0C2-4188-AD26-F5FC23614EFF}" srcOrd="2" destOrd="0" parTransId="{A980B3A7-AD98-4CE8-985F-0B8855781A7A}" sibTransId="{00DF04C4-82C8-4584-A74B-E4C33EC87B81}"/>
    <dgm:cxn modelId="{36E8F028-00CE-4B8D-8AE4-14AAFBF05BA3}" type="presOf" srcId="{9E2E91F0-C0F2-E243-9B37-2EBAE81D3C46}" destId="{640009A8-5B1D-B14C-B733-231A2DF1C292}" srcOrd="0" destOrd="0" presId="urn:microsoft.com/office/officeart/2008/layout/VerticalCurvedList"/>
    <dgm:cxn modelId="{0ACA930F-262E-4085-8BF5-CDE7FADC9E81}" type="presOf" srcId="{2CCD88DE-1CA6-F046-8929-B8E8155A00A9}" destId="{DFCA0C40-1745-0B48-8154-25EC7ED572EB}" srcOrd="0" destOrd="0" presId="urn:microsoft.com/office/officeart/2008/layout/VerticalCurvedList"/>
    <dgm:cxn modelId="{0F3B095E-4523-44BD-910D-27546B9FFA70}" srcId="{2CCD88DE-1CA6-F046-8929-B8E8155A00A9}" destId="{414DE339-CC7A-4769-BA49-890EA76200E1}" srcOrd="3" destOrd="0" parTransId="{7467A54E-DDD3-42F9-86A9-78EC40DEC2C7}" sibTransId="{4D67A698-C04E-47EC-9774-2183A0D09486}"/>
    <dgm:cxn modelId="{172EBBB4-E57A-4F29-9F1C-DD8D9358C4C8}" type="presOf" srcId="{414DE339-CC7A-4769-BA49-890EA76200E1}" destId="{F38516F6-1BDF-486C-B163-B93C15C74569}" srcOrd="0" destOrd="0" presId="urn:microsoft.com/office/officeart/2008/layout/VerticalCurvedList"/>
    <dgm:cxn modelId="{78737F84-3142-4D1B-87B5-2667EEA64B35}" type="presOf" srcId="{3FC0E0CE-50DF-7F48-AEE9-EE8D6EC49FDE}" destId="{FD766FBD-A2D1-F543-8F06-FA0DB7309503}" srcOrd="0" destOrd="0" presId="urn:microsoft.com/office/officeart/2008/layout/VerticalCurvedList"/>
    <dgm:cxn modelId="{905AEA7D-A382-2F45-BCE1-D8D3C358C172}" srcId="{2CCD88DE-1CA6-F046-8929-B8E8155A00A9}" destId="{3FC0E0CE-50DF-7F48-AEE9-EE8D6EC49FDE}" srcOrd="1" destOrd="0" parTransId="{5299F9D9-708F-2C4E-90DC-44DFAD07295A}" sibTransId="{007CE903-538E-9E4E-94E2-2439F12B7665}"/>
    <dgm:cxn modelId="{39D38A2C-F342-9F42-82A1-B219508B0678}" srcId="{2CCD88DE-1CA6-F046-8929-B8E8155A00A9}" destId="{E73EED04-FDEB-3B47-A2C6-795FA1E48063}" srcOrd="0" destOrd="0" parTransId="{167B7430-E9F6-544E-940E-310E918074B9}" sibTransId="{9E2E91F0-C0F2-E243-9B37-2EBAE81D3C46}"/>
    <dgm:cxn modelId="{D48EE8F6-EA91-4C24-B29E-9D12F3924BBE}" type="presOf" srcId="{687DA0FF-B0C2-4188-AD26-F5FC23614EFF}" destId="{6A195859-C2C2-4208-81C6-9EFEB3FE492E}" srcOrd="0" destOrd="0" presId="urn:microsoft.com/office/officeart/2008/layout/VerticalCurvedList"/>
    <dgm:cxn modelId="{8FBAE446-80DC-4A04-B504-08353D87331B}" type="presOf" srcId="{E73EED04-FDEB-3B47-A2C6-795FA1E48063}" destId="{E2B0D3AC-22ED-B642-ADC0-C086DDBD3D2C}" srcOrd="0" destOrd="0" presId="urn:microsoft.com/office/officeart/2008/layout/VerticalCurvedList"/>
    <dgm:cxn modelId="{6E54FAF8-BE65-4AAA-B664-243FF8A57785}" type="presParOf" srcId="{DFCA0C40-1745-0B48-8154-25EC7ED572EB}" destId="{F8037F10-3292-AD49-9340-A5F6BD9E6CE3}" srcOrd="0" destOrd="0" presId="urn:microsoft.com/office/officeart/2008/layout/VerticalCurvedList"/>
    <dgm:cxn modelId="{A6365FE9-5037-4F24-A381-C6BD50B8CD0D}" type="presParOf" srcId="{F8037F10-3292-AD49-9340-A5F6BD9E6CE3}" destId="{B1A41CB6-B501-9048-8739-44382BA6D39F}" srcOrd="0" destOrd="0" presId="urn:microsoft.com/office/officeart/2008/layout/VerticalCurvedList"/>
    <dgm:cxn modelId="{6C85D075-9C16-4E48-88D5-9800612A2AF5}" type="presParOf" srcId="{B1A41CB6-B501-9048-8739-44382BA6D39F}" destId="{B1F2F8EC-08B7-A249-8310-910526B49247}" srcOrd="0" destOrd="0" presId="urn:microsoft.com/office/officeart/2008/layout/VerticalCurvedList"/>
    <dgm:cxn modelId="{9298CAF4-AF6D-486D-BF3F-86A27BFCEB8A}" type="presParOf" srcId="{B1A41CB6-B501-9048-8739-44382BA6D39F}" destId="{640009A8-5B1D-B14C-B733-231A2DF1C292}" srcOrd="1" destOrd="0" presId="urn:microsoft.com/office/officeart/2008/layout/VerticalCurvedList"/>
    <dgm:cxn modelId="{FAA32F26-6D05-4EF6-A1A2-54560EB0C1FB}" type="presParOf" srcId="{B1A41CB6-B501-9048-8739-44382BA6D39F}" destId="{85510720-F426-974E-B4DF-A69F22EB5B67}" srcOrd="2" destOrd="0" presId="urn:microsoft.com/office/officeart/2008/layout/VerticalCurvedList"/>
    <dgm:cxn modelId="{3BB906F4-CF79-4862-9868-CF484F3C2AAF}" type="presParOf" srcId="{B1A41CB6-B501-9048-8739-44382BA6D39F}" destId="{20CD8350-EBCB-4946-A200-E5D85B8E848C}" srcOrd="3" destOrd="0" presId="urn:microsoft.com/office/officeart/2008/layout/VerticalCurvedList"/>
    <dgm:cxn modelId="{3D62AEE5-C3D8-4A61-A35B-21E4AA906B24}" type="presParOf" srcId="{F8037F10-3292-AD49-9340-A5F6BD9E6CE3}" destId="{E2B0D3AC-22ED-B642-ADC0-C086DDBD3D2C}" srcOrd="1" destOrd="0" presId="urn:microsoft.com/office/officeart/2008/layout/VerticalCurvedList"/>
    <dgm:cxn modelId="{5DF909F5-AAC8-4B31-88DD-34CF9709187C}" type="presParOf" srcId="{F8037F10-3292-AD49-9340-A5F6BD9E6CE3}" destId="{264923C6-B137-D94F-B501-73A41C0411DE}" srcOrd="2" destOrd="0" presId="urn:microsoft.com/office/officeart/2008/layout/VerticalCurvedList"/>
    <dgm:cxn modelId="{36C4F787-0EC6-4B49-AC49-8F6B95D653ED}" type="presParOf" srcId="{264923C6-B137-D94F-B501-73A41C0411DE}" destId="{B6605CE0-F9DB-F54D-A7DF-03B509852EFA}" srcOrd="0" destOrd="0" presId="urn:microsoft.com/office/officeart/2008/layout/VerticalCurvedList"/>
    <dgm:cxn modelId="{A0A7FE5D-9D37-4FA9-BD00-EA11628DD9B3}" type="presParOf" srcId="{F8037F10-3292-AD49-9340-A5F6BD9E6CE3}" destId="{FD766FBD-A2D1-F543-8F06-FA0DB7309503}" srcOrd="3" destOrd="0" presId="urn:microsoft.com/office/officeart/2008/layout/VerticalCurvedList"/>
    <dgm:cxn modelId="{21FCE6A4-23D2-4D4A-B995-10496E892BCD}" type="presParOf" srcId="{F8037F10-3292-AD49-9340-A5F6BD9E6CE3}" destId="{76C15D5A-CE17-D841-BADA-7DA7D26DAEEE}" srcOrd="4" destOrd="0" presId="urn:microsoft.com/office/officeart/2008/layout/VerticalCurvedList"/>
    <dgm:cxn modelId="{B0E0B5AC-497E-450A-B67B-49F8160486F8}" type="presParOf" srcId="{76C15D5A-CE17-D841-BADA-7DA7D26DAEEE}" destId="{F134FB6E-F2BA-E04B-BBBB-A6842A1B44B8}" srcOrd="0" destOrd="0" presId="urn:microsoft.com/office/officeart/2008/layout/VerticalCurvedList"/>
    <dgm:cxn modelId="{2E2B2DD7-43BD-416E-9C7C-0C607C24E2C0}" type="presParOf" srcId="{F8037F10-3292-AD49-9340-A5F6BD9E6CE3}" destId="{6A195859-C2C2-4208-81C6-9EFEB3FE492E}" srcOrd="5" destOrd="0" presId="urn:microsoft.com/office/officeart/2008/layout/VerticalCurvedList"/>
    <dgm:cxn modelId="{2439F965-8CA2-4F1D-95AB-EE2AF8F88BA5}" type="presParOf" srcId="{F8037F10-3292-AD49-9340-A5F6BD9E6CE3}" destId="{87682572-1DAB-4074-9704-4A621BF7217D}" srcOrd="6" destOrd="0" presId="urn:microsoft.com/office/officeart/2008/layout/VerticalCurvedList"/>
    <dgm:cxn modelId="{8586718C-DC5D-4074-9A22-E85D9E2FC5FC}" type="presParOf" srcId="{87682572-1DAB-4074-9704-4A621BF7217D}" destId="{7ECA6923-284D-440D-AE6E-25F1615CD62E}" srcOrd="0" destOrd="0" presId="urn:microsoft.com/office/officeart/2008/layout/VerticalCurvedList"/>
    <dgm:cxn modelId="{F1196FFD-2A0C-4489-B744-D2EAE7BAF263}" type="presParOf" srcId="{F8037F10-3292-AD49-9340-A5F6BD9E6CE3}" destId="{F38516F6-1BDF-486C-B163-B93C15C74569}" srcOrd="7" destOrd="0" presId="urn:microsoft.com/office/officeart/2008/layout/VerticalCurvedList"/>
    <dgm:cxn modelId="{51CD3F55-1CE1-439B-BA32-A01BC6F30C0B}" type="presParOf" srcId="{F8037F10-3292-AD49-9340-A5F6BD9E6CE3}" destId="{AAC2CC54-9BC7-4BD1-A293-4FF890843A57}" srcOrd="8" destOrd="0" presId="urn:microsoft.com/office/officeart/2008/layout/VerticalCurvedList"/>
    <dgm:cxn modelId="{3E46C940-8D93-471A-8EAE-B39CE9DA2F75}" type="presParOf" srcId="{AAC2CC54-9BC7-4BD1-A293-4FF890843A57}" destId="{BC9EA287-5970-4E82-BB1F-5ABD5C37EB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524470-A27B-E146-B497-874DCB4257F0}" type="doc">
      <dgm:prSet loTypeId="urn:microsoft.com/office/officeart/2005/8/layout/vList5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E5EE13D-0729-5447-B341-E9AE70F097B8}">
      <dgm:prSet phldrT="[Texto]" custT="1"/>
      <dgm:spPr/>
      <dgm:t>
        <a:bodyPr/>
        <a:lstStyle/>
        <a:p>
          <a:r>
            <a:rPr lang="en-US" sz="1800" dirty="0" smtClean="0">
              <a:solidFill>
                <a:srgbClr val="FFFFFF"/>
              </a:solidFill>
              <a:latin typeface="+mj-lt"/>
            </a:rPr>
            <a:t>Balance </a:t>
          </a:r>
          <a:r>
            <a:rPr lang="es-MX" sz="1800" noProof="0" dirty="0" smtClean="0">
              <a:solidFill>
                <a:srgbClr val="FFFFFF"/>
              </a:solidFill>
              <a:latin typeface="+mj-lt"/>
            </a:rPr>
            <a:t>Económico</a:t>
          </a:r>
          <a:endParaRPr lang="es-MX" sz="1800" noProof="0" dirty="0"/>
        </a:p>
      </dgm:t>
    </dgm:pt>
    <dgm:pt modelId="{F568FD70-FFB8-8345-818B-30B06509CB32}" type="parTrans" cxnId="{A1AEF0BE-9416-F04F-A909-2540BD309C71}">
      <dgm:prSet/>
      <dgm:spPr/>
      <dgm:t>
        <a:bodyPr/>
        <a:lstStyle/>
        <a:p>
          <a:endParaRPr lang="es-ES"/>
        </a:p>
      </dgm:t>
    </dgm:pt>
    <dgm:pt modelId="{8AF6CA57-A190-8248-B1C8-C1D54442DAD5}" type="sibTrans" cxnId="{A1AEF0BE-9416-F04F-A909-2540BD309C71}">
      <dgm:prSet/>
      <dgm:spPr/>
      <dgm:t>
        <a:bodyPr/>
        <a:lstStyle/>
        <a:p>
          <a:endParaRPr lang="es-ES"/>
        </a:p>
      </dgm:t>
    </dgm:pt>
    <dgm:pt modelId="{75234699-6946-F640-B387-616187A6E8B5}">
      <dgm:prSet phldrT="[Texto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Periodo </a:t>
          </a:r>
          <a:r>
            <a:rPr lang="es-MX" sz="1300" b="0" dirty="0" smtClean="0">
              <a:solidFill>
                <a:srgbClr val="FF0000"/>
              </a:solidFill>
              <a:latin typeface="+mn-lt"/>
            </a:rPr>
            <a:t>transitorio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 de liberación.</a:t>
          </a:r>
          <a:endParaRPr lang="es-ES" sz="1300" b="0" dirty="0">
            <a:solidFill>
              <a:srgbClr val="595959"/>
            </a:solidFill>
            <a:latin typeface="+mn-lt"/>
          </a:endParaRPr>
        </a:p>
      </dgm:t>
    </dgm:pt>
    <dgm:pt modelId="{198B8EB1-B8B5-2348-8006-460C8F4BCC25}" type="parTrans" cxnId="{FBA88FEB-FA4D-664C-9C1D-2B6F3D4FC651}">
      <dgm:prSet/>
      <dgm:spPr/>
      <dgm:t>
        <a:bodyPr/>
        <a:lstStyle/>
        <a:p>
          <a:endParaRPr lang="es-ES"/>
        </a:p>
      </dgm:t>
    </dgm:pt>
    <dgm:pt modelId="{203B7F6B-4005-2F43-8263-442E72F779A1}" type="sibTrans" cxnId="{FBA88FEB-FA4D-664C-9C1D-2B6F3D4FC651}">
      <dgm:prSet/>
      <dgm:spPr/>
      <dgm:t>
        <a:bodyPr/>
        <a:lstStyle/>
        <a:p>
          <a:endParaRPr lang="es-ES"/>
        </a:p>
      </dgm:t>
    </dgm:pt>
    <dgm:pt modelId="{27C81756-9B3C-2141-8BE9-AEDD85D95CA0}">
      <dgm:prSet phldrT="[Texto]" custT="1"/>
      <dgm:spPr/>
      <dgm:t>
        <a:bodyPr/>
        <a:lstStyle/>
        <a:p>
          <a:r>
            <a:rPr lang="es-MX" sz="1800" noProof="0" dirty="0" smtClean="0">
              <a:solidFill>
                <a:srgbClr val="FFFFFF"/>
              </a:solidFill>
              <a:latin typeface="+mj-lt"/>
            </a:rPr>
            <a:t>Requerimiento de capital</a:t>
          </a:r>
          <a:endParaRPr lang="es-MX" sz="1800" noProof="0" dirty="0"/>
        </a:p>
      </dgm:t>
    </dgm:pt>
    <dgm:pt modelId="{232FCD87-0A0A-CA4C-8B8D-02A605F4E0A0}" type="parTrans" cxnId="{E4E6E879-30CC-7542-9338-703A29B96A29}">
      <dgm:prSet/>
      <dgm:spPr/>
      <dgm:t>
        <a:bodyPr/>
        <a:lstStyle/>
        <a:p>
          <a:endParaRPr lang="es-ES"/>
        </a:p>
      </dgm:t>
    </dgm:pt>
    <dgm:pt modelId="{94D14A16-9277-644B-9A75-204434B5FEFE}" type="sibTrans" cxnId="{E4E6E879-30CC-7542-9338-703A29B96A29}">
      <dgm:prSet/>
      <dgm:spPr/>
      <dgm:t>
        <a:bodyPr/>
        <a:lstStyle/>
        <a:p>
          <a:endParaRPr lang="es-ES"/>
        </a:p>
      </dgm:t>
    </dgm:pt>
    <dgm:pt modelId="{D9DFDEE8-3E91-2142-8428-1239182DADEC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Revisión de la información disponible.</a:t>
          </a:r>
          <a:endParaRPr lang="es-ES" sz="1300" b="0" dirty="0">
            <a:solidFill>
              <a:srgbClr val="595959"/>
            </a:solidFill>
            <a:latin typeface="+mn-lt"/>
          </a:endParaRPr>
        </a:p>
      </dgm:t>
    </dgm:pt>
    <dgm:pt modelId="{32DB0567-48A4-8140-8DBB-3684CC8E11BA}" type="parTrans" cxnId="{3CA4ED1C-4AF1-3442-9513-1116C37798ED}">
      <dgm:prSet/>
      <dgm:spPr/>
      <dgm:t>
        <a:bodyPr/>
        <a:lstStyle/>
        <a:p>
          <a:endParaRPr lang="es-ES"/>
        </a:p>
      </dgm:t>
    </dgm:pt>
    <dgm:pt modelId="{18A034A4-F43A-6A42-90B5-B9E80642D78B}" type="sibTrans" cxnId="{3CA4ED1C-4AF1-3442-9513-1116C37798ED}">
      <dgm:prSet/>
      <dgm:spPr/>
      <dgm:t>
        <a:bodyPr/>
        <a:lstStyle/>
        <a:p>
          <a:endParaRPr lang="es-ES"/>
        </a:p>
      </dgm:t>
    </dgm:pt>
    <dgm:pt modelId="{B94A1D01-A123-D74F-8F5C-DA9BD083E004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4827EC08-65C1-2648-9916-C92D54ED3E24}" type="parTrans" cxnId="{B165E2BF-A488-9A4D-8FBA-4D99EC4FD8B7}">
      <dgm:prSet/>
      <dgm:spPr/>
      <dgm:t>
        <a:bodyPr/>
        <a:lstStyle/>
        <a:p>
          <a:endParaRPr lang="es-ES"/>
        </a:p>
      </dgm:t>
    </dgm:pt>
    <dgm:pt modelId="{98ED9035-53D4-0F43-BCC8-D48B2EFE4D64}" type="sibTrans" cxnId="{B165E2BF-A488-9A4D-8FBA-4D99EC4FD8B7}">
      <dgm:prSet/>
      <dgm:spPr/>
      <dgm:t>
        <a:bodyPr/>
        <a:lstStyle/>
        <a:p>
          <a:endParaRPr lang="es-ES"/>
        </a:p>
      </dgm:t>
    </dgm:pt>
    <dgm:pt modelId="{60D49490-F6D1-7B4A-B50E-086E77F53112}">
      <dgm:prSet custT="1"/>
      <dgm:spPr/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Congruencia de valuación entre activos y pasivos; cuentas de superávit, </a:t>
          </a:r>
          <a:r>
            <a:rPr lang="es-MX" sz="1300" b="0" dirty="0" smtClean="0">
              <a:solidFill>
                <a:srgbClr val="FF0000"/>
              </a:solidFill>
              <a:latin typeface="+mn-lt"/>
            </a:rPr>
            <a:t>impuestos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5873294B-1B0E-764B-B796-D93BC2D33AD2}" type="parTrans" cxnId="{A3D7D46F-2804-774E-A051-A870868C6283}">
      <dgm:prSet/>
      <dgm:spPr/>
      <dgm:t>
        <a:bodyPr/>
        <a:lstStyle/>
        <a:p>
          <a:endParaRPr lang="es-ES"/>
        </a:p>
      </dgm:t>
    </dgm:pt>
    <dgm:pt modelId="{D18AD482-8753-7F4E-8CFA-6C0DF082E5AD}" type="sibTrans" cxnId="{A3D7D46F-2804-774E-A051-A870868C6283}">
      <dgm:prSet/>
      <dgm:spPr/>
      <dgm:t>
        <a:bodyPr/>
        <a:lstStyle/>
        <a:p>
          <a:endParaRPr lang="es-ES"/>
        </a:p>
      </dgm:t>
    </dgm:pt>
    <dgm:pt modelId="{9039F595-CADB-EA4B-93B8-09089B151D61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26CF96D3-C4B8-5445-B58C-A57FCABD5282}" type="parTrans" cxnId="{B91B0D9D-DD0F-F443-A68E-5C914AF47027}">
      <dgm:prSet/>
      <dgm:spPr/>
      <dgm:t>
        <a:bodyPr/>
        <a:lstStyle/>
        <a:p>
          <a:endParaRPr lang="es-ES"/>
        </a:p>
      </dgm:t>
    </dgm:pt>
    <dgm:pt modelId="{357B6C68-2140-A044-8EF4-3F8A11725959}" type="sibTrans" cxnId="{B91B0D9D-DD0F-F443-A68E-5C914AF47027}">
      <dgm:prSet/>
      <dgm:spPr/>
      <dgm:t>
        <a:bodyPr/>
        <a:lstStyle/>
        <a:p>
          <a:endParaRPr lang="es-ES"/>
        </a:p>
      </dgm:t>
    </dgm:pt>
    <dgm:pt modelId="{4ED02A2C-53DB-FF41-95CE-2C17C773D94D}">
      <dgm:prSet custT="1"/>
      <dgm:spPr/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Criterios contables; negociación con terceros interesados y alineación con otros principios.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9F62344E-3795-F14A-AAA0-24810A00D817}" type="parTrans" cxnId="{BC47BF91-CEDF-FB4B-96F9-254BFDBC1A0E}">
      <dgm:prSet/>
      <dgm:spPr/>
      <dgm:t>
        <a:bodyPr/>
        <a:lstStyle/>
        <a:p>
          <a:endParaRPr lang="es-ES"/>
        </a:p>
      </dgm:t>
    </dgm:pt>
    <dgm:pt modelId="{3F03A2C2-1977-5C4B-BCAD-CE7FDB7931CD}" type="sibTrans" cxnId="{BC47BF91-CEDF-FB4B-96F9-254BFDBC1A0E}">
      <dgm:prSet/>
      <dgm:spPr/>
      <dgm:t>
        <a:bodyPr/>
        <a:lstStyle/>
        <a:p>
          <a:endParaRPr lang="es-ES"/>
        </a:p>
      </dgm:t>
    </dgm:pt>
    <dgm:pt modelId="{507CFD95-2D0D-CF49-8AF8-BBE3B5C146FA}">
      <dgm:prSet custT="1"/>
      <dgm:spPr/>
      <dgm:t>
        <a:bodyPr/>
        <a:lstStyle/>
        <a:p>
          <a:r>
            <a:rPr lang="es-MX" sz="1300" b="0" dirty="0" smtClean="0">
              <a:solidFill>
                <a:srgbClr val="FF0000"/>
              </a:solidFill>
              <a:latin typeface="+mn-lt"/>
            </a:rPr>
            <a:t>Periodicidad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; cálculo trimestral.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B3BCD166-8FE1-3348-B0A0-BBB512BD019F}" type="sibTrans" cxnId="{87423D13-0650-6644-A1CD-EBF6ADE46DB9}">
      <dgm:prSet/>
      <dgm:spPr/>
      <dgm:t>
        <a:bodyPr/>
        <a:lstStyle/>
        <a:p>
          <a:endParaRPr lang="es-ES"/>
        </a:p>
      </dgm:t>
    </dgm:pt>
    <dgm:pt modelId="{DB6B5314-D354-704D-99F4-323A8D4D0405}" type="parTrans" cxnId="{87423D13-0650-6644-A1CD-EBF6ADE46DB9}">
      <dgm:prSet/>
      <dgm:spPr/>
      <dgm:t>
        <a:bodyPr/>
        <a:lstStyle/>
        <a:p>
          <a:endParaRPr lang="es-ES"/>
        </a:p>
      </dgm:t>
    </dgm:pt>
    <dgm:pt modelId="{416246C7-A9EC-DC4B-A486-A784FE7BC77E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4F825A42-8F72-6740-AF81-55771AB2EBBB}" type="sibTrans" cxnId="{F1564BFE-1A5E-7745-92C9-8446970137F9}">
      <dgm:prSet/>
      <dgm:spPr/>
      <dgm:t>
        <a:bodyPr/>
        <a:lstStyle/>
        <a:p>
          <a:endParaRPr lang="es-ES"/>
        </a:p>
      </dgm:t>
    </dgm:pt>
    <dgm:pt modelId="{8F27181E-85DA-6447-8580-74CE8AD95C45}" type="parTrans" cxnId="{F1564BFE-1A5E-7745-92C9-8446970137F9}">
      <dgm:prSet/>
      <dgm:spPr/>
      <dgm:t>
        <a:bodyPr/>
        <a:lstStyle/>
        <a:p>
          <a:endParaRPr lang="es-ES"/>
        </a:p>
      </dgm:t>
    </dgm:pt>
    <dgm:pt modelId="{AA4EAA81-39C3-BC42-8BA8-CD4903168F87}">
      <dgm:prSet custT="1"/>
      <dgm:spPr/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Definición de riesgos e incentivos.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41720041-3909-1747-B636-A20185874191}" type="sibTrans" cxnId="{DBD1E525-64B2-1C45-AF3B-07A1385BA5CE}">
      <dgm:prSet/>
      <dgm:spPr/>
      <dgm:t>
        <a:bodyPr/>
        <a:lstStyle/>
        <a:p>
          <a:endParaRPr lang="es-ES"/>
        </a:p>
      </dgm:t>
    </dgm:pt>
    <dgm:pt modelId="{0A9F9166-D292-D24E-B96C-0139C6AB26C1}" type="parTrans" cxnId="{DBD1E525-64B2-1C45-AF3B-07A1385BA5CE}">
      <dgm:prSet/>
      <dgm:spPr/>
      <dgm:t>
        <a:bodyPr/>
        <a:lstStyle/>
        <a:p>
          <a:endParaRPr lang="es-ES"/>
        </a:p>
      </dgm:t>
    </dgm:pt>
    <dgm:pt modelId="{6B05BB38-1D96-B842-908E-EF98440E2D72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1883436D-5B86-8F49-879C-F445CF5D04F4}" type="sibTrans" cxnId="{470AC19D-1B4F-DA4B-B708-B830AD25ACF2}">
      <dgm:prSet/>
      <dgm:spPr/>
      <dgm:t>
        <a:bodyPr/>
        <a:lstStyle/>
        <a:p>
          <a:endParaRPr lang="es-ES"/>
        </a:p>
      </dgm:t>
    </dgm:pt>
    <dgm:pt modelId="{890C2FAF-2520-8F44-8DD8-E5359DB63712}" type="parTrans" cxnId="{470AC19D-1B4F-DA4B-B708-B830AD25ACF2}">
      <dgm:prSet/>
      <dgm:spPr/>
      <dgm:t>
        <a:bodyPr/>
        <a:lstStyle/>
        <a:p>
          <a:endParaRPr lang="es-ES"/>
        </a:p>
      </dgm:t>
    </dgm:pt>
    <dgm:pt modelId="{1D45EA00-FC2D-4E4A-B622-657C295655BE}" type="pres">
      <dgm:prSet presAssocID="{2D524470-A27B-E146-B497-874DCB425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840B4A-31BD-DA4E-9135-9EE3D6EB4CAA}" type="pres">
      <dgm:prSet presAssocID="{CE5EE13D-0729-5447-B341-E9AE70F097B8}" presName="linNode" presStyleCnt="0"/>
      <dgm:spPr/>
    </dgm:pt>
    <dgm:pt modelId="{5179B1D6-1DE2-8042-802C-6AAE5B38AFC8}" type="pres">
      <dgm:prSet presAssocID="{CE5EE13D-0729-5447-B341-E9AE70F097B8}" presName="parentText" presStyleLbl="node1" presStyleIdx="0" presStyleCnt="2" custScaleX="79372" custLinFactNeighborY="-5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9E8F6-97DD-AC49-A8C4-F492672AF4EE}" type="pres">
      <dgm:prSet presAssocID="{CE5EE13D-0729-5447-B341-E9AE70F097B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9CF71E-1BB7-0B41-9FB3-274F23C570C1}" type="pres">
      <dgm:prSet presAssocID="{8AF6CA57-A190-8248-B1C8-C1D54442DAD5}" presName="sp" presStyleCnt="0"/>
      <dgm:spPr/>
    </dgm:pt>
    <dgm:pt modelId="{C0B692F9-5AEA-914B-9140-F9EFC954964A}" type="pres">
      <dgm:prSet presAssocID="{27C81756-9B3C-2141-8BE9-AEDD85D95CA0}" presName="linNode" presStyleCnt="0"/>
      <dgm:spPr/>
    </dgm:pt>
    <dgm:pt modelId="{11C70EB7-A073-7F49-A4E9-DB6439060F1D}" type="pres">
      <dgm:prSet presAssocID="{27C81756-9B3C-2141-8BE9-AEDD85D95CA0}" presName="parentText" presStyleLbl="node1" presStyleIdx="1" presStyleCnt="2" custScaleX="793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E922F-9940-EA45-B750-CA1BD7397A09}" type="pres">
      <dgm:prSet presAssocID="{27C81756-9B3C-2141-8BE9-AEDD85D95CA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E6E879-30CC-7542-9338-703A29B96A29}" srcId="{2D524470-A27B-E146-B497-874DCB4257F0}" destId="{27C81756-9B3C-2141-8BE9-AEDD85D95CA0}" srcOrd="1" destOrd="0" parTransId="{232FCD87-0A0A-CA4C-8B8D-02A605F4E0A0}" sibTransId="{94D14A16-9277-644B-9A75-204434B5FEFE}"/>
    <dgm:cxn modelId="{BBAA4C9C-6786-4FEC-AD6D-A0F20E26548B}" type="presOf" srcId="{2D524470-A27B-E146-B497-874DCB4257F0}" destId="{1D45EA00-FC2D-4E4A-B622-657C295655BE}" srcOrd="0" destOrd="0" presId="urn:microsoft.com/office/officeart/2005/8/layout/vList5"/>
    <dgm:cxn modelId="{BC47BF91-CEDF-FB4B-96F9-254BFDBC1A0E}" srcId="{CE5EE13D-0729-5447-B341-E9AE70F097B8}" destId="{4ED02A2C-53DB-FF41-95CE-2C17C773D94D}" srcOrd="4" destOrd="0" parTransId="{9F62344E-3795-F14A-AAA0-24810A00D817}" sibTransId="{3F03A2C2-1977-5C4B-BCAD-CE7FDB7931CD}"/>
    <dgm:cxn modelId="{B91B0D9D-DD0F-F443-A68E-5C914AF47027}" srcId="{CE5EE13D-0729-5447-B341-E9AE70F097B8}" destId="{9039F595-CADB-EA4B-93B8-09089B151D61}" srcOrd="3" destOrd="0" parTransId="{26CF96D3-C4B8-5445-B58C-A57FCABD5282}" sibTransId="{357B6C68-2140-A044-8EF4-3F8A11725959}"/>
    <dgm:cxn modelId="{DAFCB6D1-1071-4C36-98A7-FC6E5A674731}" type="presOf" srcId="{B94A1D01-A123-D74F-8F5C-DA9BD083E004}" destId="{A529E8F6-97DD-AC49-A8C4-F492672AF4EE}" srcOrd="0" destOrd="1" presId="urn:microsoft.com/office/officeart/2005/8/layout/vList5"/>
    <dgm:cxn modelId="{A3D7D46F-2804-774E-A051-A870868C6283}" srcId="{CE5EE13D-0729-5447-B341-E9AE70F097B8}" destId="{60D49490-F6D1-7B4A-B50E-086E77F53112}" srcOrd="2" destOrd="0" parTransId="{5873294B-1B0E-764B-B796-D93BC2D33AD2}" sibTransId="{D18AD482-8753-7F4E-8CFA-6C0DF082E5AD}"/>
    <dgm:cxn modelId="{B165E2BF-A488-9A4D-8FBA-4D99EC4FD8B7}" srcId="{CE5EE13D-0729-5447-B341-E9AE70F097B8}" destId="{B94A1D01-A123-D74F-8F5C-DA9BD083E004}" srcOrd="1" destOrd="0" parTransId="{4827EC08-65C1-2648-9916-C92D54ED3E24}" sibTransId="{98ED9035-53D4-0F43-BCC8-D48B2EFE4D64}"/>
    <dgm:cxn modelId="{470AC19D-1B4F-DA4B-B708-B830AD25ACF2}" srcId="{D9DFDEE8-3E91-2142-8428-1239182DADEC}" destId="{6B05BB38-1D96-B842-908E-EF98440E2D72}" srcOrd="0" destOrd="0" parTransId="{890C2FAF-2520-8F44-8DD8-E5359DB63712}" sibTransId="{1883436D-5B86-8F49-879C-F445CF5D04F4}"/>
    <dgm:cxn modelId="{1C8D9A73-E15D-4FC6-9012-514C170B010A}" type="presOf" srcId="{4ED02A2C-53DB-FF41-95CE-2C17C773D94D}" destId="{A529E8F6-97DD-AC49-A8C4-F492672AF4EE}" srcOrd="0" destOrd="4" presId="urn:microsoft.com/office/officeart/2005/8/layout/vList5"/>
    <dgm:cxn modelId="{2A6B31C4-45F2-46A8-8ECB-FAF12BF2FC64}" type="presOf" srcId="{D9DFDEE8-3E91-2142-8428-1239182DADEC}" destId="{B98E922F-9940-EA45-B750-CA1BD7397A09}" srcOrd="0" destOrd="0" presId="urn:microsoft.com/office/officeart/2005/8/layout/vList5"/>
    <dgm:cxn modelId="{C5A4E2BC-B017-40CD-8A91-E1DF4B7331EC}" type="presOf" srcId="{AA4EAA81-39C3-BC42-8BA8-CD4903168F87}" destId="{B98E922F-9940-EA45-B750-CA1BD7397A09}" srcOrd="0" destOrd="2" presId="urn:microsoft.com/office/officeart/2005/8/layout/vList5"/>
    <dgm:cxn modelId="{A1AEF0BE-9416-F04F-A909-2540BD309C71}" srcId="{2D524470-A27B-E146-B497-874DCB4257F0}" destId="{CE5EE13D-0729-5447-B341-E9AE70F097B8}" srcOrd="0" destOrd="0" parTransId="{F568FD70-FFB8-8345-818B-30B06509CB32}" sibTransId="{8AF6CA57-A190-8248-B1C8-C1D54442DAD5}"/>
    <dgm:cxn modelId="{F1564BFE-1A5E-7745-92C9-8446970137F9}" srcId="{27C81756-9B3C-2141-8BE9-AEDD85D95CA0}" destId="{416246C7-A9EC-DC4B-A486-A784FE7BC77E}" srcOrd="2" destOrd="0" parTransId="{8F27181E-85DA-6447-8580-74CE8AD95C45}" sibTransId="{4F825A42-8F72-6740-AF81-55771AB2EBBB}"/>
    <dgm:cxn modelId="{903CBBC2-67A0-4F15-9429-656903E122DE}" type="presOf" srcId="{75234699-6946-F640-B387-616187A6E8B5}" destId="{A529E8F6-97DD-AC49-A8C4-F492672AF4EE}" srcOrd="0" destOrd="0" presId="urn:microsoft.com/office/officeart/2005/8/layout/vList5"/>
    <dgm:cxn modelId="{87423D13-0650-6644-A1CD-EBF6ADE46DB9}" srcId="{27C81756-9B3C-2141-8BE9-AEDD85D95CA0}" destId="{507CFD95-2D0D-CF49-8AF8-BBE3B5C146FA}" srcOrd="3" destOrd="0" parTransId="{DB6B5314-D354-704D-99F4-323A8D4D0405}" sibTransId="{B3BCD166-8FE1-3348-B0A0-BBB512BD019F}"/>
    <dgm:cxn modelId="{110BB409-20CC-43AA-93DB-AD5C2A767F19}" type="presOf" srcId="{27C81756-9B3C-2141-8BE9-AEDD85D95CA0}" destId="{11C70EB7-A073-7F49-A4E9-DB6439060F1D}" srcOrd="0" destOrd="0" presId="urn:microsoft.com/office/officeart/2005/8/layout/vList5"/>
    <dgm:cxn modelId="{70C860E9-8499-474E-A40E-58468559B6AA}" type="presOf" srcId="{CE5EE13D-0729-5447-B341-E9AE70F097B8}" destId="{5179B1D6-1DE2-8042-802C-6AAE5B38AFC8}" srcOrd="0" destOrd="0" presId="urn:microsoft.com/office/officeart/2005/8/layout/vList5"/>
    <dgm:cxn modelId="{CC431FA7-AE7D-4691-ABD3-CF8B4F576048}" type="presOf" srcId="{6B05BB38-1D96-B842-908E-EF98440E2D72}" destId="{B98E922F-9940-EA45-B750-CA1BD7397A09}" srcOrd="0" destOrd="1" presId="urn:microsoft.com/office/officeart/2005/8/layout/vList5"/>
    <dgm:cxn modelId="{0536EA41-4B8D-4C65-90A2-D983695FEF19}" type="presOf" srcId="{507CFD95-2D0D-CF49-8AF8-BBE3B5C146FA}" destId="{B98E922F-9940-EA45-B750-CA1BD7397A09}" srcOrd="0" destOrd="4" presId="urn:microsoft.com/office/officeart/2005/8/layout/vList5"/>
    <dgm:cxn modelId="{3CA4ED1C-4AF1-3442-9513-1116C37798ED}" srcId="{27C81756-9B3C-2141-8BE9-AEDD85D95CA0}" destId="{D9DFDEE8-3E91-2142-8428-1239182DADEC}" srcOrd="0" destOrd="0" parTransId="{32DB0567-48A4-8140-8DBB-3684CC8E11BA}" sibTransId="{18A034A4-F43A-6A42-90B5-B9E80642D78B}"/>
    <dgm:cxn modelId="{FBA88FEB-FA4D-664C-9C1D-2B6F3D4FC651}" srcId="{CE5EE13D-0729-5447-B341-E9AE70F097B8}" destId="{75234699-6946-F640-B387-616187A6E8B5}" srcOrd="0" destOrd="0" parTransId="{198B8EB1-B8B5-2348-8006-460C8F4BCC25}" sibTransId="{203B7F6B-4005-2F43-8263-442E72F779A1}"/>
    <dgm:cxn modelId="{B248D937-7461-40E4-8A73-46DF753BEAEA}" type="presOf" srcId="{416246C7-A9EC-DC4B-A486-A784FE7BC77E}" destId="{B98E922F-9940-EA45-B750-CA1BD7397A09}" srcOrd="0" destOrd="3" presId="urn:microsoft.com/office/officeart/2005/8/layout/vList5"/>
    <dgm:cxn modelId="{DBD1E525-64B2-1C45-AF3B-07A1385BA5CE}" srcId="{27C81756-9B3C-2141-8BE9-AEDD85D95CA0}" destId="{AA4EAA81-39C3-BC42-8BA8-CD4903168F87}" srcOrd="1" destOrd="0" parTransId="{0A9F9166-D292-D24E-B96C-0139C6AB26C1}" sibTransId="{41720041-3909-1747-B636-A20185874191}"/>
    <dgm:cxn modelId="{4F4BE3E1-A0CC-4DE7-ADE5-F87900F22EE9}" type="presOf" srcId="{9039F595-CADB-EA4B-93B8-09089B151D61}" destId="{A529E8F6-97DD-AC49-A8C4-F492672AF4EE}" srcOrd="0" destOrd="3" presId="urn:microsoft.com/office/officeart/2005/8/layout/vList5"/>
    <dgm:cxn modelId="{CA825DCE-C02F-47F1-AE49-CD2199F68157}" type="presOf" srcId="{60D49490-F6D1-7B4A-B50E-086E77F53112}" destId="{A529E8F6-97DD-AC49-A8C4-F492672AF4EE}" srcOrd="0" destOrd="2" presId="urn:microsoft.com/office/officeart/2005/8/layout/vList5"/>
    <dgm:cxn modelId="{12CC5A50-0838-443D-847B-31AEA17CCA1E}" type="presParOf" srcId="{1D45EA00-FC2D-4E4A-B622-657C295655BE}" destId="{11840B4A-31BD-DA4E-9135-9EE3D6EB4CAA}" srcOrd="0" destOrd="0" presId="urn:microsoft.com/office/officeart/2005/8/layout/vList5"/>
    <dgm:cxn modelId="{60184843-684D-4296-B96F-562647F98349}" type="presParOf" srcId="{11840B4A-31BD-DA4E-9135-9EE3D6EB4CAA}" destId="{5179B1D6-1DE2-8042-802C-6AAE5B38AFC8}" srcOrd="0" destOrd="0" presId="urn:microsoft.com/office/officeart/2005/8/layout/vList5"/>
    <dgm:cxn modelId="{5E482D11-8266-47C1-A953-69CA63AF09BA}" type="presParOf" srcId="{11840B4A-31BD-DA4E-9135-9EE3D6EB4CAA}" destId="{A529E8F6-97DD-AC49-A8C4-F492672AF4EE}" srcOrd="1" destOrd="0" presId="urn:microsoft.com/office/officeart/2005/8/layout/vList5"/>
    <dgm:cxn modelId="{318AD235-8DBB-4767-A6DC-3614F8D47F44}" type="presParOf" srcId="{1D45EA00-FC2D-4E4A-B622-657C295655BE}" destId="{159CF71E-1BB7-0B41-9FB3-274F23C570C1}" srcOrd="1" destOrd="0" presId="urn:microsoft.com/office/officeart/2005/8/layout/vList5"/>
    <dgm:cxn modelId="{EA224001-CEC7-482C-A670-6CA0767A059E}" type="presParOf" srcId="{1D45EA00-FC2D-4E4A-B622-657C295655BE}" destId="{C0B692F9-5AEA-914B-9140-F9EFC954964A}" srcOrd="2" destOrd="0" presId="urn:microsoft.com/office/officeart/2005/8/layout/vList5"/>
    <dgm:cxn modelId="{E9736F9D-7263-4531-B375-77DF6FEDFFC0}" type="presParOf" srcId="{C0B692F9-5AEA-914B-9140-F9EFC954964A}" destId="{11C70EB7-A073-7F49-A4E9-DB6439060F1D}" srcOrd="0" destOrd="0" presId="urn:microsoft.com/office/officeart/2005/8/layout/vList5"/>
    <dgm:cxn modelId="{58ECB7B9-2DED-49FF-8880-C126B645CD6C}" type="presParOf" srcId="{C0B692F9-5AEA-914B-9140-F9EFC954964A}" destId="{B98E922F-9940-EA45-B750-CA1BD7397A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524470-A27B-E146-B497-874DCB4257F0}" type="doc">
      <dgm:prSet loTypeId="urn:microsoft.com/office/officeart/2005/8/layout/vList5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E5EE13D-0729-5447-B341-E9AE70F097B8}">
      <dgm:prSet phldrT="[Texto]" custT="1"/>
      <dgm:spPr/>
      <dgm:t>
        <a:bodyPr/>
        <a:lstStyle/>
        <a:p>
          <a:r>
            <a:rPr lang="en-US" sz="1800" dirty="0" err="1" smtClean="0">
              <a:latin typeface="+mj-lt"/>
            </a:rPr>
            <a:t>Implementación</a:t>
          </a:r>
          <a:endParaRPr lang="es-ES" sz="1800" dirty="0"/>
        </a:p>
      </dgm:t>
    </dgm:pt>
    <dgm:pt modelId="{F568FD70-FFB8-8345-818B-30B06509CB32}" type="parTrans" cxnId="{A1AEF0BE-9416-F04F-A909-2540BD309C71}">
      <dgm:prSet/>
      <dgm:spPr/>
      <dgm:t>
        <a:bodyPr/>
        <a:lstStyle/>
        <a:p>
          <a:endParaRPr lang="es-ES"/>
        </a:p>
      </dgm:t>
    </dgm:pt>
    <dgm:pt modelId="{8AF6CA57-A190-8248-B1C8-C1D54442DAD5}" type="sibTrans" cxnId="{A1AEF0BE-9416-F04F-A909-2540BD309C71}">
      <dgm:prSet/>
      <dgm:spPr/>
      <dgm:t>
        <a:bodyPr/>
        <a:lstStyle/>
        <a:p>
          <a:endParaRPr lang="es-ES"/>
        </a:p>
      </dgm:t>
    </dgm:pt>
    <dgm:pt modelId="{75234699-6946-F640-B387-616187A6E8B5}">
      <dgm:prSet phldrT="[Texto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Estudios de impacto; </a:t>
          </a:r>
          <a:r>
            <a:rPr lang="es-MX" sz="1300" b="0" dirty="0" smtClean="0">
              <a:solidFill>
                <a:srgbClr val="FF0000"/>
              </a:solidFill>
              <a:latin typeface="+mn-lt"/>
            </a:rPr>
            <a:t>obligatorios vs voluntarios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, consideración de recursos.</a:t>
          </a:r>
          <a:endParaRPr lang="es-ES" sz="1300" b="0" dirty="0">
            <a:solidFill>
              <a:srgbClr val="595959"/>
            </a:solidFill>
            <a:latin typeface="+mn-lt"/>
          </a:endParaRPr>
        </a:p>
      </dgm:t>
    </dgm:pt>
    <dgm:pt modelId="{198B8EB1-B8B5-2348-8006-460C8F4BCC25}" type="parTrans" cxnId="{FBA88FEB-FA4D-664C-9C1D-2B6F3D4FC651}">
      <dgm:prSet/>
      <dgm:spPr/>
      <dgm:t>
        <a:bodyPr/>
        <a:lstStyle/>
        <a:p>
          <a:endParaRPr lang="es-ES"/>
        </a:p>
      </dgm:t>
    </dgm:pt>
    <dgm:pt modelId="{203B7F6B-4005-2F43-8263-442E72F779A1}" type="sibTrans" cxnId="{FBA88FEB-FA4D-664C-9C1D-2B6F3D4FC651}">
      <dgm:prSet/>
      <dgm:spPr/>
      <dgm:t>
        <a:bodyPr/>
        <a:lstStyle/>
        <a:p>
          <a:endParaRPr lang="es-ES"/>
        </a:p>
      </dgm:t>
    </dgm:pt>
    <dgm:pt modelId="{5AD00B37-89B8-4241-BA24-C63C7D52A57E}">
      <dgm:prSet custT="1"/>
      <dgm:spPr/>
      <dgm:t>
        <a:bodyPr/>
        <a:lstStyle/>
        <a:p>
          <a:endParaRPr lang="es-MX" sz="1400" b="1" dirty="0">
            <a:solidFill>
              <a:srgbClr val="595959"/>
            </a:solidFill>
            <a:latin typeface="+mn-lt"/>
          </a:endParaRPr>
        </a:p>
      </dgm:t>
    </dgm:pt>
    <dgm:pt modelId="{C3D6412A-8B43-0444-8411-36D222A20B30}" type="parTrans" cxnId="{2D54B86A-837C-F440-8B2F-FACC72A77032}">
      <dgm:prSet/>
      <dgm:spPr/>
      <dgm:t>
        <a:bodyPr/>
        <a:lstStyle/>
        <a:p>
          <a:endParaRPr lang="es-ES"/>
        </a:p>
      </dgm:t>
    </dgm:pt>
    <dgm:pt modelId="{F0C4D4A0-6D4C-CD47-A30A-CD3241070B5C}" type="sibTrans" cxnId="{2D54B86A-837C-F440-8B2F-FACC72A77032}">
      <dgm:prSet/>
      <dgm:spPr/>
      <dgm:t>
        <a:bodyPr/>
        <a:lstStyle/>
        <a:p>
          <a:endParaRPr lang="es-ES"/>
        </a:p>
      </dgm:t>
    </dgm:pt>
    <dgm:pt modelId="{ADE65235-6B47-E244-90C2-56C3DDEDA61F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FBA8A5BF-61C3-8B4C-B7DA-5E646D089C7D}" type="parTrans" cxnId="{FA20CA37-6FAF-524D-9EB5-80E1830F9F4C}">
      <dgm:prSet/>
      <dgm:spPr/>
      <dgm:t>
        <a:bodyPr/>
        <a:lstStyle/>
        <a:p>
          <a:endParaRPr lang="es-ES"/>
        </a:p>
      </dgm:t>
    </dgm:pt>
    <dgm:pt modelId="{A16CB67A-3FAD-3945-BDEB-348C41BC43D2}" type="sibTrans" cxnId="{FA20CA37-6FAF-524D-9EB5-80E1830F9F4C}">
      <dgm:prSet/>
      <dgm:spPr/>
      <dgm:t>
        <a:bodyPr/>
        <a:lstStyle/>
        <a:p>
          <a:endParaRPr lang="es-ES"/>
        </a:p>
      </dgm:t>
    </dgm:pt>
    <dgm:pt modelId="{ABA80A48-9344-9D4D-8096-DB315849955A}">
      <dgm:prSet custT="1"/>
      <dgm:spPr/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Aplicación; </a:t>
          </a:r>
          <a:r>
            <a:rPr lang="es-MX" sz="1300" b="0" dirty="0" smtClean="0">
              <a:solidFill>
                <a:srgbClr val="FF0000"/>
              </a:solidFill>
              <a:latin typeface="+mn-lt"/>
            </a:rPr>
            <a:t>simultánea vs diferenciada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, consideración de recursos.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513C0C8C-7BA3-A246-A61F-6175A93D7965}" type="parTrans" cxnId="{3D9CFC28-C5D8-9F46-8933-BCD17D31A2E5}">
      <dgm:prSet/>
      <dgm:spPr/>
      <dgm:t>
        <a:bodyPr/>
        <a:lstStyle/>
        <a:p>
          <a:endParaRPr lang="es-ES"/>
        </a:p>
      </dgm:t>
    </dgm:pt>
    <dgm:pt modelId="{62485229-FBF0-DC47-9CC5-CBD23656CEA0}" type="sibTrans" cxnId="{3D9CFC28-C5D8-9F46-8933-BCD17D31A2E5}">
      <dgm:prSet/>
      <dgm:spPr/>
      <dgm:t>
        <a:bodyPr/>
        <a:lstStyle/>
        <a:p>
          <a:endParaRPr lang="es-ES"/>
        </a:p>
      </dgm:t>
    </dgm:pt>
    <dgm:pt modelId="{01B7B85B-3687-8C46-AB18-8D698C3324C8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8C68226F-7C34-A748-BCD8-E300ECEC4EAD}" type="parTrans" cxnId="{162FC1FF-1860-974C-BEE6-59D73302C006}">
      <dgm:prSet/>
      <dgm:spPr/>
      <dgm:t>
        <a:bodyPr/>
        <a:lstStyle/>
        <a:p>
          <a:endParaRPr lang="es-ES"/>
        </a:p>
      </dgm:t>
    </dgm:pt>
    <dgm:pt modelId="{4E15681B-E93F-CC45-9F6A-6C87A626CB73}" type="sibTrans" cxnId="{162FC1FF-1860-974C-BEE6-59D73302C006}">
      <dgm:prSet/>
      <dgm:spPr/>
      <dgm:t>
        <a:bodyPr/>
        <a:lstStyle/>
        <a:p>
          <a:endParaRPr lang="es-ES"/>
        </a:p>
      </dgm:t>
    </dgm:pt>
    <dgm:pt modelId="{E3885900-12CB-1841-9355-71E8B9CAFF9E}">
      <dgm:prSet custT="1"/>
      <dgm:spPr/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Periodo de </a:t>
          </a:r>
          <a:r>
            <a:rPr lang="es-MX" sz="1300" b="0" dirty="0" smtClean="0">
              <a:solidFill>
                <a:srgbClr val="FF0000"/>
              </a:solidFill>
              <a:latin typeface="+mn-lt"/>
            </a:rPr>
            <a:t>retroalimentación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907020C3-7DDC-9949-B5FF-2948E55FF997}" type="parTrans" cxnId="{73E03519-ED74-BF48-BBED-12C2BF4A07A0}">
      <dgm:prSet/>
      <dgm:spPr/>
      <dgm:t>
        <a:bodyPr/>
        <a:lstStyle/>
        <a:p>
          <a:endParaRPr lang="es-ES"/>
        </a:p>
      </dgm:t>
    </dgm:pt>
    <dgm:pt modelId="{46958486-89F6-7F4C-A0A0-E7E9C73F5658}" type="sibTrans" cxnId="{73E03519-ED74-BF48-BBED-12C2BF4A07A0}">
      <dgm:prSet/>
      <dgm:spPr/>
      <dgm:t>
        <a:bodyPr/>
        <a:lstStyle/>
        <a:p>
          <a:endParaRPr lang="es-ES"/>
        </a:p>
      </dgm:t>
    </dgm:pt>
    <dgm:pt modelId="{7B3ADCEE-0EBC-554F-8C8F-57CC62DE467D}">
      <dgm:prSet custT="1"/>
      <dgm:spPr/>
      <dgm:t>
        <a:bodyPr/>
        <a:lstStyle/>
        <a:p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A7E6DBD4-7FD5-E34B-8808-50BEC1FA83FE}" type="parTrans" cxnId="{DF7D96EE-67C1-4E49-BF6F-741E3ADC38B3}">
      <dgm:prSet/>
      <dgm:spPr/>
      <dgm:t>
        <a:bodyPr/>
        <a:lstStyle/>
        <a:p>
          <a:endParaRPr lang="es-ES"/>
        </a:p>
      </dgm:t>
    </dgm:pt>
    <dgm:pt modelId="{D592A687-88AC-7640-8737-D9AE05E99CDD}" type="sibTrans" cxnId="{DF7D96EE-67C1-4E49-BF6F-741E3ADC38B3}">
      <dgm:prSet/>
      <dgm:spPr/>
      <dgm:t>
        <a:bodyPr/>
        <a:lstStyle/>
        <a:p>
          <a:endParaRPr lang="es-ES"/>
        </a:p>
      </dgm:t>
    </dgm:pt>
    <dgm:pt modelId="{862DA0E2-734B-3849-9B48-C72DF11AFCBB}">
      <dgm:prSet custT="1"/>
      <dgm:spPr/>
      <dgm:t>
        <a:bodyPr/>
        <a:lstStyle/>
        <a:p>
          <a:r>
            <a:rPr lang="es-MX" sz="1300" b="0" dirty="0" smtClean="0">
              <a:solidFill>
                <a:srgbClr val="595959"/>
              </a:solidFill>
              <a:latin typeface="+mn-lt"/>
            </a:rPr>
            <a:t>Regulación flexible; </a:t>
          </a:r>
          <a:r>
            <a:rPr lang="es-MX" sz="1300" b="0" dirty="0" smtClean="0">
              <a:solidFill>
                <a:srgbClr val="FF0000"/>
              </a:solidFill>
              <a:latin typeface="+mn-lt"/>
            </a:rPr>
            <a:t>modificaciones posteriores</a:t>
          </a:r>
          <a:r>
            <a:rPr lang="es-MX" sz="1300" b="0" dirty="0" smtClean="0">
              <a:solidFill>
                <a:srgbClr val="595959"/>
              </a:solidFill>
              <a:latin typeface="+mn-lt"/>
            </a:rPr>
            <a:t>.</a:t>
          </a:r>
          <a:endParaRPr lang="es-MX" sz="1300" b="0" dirty="0">
            <a:solidFill>
              <a:srgbClr val="595959"/>
            </a:solidFill>
            <a:latin typeface="+mn-lt"/>
          </a:endParaRPr>
        </a:p>
      </dgm:t>
    </dgm:pt>
    <dgm:pt modelId="{14518A7F-A749-244F-8D1B-058C99D43792}" type="parTrans" cxnId="{25501C61-4F85-E345-81DF-DF327024DFF7}">
      <dgm:prSet/>
      <dgm:spPr/>
      <dgm:t>
        <a:bodyPr/>
        <a:lstStyle/>
        <a:p>
          <a:endParaRPr lang="es-ES"/>
        </a:p>
      </dgm:t>
    </dgm:pt>
    <dgm:pt modelId="{CBB5CC68-3B72-FE44-95BE-8D1CC5412E72}" type="sibTrans" cxnId="{25501C61-4F85-E345-81DF-DF327024DFF7}">
      <dgm:prSet/>
      <dgm:spPr/>
      <dgm:t>
        <a:bodyPr/>
        <a:lstStyle/>
        <a:p>
          <a:endParaRPr lang="es-ES"/>
        </a:p>
      </dgm:t>
    </dgm:pt>
    <dgm:pt modelId="{1D45EA00-FC2D-4E4A-B622-657C295655BE}" type="pres">
      <dgm:prSet presAssocID="{2D524470-A27B-E146-B497-874DCB425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840B4A-31BD-DA4E-9135-9EE3D6EB4CAA}" type="pres">
      <dgm:prSet presAssocID="{CE5EE13D-0729-5447-B341-E9AE70F097B8}" presName="linNode" presStyleCnt="0"/>
      <dgm:spPr/>
    </dgm:pt>
    <dgm:pt modelId="{5179B1D6-1DE2-8042-802C-6AAE5B38AFC8}" type="pres">
      <dgm:prSet presAssocID="{CE5EE13D-0729-5447-B341-E9AE70F097B8}" presName="parentText" presStyleLbl="node1" presStyleIdx="0" presStyleCnt="1" custScaleX="79372" custScaleY="91391" custLinFactNeighborX="33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9E8F6-97DD-AC49-A8C4-F492672AF4EE}" type="pres">
      <dgm:prSet presAssocID="{CE5EE13D-0729-5447-B341-E9AE70F097B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501C61-4F85-E345-81DF-DF327024DFF7}" srcId="{CE5EE13D-0729-5447-B341-E9AE70F097B8}" destId="{862DA0E2-734B-3849-9B48-C72DF11AFCBB}" srcOrd="6" destOrd="0" parTransId="{14518A7F-A749-244F-8D1B-058C99D43792}" sibTransId="{CBB5CC68-3B72-FE44-95BE-8D1CC5412E72}"/>
    <dgm:cxn modelId="{39B25602-95CC-495E-BAEB-DCF3C1603D70}" type="presOf" srcId="{01B7B85B-3687-8C46-AB18-8D698C3324C8}" destId="{A529E8F6-97DD-AC49-A8C4-F492672AF4EE}" srcOrd="0" destOrd="3" presId="urn:microsoft.com/office/officeart/2005/8/layout/vList5"/>
    <dgm:cxn modelId="{F0A45BE3-6092-4534-809F-821BDA2A0032}" type="presOf" srcId="{E3885900-12CB-1841-9355-71E8B9CAFF9E}" destId="{A529E8F6-97DD-AC49-A8C4-F492672AF4EE}" srcOrd="0" destOrd="4" presId="urn:microsoft.com/office/officeart/2005/8/layout/vList5"/>
    <dgm:cxn modelId="{46B509B7-18B6-4CC5-AA43-C94515F3FB9D}" type="presOf" srcId="{75234699-6946-F640-B387-616187A6E8B5}" destId="{A529E8F6-97DD-AC49-A8C4-F492672AF4EE}" srcOrd="0" destOrd="0" presId="urn:microsoft.com/office/officeart/2005/8/layout/vList5"/>
    <dgm:cxn modelId="{FA20CA37-6FAF-524D-9EB5-80E1830F9F4C}" srcId="{CE5EE13D-0729-5447-B341-E9AE70F097B8}" destId="{ADE65235-6B47-E244-90C2-56C3DDEDA61F}" srcOrd="1" destOrd="0" parTransId="{FBA8A5BF-61C3-8B4C-B7DA-5E646D089C7D}" sibTransId="{A16CB67A-3FAD-3945-BDEB-348C41BC43D2}"/>
    <dgm:cxn modelId="{73E03519-ED74-BF48-BBED-12C2BF4A07A0}" srcId="{CE5EE13D-0729-5447-B341-E9AE70F097B8}" destId="{E3885900-12CB-1841-9355-71E8B9CAFF9E}" srcOrd="4" destOrd="0" parTransId="{907020C3-7DDC-9949-B5FF-2948E55FF997}" sibTransId="{46958486-89F6-7F4C-A0A0-E7E9C73F5658}"/>
    <dgm:cxn modelId="{A1AEF0BE-9416-F04F-A909-2540BD309C71}" srcId="{2D524470-A27B-E146-B497-874DCB4257F0}" destId="{CE5EE13D-0729-5447-B341-E9AE70F097B8}" srcOrd="0" destOrd="0" parTransId="{F568FD70-FFB8-8345-818B-30B06509CB32}" sibTransId="{8AF6CA57-A190-8248-B1C8-C1D54442DAD5}"/>
    <dgm:cxn modelId="{162FC1FF-1860-974C-BEE6-59D73302C006}" srcId="{CE5EE13D-0729-5447-B341-E9AE70F097B8}" destId="{01B7B85B-3687-8C46-AB18-8D698C3324C8}" srcOrd="3" destOrd="0" parTransId="{8C68226F-7C34-A748-BCD8-E300ECEC4EAD}" sibTransId="{4E15681B-E93F-CC45-9F6A-6C87A626CB73}"/>
    <dgm:cxn modelId="{B512DBFD-DF11-42FE-A32D-1D2167A611D1}" type="presOf" srcId="{862DA0E2-734B-3849-9B48-C72DF11AFCBB}" destId="{A529E8F6-97DD-AC49-A8C4-F492672AF4EE}" srcOrd="0" destOrd="6" presId="urn:microsoft.com/office/officeart/2005/8/layout/vList5"/>
    <dgm:cxn modelId="{B7504DBB-BB80-40FC-8610-8154BAC54747}" type="presOf" srcId="{5AD00B37-89B8-4241-BA24-C63C7D52A57E}" destId="{A529E8F6-97DD-AC49-A8C4-F492672AF4EE}" srcOrd="0" destOrd="7" presId="urn:microsoft.com/office/officeart/2005/8/layout/vList5"/>
    <dgm:cxn modelId="{83B41256-5755-4113-B00A-1BDE18AFD215}" type="presOf" srcId="{ABA80A48-9344-9D4D-8096-DB315849955A}" destId="{A529E8F6-97DD-AC49-A8C4-F492672AF4EE}" srcOrd="0" destOrd="2" presId="urn:microsoft.com/office/officeart/2005/8/layout/vList5"/>
    <dgm:cxn modelId="{FBA88FEB-FA4D-664C-9C1D-2B6F3D4FC651}" srcId="{CE5EE13D-0729-5447-B341-E9AE70F097B8}" destId="{75234699-6946-F640-B387-616187A6E8B5}" srcOrd="0" destOrd="0" parTransId="{198B8EB1-B8B5-2348-8006-460C8F4BCC25}" sibTransId="{203B7F6B-4005-2F43-8263-442E72F779A1}"/>
    <dgm:cxn modelId="{2D54B86A-837C-F440-8B2F-FACC72A77032}" srcId="{CE5EE13D-0729-5447-B341-E9AE70F097B8}" destId="{5AD00B37-89B8-4241-BA24-C63C7D52A57E}" srcOrd="7" destOrd="0" parTransId="{C3D6412A-8B43-0444-8411-36D222A20B30}" sibTransId="{F0C4D4A0-6D4C-CD47-A30A-CD3241070B5C}"/>
    <dgm:cxn modelId="{3D9CFC28-C5D8-9F46-8933-BCD17D31A2E5}" srcId="{CE5EE13D-0729-5447-B341-E9AE70F097B8}" destId="{ABA80A48-9344-9D4D-8096-DB315849955A}" srcOrd="2" destOrd="0" parTransId="{513C0C8C-7BA3-A246-A61F-6175A93D7965}" sibTransId="{62485229-FBF0-DC47-9CC5-CBD23656CEA0}"/>
    <dgm:cxn modelId="{73A1C872-8C20-4571-891C-9FF3A89D57EF}" type="presOf" srcId="{2D524470-A27B-E146-B497-874DCB4257F0}" destId="{1D45EA00-FC2D-4E4A-B622-657C295655BE}" srcOrd="0" destOrd="0" presId="urn:microsoft.com/office/officeart/2005/8/layout/vList5"/>
    <dgm:cxn modelId="{4ED68B28-1DDF-44E9-8267-24C455D5BCED}" type="presOf" srcId="{CE5EE13D-0729-5447-B341-E9AE70F097B8}" destId="{5179B1D6-1DE2-8042-802C-6AAE5B38AFC8}" srcOrd="0" destOrd="0" presId="urn:microsoft.com/office/officeart/2005/8/layout/vList5"/>
    <dgm:cxn modelId="{E73DD6C5-2D9A-47DE-ADDD-E8C3B1A3CD28}" type="presOf" srcId="{7B3ADCEE-0EBC-554F-8C8F-57CC62DE467D}" destId="{A529E8F6-97DD-AC49-A8C4-F492672AF4EE}" srcOrd="0" destOrd="5" presId="urn:microsoft.com/office/officeart/2005/8/layout/vList5"/>
    <dgm:cxn modelId="{493AE810-E51C-4705-916B-E58D19707738}" type="presOf" srcId="{ADE65235-6B47-E244-90C2-56C3DDEDA61F}" destId="{A529E8F6-97DD-AC49-A8C4-F492672AF4EE}" srcOrd="0" destOrd="1" presId="urn:microsoft.com/office/officeart/2005/8/layout/vList5"/>
    <dgm:cxn modelId="{DF7D96EE-67C1-4E49-BF6F-741E3ADC38B3}" srcId="{CE5EE13D-0729-5447-B341-E9AE70F097B8}" destId="{7B3ADCEE-0EBC-554F-8C8F-57CC62DE467D}" srcOrd="5" destOrd="0" parTransId="{A7E6DBD4-7FD5-E34B-8808-50BEC1FA83FE}" sibTransId="{D592A687-88AC-7640-8737-D9AE05E99CDD}"/>
    <dgm:cxn modelId="{E17974D0-C40A-4D9F-B102-577CB9908F72}" type="presParOf" srcId="{1D45EA00-FC2D-4E4A-B622-657C295655BE}" destId="{11840B4A-31BD-DA4E-9135-9EE3D6EB4CAA}" srcOrd="0" destOrd="0" presId="urn:microsoft.com/office/officeart/2005/8/layout/vList5"/>
    <dgm:cxn modelId="{5D307891-49C5-46F1-BA38-3E46D197C918}" type="presParOf" srcId="{11840B4A-31BD-DA4E-9135-9EE3D6EB4CAA}" destId="{5179B1D6-1DE2-8042-802C-6AAE5B38AFC8}" srcOrd="0" destOrd="0" presId="urn:microsoft.com/office/officeart/2005/8/layout/vList5"/>
    <dgm:cxn modelId="{862AF25F-5EE7-4D55-A5B2-9194A54905C7}" type="presParOf" srcId="{11840B4A-31BD-DA4E-9135-9EE3D6EB4CAA}" destId="{A529E8F6-97DD-AC49-A8C4-F492672AF4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D88DE-1CA6-F046-8929-B8E8155A00A9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3EED04-FDEB-3B47-A2C6-795FA1E4806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/>
            <a:t>Regulación Prudencial</a:t>
          </a:r>
          <a:endParaRPr lang="es-ES" sz="2000" b="1" dirty="0"/>
        </a:p>
      </dgm:t>
    </dgm:pt>
    <dgm:pt modelId="{167B7430-E9F6-544E-940E-310E918074B9}" type="parTrans" cxnId="{39D38A2C-F342-9F42-82A1-B219508B0678}">
      <dgm:prSet/>
      <dgm:spPr/>
      <dgm:t>
        <a:bodyPr/>
        <a:lstStyle/>
        <a:p>
          <a:endParaRPr lang="es-ES"/>
        </a:p>
      </dgm:t>
    </dgm:pt>
    <dgm:pt modelId="{9E2E91F0-C0F2-E243-9B37-2EBAE81D3C46}" type="sibTrans" cxnId="{39D38A2C-F342-9F42-82A1-B219508B0678}">
      <dgm:prSet/>
      <dgm:spPr/>
      <dgm:t>
        <a:bodyPr/>
        <a:lstStyle/>
        <a:p>
          <a:endParaRPr lang="es-ES"/>
        </a:p>
      </dgm:t>
    </dgm:pt>
    <dgm:pt modelId="{3FC0E0CE-50DF-7F48-AEE9-EE8D6EC49FD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 smtClean="0">
              <a:latin typeface="Calibri" panose="020F0502020204030204" pitchFamily="34" charset="0"/>
            </a:rPr>
            <a:t>Convergencia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Regulatoria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5299F9D9-708F-2C4E-90DC-44DFAD07295A}" type="parTrans" cxnId="{905AEA7D-A382-2F45-BCE1-D8D3C358C172}">
      <dgm:prSet/>
      <dgm:spPr/>
      <dgm:t>
        <a:bodyPr/>
        <a:lstStyle/>
        <a:p>
          <a:endParaRPr lang="es-ES"/>
        </a:p>
      </dgm:t>
    </dgm:pt>
    <dgm:pt modelId="{007CE903-538E-9E4E-94E2-2439F12B7665}" type="sibTrans" cxnId="{905AEA7D-A382-2F45-BCE1-D8D3C358C172}">
      <dgm:prSet/>
      <dgm:spPr/>
      <dgm:t>
        <a:bodyPr/>
        <a:lstStyle/>
        <a:p>
          <a:endParaRPr lang="es-ES"/>
        </a:p>
      </dgm:t>
    </dgm:pt>
    <dgm:pt modelId="{414DE339-CC7A-4769-BA49-890EA76200E1}">
      <dgm:prSet custT="1"/>
      <dgm:spPr>
        <a:solidFill>
          <a:schemeClr val="accent5"/>
        </a:solidFill>
      </dgm:spPr>
      <dgm:t>
        <a:bodyPr/>
        <a:lstStyle/>
        <a:p>
          <a:r>
            <a:rPr lang="es-MX" sz="2400" b="1" dirty="0" smtClean="0"/>
            <a:t> </a:t>
          </a:r>
          <a:r>
            <a:rPr lang="es-MX" sz="2000" b="1" dirty="0" smtClean="0"/>
            <a:t>Consideraciones ante Cambio Regulatorio</a:t>
          </a:r>
          <a:endParaRPr lang="es-MX" sz="2000" b="1" dirty="0"/>
        </a:p>
      </dgm:t>
    </dgm:pt>
    <dgm:pt modelId="{7467A54E-DDD3-42F9-86A9-78EC40DEC2C7}" type="parTrans" cxnId="{0F3B095E-4523-44BD-910D-27546B9FFA70}">
      <dgm:prSet/>
      <dgm:spPr/>
      <dgm:t>
        <a:bodyPr/>
        <a:lstStyle/>
        <a:p>
          <a:endParaRPr lang="es-MX"/>
        </a:p>
      </dgm:t>
    </dgm:pt>
    <dgm:pt modelId="{4D67A698-C04E-47EC-9774-2183A0D09486}" type="sibTrans" cxnId="{0F3B095E-4523-44BD-910D-27546B9FFA70}">
      <dgm:prSet/>
      <dgm:spPr/>
      <dgm:t>
        <a:bodyPr/>
        <a:lstStyle/>
        <a:p>
          <a:endParaRPr lang="es-MX"/>
        </a:p>
      </dgm:t>
    </dgm:pt>
    <dgm:pt modelId="{687DA0FF-B0C2-4188-AD26-F5FC23614EFF}">
      <dgm:prSet custT="1"/>
      <dgm:spPr>
        <a:solidFill>
          <a:srgbClr val="00B0F0"/>
        </a:solidFill>
      </dgm:spPr>
      <dgm:t>
        <a:bodyPr/>
        <a:lstStyle/>
        <a:p>
          <a:r>
            <a:rPr lang="es-MX" sz="2000" b="1" dirty="0" smtClean="0"/>
            <a:t>Cambio Regulatorio en México </a:t>
          </a:r>
          <a:endParaRPr lang="es-MX" sz="2000" b="1" dirty="0"/>
        </a:p>
      </dgm:t>
    </dgm:pt>
    <dgm:pt modelId="{A980B3A7-AD98-4CE8-985F-0B8855781A7A}" type="parTrans" cxnId="{AA9DE905-71AC-4E76-88A5-230052673EBA}">
      <dgm:prSet/>
      <dgm:spPr/>
      <dgm:t>
        <a:bodyPr/>
        <a:lstStyle/>
        <a:p>
          <a:endParaRPr lang="es-MX"/>
        </a:p>
      </dgm:t>
    </dgm:pt>
    <dgm:pt modelId="{00DF04C4-82C8-4584-A74B-E4C33EC87B81}" type="sibTrans" cxnId="{AA9DE905-71AC-4E76-88A5-230052673EBA}">
      <dgm:prSet/>
      <dgm:spPr/>
      <dgm:t>
        <a:bodyPr/>
        <a:lstStyle/>
        <a:p>
          <a:endParaRPr lang="es-MX"/>
        </a:p>
      </dgm:t>
    </dgm:pt>
    <dgm:pt modelId="{DFCA0C40-1745-0B48-8154-25EC7ED572EB}" type="pres">
      <dgm:prSet presAssocID="{2CCD88DE-1CA6-F046-8929-B8E8155A0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8037F10-3292-AD49-9340-A5F6BD9E6CE3}" type="pres">
      <dgm:prSet presAssocID="{2CCD88DE-1CA6-F046-8929-B8E8155A00A9}" presName="Name1" presStyleCnt="0"/>
      <dgm:spPr/>
    </dgm:pt>
    <dgm:pt modelId="{B1A41CB6-B501-9048-8739-44382BA6D39F}" type="pres">
      <dgm:prSet presAssocID="{2CCD88DE-1CA6-F046-8929-B8E8155A00A9}" presName="cycle" presStyleCnt="0"/>
      <dgm:spPr/>
    </dgm:pt>
    <dgm:pt modelId="{B1F2F8EC-08B7-A249-8310-910526B49247}" type="pres">
      <dgm:prSet presAssocID="{2CCD88DE-1CA6-F046-8929-B8E8155A00A9}" presName="srcNode" presStyleLbl="node1" presStyleIdx="0" presStyleCnt="4"/>
      <dgm:spPr/>
    </dgm:pt>
    <dgm:pt modelId="{640009A8-5B1D-B14C-B733-231A2DF1C292}" type="pres">
      <dgm:prSet presAssocID="{2CCD88DE-1CA6-F046-8929-B8E8155A00A9}" presName="conn" presStyleLbl="parChTrans1D2" presStyleIdx="0" presStyleCnt="1"/>
      <dgm:spPr/>
      <dgm:t>
        <a:bodyPr/>
        <a:lstStyle/>
        <a:p>
          <a:endParaRPr lang="es-ES"/>
        </a:p>
      </dgm:t>
    </dgm:pt>
    <dgm:pt modelId="{85510720-F426-974E-B4DF-A69F22EB5B67}" type="pres">
      <dgm:prSet presAssocID="{2CCD88DE-1CA6-F046-8929-B8E8155A00A9}" presName="extraNode" presStyleLbl="node1" presStyleIdx="0" presStyleCnt="4"/>
      <dgm:spPr/>
    </dgm:pt>
    <dgm:pt modelId="{20CD8350-EBCB-4946-A200-E5D85B8E848C}" type="pres">
      <dgm:prSet presAssocID="{2CCD88DE-1CA6-F046-8929-B8E8155A00A9}" presName="dstNode" presStyleLbl="node1" presStyleIdx="0" presStyleCnt="4"/>
      <dgm:spPr/>
    </dgm:pt>
    <dgm:pt modelId="{E2B0D3AC-22ED-B642-ADC0-C086DDBD3D2C}" type="pres">
      <dgm:prSet presAssocID="{E73EED04-FDEB-3B47-A2C6-795FA1E48063}" presName="text_1" presStyleLbl="node1" presStyleIdx="0" presStyleCnt="4" custLinFactNeighborX="555" custLinFactNeighborY="-46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923C6-B137-D94F-B501-73A41C0411DE}" type="pres">
      <dgm:prSet presAssocID="{E73EED04-FDEB-3B47-A2C6-795FA1E48063}" presName="accent_1" presStyleCnt="0"/>
      <dgm:spPr/>
    </dgm:pt>
    <dgm:pt modelId="{B6605CE0-F9DB-F54D-A7DF-03B509852EFA}" type="pres">
      <dgm:prSet presAssocID="{E73EED04-FDEB-3B47-A2C6-795FA1E48063}" presName="accentRepeatNode" presStyleLbl="solidFgAcc1" presStyleIdx="0" presStyleCnt="4" custScaleX="98411" custScaleY="84203" custLinFactNeighborX="-5125" custLinFactNeighborY="-37447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D766FBD-A2D1-F543-8F06-FA0DB7309503}" type="pres">
      <dgm:prSet presAssocID="{3FC0E0CE-50DF-7F48-AEE9-EE8D6EC49FDE}" presName="text_2" presStyleLbl="node1" presStyleIdx="1" presStyleCnt="4" custScaleX="99085" custLinFactNeighborX="1882" custLinFactNeighborY="-29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15D5A-CE17-D841-BADA-7DA7D26DAEEE}" type="pres">
      <dgm:prSet presAssocID="{3FC0E0CE-50DF-7F48-AEE9-EE8D6EC49FDE}" presName="accent_2" presStyleCnt="0"/>
      <dgm:spPr/>
    </dgm:pt>
    <dgm:pt modelId="{F134FB6E-F2BA-E04B-BBBB-A6842A1B44B8}" type="pres">
      <dgm:prSet presAssocID="{3FC0E0CE-50DF-7F48-AEE9-EE8D6EC49FDE}" presName="accentRepeatNode" presStyleLbl="solidFgAcc1" presStyleIdx="1" presStyleCnt="4" custScaleX="99154" custScaleY="94599" custLinFactNeighborX="-2913" custLinFactNeighborY="-25715"/>
      <dgm:spPr>
        <a:solidFill>
          <a:srgbClr val="FF3300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6A195859-C2C2-4208-81C6-9EFEB3FE492E}" type="pres">
      <dgm:prSet presAssocID="{687DA0FF-B0C2-4188-AD26-F5FC23614EFF}" presName="text_3" presStyleLbl="node1" presStyleIdx="2" presStyleCnt="4" custScaleX="100321" custLinFactNeighborX="1282" custLinFactNeighborY="-135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682572-1DAB-4074-9704-4A621BF7217D}" type="pres">
      <dgm:prSet presAssocID="{687DA0FF-B0C2-4188-AD26-F5FC23614EFF}" presName="accent_3" presStyleCnt="0"/>
      <dgm:spPr/>
    </dgm:pt>
    <dgm:pt modelId="{7ECA6923-284D-440D-AE6E-25F1615CD62E}" type="pres">
      <dgm:prSet presAssocID="{687DA0FF-B0C2-4188-AD26-F5FC23614EFF}" presName="accentRepeatNode" presStyleLbl="solidFgAcc1" presStyleIdx="2" presStyleCnt="4" custLinFactNeighborX="-75" custLinFactNeighborY="-10826"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38516F6-1BDF-486C-B163-B93C15C74569}" type="pres">
      <dgm:prSet presAssocID="{414DE339-CC7A-4769-BA49-890EA76200E1}" presName="text_4" presStyleLbl="node1" presStyleIdx="3" presStyleCnt="4" custScaleX="103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C2CC54-9BC7-4BD1-A293-4FF890843A57}" type="pres">
      <dgm:prSet presAssocID="{414DE339-CC7A-4769-BA49-890EA76200E1}" presName="accent_4" presStyleCnt="0"/>
      <dgm:spPr/>
    </dgm:pt>
    <dgm:pt modelId="{BC9EA287-5970-4E82-BB1F-5ABD5C37EBC5}" type="pres">
      <dgm:prSet presAssocID="{414DE339-CC7A-4769-BA49-890EA76200E1}" presName="accentRepeatNode" presStyleLbl="solidFgAcc1" presStyleIdx="3" presStyleCnt="4"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</dgm:ptLst>
  <dgm:cxnLst>
    <dgm:cxn modelId="{B3C06D41-991C-4BAA-A7E2-586D9BC3616A}" type="presOf" srcId="{9E2E91F0-C0F2-E243-9B37-2EBAE81D3C46}" destId="{640009A8-5B1D-B14C-B733-231A2DF1C292}" srcOrd="0" destOrd="0" presId="urn:microsoft.com/office/officeart/2008/layout/VerticalCurvedList"/>
    <dgm:cxn modelId="{AA9DE905-71AC-4E76-88A5-230052673EBA}" srcId="{2CCD88DE-1CA6-F046-8929-B8E8155A00A9}" destId="{687DA0FF-B0C2-4188-AD26-F5FC23614EFF}" srcOrd="2" destOrd="0" parTransId="{A980B3A7-AD98-4CE8-985F-0B8855781A7A}" sibTransId="{00DF04C4-82C8-4584-A74B-E4C33EC87B81}"/>
    <dgm:cxn modelId="{0F3B095E-4523-44BD-910D-27546B9FFA70}" srcId="{2CCD88DE-1CA6-F046-8929-B8E8155A00A9}" destId="{414DE339-CC7A-4769-BA49-890EA76200E1}" srcOrd="3" destOrd="0" parTransId="{7467A54E-DDD3-42F9-86A9-78EC40DEC2C7}" sibTransId="{4D67A698-C04E-47EC-9774-2183A0D09486}"/>
    <dgm:cxn modelId="{0D84E460-6E7D-4CD7-9D13-0025D3B5C02A}" type="presOf" srcId="{687DA0FF-B0C2-4188-AD26-F5FC23614EFF}" destId="{6A195859-C2C2-4208-81C6-9EFEB3FE492E}" srcOrd="0" destOrd="0" presId="urn:microsoft.com/office/officeart/2008/layout/VerticalCurvedList"/>
    <dgm:cxn modelId="{905AEA7D-A382-2F45-BCE1-D8D3C358C172}" srcId="{2CCD88DE-1CA6-F046-8929-B8E8155A00A9}" destId="{3FC0E0CE-50DF-7F48-AEE9-EE8D6EC49FDE}" srcOrd="1" destOrd="0" parTransId="{5299F9D9-708F-2C4E-90DC-44DFAD07295A}" sibTransId="{007CE903-538E-9E4E-94E2-2439F12B7665}"/>
    <dgm:cxn modelId="{96287A96-6C62-4F97-A47E-91BAD24A5CF0}" type="presOf" srcId="{3FC0E0CE-50DF-7F48-AEE9-EE8D6EC49FDE}" destId="{FD766FBD-A2D1-F543-8F06-FA0DB7309503}" srcOrd="0" destOrd="0" presId="urn:microsoft.com/office/officeart/2008/layout/VerticalCurvedList"/>
    <dgm:cxn modelId="{39D38A2C-F342-9F42-82A1-B219508B0678}" srcId="{2CCD88DE-1CA6-F046-8929-B8E8155A00A9}" destId="{E73EED04-FDEB-3B47-A2C6-795FA1E48063}" srcOrd="0" destOrd="0" parTransId="{167B7430-E9F6-544E-940E-310E918074B9}" sibTransId="{9E2E91F0-C0F2-E243-9B37-2EBAE81D3C46}"/>
    <dgm:cxn modelId="{2CA12875-115D-4947-A5A7-A4B94FC52E48}" type="presOf" srcId="{414DE339-CC7A-4769-BA49-890EA76200E1}" destId="{F38516F6-1BDF-486C-B163-B93C15C74569}" srcOrd="0" destOrd="0" presId="urn:microsoft.com/office/officeart/2008/layout/VerticalCurvedList"/>
    <dgm:cxn modelId="{893E0296-11DD-4502-BECE-D1E2CC547E64}" type="presOf" srcId="{2CCD88DE-1CA6-F046-8929-B8E8155A00A9}" destId="{DFCA0C40-1745-0B48-8154-25EC7ED572EB}" srcOrd="0" destOrd="0" presId="urn:microsoft.com/office/officeart/2008/layout/VerticalCurvedList"/>
    <dgm:cxn modelId="{41E5F9DE-3844-44A6-84FA-A423D7E3D28E}" type="presOf" srcId="{E73EED04-FDEB-3B47-A2C6-795FA1E48063}" destId="{E2B0D3AC-22ED-B642-ADC0-C086DDBD3D2C}" srcOrd="0" destOrd="0" presId="urn:microsoft.com/office/officeart/2008/layout/VerticalCurvedList"/>
    <dgm:cxn modelId="{20024A17-C1E3-4BCC-866A-280CA7952904}" type="presParOf" srcId="{DFCA0C40-1745-0B48-8154-25EC7ED572EB}" destId="{F8037F10-3292-AD49-9340-A5F6BD9E6CE3}" srcOrd="0" destOrd="0" presId="urn:microsoft.com/office/officeart/2008/layout/VerticalCurvedList"/>
    <dgm:cxn modelId="{F08ADA1D-E0B3-499C-A552-A13869838795}" type="presParOf" srcId="{F8037F10-3292-AD49-9340-A5F6BD9E6CE3}" destId="{B1A41CB6-B501-9048-8739-44382BA6D39F}" srcOrd="0" destOrd="0" presId="urn:microsoft.com/office/officeart/2008/layout/VerticalCurvedList"/>
    <dgm:cxn modelId="{183E5FCE-AD2D-4FA7-94C6-639D56793DCF}" type="presParOf" srcId="{B1A41CB6-B501-9048-8739-44382BA6D39F}" destId="{B1F2F8EC-08B7-A249-8310-910526B49247}" srcOrd="0" destOrd="0" presId="urn:microsoft.com/office/officeart/2008/layout/VerticalCurvedList"/>
    <dgm:cxn modelId="{DF5F4D0B-74D0-4DD3-AE71-1848B15C4006}" type="presParOf" srcId="{B1A41CB6-B501-9048-8739-44382BA6D39F}" destId="{640009A8-5B1D-B14C-B733-231A2DF1C292}" srcOrd="1" destOrd="0" presId="urn:microsoft.com/office/officeart/2008/layout/VerticalCurvedList"/>
    <dgm:cxn modelId="{ACFCC1BD-3ABF-4EBB-8C2B-3909EF23E951}" type="presParOf" srcId="{B1A41CB6-B501-9048-8739-44382BA6D39F}" destId="{85510720-F426-974E-B4DF-A69F22EB5B67}" srcOrd="2" destOrd="0" presId="urn:microsoft.com/office/officeart/2008/layout/VerticalCurvedList"/>
    <dgm:cxn modelId="{80EFDBBC-6D07-4DFF-96AC-3744A0D2C32E}" type="presParOf" srcId="{B1A41CB6-B501-9048-8739-44382BA6D39F}" destId="{20CD8350-EBCB-4946-A200-E5D85B8E848C}" srcOrd="3" destOrd="0" presId="urn:microsoft.com/office/officeart/2008/layout/VerticalCurvedList"/>
    <dgm:cxn modelId="{5D4117ED-273E-4FFC-8552-551F93062F7F}" type="presParOf" srcId="{F8037F10-3292-AD49-9340-A5F6BD9E6CE3}" destId="{E2B0D3AC-22ED-B642-ADC0-C086DDBD3D2C}" srcOrd="1" destOrd="0" presId="urn:microsoft.com/office/officeart/2008/layout/VerticalCurvedList"/>
    <dgm:cxn modelId="{80C87B47-2DE2-42B1-AC14-4AFD976962A8}" type="presParOf" srcId="{F8037F10-3292-AD49-9340-A5F6BD9E6CE3}" destId="{264923C6-B137-D94F-B501-73A41C0411DE}" srcOrd="2" destOrd="0" presId="urn:microsoft.com/office/officeart/2008/layout/VerticalCurvedList"/>
    <dgm:cxn modelId="{565C952F-8875-4717-8EDE-7968FA0A635D}" type="presParOf" srcId="{264923C6-B137-D94F-B501-73A41C0411DE}" destId="{B6605CE0-F9DB-F54D-A7DF-03B509852EFA}" srcOrd="0" destOrd="0" presId="urn:microsoft.com/office/officeart/2008/layout/VerticalCurvedList"/>
    <dgm:cxn modelId="{1A962688-6C5B-4EBB-8C2E-D76356E4EE13}" type="presParOf" srcId="{F8037F10-3292-AD49-9340-A5F6BD9E6CE3}" destId="{FD766FBD-A2D1-F543-8F06-FA0DB7309503}" srcOrd="3" destOrd="0" presId="urn:microsoft.com/office/officeart/2008/layout/VerticalCurvedList"/>
    <dgm:cxn modelId="{805868C9-2C1C-44B7-BB5F-84045577CE8A}" type="presParOf" srcId="{F8037F10-3292-AD49-9340-A5F6BD9E6CE3}" destId="{76C15D5A-CE17-D841-BADA-7DA7D26DAEEE}" srcOrd="4" destOrd="0" presId="urn:microsoft.com/office/officeart/2008/layout/VerticalCurvedList"/>
    <dgm:cxn modelId="{D2AC887C-821B-4145-820D-BB78B0A1EA63}" type="presParOf" srcId="{76C15D5A-CE17-D841-BADA-7DA7D26DAEEE}" destId="{F134FB6E-F2BA-E04B-BBBB-A6842A1B44B8}" srcOrd="0" destOrd="0" presId="urn:microsoft.com/office/officeart/2008/layout/VerticalCurvedList"/>
    <dgm:cxn modelId="{E3FA42C4-154B-48C7-BF12-45E9BA8466F9}" type="presParOf" srcId="{F8037F10-3292-AD49-9340-A5F6BD9E6CE3}" destId="{6A195859-C2C2-4208-81C6-9EFEB3FE492E}" srcOrd="5" destOrd="0" presId="urn:microsoft.com/office/officeart/2008/layout/VerticalCurvedList"/>
    <dgm:cxn modelId="{32BF2328-A4C6-41AC-B483-F4CE24289D99}" type="presParOf" srcId="{F8037F10-3292-AD49-9340-A5F6BD9E6CE3}" destId="{87682572-1DAB-4074-9704-4A621BF7217D}" srcOrd="6" destOrd="0" presId="urn:microsoft.com/office/officeart/2008/layout/VerticalCurvedList"/>
    <dgm:cxn modelId="{5D368792-740A-4FDC-8022-339A856D501B}" type="presParOf" srcId="{87682572-1DAB-4074-9704-4A621BF7217D}" destId="{7ECA6923-284D-440D-AE6E-25F1615CD62E}" srcOrd="0" destOrd="0" presId="urn:microsoft.com/office/officeart/2008/layout/VerticalCurvedList"/>
    <dgm:cxn modelId="{D9FBA73B-A5F1-4382-A7AC-3A216C8BEE04}" type="presParOf" srcId="{F8037F10-3292-AD49-9340-A5F6BD9E6CE3}" destId="{F38516F6-1BDF-486C-B163-B93C15C74569}" srcOrd="7" destOrd="0" presId="urn:microsoft.com/office/officeart/2008/layout/VerticalCurvedList"/>
    <dgm:cxn modelId="{8E765901-3A10-4853-8294-1648E570C9E8}" type="presParOf" srcId="{F8037F10-3292-AD49-9340-A5F6BD9E6CE3}" destId="{AAC2CC54-9BC7-4BD1-A293-4FF890843A57}" srcOrd="8" destOrd="0" presId="urn:microsoft.com/office/officeart/2008/layout/VerticalCurvedList"/>
    <dgm:cxn modelId="{7CD1E225-0065-4467-A755-0F5B44C49B67}" type="presParOf" srcId="{AAC2CC54-9BC7-4BD1-A293-4FF890843A57}" destId="{BC9EA287-5970-4E82-BB1F-5ABD5C37EB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D88DE-1CA6-F046-8929-B8E8155A00A9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3EED04-FDEB-3B47-A2C6-795FA1E4806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/>
            <a:t>Regulación Prudencial</a:t>
          </a:r>
          <a:endParaRPr lang="es-ES" sz="2000" b="1" dirty="0"/>
        </a:p>
      </dgm:t>
    </dgm:pt>
    <dgm:pt modelId="{167B7430-E9F6-544E-940E-310E918074B9}" type="parTrans" cxnId="{39D38A2C-F342-9F42-82A1-B219508B0678}">
      <dgm:prSet/>
      <dgm:spPr/>
      <dgm:t>
        <a:bodyPr/>
        <a:lstStyle/>
        <a:p>
          <a:endParaRPr lang="es-ES"/>
        </a:p>
      </dgm:t>
    </dgm:pt>
    <dgm:pt modelId="{9E2E91F0-C0F2-E243-9B37-2EBAE81D3C46}" type="sibTrans" cxnId="{39D38A2C-F342-9F42-82A1-B219508B0678}">
      <dgm:prSet/>
      <dgm:spPr/>
      <dgm:t>
        <a:bodyPr/>
        <a:lstStyle/>
        <a:p>
          <a:endParaRPr lang="es-ES"/>
        </a:p>
      </dgm:t>
    </dgm:pt>
    <dgm:pt modelId="{3FC0E0CE-50DF-7F48-AEE9-EE8D6EC49FD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 smtClean="0">
              <a:latin typeface="Calibri" panose="020F0502020204030204" pitchFamily="34" charset="0"/>
            </a:rPr>
            <a:t>Convergencia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Regulatoria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en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América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5299F9D9-708F-2C4E-90DC-44DFAD07295A}" type="parTrans" cxnId="{905AEA7D-A382-2F45-BCE1-D8D3C358C172}">
      <dgm:prSet/>
      <dgm:spPr/>
      <dgm:t>
        <a:bodyPr/>
        <a:lstStyle/>
        <a:p>
          <a:endParaRPr lang="es-ES"/>
        </a:p>
      </dgm:t>
    </dgm:pt>
    <dgm:pt modelId="{007CE903-538E-9E4E-94E2-2439F12B7665}" type="sibTrans" cxnId="{905AEA7D-A382-2F45-BCE1-D8D3C358C172}">
      <dgm:prSet/>
      <dgm:spPr/>
      <dgm:t>
        <a:bodyPr/>
        <a:lstStyle/>
        <a:p>
          <a:endParaRPr lang="es-ES"/>
        </a:p>
      </dgm:t>
    </dgm:pt>
    <dgm:pt modelId="{414DE339-CC7A-4769-BA49-890EA76200E1}">
      <dgm:prSet custT="1"/>
      <dgm:spPr>
        <a:solidFill>
          <a:schemeClr val="accent5"/>
        </a:solidFill>
      </dgm:spPr>
      <dgm:t>
        <a:bodyPr/>
        <a:lstStyle/>
        <a:p>
          <a:r>
            <a:rPr lang="es-MX" sz="2400" b="1" dirty="0" smtClean="0"/>
            <a:t> </a:t>
          </a:r>
          <a:r>
            <a:rPr lang="es-MX" sz="2000" b="1" dirty="0" smtClean="0"/>
            <a:t>Consideraciones ante Cambio Regulatorio</a:t>
          </a:r>
          <a:endParaRPr lang="es-MX" sz="2000" b="1" dirty="0"/>
        </a:p>
      </dgm:t>
    </dgm:pt>
    <dgm:pt modelId="{7467A54E-DDD3-42F9-86A9-78EC40DEC2C7}" type="parTrans" cxnId="{0F3B095E-4523-44BD-910D-27546B9FFA70}">
      <dgm:prSet/>
      <dgm:spPr/>
      <dgm:t>
        <a:bodyPr/>
        <a:lstStyle/>
        <a:p>
          <a:endParaRPr lang="es-MX"/>
        </a:p>
      </dgm:t>
    </dgm:pt>
    <dgm:pt modelId="{4D67A698-C04E-47EC-9774-2183A0D09486}" type="sibTrans" cxnId="{0F3B095E-4523-44BD-910D-27546B9FFA70}">
      <dgm:prSet/>
      <dgm:spPr/>
      <dgm:t>
        <a:bodyPr/>
        <a:lstStyle/>
        <a:p>
          <a:endParaRPr lang="es-MX"/>
        </a:p>
      </dgm:t>
    </dgm:pt>
    <dgm:pt modelId="{687DA0FF-B0C2-4188-AD26-F5FC23614EFF}">
      <dgm:prSet custT="1"/>
      <dgm:spPr>
        <a:solidFill>
          <a:srgbClr val="00B0F0"/>
        </a:solidFill>
      </dgm:spPr>
      <dgm:t>
        <a:bodyPr/>
        <a:lstStyle/>
        <a:p>
          <a:r>
            <a:rPr lang="es-MX" sz="2000" b="1" dirty="0" smtClean="0"/>
            <a:t>Cambio Regulatorio en México </a:t>
          </a:r>
          <a:endParaRPr lang="es-MX" sz="2000" b="1" dirty="0"/>
        </a:p>
      </dgm:t>
    </dgm:pt>
    <dgm:pt modelId="{A980B3A7-AD98-4CE8-985F-0B8855781A7A}" type="parTrans" cxnId="{AA9DE905-71AC-4E76-88A5-230052673EBA}">
      <dgm:prSet/>
      <dgm:spPr/>
      <dgm:t>
        <a:bodyPr/>
        <a:lstStyle/>
        <a:p>
          <a:endParaRPr lang="es-MX"/>
        </a:p>
      </dgm:t>
    </dgm:pt>
    <dgm:pt modelId="{00DF04C4-82C8-4584-A74B-E4C33EC87B81}" type="sibTrans" cxnId="{AA9DE905-71AC-4E76-88A5-230052673EBA}">
      <dgm:prSet/>
      <dgm:spPr/>
      <dgm:t>
        <a:bodyPr/>
        <a:lstStyle/>
        <a:p>
          <a:endParaRPr lang="es-MX"/>
        </a:p>
      </dgm:t>
    </dgm:pt>
    <dgm:pt modelId="{DFCA0C40-1745-0B48-8154-25EC7ED572EB}" type="pres">
      <dgm:prSet presAssocID="{2CCD88DE-1CA6-F046-8929-B8E8155A0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8037F10-3292-AD49-9340-A5F6BD9E6CE3}" type="pres">
      <dgm:prSet presAssocID="{2CCD88DE-1CA6-F046-8929-B8E8155A00A9}" presName="Name1" presStyleCnt="0"/>
      <dgm:spPr/>
    </dgm:pt>
    <dgm:pt modelId="{B1A41CB6-B501-9048-8739-44382BA6D39F}" type="pres">
      <dgm:prSet presAssocID="{2CCD88DE-1CA6-F046-8929-B8E8155A00A9}" presName="cycle" presStyleCnt="0"/>
      <dgm:spPr/>
    </dgm:pt>
    <dgm:pt modelId="{B1F2F8EC-08B7-A249-8310-910526B49247}" type="pres">
      <dgm:prSet presAssocID="{2CCD88DE-1CA6-F046-8929-B8E8155A00A9}" presName="srcNode" presStyleLbl="node1" presStyleIdx="0" presStyleCnt="4"/>
      <dgm:spPr/>
    </dgm:pt>
    <dgm:pt modelId="{640009A8-5B1D-B14C-B733-231A2DF1C292}" type="pres">
      <dgm:prSet presAssocID="{2CCD88DE-1CA6-F046-8929-B8E8155A00A9}" presName="conn" presStyleLbl="parChTrans1D2" presStyleIdx="0" presStyleCnt="1"/>
      <dgm:spPr/>
      <dgm:t>
        <a:bodyPr/>
        <a:lstStyle/>
        <a:p>
          <a:endParaRPr lang="es-ES"/>
        </a:p>
      </dgm:t>
    </dgm:pt>
    <dgm:pt modelId="{85510720-F426-974E-B4DF-A69F22EB5B67}" type="pres">
      <dgm:prSet presAssocID="{2CCD88DE-1CA6-F046-8929-B8E8155A00A9}" presName="extraNode" presStyleLbl="node1" presStyleIdx="0" presStyleCnt="4"/>
      <dgm:spPr/>
    </dgm:pt>
    <dgm:pt modelId="{20CD8350-EBCB-4946-A200-E5D85B8E848C}" type="pres">
      <dgm:prSet presAssocID="{2CCD88DE-1CA6-F046-8929-B8E8155A00A9}" presName="dstNode" presStyleLbl="node1" presStyleIdx="0" presStyleCnt="4"/>
      <dgm:spPr/>
    </dgm:pt>
    <dgm:pt modelId="{E2B0D3AC-22ED-B642-ADC0-C086DDBD3D2C}" type="pres">
      <dgm:prSet presAssocID="{E73EED04-FDEB-3B47-A2C6-795FA1E48063}" presName="text_1" presStyleLbl="node1" presStyleIdx="0" presStyleCnt="4" custLinFactNeighborX="555" custLinFactNeighborY="-46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923C6-B137-D94F-B501-73A41C0411DE}" type="pres">
      <dgm:prSet presAssocID="{E73EED04-FDEB-3B47-A2C6-795FA1E48063}" presName="accent_1" presStyleCnt="0"/>
      <dgm:spPr/>
    </dgm:pt>
    <dgm:pt modelId="{B6605CE0-F9DB-F54D-A7DF-03B509852EFA}" type="pres">
      <dgm:prSet presAssocID="{E73EED04-FDEB-3B47-A2C6-795FA1E48063}" presName="accentRepeatNode" presStyleLbl="solidFgAcc1" presStyleIdx="0" presStyleCnt="4" custScaleX="98411" custScaleY="84203" custLinFactNeighborX="-5125" custLinFactNeighborY="-37447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D766FBD-A2D1-F543-8F06-FA0DB7309503}" type="pres">
      <dgm:prSet presAssocID="{3FC0E0CE-50DF-7F48-AEE9-EE8D6EC49FDE}" presName="text_2" presStyleLbl="node1" presStyleIdx="1" presStyleCnt="4" custScaleX="99085" custLinFactNeighborX="1882" custLinFactNeighborY="-29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15D5A-CE17-D841-BADA-7DA7D26DAEEE}" type="pres">
      <dgm:prSet presAssocID="{3FC0E0CE-50DF-7F48-AEE9-EE8D6EC49FDE}" presName="accent_2" presStyleCnt="0"/>
      <dgm:spPr/>
    </dgm:pt>
    <dgm:pt modelId="{F134FB6E-F2BA-E04B-BBBB-A6842A1B44B8}" type="pres">
      <dgm:prSet presAssocID="{3FC0E0CE-50DF-7F48-AEE9-EE8D6EC49FDE}" presName="accentRepeatNode" presStyleLbl="solidFgAcc1" presStyleIdx="1" presStyleCnt="4" custScaleX="99154" custScaleY="94599" custLinFactNeighborX="-2913" custLinFactNeighborY="-25715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6A195859-C2C2-4208-81C6-9EFEB3FE492E}" type="pres">
      <dgm:prSet presAssocID="{687DA0FF-B0C2-4188-AD26-F5FC23614EFF}" presName="text_3" presStyleLbl="node1" presStyleIdx="2" presStyleCnt="4" custScaleX="100321" custLinFactNeighborX="1282" custLinFactNeighborY="-135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682572-1DAB-4074-9704-4A621BF7217D}" type="pres">
      <dgm:prSet presAssocID="{687DA0FF-B0C2-4188-AD26-F5FC23614EFF}" presName="accent_3" presStyleCnt="0"/>
      <dgm:spPr/>
    </dgm:pt>
    <dgm:pt modelId="{7ECA6923-284D-440D-AE6E-25F1615CD62E}" type="pres">
      <dgm:prSet presAssocID="{687DA0FF-B0C2-4188-AD26-F5FC23614EFF}" presName="accentRepeatNode" presStyleLbl="solidFgAcc1" presStyleIdx="2" presStyleCnt="4" custLinFactNeighborX="-75" custLinFactNeighborY="-10826"/>
      <dgm:spPr>
        <a:solidFill>
          <a:srgbClr val="FF3300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38516F6-1BDF-486C-B163-B93C15C74569}" type="pres">
      <dgm:prSet presAssocID="{414DE339-CC7A-4769-BA49-890EA76200E1}" presName="text_4" presStyleLbl="node1" presStyleIdx="3" presStyleCnt="4" custScaleX="103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C2CC54-9BC7-4BD1-A293-4FF890843A57}" type="pres">
      <dgm:prSet presAssocID="{414DE339-CC7A-4769-BA49-890EA76200E1}" presName="accent_4" presStyleCnt="0"/>
      <dgm:spPr/>
    </dgm:pt>
    <dgm:pt modelId="{BC9EA287-5970-4E82-BB1F-5ABD5C37EBC5}" type="pres">
      <dgm:prSet presAssocID="{414DE339-CC7A-4769-BA49-890EA76200E1}" presName="accentRepeatNode" presStyleLbl="solidFgAcc1" presStyleIdx="3" presStyleCnt="4"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</dgm:ptLst>
  <dgm:cxnLst>
    <dgm:cxn modelId="{E9A3FB80-EE33-48C7-B987-C84086CD0F6F}" type="presOf" srcId="{2CCD88DE-1CA6-F046-8929-B8E8155A00A9}" destId="{DFCA0C40-1745-0B48-8154-25EC7ED572EB}" srcOrd="0" destOrd="0" presId="urn:microsoft.com/office/officeart/2008/layout/VerticalCurvedList"/>
    <dgm:cxn modelId="{AA9DE905-71AC-4E76-88A5-230052673EBA}" srcId="{2CCD88DE-1CA6-F046-8929-B8E8155A00A9}" destId="{687DA0FF-B0C2-4188-AD26-F5FC23614EFF}" srcOrd="2" destOrd="0" parTransId="{A980B3A7-AD98-4CE8-985F-0B8855781A7A}" sibTransId="{00DF04C4-82C8-4584-A74B-E4C33EC87B81}"/>
    <dgm:cxn modelId="{9E4BACF9-35C7-4BA7-A776-DF55B85D6FA1}" type="presOf" srcId="{3FC0E0CE-50DF-7F48-AEE9-EE8D6EC49FDE}" destId="{FD766FBD-A2D1-F543-8F06-FA0DB7309503}" srcOrd="0" destOrd="0" presId="urn:microsoft.com/office/officeart/2008/layout/VerticalCurvedList"/>
    <dgm:cxn modelId="{0F3B095E-4523-44BD-910D-27546B9FFA70}" srcId="{2CCD88DE-1CA6-F046-8929-B8E8155A00A9}" destId="{414DE339-CC7A-4769-BA49-890EA76200E1}" srcOrd="3" destOrd="0" parTransId="{7467A54E-DDD3-42F9-86A9-78EC40DEC2C7}" sibTransId="{4D67A698-C04E-47EC-9774-2183A0D09486}"/>
    <dgm:cxn modelId="{95901F0D-2840-4665-8E1E-9ED0D8A5033C}" type="presOf" srcId="{E73EED04-FDEB-3B47-A2C6-795FA1E48063}" destId="{E2B0D3AC-22ED-B642-ADC0-C086DDBD3D2C}" srcOrd="0" destOrd="0" presId="urn:microsoft.com/office/officeart/2008/layout/VerticalCurvedList"/>
    <dgm:cxn modelId="{8169FDC3-AD2F-494A-BFC0-395AD5B1F872}" type="presOf" srcId="{687DA0FF-B0C2-4188-AD26-F5FC23614EFF}" destId="{6A195859-C2C2-4208-81C6-9EFEB3FE492E}" srcOrd="0" destOrd="0" presId="urn:microsoft.com/office/officeart/2008/layout/VerticalCurvedList"/>
    <dgm:cxn modelId="{905AEA7D-A382-2F45-BCE1-D8D3C358C172}" srcId="{2CCD88DE-1CA6-F046-8929-B8E8155A00A9}" destId="{3FC0E0CE-50DF-7F48-AEE9-EE8D6EC49FDE}" srcOrd="1" destOrd="0" parTransId="{5299F9D9-708F-2C4E-90DC-44DFAD07295A}" sibTransId="{007CE903-538E-9E4E-94E2-2439F12B7665}"/>
    <dgm:cxn modelId="{39D38A2C-F342-9F42-82A1-B219508B0678}" srcId="{2CCD88DE-1CA6-F046-8929-B8E8155A00A9}" destId="{E73EED04-FDEB-3B47-A2C6-795FA1E48063}" srcOrd="0" destOrd="0" parTransId="{167B7430-E9F6-544E-940E-310E918074B9}" sibTransId="{9E2E91F0-C0F2-E243-9B37-2EBAE81D3C46}"/>
    <dgm:cxn modelId="{52353137-A24B-485C-861D-6565BA429C33}" type="presOf" srcId="{9E2E91F0-C0F2-E243-9B37-2EBAE81D3C46}" destId="{640009A8-5B1D-B14C-B733-231A2DF1C292}" srcOrd="0" destOrd="0" presId="urn:microsoft.com/office/officeart/2008/layout/VerticalCurvedList"/>
    <dgm:cxn modelId="{C53FF961-F28C-4194-9344-E0042750AB3B}" type="presOf" srcId="{414DE339-CC7A-4769-BA49-890EA76200E1}" destId="{F38516F6-1BDF-486C-B163-B93C15C74569}" srcOrd="0" destOrd="0" presId="urn:microsoft.com/office/officeart/2008/layout/VerticalCurvedList"/>
    <dgm:cxn modelId="{297AAB2B-3C6B-4B46-ACE0-63D220DE5E51}" type="presParOf" srcId="{DFCA0C40-1745-0B48-8154-25EC7ED572EB}" destId="{F8037F10-3292-AD49-9340-A5F6BD9E6CE3}" srcOrd="0" destOrd="0" presId="urn:microsoft.com/office/officeart/2008/layout/VerticalCurvedList"/>
    <dgm:cxn modelId="{B844A5C0-878C-455E-A1DE-DBBA945D6732}" type="presParOf" srcId="{F8037F10-3292-AD49-9340-A5F6BD9E6CE3}" destId="{B1A41CB6-B501-9048-8739-44382BA6D39F}" srcOrd="0" destOrd="0" presId="urn:microsoft.com/office/officeart/2008/layout/VerticalCurvedList"/>
    <dgm:cxn modelId="{D779E524-CB36-400D-AE76-925E915B07E2}" type="presParOf" srcId="{B1A41CB6-B501-9048-8739-44382BA6D39F}" destId="{B1F2F8EC-08B7-A249-8310-910526B49247}" srcOrd="0" destOrd="0" presId="urn:microsoft.com/office/officeart/2008/layout/VerticalCurvedList"/>
    <dgm:cxn modelId="{2DC117AB-CE0B-4B00-A066-096ACBD7121D}" type="presParOf" srcId="{B1A41CB6-B501-9048-8739-44382BA6D39F}" destId="{640009A8-5B1D-B14C-B733-231A2DF1C292}" srcOrd="1" destOrd="0" presId="urn:microsoft.com/office/officeart/2008/layout/VerticalCurvedList"/>
    <dgm:cxn modelId="{95C62D52-4E89-4F4C-AF50-E1F2A261A45E}" type="presParOf" srcId="{B1A41CB6-B501-9048-8739-44382BA6D39F}" destId="{85510720-F426-974E-B4DF-A69F22EB5B67}" srcOrd="2" destOrd="0" presId="urn:microsoft.com/office/officeart/2008/layout/VerticalCurvedList"/>
    <dgm:cxn modelId="{2E0C8FA0-3085-4193-BC79-196F42B5A07C}" type="presParOf" srcId="{B1A41CB6-B501-9048-8739-44382BA6D39F}" destId="{20CD8350-EBCB-4946-A200-E5D85B8E848C}" srcOrd="3" destOrd="0" presId="urn:microsoft.com/office/officeart/2008/layout/VerticalCurvedList"/>
    <dgm:cxn modelId="{679EAFF7-E553-4440-94F7-30D9CBC5F6A5}" type="presParOf" srcId="{F8037F10-3292-AD49-9340-A5F6BD9E6CE3}" destId="{E2B0D3AC-22ED-B642-ADC0-C086DDBD3D2C}" srcOrd="1" destOrd="0" presId="urn:microsoft.com/office/officeart/2008/layout/VerticalCurvedList"/>
    <dgm:cxn modelId="{5108F7B1-1F55-42AD-9B65-EA33BECDE764}" type="presParOf" srcId="{F8037F10-3292-AD49-9340-A5F6BD9E6CE3}" destId="{264923C6-B137-D94F-B501-73A41C0411DE}" srcOrd="2" destOrd="0" presId="urn:microsoft.com/office/officeart/2008/layout/VerticalCurvedList"/>
    <dgm:cxn modelId="{FC95ED50-0E71-4444-9816-08C5C4143F7A}" type="presParOf" srcId="{264923C6-B137-D94F-B501-73A41C0411DE}" destId="{B6605CE0-F9DB-F54D-A7DF-03B509852EFA}" srcOrd="0" destOrd="0" presId="urn:microsoft.com/office/officeart/2008/layout/VerticalCurvedList"/>
    <dgm:cxn modelId="{6FE98B64-19A9-4B16-94C3-82A4D8A566FE}" type="presParOf" srcId="{F8037F10-3292-AD49-9340-A5F6BD9E6CE3}" destId="{FD766FBD-A2D1-F543-8F06-FA0DB7309503}" srcOrd="3" destOrd="0" presId="urn:microsoft.com/office/officeart/2008/layout/VerticalCurvedList"/>
    <dgm:cxn modelId="{A98AAB4D-432A-495B-84E5-BF0EEA79D758}" type="presParOf" srcId="{F8037F10-3292-AD49-9340-A5F6BD9E6CE3}" destId="{76C15D5A-CE17-D841-BADA-7DA7D26DAEEE}" srcOrd="4" destOrd="0" presId="urn:microsoft.com/office/officeart/2008/layout/VerticalCurvedList"/>
    <dgm:cxn modelId="{E711458C-0A72-4F1B-AFC5-D071346B4021}" type="presParOf" srcId="{76C15D5A-CE17-D841-BADA-7DA7D26DAEEE}" destId="{F134FB6E-F2BA-E04B-BBBB-A6842A1B44B8}" srcOrd="0" destOrd="0" presId="urn:microsoft.com/office/officeart/2008/layout/VerticalCurvedList"/>
    <dgm:cxn modelId="{1783F7E4-DAEC-41AE-9491-79C81578FEE3}" type="presParOf" srcId="{F8037F10-3292-AD49-9340-A5F6BD9E6CE3}" destId="{6A195859-C2C2-4208-81C6-9EFEB3FE492E}" srcOrd="5" destOrd="0" presId="urn:microsoft.com/office/officeart/2008/layout/VerticalCurvedList"/>
    <dgm:cxn modelId="{D6863A17-35B1-480D-B32A-319103C7EE7E}" type="presParOf" srcId="{F8037F10-3292-AD49-9340-A5F6BD9E6CE3}" destId="{87682572-1DAB-4074-9704-4A621BF7217D}" srcOrd="6" destOrd="0" presId="urn:microsoft.com/office/officeart/2008/layout/VerticalCurvedList"/>
    <dgm:cxn modelId="{D8D0BB75-8762-4F0C-9A85-013FAF05E650}" type="presParOf" srcId="{87682572-1DAB-4074-9704-4A621BF7217D}" destId="{7ECA6923-284D-440D-AE6E-25F1615CD62E}" srcOrd="0" destOrd="0" presId="urn:microsoft.com/office/officeart/2008/layout/VerticalCurvedList"/>
    <dgm:cxn modelId="{AC74177E-4C4B-4AFD-8F8A-E4048ED7D624}" type="presParOf" srcId="{F8037F10-3292-AD49-9340-A5F6BD9E6CE3}" destId="{F38516F6-1BDF-486C-B163-B93C15C74569}" srcOrd="7" destOrd="0" presId="urn:microsoft.com/office/officeart/2008/layout/VerticalCurvedList"/>
    <dgm:cxn modelId="{AEBA7B88-A8B1-4C43-B36D-109ADB1D24C0}" type="presParOf" srcId="{F8037F10-3292-AD49-9340-A5F6BD9E6CE3}" destId="{AAC2CC54-9BC7-4BD1-A293-4FF890843A57}" srcOrd="8" destOrd="0" presId="urn:microsoft.com/office/officeart/2008/layout/VerticalCurvedList"/>
    <dgm:cxn modelId="{1A336D48-E85F-46CD-A43B-68BC5E8C05C7}" type="presParOf" srcId="{AAC2CC54-9BC7-4BD1-A293-4FF890843A57}" destId="{BC9EA287-5970-4E82-BB1F-5ABD5C37EB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B6958-2944-0A43-8397-1E435401E848}" type="doc">
      <dgm:prSet loTypeId="urn:microsoft.com/office/officeart/2005/8/layout/lProcess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0BC7E4-F472-FF4F-AA32-853A3C4CA8B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+mn-lt"/>
            </a:rPr>
            <a:t>47</a:t>
          </a:r>
          <a:endParaRPr lang="es-ES" sz="1400" b="1" dirty="0">
            <a:solidFill>
              <a:schemeClr val="tx1"/>
            </a:solidFill>
            <a:latin typeface="+mn-lt"/>
          </a:endParaRPr>
        </a:p>
      </dgm:t>
    </dgm:pt>
    <dgm:pt modelId="{CC797744-2F55-3044-89D3-A0BEDC68CBB9}" type="parTrans" cxnId="{455AC1FE-4608-B94C-A9AD-A6B9F3BEE9CA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BBC1A36A-B2B5-5D40-8A2D-3D615FF1CC84}" type="sibTrans" cxnId="{455AC1FE-4608-B94C-A9AD-A6B9F3BEE9CA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038A8751-A628-7445-BAD6-788E8FCDB100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b="1" cap="none" dirty="0" err="1" smtClean="0">
              <a:solidFill>
                <a:srgbClr val="595959"/>
              </a:solidFill>
              <a:latin typeface="+mn-lt"/>
            </a:rPr>
            <a:t>Aseguradoras</a:t>
          </a:r>
          <a:r>
            <a:rPr lang="en-US" sz="1400" b="1" cap="none" dirty="0" smtClean="0">
              <a:solidFill>
                <a:srgbClr val="595959"/>
              </a:solidFill>
              <a:latin typeface="+mn-lt"/>
            </a:rPr>
            <a:t> de Capital </a:t>
          </a:r>
          <a:r>
            <a:rPr lang="en-US" sz="1400" b="1" cap="none" dirty="0" err="1" smtClean="0">
              <a:solidFill>
                <a:srgbClr val="595959"/>
              </a:solidFill>
              <a:latin typeface="+mn-lt"/>
            </a:rPr>
            <a:t>Nacional</a:t>
          </a:r>
          <a:endParaRPr lang="es-ES" sz="1400" b="1" dirty="0">
            <a:solidFill>
              <a:srgbClr val="595959"/>
            </a:solidFill>
            <a:latin typeface="+mn-lt"/>
          </a:endParaRPr>
        </a:p>
      </dgm:t>
    </dgm:pt>
    <dgm:pt modelId="{430DC9E0-7077-DD4E-9442-52C1388E7A64}" type="parTrans" cxnId="{24C2C8D2-3777-E440-B9AA-7F3FBF3A8396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D0BA99DA-666C-C34C-8561-EDB5072190A3}" type="sibTrans" cxnId="{24C2C8D2-3777-E440-B9AA-7F3FBF3A8396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674F16D0-7DC1-A74F-AB2E-76AE166324AC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+mn-lt"/>
            </a:rPr>
            <a:t>41%</a:t>
          </a:r>
          <a:endParaRPr lang="es-ES" sz="1400" b="1" dirty="0">
            <a:solidFill>
              <a:schemeClr val="tx1"/>
            </a:solidFill>
            <a:latin typeface="+mn-lt"/>
          </a:endParaRPr>
        </a:p>
      </dgm:t>
    </dgm:pt>
    <dgm:pt modelId="{DAF896F7-46EA-6449-B472-0375DABAEE77}" type="parTrans" cxnId="{05C97654-8767-5C48-8DB6-C6FCBD563577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EE2684E6-CA16-D843-843C-65347AF8CA72}" type="sibTrans" cxnId="{05C97654-8767-5C48-8DB6-C6FCBD563577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6FE836F2-14AD-BF41-BE29-8F9405859EA0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400" b="1" cap="none" dirty="0" err="1" smtClean="0">
              <a:solidFill>
                <a:srgbClr val="595959"/>
              </a:solidFill>
              <a:latin typeface="+mn-lt"/>
            </a:rPr>
            <a:t>Participación</a:t>
          </a:r>
          <a:r>
            <a:rPr lang="en-US" sz="1400" b="1" cap="none" dirty="0" smtClean="0">
              <a:solidFill>
                <a:srgbClr val="595959"/>
              </a:solidFill>
              <a:latin typeface="+mn-lt"/>
            </a:rPr>
            <a:t> de Mercado</a:t>
          </a:r>
          <a:endParaRPr lang="es-ES" sz="1400" b="1" dirty="0">
            <a:solidFill>
              <a:srgbClr val="595959"/>
            </a:solidFill>
            <a:latin typeface="+mn-lt"/>
          </a:endParaRPr>
        </a:p>
      </dgm:t>
    </dgm:pt>
    <dgm:pt modelId="{6139A43F-B9F6-1843-8EE1-0D2754E72BF0}" type="parTrans" cxnId="{30B4AA96-D0F2-6D4A-8897-EB32CAD4140D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AC08736B-69B2-D64A-A564-8F70E9916106}" type="sibTrans" cxnId="{30B4AA96-D0F2-6D4A-8897-EB32CAD4140D}">
      <dgm:prSet/>
      <dgm:spPr/>
      <dgm:t>
        <a:bodyPr/>
        <a:lstStyle/>
        <a:p>
          <a:endParaRPr lang="es-ES" sz="1400" b="1" dirty="0">
            <a:latin typeface="+mn-lt"/>
          </a:endParaRPr>
        </a:p>
      </dgm:t>
    </dgm:pt>
    <dgm:pt modelId="{6FC5F072-9A2D-9942-9990-897ABDEDEC42}">
      <dgm:prSet phldrT="[Texto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bg1"/>
              </a:solidFill>
              <a:latin typeface="+mn-lt"/>
            </a:rPr>
            <a:t>52</a:t>
          </a:r>
        </a:p>
      </dgm:t>
    </dgm:pt>
    <dgm:pt modelId="{26EC1066-2B64-BE46-B300-E1197BC74805}" type="parTrans" cxnId="{A4B301D3-7801-AD4D-B838-A6F4B37CFEFE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21C90D6D-52F9-DC41-94E2-1E88BD6F87C9}" type="sibTrans" cxnId="{A4B301D3-7801-AD4D-B838-A6F4B37CFEFE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534E5685-2686-AC43-ACE5-2CCBA5FCA2C3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Filiales</a:t>
          </a:r>
          <a:endParaRPr lang="es-E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56FA4E15-D1E0-A944-BC8D-FCF2CF53EA2E}" type="parTrans" cxnId="{14910859-E156-BD46-BC78-CFFFC68F315D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E319207A-1D7A-7043-8BEE-B834AC0E0987}" type="sibTrans" cxnId="{14910859-E156-BD46-BC78-CFFFC68F315D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8DCF51A0-25C3-E543-ADE3-B3D1D2071C31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1400" b="1" dirty="0" smtClean="0">
              <a:latin typeface="+mn-lt"/>
            </a:rPr>
            <a:t>59%</a:t>
          </a:r>
          <a:endParaRPr lang="es-ES" sz="1400" b="1" dirty="0">
            <a:latin typeface="+mn-lt"/>
          </a:endParaRPr>
        </a:p>
      </dgm:t>
    </dgm:pt>
    <dgm:pt modelId="{0B9F5CF3-F269-5D42-91ED-F9DE443E421F}" type="parTrans" cxnId="{26929ADA-5C14-4E4F-A88C-5D185ED65B8E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DA080E39-8D04-AE4D-8D23-DA58526ADF29}" type="sibTrans" cxnId="{26929ADA-5C14-4E4F-A88C-5D185ED65B8E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6E90FBA4-CA8B-664E-B516-722907186169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Participación de mercado</a:t>
          </a:r>
          <a:endParaRPr lang="es-E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C6D8F9F6-647A-B244-9B9F-3EA5C64AD05F}" type="parTrans" cxnId="{6D32E0E4-DD20-784B-A8B2-5F63198511B4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7DE85FB4-9421-8043-9883-BAF16AE72FB0}" type="sibTrans" cxnId="{6D32E0E4-DD20-784B-A8B2-5F63198511B4}">
      <dgm:prSet/>
      <dgm:spPr/>
      <dgm:t>
        <a:bodyPr/>
        <a:lstStyle/>
        <a:p>
          <a:endParaRPr lang="es-ES" sz="1400" b="1">
            <a:latin typeface="+mn-lt"/>
          </a:endParaRPr>
        </a:p>
      </dgm:t>
    </dgm:pt>
    <dgm:pt modelId="{0ECC31F1-DFD6-DA4E-99A1-7D321D904B3E}" type="pres">
      <dgm:prSet presAssocID="{94CB6958-2944-0A43-8397-1E435401E8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177545D-6C1E-A348-96F3-8A736AECE055}" type="pres">
      <dgm:prSet presAssocID="{250BC7E4-F472-FF4F-AA32-853A3C4CA8B9}" presName="horFlow" presStyleCnt="0"/>
      <dgm:spPr/>
    </dgm:pt>
    <dgm:pt modelId="{A5E1CABE-68A8-5441-800F-FDEF17E63CC6}" type="pres">
      <dgm:prSet presAssocID="{250BC7E4-F472-FF4F-AA32-853A3C4CA8B9}" presName="bigChev" presStyleLbl="node1" presStyleIdx="0" presStyleCnt="4"/>
      <dgm:spPr/>
      <dgm:t>
        <a:bodyPr/>
        <a:lstStyle/>
        <a:p>
          <a:endParaRPr lang="es-ES"/>
        </a:p>
      </dgm:t>
    </dgm:pt>
    <dgm:pt modelId="{871E0BB8-EB93-4F42-9672-B41059909C87}" type="pres">
      <dgm:prSet presAssocID="{430DC9E0-7077-DD4E-9442-52C1388E7A64}" presName="parTrans" presStyleCnt="0"/>
      <dgm:spPr/>
    </dgm:pt>
    <dgm:pt modelId="{1DDA322D-D47C-704C-9CE8-2B7658F6F9DD}" type="pres">
      <dgm:prSet presAssocID="{038A8751-A628-7445-BAD6-788E8FCDB100}" presName="node" presStyleLbl="alignAccFollowNode1" presStyleIdx="0" presStyleCnt="4" custScaleX="6352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C7837-85AF-3143-BD4B-73EB9A042A9C}" type="pres">
      <dgm:prSet presAssocID="{250BC7E4-F472-FF4F-AA32-853A3C4CA8B9}" presName="vSp" presStyleCnt="0"/>
      <dgm:spPr/>
    </dgm:pt>
    <dgm:pt modelId="{B158F663-FB67-2741-98A3-1C4C70D1A8A4}" type="pres">
      <dgm:prSet presAssocID="{674F16D0-7DC1-A74F-AB2E-76AE166324AC}" presName="horFlow" presStyleCnt="0"/>
      <dgm:spPr/>
    </dgm:pt>
    <dgm:pt modelId="{EAF662BB-70C8-DE46-A349-398B3F9E329D}" type="pres">
      <dgm:prSet presAssocID="{674F16D0-7DC1-A74F-AB2E-76AE166324AC}" presName="bigChev" presStyleLbl="node1" presStyleIdx="1" presStyleCnt="4"/>
      <dgm:spPr/>
      <dgm:t>
        <a:bodyPr/>
        <a:lstStyle/>
        <a:p>
          <a:endParaRPr lang="es-ES"/>
        </a:p>
      </dgm:t>
    </dgm:pt>
    <dgm:pt modelId="{678620DF-B4A8-C44F-B999-3A9697167DF7}" type="pres">
      <dgm:prSet presAssocID="{6139A43F-B9F6-1843-8EE1-0D2754E72BF0}" presName="parTrans" presStyleCnt="0"/>
      <dgm:spPr/>
    </dgm:pt>
    <dgm:pt modelId="{A5F24463-F9AD-A844-ABBD-D0FD1B8578B0}" type="pres">
      <dgm:prSet presAssocID="{6FE836F2-14AD-BF41-BE29-8F9405859EA0}" presName="node" presStyleLbl="alignAccFollowNode1" presStyleIdx="1" presStyleCnt="4" custScaleX="632740" custLinFactNeighborX="-299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03FEA-F4D2-1245-AACA-4BF680A4DFCC}" type="pres">
      <dgm:prSet presAssocID="{674F16D0-7DC1-A74F-AB2E-76AE166324AC}" presName="vSp" presStyleCnt="0"/>
      <dgm:spPr/>
    </dgm:pt>
    <dgm:pt modelId="{9C4BE70C-2D2D-F54D-94A6-55985E88684F}" type="pres">
      <dgm:prSet presAssocID="{6FC5F072-9A2D-9942-9990-897ABDEDEC42}" presName="horFlow" presStyleCnt="0"/>
      <dgm:spPr/>
    </dgm:pt>
    <dgm:pt modelId="{E5AA77D5-F045-634D-B379-F2AF6842C1F7}" type="pres">
      <dgm:prSet presAssocID="{6FC5F072-9A2D-9942-9990-897ABDEDEC42}" presName="bigChev" presStyleLbl="node1" presStyleIdx="2" presStyleCnt="4"/>
      <dgm:spPr/>
      <dgm:t>
        <a:bodyPr/>
        <a:lstStyle/>
        <a:p>
          <a:endParaRPr lang="es-ES"/>
        </a:p>
      </dgm:t>
    </dgm:pt>
    <dgm:pt modelId="{088967F9-01CC-6649-95E2-AAA10E6F6A98}" type="pres">
      <dgm:prSet presAssocID="{56FA4E15-D1E0-A944-BC8D-FCF2CF53EA2E}" presName="parTrans" presStyleCnt="0"/>
      <dgm:spPr/>
    </dgm:pt>
    <dgm:pt modelId="{46ACF856-F18E-0B40-A9A9-F0CB3ED5AF51}" type="pres">
      <dgm:prSet presAssocID="{534E5685-2686-AC43-ACE5-2CCBA5FCA2C3}" presName="node" presStyleLbl="alignAccFollowNode1" presStyleIdx="2" presStyleCnt="4" custScaleX="635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CE1DB-0635-FD42-A867-65D8B8CF11CC}" type="pres">
      <dgm:prSet presAssocID="{6FC5F072-9A2D-9942-9990-897ABDEDEC42}" presName="vSp" presStyleCnt="0"/>
      <dgm:spPr/>
    </dgm:pt>
    <dgm:pt modelId="{B61FB58F-939E-0448-8078-516B68B59841}" type="pres">
      <dgm:prSet presAssocID="{8DCF51A0-25C3-E543-ADE3-B3D1D2071C31}" presName="horFlow" presStyleCnt="0"/>
      <dgm:spPr/>
    </dgm:pt>
    <dgm:pt modelId="{8B121858-424A-4944-A5C7-C1B40A385085}" type="pres">
      <dgm:prSet presAssocID="{8DCF51A0-25C3-E543-ADE3-B3D1D2071C31}" presName="bigChev" presStyleLbl="node1" presStyleIdx="3" presStyleCnt="4"/>
      <dgm:spPr/>
      <dgm:t>
        <a:bodyPr/>
        <a:lstStyle/>
        <a:p>
          <a:endParaRPr lang="es-ES"/>
        </a:p>
      </dgm:t>
    </dgm:pt>
    <dgm:pt modelId="{68A089E8-DA4A-D84A-A262-E43E6FAF4D11}" type="pres">
      <dgm:prSet presAssocID="{C6D8F9F6-647A-B244-9B9F-3EA5C64AD05F}" presName="parTrans" presStyleCnt="0"/>
      <dgm:spPr/>
    </dgm:pt>
    <dgm:pt modelId="{6A0C18DF-72AC-454E-AF76-DA6C5366B331}" type="pres">
      <dgm:prSet presAssocID="{6E90FBA4-CA8B-664E-B516-722907186169}" presName="node" presStyleLbl="alignAccFollowNode1" presStyleIdx="3" presStyleCnt="4" custScaleX="62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B301D3-7801-AD4D-B838-A6F4B37CFEFE}" srcId="{94CB6958-2944-0A43-8397-1E435401E848}" destId="{6FC5F072-9A2D-9942-9990-897ABDEDEC42}" srcOrd="2" destOrd="0" parTransId="{26EC1066-2B64-BE46-B300-E1197BC74805}" sibTransId="{21C90D6D-52F9-DC41-94E2-1E88BD6F87C9}"/>
    <dgm:cxn modelId="{5A701BA0-96B5-4D5D-9054-AB9D0CC575B9}" type="presOf" srcId="{674F16D0-7DC1-A74F-AB2E-76AE166324AC}" destId="{EAF662BB-70C8-DE46-A349-398B3F9E329D}" srcOrd="0" destOrd="0" presId="urn:microsoft.com/office/officeart/2005/8/layout/lProcess3"/>
    <dgm:cxn modelId="{F4CBD878-0A07-4D1E-8991-B9B515D10A36}" type="presOf" srcId="{6FC5F072-9A2D-9942-9990-897ABDEDEC42}" destId="{E5AA77D5-F045-634D-B379-F2AF6842C1F7}" srcOrd="0" destOrd="0" presId="urn:microsoft.com/office/officeart/2005/8/layout/lProcess3"/>
    <dgm:cxn modelId="{05C97654-8767-5C48-8DB6-C6FCBD563577}" srcId="{94CB6958-2944-0A43-8397-1E435401E848}" destId="{674F16D0-7DC1-A74F-AB2E-76AE166324AC}" srcOrd="1" destOrd="0" parTransId="{DAF896F7-46EA-6449-B472-0375DABAEE77}" sibTransId="{EE2684E6-CA16-D843-843C-65347AF8CA72}"/>
    <dgm:cxn modelId="{6D32E0E4-DD20-784B-A8B2-5F63198511B4}" srcId="{8DCF51A0-25C3-E543-ADE3-B3D1D2071C31}" destId="{6E90FBA4-CA8B-664E-B516-722907186169}" srcOrd="0" destOrd="0" parTransId="{C6D8F9F6-647A-B244-9B9F-3EA5C64AD05F}" sibTransId="{7DE85FB4-9421-8043-9883-BAF16AE72FB0}"/>
    <dgm:cxn modelId="{30B4AA96-D0F2-6D4A-8897-EB32CAD4140D}" srcId="{674F16D0-7DC1-A74F-AB2E-76AE166324AC}" destId="{6FE836F2-14AD-BF41-BE29-8F9405859EA0}" srcOrd="0" destOrd="0" parTransId="{6139A43F-B9F6-1843-8EE1-0D2754E72BF0}" sibTransId="{AC08736B-69B2-D64A-A564-8F70E9916106}"/>
    <dgm:cxn modelId="{26929ADA-5C14-4E4F-A88C-5D185ED65B8E}" srcId="{94CB6958-2944-0A43-8397-1E435401E848}" destId="{8DCF51A0-25C3-E543-ADE3-B3D1D2071C31}" srcOrd="3" destOrd="0" parTransId="{0B9F5CF3-F269-5D42-91ED-F9DE443E421F}" sibTransId="{DA080E39-8D04-AE4D-8D23-DA58526ADF29}"/>
    <dgm:cxn modelId="{BDEBFCBF-2789-428F-A5F3-A85B9ACBE9BA}" type="presOf" srcId="{8DCF51A0-25C3-E543-ADE3-B3D1D2071C31}" destId="{8B121858-424A-4944-A5C7-C1B40A385085}" srcOrd="0" destOrd="0" presId="urn:microsoft.com/office/officeart/2005/8/layout/lProcess3"/>
    <dgm:cxn modelId="{EA11AEEC-CADD-422B-9409-057F974BF443}" type="presOf" srcId="{250BC7E4-F472-FF4F-AA32-853A3C4CA8B9}" destId="{A5E1CABE-68A8-5441-800F-FDEF17E63CC6}" srcOrd="0" destOrd="0" presId="urn:microsoft.com/office/officeart/2005/8/layout/lProcess3"/>
    <dgm:cxn modelId="{E47F6097-DDB8-4CF4-A985-DFE5AF765E51}" type="presOf" srcId="{94CB6958-2944-0A43-8397-1E435401E848}" destId="{0ECC31F1-DFD6-DA4E-99A1-7D321D904B3E}" srcOrd="0" destOrd="0" presId="urn:microsoft.com/office/officeart/2005/8/layout/lProcess3"/>
    <dgm:cxn modelId="{14910859-E156-BD46-BC78-CFFFC68F315D}" srcId="{6FC5F072-9A2D-9942-9990-897ABDEDEC42}" destId="{534E5685-2686-AC43-ACE5-2CCBA5FCA2C3}" srcOrd="0" destOrd="0" parTransId="{56FA4E15-D1E0-A944-BC8D-FCF2CF53EA2E}" sibTransId="{E319207A-1D7A-7043-8BEE-B834AC0E0987}"/>
    <dgm:cxn modelId="{455AC1FE-4608-B94C-A9AD-A6B9F3BEE9CA}" srcId="{94CB6958-2944-0A43-8397-1E435401E848}" destId="{250BC7E4-F472-FF4F-AA32-853A3C4CA8B9}" srcOrd="0" destOrd="0" parTransId="{CC797744-2F55-3044-89D3-A0BEDC68CBB9}" sibTransId="{BBC1A36A-B2B5-5D40-8A2D-3D615FF1CC84}"/>
    <dgm:cxn modelId="{30C900A1-85E1-4D89-9130-18007B8C927E}" type="presOf" srcId="{534E5685-2686-AC43-ACE5-2CCBA5FCA2C3}" destId="{46ACF856-F18E-0B40-A9A9-F0CB3ED5AF51}" srcOrd="0" destOrd="0" presId="urn:microsoft.com/office/officeart/2005/8/layout/lProcess3"/>
    <dgm:cxn modelId="{57A8F4C3-2A4D-48AE-81A3-298F1C65B9B9}" type="presOf" srcId="{6E90FBA4-CA8B-664E-B516-722907186169}" destId="{6A0C18DF-72AC-454E-AF76-DA6C5366B331}" srcOrd="0" destOrd="0" presId="urn:microsoft.com/office/officeart/2005/8/layout/lProcess3"/>
    <dgm:cxn modelId="{3F7E84D8-C4E8-4AE0-90D5-10D1AC3FFB95}" type="presOf" srcId="{6FE836F2-14AD-BF41-BE29-8F9405859EA0}" destId="{A5F24463-F9AD-A844-ABBD-D0FD1B8578B0}" srcOrd="0" destOrd="0" presId="urn:microsoft.com/office/officeart/2005/8/layout/lProcess3"/>
    <dgm:cxn modelId="{24C2C8D2-3777-E440-B9AA-7F3FBF3A8396}" srcId="{250BC7E4-F472-FF4F-AA32-853A3C4CA8B9}" destId="{038A8751-A628-7445-BAD6-788E8FCDB100}" srcOrd="0" destOrd="0" parTransId="{430DC9E0-7077-DD4E-9442-52C1388E7A64}" sibTransId="{D0BA99DA-666C-C34C-8561-EDB5072190A3}"/>
    <dgm:cxn modelId="{4FA1D191-FF0D-44A5-93F5-5F41E2161313}" type="presOf" srcId="{038A8751-A628-7445-BAD6-788E8FCDB100}" destId="{1DDA322D-D47C-704C-9CE8-2B7658F6F9DD}" srcOrd="0" destOrd="0" presId="urn:microsoft.com/office/officeart/2005/8/layout/lProcess3"/>
    <dgm:cxn modelId="{C1B6BBE4-D085-4186-9C98-121F68159967}" type="presParOf" srcId="{0ECC31F1-DFD6-DA4E-99A1-7D321D904B3E}" destId="{A177545D-6C1E-A348-96F3-8A736AECE055}" srcOrd="0" destOrd="0" presId="urn:microsoft.com/office/officeart/2005/8/layout/lProcess3"/>
    <dgm:cxn modelId="{A88ADA8F-0EB0-4CC2-9B22-DAC87C0C1A12}" type="presParOf" srcId="{A177545D-6C1E-A348-96F3-8A736AECE055}" destId="{A5E1CABE-68A8-5441-800F-FDEF17E63CC6}" srcOrd="0" destOrd="0" presId="urn:microsoft.com/office/officeart/2005/8/layout/lProcess3"/>
    <dgm:cxn modelId="{0B12DFA0-40AC-4F72-A175-4DD0C12317D0}" type="presParOf" srcId="{A177545D-6C1E-A348-96F3-8A736AECE055}" destId="{871E0BB8-EB93-4F42-9672-B41059909C87}" srcOrd="1" destOrd="0" presId="urn:microsoft.com/office/officeart/2005/8/layout/lProcess3"/>
    <dgm:cxn modelId="{C959E750-7291-46AE-BE62-B1026850A144}" type="presParOf" srcId="{A177545D-6C1E-A348-96F3-8A736AECE055}" destId="{1DDA322D-D47C-704C-9CE8-2B7658F6F9DD}" srcOrd="2" destOrd="0" presId="urn:microsoft.com/office/officeart/2005/8/layout/lProcess3"/>
    <dgm:cxn modelId="{5AA1F0C0-329E-4881-B147-97FA354500CE}" type="presParOf" srcId="{0ECC31F1-DFD6-DA4E-99A1-7D321D904B3E}" destId="{CF5C7837-85AF-3143-BD4B-73EB9A042A9C}" srcOrd="1" destOrd="0" presId="urn:microsoft.com/office/officeart/2005/8/layout/lProcess3"/>
    <dgm:cxn modelId="{EF2A7171-36AD-471B-90F2-731A716B4976}" type="presParOf" srcId="{0ECC31F1-DFD6-DA4E-99A1-7D321D904B3E}" destId="{B158F663-FB67-2741-98A3-1C4C70D1A8A4}" srcOrd="2" destOrd="0" presId="urn:microsoft.com/office/officeart/2005/8/layout/lProcess3"/>
    <dgm:cxn modelId="{E1F75BA7-475B-4486-B04E-32BCF0D1537E}" type="presParOf" srcId="{B158F663-FB67-2741-98A3-1C4C70D1A8A4}" destId="{EAF662BB-70C8-DE46-A349-398B3F9E329D}" srcOrd="0" destOrd="0" presId="urn:microsoft.com/office/officeart/2005/8/layout/lProcess3"/>
    <dgm:cxn modelId="{0DF73526-DE42-4981-841E-8EBA0A4D46A2}" type="presParOf" srcId="{B158F663-FB67-2741-98A3-1C4C70D1A8A4}" destId="{678620DF-B4A8-C44F-B999-3A9697167DF7}" srcOrd="1" destOrd="0" presId="urn:microsoft.com/office/officeart/2005/8/layout/lProcess3"/>
    <dgm:cxn modelId="{D1A3E9E2-28B5-4815-B28E-DD2DE0A7A285}" type="presParOf" srcId="{B158F663-FB67-2741-98A3-1C4C70D1A8A4}" destId="{A5F24463-F9AD-A844-ABBD-D0FD1B8578B0}" srcOrd="2" destOrd="0" presId="urn:microsoft.com/office/officeart/2005/8/layout/lProcess3"/>
    <dgm:cxn modelId="{E7AA9455-2DAF-410C-8592-8B8639FC7753}" type="presParOf" srcId="{0ECC31F1-DFD6-DA4E-99A1-7D321D904B3E}" destId="{F4903FEA-F4D2-1245-AACA-4BF680A4DFCC}" srcOrd="3" destOrd="0" presId="urn:microsoft.com/office/officeart/2005/8/layout/lProcess3"/>
    <dgm:cxn modelId="{09C40C46-CDA5-44CE-A889-6C0DCD5B7D23}" type="presParOf" srcId="{0ECC31F1-DFD6-DA4E-99A1-7D321D904B3E}" destId="{9C4BE70C-2D2D-F54D-94A6-55985E88684F}" srcOrd="4" destOrd="0" presId="urn:microsoft.com/office/officeart/2005/8/layout/lProcess3"/>
    <dgm:cxn modelId="{AEAD92DA-13E3-40FC-A836-CD03F4921C0C}" type="presParOf" srcId="{9C4BE70C-2D2D-F54D-94A6-55985E88684F}" destId="{E5AA77D5-F045-634D-B379-F2AF6842C1F7}" srcOrd="0" destOrd="0" presId="urn:microsoft.com/office/officeart/2005/8/layout/lProcess3"/>
    <dgm:cxn modelId="{DDE84075-A2C2-4E2A-9658-65D983DD02DF}" type="presParOf" srcId="{9C4BE70C-2D2D-F54D-94A6-55985E88684F}" destId="{088967F9-01CC-6649-95E2-AAA10E6F6A98}" srcOrd="1" destOrd="0" presId="urn:microsoft.com/office/officeart/2005/8/layout/lProcess3"/>
    <dgm:cxn modelId="{90DAFF89-8D1B-423A-BDAC-926C0ADDDA6E}" type="presParOf" srcId="{9C4BE70C-2D2D-F54D-94A6-55985E88684F}" destId="{46ACF856-F18E-0B40-A9A9-F0CB3ED5AF51}" srcOrd="2" destOrd="0" presId="urn:microsoft.com/office/officeart/2005/8/layout/lProcess3"/>
    <dgm:cxn modelId="{E0E7CEE5-7361-4AC1-AE2B-F0A2E4CE27D5}" type="presParOf" srcId="{0ECC31F1-DFD6-DA4E-99A1-7D321D904B3E}" destId="{A3ECE1DB-0635-FD42-A867-65D8B8CF11CC}" srcOrd="5" destOrd="0" presId="urn:microsoft.com/office/officeart/2005/8/layout/lProcess3"/>
    <dgm:cxn modelId="{A594833F-7BDF-4978-8314-5625A7228D7F}" type="presParOf" srcId="{0ECC31F1-DFD6-DA4E-99A1-7D321D904B3E}" destId="{B61FB58F-939E-0448-8078-516B68B59841}" srcOrd="6" destOrd="0" presId="urn:microsoft.com/office/officeart/2005/8/layout/lProcess3"/>
    <dgm:cxn modelId="{6E3E3568-1102-4616-B28B-EB905B86CF9D}" type="presParOf" srcId="{B61FB58F-939E-0448-8078-516B68B59841}" destId="{8B121858-424A-4944-A5C7-C1B40A385085}" srcOrd="0" destOrd="0" presId="urn:microsoft.com/office/officeart/2005/8/layout/lProcess3"/>
    <dgm:cxn modelId="{EE3F7F66-1F9C-4B45-9F0F-82FCE665F4A7}" type="presParOf" srcId="{B61FB58F-939E-0448-8078-516B68B59841}" destId="{68A089E8-DA4A-D84A-A262-E43E6FAF4D11}" srcOrd="1" destOrd="0" presId="urn:microsoft.com/office/officeart/2005/8/layout/lProcess3"/>
    <dgm:cxn modelId="{D5B1BD78-1917-4064-A84A-3AB363CE8832}" type="presParOf" srcId="{B61FB58F-939E-0448-8078-516B68B59841}" destId="{6A0C18DF-72AC-454E-AF76-DA6C5366B33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B6958-2944-0A43-8397-1E435401E848}" type="doc">
      <dgm:prSet loTypeId="urn:microsoft.com/office/officeart/2005/8/layout/lProcess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0BC7E4-F472-FF4F-AA32-853A3C4CA8B9}">
      <dgm:prSet phldrT="[Texto]" custT="1"/>
      <dgm:spPr/>
      <dgm:t>
        <a:bodyPr/>
        <a:lstStyle/>
        <a:p>
          <a:r>
            <a:rPr lang="es-ES" sz="1400" b="1" dirty="0" smtClean="0"/>
            <a:t>47.6%</a:t>
          </a:r>
          <a:endParaRPr lang="es-ES" sz="1400" b="1" dirty="0"/>
        </a:p>
      </dgm:t>
    </dgm:pt>
    <dgm:pt modelId="{CC797744-2F55-3044-89D3-A0BEDC68CBB9}" type="parTrans" cxnId="{455AC1FE-4608-B94C-A9AD-A6B9F3BEE9CA}">
      <dgm:prSet/>
      <dgm:spPr/>
      <dgm:t>
        <a:bodyPr/>
        <a:lstStyle/>
        <a:p>
          <a:endParaRPr lang="es-ES" dirty="0"/>
        </a:p>
      </dgm:t>
    </dgm:pt>
    <dgm:pt modelId="{BBC1A36A-B2B5-5D40-8A2D-3D615FF1CC84}" type="sibTrans" cxnId="{455AC1FE-4608-B94C-A9AD-A6B9F3BEE9CA}">
      <dgm:prSet/>
      <dgm:spPr/>
      <dgm:t>
        <a:bodyPr/>
        <a:lstStyle/>
        <a:p>
          <a:endParaRPr lang="es-ES" dirty="0"/>
        </a:p>
      </dgm:t>
    </dgm:pt>
    <dgm:pt modelId="{038A8751-A628-7445-BAD6-788E8FCDB100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200" cap="none" dirty="0" err="1" smtClean="0">
              <a:solidFill>
                <a:srgbClr val="595959"/>
              </a:solidFill>
              <a:latin typeface="Calibri" panose="020F0502020204030204" pitchFamily="34" charset="0"/>
            </a:rPr>
            <a:t>Crecimiento</a:t>
          </a:r>
          <a:r>
            <a:rPr lang="en-US" sz="1200" cap="none" dirty="0" smtClean="0">
              <a:solidFill>
                <a:srgbClr val="595959"/>
              </a:solidFill>
              <a:latin typeface="Calibri" panose="020F0502020204030204" pitchFamily="34" charset="0"/>
            </a:rPr>
            <a:t> Real </a:t>
          </a:r>
          <a:r>
            <a:rPr lang="en-US" sz="1200" dirty="0" smtClean="0">
              <a:solidFill>
                <a:srgbClr val="595959"/>
              </a:solidFill>
              <a:latin typeface="Calibri" panose="020F0502020204030204" pitchFamily="34" charset="0"/>
            </a:rPr>
            <a:t>2010 - 2016</a:t>
          </a:r>
          <a:endParaRPr lang="es-ES" sz="1200" dirty="0">
            <a:solidFill>
              <a:srgbClr val="595959"/>
            </a:solidFill>
          </a:endParaRPr>
        </a:p>
      </dgm:t>
    </dgm:pt>
    <dgm:pt modelId="{430DC9E0-7077-DD4E-9442-52C1388E7A64}" type="parTrans" cxnId="{24C2C8D2-3777-E440-B9AA-7F3FBF3A8396}">
      <dgm:prSet/>
      <dgm:spPr/>
      <dgm:t>
        <a:bodyPr/>
        <a:lstStyle/>
        <a:p>
          <a:endParaRPr lang="es-ES" dirty="0"/>
        </a:p>
      </dgm:t>
    </dgm:pt>
    <dgm:pt modelId="{D0BA99DA-666C-C34C-8561-EDB5072190A3}" type="sibTrans" cxnId="{24C2C8D2-3777-E440-B9AA-7F3FBF3A8396}">
      <dgm:prSet/>
      <dgm:spPr/>
      <dgm:t>
        <a:bodyPr/>
        <a:lstStyle/>
        <a:p>
          <a:endParaRPr lang="es-ES" dirty="0"/>
        </a:p>
      </dgm:t>
    </dgm:pt>
    <dgm:pt modelId="{674F16D0-7DC1-A74F-AB2E-76AE166324AC}">
      <dgm:prSet phldrT="[Texto]" custT="1"/>
      <dgm:spPr/>
      <dgm:t>
        <a:bodyPr/>
        <a:lstStyle/>
        <a:p>
          <a:r>
            <a:rPr lang="es-ES" sz="1400" b="1" dirty="0" smtClean="0"/>
            <a:t>6.7%</a:t>
          </a:r>
          <a:endParaRPr lang="es-ES" sz="1400" b="1" dirty="0"/>
        </a:p>
      </dgm:t>
    </dgm:pt>
    <dgm:pt modelId="{DAF896F7-46EA-6449-B472-0375DABAEE77}" type="parTrans" cxnId="{05C97654-8767-5C48-8DB6-C6FCBD563577}">
      <dgm:prSet/>
      <dgm:spPr/>
      <dgm:t>
        <a:bodyPr/>
        <a:lstStyle/>
        <a:p>
          <a:endParaRPr lang="es-ES" dirty="0"/>
        </a:p>
      </dgm:t>
    </dgm:pt>
    <dgm:pt modelId="{EE2684E6-CA16-D843-843C-65347AF8CA72}" type="sibTrans" cxnId="{05C97654-8767-5C48-8DB6-C6FCBD563577}">
      <dgm:prSet/>
      <dgm:spPr/>
      <dgm:t>
        <a:bodyPr/>
        <a:lstStyle/>
        <a:p>
          <a:endParaRPr lang="es-ES" dirty="0"/>
        </a:p>
      </dgm:t>
    </dgm:pt>
    <dgm:pt modelId="{6FE836F2-14AD-BF41-BE29-8F9405859EA0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200" cap="none" dirty="0" err="1" smtClean="0">
              <a:solidFill>
                <a:srgbClr val="595959"/>
              </a:solidFill>
              <a:latin typeface="Calibri" panose="020F0502020204030204" pitchFamily="34" charset="0"/>
            </a:rPr>
            <a:t>Crecimiento</a:t>
          </a:r>
          <a:r>
            <a:rPr lang="en-US" sz="1200" cap="none" dirty="0" smtClean="0">
              <a:solidFill>
                <a:srgbClr val="595959"/>
              </a:solidFill>
              <a:latin typeface="Calibri" panose="020F0502020204030204" pitchFamily="34" charset="0"/>
            </a:rPr>
            <a:t> Real </a:t>
          </a:r>
          <a:r>
            <a:rPr lang="en-US" sz="1200" cap="none" dirty="0" err="1" smtClean="0">
              <a:solidFill>
                <a:srgbClr val="595959"/>
              </a:solidFill>
              <a:latin typeface="Calibri" panose="020F0502020204030204" pitchFamily="34" charset="0"/>
            </a:rPr>
            <a:t>Promedio</a:t>
          </a:r>
          <a:r>
            <a:rPr lang="en-US" sz="1200" dirty="0" smtClean="0">
              <a:solidFill>
                <a:srgbClr val="595959"/>
              </a:solidFill>
              <a:latin typeface="Calibri" panose="020F0502020204030204" pitchFamily="34" charset="0"/>
            </a:rPr>
            <a:t>, 2010-2016</a:t>
          </a:r>
          <a:endParaRPr lang="es-ES" sz="1200" dirty="0">
            <a:solidFill>
              <a:srgbClr val="595959"/>
            </a:solidFill>
          </a:endParaRPr>
        </a:p>
      </dgm:t>
    </dgm:pt>
    <dgm:pt modelId="{6139A43F-B9F6-1843-8EE1-0D2754E72BF0}" type="parTrans" cxnId="{30B4AA96-D0F2-6D4A-8897-EB32CAD4140D}">
      <dgm:prSet/>
      <dgm:spPr/>
      <dgm:t>
        <a:bodyPr/>
        <a:lstStyle/>
        <a:p>
          <a:endParaRPr lang="es-ES" dirty="0"/>
        </a:p>
      </dgm:t>
    </dgm:pt>
    <dgm:pt modelId="{AC08736B-69B2-D64A-A564-8F70E9916106}" type="sibTrans" cxnId="{30B4AA96-D0F2-6D4A-8897-EB32CAD4140D}">
      <dgm:prSet/>
      <dgm:spPr/>
      <dgm:t>
        <a:bodyPr/>
        <a:lstStyle/>
        <a:p>
          <a:endParaRPr lang="es-ES" dirty="0"/>
        </a:p>
      </dgm:t>
    </dgm:pt>
    <dgm:pt modelId="{0ECC31F1-DFD6-DA4E-99A1-7D321D904B3E}" type="pres">
      <dgm:prSet presAssocID="{94CB6958-2944-0A43-8397-1E435401E8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177545D-6C1E-A348-96F3-8A736AECE055}" type="pres">
      <dgm:prSet presAssocID="{250BC7E4-F472-FF4F-AA32-853A3C4CA8B9}" presName="horFlow" presStyleCnt="0"/>
      <dgm:spPr/>
    </dgm:pt>
    <dgm:pt modelId="{A5E1CABE-68A8-5441-800F-FDEF17E63CC6}" type="pres">
      <dgm:prSet presAssocID="{250BC7E4-F472-FF4F-AA32-853A3C4CA8B9}" presName="bigChev" presStyleLbl="node1" presStyleIdx="0" presStyleCnt="2"/>
      <dgm:spPr/>
      <dgm:t>
        <a:bodyPr/>
        <a:lstStyle/>
        <a:p>
          <a:endParaRPr lang="es-ES"/>
        </a:p>
      </dgm:t>
    </dgm:pt>
    <dgm:pt modelId="{871E0BB8-EB93-4F42-9672-B41059909C87}" type="pres">
      <dgm:prSet presAssocID="{430DC9E0-7077-DD4E-9442-52C1388E7A64}" presName="parTrans" presStyleCnt="0"/>
      <dgm:spPr/>
    </dgm:pt>
    <dgm:pt modelId="{1DDA322D-D47C-704C-9CE8-2B7658F6F9DD}" type="pres">
      <dgm:prSet presAssocID="{038A8751-A628-7445-BAD6-788E8FCDB100}" presName="node" presStyleLbl="alignAccFollowNode1" presStyleIdx="0" presStyleCnt="2" custScaleX="154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C7837-85AF-3143-BD4B-73EB9A042A9C}" type="pres">
      <dgm:prSet presAssocID="{250BC7E4-F472-FF4F-AA32-853A3C4CA8B9}" presName="vSp" presStyleCnt="0"/>
      <dgm:spPr/>
    </dgm:pt>
    <dgm:pt modelId="{B158F663-FB67-2741-98A3-1C4C70D1A8A4}" type="pres">
      <dgm:prSet presAssocID="{674F16D0-7DC1-A74F-AB2E-76AE166324AC}" presName="horFlow" presStyleCnt="0"/>
      <dgm:spPr/>
    </dgm:pt>
    <dgm:pt modelId="{EAF662BB-70C8-DE46-A349-398B3F9E329D}" type="pres">
      <dgm:prSet presAssocID="{674F16D0-7DC1-A74F-AB2E-76AE166324AC}" presName="bigChev" presStyleLbl="node1" presStyleIdx="1" presStyleCnt="2" custScaleX="94178"/>
      <dgm:spPr/>
      <dgm:t>
        <a:bodyPr/>
        <a:lstStyle/>
        <a:p>
          <a:endParaRPr lang="es-ES"/>
        </a:p>
      </dgm:t>
    </dgm:pt>
    <dgm:pt modelId="{678620DF-B4A8-C44F-B999-3A9697167DF7}" type="pres">
      <dgm:prSet presAssocID="{6139A43F-B9F6-1843-8EE1-0D2754E72BF0}" presName="parTrans" presStyleCnt="0"/>
      <dgm:spPr/>
    </dgm:pt>
    <dgm:pt modelId="{A5F24463-F9AD-A844-ABBD-D0FD1B8578B0}" type="pres">
      <dgm:prSet presAssocID="{6FE836F2-14AD-BF41-BE29-8F9405859EA0}" presName="node" presStyleLbl="alignAccFollowNode1" presStyleIdx="1" presStyleCnt="2" custScaleX="1605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00925D-C9DA-4EE9-9D1F-F68A89A53EA7}" type="presOf" srcId="{250BC7E4-F472-FF4F-AA32-853A3C4CA8B9}" destId="{A5E1CABE-68A8-5441-800F-FDEF17E63CC6}" srcOrd="0" destOrd="0" presId="urn:microsoft.com/office/officeart/2005/8/layout/lProcess3"/>
    <dgm:cxn modelId="{01D8EAD8-0EC9-4D6C-BD9A-798A5005C02B}" type="presOf" srcId="{94CB6958-2944-0A43-8397-1E435401E848}" destId="{0ECC31F1-DFD6-DA4E-99A1-7D321D904B3E}" srcOrd="0" destOrd="0" presId="urn:microsoft.com/office/officeart/2005/8/layout/lProcess3"/>
    <dgm:cxn modelId="{05C97654-8767-5C48-8DB6-C6FCBD563577}" srcId="{94CB6958-2944-0A43-8397-1E435401E848}" destId="{674F16D0-7DC1-A74F-AB2E-76AE166324AC}" srcOrd="1" destOrd="0" parTransId="{DAF896F7-46EA-6449-B472-0375DABAEE77}" sibTransId="{EE2684E6-CA16-D843-843C-65347AF8CA72}"/>
    <dgm:cxn modelId="{614F3EFF-22F7-41CD-820F-7FA7ACC32567}" type="presOf" srcId="{6FE836F2-14AD-BF41-BE29-8F9405859EA0}" destId="{A5F24463-F9AD-A844-ABBD-D0FD1B8578B0}" srcOrd="0" destOrd="0" presId="urn:microsoft.com/office/officeart/2005/8/layout/lProcess3"/>
    <dgm:cxn modelId="{30B4AA96-D0F2-6D4A-8897-EB32CAD4140D}" srcId="{674F16D0-7DC1-A74F-AB2E-76AE166324AC}" destId="{6FE836F2-14AD-BF41-BE29-8F9405859EA0}" srcOrd="0" destOrd="0" parTransId="{6139A43F-B9F6-1843-8EE1-0D2754E72BF0}" sibTransId="{AC08736B-69B2-D64A-A564-8F70E9916106}"/>
    <dgm:cxn modelId="{455AC1FE-4608-B94C-A9AD-A6B9F3BEE9CA}" srcId="{94CB6958-2944-0A43-8397-1E435401E848}" destId="{250BC7E4-F472-FF4F-AA32-853A3C4CA8B9}" srcOrd="0" destOrd="0" parTransId="{CC797744-2F55-3044-89D3-A0BEDC68CBB9}" sibTransId="{BBC1A36A-B2B5-5D40-8A2D-3D615FF1CC84}"/>
    <dgm:cxn modelId="{400A52EA-B78F-49E4-BDAC-9C052A27E169}" type="presOf" srcId="{038A8751-A628-7445-BAD6-788E8FCDB100}" destId="{1DDA322D-D47C-704C-9CE8-2B7658F6F9DD}" srcOrd="0" destOrd="0" presId="urn:microsoft.com/office/officeart/2005/8/layout/lProcess3"/>
    <dgm:cxn modelId="{F572890C-4EA8-4A58-8CEE-C35E83EAE8CA}" type="presOf" srcId="{674F16D0-7DC1-A74F-AB2E-76AE166324AC}" destId="{EAF662BB-70C8-DE46-A349-398B3F9E329D}" srcOrd="0" destOrd="0" presId="urn:microsoft.com/office/officeart/2005/8/layout/lProcess3"/>
    <dgm:cxn modelId="{24C2C8D2-3777-E440-B9AA-7F3FBF3A8396}" srcId="{250BC7E4-F472-FF4F-AA32-853A3C4CA8B9}" destId="{038A8751-A628-7445-BAD6-788E8FCDB100}" srcOrd="0" destOrd="0" parTransId="{430DC9E0-7077-DD4E-9442-52C1388E7A64}" sibTransId="{D0BA99DA-666C-C34C-8561-EDB5072190A3}"/>
    <dgm:cxn modelId="{760CCFD2-C5F1-4F6F-9000-9257B719C37F}" type="presParOf" srcId="{0ECC31F1-DFD6-DA4E-99A1-7D321D904B3E}" destId="{A177545D-6C1E-A348-96F3-8A736AECE055}" srcOrd="0" destOrd="0" presId="urn:microsoft.com/office/officeart/2005/8/layout/lProcess3"/>
    <dgm:cxn modelId="{A002BC27-9548-494B-AE17-79C7D57BB321}" type="presParOf" srcId="{A177545D-6C1E-A348-96F3-8A736AECE055}" destId="{A5E1CABE-68A8-5441-800F-FDEF17E63CC6}" srcOrd="0" destOrd="0" presId="urn:microsoft.com/office/officeart/2005/8/layout/lProcess3"/>
    <dgm:cxn modelId="{686E6A79-0A6F-4AE3-B490-3AC97377FDDF}" type="presParOf" srcId="{A177545D-6C1E-A348-96F3-8A736AECE055}" destId="{871E0BB8-EB93-4F42-9672-B41059909C87}" srcOrd="1" destOrd="0" presId="urn:microsoft.com/office/officeart/2005/8/layout/lProcess3"/>
    <dgm:cxn modelId="{8E05DC9C-A8CE-49A3-895D-6AC590C28E5D}" type="presParOf" srcId="{A177545D-6C1E-A348-96F3-8A736AECE055}" destId="{1DDA322D-D47C-704C-9CE8-2B7658F6F9DD}" srcOrd="2" destOrd="0" presId="urn:microsoft.com/office/officeart/2005/8/layout/lProcess3"/>
    <dgm:cxn modelId="{32E11A37-35ED-4168-8069-AF1863EFA7F4}" type="presParOf" srcId="{0ECC31F1-DFD6-DA4E-99A1-7D321D904B3E}" destId="{CF5C7837-85AF-3143-BD4B-73EB9A042A9C}" srcOrd="1" destOrd="0" presId="urn:microsoft.com/office/officeart/2005/8/layout/lProcess3"/>
    <dgm:cxn modelId="{F8A51245-CC7C-4755-B2CE-3A5DB5077E0D}" type="presParOf" srcId="{0ECC31F1-DFD6-DA4E-99A1-7D321D904B3E}" destId="{B158F663-FB67-2741-98A3-1C4C70D1A8A4}" srcOrd="2" destOrd="0" presId="urn:microsoft.com/office/officeart/2005/8/layout/lProcess3"/>
    <dgm:cxn modelId="{FCA7F308-5FF0-419C-B03F-359679806F67}" type="presParOf" srcId="{B158F663-FB67-2741-98A3-1C4C70D1A8A4}" destId="{EAF662BB-70C8-DE46-A349-398B3F9E329D}" srcOrd="0" destOrd="0" presId="urn:microsoft.com/office/officeart/2005/8/layout/lProcess3"/>
    <dgm:cxn modelId="{33FB2DA1-7ADF-485F-AC3D-3CC40F7D2A68}" type="presParOf" srcId="{B158F663-FB67-2741-98A3-1C4C70D1A8A4}" destId="{678620DF-B4A8-C44F-B999-3A9697167DF7}" srcOrd="1" destOrd="0" presId="urn:microsoft.com/office/officeart/2005/8/layout/lProcess3"/>
    <dgm:cxn modelId="{CC0F879E-0531-4E7F-942E-C748AFD06676}" type="presParOf" srcId="{B158F663-FB67-2741-98A3-1C4C70D1A8A4}" destId="{A5F24463-F9AD-A844-ABBD-D0FD1B8578B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74826-EC97-DB42-8D4D-5F70D779FAF1}" type="doc">
      <dgm:prSet loTypeId="urn:microsoft.com/office/officeart/2005/8/layout/hierarchy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5C0639B-1A28-A248-AD99-69F127F613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ELEMENTOS </a:t>
          </a:r>
          <a:r>
            <a:rPr lang="es-MX" sz="1200" b="1" dirty="0" smtClean="0">
              <a:latin typeface="Calibri" panose="020F0502020204030204" pitchFamily="34" charset="0"/>
            </a:rPr>
            <a:t>CUANTITATIVOS</a:t>
          </a:r>
          <a:endParaRPr lang="es-ES" sz="1200" b="1" dirty="0"/>
        </a:p>
      </dgm:t>
    </dgm:pt>
    <dgm:pt modelId="{F73E6AD8-56FF-254B-8C8D-CD986BA0A182}" type="parTrans" cxnId="{BEBCD794-BE2E-4341-B4A5-A3B1ECFB1273}">
      <dgm:prSet/>
      <dgm:spPr/>
      <dgm:t>
        <a:bodyPr/>
        <a:lstStyle/>
        <a:p>
          <a:endParaRPr lang="es-ES"/>
        </a:p>
      </dgm:t>
    </dgm:pt>
    <dgm:pt modelId="{D6500D34-0681-2C41-93D7-4EDF99137A5E}" type="sibTrans" cxnId="{BEBCD794-BE2E-4341-B4A5-A3B1ECFB1273}">
      <dgm:prSet/>
      <dgm:spPr/>
      <dgm:t>
        <a:bodyPr/>
        <a:lstStyle/>
        <a:p>
          <a:endParaRPr lang="es-ES"/>
        </a:p>
      </dgm:t>
    </dgm:pt>
    <dgm:pt modelId="{02CCF95F-B316-7348-8E5A-3EDE3EB31081}">
      <dgm:prSet phldrT="[Texto]" custT="1"/>
      <dgm:spPr/>
      <dgm:t>
        <a:bodyPr/>
        <a:lstStyle/>
        <a:p>
          <a:pPr marL="177800" indent="-177800" algn="l"/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Reservas técnicas 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basadas en 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BEL + margen de riesgo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indent="-177800" algn="l"/>
          <a:endParaRPr lang="es-MX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indent="-177800" algn="l"/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Modelo estándar 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y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modelos </a:t>
          </a:r>
          <a:r>
            <a:rPr lang="es-MX" sz="1200" b="1" dirty="0" err="1" smtClean="0">
              <a:solidFill>
                <a:srgbClr val="FF0000"/>
              </a:solidFill>
              <a:latin typeface="Calibri" panose="020F0502020204030204" pitchFamily="34" charset="0"/>
            </a:rPr>
            <a:t>internos</a:t>
          </a:r>
          <a:r>
            <a:rPr lang="es-MX" sz="1200" b="1" dirty="0" err="1" smtClean="0">
              <a:solidFill>
                <a:srgbClr val="595959"/>
              </a:solidFill>
              <a:latin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s-MX" sz="1200" b="1" dirty="0" err="1" smtClean="0">
              <a:solidFill>
                <a:srgbClr val="FF0000"/>
              </a:solidFill>
              <a:latin typeface="Calibri" panose="020F0502020204030204" pitchFamily="34" charset="0"/>
            </a:rPr>
            <a:t>cálculo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 del RCS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indent="-177800" algn="l"/>
          <a:endParaRPr lang="es-MX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indent="-177800" algn="l"/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Agregación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y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mitigación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de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riesgos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indent="-177800" algn="l"/>
          <a:endParaRPr lang="en-US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indent="-177800" algn="l"/>
          <a:r>
            <a:rPr lang="en-US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n-US" sz="1200" b="1" dirty="0" err="1" smtClean="0">
              <a:solidFill>
                <a:srgbClr val="FF0000"/>
              </a:solidFill>
              <a:latin typeface="Calibri" panose="020F0502020204030204" pitchFamily="34" charset="0"/>
            </a:rPr>
            <a:t>Fondos</a:t>
          </a:r>
          <a:r>
            <a:rPr lang="en-US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b="1" dirty="0" err="1" smtClean="0">
              <a:solidFill>
                <a:srgbClr val="FF0000"/>
              </a:solidFill>
              <a:latin typeface="Calibri" panose="020F0502020204030204" pitchFamily="34" charset="0"/>
            </a:rPr>
            <a:t>propios</a:t>
          </a:r>
          <a:r>
            <a:rPr lang="en-US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para </a:t>
          </a:r>
          <a:r>
            <a:rPr lang="en-US" sz="1200" b="1" dirty="0" err="1" smtClean="0">
              <a:solidFill>
                <a:srgbClr val="FF0000"/>
              </a:solidFill>
              <a:latin typeface="Calibri" panose="020F0502020204030204" pitchFamily="34" charset="0"/>
            </a:rPr>
            <a:t>cubrir</a:t>
          </a:r>
          <a:r>
            <a:rPr lang="en-US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el </a:t>
          </a:r>
          <a:r>
            <a:rPr lang="en-US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RCS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 </a:t>
          </a:r>
        </a:p>
        <a:p>
          <a:pPr marL="177800" indent="-177800" algn="l"/>
          <a:endParaRPr lang="en-US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indent="-177800" algn="l"/>
          <a:r>
            <a:rPr lang="en-US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n-US" sz="1200" b="1" dirty="0" err="1" smtClean="0">
              <a:solidFill>
                <a:srgbClr val="595959"/>
              </a:solidFill>
              <a:latin typeface="Calibri" panose="020F0502020204030204" pitchFamily="34" charset="0"/>
            </a:rPr>
            <a:t>Generación</a:t>
          </a:r>
          <a:r>
            <a:rPr lang="en-US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de </a:t>
          </a:r>
          <a:r>
            <a:rPr lang="en-US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balance </a:t>
          </a:r>
          <a:r>
            <a:rPr lang="en-US" sz="1200" b="1" dirty="0" err="1" smtClean="0">
              <a:solidFill>
                <a:srgbClr val="FF0000"/>
              </a:solidFill>
              <a:latin typeface="Calibri" panose="020F0502020204030204" pitchFamily="34" charset="0"/>
            </a:rPr>
            <a:t>económico</a:t>
          </a:r>
          <a:r>
            <a:rPr lang="en-US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  <a:endParaRPr lang="es-ES" sz="1200" b="1" dirty="0">
            <a:solidFill>
              <a:srgbClr val="595959"/>
            </a:solidFill>
          </a:endParaRPr>
        </a:p>
      </dgm:t>
    </dgm:pt>
    <dgm:pt modelId="{8A61E96F-1430-1F4D-8710-99A1293EE443}" type="parTrans" cxnId="{0A9AC97A-19A0-3D4B-AC17-3C8D1602F5CD}">
      <dgm:prSet/>
      <dgm:spPr/>
      <dgm:t>
        <a:bodyPr/>
        <a:lstStyle/>
        <a:p>
          <a:endParaRPr lang="es-ES"/>
        </a:p>
      </dgm:t>
    </dgm:pt>
    <dgm:pt modelId="{14D31E5D-4D46-0A4F-B01F-6588DF3EF76E}" type="sibTrans" cxnId="{0A9AC97A-19A0-3D4B-AC17-3C8D1602F5CD}">
      <dgm:prSet/>
      <dgm:spPr/>
      <dgm:t>
        <a:bodyPr/>
        <a:lstStyle/>
        <a:p>
          <a:endParaRPr lang="es-ES"/>
        </a:p>
      </dgm:t>
    </dgm:pt>
    <dgm:pt modelId="{FCB99E29-1E40-1C40-B600-42BF991A7D3A}">
      <dgm:prSet phldrT="[Texto]" custT="1"/>
      <dgm:spPr/>
      <dgm:t>
        <a:bodyPr/>
        <a:lstStyle/>
        <a:p>
          <a:r>
            <a:rPr lang="es-MX" sz="1200" b="1" smtClean="0">
              <a:latin typeface="Calibri" panose="020F0502020204030204" pitchFamily="34" charset="0"/>
            </a:rPr>
            <a:t>REVISIÓN Y CONTROL</a:t>
          </a:r>
          <a:endParaRPr lang="es-ES" sz="1200" b="1"/>
        </a:p>
      </dgm:t>
    </dgm:pt>
    <dgm:pt modelId="{AAC1DC81-E483-7148-8937-D84510AEED36}" type="parTrans" cxnId="{DF017E66-C634-5B4F-A39E-03E215BA154A}">
      <dgm:prSet/>
      <dgm:spPr/>
      <dgm:t>
        <a:bodyPr/>
        <a:lstStyle/>
        <a:p>
          <a:endParaRPr lang="es-ES"/>
        </a:p>
      </dgm:t>
    </dgm:pt>
    <dgm:pt modelId="{5DE41441-90F2-574A-AFAD-8A7C9D3520E9}" type="sibTrans" cxnId="{DF017E66-C634-5B4F-A39E-03E215BA154A}">
      <dgm:prSet/>
      <dgm:spPr/>
      <dgm:t>
        <a:bodyPr/>
        <a:lstStyle/>
        <a:p>
          <a:endParaRPr lang="es-ES"/>
        </a:p>
      </dgm:t>
    </dgm:pt>
    <dgm:pt modelId="{0D40FDA2-EB69-4442-9007-5E1B5E8D6C67}">
      <dgm:prSet phldrT="[Texto]" custT="1"/>
      <dgm:spPr/>
      <dgm:t>
        <a:bodyPr/>
        <a:lstStyle/>
        <a:p>
          <a:pPr marL="177800" indent="-177800" algn="l"/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Fortalecimiento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de las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prácticas de gobierno corporativo</a:t>
          </a:r>
        </a:p>
        <a:p>
          <a:pPr marL="177800" indent="-177800" algn="l"/>
          <a:endParaRPr lang="es-MX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indent="-177800" algn="l"/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Autoevaluación del Riesgo y Solvencia (ORSA)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indent="-177800" algn="l"/>
          <a:endParaRPr lang="es-MX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indent="-177800" algn="l"/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	Revisión del proceso de supervisión: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fortalecimiento de la supervisión 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con base en el riesgo por parte de la CNSF.</a:t>
          </a:r>
          <a:endParaRPr lang="es-ES" sz="1200" b="1" dirty="0">
            <a:solidFill>
              <a:srgbClr val="595959"/>
            </a:solidFill>
          </a:endParaRPr>
        </a:p>
      </dgm:t>
    </dgm:pt>
    <dgm:pt modelId="{C2CED704-902D-8842-A6B4-7680B6454452}" type="parTrans" cxnId="{D9F013B9-8E8F-134F-8D6E-19E2828EBC6F}">
      <dgm:prSet/>
      <dgm:spPr/>
      <dgm:t>
        <a:bodyPr/>
        <a:lstStyle/>
        <a:p>
          <a:endParaRPr lang="es-ES"/>
        </a:p>
      </dgm:t>
    </dgm:pt>
    <dgm:pt modelId="{A7370286-B364-D64A-9E7B-09AABEC401C4}" type="sibTrans" cxnId="{D9F013B9-8E8F-134F-8D6E-19E2828EBC6F}">
      <dgm:prSet/>
      <dgm:spPr/>
      <dgm:t>
        <a:bodyPr/>
        <a:lstStyle/>
        <a:p>
          <a:endParaRPr lang="es-ES"/>
        </a:p>
      </dgm:t>
    </dgm:pt>
    <dgm:pt modelId="{5A076A79-18B5-524F-A503-6A21CB31C425}">
      <dgm:prSet custT="1"/>
      <dgm:spPr/>
      <dgm:t>
        <a:bodyPr/>
        <a:lstStyle/>
        <a:p>
          <a:r>
            <a:rPr lang="es-MX" sz="1200" b="1" smtClean="0">
              <a:latin typeface="Calibri" panose="020F0502020204030204" pitchFamily="34" charset="0"/>
            </a:rPr>
            <a:t>DISCIPLINA DE MERCADO</a:t>
          </a:r>
          <a:endParaRPr lang="es-MX" sz="1200" b="1">
            <a:latin typeface="Calibri" panose="020F0502020204030204" pitchFamily="34" charset="0"/>
          </a:endParaRPr>
        </a:p>
      </dgm:t>
    </dgm:pt>
    <dgm:pt modelId="{38CE9350-B654-BD46-BAB2-8C8BF59DE16B}" type="parTrans" cxnId="{5F6EB301-3446-6249-9B35-B248D92A0EF8}">
      <dgm:prSet/>
      <dgm:spPr/>
      <dgm:t>
        <a:bodyPr/>
        <a:lstStyle/>
        <a:p>
          <a:endParaRPr lang="es-ES"/>
        </a:p>
      </dgm:t>
    </dgm:pt>
    <dgm:pt modelId="{EEDBC0B4-4B1B-5144-A087-41F907D08C5B}" type="sibTrans" cxnId="{5F6EB301-3446-6249-9B35-B248D92A0EF8}">
      <dgm:prSet/>
      <dgm:spPr/>
      <dgm:t>
        <a:bodyPr/>
        <a:lstStyle/>
        <a:p>
          <a:endParaRPr lang="es-ES"/>
        </a:p>
      </dgm:t>
    </dgm:pt>
    <dgm:pt modelId="{A96A4FAD-3EEB-9141-B8F5-F6738EA3E2B8}">
      <dgm:prSet custT="1"/>
      <dgm:spPr/>
      <dgm:t>
        <a:bodyPr/>
        <a:lstStyle/>
        <a:p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•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Reportes regulatorios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endParaRPr lang="es-MX" sz="1200" b="1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•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Transparencia y revelación al público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 como un mecanismo para mejorar la </a:t>
          </a:r>
          <a:r>
            <a:rPr lang="es-MX" sz="1200" b="1" dirty="0" smtClean="0">
              <a:solidFill>
                <a:srgbClr val="FF0000"/>
              </a:solidFill>
              <a:latin typeface="Calibri" panose="020F0502020204030204" pitchFamily="34" charset="0"/>
            </a:rPr>
            <a:t>disciplina de mercado</a:t>
          </a:r>
          <a:r>
            <a:rPr lang="es-MX" sz="1200" b="1" dirty="0" smtClean="0">
              <a:solidFill>
                <a:srgbClr val="595959"/>
              </a:solidFill>
              <a:latin typeface="Calibri" panose="020F0502020204030204" pitchFamily="34" charset="0"/>
            </a:rPr>
            <a:t>. </a:t>
          </a:r>
          <a:endParaRPr lang="es-MX" sz="1200" b="1" dirty="0">
            <a:solidFill>
              <a:srgbClr val="595959"/>
            </a:solidFill>
            <a:latin typeface="Calibri" panose="020F0502020204030204" pitchFamily="34" charset="0"/>
          </a:endParaRPr>
        </a:p>
      </dgm:t>
    </dgm:pt>
    <dgm:pt modelId="{720F7F1F-B5CE-A140-8B10-25E93A602DAB}" type="parTrans" cxnId="{4E08F79E-FB0E-8D43-AB5B-F4024BCBDD7C}">
      <dgm:prSet/>
      <dgm:spPr/>
      <dgm:t>
        <a:bodyPr/>
        <a:lstStyle/>
        <a:p>
          <a:endParaRPr lang="es-ES"/>
        </a:p>
      </dgm:t>
    </dgm:pt>
    <dgm:pt modelId="{B2D66DA3-3CBD-8540-B7FB-CDB335CADF94}" type="sibTrans" cxnId="{4E08F79E-FB0E-8D43-AB5B-F4024BCBDD7C}">
      <dgm:prSet/>
      <dgm:spPr/>
      <dgm:t>
        <a:bodyPr/>
        <a:lstStyle/>
        <a:p>
          <a:endParaRPr lang="es-ES"/>
        </a:p>
      </dgm:t>
    </dgm:pt>
    <dgm:pt modelId="{C0826B76-0E75-2C49-BBA2-8C4D6BD54C4D}" type="pres">
      <dgm:prSet presAssocID="{88574826-EC97-DB42-8D4D-5F70D779F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559376B-C200-4A4C-ABFF-364168D71F35}" type="pres">
      <dgm:prSet presAssocID="{05C0639B-1A28-A248-AD99-69F127F613A4}" presName="root" presStyleCnt="0"/>
      <dgm:spPr/>
    </dgm:pt>
    <dgm:pt modelId="{D5216BEB-546F-3D48-8D89-1C9979F9CD52}" type="pres">
      <dgm:prSet presAssocID="{05C0639B-1A28-A248-AD99-69F127F613A4}" presName="rootComposite" presStyleCnt="0"/>
      <dgm:spPr/>
    </dgm:pt>
    <dgm:pt modelId="{BC878635-8150-6643-B624-FE82E2DC516C}" type="pres">
      <dgm:prSet presAssocID="{05C0639B-1A28-A248-AD99-69F127F613A4}" presName="rootText" presStyleLbl="node1" presStyleIdx="0" presStyleCnt="3" custScaleY="35779"/>
      <dgm:spPr/>
      <dgm:t>
        <a:bodyPr/>
        <a:lstStyle/>
        <a:p>
          <a:endParaRPr lang="es-ES"/>
        </a:p>
      </dgm:t>
    </dgm:pt>
    <dgm:pt modelId="{8F9456F1-186A-124A-8EB6-46A2B607FDD9}" type="pres">
      <dgm:prSet presAssocID="{05C0639B-1A28-A248-AD99-69F127F613A4}" presName="rootConnector" presStyleLbl="node1" presStyleIdx="0" presStyleCnt="3"/>
      <dgm:spPr/>
      <dgm:t>
        <a:bodyPr/>
        <a:lstStyle/>
        <a:p>
          <a:endParaRPr lang="es-ES"/>
        </a:p>
      </dgm:t>
    </dgm:pt>
    <dgm:pt modelId="{579F1B56-C36F-2C4C-A39A-DEB5D1EC08AD}" type="pres">
      <dgm:prSet presAssocID="{05C0639B-1A28-A248-AD99-69F127F613A4}" presName="childShape" presStyleCnt="0"/>
      <dgm:spPr/>
    </dgm:pt>
    <dgm:pt modelId="{CD792240-9882-AF42-87D8-3E16FCC452A4}" type="pres">
      <dgm:prSet presAssocID="{8A61E96F-1430-1F4D-8710-99A1293EE443}" presName="Name13" presStyleLbl="parChTrans1D2" presStyleIdx="0" presStyleCnt="3"/>
      <dgm:spPr/>
      <dgm:t>
        <a:bodyPr/>
        <a:lstStyle/>
        <a:p>
          <a:endParaRPr lang="es-ES"/>
        </a:p>
      </dgm:t>
    </dgm:pt>
    <dgm:pt modelId="{D8D97DFA-A679-BA42-9FA4-97D647A211E6}" type="pres">
      <dgm:prSet presAssocID="{02CCF95F-B316-7348-8E5A-3EDE3EB31081}" presName="childText" presStyleLbl="bgAcc1" presStyleIdx="0" presStyleCnt="3" custScaleX="121804" custScaleY="29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364F8-B4A4-E746-B755-7795C38F49DD}" type="pres">
      <dgm:prSet presAssocID="{FCB99E29-1E40-1C40-B600-42BF991A7D3A}" presName="root" presStyleCnt="0"/>
      <dgm:spPr/>
    </dgm:pt>
    <dgm:pt modelId="{238B9429-8CEE-A14E-8E46-76FC0FCECAB2}" type="pres">
      <dgm:prSet presAssocID="{FCB99E29-1E40-1C40-B600-42BF991A7D3A}" presName="rootComposite" presStyleCnt="0"/>
      <dgm:spPr/>
    </dgm:pt>
    <dgm:pt modelId="{68DA0585-9600-4A48-849D-F2474056DE26}" type="pres">
      <dgm:prSet presAssocID="{FCB99E29-1E40-1C40-B600-42BF991A7D3A}" presName="rootText" presStyleLbl="node1" presStyleIdx="1" presStyleCnt="3" custScaleY="39178"/>
      <dgm:spPr/>
      <dgm:t>
        <a:bodyPr/>
        <a:lstStyle/>
        <a:p>
          <a:endParaRPr lang="es-ES"/>
        </a:p>
      </dgm:t>
    </dgm:pt>
    <dgm:pt modelId="{10E8F1F0-B182-B94A-89F1-59E1946E8A64}" type="pres">
      <dgm:prSet presAssocID="{FCB99E29-1E40-1C40-B600-42BF991A7D3A}" presName="rootConnector" presStyleLbl="node1" presStyleIdx="1" presStyleCnt="3"/>
      <dgm:spPr/>
      <dgm:t>
        <a:bodyPr/>
        <a:lstStyle/>
        <a:p>
          <a:endParaRPr lang="es-ES"/>
        </a:p>
      </dgm:t>
    </dgm:pt>
    <dgm:pt modelId="{48EE9737-4768-724B-AB92-135517217A0E}" type="pres">
      <dgm:prSet presAssocID="{FCB99E29-1E40-1C40-B600-42BF991A7D3A}" presName="childShape" presStyleCnt="0"/>
      <dgm:spPr/>
    </dgm:pt>
    <dgm:pt modelId="{59F4358D-8EDB-CF4A-95DC-C3D424C7E361}" type="pres">
      <dgm:prSet presAssocID="{C2CED704-902D-8842-A6B4-7680B6454452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786439C-E560-424B-9C73-5854F83DD5B1}" type="pres">
      <dgm:prSet presAssocID="{0D40FDA2-EB69-4442-9007-5E1B5E8D6C67}" presName="childText" presStyleLbl="bgAcc1" presStyleIdx="1" presStyleCnt="3" custScaleX="122639" custScaleY="274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03AE3-6C3C-4940-AF71-40F0DEF8E488}" type="pres">
      <dgm:prSet presAssocID="{5A076A79-18B5-524F-A503-6A21CB31C425}" presName="root" presStyleCnt="0"/>
      <dgm:spPr/>
    </dgm:pt>
    <dgm:pt modelId="{81D3B5AA-C2C4-5F41-88BF-F2AE61EE0BD4}" type="pres">
      <dgm:prSet presAssocID="{5A076A79-18B5-524F-A503-6A21CB31C425}" presName="rootComposite" presStyleCnt="0"/>
      <dgm:spPr/>
    </dgm:pt>
    <dgm:pt modelId="{325E7E4A-EEC1-684C-A35D-9BD135E7EA1D}" type="pres">
      <dgm:prSet presAssocID="{5A076A79-18B5-524F-A503-6A21CB31C425}" presName="rootText" presStyleLbl="node1" presStyleIdx="2" presStyleCnt="3" custScaleY="42577"/>
      <dgm:spPr/>
      <dgm:t>
        <a:bodyPr/>
        <a:lstStyle/>
        <a:p>
          <a:endParaRPr lang="es-ES"/>
        </a:p>
      </dgm:t>
    </dgm:pt>
    <dgm:pt modelId="{D254E6B2-2ACA-664F-A418-1CF21FAD08A4}" type="pres">
      <dgm:prSet presAssocID="{5A076A79-18B5-524F-A503-6A21CB31C425}" presName="rootConnector" presStyleLbl="node1" presStyleIdx="2" presStyleCnt="3"/>
      <dgm:spPr/>
      <dgm:t>
        <a:bodyPr/>
        <a:lstStyle/>
        <a:p>
          <a:endParaRPr lang="es-ES"/>
        </a:p>
      </dgm:t>
    </dgm:pt>
    <dgm:pt modelId="{D95F7A2B-6B1E-FB48-9A9D-127D1FA65702}" type="pres">
      <dgm:prSet presAssocID="{5A076A79-18B5-524F-A503-6A21CB31C425}" presName="childShape" presStyleCnt="0"/>
      <dgm:spPr/>
    </dgm:pt>
    <dgm:pt modelId="{B85F245D-EA3B-164B-BC4F-F36EF65FA587}" type="pres">
      <dgm:prSet presAssocID="{720F7F1F-B5CE-A140-8B10-25E93A602DAB}" presName="Name13" presStyleLbl="parChTrans1D2" presStyleIdx="2" presStyleCnt="3"/>
      <dgm:spPr/>
      <dgm:t>
        <a:bodyPr/>
        <a:lstStyle/>
        <a:p>
          <a:endParaRPr lang="es-ES"/>
        </a:p>
      </dgm:t>
    </dgm:pt>
    <dgm:pt modelId="{6FAD338D-1F53-7947-9FF4-0351E089741E}" type="pres">
      <dgm:prSet presAssocID="{A96A4FAD-3EEB-9141-B8F5-F6738EA3E2B8}" presName="childText" presStyleLbl="bgAcc1" presStyleIdx="2" presStyleCnt="3" custScaleX="124229" custScaleY="276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CF7865-05DA-4B8C-8B5F-97B277C44BA8}" type="presOf" srcId="{A96A4FAD-3EEB-9141-B8F5-F6738EA3E2B8}" destId="{6FAD338D-1F53-7947-9FF4-0351E089741E}" srcOrd="0" destOrd="0" presId="urn:microsoft.com/office/officeart/2005/8/layout/hierarchy3"/>
    <dgm:cxn modelId="{AC68CD4A-1E45-4411-BC23-1FEA6CA2E5AB}" type="presOf" srcId="{720F7F1F-B5CE-A140-8B10-25E93A602DAB}" destId="{B85F245D-EA3B-164B-BC4F-F36EF65FA587}" srcOrd="0" destOrd="0" presId="urn:microsoft.com/office/officeart/2005/8/layout/hierarchy3"/>
    <dgm:cxn modelId="{81E88DB4-1168-42C0-A62A-57B1AE5EA0AD}" type="presOf" srcId="{02CCF95F-B316-7348-8E5A-3EDE3EB31081}" destId="{D8D97DFA-A679-BA42-9FA4-97D647A211E6}" srcOrd="0" destOrd="0" presId="urn:microsoft.com/office/officeart/2005/8/layout/hierarchy3"/>
    <dgm:cxn modelId="{0943B633-6417-482D-87E7-741577F55815}" type="presOf" srcId="{FCB99E29-1E40-1C40-B600-42BF991A7D3A}" destId="{68DA0585-9600-4A48-849D-F2474056DE26}" srcOrd="0" destOrd="0" presId="urn:microsoft.com/office/officeart/2005/8/layout/hierarchy3"/>
    <dgm:cxn modelId="{0A9AC97A-19A0-3D4B-AC17-3C8D1602F5CD}" srcId="{05C0639B-1A28-A248-AD99-69F127F613A4}" destId="{02CCF95F-B316-7348-8E5A-3EDE3EB31081}" srcOrd="0" destOrd="0" parTransId="{8A61E96F-1430-1F4D-8710-99A1293EE443}" sibTransId="{14D31E5D-4D46-0A4F-B01F-6588DF3EF76E}"/>
    <dgm:cxn modelId="{5C94C261-D39E-41F2-85FF-96A67A1FBB0D}" type="presOf" srcId="{5A076A79-18B5-524F-A503-6A21CB31C425}" destId="{D254E6B2-2ACA-664F-A418-1CF21FAD08A4}" srcOrd="1" destOrd="0" presId="urn:microsoft.com/office/officeart/2005/8/layout/hierarchy3"/>
    <dgm:cxn modelId="{912C9B06-E1EE-4847-B457-95A794B49351}" type="presOf" srcId="{88574826-EC97-DB42-8D4D-5F70D779FAF1}" destId="{C0826B76-0E75-2C49-BBA2-8C4D6BD54C4D}" srcOrd="0" destOrd="0" presId="urn:microsoft.com/office/officeart/2005/8/layout/hierarchy3"/>
    <dgm:cxn modelId="{2886C0C0-69AE-4C0F-8771-F7288C1BDEEB}" type="presOf" srcId="{05C0639B-1A28-A248-AD99-69F127F613A4}" destId="{BC878635-8150-6643-B624-FE82E2DC516C}" srcOrd="0" destOrd="0" presId="urn:microsoft.com/office/officeart/2005/8/layout/hierarchy3"/>
    <dgm:cxn modelId="{BEBCD794-BE2E-4341-B4A5-A3B1ECFB1273}" srcId="{88574826-EC97-DB42-8D4D-5F70D779FAF1}" destId="{05C0639B-1A28-A248-AD99-69F127F613A4}" srcOrd="0" destOrd="0" parTransId="{F73E6AD8-56FF-254B-8C8D-CD986BA0A182}" sibTransId="{D6500D34-0681-2C41-93D7-4EDF99137A5E}"/>
    <dgm:cxn modelId="{D9F013B9-8E8F-134F-8D6E-19E2828EBC6F}" srcId="{FCB99E29-1E40-1C40-B600-42BF991A7D3A}" destId="{0D40FDA2-EB69-4442-9007-5E1B5E8D6C67}" srcOrd="0" destOrd="0" parTransId="{C2CED704-902D-8842-A6B4-7680B6454452}" sibTransId="{A7370286-B364-D64A-9E7B-09AABEC401C4}"/>
    <dgm:cxn modelId="{5F6EB301-3446-6249-9B35-B248D92A0EF8}" srcId="{88574826-EC97-DB42-8D4D-5F70D779FAF1}" destId="{5A076A79-18B5-524F-A503-6A21CB31C425}" srcOrd="2" destOrd="0" parTransId="{38CE9350-B654-BD46-BAB2-8C8BF59DE16B}" sibTransId="{EEDBC0B4-4B1B-5144-A087-41F907D08C5B}"/>
    <dgm:cxn modelId="{71C0137D-3D4B-446C-A488-941C0333DCE4}" type="presOf" srcId="{05C0639B-1A28-A248-AD99-69F127F613A4}" destId="{8F9456F1-186A-124A-8EB6-46A2B607FDD9}" srcOrd="1" destOrd="0" presId="urn:microsoft.com/office/officeart/2005/8/layout/hierarchy3"/>
    <dgm:cxn modelId="{7C73776A-35AE-4D69-A359-B4EC1DB73FD1}" type="presOf" srcId="{C2CED704-902D-8842-A6B4-7680B6454452}" destId="{59F4358D-8EDB-CF4A-95DC-C3D424C7E361}" srcOrd="0" destOrd="0" presId="urn:microsoft.com/office/officeart/2005/8/layout/hierarchy3"/>
    <dgm:cxn modelId="{E82D96F6-B5DE-4A22-937F-7067C1D67D1B}" type="presOf" srcId="{5A076A79-18B5-524F-A503-6A21CB31C425}" destId="{325E7E4A-EEC1-684C-A35D-9BD135E7EA1D}" srcOrd="0" destOrd="0" presId="urn:microsoft.com/office/officeart/2005/8/layout/hierarchy3"/>
    <dgm:cxn modelId="{4E08F79E-FB0E-8D43-AB5B-F4024BCBDD7C}" srcId="{5A076A79-18B5-524F-A503-6A21CB31C425}" destId="{A96A4FAD-3EEB-9141-B8F5-F6738EA3E2B8}" srcOrd="0" destOrd="0" parTransId="{720F7F1F-B5CE-A140-8B10-25E93A602DAB}" sibTransId="{B2D66DA3-3CBD-8540-B7FB-CDB335CADF94}"/>
    <dgm:cxn modelId="{373FC547-CF5B-482B-9658-9D4A5B3B6508}" type="presOf" srcId="{8A61E96F-1430-1F4D-8710-99A1293EE443}" destId="{CD792240-9882-AF42-87D8-3E16FCC452A4}" srcOrd="0" destOrd="0" presId="urn:microsoft.com/office/officeart/2005/8/layout/hierarchy3"/>
    <dgm:cxn modelId="{57D2AC38-184A-431A-930B-B3E36F9AE36A}" type="presOf" srcId="{FCB99E29-1E40-1C40-B600-42BF991A7D3A}" destId="{10E8F1F0-B182-B94A-89F1-59E1946E8A64}" srcOrd="1" destOrd="0" presId="urn:microsoft.com/office/officeart/2005/8/layout/hierarchy3"/>
    <dgm:cxn modelId="{2F926671-A8D2-45A5-97F6-EF77E33B9E07}" type="presOf" srcId="{0D40FDA2-EB69-4442-9007-5E1B5E8D6C67}" destId="{6786439C-E560-424B-9C73-5854F83DD5B1}" srcOrd="0" destOrd="0" presId="urn:microsoft.com/office/officeart/2005/8/layout/hierarchy3"/>
    <dgm:cxn modelId="{DF017E66-C634-5B4F-A39E-03E215BA154A}" srcId="{88574826-EC97-DB42-8D4D-5F70D779FAF1}" destId="{FCB99E29-1E40-1C40-B600-42BF991A7D3A}" srcOrd="1" destOrd="0" parTransId="{AAC1DC81-E483-7148-8937-D84510AEED36}" sibTransId="{5DE41441-90F2-574A-AFAD-8A7C9D3520E9}"/>
    <dgm:cxn modelId="{37535A5B-0B26-47D5-8884-1B1B7F39FE92}" type="presParOf" srcId="{C0826B76-0E75-2C49-BBA2-8C4D6BD54C4D}" destId="{B559376B-C200-4A4C-ABFF-364168D71F35}" srcOrd="0" destOrd="0" presId="urn:microsoft.com/office/officeart/2005/8/layout/hierarchy3"/>
    <dgm:cxn modelId="{31E2814A-E60F-4C19-A3BF-C65348BC7240}" type="presParOf" srcId="{B559376B-C200-4A4C-ABFF-364168D71F35}" destId="{D5216BEB-546F-3D48-8D89-1C9979F9CD52}" srcOrd="0" destOrd="0" presId="urn:microsoft.com/office/officeart/2005/8/layout/hierarchy3"/>
    <dgm:cxn modelId="{CCD35EB3-9585-4667-A4A5-1048AE66C139}" type="presParOf" srcId="{D5216BEB-546F-3D48-8D89-1C9979F9CD52}" destId="{BC878635-8150-6643-B624-FE82E2DC516C}" srcOrd="0" destOrd="0" presId="urn:microsoft.com/office/officeart/2005/8/layout/hierarchy3"/>
    <dgm:cxn modelId="{6EB46E56-A369-4806-BCE6-6AB126102EA5}" type="presParOf" srcId="{D5216BEB-546F-3D48-8D89-1C9979F9CD52}" destId="{8F9456F1-186A-124A-8EB6-46A2B607FDD9}" srcOrd="1" destOrd="0" presId="urn:microsoft.com/office/officeart/2005/8/layout/hierarchy3"/>
    <dgm:cxn modelId="{8C52C261-C647-42B1-BADB-3664E936B776}" type="presParOf" srcId="{B559376B-C200-4A4C-ABFF-364168D71F35}" destId="{579F1B56-C36F-2C4C-A39A-DEB5D1EC08AD}" srcOrd="1" destOrd="0" presId="urn:microsoft.com/office/officeart/2005/8/layout/hierarchy3"/>
    <dgm:cxn modelId="{6103B717-E953-4533-895D-F407064F16F4}" type="presParOf" srcId="{579F1B56-C36F-2C4C-A39A-DEB5D1EC08AD}" destId="{CD792240-9882-AF42-87D8-3E16FCC452A4}" srcOrd="0" destOrd="0" presId="urn:microsoft.com/office/officeart/2005/8/layout/hierarchy3"/>
    <dgm:cxn modelId="{984EF09B-8B66-4964-AF7E-A97A5B3CB637}" type="presParOf" srcId="{579F1B56-C36F-2C4C-A39A-DEB5D1EC08AD}" destId="{D8D97DFA-A679-BA42-9FA4-97D647A211E6}" srcOrd="1" destOrd="0" presId="urn:microsoft.com/office/officeart/2005/8/layout/hierarchy3"/>
    <dgm:cxn modelId="{4002C3D1-AE85-48D6-89A3-E1AFCABF2935}" type="presParOf" srcId="{C0826B76-0E75-2C49-BBA2-8C4D6BD54C4D}" destId="{AB6364F8-B4A4-E746-B755-7795C38F49DD}" srcOrd="1" destOrd="0" presId="urn:microsoft.com/office/officeart/2005/8/layout/hierarchy3"/>
    <dgm:cxn modelId="{DE543E8F-97E0-4F16-8786-861A63C87A2B}" type="presParOf" srcId="{AB6364F8-B4A4-E746-B755-7795C38F49DD}" destId="{238B9429-8CEE-A14E-8E46-76FC0FCECAB2}" srcOrd="0" destOrd="0" presId="urn:microsoft.com/office/officeart/2005/8/layout/hierarchy3"/>
    <dgm:cxn modelId="{A5FE51DB-1778-4F81-A703-6EB17D96A732}" type="presParOf" srcId="{238B9429-8CEE-A14E-8E46-76FC0FCECAB2}" destId="{68DA0585-9600-4A48-849D-F2474056DE26}" srcOrd="0" destOrd="0" presId="urn:microsoft.com/office/officeart/2005/8/layout/hierarchy3"/>
    <dgm:cxn modelId="{9E985478-DF8B-476A-BBC8-784FD6CCFFB9}" type="presParOf" srcId="{238B9429-8CEE-A14E-8E46-76FC0FCECAB2}" destId="{10E8F1F0-B182-B94A-89F1-59E1946E8A64}" srcOrd="1" destOrd="0" presId="urn:microsoft.com/office/officeart/2005/8/layout/hierarchy3"/>
    <dgm:cxn modelId="{50B62ACC-F9FB-42C7-997D-7E682E1739CC}" type="presParOf" srcId="{AB6364F8-B4A4-E746-B755-7795C38F49DD}" destId="{48EE9737-4768-724B-AB92-135517217A0E}" srcOrd="1" destOrd="0" presId="urn:microsoft.com/office/officeart/2005/8/layout/hierarchy3"/>
    <dgm:cxn modelId="{B60D903B-CDBD-420B-9B91-2384E93A5F45}" type="presParOf" srcId="{48EE9737-4768-724B-AB92-135517217A0E}" destId="{59F4358D-8EDB-CF4A-95DC-C3D424C7E361}" srcOrd="0" destOrd="0" presId="urn:microsoft.com/office/officeart/2005/8/layout/hierarchy3"/>
    <dgm:cxn modelId="{01041D9B-95E1-44DB-B6F8-F0C6B4B02165}" type="presParOf" srcId="{48EE9737-4768-724B-AB92-135517217A0E}" destId="{6786439C-E560-424B-9C73-5854F83DD5B1}" srcOrd="1" destOrd="0" presId="urn:microsoft.com/office/officeart/2005/8/layout/hierarchy3"/>
    <dgm:cxn modelId="{98AF3DD1-34C0-4054-8547-5FF415C53046}" type="presParOf" srcId="{C0826B76-0E75-2C49-BBA2-8C4D6BD54C4D}" destId="{F8C03AE3-6C3C-4940-AF71-40F0DEF8E488}" srcOrd="2" destOrd="0" presId="urn:microsoft.com/office/officeart/2005/8/layout/hierarchy3"/>
    <dgm:cxn modelId="{9120ED5F-DED2-4BDC-BD55-8C96C8070E49}" type="presParOf" srcId="{F8C03AE3-6C3C-4940-AF71-40F0DEF8E488}" destId="{81D3B5AA-C2C4-5F41-88BF-F2AE61EE0BD4}" srcOrd="0" destOrd="0" presId="urn:microsoft.com/office/officeart/2005/8/layout/hierarchy3"/>
    <dgm:cxn modelId="{01F6A5A6-74F9-4A7B-94C2-B901A162D001}" type="presParOf" srcId="{81D3B5AA-C2C4-5F41-88BF-F2AE61EE0BD4}" destId="{325E7E4A-EEC1-684C-A35D-9BD135E7EA1D}" srcOrd="0" destOrd="0" presId="urn:microsoft.com/office/officeart/2005/8/layout/hierarchy3"/>
    <dgm:cxn modelId="{A51D0454-84B0-44CB-8187-5FEF9ACC3944}" type="presParOf" srcId="{81D3B5AA-C2C4-5F41-88BF-F2AE61EE0BD4}" destId="{D254E6B2-2ACA-664F-A418-1CF21FAD08A4}" srcOrd="1" destOrd="0" presId="urn:microsoft.com/office/officeart/2005/8/layout/hierarchy3"/>
    <dgm:cxn modelId="{D8EE0F1B-BDD6-451C-A10F-9F75260864E5}" type="presParOf" srcId="{F8C03AE3-6C3C-4940-AF71-40F0DEF8E488}" destId="{D95F7A2B-6B1E-FB48-9A9D-127D1FA65702}" srcOrd="1" destOrd="0" presId="urn:microsoft.com/office/officeart/2005/8/layout/hierarchy3"/>
    <dgm:cxn modelId="{51A34D03-151A-4F54-8BE0-C6D71D4E8413}" type="presParOf" srcId="{D95F7A2B-6B1E-FB48-9A9D-127D1FA65702}" destId="{B85F245D-EA3B-164B-BC4F-F36EF65FA587}" srcOrd="0" destOrd="0" presId="urn:microsoft.com/office/officeart/2005/8/layout/hierarchy3"/>
    <dgm:cxn modelId="{AFA5E888-E9DE-4403-A24B-84D7F5CDED76}" type="presParOf" srcId="{D95F7A2B-6B1E-FB48-9A9D-127D1FA65702}" destId="{6FAD338D-1F53-7947-9FF4-0351E08974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366849-C165-4E43-AF23-5EED82832CAC}" type="doc">
      <dgm:prSet loTypeId="urn:microsoft.com/office/officeart/2005/8/layout/lProcess2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3077EC3-6EBC-8A41-9C41-02CD4EC755C0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MEDIDAS DE IMPLEMENTACIÓN </a:t>
          </a:r>
        </a:p>
        <a:p>
          <a:r>
            <a: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(CUSF)</a:t>
          </a:r>
          <a:endParaRPr lang="es-E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22AE85-535C-0E44-844A-95FEF8E4D553}" type="parTrans" cxnId="{4E4DAB59-4535-4747-853B-EEEC0E1ADA86}">
      <dgm:prSet/>
      <dgm:spPr/>
      <dgm:t>
        <a:bodyPr/>
        <a:lstStyle/>
        <a:p>
          <a:endParaRPr lang="es-ES"/>
        </a:p>
      </dgm:t>
    </dgm:pt>
    <dgm:pt modelId="{0ACBC688-50BD-C14C-9964-315BB999A464}" type="sibTrans" cxnId="{4E4DAB59-4535-4747-853B-EEEC0E1ADA86}">
      <dgm:prSet/>
      <dgm:spPr/>
      <dgm:t>
        <a:bodyPr/>
        <a:lstStyle/>
        <a:p>
          <a:endParaRPr lang="es-ES"/>
        </a:p>
      </dgm:t>
    </dgm:pt>
    <dgm:pt modelId="{2496085D-74D6-FA41-A909-2ECD722800CB}">
      <dgm:prSet phldrT="[Texto]" custT="1"/>
      <dgm:spPr/>
      <dgm:t>
        <a:bodyPr/>
        <a:lstStyle/>
        <a:p>
          <a:r>
            <a:rPr lang="es-MX" sz="1050" b="1" smtClean="0">
              <a:latin typeface="Calibri" panose="020F0502020204030204" pitchFamily="34" charset="0"/>
            </a:rPr>
            <a:t>REGULACIÓN SECUNDARIA</a:t>
          </a:r>
          <a:endParaRPr lang="es-ES" sz="1050" b="1"/>
        </a:p>
      </dgm:t>
    </dgm:pt>
    <dgm:pt modelId="{D8AE606B-C88A-CD4A-BE51-3F52CEED9C2E}" type="parTrans" cxnId="{280B3933-9EA3-0A42-AD35-193DCE82F9C2}">
      <dgm:prSet/>
      <dgm:spPr/>
      <dgm:t>
        <a:bodyPr/>
        <a:lstStyle/>
        <a:p>
          <a:endParaRPr lang="es-ES"/>
        </a:p>
      </dgm:t>
    </dgm:pt>
    <dgm:pt modelId="{CDB6CD70-FA75-3846-82A5-261899C1BFDB}" type="sibTrans" cxnId="{280B3933-9EA3-0A42-AD35-193DCE82F9C2}">
      <dgm:prSet/>
      <dgm:spPr/>
      <dgm:t>
        <a:bodyPr/>
        <a:lstStyle/>
        <a:p>
          <a:endParaRPr lang="es-ES"/>
        </a:p>
      </dgm:t>
    </dgm:pt>
    <dgm:pt modelId="{AFDBCA83-2060-564B-B576-BE8CD96359E9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·Regulación secundaria derivada de la nueva Ley de Seguros</a:t>
          </a:r>
          <a:r>
            <a:rPr lang="en-US" sz="1200" dirty="0" smtClean="0">
              <a:latin typeface="Calibri" panose="020F0502020204030204" pitchFamily="34" charset="0"/>
            </a:rPr>
            <a:t>.</a:t>
          </a:r>
        </a:p>
        <a:p>
          <a:endParaRPr lang="en-US" sz="1200" dirty="0" smtClean="0">
            <a:latin typeface="Calibri" panose="020F0502020204030204" pitchFamily="34" charset="0"/>
          </a:endParaRPr>
        </a:p>
        <a:p>
          <a:r>
            <a:rPr lang="en-US" sz="1200" dirty="0" smtClean="0">
              <a:latin typeface="Calibri" panose="020F0502020204030204" pitchFamily="34" charset="0"/>
            </a:rPr>
            <a:t>·</a:t>
          </a:r>
          <a:r>
            <a:rPr lang="en-US" sz="1200" dirty="0" err="1" smtClean="0">
              <a:latin typeface="Calibri" panose="020F0502020204030204" pitchFamily="34" charset="0"/>
            </a:rPr>
            <a:t>Comprende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todas</a:t>
          </a:r>
          <a:r>
            <a:rPr lang="en-US" sz="1200" dirty="0" smtClean="0">
              <a:latin typeface="Calibri" panose="020F0502020204030204" pitchFamily="34" charset="0"/>
            </a:rPr>
            <a:t> las </a:t>
          </a:r>
          <a:r>
            <a:rPr lang="en-US" sz="1200" dirty="0" err="1" smtClean="0">
              <a:latin typeface="Calibri" panose="020F0502020204030204" pitchFamily="34" charset="0"/>
            </a:rPr>
            <a:t>medidas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regulatorias</a:t>
          </a:r>
          <a:r>
            <a:rPr lang="en-US" sz="1200" dirty="0" smtClean="0">
              <a:latin typeface="Calibri" panose="020F0502020204030204" pitchFamily="34" charset="0"/>
            </a:rPr>
            <a:t> que </a:t>
          </a:r>
          <a:r>
            <a:rPr lang="en-US" sz="1200" dirty="0" err="1" smtClean="0">
              <a:latin typeface="Calibri" panose="020F0502020204030204" pitchFamily="34" charset="0"/>
            </a:rPr>
            <a:t>están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en</a:t>
          </a:r>
          <a:r>
            <a:rPr lang="en-US" sz="1200" dirty="0" smtClean="0">
              <a:latin typeface="Calibri" panose="020F0502020204030204" pitchFamily="34" charset="0"/>
            </a:rPr>
            <a:t> vigor </a:t>
          </a:r>
          <a:r>
            <a:rPr lang="en-US" sz="1200" dirty="0" err="1" smtClean="0">
              <a:latin typeface="Calibri" panose="020F0502020204030204" pitchFamily="34" charset="0"/>
            </a:rPr>
            <a:t>desde</a:t>
          </a:r>
          <a:r>
            <a:rPr lang="en-US" sz="1200" dirty="0" smtClean="0">
              <a:latin typeface="Calibri" panose="020F0502020204030204" pitchFamily="34" charset="0"/>
            </a:rPr>
            <a:t> el 4 de </a:t>
          </a:r>
          <a:r>
            <a:rPr lang="en-US" sz="1200" dirty="0" err="1" smtClean="0">
              <a:latin typeface="Calibri" panose="020F0502020204030204" pitchFamily="34" charset="0"/>
            </a:rPr>
            <a:t>abril</a:t>
          </a:r>
          <a:r>
            <a:rPr lang="en-US" sz="1200" dirty="0" smtClean="0">
              <a:latin typeface="Calibri" panose="020F0502020204030204" pitchFamily="34" charset="0"/>
            </a:rPr>
            <a:t> de 2015.</a:t>
          </a:r>
        </a:p>
        <a:p>
          <a:endParaRPr lang="es-MX" sz="1200" dirty="0" smtClean="0">
            <a:latin typeface="Calibri" panose="020F0502020204030204" pitchFamily="34" charset="0"/>
          </a:endParaRPr>
        </a:p>
        <a:p>
          <a:r>
            <a:rPr lang="es-MX" sz="1200" dirty="0" smtClean="0">
              <a:latin typeface="Calibri" panose="020F0502020204030204" pitchFamily="34" charset="0"/>
            </a:rPr>
            <a:t>·</a:t>
          </a:r>
          <a:r>
            <a:rPr lang="es-MX" sz="1200" b="0" dirty="0" smtClean="0">
              <a:solidFill>
                <a:srgbClr val="FF0000"/>
              </a:solidFill>
              <a:latin typeface="Calibri" panose="020F0502020204030204" pitchFamily="34" charset="0"/>
            </a:rPr>
            <a:t>Se introdujo un amplio proceso de consulta</a:t>
          </a:r>
          <a:r>
            <a:rPr lang="es-MX" sz="1200" dirty="0" smtClean="0">
              <a:latin typeface="Calibri" panose="020F0502020204030204" pitchFamily="34" charset="0"/>
            </a:rPr>
            <a:t>. </a:t>
          </a:r>
          <a:endParaRPr lang="es-ES" sz="1200" dirty="0"/>
        </a:p>
      </dgm:t>
    </dgm:pt>
    <dgm:pt modelId="{76AFF8F6-DBFF-704E-A2B1-7148B5E809D5}" type="parTrans" cxnId="{0C9B170A-A039-E646-848D-DB576B761C2B}">
      <dgm:prSet/>
      <dgm:spPr/>
      <dgm:t>
        <a:bodyPr/>
        <a:lstStyle/>
        <a:p>
          <a:endParaRPr lang="es-ES"/>
        </a:p>
      </dgm:t>
    </dgm:pt>
    <dgm:pt modelId="{B4326E85-AF3D-D543-B4D3-F5FDB3DF0155}" type="sibTrans" cxnId="{0C9B170A-A039-E646-848D-DB576B761C2B}">
      <dgm:prSet/>
      <dgm:spPr/>
      <dgm:t>
        <a:bodyPr/>
        <a:lstStyle/>
        <a:p>
          <a:endParaRPr lang="es-ES"/>
        </a:p>
      </dgm:t>
    </dgm:pt>
    <dgm:pt modelId="{A778B18D-331D-C240-B16A-06BCEE2EF00E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595959"/>
              </a:solidFill>
              <a:latin typeface="Calibri" panose="020F0502020204030204" pitchFamily="34" charset="0"/>
            </a:rPr>
            <a:t>ESTUDIOS DE IMPACTO CUALITATIVO </a:t>
          </a:r>
        </a:p>
        <a:p>
          <a:r>
            <a:rPr lang="es-MX" sz="1600" b="1" dirty="0" smtClean="0">
              <a:solidFill>
                <a:srgbClr val="595959"/>
              </a:solidFill>
              <a:latin typeface="Calibri" panose="020F0502020204030204" pitchFamily="34" charset="0"/>
            </a:rPr>
            <a:t>(EIC)</a:t>
          </a:r>
          <a:endParaRPr lang="es-ES" sz="1600" b="1" dirty="0">
            <a:solidFill>
              <a:srgbClr val="595959"/>
            </a:solidFill>
          </a:endParaRPr>
        </a:p>
      </dgm:t>
    </dgm:pt>
    <dgm:pt modelId="{8FD82272-8EC4-7B4D-B38C-6A05F7776C54}" type="parTrans" cxnId="{3B09B46A-7FA6-3549-8665-DDF4936B93C0}">
      <dgm:prSet/>
      <dgm:spPr/>
      <dgm:t>
        <a:bodyPr/>
        <a:lstStyle/>
        <a:p>
          <a:endParaRPr lang="es-ES"/>
        </a:p>
      </dgm:t>
    </dgm:pt>
    <dgm:pt modelId="{2FD92587-94F5-6A4E-A1C1-5CE3DF0CE54A}" type="sibTrans" cxnId="{3B09B46A-7FA6-3549-8665-DDF4936B93C0}">
      <dgm:prSet/>
      <dgm:spPr/>
      <dgm:t>
        <a:bodyPr/>
        <a:lstStyle/>
        <a:p>
          <a:endParaRPr lang="es-ES"/>
        </a:p>
      </dgm:t>
    </dgm:pt>
    <dgm:pt modelId="{AA922BFA-CA81-8443-862D-902D7F2E8D53}">
      <dgm:prSet phldrT="[Texto]" custT="1"/>
      <dgm:spPr/>
      <dgm:t>
        <a:bodyPr/>
        <a:lstStyle/>
        <a:p>
          <a:r>
            <a:rPr lang="es-MX" sz="1050" b="1" smtClean="0">
              <a:latin typeface="Calibri" panose="020F0502020204030204" pitchFamily="34" charset="0"/>
            </a:rPr>
            <a:t>ANÁLISIS DE BRECHAS </a:t>
          </a:r>
          <a:endParaRPr lang="es-ES" sz="1050" b="1"/>
        </a:p>
      </dgm:t>
    </dgm:pt>
    <dgm:pt modelId="{928F1D31-00C1-4F4C-8D65-B3756B7FCA4E}" type="parTrans" cxnId="{173B90C2-5987-AE42-BE90-BEBE3162FDC3}">
      <dgm:prSet/>
      <dgm:spPr/>
      <dgm:t>
        <a:bodyPr/>
        <a:lstStyle/>
        <a:p>
          <a:endParaRPr lang="es-ES"/>
        </a:p>
      </dgm:t>
    </dgm:pt>
    <dgm:pt modelId="{DF98D4B7-68F3-0A4D-BB23-3F2A3C01C607}" type="sibTrans" cxnId="{173B90C2-5987-AE42-BE90-BEBE3162FDC3}">
      <dgm:prSet/>
      <dgm:spPr/>
      <dgm:t>
        <a:bodyPr/>
        <a:lstStyle/>
        <a:p>
          <a:endParaRPr lang="es-ES"/>
        </a:p>
      </dgm:t>
    </dgm:pt>
    <dgm:pt modelId="{E7A8A9E7-9760-324B-B9E7-598049AEAEA5}">
      <dgm:prSet phldrT="[Texto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</a:rPr>
            <a:t>·</a:t>
          </a:r>
          <a:r>
            <a:rPr lang="en-US" sz="1200" b="0" dirty="0" err="1" smtClean="0">
              <a:solidFill>
                <a:srgbClr val="FF0000"/>
              </a:solidFill>
              <a:latin typeface="Calibri" panose="020F0502020204030204" pitchFamily="34" charset="0"/>
            </a:rPr>
            <a:t>Análisis</a:t>
          </a:r>
          <a:r>
            <a:rPr lang="en-US" sz="1200" b="0" dirty="0" smtClean="0">
              <a:solidFill>
                <a:srgbClr val="FF0000"/>
              </a:solidFill>
              <a:latin typeface="Calibri" panose="020F0502020204030204" pitchFamily="34" charset="0"/>
            </a:rPr>
            <a:t> de </a:t>
          </a:r>
          <a:r>
            <a:rPr lang="en-US" sz="1200" b="0" dirty="0" err="1" smtClean="0">
              <a:solidFill>
                <a:srgbClr val="FF0000"/>
              </a:solidFill>
              <a:latin typeface="Calibri" panose="020F0502020204030204" pitchFamily="34" charset="0"/>
            </a:rPr>
            <a:t>brechas</a:t>
          </a:r>
          <a:r>
            <a:rPr lang="en-US" sz="1200" b="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dirty="0" smtClean="0">
              <a:latin typeface="Calibri" panose="020F0502020204030204" pitchFamily="34" charset="0"/>
            </a:rPr>
            <a:t>con </a:t>
          </a:r>
          <a:r>
            <a:rPr lang="en-US" sz="1200" dirty="0" err="1" smtClean="0">
              <a:latin typeface="Calibri" panose="020F0502020204030204" pitchFamily="34" charset="0"/>
            </a:rPr>
            <a:t>respecto</a:t>
          </a:r>
          <a:r>
            <a:rPr lang="en-US" sz="1200" dirty="0" smtClean="0">
              <a:latin typeface="Calibri" panose="020F0502020204030204" pitchFamily="34" charset="0"/>
            </a:rPr>
            <a:t> al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gobierno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corporativo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dirty="0" smtClean="0">
              <a:latin typeface="Calibri" panose="020F0502020204030204" pitchFamily="34" charset="0"/>
            </a:rPr>
            <a:t>y </a:t>
          </a:r>
          <a:r>
            <a:rPr lang="en-US" sz="1200" dirty="0" err="1" smtClean="0">
              <a:latin typeface="Calibri" panose="020F0502020204030204" pitchFamily="34" charset="0"/>
            </a:rPr>
            <a:t>los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requerimientos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de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revelación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considerados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en</a:t>
          </a:r>
          <a:r>
            <a:rPr lang="en-US" sz="1200" dirty="0" smtClean="0">
              <a:latin typeface="Calibri" panose="020F0502020204030204" pitchFamily="34" charset="0"/>
            </a:rPr>
            <a:t> la </a:t>
          </a:r>
          <a:r>
            <a:rPr lang="en-US" sz="1200" dirty="0" err="1" smtClean="0">
              <a:latin typeface="Calibri" panose="020F0502020204030204" pitchFamily="34" charset="0"/>
            </a:rPr>
            <a:t>nueva</a:t>
          </a:r>
          <a:r>
            <a:rPr lang="en-US" sz="1200" dirty="0" smtClean="0">
              <a:latin typeface="Calibri" panose="020F0502020204030204" pitchFamily="34" charset="0"/>
            </a:rPr>
            <a:t> Ley de </a:t>
          </a:r>
          <a:r>
            <a:rPr lang="en-US" sz="1200" dirty="0" err="1" smtClean="0">
              <a:latin typeface="Calibri" panose="020F0502020204030204" pitchFamily="34" charset="0"/>
            </a:rPr>
            <a:t>Seguros</a:t>
          </a:r>
          <a:r>
            <a:rPr lang="en-US" sz="1200" dirty="0" smtClean="0">
              <a:latin typeface="Calibri" panose="020F0502020204030204" pitchFamily="34" charset="0"/>
            </a:rPr>
            <a:t>.  </a:t>
          </a:r>
        </a:p>
        <a:p>
          <a:endParaRPr lang="es-MX" sz="1200" dirty="0" smtClean="0">
            <a:latin typeface="Calibri" panose="020F0502020204030204" pitchFamily="34" charset="0"/>
          </a:endParaRPr>
        </a:p>
        <a:p>
          <a:r>
            <a:rPr lang="en-US" sz="1200" dirty="0" smtClean="0">
              <a:latin typeface="Calibri" panose="020F0502020204030204" pitchFamily="34" charset="0"/>
            </a:rPr>
            <a:t>·Un total de 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5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estudios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 </a:t>
          </a:r>
          <a:r>
            <a:rPr lang="en-US" sz="1200" dirty="0" err="1" smtClean="0">
              <a:latin typeface="Calibri" panose="020F0502020204030204" pitchFamily="34" charset="0"/>
            </a:rPr>
            <a:t>complementa</a:t>
          </a:r>
          <a:r>
            <a:rPr lang="en-US" sz="1200" dirty="0" smtClean="0">
              <a:latin typeface="Calibri" panose="020F0502020204030204" pitchFamily="34" charset="0"/>
            </a:rPr>
            <a:t> el </a:t>
          </a:r>
          <a:r>
            <a:rPr lang="en-US" sz="1200" dirty="0" err="1" smtClean="0">
              <a:latin typeface="Calibri" panose="020F0502020204030204" pitchFamily="34" charset="0"/>
            </a:rPr>
            <a:t>proceso</a:t>
          </a:r>
          <a:r>
            <a:rPr lang="en-US" sz="1200" dirty="0" smtClean="0">
              <a:latin typeface="Calibri" panose="020F0502020204030204" pitchFamily="34" charset="0"/>
            </a:rPr>
            <a:t> de </a:t>
          </a:r>
          <a:r>
            <a:rPr lang="en-US" sz="1200" dirty="0" err="1" smtClean="0">
              <a:latin typeface="Calibri" panose="020F0502020204030204" pitchFamily="34" charset="0"/>
            </a:rPr>
            <a:t>consulta</a:t>
          </a:r>
          <a:r>
            <a:rPr lang="en-US" sz="1200" dirty="0" smtClean="0">
              <a:latin typeface="Calibri" panose="020F0502020204030204" pitchFamily="34" charset="0"/>
            </a:rPr>
            <a:t> de la </a:t>
          </a:r>
          <a:r>
            <a:rPr lang="en-US" sz="1200" dirty="0" err="1" smtClean="0">
              <a:latin typeface="Calibri" panose="020F0502020204030204" pitchFamily="34" charset="0"/>
            </a:rPr>
            <a:t>normativa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secundaria</a:t>
          </a:r>
          <a:r>
            <a:rPr lang="en-US" sz="1200" dirty="0" smtClean="0">
              <a:latin typeface="Calibri" panose="020F0502020204030204" pitchFamily="34" charset="0"/>
            </a:rPr>
            <a:t>. </a:t>
          </a:r>
          <a:endParaRPr lang="es-ES" sz="1200" dirty="0"/>
        </a:p>
      </dgm:t>
    </dgm:pt>
    <dgm:pt modelId="{E542E9C6-EE75-5F40-9719-EAA5D606B9A7}" type="parTrans" cxnId="{15EF1934-246D-8749-B52E-4FD9D5673E78}">
      <dgm:prSet/>
      <dgm:spPr/>
      <dgm:t>
        <a:bodyPr/>
        <a:lstStyle/>
        <a:p>
          <a:endParaRPr lang="es-ES"/>
        </a:p>
      </dgm:t>
    </dgm:pt>
    <dgm:pt modelId="{D8C25BB3-7EDD-B549-B4E3-5EFBB0B5C150}" type="sibTrans" cxnId="{15EF1934-246D-8749-B52E-4FD9D5673E78}">
      <dgm:prSet/>
      <dgm:spPr/>
      <dgm:t>
        <a:bodyPr/>
        <a:lstStyle/>
        <a:p>
          <a:endParaRPr lang="es-ES"/>
        </a:p>
      </dgm:t>
    </dgm:pt>
    <dgm:pt modelId="{CDC72C7E-68C1-CB41-A124-A80039DA5D02}">
      <dgm:prSet phldrT="[Texto]" custT="1"/>
      <dgm:spPr/>
      <dgm:t>
        <a:bodyPr/>
        <a:lstStyle/>
        <a:p>
          <a:r>
            <a:rPr lang="es-MX" sz="1600" b="1" smtClean="0">
              <a:solidFill>
                <a:srgbClr val="595959"/>
              </a:solidFill>
              <a:latin typeface="Calibri" panose="020F0502020204030204" pitchFamily="34" charset="0"/>
            </a:rPr>
            <a:t>ESTUDIOS DE IMPACTO CUANTITATIVO </a:t>
          </a:r>
        </a:p>
        <a:p>
          <a:r>
            <a:rPr lang="es-MX" sz="1600" b="1" smtClean="0">
              <a:solidFill>
                <a:srgbClr val="595959"/>
              </a:solidFill>
              <a:latin typeface="Calibri" panose="020F0502020204030204" pitchFamily="34" charset="0"/>
            </a:rPr>
            <a:t>(EIQ)</a:t>
          </a:r>
          <a:endParaRPr lang="es-ES" sz="1600" b="1">
            <a:solidFill>
              <a:srgbClr val="595959"/>
            </a:solidFill>
          </a:endParaRPr>
        </a:p>
      </dgm:t>
    </dgm:pt>
    <dgm:pt modelId="{4E601934-3200-8446-B571-AD7D2C3026A7}" type="parTrans" cxnId="{15E88F45-9EF4-224D-9FD6-6FFC75AD5D26}">
      <dgm:prSet/>
      <dgm:spPr/>
      <dgm:t>
        <a:bodyPr/>
        <a:lstStyle/>
        <a:p>
          <a:endParaRPr lang="es-ES"/>
        </a:p>
      </dgm:t>
    </dgm:pt>
    <dgm:pt modelId="{18998438-8F82-A74E-87E7-697FC90F9707}" type="sibTrans" cxnId="{15E88F45-9EF4-224D-9FD6-6FFC75AD5D26}">
      <dgm:prSet/>
      <dgm:spPr/>
      <dgm:t>
        <a:bodyPr/>
        <a:lstStyle/>
        <a:p>
          <a:endParaRPr lang="es-ES"/>
        </a:p>
      </dgm:t>
    </dgm:pt>
    <dgm:pt modelId="{402833F1-944D-3E40-B4C4-335168F896CE}">
      <dgm:prSet phldrT="[Texto]" custT="1"/>
      <dgm:spPr/>
      <dgm:t>
        <a:bodyPr/>
        <a:lstStyle/>
        <a:p>
          <a:r>
            <a:rPr lang="es-MX" sz="1050" b="1" smtClean="0">
              <a:latin typeface="Calibri" panose="020F0502020204030204" pitchFamily="34" charset="0"/>
            </a:rPr>
            <a:t>MODELOS DE VALIDACIÓN Y  CALIBRACIÓN </a:t>
          </a:r>
          <a:endParaRPr lang="es-ES" sz="1050" b="1"/>
        </a:p>
      </dgm:t>
    </dgm:pt>
    <dgm:pt modelId="{3687EFD4-1008-264F-A9BE-F6D61C930D02}" type="parTrans" cxnId="{D878D76B-61D1-F340-87B4-7135E8E0FFCE}">
      <dgm:prSet/>
      <dgm:spPr/>
      <dgm:t>
        <a:bodyPr/>
        <a:lstStyle/>
        <a:p>
          <a:endParaRPr lang="es-ES"/>
        </a:p>
      </dgm:t>
    </dgm:pt>
    <dgm:pt modelId="{42378D75-3022-944C-B476-67F582D515AB}" type="sibTrans" cxnId="{D878D76B-61D1-F340-87B4-7135E8E0FFCE}">
      <dgm:prSet/>
      <dgm:spPr/>
      <dgm:t>
        <a:bodyPr/>
        <a:lstStyle/>
        <a:p>
          <a:endParaRPr lang="es-ES"/>
        </a:p>
      </dgm:t>
    </dgm:pt>
    <dgm:pt modelId="{E38316C6-E40B-BA4B-BF15-62BB7BD92C21}">
      <dgm:prSet phldrT="[Texto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</a:rPr>
            <a:t>·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Validación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y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calibración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dirty="0" smtClean="0">
              <a:latin typeface="Calibri" panose="020F0502020204030204" pitchFamily="34" charset="0"/>
            </a:rPr>
            <a:t>de </a:t>
          </a:r>
          <a:r>
            <a:rPr lang="en-US" sz="1200" dirty="0" err="1" smtClean="0">
              <a:latin typeface="Calibri" panose="020F0502020204030204" pitchFamily="34" charset="0"/>
            </a:rPr>
            <a:t>los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modelos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usados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como</a:t>
          </a:r>
          <a:r>
            <a:rPr lang="en-US" sz="1200" dirty="0" smtClean="0">
              <a:latin typeface="Calibri" panose="020F0502020204030204" pitchFamily="34" charset="0"/>
            </a:rPr>
            <a:t> parte del </a:t>
          </a:r>
          <a:r>
            <a:rPr lang="en-US" sz="1200" dirty="0" err="1" smtClean="0">
              <a:latin typeface="Calibri" panose="020F0502020204030204" pitchFamily="34" charset="0"/>
            </a:rPr>
            <a:t>Modelo</a:t>
          </a:r>
          <a:r>
            <a:rPr lang="en-US" sz="1200" dirty="0" smtClean="0">
              <a:latin typeface="Calibri" panose="020F0502020204030204" pitchFamily="34" charset="0"/>
            </a:rPr>
            <a:t> </a:t>
          </a:r>
          <a:r>
            <a:rPr lang="en-US" sz="1200" dirty="0" err="1" smtClean="0">
              <a:latin typeface="Calibri" panose="020F0502020204030204" pitchFamily="34" charset="0"/>
            </a:rPr>
            <a:t>Estándar</a:t>
          </a:r>
          <a:r>
            <a:rPr lang="en-US" sz="1200" dirty="0" smtClean="0">
              <a:latin typeface="Calibri" panose="020F0502020204030204" pitchFamily="34" charset="0"/>
            </a:rPr>
            <a:t>  del </a:t>
          </a:r>
          <a:r>
            <a:rPr lang="en-US" sz="1200" dirty="0" err="1" smtClean="0">
              <a:latin typeface="Calibri" panose="020F0502020204030204" pitchFamily="34" charset="0"/>
            </a:rPr>
            <a:t>cálculo</a:t>
          </a:r>
          <a:r>
            <a:rPr lang="en-US" sz="1200" dirty="0" smtClean="0">
              <a:latin typeface="Calibri" panose="020F0502020204030204" pitchFamily="34" charset="0"/>
            </a:rPr>
            <a:t> del RCS</a:t>
          </a:r>
          <a:r>
            <a:rPr lang="es-MX" sz="1200" dirty="0" smtClean="0">
              <a:latin typeface="Calibri" panose="020F0502020204030204" pitchFamily="34" charset="0"/>
            </a:rPr>
            <a:t>.</a:t>
          </a:r>
        </a:p>
        <a:p>
          <a:endParaRPr lang="es-MX" sz="1200" dirty="0" smtClean="0">
            <a:latin typeface="Calibri" panose="020F0502020204030204" pitchFamily="34" charset="0"/>
          </a:endParaRPr>
        </a:p>
        <a:p>
          <a:r>
            <a:rPr lang="en-US" sz="1200" dirty="0" smtClean="0">
              <a:latin typeface="Calibri" panose="020F0502020204030204" pitchFamily="34" charset="0"/>
            </a:rPr>
            <a:t>·Un total de 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6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estudios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dirty="0" smtClean="0">
              <a:latin typeface="Calibri" panose="020F0502020204030204" pitchFamily="34" charset="0"/>
            </a:rPr>
            <a:t>(</a:t>
          </a:r>
          <a:r>
            <a:rPr lang="en-US" sz="1200" dirty="0" err="1" smtClean="0">
              <a:latin typeface="Calibri" panose="020F0502020204030204" pitchFamily="34" charset="0"/>
            </a:rPr>
            <a:t>incluyendo</a:t>
          </a:r>
          <a:r>
            <a:rPr lang="en-US" sz="1200" dirty="0" smtClean="0">
              <a:latin typeface="Calibri" panose="020F0502020204030204" pitchFamily="34" charset="0"/>
            </a:rPr>
            <a:t> la </a:t>
          </a:r>
          <a:r>
            <a:rPr lang="en-US" sz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prueba</a:t>
          </a:r>
          <a:r>
            <a:rPr lang="en-US" sz="1200" dirty="0" smtClean="0">
              <a:solidFill>
                <a:srgbClr val="FF0000"/>
              </a:solidFill>
              <a:latin typeface="Calibri" panose="020F0502020204030204" pitchFamily="34" charset="0"/>
            </a:rPr>
            <a:t> final</a:t>
          </a:r>
          <a:r>
            <a:rPr lang="es-MX" sz="1200" dirty="0" smtClean="0">
              <a:latin typeface="Calibri" panose="020F0502020204030204" pitchFamily="34" charset="0"/>
            </a:rPr>
            <a:t>)  complementan el proceso de consulta de la regulación secundaria.</a:t>
          </a:r>
        </a:p>
        <a:p>
          <a:endParaRPr lang="es-ES" sz="1200" dirty="0"/>
        </a:p>
      </dgm:t>
    </dgm:pt>
    <dgm:pt modelId="{B4DB0752-9F69-1348-BEF1-678A53A76C68}" type="parTrans" cxnId="{0E4D19D0-9EC9-E24C-BA74-DEF392011D09}">
      <dgm:prSet/>
      <dgm:spPr/>
      <dgm:t>
        <a:bodyPr/>
        <a:lstStyle/>
        <a:p>
          <a:endParaRPr lang="es-ES"/>
        </a:p>
      </dgm:t>
    </dgm:pt>
    <dgm:pt modelId="{BDF52E95-6686-284F-AEA6-27166C09ED99}" type="sibTrans" cxnId="{0E4D19D0-9EC9-E24C-BA74-DEF392011D09}">
      <dgm:prSet/>
      <dgm:spPr/>
      <dgm:t>
        <a:bodyPr/>
        <a:lstStyle/>
        <a:p>
          <a:endParaRPr lang="es-ES"/>
        </a:p>
      </dgm:t>
    </dgm:pt>
    <dgm:pt modelId="{F1A50150-C38E-2549-8AFF-DE627E4BF54B}" type="pres">
      <dgm:prSet presAssocID="{39366849-C165-4E43-AF23-5EED82832C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CF0E92-12BB-1E4E-9C21-113B58AD78C4}" type="pres">
      <dgm:prSet presAssocID="{33077EC3-6EBC-8A41-9C41-02CD4EC755C0}" presName="compNode" presStyleCnt="0"/>
      <dgm:spPr/>
    </dgm:pt>
    <dgm:pt modelId="{A7801C5D-C777-A14C-9001-75B71B236C74}" type="pres">
      <dgm:prSet presAssocID="{33077EC3-6EBC-8A41-9C41-02CD4EC755C0}" presName="aNode" presStyleLbl="bgShp" presStyleIdx="0" presStyleCnt="3" custLinFactNeighborY="197"/>
      <dgm:spPr/>
      <dgm:t>
        <a:bodyPr/>
        <a:lstStyle/>
        <a:p>
          <a:endParaRPr lang="es-ES"/>
        </a:p>
      </dgm:t>
    </dgm:pt>
    <dgm:pt modelId="{C6E5D78E-2233-9841-8046-56C7F022A84C}" type="pres">
      <dgm:prSet presAssocID="{33077EC3-6EBC-8A41-9C41-02CD4EC755C0}" presName="textNode" presStyleLbl="bgShp" presStyleIdx="0" presStyleCnt="3"/>
      <dgm:spPr/>
      <dgm:t>
        <a:bodyPr/>
        <a:lstStyle/>
        <a:p>
          <a:endParaRPr lang="es-ES"/>
        </a:p>
      </dgm:t>
    </dgm:pt>
    <dgm:pt modelId="{1414BF38-35C7-094A-A7E7-A73BDE436E58}" type="pres">
      <dgm:prSet presAssocID="{33077EC3-6EBC-8A41-9C41-02CD4EC755C0}" presName="compChildNode" presStyleCnt="0"/>
      <dgm:spPr/>
    </dgm:pt>
    <dgm:pt modelId="{CDFE8472-C8C5-3C40-8DA4-E55BA62DAF10}" type="pres">
      <dgm:prSet presAssocID="{33077EC3-6EBC-8A41-9C41-02CD4EC755C0}" presName="theInnerList" presStyleCnt="0"/>
      <dgm:spPr/>
    </dgm:pt>
    <dgm:pt modelId="{3E59B902-DA19-304F-9188-80784AF8D694}" type="pres">
      <dgm:prSet presAssocID="{2496085D-74D6-FA41-A909-2ECD722800CB}" presName="childNode" presStyleLbl="node1" presStyleIdx="0" presStyleCnt="6" custScaleY="38817" custLinFactNeighborY="-95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066909-6A87-CC40-B452-388D9989CDDA}" type="pres">
      <dgm:prSet presAssocID="{2496085D-74D6-FA41-A909-2ECD722800CB}" presName="aSpace2" presStyleCnt="0"/>
      <dgm:spPr/>
    </dgm:pt>
    <dgm:pt modelId="{34DB3783-9AB1-7E4B-821A-E0D57C0B17BB}" type="pres">
      <dgm:prSet presAssocID="{AFDBCA83-2060-564B-B576-BE8CD96359E9}" presName="childNode" presStyleLbl="node1" presStyleIdx="1" presStyleCnt="6" custScaleY="249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0E83E-A163-BF46-A68D-2DE1C2283644}" type="pres">
      <dgm:prSet presAssocID="{33077EC3-6EBC-8A41-9C41-02CD4EC755C0}" presName="aSpace" presStyleCnt="0"/>
      <dgm:spPr/>
    </dgm:pt>
    <dgm:pt modelId="{454E3BC0-02E8-AB4F-B13D-56DA9D84D66A}" type="pres">
      <dgm:prSet presAssocID="{A778B18D-331D-C240-B16A-06BCEE2EF00E}" presName="compNode" presStyleCnt="0"/>
      <dgm:spPr/>
    </dgm:pt>
    <dgm:pt modelId="{FD89D1EC-70C0-2441-9E81-2F1331CA4F78}" type="pres">
      <dgm:prSet presAssocID="{A778B18D-331D-C240-B16A-06BCEE2EF00E}" presName="aNode" presStyleLbl="bgShp" presStyleIdx="1" presStyleCnt="3" custLinFactNeighborY="-225"/>
      <dgm:spPr/>
      <dgm:t>
        <a:bodyPr/>
        <a:lstStyle/>
        <a:p>
          <a:endParaRPr lang="es-ES"/>
        </a:p>
      </dgm:t>
    </dgm:pt>
    <dgm:pt modelId="{B5FC5D5E-4929-D942-BEF4-E9E95AAFF828}" type="pres">
      <dgm:prSet presAssocID="{A778B18D-331D-C240-B16A-06BCEE2EF00E}" presName="textNode" presStyleLbl="bgShp" presStyleIdx="1" presStyleCnt="3"/>
      <dgm:spPr/>
      <dgm:t>
        <a:bodyPr/>
        <a:lstStyle/>
        <a:p>
          <a:endParaRPr lang="es-ES"/>
        </a:p>
      </dgm:t>
    </dgm:pt>
    <dgm:pt modelId="{3AFBFDE2-B967-FE4A-AC3B-DF2519EFCCAB}" type="pres">
      <dgm:prSet presAssocID="{A778B18D-331D-C240-B16A-06BCEE2EF00E}" presName="compChildNode" presStyleCnt="0"/>
      <dgm:spPr/>
    </dgm:pt>
    <dgm:pt modelId="{774CEE38-734C-9643-B3C1-178F91FBDB6B}" type="pres">
      <dgm:prSet presAssocID="{A778B18D-331D-C240-B16A-06BCEE2EF00E}" presName="theInnerList" presStyleCnt="0"/>
      <dgm:spPr/>
    </dgm:pt>
    <dgm:pt modelId="{15B66DC5-8CEC-1F40-B0F9-2B9E30A7AE63}" type="pres">
      <dgm:prSet presAssocID="{AA922BFA-CA81-8443-862D-902D7F2E8D53}" presName="childNode" presStyleLbl="node1" presStyleIdx="2" presStyleCnt="6" custScaleY="36128" custLinFactNeighborY="-949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DC9B3-83B4-7B42-A42B-014CA5E5CA7C}" type="pres">
      <dgm:prSet presAssocID="{AA922BFA-CA81-8443-862D-902D7F2E8D53}" presName="aSpace2" presStyleCnt="0"/>
      <dgm:spPr/>
    </dgm:pt>
    <dgm:pt modelId="{21F9310F-AA8E-6848-AAE8-729298EDFCA7}" type="pres">
      <dgm:prSet presAssocID="{E7A8A9E7-9760-324B-B9E7-598049AEAEA5}" presName="childNode" presStyleLbl="node1" presStyleIdx="3" presStyleCnt="6" custScaleY="2416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277C35-31BF-FD4B-9483-A188F756624D}" type="pres">
      <dgm:prSet presAssocID="{A778B18D-331D-C240-B16A-06BCEE2EF00E}" presName="aSpace" presStyleCnt="0"/>
      <dgm:spPr/>
    </dgm:pt>
    <dgm:pt modelId="{7814780F-EF1C-A344-8A72-AC20FC4EADE1}" type="pres">
      <dgm:prSet presAssocID="{CDC72C7E-68C1-CB41-A124-A80039DA5D02}" presName="compNode" presStyleCnt="0"/>
      <dgm:spPr/>
    </dgm:pt>
    <dgm:pt modelId="{C5C661CF-7ECD-C049-B144-2FB0715BFF6D}" type="pres">
      <dgm:prSet presAssocID="{CDC72C7E-68C1-CB41-A124-A80039DA5D02}" presName="aNode" presStyleLbl="bgShp" presStyleIdx="2" presStyleCnt="3"/>
      <dgm:spPr/>
      <dgm:t>
        <a:bodyPr/>
        <a:lstStyle/>
        <a:p>
          <a:endParaRPr lang="es-ES"/>
        </a:p>
      </dgm:t>
    </dgm:pt>
    <dgm:pt modelId="{D688FD51-B221-534D-9A1D-EB5A63DE8112}" type="pres">
      <dgm:prSet presAssocID="{CDC72C7E-68C1-CB41-A124-A80039DA5D02}" presName="textNode" presStyleLbl="bgShp" presStyleIdx="2" presStyleCnt="3"/>
      <dgm:spPr/>
      <dgm:t>
        <a:bodyPr/>
        <a:lstStyle/>
        <a:p>
          <a:endParaRPr lang="es-ES"/>
        </a:p>
      </dgm:t>
    </dgm:pt>
    <dgm:pt modelId="{4579E3FE-5A9F-E347-958F-08CF58F01BA9}" type="pres">
      <dgm:prSet presAssocID="{CDC72C7E-68C1-CB41-A124-A80039DA5D02}" presName="compChildNode" presStyleCnt="0"/>
      <dgm:spPr/>
    </dgm:pt>
    <dgm:pt modelId="{772BE47C-71FA-DA40-AE65-5255ED584D66}" type="pres">
      <dgm:prSet presAssocID="{CDC72C7E-68C1-CB41-A124-A80039DA5D02}" presName="theInnerList" presStyleCnt="0"/>
      <dgm:spPr/>
    </dgm:pt>
    <dgm:pt modelId="{2600CB9B-A470-414C-9028-6DE4D960E81D}" type="pres">
      <dgm:prSet presAssocID="{402833F1-944D-3E40-B4C4-335168F896CE}" presName="childNode" presStyleLbl="node1" presStyleIdx="4" presStyleCnt="6" custScaleY="41626" custLinFactNeighborY="-961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BBA25-EF08-364F-8067-200152FC4BEF}" type="pres">
      <dgm:prSet presAssocID="{402833F1-944D-3E40-B4C4-335168F896CE}" presName="aSpace2" presStyleCnt="0"/>
      <dgm:spPr/>
    </dgm:pt>
    <dgm:pt modelId="{6C4A2F1B-E07C-8646-A2E9-E6100A927E10}" type="pres">
      <dgm:prSet presAssocID="{E38316C6-E40B-BA4B-BF15-62BB7BD92C21}" presName="childNode" presStyleLbl="node1" presStyleIdx="5" presStyleCnt="6" custScaleY="253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5A7BA5-F4E5-4AC6-B585-308720FFEDD7}" type="presOf" srcId="{2496085D-74D6-FA41-A909-2ECD722800CB}" destId="{3E59B902-DA19-304F-9188-80784AF8D694}" srcOrd="0" destOrd="0" presId="urn:microsoft.com/office/officeart/2005/8/layout/lProcess2"/>
    <dgm:cxn modelId="{A1E854C9-448F-4F67-99BB-D62EA114444A}" type="presOf" srcId="{AFDBCA83-2060-564B-B576-BE8CD96359E9}" destId="{34DB3783-9AB1-7E4B-821A-E0D57C0B17BB}" srcOrd="0" destOrd="0" presId="urn:microsoft.com/office/officeart/2005/8/layout/lProcess2"/>
    <dgm:cxn modelId="{3B09B46A-7FA6-3549-8665-DDF4936B93C0}" srcId="{39366849-C165-4E43-AF23-5EED82832CAC}" destId="{A778B18D-331D-C240-B16A-06BCEE2EF00E}" srcOrd="1" destOrd="0" parTransId="{8FD82272-8EC4-7B4D-B38C-6A05F7776C54}" sibTransId="{2FD92587-94F5-6A4E-A1C1-5CE3DF0CE54A}"/>
    <dgm:cxn modelId="{15EF1934-246D-8749-B52E-4FD9D5673E78}" srcId="{A778B18D-331D-C240-B16A-06BCEE2EF00E}" destId="{E7A8A9E7-9760-324B-B9E7-598049AEAEA5}" srcOrd="1" destOrd="0" parTransId="{E542E9C6-EE75-5F40-9719-EAA5D606B9A7}" sibTransId="{D8C25BB3-7EDD-B549-B4E3-5EFBB0B5C150}"/>
    <dgm:cxn modelId="{99C707FA-DE05-4ED9-A1BB-B08082CC812D}" type="presOf" srcId="{402833F1-944D-3E40-B4C4-335168F896CE}" destId="{2600CB9B-A470-414C-9028-6DE4D960E81D}" srcOrd="0" destOrd="0" presId="urn:microsoft.com/office/officeart/2005/8/layout/lProcess2"/>
    <dgm:cxn modelId="{173B90C2-5987-AE42-BE90-BEBE3162FDC3}" srcId="{A778B18D-331D-C240-B16A-06BCEE2EF00E}" destId="{AA922BFA-CA81-8443-862D-902D7F2E8D53}" srcOrd="0" destOrd="0" parTransId="{928F1D31-00C1-4F4C-8D65-B3756B7FCA4E}" sibTransId="{DF98D4B7-68F3-0A4D-BB23-3F2A3C01C607}"/>
    <dgm:cxn modelId="{D878D76B-61D1-F340-87B4-7135E8E0FFCE}" srcId="{CDC72C7E-68C1-CB41-A124-A80039DA5D02}" destId="{402833F1-944D-3E40-B4C4-335168F896CE}" srcOrd="0" destOrd="0" parTransId="{3687EFD4-1008-264F-A9BE-F6D61C930D02}" sibTransId="{42378D75-3022-944C-B476-67F582D515AB}"/>
    <dgm:cxn modelId="{1FB68F75-E014-4C91-ABF5-794B07978973}" type="presOf" srcId="{CDC72C7E-68C1-CB41-A124-A80039DA5D02}" destId="{C5C661CF-7ECD-C049-B144-2FB0715BFF6D}" srcOrd="0" destOrd="0" presId="urn:microsoft.com/office/officeart/2005/8/layout/lProcess2"/>
    <dgm:cxn modelId="{280B3933-9EA3-0A42-AD35-193DCE82F9C2}" srcId="{33077EC3-6EBC-8A41-9C41-02CD4EC755C0}" destId="{2496085D-74D6-FA41-A909-2ECD722800CB}" srcOrd="0" destOrd="0" parTransId="{D8AE606B-C88A-CD4A-BE51-3F52CEED9C2E}" sibTransId="{CDB6CD70-FA75-3846-82A5-261899C1BFDB}"/>
    <dgm:cxn modelId="{0C9B170A-A039-E646-848D-DB576B761C2B}" srcId="{33077EC3-6EBC-8A41-9C41-02CD4EC755C0}" destId="{AFDBCA83-2060-564B-B576-BE8CD96359E9}" srcOrd="1" destOrd="0" parTransId="{76AFF8F6-DBFF-704E-A2B1-7148B5E809D5}" sibTransId="{B4326E85-AF3D-D543-B4D3-F5FDB3DF0155}"/>
    <dgm:cxn modelId="{DC691DC0-0DCE-44CF-8335-412C03A378A7}" type="presOf" srcId="{A778B18D-331D-C240-B16A-06BCEE2EF00E}" destId="{FD89D1EC-70C0-2441-9E81-2F1331CA4F78}" srcOrd="0" destOrd="0" presId="urn:microsoft.com/office/officeart/2005/8/layout/lProcess2"/>
    <dgm:cxn modelId="{15E88F45-9EF4-224D-9FD6-6FFC75AD5D26}" srcId="{39366849-C165-4E43-AF23-5EED82832CAC}" destId="{CDC72C7E-68C1-CB41-A124-A80039DA5D02}" srcOrd="2" destOrd="0" parTransId="{4E601934-3200-8446-B571-AD7D2C3026A7}" sibTransId="{18998438-8F82-A74E-87E7-697FC90F9707}"/>
    <dgm:cxn modelId="{BC5554B4-993C-4777-AD33-1891B622914E}" type="presOf" srcId="{AA922BFA-CA81-8443-862D-902D7F2E8D53}" destId="{15B66DC5-8CEC-1F40-B0F9-2B9E30A7AE63}" srcOrd="0" destOrd="0" presId="urn:microsoft.com/office/officeart/2005/8/layout/lProcess2"/>
    <dgm:cxn modelId="{E34D0D49-A27A-4332-AA03-F8B816D639AF}" type="presOf" srcId="{E7A8A9E7-9760-324B-B9E7-598049AEAEA5}" destId="{21F9310F-AA8E-6848-AAE8-729298EDFCA7}" srcOrd="0" destOrd="0" presId="urn:microsoft.com/office/officeart/2005/8/layout/lProcess2"/>
    <dgm:cxn modelId="{C2A06983-70C7-41F6-B00D-85474A0ACC5A}" type="presOf" srcId="{33077EC3-6EBC-8A41-9C41-02CD4EC755C0}" destId="{C6E5D78E-2233-9841-8046-56C7F022A84C}" srcOrd="1" destOrd="0" presId="urn:microsoft.com/office/officeart/2005/8/layout/lProcess2"/>
    <dgm:cxn modelId="{0E4D19D0-9EC9-E24C-BA74-DEF392011D09}" srcId="{CDC72C7E-68C1-CB41-A124-A80039DA5D02}" destId="{E38316C6-E40B-BA4B-BF15-62BB7BD92C21}" srcOrd="1" destOrd="0" parTransId="{B4DB0752-9F69-1348-BEF1-678A53A76C68}" sibTransId="{BDF52E95-6686-284F-AEA6-27166C09ED99}"/>
    <dgm:cxn modelId="{9FC6476D-B7A8-472A-9D77-9E2D96F99D01}" type="presOf" srcId="{E38316C6-E40B-BA4B-BF15-62BB7BD92C21}" destId="{6C4A2F1B-E07C-8646-A2E9-E6100A927E10}" srcOrd="0" destOrd="0" presId="urn:microsoft.com/office/officeart/2005/8/layout/lProcess2"/>
    <dgm:cxn modelId="{4E4DAB59-4535-4747-853B-EEEC0E1ADA86}" srcId="{39366849-C165-4E43-AF23-5EED82832CAC}" destId="{33077EC3-6EBC-8A41-9C41-02CD4EC755C0}" srcOrd="0" destOrd="0" parTransId="{4922AE85-535C-0E44-844A-95FEF8E4D553}" sibTransId="{0ACBC688-50BD-C14C-9964-315BB999A464}"/>
    <dgm:cxn modelId="{61851700-6F76-4F41-B360-2041350F888B}" type="presOf" srcId="{A778B18D-331D-C240-B16A-06BCEE2EF00E}" destId="{B5FC5D5E-4929-D942-BEF4-E9E95AAFF828}" srcOrd="1" destOrd="0" presId="urn:microsoft.com/office/officeart/2005/8/layout/lProcess2"/>
    <dgm:cxn modelId="{97B36343-E825-4995-879E-85D33123193A}" type="presOf" srcId="{39366849-C165-4E43-AF23-5EED82832CAC}" destId="{F1A50150-C38E-2549-8AFF-DE627E4BF54B}" srcOrd="0" destOrd="0" presId="urn:microsoft.com/office/officeart/2005/8/layout/lProcess2"/>
    <dgm:cxn modelId="{B9D21A9A-54C2-40B3-94F9-1EC8055B0CA4}" type="presOf" srcId="{CDC72C7E-68C1-CB41-A124-A80039DA5D02}" destId="{D688FD51-B221-534D-9A1D-EB5A63DE8112}" srcOrd="1" destOrd="0" presId="urn:microsoft.com/office/officeart/2005/8/layout/lProcess2"/>
    <dgm:cxn modelId="{621E146B-32D7-4D88-9598-C6882EED40FF}" type="presOf" srcId="{33077EC3-6EBC-8A41-9C41-02CD4EC755C0}" destId="{A7801C5D-C777-A14C-9001-75B71B236C74}" srcOrd="0" destOrd="0" presId="urn:microsoft.com/office/officeart/2005/8/layout/lProcess2"/>
    <dgm:cxn modelId="{8AA0AB06-D402-4ADF-91B2-9D5B0DC4C50C}" type="presParOf" srcId="{F1A50150-C38E-2549-8AFF-DE627E4BF54B}" destId="{91CF0E92-12BB-1E4E-9C21-113B58AD78C4}" srcOrd="0" destOrd="0" presId="urn:microsoft.com/office/officeart/2005/8/layout/lProcess2"/>
    <dgm:cxn modelId="{0296751B-3071-44FB-8527-5CB370C80879}" type="presParOf" srcId="{91CF0E92-12BB-1E4E-9C21-113B58AD78C4}" destId="{A7801C5D-C777-A14C-9001-75B71B236C74}" srcOrd="0" destOrd="0" presId="urn:microsoft.com/office/officeart/2005/8/layout/lProcess2"/>
    <dgm:cxn modelId="{6CD138C3-4305-4486-9975-996963AD621E}" type="presParOf" srcId="{91CF0E92-12BB-1E4E-9C21-113B58AD78C4}" destId="{C6E5D78E-2233-9841-8046-56C7F022A84C}" srcOrd="1" destOrd="0" presId="urn:microsoft.com/office/officeart/2005/8/layout/lProcess2"/>
    <dgm:cxn modelId="{30184295-B0BB-4DA3-8428-979D25650A24}" type="presParOf" srcId="{91CF0E92-12BB-1E4E-9C21-113B58AD78C4}" destId="{1414BF38-35C7-094A-A7E7-A73BDE436E58}" srcOrd="2" destOrd="0" presId="urn:microsoft.com/office/officeart/2005/8/layout/lProcess2"/>
    <dgm:cxn modelId="{990B7C2D-3747-458B-9C63-51944EDDB3ED}" type="presParOf" srcId="{1414BF38-35C7-094A-A7E7-A73BDE436E58}" destId="{CDFE8472-C8C5-3C40-8DA4-E55BA62DAF10}" srcOrd="0" destOrd="0" presId="urn:microsoft.com/office/officeart/2005/8/layout/lProcess2"/>
    <dgm:cxn modelId="{3EBE4AD2-6DC5-478A-AA11-3D52008F9A23}" type="presParOf" srcId="{CDFE8472-C8C5-3C40-8DA4-E55BA62DAF10}" destId="{3E59B902-DA19-304F-9188-80784AF8D694}" srcOrd="0" destOrd="0" presId="urn:microsoft.com/office/officeart/2005/8/layout/lProcess2"/>
    <dgm:cxn modelId="{CF9B1DE6-3010-4E9E-99D3-727C1DB2C66E}" type="presParOf" srcId="{CDFE8472-C8C5-3C40-8DA4-E55BA62DAF10}" destId="{DB066909-6A87-CC40-B452-388D9989CDDA}" srcOrd="1" destOrd="0" presId="urn:microsoft.com/office/officeart/2005/8/layout/lProcess2"/>
    <dgm:cxn modelId="{11A5AC67-7504-46B2-A2B0-FF432BDDD74F}" type="presParOf" srcId="{CDFE8472-C8C5-3C40-8DA4-E55BA62DAF10}" destId="{34DB3783-9AB1-7E4B-821A-E0D57C0B17BB}" srcOrd="2" destOrd="0" presId="urn:microsoft.com/office/officeart/2005/8/layout/lProcess2"/>
    <dgm:cxn modelId="{1173CCFE-4A2C-422C-8F74-3A2E22BF6C06}" type="presParOf" srcId="{F1A50150-C38E-2549-8AFF-DE627E4BF54B}" destId="{9830E83E-A163-BF46-A68D-2DE1C2283644}" srcOrd="1" destOrd="0" presId="urn:microsoft.com/office/officeart/2005/8/layout/lProcess2"/>
    <dgm:cxn modelId="{5E3DBE25-64E4-4FBF-9929-FFEC4E8D7C26}" type="presParOf" srcId="{F1A50150-C38E-2549-8AFF-DE627E4BF54B}" destId="{454E3BC0-02E8-AB4F-B13D-56DA9D84D66A}" srcOrd="2" destOrd="0" presId="urn:microsoft.com/office/officeart/2005/8/layout/lProcess2"/>
    <dgm:cxn modelId="{76586533-7626-4EBE-A5F1-646BF913205D}" type="presParOf" srcId="{454E3BC0-02E8-AB4F-B13D-56DA9D84D66A}" destId="{FD89D1EC-70C0-2441-9E81-2F1331CA4F78}" srcOrd="0" destOrd="0" presId="urn:microsoft.com/office/officeart/2005/8/layout/lProcess2"/>
    <dgm:cxn modelId="{B596FB12-2568-4A7E-829C-A51A5DD808DE}" type="presParOf" srcId="{454E3BC0-02E8-AB4F-B13D-56DA9D84D66A}" destId="{B5FC5D5E-4929-D942-BEF4-E9E95AAFF828}" srcOrd="1" destOrd="0" presId="urn:microsoft.com/office/officeart/2005/8/layout/lProcess2"/>
    <dgm:cxn modelId="{2F293561-7FC7-44A4-9A1A-169A11699B54}" type="presParOf" srcId="{454E3BC0-02E8-AB4F-B13D-56DA9D84D66A}" destId="{3AFBFDE2-B967-FE4A-AC3B-DF2519EFCCAB}" srcOrd="2" destOrd="0" presId="urn:microsoft.com/office/officeart/2005/8/layout/lProcess2"/>
    <dgm:cxn modelId="{52866E35-0386-468A-9447-962AD1FAEC37}" type="presParOf" srcId="{3AFBFDE2-B967-FE4A-AC3B-DF2519EFCCAB}" destId="{774CEE38-734C-9643-B3C1-178F91FBDB6B}" srcOrd="0" destOrd="0" presId="urn:microsoft.com/office/officeart/2005/8/layout/lProcess2"/>
    <dgm:cxn modelId="{E766EE6D-8D1B-453D-A8BD-1271A8ED7489}" type="presParOf" srcId="{774CEE38-734C-9643-B3C1-178F91FBDB6B}" destId="{15B66DC5-8CEC-1F40-B0F9-2B9E30A7AE63}" srcOrd="0" destOrd="0" presId="urn:microsoft.com/office/officeart/2005/8/layout/lProcess2"/>
    <dgm:cxn modelId="{CE738A12-0649-41E7-9FA2-686E4583C467}" type="presParOf" srcId="{774CEE38-734C-9643-B3C1-178F91FBDB6B}" destId="{24CDC9B3-83B4-7B42-A42B-014CA5E5CA7C}" srcOrd="1" destOrd="0" presId="urn:microsoft.com/office/officeart/2005/8/layout/lProcess2"/>
    <dgm:cxn modelId="{CA55416A-75A8-4FEB-85CD-1E712EC6CD49}" type="presParOf" srcId="{774CEE38-734C-9643-B3C1-178F91FBDB6B}" destId="{21F9310F-AA8E-6848-AAE8-729298EDFCA7}" srcOrd="2" destOrd="0" presId="urn:microsoft.com/office/officeart/2005/8/layout/lProcess2"/>
    <dgm:cxn modelId="{5A77DF81-A7AB-431F-A3B6-B3D5A806784E}" type="presParOf" srcId="{F1A50150-C38E-2549-8AFF-DE627E4BF54B}" destId="{9C277C35-31BF-FD4B-9483-A188F756624D}" srcOrd="3" destOrd="0" presId="urn:microsoft.com/office/officeart/2005/8/layout/lProcess2"/>
    <dgm:cxn modelId="{E88D39B2-3AD4-47E9-99D8-82AA2A37AF66}" type="presParOf" srcId="{F1A50150-C38E-2549-8AFF-DE627E4BF54B}" destId="{7814780F-EF1C-A344-8A72-AC20FC4EADE1}" srcOrd="4" destOrd="0" presId="urn:microsoft.com/office/officeart/2005/8/layout/lProcess2"/>
    <dgm:cxn modelId="{DDA68853-9CCA-4386-9CF1-9C5113DA3393}" type="presParOf" srcId="{7814780F-EF1C-A344-8A72-AC20FC4EADE1}" destId="{C5C661CF-7ECD-C049-B144-2FB0715BFF6D}" srcOrd="0" destOrd="0" presId="urn:microsoft.com/office/officeart/2005/8/layout/lProcess2"/>
    <dgm:cxn modelId="{BCFD97CD-87EA-4D6B-B371-7BF6AD312F56}" type="presParOf" srcId="{7814780F-EF1C-A344-8A72-AC20FC4EADE1}" destId="{D688FD51-B221-534D-9A1D-EB5A63DE8112}" srcOrd="1" destOrd="0" presId="urn:microsoft.com/office/officeart/2005/8/layout/lProcess2"/>
    <dgm:cxn modelId="{9CEB5F76-78D0-4FC2-A06C-D0A7FC594610}" type="presParOf" srcId="{7814780F-EF1C-A344-8A72-AC20FC4EADE1}" destId="{4579E3FE-5A9F-E347-958F-08CF58F01BA9}" srcOrd="2" destOrd="0" presId="urn:microsoft.com/office/officeart/2005/8/layout/lProcess2"/>
    <dgm:cxn modelId="{C4C4A215-3CE9-4667-BD67-81FEF8BA5A30}" type="presParOf" srcId="{4579E3FE-5A9F-E347-958F-08CF58F01BA9}" destId="{772BE47C-71FA-DA40-AE65-5255ED584D66}" srcOrd="0" destOrd="0" presId="urn:microsoft.com/office/officeart/2005/8/layout/lProcess2"/>
    <dgm:cxn modelId="{3B1503AB-45AF-4223-B488-52BA84214149}" type="presParOf" srcId="{772BE47C-71FA-DA40-AE65-5255ED584D66}" destId="{2600CB9B-A470-414C-9028-6DE4D960E81D}" srcOrd="0" destOrd="0" presId="urn:microsoft.com/office/officeart/2005/8/layout/lProcess2"/>
    <dgm:cxn modelId="{5F281986-739B-41BB-80B5-C47319BA7D3A}" type="presParOf" srcId="{772BE47C-71FA-DA40-AE65-5255ED584D66}" destId="{72CBBA25-EF08-364F-8067-200152FC4BEF}" srcOrd="1" destOrd="0" presId="urn:microsoft.com/office/officeart/2005/8/layout/lProcess2"/>
    <dgm:cxn modelId="{CF3ED1C8-ED06-46C3-9E21-E70B1B1525FD}" type="presParOf" srcId="{772BE47C-71FA-DA40-AE65-5255ED584D66}" destId="{6C4A2F1B-E07C-8646-A2E9-E6100A927E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D88DE-1CA6-F046-8929-B8E8155A00A9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3EED04-FDEB-3B47-A2C6-795FA1E4806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/>
            <a:t>Regulación Prudencial</a:t>
          </a:r>
          <a:endParaRPr lang="es-ES" sz="2000" b="1" dirty="0"/>
        </a:p>
      </dgm:t>
    </dgm:pt>
    <dgm:pt modelId="{167B7430-E9F6-544E-940E-310E918074B9}" type="parTrans" cxnId="{39D38A2C-F342-9F42-82A1-B219508B0678}">
      <dgm:prSet/>
      <dgm:spPr/>
      <dgm:t>
        <a:bodyPr/>
        <a:lstStyle/>
        <a:p>
          <a:endParaRPr lang="es-ES"/>
        </a:p>
      </dgm:t>
    </dgm:pt>
    <dgm:pt modelId="{9E2E91F0-C0F2-E243-9B37-2EBAE81D3C46}" type="sibTrans" cxnId="{39D38A2C-F342-9F42-82A1-B219508B0678}">
      <dgm:prSet/>
      <dgm:spPr/>
      <dgm:t>
        <a:bodyPr/>
        <a:lstStyle/>
        <a:p>
          <a:endParaRPr lang="es-ES"/>
        </a:p>
      </dgm:t>
    </dgm:pt>
    <dgm:pt modelId="{3FC0E0CE-50DF-7F48-AEE9-EE8D6EC49FD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 smtClean="0">
              <a:latin typeface="Calibri" panose="020F0502020204030204" pitchFamily="34" charset="0"/>
            </a:rPr>
            <a:t>Convergencia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Regulatoria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en</a:t>
          </a:r>
          <a:r>
            <a:rPr lang="en-US" sz="2000" b="1" dirty="0" smtClean="0">
              <a:latin typeface="Calibri" panose="020F0502020204030204" pitchFamily="34" charset="0"/>
            </a:rPr>
            <a:t> </a:t>
          </a:r>
          <a:r>
            <a:rPr lang="en-US" sz="2000" b="1" dirty="0" err="1" smtClean="0">
              <a:latin typeface="Calibri" panose="020F0502020204030204" pitchFamily="34" charset="0"/>
            </a:rPr>
            <a:t>América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5299F9D9-708F-2C4E-90DC-44DFAD07295A}" type="parTrans" cxnId="{905AEA7D-A382-2F45-BCE1-D8D3C358C172}">
      <dgm:prSet/>
      <dgm:spPr/>
      <dgm:t>
        <a:bodyPr/>
        <a:lstStyle/>
        <a:p>
          <a:endParaRPr lang="es-ES"/>
        </a:p>
      </dgm:t>
    </dgm:pt>
    <dgm:pt modelId="{007CE903-538E-9E4E-94E2-2439F12B7665}" type="sibTrans" cxnId="{905AEA7D-A382-2F45-BCE1-D8D3C358C172}">
      <dgm:prSet/>
      <dgm:spPr/>
      <dgm:t>
        <a:bodyPr/>
        <a:lstStyle/>
        <a:p>
          <a:endParaRPr lang="es-ES"/>
        </a:p>
      </dgm:t>
    </dgm:pt>
    <dgm:pt modelId="{414DE339-CC7A-4769-BA49-890EA76200E1}">
      <dgm:prSet custT="1"/>
      <dgm:spPr>
        <a:solidFill>
          <a:schemeClr val="accent5"/>
        </a:solidFill>
      </dgm:spPr>
      <dgm:t>
        <a:bodyPr/>
        <a:lstStyle/>
        <a:p>
          <a:r>
            <a:rPr lang="es-MX" sz="2400" b="1" dirty="0" smtClean="0"/>
            <a:t> </a:t>
          </a:r>
          <a:r>
            <a:rPr lang="es-MX" sz="2000" b="1" dirty="0" smtClean="0"/>
            <a:t>Consideraciones ante Cambio Regulatorio</a:t>
          </a:r>
          <a:endParaRPr lang="es-MX" sz="2000" b="1" dirty="0"/>
        </a:p>
      </dgm:t>
    </dgm:pt>
    <dgm:pt modelId="{7467A54E-DDD3-42F9-86A9-78EC40DEC2C7}" type="parTrans" cxnId="{0F3B095E-4523-44BD-910D-27546B9FFA70}">
      <dgm:prSet/>
      <dgm:spPr/>
      <dgm:t>
        <a:bodyPr/>
        <a:lstStyle/>
        <a:p>
          <a:endParaRPr lang="es-MX"/>
        </a:p>
      </dgm:t>
    </dgm:pt>
    <dgm:pt modelId="{4D67A698-C04E-47EC-9774-2183A0D09486}" type="sibTrans" cxnId="{0F3B095E-4523-44BD-910D-27546B9FFA70}">
      <dgm:prSet/>
      <dgm:spPr/>
      <dgm:t>
        <a:bodyPr/>
        <a:lstStyle/>
        <a:p>
          <a:endParaRPr lang="es-MX"/>
        </a:p>
      </dgm:t>
    </dgm:pt>
    <dgm:pt modelId="{687DA0FF-B0C2-4188-AD26-F5FC23614EFF}">
      <dgm:prSet custT="1"/>
      <dgm:spPr>
        <a:solidFill>
          <a:srgbClr val="00B0F0"/>
        </a:solidFill>
      </dgm:spPr>
      <dgm:t>
        <a:bodyPr/>
        <a:lstStyle/>
        <a:p>
          <a:r>
            <a:rPr lang="es-MX" sz="2000" b="1" dirty="0" smtClean="0"/>
            <a:t>Cambio Regulatorio en México </a:t>
          </a:r>
          <a:endParaRPr lang="es-MX" sz="2000" b="1" dirty="0"/>
        </a:p>
      </dgm:t>
    </dgm:pt>
    <dgm:pt modelId="{A980B3A7-AD98-4CE8-985F-0B8855781A7A}" type="parTrans" cxnId="{AA9DE905-71AC-4E76-88A5-230052673EBA}">
      <dgm:prSet/>
      <dgm:spPr/>
      <dgm:t>
        <a:bodyPr/>
        <a:lstStyle/>
        <a:p>
          <a:endParaRPr lang="es-MX"/>
        </a:p>
      </dgm:t>
    </dgm:pt>
    <dgm:pt modelId="{00DF04C4-82C8-4584-A74B-E4C33EC87B81}" type="sibTrans" cxnId="{AA9DE905-71AC-4E76-88A5-230052673EBA}">
      <dgm:prSet/>
      <dgm:spPr/>
      <dgm:t>
        <a:bodyPr/>
        <a:lstStyle/>
        <a:p>
          <a:endParaRPr lang="es-MX"/>
        </a:p>
      </dgm:t>
    </dgm:pt>
    <dgm:pt modelId="{DFCA0C40-1745-0B48-8154-25EC7ED572EB}" type="pres">
      <dgm:prSet presAssocID="{2CCD88DE-1CA6-F046-8929-B8E8155A0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8037F10-3292-AD49-9340-A5F6BD9E6CE3}" type="pres">
      <dgm:prSet presAssocID="{2CCD88DE-1CA6-F046-8929-B8E8155A00A9}" presName="Name1" presStyleCnt="0"/>
      <dgm:spPr/>
    </dgm:pt>
    <dgm:pt modelId="{B1A41CB6-B501-9048-8739-44382BA6D39F}" type="pres">
      <dgm:prSet presAssocID="{2CCD88DE-1CA6-F046-8929-B8E8155A00A9}" presName="cycle" presStyleCnt="0"/>
      <dgm:spPr/>
    </dgm:pt>
    <dgm:pt modelId="{B1F2F8EC-08B7-A249-8310-910526B49247}" type="pres">
      <dgm:prSet presAssocID="{2CCD88DE-1CA6-F046-8929-B8E8155A00A9}" presName="srcNode" presStyleLbl="node1" presStyleIdx="0" presStyleCnt="4"/>
      <dgm:spPr/>
    </dgm:pt>
    <dgm:pt modelId="{640009A8-5B1D-B14C-B733-231A2DF1C292}" type="pres">
      <dgm:prSet presAssocID="{2CCD88DE-1CA6-F046-8929-B8E8155A00A9}" presName="conn" presStyleLbl="parChTrans1D2" presStyleIdx="0" presStyleCnt="1"/>
      <dgm:spPr/>
      <dgm:t>
        <a:bodyPr/>
        <a:lstStyle/>
        <a:p>
          <a:endParaRPr lang="es-ES"/>
        </a:p>
      </dgm:t>
    </dgm:pt>
    <dgm:pt modelId="{85510720-F426-974E-B4DF-A69F22EB5B67}" type="pres">
      <dgm:prSet presAssocID="{2CCD88DE-1CA6-F046-8929-B8E8155A00A9}" presName="extraNode" presStyleLbl="node1" presStyleIdx="0" presStyleCnt="4"/>
      <dgm:spPr/>
    </dgm:pt>
    <dgm:pt modelId="{20CD8350-EBCB-4946-A200-E5D85B8E848C}" type="pres">
      <dgm:prSet presAssocID="{2CCD88DE-1CA6-F046-8929-B8E8155A00A9}" presName="dstNode" presStyleLbl="node1" presStyleIdx="0" presStyleCnt="4"/>
      <dgm:spPr/>
    </dgm:pt>
    <dgm:pt modelId="{E2B0D3AC-22ED-B642-ADC0-C086DDBD3D2C}" type="pres">
      <dgm:prSet presAssocID="{E73EED04-FDEB-3B47-A2C6-795FA1E48063}" presName="text_1" presStyleLbl="node1" presStyleIdx="0" presStyleCnt="4" custLinFactNeighborX="555" custLinFactNeighborY="-46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923C6-B137-D94F-B501-73A41C0411DE}" type="pres">
      <dgm:prSet presAssocID="{E73EED04-FDEB-3B47-A2C6-795FA1E48063}" presName="accent_1" presStyleCnt="0"/>
      <dgm:spPr/>
    </dgm:pt>
    <dgm:pt modelId="{B6605CE0-F9DB-F54D-A7DF-03B509852EFA}" type="pres">
      <dgm:prSet presAssocID="{E73EED04-FDEB-3B47-A2C6-795FA1E48063}" presName="accentRepeatNode" presStyleLbl="solidFgAcc1" presStyleIdx="0" presStyleCnt="4" custScaleX="98411" custScaleY="84203" custLinFactNeighborX="-5125" custLinFactNeighborY="-37447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D766FBD-A2D1-F543-8F06-FA0DB7309503}" type="pres">
      <dgm:prSet presAssocID="{3FC0E0CE-50DF-7F48-AEE9-EE8D6EC49FDE}" presName="text_2" presStyleLbl="node1" presStyleIdx="1" presStyleCnt="4" custScaleX="99085" custLinFactNeighborX="1882" custLinFactNeighborY="-29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15D5A-CE17-D841-BADA-7DA7D26DAEEE}" type="pres">
      <dgm:prSet presAssocID="{3FC0E0CE-50DF-7F48-AEE9-EE8D6EC49FDE}" presName="accent_2" presStyleCnt="0"/>
      <dgm:spPr/>
    </dgm:pt>
    <dgm:pt modelId="{F134FB6E-F2BA-E04B-BBBB-A6842A1B44B8}" type="pres">
      <dgm:prSet presAssocID="{3FC0E0CE-50DF-7F48-AEE9-EE8D6EC49FDE}" presName="accentRepeatNode" presStyleLbl="solidFgAcc1" presStyleIdx="1" presStyleCnt="4" custScaleX="99154" custScaleY="94599" custLinFactNeighborX="-2913" custLinFactNeighborY="-25715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6A195859-C2C2-4208-81C6-9EFEB3FE492E}" type="pres">
      <dgm:prSet presAssocID="{687DA0FF-B0C2-4188-AD26-F5FC23614EFF}" presName="text_3" presStyleLbl="node1" presStyleIdx="2" presStyleCnt="4" custScaleX="100321" custLinFactNeighborX="1282" custLinFactNeighborY="-135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682572-1DAB-4074-9704-4A621BF7217D}" type="pres">
      <dgm:prSet presAssocID="{687DA0FF-B0C2-4188-AD26-F5FC23614EFF}" presName="accent_3" presStyleCnt="0"/>
      <dgm:spPr/>
    </dgm:pt>
    <dgm:pt modelId="{7ECA6923-284D-440D-AE6E-25F1615CD62E}" type="pres">
      <dgm:prSet presAssocID="{687DA0FF-B0C2-4188-AD26-F5FC23614EFF}" presName="accentRepeatNode" presStyleLbl="solidFgAcc1" presStyleIdx="2" presStyleCnt="4" custLinFactNeighborX="-75" custLinFactNeighborY="-10826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F38516F6-1BDF-486C-B163-B93C15C74569}" type="pres">
      <dgm:prSet presAssocID="{414DE339-CC7A-4769-BA49-890EA76200E1}" presName="text_4" presStyleLbl="node1" presStyleIdx="3" presStyleCnt="4" custScaleX="103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C2CC54-9BC7-4BD1-A293-4FF890843A57}" type="pres">
      <dgm:prSet presAssocID="{414DE339-CC7A-4769-BA49-890EA76200E1}" presName="accent_4" presStyleCnt="0"/>
      <dgm:spPr/>
    </dgm:pt>
    <dgm:pt modelId="{BC9EA287-5970-4E82-BB1F-5ABD5C37EBC5}" type="pres">
      <dgm:prSet presAssocID="{414DE339-CC7A-4769-BA49-890EA76200E1}" presName="accentRepeatNode" presStyleLbl="solidFgAcc1" presStyleIdx="3" presStyleCnt="4"/>
      <dgm:spPr>
        <a:solidFill>
          <a:srgbClr val="FF3300"/>
        </a:solidFill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</dgm:ptLst>
  <dgm:cxnLst>
    <dgm:cxn modelId="{8C8C3DD3-FBB4-4F8F-AC8A-BDCCA99A5991}" type="presOf" srcId="{687DA0FF-B0C2-4188-AD26-F5FC23614EFF}" destId="{6A195859-C2C2-4208-81C6-9EFEB3FE492E}" srcOrd="0" destOrd="0" presId="urn:microsoft.com/office/officeart/2008/layout/VerticalCurvedList"/>
    <dgm:cxn modelId="{5F2E4A54-C5CE-47C0-AFCF-5BC3F1054003}" type="presOf" srcId="{414DE339-CC7A-4769-BA49-890EA76200E1}" destId="{F38516F6-1BDF-486C-B163-B93C15C74569}" srcOrd="0" destOrd="0" presId="urn:microsoft.com/office/officeart/2008/layout/VerticalCurvedList"/>
    <dgm:cxn modelId="{AA9DE905-71AC-4E76-88A5-230052673EBA}" srcId="{2CCD88DE-1CA6-F046-8929-B8E8155A00A9}" destId="{687DA0FF-B0C2-4188-AD26-F5FC23614EFF}" srcOrd="2" destOrd="0" parTransId="{A980B3A7-AD98-4CE8-985F-0B8855781A7A}" sibTransId="{00DF04C4-82C8-4584-A74B-E4C33EC87B81}"/>
    <dgm:cxn modelId="{B4443CB8-7747-403A-A45B-03C27457B8EE}" type="presOf" srcId="{9E2E91F0-C0F2-E243-9B37-2EBAE81D3C46}" destId="{640009A8-5B1D-B14C-B733-231A2DF1C292}" srcOrd="0" destOrd="0" presId="urn:microsoft.com/office/officeart/2008/layout/VerticalCurvedList"/>
    <dgm:cxn modelId="{0F3B095E-4523-44BD-910D-27546B9FFA70}" srcId="{2CCD88DE-1CA6-F046-8929-B8E8155A00A9}" destId="{414DE339-CC7A-4769-BA49-890EA76200E1}" srcOrd="3" destOrd="0" parTransId="{7467A54E-DDD3-42F9-86A9-78EC40DEC2C7}" sibTransId="{4D67A698-C04E-47EC-9774-2183A0D09486}"/>
    <dgm:cxn modelId="{905AEA7D-A382-2F45-BCE1-D8D3C358C172}" srcId="{2CCD88DE-1CA6-F046-8929-B8E8155A00A9}" destId="{3FC0E0CE-50DF-7F48-AEE9-EE8D6EC49FDE}" srcOrd="1" destOrd="0" parTransId="{5299F9D9-708F-2C4E-90DC-44DFAD07295A}" sibTransId="{007CE903-538E-9E4E-94E2-2439F12B7665}"/>
    <dgm:cxn modelId="{39D38A2C-F342-9F42-82A1-B219508B0678}" srcId="{2CCD88DE-1CA6-F046-8929-B8E8155A00A9}" destId="{E73EED04-FDEB-3B47-A2C6-795FA1E48063}" srcOrd="0" destOrd="0" parTransId="{167B7430-E9F6-544E-940E-310E918074B9}" sibTransId="{9E2E91F0-C0F2-E243-9B37-2EBAE81D3C46}"/>
    <dgm:cxn modelId="{F7F53DCE-FE9C-4EF4-A1E0-56A2D4068E16}" type="presOf" srcId="{E73EED04-FDEB-3B47-A2C6-795FA1E48063}" destId="{E2B0D3AC-22ED-B642-ADC0-C086DDBD3D2C}" srcOrd="0" destOrd="0" presId="urn:microsoft.com/office/officeart/2008/layout/VerticalCurvedList"/>
    <dgm:cxn modelId="{0D4794EE-A17D-4E52-87EE-33040AD96634}" type="presOf" srcId="{2CCD88DE-1CA6-F046-8929-B8E8155A00A9}" destId="{DFCA0C40-1745-0B48-8154-25EC7ED572EB}" srcOrd="0" destOrd="0" presId="urn:microsoft.com/office/officeart/2008/layout/VerticalCurvedList"/>
    <dgm:cxn modelId="{018BC1DD-9C65-4CC1-A3BE-A40431F06C2E}" type="presOf" srcId="{3FC0E0CE-50DF-7F48-AEE9-EE8D6EC49FDE}" destId="{FD766FBD-A2D1-F543-8F06-FA0DB7309503}" srcOrd="0" destOrd="0" presId="urn:microsoft.com/office/officeart/2008/layout/VerticalCurvedList"/>
    <dgm:cxn modelId="{719D0825-2DB5-4DEF-9387-93CBAD2BFF24}" type="presParOf" srcId="{DFCA0C40-1745-0B48-8154-25EC7ED572EB}" destId="{F8037F10-3292-AD49-9340-A5F6BD9E6CE3}" srcOrd="0" destOrd="0" presId="urn:microsoft.com/office/officeart/2008/layout/VerticalCurvedList"/>
    <dgm:cxn modelId="{13B6D041-D23A-4B79-9DE6-873BF41A843B}" type="presParOf" srcId="{F8037F10-3292-AD49-9340-A5F6BD9E6CE3}" destId="{B1A41CB6-B501-9048-8739-44382BA6D39F}" srcOrd="0" destOrd="0" presId="urn:microsoft.com/office/officeart/2008/layout/VerticalCurvedList"/>
    <dgm:cxn modelId="{BF622D11-586C-4CC7-AC99-86593099F3E8}" type="presParOf" srcId="{B1A41CB6-B501-9048-8739-44382BA6D39F}" destId="{B1F2F8EC-08B7-A249-8310-910526B49247}" srcOrd="0" destOrd="0" presId="urn:microsoft.com/office/officeart/2008/layout/VerticalCurvedList"/>
    <dgm:cxn modelId="{973E45E7-82DE-459C-AA69-F67F59353F15}" type="presParOf" srcId="{B1A41CB6-B501-9048-8739-44382BA6D39F}" destId="{640009A8-5B1D-B14C-B733-231A2DF1C292}" srcOrd="1" destOrd="0" presId="urn:microsoft.com/office/officeart/2008/layout/VerticalCurvedList"/>
    <dgm:cxn modelId="{4B3316C6-E5D3-402E-84FF-6CCCE15CC765}" type="presParOf" srcId="{B1A41CB6-B501-9048-8739-44382BA6D39F}" destId="{85510720-F426-974E-B4DF-A69F22EB5B67}" srcOrd="2" destOrd="0" presId="urn:microsoft.com/office/officeart/2008/layout/VerticalCurvedList"/>
    <dgm:cxn modelId="{D088EED1-413B-4C5D-965C-6C4FB9E5F056}" type="presParOf" srcId="{B1A41CB6-B501-9048-8739-44382BA6D39F}" destId="{20CD8350-EBCB-4946-A200-E5D85B8E848C}" srcOrd="3" destOrd="0" presId="urn:microsoft.com/office/officeart/2008/layout/VerticalCurvedList"/>
    <dgm:cxn modelId="{43A8AC39-BC60-49F7-9F08-DFB9610FA8D5}" type="presParOf" srcId="{F8037F10-3292-AD49-9340-A5F6BD9E6CE3}" destId="{E2B0D3AC-22ED-B642-ADC0-C086DDBD3D2C}" srcOrd="1" destOrd="0" presId="urn:microsoft.com/office/officeart/2008/layout/VerticalCurvedList"/>
    <dgm:cxn modelId="{59521E51-68B2-4A75-8166-2E2B172390A9}" type="presParOf" srcId="{F8037F10-3292-AD49-9340-A5F6BD9E6CE3}" destId="{264923C6-B137-D94F-B501-73A41C0411DE}" srcOrd="2" destOrd="0" presId="urn:microsoft.com/office/officeart/2008/layout/VerticalCurvedList"/>
    <dgm:cxn modelId="{C3CFD887-C6C6-473E-BC2E-8FE1B5D00BAB}" type="presParOf" srcId="{264923C6-B137-D94F-B501-73A41C0411DE}" destId="{B6605CE0-F9DB-F54D-A7DF-03B509852EFA}" srcOrd="0" destOrd="0" presId="urn:microsoft.com/office/officeart/2008/layout/VerticalCurvedList"/>
    <dgm:cxn modelId="{1ED73934-61AC-4369-8C6D-73B285D7ABFA}" type="presParOf" srcId="{F8037F10-3292-AD49-9340-A5F6BD9E6CE3}" destId="{FD766FBD-A2D1-F543-8F06-FA0DB7309503}" srcOrd="3" destOrd="0" presId="urn:microsoft.com/office/officeart/2008/layout/VerticalCurvedList"/>
    <dgm:cxn modelId="{E7453D3E-9887-4C96-8081-5520488790B7}" type="presParOf" srcId="{F8037F10-3292-AD49-9340-A5F6BD9E6CE3}" destId="{76C15D5A-CE17-D841-BADA-7DA7D26DAEEE}" srcOrd="4" destOrd="0" presId="urn:microsoft.com/office/officeart/2008/layout/VerticalCurvedList"/>
    <dgm:cxn modelId="{B627C291-C18A-46F8-A941-DE814C63402C}" type="presParOf" srcId="{76C15D5A-CE17-D841-BADA-7DA7D26DAEEE}" destId="{F134FB6E-F2BA-E04B-BBBB-A6842A1B44B8}" srcOrd="0" destOrd="0" presId="urn:microsoft.com/office/officeart/2008/layout/VerticalCurvedList"/>
    <dgm:cxn modelId="{84CA837D-245C-4554-8200-41B8EE774EE3}" type="presParOf" srcId="{F8037F10-3292-AD49-9340-A5F6BD9E6CE3}" destId="{6A195859-C2C2-4208-81C6-9EFEB3FE492E}" srcOrd="5" destOrd="0" presId="urn:microsoft.com/office/officeart/2008/layout/VerticalCurvedList"/>
    <dgm:cxn modelId="{BAB4B63F-E0D2-475B-ACC7-2268A473D738}" type="presParOf" srcId="{F8037F10-3292-AD49-9340-A5F6BD9E6CE3}" destId="{87682572-1DAB-4074-9704-4A621BF7217D}" srcOrd="6" destOrd="0" presId="urn:microsoft.com/office/officeart/2008/layout/VerticalCurvedList"/>
    <dgm:cxn modelId="{A7E72221-F501-461A-A420-BA5E0872249C}" type="presParOf" srcId="{87682572-1DAB-4074-9704-4A621BF7217D}" destId="{7ECA6923-284D-440D-AE6E-25F1615CD62E}" srcOrd="0" destOrd="0" presId="urn:microsoft.com/office/officeart/2008/layout/VerticalCurvedList"/>
    <dgm:cxn modelId="{501749E5-9291-4675-A94B-F64652EC8C4C}" type="presParOf" srcId="{F8037F10-3292-AD49-9340-A5F6BD9E6CE3}" destId="{F38516F6-1BDF-486C-B163-B93C15C74569}" srcOrd="7" destOrd="0" presId="urn:microsoft.com/office/officeart/2008/layout/VerticalCurvedList"/>
    <dgm:cxn modelId="{8BC0C706-483A-4817-9DC4-8D235600A88E}" type="presParOf" srcId="{F8037F10-3292-AD49-9340-A5F6BD9E6CE3}" destId="{AAC2CC54-9BC7-4BD1-A293-4FF890843A57}" srcOrd="8" destOrd="0" presId="urn:microsoft.com/office/officeart/2008/layout/VerticalCurvedList"/>
    <dgm:cxn modelId="{E0986527-7A09-42A1-BF8B-DB9F2F07E7B0}" type="presParOf" srcId="{AAC2CC54-9BC7-4BD1-A293-4FF890843A57}" destId="{BC9EA287-5970-4E82-BB1F-5ABD5C37EB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524470-A27B-E146-B497-874DCB4257F0}" type="doc">
      <dgm:prSet loTypeId="urn:microsoft.com/office/officeart/2005/8/layout/vList5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E5EE13D-0729-5447-B341-E9AE70F097B8}">
      <dgm:prSet phldrT="[Texto]" custT="1"/>
      <dgm:spPr/>
      <dgm:t>
        <a:bodyPr/>
        <a:lstStyle/>
        <a:p>
          <a:r>
            <a:rPr lang="es-MX" sz="1800" noProof="0" dirty="0" smtClean="0">
              <a:latin typeface="+mj-lt"/>
            </a:rPr>
            <a:t>Estructura </a:t>
          </a:r>
          <a:r>
            <a:rPr lang="es-MX" sz="1600" noProof="0" dirty="0" smtClean="0">
              <a:latin typeface="+mj-lt"/>
            </a:rPr>
            <a:t>del</a:t>
          </a:r>
          <a:r>
            <a:rPr lang="es-MX" sz="1800" noProof="0" dirty="0" smtClean="0">
              <a:latin typeface="+mj-lt"/>
            </a:rPr>
            <a:t>  Regulador </a:t>
          </a:r>
          <a:endParaRPr lang="es-MX" sz="1800" noProof="0" dirty="0"/>
        </a:p>
      </dgm:t>
    </dgm:pt>
    <dgm:pt modelId="{F568FD70-FFB8-8345-818B-30B06509CB32}" type="parTrans" cxnId="{A1AEF0BE-9416-F04F-A909-2540BD309C71}">
      <dgm:prSet/>
      <dgm:spPr/>
      <dgm:t>
        <a:bodyPr/>
        <a:lstStyle/>
        <a:p>
          <a:endParaRPr lang="es-MX" noProof="0" dirty="0"/>
        </a:p>
      </dgm:t>
    </dgm:pt>
    <dgm:pt modelId="{8AF6CA57-A190-8248-B1C8-C1D54442DAD5}" type="sibTrans" cxnId="{A1AEF0BE-9416-F04F-A909-2540BD309C71}">
      <dgm:prSet/>
      <dgm:spPr/>
      <dgm:t>
        <a:bodyPr/>
        <a:lstStyle/>
        <a:p>
          <a:endParaRPr lang="es-MX" noProof="0" dirty="0"/>
        </a:p>
      </dgm:t>
    </dgm:pt>
    <dgm:pt modelId="{75234699-6946-F640-B387-616187A6E8B5}">
      <dgm:prSet phldrT="[Texto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300" b="0" noProof="0" dirty="0" smtClean="0">
              <a:solidFill>
                <a:srgbClr val="FF0000"/>
              </a:solidFill>
              <a:latin typeface="Calibri" panose="020F0502020204030204" pitchFamily="34" charset="0"/>
            </a:rPr>
            <a:t>Alineada a la regulación</a:t>
          </a:r>
          <a:r>
            <a:rPr lang="es-MX" sz="1300" b="0" noProof="0" dirty="0" smtClean="0">
              <a:solidFill>
                <a:srgbClr val="595959"/>
              </a:solidFill>
              <a:latin typeface="Calibri" panose="020F0502020204030204" pitchFamily="34" charset="0"/>
            </a:rPr>
            <a:t>; personal suficiente y con las capacidades requeridas.</a:t>
          </a:r>
        </a:p>
        <a:p>
          <a:endParaRPr lang="es-MX" sz="1300" b="0" noProof="0" dirty="0">
            <a:solidFill>
              <a:srgbClr val="595959"/>
            </a:solidFill>
          </a:endParaRPr>
        </a:p>
      </dgm:t>
    </dgm:pt>
    <dgm:pt modelId="{198B8EB1-B8B5-2348-8006-460C8F4BCC25}" type="parTrans" cxnId="{FBA88FEB-FA4D-664C-9C1D-2B6F3D4FC651}">
      <dgm:prSet/>
      <dgm:spPr/>
      <dgm:t>
        <a:bodyPr/>
        <a:lstStyle/>
        <a:p>
          <a:endParaRPr lang="es-MX" noProof="0" dirty="0"/>
        </a:p>
      </dgm:t>
    </dgm:pt>
    <dgm:pt modelId="{203B7F6B-4005-2F43-8263-442E72F779A1}" type="sibTrans" cxnId="{FBA88FEB-FA4D-664C-9C1D-2B6F3D4FC651}">
      <dgm:prSet/>
      <dgm:spPr/>
      <dgm:t>
        <a:bodyPr/>
        <a:lstStyle/>
        <a:p>
          <a:endParaRPr lang="es-MX" noProof="0" dirty="0"/>
        </a:p>
      </dgm:t>
    </dgm:pt>
    <dgm:pt modelId="{27C81756-9B3C-2141-8BE9-AEDD85D95CA0}">
      <dgm:prSet phldrT="[Texto]" custT="1"/>
      <dgm:spPr/>
      <dgm:t>
        <a:bodyPr/>
        <a:lstStyle/>
        <a:p>
          <a:r>
            <a:rPr lang="es-MX" sz="1800" noProof="0" dirty="0" smtClean="0">
              <a:latin typeface="+mj-lt"/>
            </a:rPr>
            <a:t>Sobre las Instituciones</a:t>
          </a:r>
          <a:endParaRPr lang="es-MX" sz="1800" noProof="0" dirty="0"/>
        </a:p>
      </dgm:t>
    </dgm:pt>
    <dgm:pt modelId="{232FCD87-0A0A-CA4C-8B8D-02A605F4E0A0}" type="parTrans" cxnId="{E4E6E879-30CC-7542-9338-703A29B96A29}">
      <dgm:prSet/>
      <dgm:spPr/>
      <dgm:t>
        <a:bodyPr/>
        <a:lstStyle/>
        <a:p>
          <a:endParaRPr lang="es-MX" noProof="0" dirty="0"/>
        </a:p>
      </dgm:t>
    </dgm:pt>
    <dgm:pt modelId="{94D14A16-9277-644B-9A75-204434B5FEFE}" type="sibTrans" cxnId="{E4E6E879-30CC-7542-9338-703A29B96A29}">
      <dgm:prSet/>
      <dgm:spPr/>
      <dgm:t>
        <a:bodyPr/>
        <a:lstStyle/>
        <a:p>
          <a:endParaRPr lang="es-MX" noProof="0" dirty="0"/>
        </a:p>
      </dgm:t>
    </dgm:pt>
    <dgm:pt modelId="{D9DFDEE8-3E91-2142-8428-1239182DADEC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MX" sz="1300" b="0" noProof="0" dirty="0" smtClean="0">
              <a:solidFill>
                <a:srgbClr val="595959"/>
              </a:solidFill>
              <a:latin typeface="+mn-lt"/>
            </a:rPr>
            <a:t>Estudios de impacto, talleres, documentos; aprendizaje institucional de los procesos.</a:t>
          </a:r>
          <a:endParaRPr lang="es-MX" sz="1300" b="0" noProof="0" dirty="0">
            <a:solidFill>
              <a:srgbClr val="595959"/>
            </a:solidFill>
            <a:latin typeface="+mn-lt"/>
          </a:endParaRPr>
        </a:p>
      </dgm:t>
    </dgm:pt>
    <dgm:pt modelId="{32DB0567-48A4-8140-8DBB-3684CC8E11BA}" type="parTrans" cxnId="{3CA4ED1C-4AF1-3442-9513-1116C37798ED}">
      <dgm:prSet/>
      <dgm:spPr/>
      <dgm:t>
        <a:bodyPr/>
        <a:lstStyle/>
        <a:p>
          <a:endParaRPr lang="es-MX" noProof="0" dirty="0"/>
        </a:p>
      </dgm:t>
    </dgm:pt>
    <dgm:pt modelId="{18A034A4-F43A-6A42-90B5-B9E80642D78B}" type="sibTrans" cxnId="{3CA4ED1C-4AF1-3442-9513-1116C37798ED}">
      <dgm:prSet/>
      <dgm:spPr/>
      <dgm:t>
        <a:bodyPr/>
        <a:lstStyle/>
        <a:p>
          <a:endParaRPr lang="es-MX" noProof="0" dirty="0"/>
        </a:p>
      </dgm:t>
    </dgm:pt>
    <dgm:pt modelId="{085209C6-EDE0-944F-9ECC-5F1D97901513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300" b="0" noProof="0" dirty="0" smtClean="0">
              <a:solidFill>
                <a:srgbClr val="FF0000"/>
              </a:solidFill>
              <a:latin typeface="Calibri" panose="020F0502020204030204" pitchFamily="34" charset="0"/>
            </a:rPr>
            <a:t>Flexible</a:t>
          </a:r>
          <a:r>
            <a:rPr lang="es-MX" sz="1300" b="0" noProof="0" dirty="0" smtClean="0">
              <a:solidFill>
                <a:srgbClr val="595959"/>
              </a:solidFill>
              <a:latin typeface="Calibri" panose="020F0502020204030204" pitchFamily="34" charset="0"/>
            </a:rPr>
            <a:t>; acorde a los procesos de desarrollo e implementación; independencia.</a:t>
          </a:r>
        </a:p>
        <a:p>
          <a:endParaRPr lang="es-MX" sz="1300" b="0" noProof="0" dirty="0" smtClean="0">
            <a:solidFill>
              <a:srgbClr val="595959"/>
            </a:solidFill>
            <a:latin typeface="Calibri" panose="020F0502020204030204" pitchFamily="34" charset="0"/>
          </a:endParaRPr>
        </a:p>
      </dgm:t>
    </dgm:pt>
    <dgm:pt modelId="{C4FACBE1-3660-9D41-8D7A-C5CAAD272238}" type="parTrans" cxnId="{26B2D39D-73FE-A44B-9EB6-D9B38652DCE7}">
      <dgm:prSet/>
      <dgm:spPr/>
      <dgm:t>
        <a:bodyPr/>
        <a:lstStyle/>
        <a:p>
          <a:endParaRPr lang="es-MX" noProof="0" dirty="0"/>
        </a:p>
      </dgm:t>
    </dgm:pt>
    <dgm:pt modelId="{D31A1950-A6BA-8E4A-9D4A-E3D1A84F7920}" type="sibTrans" cxnId="{26B2D39D-73FE-A44B-9EB6-D9B38652DCE7}">
      <dgm:prSet/>
      <dgm:spPr/>
      <dgm:t>
        <a:bodyPr/>
        <a:lstStyle/>
        <a:p>
          <a:endParaRPr lang="es-MX" noProof="0" dirty="0"/>
        </a:p>
      </dgm:t>
    </dgm:pt>
    <dgm:pt modelId="{5F0C666F-1011-7544-81C5-541CD9D6E754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1300" b="0" noProof="0" dirty="0" smtClean="0">
              <a:solidFill>
                <a:srgbClr val="595959"/>
              </a:solidFill>
              <a:latin typeface="Calibri" panose="020F0502020204030204" pitchFamily="34" charset="0"/>
            </a:rPr>
            <a:t>Multidisciplinaria; </a:t>
          </a:r>
          <a:r>
            <a:rPr lang="es-MX" sz="1300" b="0" noProof="0" dirty="0" smtClean="0">
              <a:solidFill>
                <a:srgbClr val="FF0000"/>
              </a:solidFill>
              <a:latin typeface="Calibri" panose="020F0502020204030204" pitchFamily="34" charset="0"/>
            </a:rPr>
            <a:t>comunicación y coordinación efectiva </a:t>
          </a:r>
          <a:r>
            <a:rPr lang="es-MX" sz="1300" b="0" noProof="0" dirty="0" smtClean="0">
              <a:solidFill>
                <a:srgbClr val="595959"/>
              </a:solidFill>
              <a:latin typeface="Calibri" panose="020F0502020204030204" pitchFamily="34" charset="0"/>
            </a:rPr>
            <a:t>entre áreas y hacia las áreas de decisión.</a:t>
          </a:r>
          <a:endParaRPr lang="es-MX" sz="1300" b="0" noProof="0" dirty="0">
            <a:solidFill>
              <a:srgbClr val="595959"/>
            </a:solidFill>
            <a:latin typeface="Calibri" panose="020F0502020204030204" pitchFamily="34" charset="0"/>
          </a:endParaRPr>
        </a:p>
      </dgm:t>
    </dgm:pt>
    <dgm:pt modelId="{A1156A54-C56D-1F4B-BA25-BFDDCBFDDB55}" type="parTrans" cxnId="{B56B0C29-0D45-474E-AE9C-368DDCE22CF0}">
      <dgm:prSet/>
      <dgm:spPr/>
      <dgm:t>
        <a:bodyPr/>
        <a:lstStyle/>
        <a:p>
          <a:endParaRPr lang="es-MX" noProof="0" dirty="0"/>
        </a:p>
      </dgm:t>
    </dgm:pt>
    <dgm:pt modelId="{B8E46839-253B-A247-A4D4-DCE14054F721}" type="sibTrans" cxnId="{B56B0C29-0D45-474E-AE9C-368DDCE22CF0}">
      <dgm:prSet/>
      <dgm:spPr/>
      <dgm:t>
        <a:bodyPr/>
        <a:lstStyle/>
        <a:p>
          <a:endParaRPr lang="es-MX" noProof="0" dirty="0"/>
        </a:p>
      </dgm:t>
    </dgm:pt>
    <dgm:pt modelId="{14CDDE50-B2FA-BA48-9E95-2B157D8FCDC4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MX" sz="1300" b="0" noProof="0" dirty="0">
            <a:solidFill>
              <a:srgbClr val="595959"/>
            </a:solidFill>
            <a:latin typeface="+mn-lt"/>
          </a:endParaRPr>
        </a:p>
      </dgm:t>
    </dgm:pt>
    <dgm:pt modelId="{A57715CD-4214-3D45-B683-B157D3F11456}" type="parTrans" cxnId="{2BBA1E97-2008-D548-8B0F-5CAC9AB0C351}">
      <dgm:prSet/>
      <dgm:spPr/>
      <dgm:t>
        <a:bodyPr/>
        <a:lstStyle/>
        <a:p>
          <a:endParaRPr lang="es-MX" noProof="0" dirty="0"/>
        </a:p>
      </dgm:t>
    </dgm:pt>
    <dgm:pt modelId="{FD9940DE-FB0F-EF46-AEE8-03920D491DE4}" type="sibTrans" cxnId="{2BBA1E97-2008-D548-8B0F-5CAC9AB0C351}">
      <dgm:prSet/>
      <dgm:spPr/>
      <dgm:t>
        <a:bodyPr/>
        <a:lstStyle/>
        <a:p>
          <a:endParaRPr lang="es-MX" noProof="0" dirty="0"/>
        </a:p>
      </dgm:t>
    </dgm:pt>
    <dgm:pt modelId="{E03BF498-B86E-1749-BB22-01E721819B5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MX" sz="1300" b="0" noProof="0" dirty="0" smtClean="0">
              <a:solidFill>
                <a:srgbClr val="595959"/>
              </a:solidFill>
              <a:latin typeface="+mn-lt"/>
            </a:rPr>
            <a:t>Multidisciplinaria; </a:t>
          </a:r>
          <a:r>
            <a:rPr lang="es-MX" sz="1300" b="0" noProof="0" dirty="0" smtClean="0">
              <a:solidFill>
                <a:srgbClr val="FF0000"/>
              </a:solidFill>
              <a:latin typeface="+mn-lt"/>
            </a:rPr>
            <a:t>comunicación y coordinación efectiva </a:t>
          </a:r>
          <a:r>
            <a:rPr lang="es-MX" sz="1300" b="0" noProof="0" dirty="0" smtClean="0">
              <a:solidFill>
                <a:srgbClr val="595959"/>
              </a:solidFill>
              <a:latin typeface="+mn-lt"/>
            </a:rPr>
            <a:t>entre áreas y hacia las áreas de decisión. </a:t>
          </a:r>
          <a:endParaRPr lang="es-MX" sz="1300" b="0" noProof="0" dirty="0">
            <a:solidFill>
              <a:srgbClr val="595959"/>
            </a:solidFill>
            <a:latin typeface="+mn-lt"/>
          </a:endParaRPr>
        </a:p>
      </dgm:t>
    </dgm:pt>
    <dgm:pt modelId="{A18ABDC0-1925-E647-988B-CAF4CCF2BD78}" type="parTrans" cxnId="{6FA8B888-4F24-034C-9618-684BFBDC331F}">
      <dgm:prSet/>
      <dgm:spPr/>
      <dgm:t>
        <a:bodyPr/>
        <a:lstStyle/>
        <a:p>
          <a:endParaRPr lang="es-MX" noProof="0" dirty="0"/>
        </a:p>
      </dgm:t>
    </dgm:pt>
    <dgm:pt modelId="{AD7BE012-85CB-E648-81AE-0184452EB7CD}" type="sibTrans" cxnId="{6FA8B888-4F24-034C-9618-684BFBDC331F}">
      <dgm:prSet/>
      <dgm:spPr/>
      <dgm:t>
        <a:bodyPr/>
        <a:lstStyle/>
        <a:p>
          <a:endParaRPr lang="es-MX" noProof="0" dirty="0"/>
        </a:p>
      </dgm:t>
    </dgm:pt>
    <dgm:pt modelId="{1D45EA00-FC2D-4E4A-B622-657C295655BE}" type="pres">
      <dgm:prSet presAssocID="{2D524470-A27B-E146-B497-874DCB425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840B4A-31BD-DA4E-9135-9EE3D6EB4CAA}" type="pres">
      <dgm:prSet presAssocID="{CE5EE13D-0729-5447-B341-E9AE70F097B8}" presName="linNode" presStyleCnt="0"/>
      <dgm:spPr/>
    </dgm:pt>
    <dgm:pt modelId="{5179B1D6-1DE2-8042-802C-6AAE5B38AFC8}" type="pres">
      <dgm:prSet presAssocID="{CE5EE13D-0729-5447-B341-E9AE70F097B8}" presName="parentText" presStyleLbl="node1" presStyleIdx="0" presStyleCnt="2" custScaleX="793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9E8F6-97DD-AC49-A8C4-F492672AF4EE}" type="pres">
      <dgm:prSet presAssocID="{CE5EE13D-0729-5447-B341-E9AE70F097B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9CF71E-1BB7-0B41-9FB3-274F23C570C1}" type="pres">
      <dgm:prSet presAssocID="{8AF6CA57-A190-8248-B1C8-C1D54442DAD5}" presName="sp" presStyleCnt="0"/>
      <dgm:spPr/>
    </dgm:pt>
    <dgm:pt modelId="{C0B692F9-5AEA-914B-9140-F9EFC954964A}" type="pres">
      <dgm:prSet presAssocID="{27C81756-9B3C-2141-8BE9-AEDD85D95CA0}" presName="linNode" presStyleCnt="0"/>
      <dgm:spPr/>
    </dgm:pt>
    <dgm:pt modelId="{11C70EB7-A073-7F49-A4E9-DB6439060F1D}" type="pres">
      <dgm:prSet presAssocID="{27C81756-9B3C-2141-8BE9-AEDD85D95CA0}" presName="parentText" presStyleLbl="node1" presStyleIdx="1" presStyleCnt="2" custScaleX="793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E922F-9940-EA45-B750-CA1BD7397A09}" type="pres">
      <dgm:prSet presAssocID="{27C81756-9B3C-2141-8BE9-AEDD85D95CA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9D5715-AB20-457C-B645-C273420536BC}" type="presOf" srcId="{CE5EE13D-0729-5447-B341-E9AE70F097B8}" destId="{5179B1D6-1DE2-8042-802C-6AAE5B38AFC8}" srcOrd="0" destOrd="0" presId="urn:microsoft.com/office/officeart/2005/8/layout/vList5"/>
    <dgm:cxn modelId="{2BBA1E97-2008-D548-8B0F-5CAC9AB0C351}" srcId="{27C81756-9B3C-2141-8BE9-AEDD85D95CA0}" destId="{14CDDE50-B2FA-BA48-9E95-2B157D8FCDC4}" srcOrd="1" destOrd="0" parTransId="{A57715CD-4214-3D45-B683-B157D3F11456}" sibTransId="{FD9940DE-FB0F-EF46-AEE8-03920D491DE4}"/>
    <dgm:cxn modelId="{044F7CDC-EA12-4506-A622-96267855EDB3}" type="presOf" srcId="{D9DFDEE8-3E91-2142-8428-1239182DADEC}" destId="{B98E922F-9940-EA45-B750-CA1BD7397A09}" srcOrd="0" destOrd="0" presId="urn:microsoft.com/office/officeart/2005/8/layout/vList5"/>
    <dgm:cxn modelId="{A1AEF0BE-9416-F04F-A909-2540BD309C71}" srcId="{2D524470-A27B-E146-B497-874DCB4257F0}" destId="{CE5EE13D-0729-5447-B341-E9AE70F097B8}" srcOrd="0" destOrd="0" parTransId="{F568FD70-FFB8-8345-818B-30B06509CB32}" sibTransId="{8AF6CA57-A190-8248-B1C8-C1D54442DAD5}"/>
    <dgm:cxn modelId="{6FA8B888-4F24-034C-9618-684BFBDC331F}" srcId="{27C81756-9B3C-2141-8BE9-AEDD85D95CA0}" destId="{E03BF498-B86E-1749-BB22-01E721819B50}" srcOrd="2" destOrd="0" parTransId="{A18ABDC0-1925-E647-988B-CAF4CCF2BD78}" sibTransId="{AD7BE012-85CB-E648-81AE-0184452EB7CD}"/>
    <dgm:cxn modelId="{FBA88FEB-FA4D-664C-9C1D-2B6F3D4FC651}" srcId="{CE5EE13D-0729-5447-B341-E9AE70F097B8}" destId="{75234699-6946-F640-B387-616187A6E8B5}" srcOrd="0" destOrd="0" parTransId="{198B8EB1-B8B5-2348-8006-460C8F4BCC25}" sibTransId="{203B7F6B-4005-2F43-8263-442E72F779A1}"/>
    <dgm:cxn modelId="{1AC2BC2F-8FED-4538-BF7F-24E1A58C9141}" type="presOf" srcId="{085209C6-EDE0-944F-9ECC-5F1D97901513}" destId="{A529E8F6-97DD-AC49-A8C4-F492672AF4EE}" srcOrd="0" destOrd="1" presId="urn:microsoft.com/office/officeart/2005/8/layout/vList5"/>
    <dgm:cxn modelId="{B56B0C29-0D45-474E-AE9C-368DDCE22CF0}" srcId="{CE5EE13D-0729-5447-B341-E9AE70F097B8}" destId="{5F0C666F-1011-7544-81C5-541CD9D6E754}" srcOrd="2" destOrd="0" parTransId="{A1156A54-C56D-1F4B-BA25-BFDDCBFDDB55}" sibTransId="{B8E46839-253B-A247-A4D4-DCE14054F721}"/>
    <dgm:cxn modelId="{4F12E2BF-3DC0-41D8-9900-8458751966D1}" type="presOf" srcId="{2D524470-A27B-E146-B497-874DCB4257F0}" destId="{1D45EA00-FC2D-4E4A-B622-657C295655BE}" srcOrd="0" destOrd="0" presId="urn:microsoft.com/office/officeart/2005/8/layout/vList5"/>
    <dgm:cxn modelId="{ED1F1128-767A-4A17-ADA4-9137F4E3D922}" type="presOf" srcId="{14CDDE50-B2FA-BA48-9E95-2B157D8FCDC4}" destId="{B98E922F-9940-EA45-B750-CA1BD7397A09}" srcOrd="0" destOrd="1" presId="urn:microsoft.com/office/officeart/2005/8/layout/vList5"/>
    <dgm:cxn modelId="{E4E6E879-30CC-7542-9338-703A29B96A29}" srcId="{2D524470-A27B-E146-B497-874DCB4257F0}" destId="{27C81756-9B3C-2141-8BE9-AEDD85D95CA0}" srcOrd="1" destOrd="0" parTransId="{232FCD87-0A0A-CA4C-8B8D-02A605F4E0A0}" sibTransId="{94D14A16-9277-644B-9A75-204434B5FEFE}"/>
    <dgm:cxn modelId="{26B2D39D-73FE-A44B-9EB6-D9B38652DCE7}" srcId="{CE5EE13D-0729-5447-B341-E9AE70F097B8}" destId="{085209C6-EDE0-944F-9ECC-5F1D97901513}" srcOrd="1" destOrd="0" parTransId="{C4FACBE1-3660-9D41-8D7A-C5CAAD272238}" sibTransId="{D31A1950-A6BA-8E4A-9D4A-E3D1A84F7920}"/>
    <dgm:cxn modelId="{432B6C93-5A4D-43E2-A428-B73FD649C322}" type="presOf" srcId="{75234699-6946-F640-B387-616187A6E8B5}" destId="{A529E8F6-97DD-AC49-A8C4-F492672AF4EE}" srcOrd="0" destOrd="0" presId="urn:microsoft.com/office/officeart/2005/8/layout/vList5"/>
    <dgm:cxn modelId="{9424D732-E0A9-4FB2-B3F4-E45F7CAF28A7}" type="presOf" srcId="{27C81756-9B3C-2141-8BE9-AEDD85D95CA0}" destId="{11C70EB7-A073-7F49-A4E9-DB6439060F1D}" srcOrd="0" destOrd="0" presId="urn:microsoft.com/office/officeart/2005/8/layout/vList5"/>
    <dgm:cxn modelId="{A6CD8429-3D64-4579-B036-97B8770F00DA}" type="presOf" srcId="{E03BF498-B86E-1749-BB22-01E721819B50}" destId="{B98E922F-9940-EA45-B750-CA1BD7397A09}" srcOrd="0" destOrd="2" presId="urn:microsoft.com/office/officeart/2005/8/layout/vList5"/>
    <dgm:cxn modelId="{3CA4ED1C-4AF1-3442-9513-1116C37798ED}" srcId="{27C81756-9B3C-2141-8BE9-AEDD85D95CA0}" destId="{D9DFDEE8-3E91-2142-8428-1239182DADEC}" srcOrd="0" destOrd="0" parTransId="{32DB0567-48A4-8140-8DBB-3684CC8E11BA}" sibTransId="{18A034A4-F43A-6A42-90B5-B9E80642D78B}"/>
    <dgm:cxn modelId="{F5389391-7259-4BF5-A795-2467A16BB173}" type="presOf" srcId="{5F0C666F-1011-7544-81C5-541CD9D6E754}" destId="{A529E8F6-97DD-AC49-A8C4-F492672AF4EE}" srcOrd="0" destOrd="2" presId="urn:microsoft.com/office/officeart/2005/8/layout/vList5"/>
    <dgm:cxn modelId="{47330A7C-8B51-4AAE-B1FA-69B3093E665F}" type="presParOf" srcId="{1D45EA00-FC2D-4E4A-B622-657C295655BE}" destId="{11840B4A-31BD-DA4E-9135-9EE3D6EB4CAA}" srcOrd="0" destOrd="0" presId="urn:microsoft.com/office/officeart/2005/8/layout/vList5"/>
    <dgm:cxn modelId="{51952F89-3584-4B57-AFBD-3F6A15AE0673}" type="presParOf" srcId="{11840B4A-31BD-DA4E-9135-9EE3D6EB4CAA}" destId="{5179B1D6-1DE2-8042-802C-6AAE5B38AFC8}" srcOrd="0" destOrd="0" presId="urn:microsoft.com/office/officeart/2005/8/layout/vList5"/>
    <dgm:cxn modelId="{EA3503B4-A8E7-4AE9-9CE8-46144FDFF574}" type="presParOf" srcId="{11840B4A-31BD-DA4E-9135-9EE3D6EB4CAA}" destId="{A529E8F6-97DD-AC49-A8C4-F492672AF4EE}" srcOrd="1" destOrd="0" presId="urn:microsoft.com/office/officeart/2005/8/layout/vList5"/>
    <dgm:cxn modelId="{8476A582-7004-4B3A-BF08-660F76959242}" type="presParOf" srcId="{1D45EA00-FC2D-4E4A-B622-657C295655BE}" destId="{159CF71E-1BB7-0B41-9FB3-274F23C570C1}" srcOrd="1" destOrd="0" presId="urn:microsoft.com/office/officeart/2005/8/layout/vList5"/>
    <dgm:cxn modelId="{DC6DCC8D-04C2-4C3E-8A18-74F309631F96}" type="presParOf" srcId="{1D45EA00-FC2D-4E4A-B622-657C295655BE}" destId="{C0B692F9-5AEA-914B-9140-F9EFC954964A}" srcOrd="2" destOrd="0" presId="urn:microsoft.com/office/officeart/2005/8/layout/vList5"/>
    <dgm:cxn modelId="{2402CB03-F092-4CC8-8677-5DB9F66A1D4D}" type="presParOf" srcId="{C0B692F9-5AEA-914B-9140-F9EFC954964A}" destId="{11C70EB7-A073-7F49-A4E9-DB6439060F1D}" srcOrd="0" destOrd="0" presId="urn:microsoft.com/office/officeart/2005/8/layout/vList5"/>
    <dgm:cxn modelId="{0BD29801-C7C9-477B-AB57-8EE534CABF1A}" type="presParOf" srcId="{C0B692F9-5AEA-914B-9140-F9EFC954964A}" destId="{B98E922F-9940-EA45-B750-CA1BD7397A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09A8-5B1D-B14C-B733-231A2DF1C292}">
      <dsp:nvSpPr>
        <dsp:cNvPr id="0" name=""/>
        <dsp:cNvSpPr/>
      </dsp:nvSpPr>
      <dsp:spPr>
        <a:xfrm>
          <a:off x="-4881704" y="-741030"/>
          <a:ext cx="5758985" cy="575898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0D3AC-22ED-B642-ADC0-C086DDBD3D2C}">
      <dsp:nvSpPr>
        <dsp:cNvPr id="0" name=""/>
        <dsp:cNvSpPr/>
      </dsp:nvSpPr>
      <dsp:spPr>
        <a:xfrm>
          <a:off x="469889" y="24140"/>
          <a:ext cx="5873072" cy="6579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Regulación Prudencial</a:t>
          </a:r>
          <a:endParaRPr lang="es-ES" sz="2000" b="1" kern="1200" dirty="0"/>
        </a:p>
      </dsp:txBody>
      <dsp:txXfrm>
        <a:off x="469889" y="24140"/>
        <a:ext cx="5873072" cy="657961"/>
      </dsp:txXfrm>
    </dsp:sp>
    <dsp:sp modelId="{B6605CE0-F9DB-F54D-A7DF-03B509852EFA}">
      <dsp:nvSpPr>
        <dsp:cNvPr id="0" name=""/>
        <dsp:cNvSpPr/>
      </dsp:nvSpPr>
      <dsp:spPr>
        <a:xfrm>
          <a:off x="0" y="3542"/>
          <a:ext cx="809383" cy="692529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6FBD-A2D1-F543-8F06-FA0DB7309503}">
      <dsp:nvSpPr>
        <dsp:cNvPr id="0" name=""/>
        <dsp:cNvSpPr/>
      </dsp:nvSpPr>
      <dsp:spPr>
        <a:xfrm>
          <a:off x="943093" y="1119976"/>
          <a:ext cx="5445560" cy="65796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libri" panose="020F0502020204030204" pitchFamily="34" charset="0"/>
            </a:rPr>
            <a:t>Convergencia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Regulatoria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943093" y="1119976"/>
        <a:ext cx="5445560" cy="657961"/>
      </dsp:txXfrm>
    </dsp:sp>
    <dsp:sp modelId="{F134FB6E-F2BA-E04B-BBBB-A6842A1B44B8}">
      <dsp:nvSpPr>
        <dsp:cNvPr id="0" name=""/>
        <dsp:cNvSpPr/>
      </dsp:nvSpPr>
      <dsp:spPr>
        <a:xfrm>
          <a:off x="382813" y="1044395"/>
          <a:ext cx="815494" cy="77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95859-C2C2-4208-81C6-9EFEB3FE492E}">
      <dsp:nvSpPr>
        <dsp:cNvPr id="0" name=""/>
        <dsp:cNvSpPr/>
      </dsp:nvSpPr>
      <dsp:spPr>
        <a:xfrm>
          <a:off x="876154" y="2213805"/>
          <a:ext cx="5513489" cy="6579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Cambio Regulatorio en México </a:t>
          </a:r>
          <a:endParaRPr lang="es-MX" sz="2000" b="1" kern="1200" dirty="0"/>
        </a:p>
      </dsp:txBody>
      <dsp:txXfrm>
        <a:off x="876154" y="2213805"/>
        <a:ext cx="5513489" cy="657961"/>
      </dsp:txXfrm>
    </dsp:sp>
    <dsp:sp modelId="{7ECA6923-284D-440D-AE6E-25F1615CD62E}">
      <dsp:nvSpPr>
        <dsp:cNvPr id="0" name=""/>
        <dsp:cNvSpPr/>
      </dsp:nvSpPr>
      <dsp:spPr>
        <a:xfrm>
          <a:off x="402675" y="2131754"/>
          <a:ext cx="822452" cy="82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16F6-1BDF-486C-B163-B93C15C74569}">
      <dsp:nvSpPr>
        <dsp:cNvPr id="0" name=""/>
        <dsp:cNvSpPr/>
      </dsp:nvSpPr>
      <dsp:spPr>
        <a:xfrm>
          <a:off x="344352" y="3290152"/>
          <a:ext cx="6058954" cy="65796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 </a:t>
          </a:r>
          <a:r>
            <a:rPr lang="es-MX" sz="2000" b="1" kern="1200" dirty="0" smtClean="0"/>
            <a:t>Consideraciones ante Cambio Regulatorio</a:t>
          </a:r>
          <a:endParaRPr lang="es-MX" sz="2000" b="1" kern="1200" dirty="0"/>
        </a:p>
      </dsp:txBody>
      <dsp:txXfrm>
        <a:off x="344352" y="3290152"/>
        <a:ext cx="6058954" cy="657961"/>
      </dsp:txXfrm>
    </dsp:sp>
    <dsp:sp modelId="{BC9EA287-5970-4E82-BB1F-5ABD5C37EBC5}">
      <dsp:nvSpPr>
        <dsp:cNvPr id="0" name=""/>
        <dsp:cNvSpPr/>
      </dsp:nvSpPr>
      <dsp:spPr>
        <a:xfrm>
          <a:off x="26067" y="3207906"/>
          <a:ext cx="822452" cy="82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E8F6-97DD-AC49-A8C4-F492672AF4EE}">
      <dsp:nvSpPr>
        <dsp:cNvPr id="0" name=""/>
        <dsp:cNvSpPr/>
      </dsp:nvSpPr>
      <dsp:spPr>
        <a:xfrm rot="5400000">
          <a:off x="4446645" y="-1616861"/>
          <a:ext cx="1585912" cy="52162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Periodo </a:t>
          </a: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transitorio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 de liberación.</a:t>
          </a:r>
          <a:endParaRPr lang="es-ES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Congruencia de valuación entre activos y pasivos; cuentas de superávit, </a:t>
          </a: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impuestos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Criterios contables; negociación con terceros interesados y alineación con otros principios.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</dsp:txBody>
      <dsp:txXfrm rot="-5400000">
        <a:off x="2631495" y="275707"/>
        <a:ext cx="5138795" cy="1431076"/>
      </dsp:txXfrm>
    </dsp:sp>
    <dsp:sp modelId="{5179B1D6-1DE2-8042-802C-6AAE5B38AFC8}">
      <dsp:nvSpPr>
        <dsp:cNvPr id="0" name=""/>
        <dsp:cNvSpPr/>
      </dsp:nvSpPr>
      <dsp:spPr>
        <a:xfrm>
          <a:off x="302625" y="0"/>
          <a:ext cx="2328869" cy="1982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  <a:latin typeface="+mj-lt"/>
            </a:rPr>
            <a:t>Balance </a:t>
          </a:r>
          <a:r>
            <a:rPr lang="es-MX" sz="1800" kern="1200" noProof="0" dirty="0" smtClean="0">
              <a:solidFill>
                <a:srgbClr val="FFFFFF"/>
              </a:solidFill>
              <a:latin typeface="+mj-lt"/>
            </a:rPr>
            <a:t>Económico</a:t>
          </a:r>
          <a:endParaRPr lang="es-MX" sz="1800" kern="1200" noProof="0" dirty="0"/>
        </a:p>
      </dsp:txBody>
      <dsp:txXfrm>
        <a:off x="399397" y="96772"/>
        <a:ext cx="2135325" cy="1788846"/>
      </dsp:txXfrm>
    </dsp:sp>
    <dsp:sp modelId="{B98E922F-9940-EA45-B750-CA1BD7397A09}">
      <dsp:nvSpPr>
        <dsp:cNvPr id="0" name=""/>
        <dsp:cNvSpPr/>
      </dsp:nvSpPr>
      <dsp:spPr>
        <a:xfrm rot="5400000">
          <a:off x="4446645" y="464648"/>
          <a:ext cx="1585912" cy="5216213"/>
        </a:xfrm>
        <a:prstGeom prst="round2SameRect">
          <a:avLst/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Revisión de la información disponible.</a:t>
          </a:r>
          <a:endParaRPr lang="es-ES" sz="1300" b="0" kern="1200" dirty="0">
            <a:solidFill>
              <a:srgbClr val="595959"/>
            </a:solidFill>
            <a:latin typeface="+mn-lt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Definición de riesgos e incentivos.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Periodicidad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; cálculo trimestral.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</dsp:txBody>
      <dsp:txXfrm rot="-5400000">
        <a:off x="2631495" y="2357216"/>
        <a:ext cx="5138795" cy="1431076"/>
      </dsp:txXfrm>
    </dsp:sp>
    <dsp:sp modelId="{11C70EB7-A073-7F49-A4E9-DB6439060F1D}">
      <dsp:nvSpPr>
        <dsp:cNvPr id="0" name=""/>
        <dsp:cNvSpPr/>
      </dsp:nvSpPr>
      <dsp:spPr>
        <a:xfrm>
          <a:off x="302625" y="2081559"/>
          <a:ext cx="2328869" cy="1982390"/>
        </a:xfrm>
        <a:prstGeom prst="roundRect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rgbClr val="FFFFFF"/>
              </a:solidFill>
              <a:latin typeface="+mj-lt"/>
            </a:rPr>
            <a:t>Requerimiento de capital</a:t>
          </a:r>
          <a:endParaRPr lang="es-MX" sz="1800" kern="1200" noProof="0" dirty="0"/>
        </a:p>
      </dsp:txBody>
      <dsp:txXfrm>
        <a:off x="399397" y="2178331"/>
        <a:ext cx="2135325" cy="17888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E8F6-97DD-AC49-A8C4-F492672AF4EE}">
      <dsp:nvSpPr>
        <dsp:cNvPr id="0" name=""/>
        <dsp:cNvSpPr/>
      </dsp:nvSpPr>
      <dsp:spPr>
        <a:xfrm rot="5400000">
          <a:off x="4232261" y="-1347699"/>
          <a:ext cx="2014681" cy="52162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Estudios de impacto; </a:t>
          </a: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obligatorios vs voluntarios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, consideración de recursos.</a:t>
          </a:r>
          <a:endParaRPr lang="es-ES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Aplicación; </a:t>
          </a: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simultánea vs diferenciada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, consideración de recursos.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Periodo de </a:t>
          </a: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retroalimentación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Regulación flexible; </a:t>
          </a:r>
          <a:r>
            <a:rPr lang="es-MX" sz="1300" b="0" kern="1200" dirty="0" smtClean="0">
              <a:solidFill>
                <a:srgbClr val="FF0000"/>
              </a:solidFill>
              <a:latin typeface="+mn-lt"/>
            </a:rPr>
            <a:t>modificaciones posteriores</a:t>
          </a:r>
          <a:r>
            <a:rPr lang="es-MX" sz="1300" b="0" kern="1200" dirty="0" smtClean="0">
              <a:solidFill>
                <a:srgbClr val="595959"/>
              </a:solidFill>
              <a:latin typeface="+mn-lt"/>
            </a:rPr>
            <a:t>.</a:t>
          </a:r>
          <a:endParaRPr lang="es-MX" sz="1300" b="0" kern="1200" dirty="0">
            <a:solidFill>
              <a:srgbClr val="595959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b="1" kern="1200" dirty="0">
            <a:solidFill>
              <a:srgbClr val="595959"/>
            </a:solidFill>
            <a:latin typeface="+mn-lt"/>
          </a:endParaRPr>
        </a:p>
      </dsp:txBody>
      <dsp:txXfrm rot="-5400000">
        <a:off x="2631496" y="351415"/>
        <a:ext cx="5117864" cy="1817983"/>
      </dsp:txXfrm>
    </dsp:sp>
    <dsp:sp modelId="{5179B1D6-1DE2-8042-802C-6AAE5B38AFC8}">
      <dsp:nvSpPr>
        <dsp:cNvPr id="0" name=""/>
        <dsp:cNvSpPr/>
      </dsp:nvSpPr>
      <dsp:spPr>
        <a:xfrm>
          <a:off x="476220" y="109633"/>
          <a:ext cx="2328869" cy="23015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Implementación</a:t>
          </a:r>
          <a:endParaRPr lang="es-ES" sz="1800" kern="1200" dirty="0"/>
        </a:p>
      </dsp:txBody>
      <dsp:txXfrm>
        <a:off x="588572" y="221985"/>
        <a:ext cx="2104165" cy="2076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09A8-5B1D-B14C-B733-231A2DF1C292}">
      <dsp:nvSpPr>
        <dsp:cNvPr id="0" name=""/>
        <dsp:cNvSpPr/>
      </dsp:nvSpPr>
      <dsp:spPr>
        <a:xfrm>
          <a:off x="-4881704" y="-741030"/>
          <a:ext cx="5758985" cy="575898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0D3AC-22ED-B642-ADC0-C086DDBD3D2C}">
      <dsp:nvSpPr>
        <dsp:cNvPr id="0" name=""/>
        <dsp:cNvSpPr/>
      </dsp:nvSpPr>
      <dsp:spPr>
        <a:xfrm>
          <a:off x="469889" y="24140"/>
          <a:ext cx="5873072" cy="6579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Regulación Prudencial</a:t>
          </a:r>
          <a:endParaRPr lang="es-ES" sz="2000" b="1" kern="1200" dirty="0"/>
        </a:p>
      </dsp:txBody>
      <dsp:txXfrm>
        <a:off x="469889" y="24140"/>
        <a:ext cx="5873072" cy="657961"/>
      </dsp:txXfrm>
    </dsp:sp>
    <dsp:sp modelId="{B6605CE0-F9DB-F54D-A7DF-03B509852EFA}">
      <dsp:nvSpPr>
        <dsp:cNvPr id="0" name=""/>
        <dsp:cNvSpPr/>
      </dsp:nvSpPr>
      <dsp:spPr>
        <a:xfrm>
          <a:off x="0" y="3542"/>
          <a:ext cx="809383" cy="6925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6FBD-A2D1-F543-8F06-FA0DB7309503}">
      <dsp:nvSpPr>
        <dsp:cNvPr id="0" name=""/>
        <dsp:cNvSpPr/>
      </dsp:nvSpPr>
      <dsp:spPr>
        <a:xfrm>
          <a:off x="943093" y="1119976"/>
          <a:ext cx="5445560" cy="65796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libri" panose="020F0502020204030204" pitchFamily="34" charset="0"/>
            </a:rPr>
            <a:t>Convergencia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Regulatoria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943093" y="1119976"/>
        <a:ext cx="5445560" cy="657961"/>
      </dsp:txXfrm>
    </dsp:sp>
    <dsp:sp modelId="{F134FB6E-F2BA-E04B-BBBB-A6842A1B44B8}">
      <dsp:nvSpPr>
        <dsp:cNvPr id="0" name=""/>
        <dsp:cNvSpPr/>
      </dsp:nvSpPr>
      <dsp:spPr>
        <a:xfrm>
          <a:off x="382813" y="1044395"/>
          <a:ext cx="815494" cy="778031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95859-C2C2-4208-81C6-9EFEB3FE492E}">
      <dsp:nvSpPr>
        <dsp:cNvPr id="0" name=""/>
        <dsp:cNvSpPr/>
      </dsp:nvSpPr>
      <dsp:spPr>
        <a:xfrm>
          <a:off x="876154" y="2213805"/>
          <a:ext cx="5513489" cy="6579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Cambio Regulatorio en México </a:t>
          </a:r>
          <a:endParaRPr lang="es-MX" sz="2000" b="1" kern="1200" dirty="0"/>
        </a:p>
      </dsp:txBody>
      <dsp:txXfrm>
        <a:off x="876154" y="2213805"/>
        <a:ext cx="5513489" cy="657961"/>
      </dsp:txXfrm>
    </dsp:sp>
    <dsp:sp modelId="{7ECA6923-284D-440D-AE6E-25F1615CD62E}">
      <dsp:nvSpPr>
        <dsp:cNvPr id="0" name=""/>
        <dsp:cNvSpPr/>
      </dsp:nvSpPr>
      <dsp:spPr>
        <a:xfrm>
          <a:off x="402675" y="2131754"/>
          <a:ext cx="822452" cy="82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16F6-1BDF-486C-B163-B93C15C74569}">
      <dsp:nvSpPr>
        <dsp:cNvPr id="0" name=""/>
        <dsp:cNvSpPr/>
      </dsp:nvSpPr>
      <dsp:spPr>
        <a:xfrm>
          <a:off x="344352" y="3290152"/>
          <a:ext cx="6058954" cy="65796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 </a:t>
          </a:r>
          <a:r>
            <a:rPr lang="es-MX" sz="2000" b="1" kern="1200" dirty="0" smtClean="0"/>
            <a:t>Consideraciones ante Cambio Regulatorio</a:t>
          </a:r>
          <a:endParaRPr lang="es-MX" sz="2000" b="1" kern="1200" dirty="0"/>
        </a:p>
      </dsp:txBody>
      <dsp:txXfrm>
        <a:off x="344352" y="3290152"/>
        <a:ext cx="6058954" cy="657961"/>
      </dsp:txXfrm>
    </dsp:sp>
    <dsp:sp modelId="{BC9EA287-5970-4E82-BB1F-5ABD5C37EBC5}">
      <dsp:nvSpPr>
        <dsp:cNvPr id="0" name=""/>
        <dsp:cNvSpPr/>
      </dsp:nvSpPr>
      <dsp:spPr>
        <a:xfrm>
          <a:off x="26067" y="3207906"/>
          <a:ext cx="822452" cy="82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09A8-5B1D-B14C-B733-231A2DF1C292}">
      <dsp:nvSpPr>
        <dsp:cNvPr id="0" name=""/>
        <dsp:cNvSpPr/>
      </dsp:nvSpPr>
      <dsp:spPr>
        <a:xfrm>
          <a:off x="-4881704" y="-741030"/>
          <a:ext cx="5758985" cy="575898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0D3AC-22ED-B642-ADC0-C086DDBD3D2C}">
      <dsp:nvSpPr>
        <dsp:cNvPr id="0" name=""/>
        <dsp:cNvSpPr/>
      </dsp:nvSpPr>
      <dsp:spPr>
        <a:xfrm>
          <a:off x="469889" y="24140"/>
          <a:ext cx="5873072" cy="6579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Regulación Prudencial</a:t>
          </a:r>
          <a:endParaRPr lang="es-ES" sz="2000" b="1" kern="1200" dirty="0"/>
        </a:p>
      </dsp:txBody>
      <dsp:txXfrm>
        <a:off x="469889" y="24140"/>
        <a:ext cx="5873072" cy="657961"/>
      </dsp:txXfrm>
    </dsp:sp>
    <dsp:sp modelId="{B6605CE0-F9DB-F54D-A7DF-03B509852EFA}">
      <dsp:nvSpPr>
        <dsp:cNvPr id="0" name=""/>
        <dsp:cNvSpPr/>
      </dsp:nvSpPr>
      <dsp:spPr>
        <a:xfrm>
          <a:off x="0" y="3542"/>
          <a:ext cx="809383" cy="6925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6FBD-A2D1-F543-8F06-FA0DB7309503}">
      <dsp:nvSpPr>
        <dsp:cNvPr id="0" name=""/>
        <dsp:cNvSpPr/>
      </dsp:nvSpPr>
      <dsp:spPr>
        <a:xfrm>
          <a:off x="943093" y="1119976"/>
          <a:ext cx="5445560" cy="65796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libri" panose="020F0502020204030204" pitchFamily="34" charset="0"/>
            </a:rPr>
            <a:t>Convergencia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Regulatoria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en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América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943093" y="1119976"/>
        <a:ext cx="5445560" cy="657961"/>
      </dsp:txXfrm>
    </dsp:sp>
    <dsp:sp modelId="{F134FB6E-F2BA-E04B-BBBB-A6842A1B44B8}">
      <dsp:nvSpPr>
        <dsp:cNvPr id="0" name=""/>
        <dsp:cNvSpPr/>
      </dsp:nvSpPr>
      <dsp:spPr>
        <a:xfrm>
          <a:off x="382813" y="1044395"/>
          <a:ext cx="815494" cy="7780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95859-C2C2-4208-81C6-9EFEB3FE492E}">
      <dsp:nvSpPr>
        <dsp:cNvPr id="0" name=""/>
        <dsp:cNvSpPr/>
      </dsp:nvSpPr>
      <dsp:spPr>
        <a:xfrm>
          <a:off x="876154" y="2213805"/>
          <a:ext cx="5513489" cy="6579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Cambio Regulatorio en México </a:t>
          </a:r>
          <a:endParaRPr lang="es-MX" sz="2000" b="1" kern="1200" dirty="0"/>
        </a:p>
      </dsp:txBody>
      <dsp:txXfrm>
        <a:off x="876154" y="2213805"/>
        <a:ext cx="5513489" cy="657961"/>
      </dsp:txXfrm>
    </dsp:sp>
    <dsp:sp modelId="{7ECA6923-284D-440D-AE6E-25F1615CD62E}">
      <dsp:nvSpPr>
        <dsp:cNvPr id="0" name=""/>
        <dsp:cNvSpPr/>
      </dsp:nvSpPr>
      <dsp:spPr>
        <a:xfrm>
          <a:off x="402675" y="2131754"/>
          <a:ext cx="822452" cy="822452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16F6-1BDF-486C-B163-B93C15C74569}">
      <dsp:nvSpPr>
        <dsp:cNvPr id="0" name=""/>
        <dsp:cNvSpPr/>
      </dsp:nvSpPr>
      <dsp:spPr>
        <a:xfrm>
          <a:off x="344352" y="3290152"/>
          <a:ext cx="6058954" cy="65796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 </a:t>
          </a:r>
          <a:r>
            <a:rPr lang="es-MX" sz="2000" b="1" kern="1200" dirty="0" smtClean="0"/>
            <a:t>Consideraciones ante Cambio Regulatorio</a:t>
          </a:r>
          <a:endParaRPr lang="es-MX" sz="2000" b="1" kern="1200" dirty="0"/>
        </a:p>
      </dsp:txBody>
      <dsp:txXfrm>
        <a:off x="344352" y="3290152"/>
        <a:ext cx="6058954" cy="657961"/>
      </dsp:txXfrm>
    </dsp:sp>
    <dsp:sp modelId="{BC9EA287-5970-4E82-BB1F-5ABD5C37EBC5}">
      <dsp:nvSpPr>
        <dsp:cNvPr id="0" name=""/>
        <dsp:cNvSpPr/>
      </dsp:nvSpPr>
      <dsp:spPr>
        <a:xfrm>
          <a:off x="26067" y="3207906"/>
          <a:ext cx="822452" cy="822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1CABE-68A8-5441-800F-FDEF17E63CC6}">
      <dsp:nvSpPr>
        <dsp:cNvPr id="0" name=""/>
        <dsp:cNvSpPr/>
      </dsp:nvSpPr>
      <dsp:spPr>
        <a:xfrm>
          <a:off x="2155" y="369930"/>
          <a:ext cx="553207" cy="221283"/>
        </a:xfrm>
        <a:prstGeom prst="chevron">
          <a:avLst/>
        </a:prstGeom>
        <a:solidFill>
          <a:schemeClr val="bg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+mn-lt"/>
            </a:rPr>
            <a:t>47</a:t>
          </a:r>
          <a:endParaRPr lang="es-ES" sz="1400" b="1" kern="1200" dirty="0">
            <a:solidFill>
              <a:schemeClr val="tx1"/>
            </a:solidFill>
            <a:latin typeface="+mn-lt"/>
          </a:endParaRPr>
        </a:p>
      </dsp:txBody>
      <dsp:txXfrm>
        <a:off x="112797" y="369930"/>
        <a:ext cx="331924" cy="221283"/>
      </dsp:txXfrm>
    </dsp:sp>
    <dsp:sp modelId="{1DDA322D-D47C-704C-9CE8-2B7658F6F9DD}">
      <dsp:nvSpPr>
        <dsp:cNvPr id="0" name=""/>
        <dsp:cNvSpPr/>
      </dsp:nvSpPr>
      <dsp:spPr>
        <a:xfrm>
          <a:off x="483445" y="388740"/>
          <a:ext cx="2916709" cy="18366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dirty="0" err="1" smtClean="0">
              <a:solidFill>
                <a:srgbClr val="595959"/>
              </a:solidFill>
              <a:latin typeface="+mn-lt"/>
            </a:rPr>
            <a:t>Aseguradoras</a:t>
          </a:r>
          <a:r>
            <a:rPr lang="en-US" sz="1400" b="1" kern="1200" cap="none" dirty="0" smtClean="0">
              <a:solidFill>
                <a:srgbClr val="595959"/>
              </a:solidFill>
              <a:latin typeface="+mn-lt"/>
            </a:rPr>
            <a:t> de Capital </a:t>
          </a:r>
          <a:r>
            <a:rPr lang="en-US" sz="1400" b="1" kern="1200" cap="none" dirty="0" err="1" smtClean="0">
              <a:solidFill>
                <a:srgbClr val="595959"/>
              </a:solidFill>
              <a:latin typeface="+mn-lt"/>
            </a:rPr>
            <a:t>Nacional</a:t>
          </a:r>
          <a:endParaRPr lang="es-ES" sz="1400" b="1" kern="1200" dirty="0">
            <a:solidFill>
              <a:srgbClr val="595959"/>
            </a:solidFill>
            <a:latin typeface="+mn-lt"/>
          </a:endParaRPr>
        </a:p>
      </dsp:txBody>
      <dsp:txXfrm>
        <a:off x="575277" y="388740"/>
        <a:ext cx="2733045" cy="183664"/>
      </dsp:txXfrm>
    </dsp:sp>
    <dsp:sp modelId="{EAF662BB-70C8-DE46-A349-398B3F9E329D}">
      <dsp:nvSpPr>
        <dsp:cNvPr id="0" name=""/>
        <dsp:cNvSpPr/>
      </dsp:nvSpPr>
      <dsp:spPr>
        <a:xfrm>
          <a:off x="2155" y="622193"/>
          <a:ext cx="553207" cy="221283"/>
        </a:xfrm>
        <a:prstGeom prst="chevron">
          <a:avLst/>
        </a:prstGeom>
        <a:solidFill>
          <a:schemeClr val="bg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+mn-lt"/>
            </a:rPr>
            <a:t>41%</a:t>
          </a:r>
          <a:endParaRPr lang="es-ES" sz="1400" b="1" kern="1200" dirty="0">
            <a:solidFill>
              <a:schemeClr val="tx1"/>
            </a:solidFill>
            <a:latin typeface="+mn-lt"/>
          </a:endParaRPr>
        </a:p>
      </dsp:txBody>
      <dsp:txXfrm>
        <a:off x="112797" y="622193"/>
        <a:ext cx="331924" cy="221283"/>
      </dsp:txXfrm>
    </dsp:sp>
    <dsp:sp modelId="{A5F24463-F9AD-A844-ABBD-D0FD1B8578B0}">
      <dsp:nvSpPr>
        <dsp:cNvPr id="0" name=""/>
        <dsp:cNvSpPr/>
      </dsp:nvSpPr>
      <dsp:spPr>
        <a:xfrm>
          <a:off x="461929" y="641002"/>
          <a:ext cx="2905303" cy="183664"/>
        </a:xfrm>
        <a:prstGeom prst="chevron">
          <a:avLst/>
        </a:prstGeom>
        <a:solidFill>
          <a:schemeClr val="accent4">
            <a:tint val="40000"/>
            <a:alpha val="90000"/>
            <a:hueOff val="-742492"/>
            <a:satOff val="-353"/>
            <a:lumOff val="166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dirty="0" err="1" smtClean="0">
              <a:solidFill>
                <a:srgbClr val="595959"/>
              </a:solidFill>
              <a:latin typeface="+mn-lt"/>
            </a:rPr>
            <a:t>Participación</a:t>
          </a:r>
          <a:r>
            <a:rPr lang="en-US" sz="1400" b="1" kern="1200" cap="none" dirty="0" smtClean="0">
              <a:solidFill>
                <a:srgbClr val="595959"/>
              </a:solidFill>
              <a:latin typeface="+mn-lt"/>
            </a:rPr>
            <a:t> de Mercado</a:t>
          </a:r>
          <a:endParaRPr lang="es-ES" sz="1400" b="1" kern="1200" dirty="0">
            <a:solidFill>
              <a:srgbClr val="595959"/>
            </a:solidFill>
            <a:latin typeface="+mn-lt"/>
          </a:endParaRPr>
        </a:p>
      </dsp:txBody>
      <dsp:txXfrm>
        <a:off x="553761" y="641002"/>
        <a:ext cx="2721639" cy="183664"/>
      </dsp:txXfrm>
    </dsp:sp>
    <dsp:sp modelId="{E5AA77D5-F045-634D-B379-F2AF6842C1F7}">
      <dsp:nvSpPr>
        <dsp:cNvPr id="0" name=""/>
        <dsp:cNvSpPr/>
      </dsp:nvSpPr>
      <dsp:spPr>
        <a:xfrm>
          <a:off x="2155" y="874456"/>
          <a:ext cx="553207" cy="221283"/>
        </a:xfrm>
        <a:prstGeom prst="chevron">
          <a:avLst/>
        </a:prstGeom>
        <a:solidFill>
          <a:schemeClr val="bg2">
            <a:lumMod val="2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  <a:latin typeface="+mn-lt"/>
            </a:rPr>
            <a:t>52</a:t>
          </a:r>
        </a:p>
      </dsp:txBody>
      <dsp:txXfrm>
        <a:off x="112797" y="874456"/>
        <a:ext cx="331924" cy="221283"/>
      </dsp:txXfrm>
    </dsp:sp>
    <dsp:sp modelId="{46ACF856-F18E-0B40-A9A9-F0CB3ED5AF51}">
      <dsp:nvSpPr>
        <dsp:cNvPr id="0" name=""/>
        <dsp:cNvSpPr/>
      </dsp:nvSpPr>
      <dsp:spPr>
        <a:xfrm>
          <a:off x="483445" y="893265"/>
          <a:ext cx="2916704" cy="183664"/>
        </a:xfrm>
        <a:prstGeom prst="chevron">
          <a:avLst/>
        </a:prstGeom>
        <a:solidFill>
          <a:schemeClr val="accent4">
            <a:tint val="40000"/>
            <a:alpha val="90000"/>
            <a:hueOff val="-1484984"/>
            <a:satOff val="-705"/>
            <a:lumOff val="331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Filiales</a:t>
          </a:r>
          <a:endParaRPr lang="es-E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575277" y="893265"/>
        <a:ext cx="2733040" cy="183664"/>
      </dsp:txXfrm>
    </dsp:sp>
    <dsp:sp modelId="{8B121858-424A-4944-A5C7-C1B40A385085}">
      <dsp:nvSpPr>
        <dsp:cNvPr id="0" name=""/>
        <dsp:cNvSpPr/>
      </dsp:nvSpPr>
      <dsp:spPr>
        <a:xfrm>
          <a:off x="2155" y="1126718"/>
          <a:ext cx="553207" cy="221283"/>
        </a:xfrm>
        <a:prstGeom prst="chevron">
          <a:avLst/>
        </a:prstGeom>
        <a:solidFill>
          <a:schemeClr val="bg2">
            <a:lumMod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59%</a:t>
          </a:r>
          <a:endParaRPr lang="es-ES" sz="1400" b="1" kern="1200" dirty="0">
            <a:latin typeface="+mn-lt"/>
          </a:endParaRPr>
        </a:p>
      </dsp:txBody>
      <dsp:txXfrm>
        <a:off x="112797" y="1126718"/>
        <a:ext cx="331924" cy="221283"/>
      </dsp:txXfrm>
    </dsp:sp>
    <dsp:sp modelId="{6A0C18DF-72AC-454E-AF76-DA6C5366B331}">
      <dsp:nvSpPr>
        <dsp:cNvPr id="0" name=""/>
        <dsp:cNvSpPr/>
      </dsp:nvSpPr>
      <dsp:spPr>
        <a:xfrm>
          <a:off x="483445" y="1145528"/>
          <a:ext cx="2882497" cy="183664"/>
        </a:xfrm>
        <a:prstGeom prst="chevron">
          <a:avLst/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Participación de mercado</a:t>
          </a:r>
          <a:endParaRPr lang="es-E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575277" y="1145528"/>
        <a:ext cx="2698833" cy="183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1CABE-68A8-5441-800F-FDEF17E63CC6}">
      <dsp:nvSpPr>
        <dsp:cNvPr id="0" name=""/>
        <dsp:cNvSpPr/>
      </dsp:nvSpPr>
      <dsp:spPr>
        <a:xfrm>
          <a:off x="1187" y="12124"/>
          <a:ext cx="1446874" cy="5787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47.6%</a:t>
          </a:r>
          <a:endParaRPr lang="es-ES" sz="1400" b="1" kern="1200" dirty="0"/>
        </a:p>
      </dsp:txBody>
      <dsp:txXfrm>
        <a:off x="290562" y="12124"/>
        <a:ext cx="868125" cy="578749"/>
      </dsp:txXfrm>
    </dsp:sp>
    <dsp:sp modelId="{1DDA322D-D47C-704C-9CE8-2B7658F6F9DD}">
      <dsp:nvSpPr>
        <dsp:cNvPr id="0" name=""/>
        <dsp:cNvSpPr/>
      </dsp:nvSpPr>
      <dsp:spPr>
        <a:xfrm>
          <a:off x="1259968" y="61317"/>
          <a:ext cx="1851448" cy="48036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none" dirty="0" err="1" smtClean="0">
              <a:solidFill>
                <a:srgbClr val="595959"/>
              </a:solidFill>
              <a:latin typeface="Calibri" panose="020F0502020204030204" pitchFamily="34" charset="0"/>
            </a:rPr>
            <a:t>Crecimiento</a:t>
          </a:r>
          <a:r>
            <a:rPr lang="en-US" sz="1200" kern="1200" cap="none" dirty="0" smtClean="0">
              <a:solidFill>
                <a:srgbClr val="595959"/>
              </a:solidFill>
              <a:latin typeface="Calibri" panose="020F0502020204030204" pitchFamily="34" charset="0"/>
            </a:rPr>
            <a:t> Real </a:t>
          </a:r>
          <a:r>
            <a:rPr lang="en-US" sz="1200" kern="1200" dirty="0" smtClean="0">
              <a:solidFill>
                <a:srgbClr val="595959"/>
              </a:solidFill>
              <a:latin typeface="Calibri" panose="020F0502020204030204" pitchFamily="34" charset="0"/>
            </a:rPr>
            <a:t>2010 - 2016</a:t>
          </a:r>
          <a:endParaRPr lang="es-ES" sz="1200" kern="1200" dirty="0">
            <a:solidFill>
              <a:srgbClr val="595959"/>
            </a:solidFill>
          </a:endParaRPr>
        </a:p>
      </dsp:txBody>
      <dsp:txXfrm>
        <a:off x="1500149" y="61317"/>
        <a:ext cx="1371086" cy="480362"/>
      </dsp:txXfrm>
    </dsp:sp>
    <dsp:sp modelId="{EAF662BB-70C8-DE46-A349-398B3F9E329D}">
      <dsp:nvSpPr>
        <dsp:cNvPr id="0" name=""/>
        <dsp:cNvSpPr/>
      </dsp:nvSpPr>
      <dsp:spPr>
        <a:xfrm>
          <a:off x="1187" y="671898"/>
          <a:ext cx="1362637" cy="578749"/>
        </a:xfrm>
        <a:prstGeom prst="chevron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6.7%</a:t>
          </a:r>
          <a:endParaRPr lang="es-ES" sz="1400" b="1" kern="1200" dirty="0"/>
        </a:p>
      </dsp:txBody>
      <dsp:txXfrm>
        <a:off x="290562" y="671898"/>
        <a:ext cx="783888" cy="578749"/>
      </dsp:txXfrm>
    </dsp:sp>
    <dsp:sp modelId="{A5F24463-F9AD-A844-ABBD-D0FD1B8578B0}">
      <dsp:nvSpPr>
        <dsp:cNvPr id="0" name=""/>
        <dsp:cNvSpPr/>
      </dsp:nvSpPr>
      <dsp:spPr>
        <a:xfrm>
          <a:off x="1175731" y="721092"/>
          <a:ext cx="1928030" cy="480362"/>
        </a:xfrm>
        <a:prstGeom prst="chevron">
          <a:avLst/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cap="none" dirty="0" err="1" smtClean="0">
              <a:solidFill>
                <a:srgbClr val="595959"/>
              </a:solidFill>
              <a:latin typeface="Calibri" panose="020F0502020204030204" pitchFamily="34" charset="0"/>
            </a:rPr>
            <a:t>Crecimiento</a:t>
          </a:r>
          <a:r>
            <a:rPr lang="en-US" sz="1200" kern="1200" cap="none" dirty="0" smtClean="0">
              <a:solidFill>
                <a:srgbClr val="595959"/>
              </a:solidFill>
              <a:latin typeface="Calibri" panose="020F0502020204030204" pitchFamily="34" charset="0"/>
            </a:rPr>
            <a:t> Real </a:t>
          </a:r>
          <a:r>
            <a:rPr lang="en-US" sz="1200" kern="1200" cap="none" dirty="0" err="1" smtClean="0">
              <a:solidFill>
                <a:srgbClr val="595959"/>
              </a:solidFill>
              <a:latin typeface="Calibri" panose="020F0502020204030204" pitchFamily="34" charset="0"/>
            </a:rPr>
            <a:t>Promedio</a:t>
          </a:r>
          <a:r>
            <a:rPr lang="en-US" sz="1200" kern="1200" dirty="0" smtClean="0">
              <a:solidFill>
                <a:srgbClr val="595959"/>
              </a:solidFill>
              <a:latin typeface="Calibri" panose="020F0502020204030204" pitchFamily="34" charset="0"/>
            </a:rPr>
            <a:t>, 2010-2016</a:t>
          </a:r>
          <a:endParaRPr lang="es-ES" sz="1200" kern="1200" dirty="0">
            <a:solidFill>
              <a:srgbClr val="595959"/>
            </a:solidFill>
          </a:endParaRPr>
        </a:p>
      </dsp:txBody>
      <dsp:txXfrm>
        <a:off x="1415912" y="721092"/>
        <a:ext cx="1447668" cy="480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635-8150-6643-B624-FE82E2DC516C}">
      <dsp:nvSpPr>
        <dsp:cNvPr id="0" name=""/>
        <dsp:cNvSpPr/>
      </dsp:nvSpPr>
      <dsp:spPr>
        <a:xfrm>
          <a:off x="3231" y="620255"/>
          <a:ext cx="2213956" cy="396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ELEMENTOS </a:t>
          </a:r>
          <a:r>
            <a:rPr lang="es-MX" sz="1200" b="1" kern="1200" dirty="0" smtClean="0">
              <a:latin typeface="Calibri" panose="020F0502020204030204" pitchFamily="34" charset="0"/>
            </a:rPr>
            <a:t>CUANTITATIVOS</a:t>
          </a:r>
          <a:endParaRPr lang="es-ES" sz="1200" b="1" kern="1200" dirty="0"/>
        </a:p>
      </dsp:txBody>
      <dsp:txXfrm>
        <a:off x="14831" y="631855"/>
        <a:ext cx="2190756" cy="372865"/>
      </dsp:txXfrm>
    </dsp:sp>
    <dsp:sp modelId="{CD792240-9882-AF42-87D8-3E16FCC452A4}">
      <dsp:nvSpPr>
        <dsp:cNvPr id="0" name=""/>
        <dsp:cNvSpPr/>
      </dsp:nvSpPr>
      <dsp:spPr>
        <a:xfrm>
          <a:off x="224626" y="1016321"/>
          <a:ext cx="221395" cy="190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985"/>
              </a:lnTo>
              <a:lnTo>
                <a:pt x="221395" y="19039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97DFA-A679-BA42-9FA4-97D647A211E6}">
      <dsp:nvSpPr>
        <dsp:cNvPr id="0" name=""/>
        <dsp:cNvSpPr/>
      </dsp:nvSpPr>
      <dsp:spPr>
        <a:xfrm>
          <a:off x="446022" y="1293065"/>
          <a:ext cx="2157349" cy="3254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Reservas técnicas 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basadas en 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BEL + margen de riesgo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Modelo estándar 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y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modelos </a:t>
          </a:r>
          <a:r>
            <a:rPr lang="es-MX" sz="1200" b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internos</a:t>
          </a:r>
          <a:r>
            <a:rPr lang="es-MX" sz="1200" b="1" kern="1200" dirty="0" err="1" smtClean="0">
              <a:solidFill>
                <a:srgbClr val="595959"/>
              </a:solidFill>
              <a:latin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s-MX" sz="1200" b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cálculo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del RCS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Agregación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y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mitigación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de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riesgos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n-US" sz="1200" b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Fondos</a:t>
          </a:r>
          <a:r>
            <a:rPr lang="en-US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b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propios</a:t>
          </a:r>
          <a:r>
            <a:rPr lang="en-US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para </a:t>
          </a:r>
          <a:r>
            <a:rPr lang="en-US" sz="1200" b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cubrir</a:t>
          </a:r>
          <a:r>
            <a:rPr lang="en-US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el </a:t>
          </a:r>
          <a:r>
            <a:rPr lang="en-US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RCS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 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n-US" sz="1200" b="1" kern="1200" dirty="0" err="1" smtClean="0">
              <a:solidFill>
                <a:srgbClr val="595959"/>
              </a:solidFill>
              <a:latin typeface="Calibri" panose="020F0502020204030204" pitchFamily="34" charset="0"/>
            </a:rPr>
            <a:t>Generación</a:t>
          </a:r>
          <a:r>
            <a:rPr lang="en-US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de </a:t>
          </a:r>
          <a:r>
            <a:rPr lang="en-US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balance </a:t>
          </a:r>
          <a:r>
            <a:rPr lang="en-US" sz="1200" b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económico</a:t>
          </a:r>
          <a:r>
            <a:rPr lang="en-US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  <a:endParaRPr lang="es-ES" sz="1200" b="1" kern="1200" dirty="0">
            <a:solidFill>
              <a:srgbClr val="595959"/>
            </a:solidFill>
          </a:endParaRPr>
        </a:p>
      </dsp:txBody>
      <dsp:txXfrm>
        <a:off x="509209" y="1356252"/>
        <a:ext cx="2030975" cy="3128108"/>
      </dsp:txXfrm>
    </dsp:sp>
    <dsp:sp modelId="{68DA0585-9600-4A48-849D-F2474056DE26}">
      <dsp:nvSpPr>
        <dsp:cNvPr id="0" name=""/>
        <dsp:cNvSpPr/>
      </dsp:nvSpPr>
      <dsp:spPr>
        <a:xfrm>
          <a:off x="2770676" y="620255"/>
          <a:ext cx="2213956" cy="433691"/>
        </a:xfrm>
        <a:prstGeom prst="roundRect">
          <a:avLst>
            <a:gd name="adj" fmla="val 10000"/>
          </a:avLst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Calibri" panose="020F0502020204030204" pitchFamily="34" charset="0"/>
            </a:rPr>
            <a:t>REVISIÓN Y CONTROL</a:t>
          </a:r>
          <a:endParaRPr lang="es-ES" sz="1200" b="1" kern="1200"/>
        </a:p>
      </dsp:txBody>
      <dsp:txXfrm>
        <a:off x="2783378" y="632957"/>
        <a:ext cx="2188552" cy="408287"/>
      </dsp:txXfrm>
    </dsp:sp>
    <dsp:sp modelId="{59F4358D-8EDB-CF4A-95DC-C3D424C7E361}">
      <dsp:nvSpPr>
        <dsp:cNvPr id="0" name=""/>
        <dsp:cNvSpPr/>
      </dsp:nvSpPr>
      <dsp:spPr>
        <a:xfrm>
          <a:off x="2992072" y="1053947"/>
          <a:ext cx="221395" cy="179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70"/>
              </a:lnTo>
              <a:lnTo>
                <a:pt x="221395" y="17980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439C-E560-424B-9C73-5854F83DD5B1}">
      <dsp:nvSpPr>
        <dsp:cNvPr id="0" name=""/>
        <dsp:cNvSpPr/>
      </dsp:nvSpPr>
      <dsp:spPr>
        <a:xfrm>
          <a:off x="3213467" y="1330692"/>
          <a:ext cx="2172139" cy="3042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28579"/>
              <a:satOff val="-284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Fortalecimiento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de las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prácticas de gobierno corporativo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Autoevaluación del Riesgo y Solvencia (ORSA)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	Revisión del proceso de supervisión: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fortalecimiento de la supervisión 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con base en el riesgo por parte de la CNSF.</a:t>
          </a:r>
          <a:endParaRPr lang="es-ES" sz="1200" b="1" kern="1200" dirty="0">
            <a:solidFill>
              <a:srgbClr val="595959"/>
            </a:solidFill>
          </a:endParaRPr>
        </a:p>
      </dsp:txBody>
      <dsp:txXfrm>
        <a:off x="3277087" y="1394312"/>
        <a:ext cx="2044899" cy="2915411"/>
      </dsp:txXfrm>
    </dsp:sp>
    <dsp:sp modelId="{325E7E4A-EEC1-684C-A35D-9BD135E7EA1D}">
      <dsp:nvSpPr>
        <dsp:cNvPr id="0" name=""/>
        <dsp:cNvSpPr/>
      </dsp:nvSpPr>
      <dsp:spPr>
        <a:xfrm>
          <a:off x="5538121" y="620255"/>
          <a:ext cx="2213956" cy="471318"/>
        </a:xfrm>
        <a:prstGeom prst="roundRect">
          <a:avLst>
            <a:gd name="adj" fmla="val 1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Calibri" panose="020F0502020204030204" pitchFamily="34" charset="0"/>
            </a:rPr>
            <a:t>DISCIPLINA DE MERCADO</a:t>
          </a:r>
          <a:endParaRPr lang="es-MX" sz="1200" b="1" kern="1200">
            <a:latin typeface="Calibri" panose="020F0502020204030204" pitchFamily="34" charset="0"/>
          </a:endParaRPr>
        </a:p>
      </dsp:txBody>
      <dsp:txXfrm>
        <a:off x="5551925" y="634059"/>
        <a:ext cx="2186348" cy="443710"/>
      </dsp:txXfrm>
    </dsp:sp>
    <dsp:sp modelId="{B85F245D-EA3B-164B-BC4F-F36EF65FA587}">
      <dsp:nvSpPr>
        <dsp:cNvPr id="0" name=""/>
        <dsp:cNvSpPr/>
      </dsp:nvSpPr>
      <dsp:spPr>
        <a:xfrm>
          <a:off x="5759517" y="1091573"/>
          <a:ext cx="221395" cy="180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473"/>
              </a:lnTo>
              <a:lnTo>
                <a:pt x="221395" y="18074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D338D-1F53-7947-9FF4-0351E089741E}">
      <dsp:nvSpPr>
        <dsp:cNvPr id="0" name=""/>
        <dsp:cNvSpPr/>
      </dsp:nvSpPr>
      <dsp:spPr>
        <a:xfrm>
          <a:off x="5980913" y="1368318"/>
          <a:ext cx="2200300" cy="3061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057158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•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Reportes regulatorios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•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Transparencia y revelación al público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 como un mecanismo para mejorar la </a:t>
          </a:r>
          <a:r>
            <a:rPr lang="es-MX" sz="12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disciplina de mercado</a:t>
          </a:r>
          <a:r>
            <a:rPr lang="es-MX" sz="12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. </a:t>
          </a:r>
          <a:endParaRPr lang="es-MX" sz="1200" b="1" kern="1200" dirty="0">
            <a:solidFill>
              <a:srgbClr val="595959"/>
            </a:solidFill>
            <a:latin typeface="Calibri" panose="020F0502020204030204" pitchFamily="34" charset="0"/>
          </a:endParaRPr>
        </a:p>
      </dsp:txBody>
      <dsp:txXfrm>
        <a:off x="6045358" y="1432763"/>
        <a:ext cx="2071410" cy="2932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01C5D-C777-A14C-9001-75B71B236C74}">
      <dsp:nvSpPr>
        <dsp:cNvPr id="0" name=""/>
        <dsp:cNvSpPr/>
      </dsp:nvSpPr>
      <dsp:spPr>
        <a:xfrm>
          <a:off x="914" y="0"/>
          <a:ext cx="2376656" cy="477739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MEDIDAS DE IMPLEMENTACIÓN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(CUSF)</a:t>
          </a:r>
          <a:endParaRPr lang="es-E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14" y="0"/>
        <a:ext cx="2376656" cy="1433218"/>
      </dsp:txXfrm>
    </dsp:sp>
    <dsp:sp modelId="{3E59B902-DA19-304F-9188-80784AF8D694}">
      <dsp:nvSpPr>
        <dsp:cNvPr id="0" name=""/>
        <dsp:cNvSpPr/>
      </dsp:nvSpPr>
      <dsp:spPr>
        <a:xfrm>
          <a:off x="238579" y="1283133"/>
          <a:ext cx="1901325" cy="397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smtClean="0">
              <a:latin typeface="Calibri" panose="020F0502020204030204" pitchFamily="34" charset="0"/>
            </a:rPr>
            <a:t>REGULACIÓN SECUNDARIA</a:t>
          </a:r>
          <a:endParaRPr lang="es-ES" sz="1050" b="1" kern="1200"/>
        </a:p>
      </dsp:txBody>
      <dsp:txXfrm>
        <a:off x="250215" y="1294769"/>
        <a:ext cx="1878053" cy="374011"/>
      </dsp:txXfrm>
    </dsp:sp>
    <dsp:sp modelId="{34DB3783-9AB1-7E4B-821A-E0D57C0B17BB}">
      <dsp:nvSpPr>
        <dsp:cNvPr id="0" name=""/>
        <dsp:cNvSpPr/>
      </dsp:nvSpPr>
      <dsp:spPr>
        <a:xfrm>
          <a:off x="238579" y="1988312"/>
          <a:ext cx="1901325" cy="2549861"/>
        </a:xfrm>
        <a:prstGeom prst="roundRect">
          <a:avLst>
            <a:gd name="adj" fmla="val 10000"/>
          </a:avLst>
        </a:prstGeom>
        <a:solidFill>
          <a:schemeClr val="accent4">
            <a:hueOff val="-411432"/>
            <a:satOff val="-1138"/>
            <a:lumOff val="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·Regulación secundaria derivada de la nueva Ley de Seguros</a:t>
          </a:r>
          <a:r>
            <a:rPr lang="en-US" sz="1200" kern="1200" dirty="0" smtClean="0">
              <a:latin typeface="Calibri" panose="020F0502020204030204" pitchFamily="34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·</a:t>
          </a:r>
          <a:r>
            <a:rPr lang="en-US" sz="1200" kern="1200" dirty="0" err="1" smtClean="0">
              <a:latin typeface="Calibri" panose="020F0502020204030204" pitchFamily="34" charset="0"/>
            </a:rPr>
            <a:t>Comprende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todas</a:t>
          </a:r>
          <a:r>
            <a:rPr lang="en-US" sz="1200" kern="1200" dirty="0" smtClean="0">
              <a:latin typeface="Calibri" panose="020F0502020204030204" pitchFamily="34" charset="0"/>
            </a:rPr>
            <a:t> las </a:t>
          </a:r>
          <a:r>
            <a:rPr lang="en-US" sz="1200" kern="1200" dirty="0" err="1" smtClean="0">
              <a:latin typeface="Calibri" panose="020F0502020204030204" pitchFamily="34" charset="0"/>
            </a:rPr>
            <a:t>medidas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regulatorias</a:t>
          </a:r>
          <a:r>
            <a:rPr lang="en-US" sz="1200" kern="1200" dirty="0" smtClean="0">
              <a:latin typeface="Calibri" panose="020F0502020204030204" pitchFamily="34" charset="0"/>
            </a:rPr>
            <a:t> que </a:t>
          </a:r>
          <a:r>
            <a:rPr lang="en-US" sz="1200" kern="1200" dirty="0" err="1" smtClean="0">
              <a:latin typeface="Calibri" panose="020F0502020204030204" pitchFamily="34" charset="0"/>
            </a:rPr>
            <a:t>están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en</a:t>
          </a:r>
          <a:r>
            <a:rPr lang="en-US" sz="1200" kern="1200" dirty="0" smtClean="0">
              <a:latin typeface="Calibri" panose="020F0502020204030204" pitchFamily="34" charset="0"/>
            </a:rPr>
            <a:t> vigor </a:t>
          </a:r>
          <a:r>
            <a:rPr lang="en-US" sz="1200" kern="1200" dirty="0" err="1" smtClean="0">
              <a:latin typeface="Calibri" panose="020F0502020204030204" pitchFamily="34" charset="0"/>
            </a:rPr>
            <a:t>desde</a:t>
          </a:r>
          <a:r>
            <a:rPr lang="en-US" sz="1200" kern="1200" dirty="0" smtClean="0">
              <a:latin typeface="Calibri" panose="020F0502020204030204" pitchFamily="34" charset="0"/>
            </a:rPr>
            <a:t> el 4 de </a:t>
          </a:r>
          <a:r>
            <a:rPr lang="en-US" sz="1200" kern="1200" dirty="0" err="1" smtClean="0">
              <a:latin typeface="Calibri" panose="020F0502020204030204" pitchFamily="34" charset="0"/>
            </a:rPr>
            <a:t>abril</a:t>
          </a:r>
          <a:r>
            <a:rPr lang="en-US" sz="1200" kern="1200" dirty="0" smtClean="0">
              <a:latin typeface="Calibri" panose="020F0502020204030204" pitchFamily="34" charset="0"/>
            </a:rPr>
            <a:t> de 2015.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·</a:t>
          </a:r>
          <a:r>
            <a:rPr lang="es-MX" sz="1200" b="0" kern="1200" dirty="0" smtClean="0">
              <a:solidFill>
                <a:srgbClr val="FF0000"/>
              </a:solidFill>
              <a:latin typeface="Calibri" panose="020F0502020204030204" pitchFamily="34" charset="0"/>
            </a:rPr>
            <a:t>Se introdujo un amplio proceso de consulta</a:t>
          </a:r>
          <a:r>
            <a:rPr lang="es-MX" sz="1200" kern="1200" dirty="0" smtClean="0">
              <a:latin typeface="Calibri" panose="020F0502020204030204" pitchFamily="34" charset="0"/>
            </a:rPr>
            <a:t>. </a:t>
          </a:r>
          <a:endParaRPr lang="es-ES" sz="1200" kern="1200" dirty="0"/>
        </a:p>
      </dsp:txBody>
      <dsp:txXfrm>
        <a:off x="294267" y="2044000"/>
        <a:ext cx="1789949" cy="2438485"/>
      </dsp:txXfrm>
    </dsp:sp>
    <dsp:sp modelId="{FD89D1EC-70C0-2441-9E81-2F1331CA4F78}">
      <dsp:nvSpPr>
        <dsp:cNvPr id="0" name=""/>
        <dsp:cNvSpPr/>
      </dsp:nvSpPr>
      <dsp:spPr>
        <a:xfrm>
          <a:off x="2555819" y="0"/>
          <a:ext cx="2376656" cy="477739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ESTUDIOS DE IMPACTO CUALITATIVO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595959"/>
              </a:solidFill>
              <a:latin typeface="Calibri" panose="020F0502020204030204" pitchFamily="34" charset="0"/>
            </a:rPr>
            <a:t>(EIC)</a:t>
          </a:r>
          <a:endParaRPr lang="es-ES" sz="1600" b="1" kern="1200" dirty="0">
            <a:solidFill>
              <a:srgbClr val="595959"/>
            </a:solidFill>
          </a:endParaRPr>
        </a:p>
      </dsp:txBody>
      <dsp:txXfrm>
        <a:off x="2555819" y="0"/>
        <a:ext cx="2376656" cy="1433218"/>
      </dsp:txXfrm>
    </dsp:sp>
    <dsp:sp modelId="{15B66DC5-8CEC-1F40-B0F9-2B9E30A7AE63}">
      <dsp:nvSpPr>
        <dsp:cNvPr id="0" name=""/>
        <dsp:cNvSpPr/>
      </dsp:nvSpPr>
      <dsp:spPr>
        <a:xfrm>
          <a:off x="2793485" y="1280049"/>
          <a:ext cx="1901325" cy="382361"/>
        </a:xfrm>
        <a:prstGeom prst="roundRect">
          <a:avLst>
            <a:gd name="adj" fmla="val 10000"/>
          </a:avLst>
        </a:prstGeom>
        <a:solidFill>
          <a:schemeClr val="accent4">
            <a:hueOff val="-822863"/>
            <a:satOff val="-2276"/>
            <a:lumOff val="1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smtClean="0">
              <a:latin typeface="Calibri" panose="020F0502020204030204" pitchFamily="34" charset="0"/>
            </a:rPr>
            <a:t>ANÁLISIS DE BRECHAS </a:t>
          </a:r>
          <a:endParaRPr lang="es-ES" sz="1050" b="1" kern="1200"/>
        </a:p>
      </dsp:txBody>
      <dsp:txXfrm>
        <a:off x="2804684" y="1291248"/>
        <a:ext cx="1878927" cy="359963"/>
      </dsp:txXfrm>
    </dsp:sp>
    <dsp:sp modelId="{21F9310F-AA8E-6848-AAE8-729298EDFCA7}">
      <dsp:nvSpPr>
        <dsp:cNvPr id="0" name=""/>
        <dsp:cNvSpPr/>
      </dsp:nvSpPr>
      <dsp:spPr>
        <a:xfrm>
          <a:off x="2793485" y="1979832"/>
          <a:ext cx="1901325" cy="2557263"/>
        </a:xfrm>
        <a:prstGeom prst="roundRect">
          <a:avLst>
            <a:gd name="adj" fmla="val 10000"/>
          </a:avLst>
        </a:prstGeom>
        <a:solidFill>
          <a:schemeClr val="accent4">
            <a:hueOff val="-1234295"/>
            <a:satOff val="-3414"/>
            <a:lumOff val="21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·</a:t>
          </a:r>
          <a:r>
            <a:rPr lang="en-US" sz="1200" b="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Análisis</a:t>
          </a:r>
          <a:r>
            <a:rPr lang="en-US" sz="1200" b="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de </a:t>
          </a:r>
          <a:r>
            <a:rPr lang="en-US" sz="1200" b="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brechas</a:t>
          </a:r>
          <a:r>
            <a:rPr lang="en-US" sz="1200" b="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kern="1200" dirty="0" smtClean="0">
              <a:latin typeface="Calibri" panose="020F0502020204030204" pitchFamily="34" charset="0"/>
            </a:rPr>
            <a:t>con </a:t>
          </a:r>
          <a:r>
            <a:rPr lang="en-US" sz="1200" kern="1200" dirty="0" err="1" smtClean="0">
              <a:latin typeface="Calibri" panose="020F0502020204030204" pitchFamily="34" charset="0"/>
            </a:rPr>
            <a:t>respecto</a:t>
          </a:r>
          <a:r>
            <a:rPr lang="en-US" sz="1200" kern="1200" dirty="0" smtClean="0">
              <a:latin typeface="Calibri" panose="020F0502020204030204" pitchFamily="34" charset="0"/>
            </a:rPr>
            <a:t> al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gobierno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corporativo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kern="1200" dirty="0" smtClean="0">
              <a:latin typeface="Calibri" panose="020F0502020204030204" pitchFamily="34" charset="0"/>
            </a:rPr>
            <a:t>y </a:t>
          </a:r>
          <a:r>
            <a:rPr lang="en-US" sz="1200" kern="1200" dirty="0" err="1" smtClean="0">
              <a:latin typeface="Calibri" panose="020F0502020204030204" pitchFamily="34" charset="0"/>
            </a:rPr>
            <a:t>los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requerimientos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de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revelación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considerados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en</a:t>
          </a:r>
          <a:r>
            <a:rPr lang="en-US" sz="1200" kern="1200" dirty="0" smtClean="0">
              <a:latin typeface="Calibri" panose="020F0502020204030204" pitchFamily="34" charset="0"/>
            </a:rPr>
            <a:t> la </a:t>
          </a:r>
          <a:r>
            <a:rPr lang="en-US" sz="1200" kern="1200" dirty="0" err="1" smtClean="0">
              <a:latin typeface="Calibri" panose="020F0502020204030204" pitchFamily="34" charset="0"/>
            </a:rPr>
            <a:t>nueva</a:t>
          </a:r>
          <a:r>
            <a:rPr lang="en-US" sz="1200" kern="1200" dirty="0" smtClean="0">
              <a:latin typeface="Calibri" panose="020F0502020204030204" pitchFamily="34" charset="0"/>
            </a:rPr>
            <a:t> Ley de </a:t>
          </a:r>
          <a:r>
            <a:rPr lang="en-US" sz="1200" kern="1200" dirty="0" err="1" smtClean="0">
              <a:latin typeface="Calibri" panose="020F0502020204030204" pitchFamily="34" charset="0"/>
            </a:rPr>
            <a:t>Seguros</a:t>
          </a:r>
          <a:r>
            <a:rPr lang="en-US" sz="1200" kern="1200" dirty="0" smtClean="0">
              <a:latin typeface="Calibri" panose="020F0502020204030204" pitchFamily="34" charset="0"/>
            </a:rPr>
            <a:t>.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·Un total de 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5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estudios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 </a:t>
          </a:r>
          <a:r>
            <a:rPr lang="en-US" sz="1200" kern="1200" dirty="0" err="1" smtClean="0">
              <a:latin typeface="Calibri" panose="020F0502020204030204" pitchFamily="34" charset="0"/>
            </a:rPr>
            <a:t>complementa</a:t>
          </a:r>
          <a:r>
            <a:rPr lang="en-US" sz="1200" kern="1200" dirty="0" smtClean="0">
              <a:latin typeface="Calibri" panose="020F0502020204030204" pitchFamily="34" charset="0"/>
            </a:rPr>
            <a:t> el </a:t>
          </a:r>
          <a:r>
            <a:rPr lang="en-US" sz="1200" kern="1200" dirty="0" err="1" smtClean="0">
              <a:latin typeface="Calibri" panose="020F0502020204030204" pitchFamily="34" charset="0"/>
            </a:rPr>
            <a:t>proceso</a:t>
          </a:r>
          <a:r>
            <a:rPr lang="en-US" sz="1200" kern="1200" dirty="0" smtClean="0">
              <a:latin typeface="Calibri" panose="020F0502020204030204" pitchFamily="34" charset="0"/>
            </a:rPr>
            <a:t> de </a:t>
          </a:r>
          <a:r>
            <a:rPr lang="en-US" sz="1200" kern="1200" dirty="0" err="1" smtClean="0">
              <a:latin typeface="Calibri" panose="020F0502020204030204" pitchFamily="34" charset="0"/>
            </a:rPr>
            <a:t>consulta</a:t>
          </a:r>
          <a:r>
            <a:rPr lang="en-US" sz="1200" kern="1200" dirty="0" smtClean="0">
              <a:latin typeface="Calibri" panose="020F0502020204030204" pitchFamily="34" charset="0"/>
            </a:rPr>
            <a:t> de la </a:t>
          </a:r>
          <a:r>
            <a:rPr lang="en-US" sz="1200" kern="1200" dirty="0" err="1" smtClean="0">
              <a:latin typeface="Calibri" panose="020F0502020204030204" pitchFamily="34" charset="0"/>
            </a:rPr>
            <a:t>normativa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secundaria</a:t>
          </a:r>
          <a:r>
            <a:rPr lang="en-US" sz="1200" kern="1200" dirty="0" smtClean="0">
              <a:latin typeface="Calibri" panose="020F0502020204030204" pitchFamily="34" charset="0"/>
            </a:rPr>
            <a:t>. </a:t>
          </a:r>
          <a:endParaRPr lang="es-ES" sz="1200" kern="1200" dirty="0"/>
        </a:p>
      </dsp:txBody>
      <dsp:txXfrm>
        <a:off x="2849173" y="2035520"/>
        <a:ext cx="1789949" cy="2445887"/>
      </dsp:txXfrm>
    </dsp:sp>
    <dsp:sp modelId="{C5C661CF-7ECD-C049-B144-2FB0715BFF6D}">
      <dsp:nvSpPr>
        <dsp:cNvPr id="0" name=""/>
        <dsp:cNvSpPr/>
      </dsp:nvSpPr>
      <dsp:spPr>
        <a:xfrm>
          <a:off x="5110725" y="0"/>
          <a:ext cx="2376656" cy="477739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595959"/>
              </a:solidFill>
              <a:latin typeface="Calibri" panose="020F0502020204030204" pitchFamily="34" charset="0"/>
            </a:rPr>
            <a:t>ESTUDIOS DE IMPACTO CUANTITATIVO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solidFill>
                <a:srgbClr val="595959"/>
              </a:solidFill>
              <a:latin typeface="Calibri" panose="020F0502020204030204" pitchFamily="34" charset="0"/>
            </a:rPr>
            <a:t>(EIQ)</a:t>
          </a:r>
          <a:endParaRPr lang="es-ES" sz="1600" b="1" kern="1200">
            <a:solidFill>
              <a:srgbClr val="595959"/>
            </a:solidFill>
          </a:endParaRPr>
        </a:p>
      </dsp:txBody>
      <dsp:txXfrm>
        <a:off x="5110725" y="0"/>
        <a:ext cx="2376656" cy="1433218"/>
      </dsp:txXfrm>
    </dsp:sp>
    <dsp:sp modelId="{2600CB9B-A470-414C-9028-6DE4D960E81D}">
      <dsp:nvSpPr>
        <dsp:cNvPr id="0" name=""/>
        <dsp:cNvSpPr/>
      </dsp:nvSpPr>
      <dsp:spPr>
        <a:xfrm>
          <a:off x="5348391" y="1285274"/>
          <a:ext cx="1901325" cy="416565"/>
        </a:xfrm>
        <a:prstGeom prst="roundRect">
          <a:avLst>
            <a:gd name="adj" fmla="val 10000"/>
          </a:avLst>
        </a:prstGeom>
        <a:solidFill>
          <a:schemeClr val="accent4">
            <a:hueOff val="-1645726"/>
            <a:satOff val="-4552"/>
            <a:lumOff val="2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smtClean="0">
              <a:latin typeface="Calibri" panose="020F0502020204030204" pitchFamily="34" charset="0"/>
            </a:rPr>
            <a:t>MODELOS DE VALIDACIÓN Y  CALIBRACIÓN </a:t>
          </a:r>
          <a:endParaRPr lang="es-ES" sz="1050" b="1" kern="1200"/>
        </a:p>
      </dsp:txBody>
      <dsp:txXfrm>
        <a:off x="5360592" y="1297475"/>
        <a:ext cx="1876923" cy="392163"/>
      </dsp:txXfrm>
    </dsp:sp>
    <dsp:sp modelId="{6C4A2F1B-E07C-8646-A2E9-E6100A927E10}">
      <dsp:nvSpPr>
        <dsp:cNvPr id="0" name=""/>
        <dsp:cNvSpPr/>
      </dsp:nvSpPr>
      <dsp:spPr>
        <a:xfrm>
          <a:off x="5348391" y="2003815"/>
          <a:ext cx="1901325" cy="2534638"/>
        </a:xfrm>
        <a:prstGeom prst="roundRect">
          <a:avLst>
            <a:gd name="adj" fmla="val 1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·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Validación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y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calibración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kern="1200" dirty="0" smtClean="0">
              <a:latin typeface="Calibri" panose="020F0502020204030204" pitchFamily="34" charset="0"/>
            </a:rPr>
            <a:t>de </a:t>
          </a:r>
          <a:r>
            <a:rPr lang="en-US" sz="1200" kern="1200" dirty="0" err="1" smtClean="0">
              <a:latin typeface="Calibri" panose="020F0502020204030204" pitchFamily="34" charset="0"/>
            </a:rPr>
            <a:t>los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modelos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usados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como</a:t>
          </a:r>
          <a:r>
            <a:rPr lang="en-US" sz="1200" kern="1200" dirty="0" smtClean="0">
              <a:latin typeface="Calibri" panose="020F0502020204030204" pitchFamily="34" charset="0"/>
            </a:rPr>
            <a:t> parte del </a:t>
          </a:r>
          <a:r>
            <a:rPr lang="en-US" sz="1200" kern="1200" dirty="0" err="1" smtClean="0">
              <a:latin typeface="Calibri" panose="020F0502020204030204" pitchFamily="34" charset="0"/>
            </a:rPr>
            <a:t>Modelo</a:t>
          </a:r>
          <a:r>
            <a:rPr lang="en-US" sz="1200" kern="1200" dirty="0" smtClean="0">
              <a:latin typeface="Calibri" panose="020F0502020204030204" pitchFamily="34" charset="0"/>
            </a:rPr>
            <a:t> </a:t>
          </a:r>
          <a:r>
            <a:rPr lang="en-US" sz="1200" kern="1200" dirty="0" err="1" smtClean="0">
              <a:latin typeface="Calibri" panose="020F0502020204030204" pitchFamily="34" charset="0"/>
            </a:rPr>
            <a:t>Estándar</a:t>
          </a:r>
          <a:r>
            <a:rPr lang="en-US" sz="1200" kern="1200" dirty="0" smtClean="0">
              <a:latin typeface="Calibri" panose="020F0502020204030204" pitchFamily="34" charset="0"/>
            </a:rPr>
            <a:t>  del </a:t>
          </a:r>
          <a:r>
            <a:rPr lang="en-US" sz="1200" kern="1200" dirty="0" err="1" smtClean="0">
              <a:latin typeface="Calibri" panose="020F0502020204030204" pitchFamily="34" charset="0"/>
            </a:rPr>
            <a:t>cálculo</a:t>
          </a:r>
          <a:r>
            <a:rPr lang="en-US" sz="1200" kern="1200" dirty="0" smtClean="0">
              <a:latin typeface="Calibri" panose="020F0502020204030204" pitchFamily="34" charset="0"/>
            </a:rPr>
            <a:t> del RCS</a:t>
          </a:r>
          <a:r>
            <a:rPr lang="es-MX" sz="1200" kern="1200" dirty="0" smtClean="0">
              <a:latin typeface="Calibri" panose="020F0502020204030204" pitchFamily="34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·Un total de 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6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estudios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200" kern="1200" dirty="0" smtClean="0">
              <a:latin typeface="Calibri" panose="020F0502020204030204" pitchFamily="34" charset="0"/>
            </a:rPr>
            <a:t>(</a:t>
          </a:r>
          <a:r>
            <a:rPr lang="en-US" sz="1200" kern="1200" dirty="0" err="1" smtClean="0">
              <a:latin typeface="Calibri" panose="020F0502020204030204" pitchFamily="34" charset="0"/>
            </a:rPr>
            <a:t>incluyendo</a:t>
          </a:r>
          <a:r>
            <a:rPr lang="en-US" sz="1200" kern="1200" dirty="0" smtClean="0">
              <a:latin typeface="Calibri" panose="020F0502020204030204" pitchFamily="34" charset="0"/>
            </a:rPr>
            <a:t> la </a:t>
          </a:r>
          <a:r>
            <a:rPr lang="en-US" sz="1200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prueba</a:t>
          </a:r>
          <a:r>
            <a:rPr lang="en-US" sz="12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 final</a:t>
          </a:r>
          <a:r>
            <a:rPr lang="es-MX" sz="1200" kern="1200" dirty="0" smtClean="0">
              <a:latin typeface="Calibri" panose="020F0502020204030204" pitchFamily="34" charset="0"/>
            </a:rPr>
            <a:t>)  complementan el proceso de consulta de la regulación secundaria.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404079" y="2059503"/>
        <a:ext cx="1789949" cy="2423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09A8-5B1D-B14C-B733-231A2DF1C292}">
      <dsp:nvSpPr>
        <dsp:cNvPr id="0" name=""/>
        <dsp:cNvSpPr/>
      </dsp:nvSpPr>
      <dsp:spPr>
        <a:xfrm>
          <a:off x="-4881704" y="-741030"/>
          <a:ext cx="5758985" cy="575898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0D3AC-22ED-B642-ADC0-C086DDBD3D2C}">
      <dsp:nvSpPr>
        <dsp:cNvPr id="0" name=""/>
        <dsp:cNvSpPr/>
      </dsp:nvSpPr>
      <dsp:spPr>
        <a:xfrm>
          <a:off x="469889" y="24140"/>
          <a:ext cx="5873072" cy="6579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Regulación Prudencial</a:t>
          </a:r>
          <a:endParaRPr lang="es-ES" sz="2000" b="1" kern="1200" dirty="0"/>
        </a:p>
      </dsp:txBody>
      <dsp:txXfrm>
        <a:off x="469889" y="24140"/>
        <a:ext cx="5873072" cy="657961"/>
      </dsp:txXfrm>
    </dsp:sp>
    <dsp:sp modelId="{B6605CE0-F9DB-F54D-A7DF-03B509852EFA}">
      <dsp:nvSpPr>
        <dsp:cNvPr id="0" name=""/>
        <dsp:cNvSpPr/>
      </dsp:nvSpPr>
      <dsp:spPr>
        <a:xfrm>
          <a:off x="0" y="3542"/>
          <a:ext cx="809383" cy="6925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6FBD-A2D1-F543-8F06-FA0DB7309503}">
      <dsp:nvSpPr>
        <dsp:cNvPr id="0" name=""/>
        <dsp:cNvSpPr/>
      </dsp:nvSpPr>
      <dsp:spPr>
        <a:xfrm>
          <a:off x="943093" y="1119976"/>
          <a:ext cx="5445560" cy="65796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libri" panose="020F0502020204030204" pitchFamily="34" charset="0"/>
            </a:rPr>
            <a:t>Convergencia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Regulatoria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en</a:t>
          </a:r>
          <a:r>
            <a:rPr lang="en-US" sz="2000" b="1" kern="1200" dirty="0" smtClean="0">
              <a:latin typeface="Calibri" panose="020F0502020204030204" pitchFamily="34" charset="0"/>
            </a:rPr>
            <a:t> </a:t>
          </a:r>
          <a:r>
            <a:rPr lang="en-US" sz="2000" b="1" kern="1200" dirty="0" err="1" smtClean="0">
              <a:latin typeface="Calibri" panose="020F0502020204030204" pitchFamily="34" charset="0"/>
            </a:rPr>
            <a:t>América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943093" y="1119976"/>
        <a:ext cx="5445560" cy="657961"/>
      </dsp:txXfrm>
    </dsp:sp>
    <dsp:sp modelId="{F134FB6E-F2BA-E04B-BBBB-A6842A1B44B8}">
      <dsp:nvSpPr>
        <dsp:cNvPr id="0" name=""/>
        <dsp:cNvSpPr/>
      </dsp:nvSpPr>
      <dsp:spPr>
        <a:xfrm>
          <a:off x="382813" y="1044395"/>
          <a:ext cx="815494" cy="7780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95859-C2C2-4208-81C6-9EFEB3FE492E}">
      <dsp:nvSpPr>
        <dsp:cNvPr id="0" name=""/>
        <dsp:cNvSpPr/>
      </dsp:nvSpPr>
      <dsp:spPr>
        <a:xfrm>
          <a:off x="876154" y="2213805"/>
          <a:ext cx="5513489" cy="6579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Cambio Regulatorio en México </a:t>
          </a:r>
          <a:endParaRPr lang="es-MX" sz="2000" b="1" kern="1200" dirty="0"/>
        </a:p>
      </dsp:txBody>
      <dsp:txXfrm>
        <a:off x="876154" y="2213805"/>
        <a:ext cx="5513489" cy="657961"/>
      </dsp:txXfrm>
    </dsp:sp>
    <dsp:sp modelId="{7ECA6923-284D-440D-AE6E-25F1615CD62E}">
      <dsp:nvSpPr>
        <dsp:cNvPr id="0" name=""/>
        <dsp:cNvSpPr/>
      </dsp:nvSpPr>
      <dsp:spPr>
        <a:xfrm>
          <a:off x="402675" y="2131754"/>
          <a:ext cx="822452" cy="8224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16F6-1BDF-486C-B163-B93C15C74569}">
      <dsp:nvSpPr>
        <dsp:cNvPr id="0" name=""/>
        <dsp:cNvSpPr/>
      </dsp:nvSpPr>
      <dsp:spPr>
        <a:xfrm>
          <a:off x="344352" y="3290152"/>
          <a:ext cx="6058954" cy="65796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 </a:t>
          </a:r>
          <a:r>
            <a:rPr lang="es-MX" sz="2000" b="1" kern="1200" dirty="0" smtClean="0"/>
            <a:t>Consideraciones ante Cambio Regulatorio</a:t>
          </a:r>
          <a:endParaRPr lang="es-MX" sz="2000" b="1" kern="1200" dirty="0"/>
        </a:p>
      </dsp:txBody>
      <dsp:txXfrm>
        <a:off x="344352" y="3290152"/>
        <a:ext cx="6058954" cy="657961"/>
      </dsp:txXfrm>
    </dsp:sp>
    <dsp:sp modelId="{BC9EA287-5970-4E82-BB1F-5ABD5C37EBC5}">
      <dsp:nvSpPr>
        <dsp:cNvPr id="0" name=""/>
        <dsp:cNvSpPr/>
      </dsp:nvSpPr>
      <dsp:spPr>
        <a:xfrm>
          <a:off x="26067" y="3207906"/>
          <a:ext cx="822452" cy="822452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E8F6-97DD-AC49-A8C4-F492672AF4EE}">
      <dsp:nvSpPr>
        <dsp:cNvPr id="0" name=""/>
        <dsp:cNvSpPr/>
      </dsp:nvSpPr>
      <dsp:spPr>
        <a:xfrm rot="5400000">
          <a:off x="4446645" y="-1616861"/>
          <a:ext cx="1585912" cy="52162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noProof="0" dirty="0" smtClean="0">
              <a:solidFill>
                <a:srgbClr val="FF0000"/>
              </a:solidFill>
              <a:latin typeface="Calibri" panose="020F0502020204030204" pitchFamily="34" charset="0"/>
            </a:rPr>
            <a:t>Alineada a la regulación</a:t>
          </a:r>
          <a:r>
            <a:rPr lang="es-MX" sz="1300" b="0" kern="1200" noProof="0" dirty="0" smtClean="0">
              <a:solidFill>
                <a:srgbClr val="595959"/>
              </a:solidFill>
              <a:latin typeface="Calibri" panose="020F0502020204030204" pitchFamily="34" charset="0"/>
            </a:rPr>
            <a:t>; personal suficiente y con las capacidades requeridas.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noProof="0" dirty="0">
            <a:solidFill>
              <a:srgbClr val="5959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noProof="0" dirty="0" smtClean="0">
              <a:solidFill>
                <a:srgbClr val="FF0000"/>
              </a:solidFill>
              <a:latin typeface="Calibri" panose="020F0502020204030204" pitchFamily="34" charset="0"/>
            </a:rPr>
            <a:t>Flexible</a:t>
          </a:r>
          <a:r>
            <a:rPr lang="es-MX" sz="1300" b="0" kern="1200" noProof="0" dirty="0" smtClean="0">
              <a:solidFill>
                <a:srgbClr val="595959"/>
              </a:solidFill>
              <a:latin typeface="Calibri" panose="020F0502020204030204" pitchFamily="34" charset="0"/>
            </a:rPr>
            <a:t>; acorde a los procesos de desarrollo e implementación; independencia.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noProof="0" dirty="0" smtClean="0">
            <a:solidFill>
              <a:srgbClr val="595959"/>
            </a:solidFill>
            <a:latin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noProof="0" dirty="0" smtClean="0">
              <a:solidFill>
                <a:srgbClr val="595959"/>
              </a:solidFill>
              <a:latin typeface="Calibri" panose="020F0502020204030204" pitchFamily="34" charset="0"/>
            </a:rPr>
            <a:t>Multidisciplinaria; </a:t>
          </a:r>
          <a:r>
            <a:rPr lang="es-MX" sz="1300" b="0" kern="1200" noProof="0" dirty="0" smtClean="0">
              <a:solidFill>
                <a:srgbClr val="FF0000"/>
              </a:solidFill>
              <a:latin typeface="Calibri" panose="020F0502020204030204" pitchFamily="34" charset="0"/>
            </a:rPr>
            <a:t>comunicación y coordinación efectiva </a:t>
          </a:r>
          <a:r>
            <a:rPr lang="es-MX" sz="1300" b="0" kern="1200" noProof="0" dirty="0" smtClean="0">
              <a:solidFill>
                <a:srgbClr val="595959"/>
              </a:solidFill>
              <a:latin typeface="Calibri" panose="020F0502020204030204" pitchFamily="34" charset="0"/>
            </a:rPr>
            <a:t>entre áreas y hacia las áreas de decisión.</a:t>
          </a:r>
          <a:endParaRPr lang="es-MX" sz="1300" b="0" kern="1200" noProof="0" dirty="0">
            <a:solidFill>
              <a:srgbClr val="595959"/>
            </a:solidFill>
            <a:latin typeface="Calibri" panose="020F0502020204030204" pitchFamily="34" charset="0"/>
          </a:endParaRPr>
        </a:p>
      </dsp:txBody>
      <dsp:txXfrm rot="-5400000">
        <a:off x="2631495" y="275707"/>
        <a:ext cx="5138795" cy="1431076"/>
      </dsp:txXfrm>
    </dsp:sp>
    <dsp:sp modelId="{5179B1D6-1DE2-8042-802C-6AAE5B38AFC8}">
      <dsp:nvSpPr>
        <dsp:cNvPr id="0" name=""/>
        <dsp:cNvSpPr/>
      </dsp:nvSpPr>
      <dsp:spPr>
        <a:xfrm>
          <a:off x="302625" y="49"/>
          <a:ext cx="2328869" cy="1982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latin typeface="+mj-lt"/>
            </a:rPr>
            <a:t>Estructura </a:t>
          </a:r>
          <a:r>
            <a:rPr lang="es-MX" sz="1600" kern="1200" noProof="0" dirty="0" smtClean="0">
              <a:latin typeface="+mj-lt"/>
            </a:rPr>
            <a:t>del</a:t>
          </a:r>
          <a:r>
            <a:rPr lang="es-MX" sz="1800" kern="1200" noProof="0" dirty="0" smtClean="0">
              <a:latin typeface="+mj-lt"/>
            </a:rPr>
            <a:t>  Regulador </a:t>
          </a:r>
          <a:endParaRPr lang="es-MX" sz="1800" kern="1200" noProof="0" dirty="0"/>
        </a:p>
      </dsp:txBody>
      <dsp:txXfrm>
        <a:off x="399397" y="96821"/>
        <a:ext cx="2135325" cy="1788846"/>
      </dsp:txXfrm>
    </dsp:sp>
    <dsp:sp modelId="{B98E922F-9940-EA45-B750-CA1BD7397A09}">
      <dsp:nvSpPr>
        <dsp:cNvPr id="0" name=""/>
        <dsp:cNvSpPr/>
      </dsp:nvSpPr>
      <dsp:spPr>
        <a:xfrm rot="5400000">
          <a:off x="4446645" y="464648"/>
          <a:ext cx="1585912" cy="5216213"/>
        </a:xfrm>
        <a:prstGeom prst="round2SameRect">
          <a:avLst/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noProof="0" dirty="0" smtClean="0">
              <a:solidFill>
                <a:srgbClr val="595959"/>
              </a:solidFill>
              <a:latin typeface="+mn-lt"/>
            </a:rPr>
            <a:t>Estudios de impacto, talleres, documentos; aprendizaje institucional de los procesos.</a:t>
          </a:r>
          <a:endParaRPr lang="es-MX" sz="1300" b="0" kern="1200" noProof="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b="0" kern="1200" noProof="0" dirty="0">
            <a:solidFill>
              <a:srgbClr val="595959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noProof="0" dirty="0" smtClean="0">
              <a:solidFill>
                <a:srgbClr val="595959"/>
              </a:solidFill>
              <a:latin typeface="+mn-lt"/>
            </a:rPr>
            <a:t>Multidisciplinaria; </a:t>
          </a:r>
          <a:r>
            <a:rPr lang="es-MX" sz="1300" b="0" kern="1200" noProof="0" dirty="0" smtClean="0">
              <a:solidFill>
                <a:srgbClr val="FF0000"/>
              </a:solidFill>
              <a:latin typeface="+mn-lt"/>
            </a:rPr>
            <a:t>comunicación y coordinación efectiva </a:t>
          </a:r>
          <a:r>
            <a:rPr lang="es-MX" sz="1300" b="0" kern="1200" noProof="0" dirty="0" smtClean="0">
              <a:solidFill>
                <a:srgbClr val="595959"/>
              </a:solidFill>
              <a:latin typeface="+mn-lt"/>
            </a:rPr>
            <a:t>entre áreas y hacia las áreas de decisión. </a:t>
          </a:r>
          <a:endParaRPr lang="es-MX" sz="1300" b="0" kern="1200" noProof="0" dirty="0">
            <a:solidFill>
              <a:srgbClr val="595959"/>
            </a:solidFill>
            <a:latin typeface="+mn-lt"/>
          </a:endParaRPr>
        </a:p>
      </dsp:txBody>
      <dsp:txXfrm rot="-5400000">
        <a:off x="2631495" y="2357216"/>
        <a:ext cx="5138795" cy="1431076"/>
      </dsp:txXfrm>
    </dsp:sp>
    <dsp:sp modelId="{11C70EB7-A073-7F49-A4E9-DB6439060F1D}">
      <dsp:nvSpPr>
        <dsp:cNvPr id="0" name=""/>
        <dsp:cNvSpPr/>
      </dsp:nvSpPr>
      <dsp:spPr>
        <a:xfrm>
          <a:off x="302625" y="2081559"/>
          <a:ext cx="2328869" cy="1982390"/>
        </a:xfrm>
        <a:prstGeom prst="roundRect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latin typeface="+mj-lt"/>
            </a:rPr>
            <a:t>Sobre las Instituciones</a:t>
          </a:r>
          <a:endParaRPr lang="es-MX" sz="1800" kern="1200" noProof="0" dirty="0"/>
        </a:p>
      </dsp:txBody>
      <dsp:txXfrm>
        <a:off x="399397" y="2178331"/>
        <a:ext cx="2135325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342D897-C535-4FA4-83E5-8FD69FE4EF30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AA258DD-C3B3-4F30-8198-B9CD05A866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25B60A1-465C-4DD8-BA46-33C774285DBE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40617EF-A852-40D7-9D39-C43DAA7A30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69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 smtClean="0"/>
              <a:t>Big Data: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Segmentación de clientes (perfiles individualizados) y mejor gestión de servicios. </a:t>
            </a:r>
            <a:endParaRPr lang="es-MX" dirty="0" smtClean="0"/>
          </a:p>
          <a:p>
            <a:r>
              <a:rPr lang="es-MX" dirty="0" smtClean="0"/>
              <a:t>Nuevos entrantes al mercado: </a:t>
            </a:r>
            <a:r>
              <a:rPr lang="es-MX" dirty="0" err="1" smtClean="0"/>
              <a:t>InsurTech</a:t>
            </a:r>
            <a:r>
              <a:rPr lang="es-MX" dirty="0" smtClean="0"/>
              <a:t>: nuevos  modelos de negocio, e incursión de  gigantes de la tecnología digital.</a:t>
            </a:r>
          </a:p>
          <a:p>
            <a:pPr defTabSz="931774">
              <a:defRPr/>
            </a:pPr>
            <a:r>
              <a:rPr lang="es-MX" dirty="0" smtClean="0"/>
              <a:t>Ampliación de canales de distribución: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Medios digitales</a:t>
            </a:r>
            <a:endParaRPr lang="es-ES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s-MX" dirty="0" smtClean="0"/>
              <a:t>Internet de las Cosas (tecnología autos):</a:t>
            </a:r>
            <a:r>
              <a:rPr lang="es-MX" baseline="0" dirty="0" smtClean="0"/>
              <a:t>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Adaptación de las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aseguradoras en su   operación (ej. tarificación),  y modelos de negocio (ej. reducción de ciertos riesgos). 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Seguro basado en uso:</a:t>
            </a:r>
            <a:r>
              <a:rPr lang="es-MX" baseline="0" dirty="0" smtClean="0">
                <a:solidFill>
                  <a:schemeClr val="bg1"/>
                </a:solidFill>
              </a:rPr>
              <a:t> Diseño de productos (basados en uso o comportamiento)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Gestión basada en apps:</a:t>
            </a:r>
            <a:r>
              <a:rPr lang="es-MX" baseline="0" dirty="0" smtClean="0">
                <a:solidFill>
                  <a:schemeClr val="bg1"/>
                </a:solidFill>
              </a:rPr>
              <a:t> gestión del negocio (contratación, reclamaciones, etc.) y el seguimiento de las condiciones de riesgo de los asegurados (ej. seguros de salud y autos PAYD).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80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 smtClean="0"/>
              <a:t>Big Data: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Segmentación de clientes (perfiles individualizados) y mejor gestión de servicios. </a:t>
            </a:r>
            <a:endParaRPr lang="es-MX" dirty="0" smtClean="0"/>
          </a:p>
          <a:p>
            <a:r>
              <a:rPr lang="es-MX" dirty="0" smtClean="0"/>
              <a:t>Nuevos entrantes al mercado: </a:t>
            </a:r>
            <a:r>
              <a:rPr lang="es-MX" dirty="0" err="1" smtClean="0"/>
              <a:t>InsurTech</a:t>
            </a:r>
            <a:r>
              <a:rPr lang="es-MX" dirty="0" smtClean="0"/>
              <a:t>: nuevos  modelos de negocio, e incursión de  gigantes de la tecnología digital.</a:t>
            </a:r>
          </a:p>
          <a:p>
            <a:pPr defTabSz="931774">
              <a:defRPr/>
            </a:pPr>
            <a:r>
              <a:rPr lang="es-MX" dirty="0" smtClean="0"/>
              <a:t>Ampliación de canales de distribución: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Medios digitales</a:t>
            </a:r>
            <a:endParaRPr lang="es-ES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s-MX" dirty="0" smtClean="0"/>
              <a:t>Internet de las Cosas (tecnología autos):</a:t>
            </a:r>
            <a:r>
              <a:rPr lang="es-MX" baseline="0" dirty="0" smtClean="0"/>
              <a:t>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Adaptación de las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aseguradoras en su   operación (ej. tarificación),  y modelos de negocio (ej. reducción de ciertos riesgos). 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Seguro basado en uso:</a:t>
            </a:r>
            <a:r>
              <a:rPr lang="es-MX" baseline="0" dirty="0" smtClean="0">
                <a:solidFill>
                  <a:schemeClr val="bg1"/>
                </a:solidFill>
              </a:rPr>
              <a:t> Diseño de productos (basados en uso o comportamiento)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Gestión basada en apps:</a:t>
            </a:r>
            <a:r>
              <a:rPr lang="es-MX" baseline="0" dirty="0" smtClean="0">
                <a:solidFill>
                  <a:schemeClr val="bg1"/>
                </a:solidFill>
              </a:rPr>
              <a:t> gestión del negocio (contratación, reclamaciones, etc.) y el seguimiento de las condiciones de riesgo de los asegurados (ej. seguros de salud y autos PAYD).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77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 smtClean="0"/>
              <a:t>Big Data: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Segmentación de clientes (perfiles individualizados) y mejor gestión de servicios. </a:t>
            </a:r>
            <a:endParaRPr lang="es-MX" dirty="0" smtClean="0"/>
          </a:p>
          <a:p>
            <a:r>
              <a:rPr lang="es-MX" dirty="0" smtClean="0"/>
              <a:t>Nuevos entrantes al mercado: </a:t>
            </a:r>
            <a:r>
              <a:rPr lang="es-MX" dirty="0" err="1" smtClean="0"/>
              <a:t>InsurTech</a:t>
            </a:r>
            <a:r>
              <a:rPr lang="es-MX" dirty="0" smtClean="0"/>
              <a:t>: nuevos  modelos de negocio, e incursión de  gigantes de la tecnología digital.</a:t>
            </a:r>
          </a:p>
          <a:p>
            <a:pPr defTabSz="931774">
              <a:defRPr/>
            </a:pPr>
            <a:r>
              <a:rPr lang="es-MX" dirty="0" smtClean="0"/>
              <a:t>Ampliación de canales de distribución: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Medios digitales</a:t>
            </a:r>
            <a:endParaRPr lang="es-ES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s-MX" dirty="0" smtClean="0"/>
              <a:t>Internet de las Cosas (tecnología autos):</a:t>
            </a:r>
            <a:r>
              <a:rPr lang="es-MX" baseline="0" dirty="0" smtClean="0"/>
              <a:t>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Adaptación de las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aseguradoras en su   operación (ej. tarificación),  y modelos de negocio (ej. reducción de ciertos riesgos). 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Seguro basado en uso:</a:t>
            </a:r>
            <a:r>
              <a:rPr lang="es-MX" baseline="0" dirty="0" smtClean="0">
                <a:solidFill>
                  <a:schemeClr val="bg1"/>
                </a:solidFill>
              </a:rPr>
              <a:t> Diseño de productos (basados en uso o comportamiento)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Gestión basada en apps:</a:t>
            </a:r>
            <a:r>
              <a:rPr lang="es-MX" baseline="0" dirty="0" smtClean="0">
                <a:solidFill>
                  <a:schemeClr val="bg1"/>
                </a:solidFill>
              </a:rPr>
              <a:t> gestión del negocio (contratación, reclamaciones, etc.) y el seguimiento de las condiciones de riesgo de los asegurados (ej. seguros de salud y autos PAYD).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824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 smtClean="0"/>
              <a:t>Big Data: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Segmentación de clientes (perfiles individualizados) y mejor gestión de servicios. </a:t>
            </a:r>
            <a:endParaRPr lang="es-MX" dirty="0" smtClean="0"/>
          </a:p>
          <a:p>
            <a:r>
              <a:rPr lang="es-MX" dirty="0" smtClean="0"/>
              <a:t>Nuevos entrantes al mercado: </a:t>
            </a:r>
            <a:r>
              <a:rPr lang="es-MX" dirty="0" err="1" smtClean="0"/>
              <a:t>InsurTech</a:t>
            </a:r>
            <a:r>
              <a:rPr lang="es-MX" dirty="0" smtClean="0"/>
              <a:t>: nuevos  modelos de negocio, e incursión de  gigantes de la tecnología digital.</a:t>
            </a:r>
          </a:p>
          <a:p>
            <a:pPr defTabSz="931774">
              <a:defRPr/>
            </a:pPr>
            <a:r>
              <a:rPr lang="es-MX" dirty="0" smtClean="0"/>
              <a:t>Ampliación de canales de distribución: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Medios digitales</a:t>
            </a:r>
            <a:endParaRPr lang="es-ES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s-MX" dirty="0" smtClean="0"/>
              <a:t>Internet de las Cosas (tecnología autos):</a:t>
            </a:r>
            <a:r>
              <a:rPr lang="es-MX" baseline="0" dirty="0" smtClean="0"/>
              <a:t>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Adaptación de las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aseguradoras en su   operación (ej. tarificación),  y modelos de negocio (ej. reducción de ciertos riesgos). 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Seguro basado en uso:</a:t>
            </a:r>
            <a:r>
              <a:rPr lang="es-MX" baseline="0" dirty="0" smtClean="0">
                <a:solidFill>
                  <a:schemeClr val="bg1"/>
                </a:solidFill>
              </a:rPr>
              <a:t> Diseño de productos (basados en uso o comportamiento)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Gestión basada en apps:</a:t>
            </a:r>
            <a:r>
              <a:rPr lang="es-MX" baseline="0" dirty="0" smtClean="0">
                <a:solidFill>
                  <a:schemeClr val="bg1"/>
                </a:solidFill>
              </a:rPr>
              <a:t> gestión del negocio (contratación, reclamaciones, etc.) y el seguimiento de las condiciones de riesgo de los asegurados (ej. seguros de salud y autos PAYD).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51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 smtClean="0"/>
              <a:t>Big Data: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Segmentación de clientes (perfiles individualizados) y mejor gestión de servicios. </a:t>
            </a:r>
            <a:endParaRPr lang="es-MX" dirty="0" smtClean="0"/>
          </a:p>
          <a:p>
            <a:r>
              <a:rPr lang="es-MX" dirty="0" smtClean="0"/>
              <a:t>Nuevos entrantes al mercado: </a:t>
            </a:r>
            <a:r>
              <a:rPr lang="es-MX" dirty="0" err="1" smtClean="0"/>
              <a:t>InsurTech</a:t>
            </a:r>
            <a:r>
              <a:rPr lang="es-MX" dirty="0" smtClean="0"/>
              <a:t>: nuevos  modelos de negocio, e incursión de  gigantes de la tecnología digital.</a:t>
            </a:r>
          </a:p>
          <a:p>
            <a:pPr defTabSz="931774">
              <a:defRPr/>
            </a:pPr>
            <a:r>
              <a:rPr lang="es-MX" dirty="0" smtClean="0"/>
              <a:t>Ampliación de canales de distribución: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Medios digitales</a:t>
            </a:r>
            <a:endParaRPr lang="es-ES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s-MX" dirty="0" smtClean="0"/>
              <a:t>Internet de las Cosas (tecnología autos):</a:t>
            </a:r>
            <a:r>
              <a:rPr lang="es-MX" baseline="0" dirty="0" smtClean="0"/>
              <a:t>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Adaptación de las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aseguradoras en su   operación (ej. tarificación),  y modelos de negocio (ej. reducción de ciertos riesgos). 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Seguro basado en uso:</a:t>
            </a:r>
            <a:r>
              <a:rPr lang="es-MX" baseline="0" dirty="0" smtClean="0">
                <a:solidFill>
                  <a:schemeClr val="bg1"/>
                </a:solidFill>
              </a:rPr>
              <a:t> Diseño de productos (basados en uso o comportamiento)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Gestión basada en apps:</a:t>
            </a:r>
            <a:r>
              <a:rPr lang="es-MX" baseline="0" dirty="0" smtClean="0">
                <a:solidFill>
                  <a:schemeClr val="bg1"/>
                </a:solidFill>
              </a:rPr>
              <a:t> gestión del negocio (contratación, reclamaciones, etc.) y el seguimiento de las condiciones de riesgo de los asegurados (ej. seguros de salud y autos PAYD).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02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 smtClean="0"/>
              <a:t>Big Data: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Segmentación de clientes (perfiles individualizados) y mejor gestión de servicios. </a:t>
            </a:r>
            <a:endParaRPr lang="es-MX" dirty="0" smtClean="0"/>
          </a:p>
          <a:p>
            <a:r>
              <a:rPr lang="es-MX" dirty="0" smtClean="0"/>
              <a:t>Nuevos entrantes al mercado: </a:t>
            </a:r>
            <a:r>
              <a:rPr lang="es-MX" dirty="0" err="1" smtClean="0"/>
              <a:t>InsurTech</a:t>
            </a:r>
            <a:r>
              <a:rPr lang="es-MX" dirty="0" smtClean="0"/>
              <a:t>: nuevos  modelos de negocio, e incursión de  gigantes de la tecnología digital.</a:t>
            </a:r>
          </a:p>
          <a:p>
            <a:pPr defTabSz="931774">
              <a:defRPr/>
            </a:pPr>
            <a:r>
              <a:rPr lang="es-MX" dirty="0" smtClean="0"/>
              <a:t>Ampliación de canales de distribución:</a:t>
            </a:r>
            <a:r>
              <a:rPr lang="es-MX" baseline="0" dirty="0" smtClean="0"/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Medios digitales</a:t>
            </a:r>
            <a:endParaRPr lang="es-ES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s-MX" dirty="0" smtClean="0"/>
              <a:t>Internet de las Cosas (tecnología autos):</a:t>
            </a:r>
            <a:r>
              <a:rPr lang="es-MX" baseline="0" dirty="0" smtClean="0"/>
              <a:t> </a:t>
            </a:r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Adaptación de las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aseguradoras en su   operación (ej. tarificación),  y modelos de negocio (ej. reducción de ciertos riesgos). 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Seguro basado en uso:</a:t>
            </a:r>
            <a:r>
              <a:rPr lang="es-MX" baseline="0" dirty="0" smtClean="0">
                <a:solidFill>
                  <a:schemeClr val="bg1"/>
                </a:solidFill>
              </a:rPr>
              <a:t> Diseño de productos (basados en uso o comportamiento)</a:t>
            </a:r>
          </a:p>
          <a:p>
            <a:pPr defTabSz="931774">
              <a:defRPr/>
            </a:pPr>
            <a:r>
              <a:rPr lang="es-MX" dirty="0" smtClean="0">
                <a:solidFill>
                  <a:schemeClr val="bg1"/>
                </a:solidFill>
              </a:rPr>
              <a:t>Gestión basada en apps:</a:t>
            </a:r>
            <a:r>
              <a:rPr lang="es-MX" baseline="0" dirty="0" smtClean="0">
                <a:solidFill>
                  <a:schemeClr val="bg1"/>
                </a:solidFill>
              </a:rPr>
              <a:t> gestión del negocio (contratación, reclamaciones, etc.) y el seguimiento de las condiciones de riesgo de los asegurados (ej. seguros de salud y autos PAYD). </a:t>
            </a:r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65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5AA0-3BA2-48CC-B3DF-D0F3B8F6E0B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41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17EF-A852-40D7-9D39-C43DAA7A309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05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5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3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99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97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1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59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53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86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9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1909-8283-B24A-BF9D-23438BB071B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E6E8-7435-B04D-9FFC-F0DBA2E306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chart" Target="../charts/chart1.xml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jpe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3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10757"/>
            <a:ext cx="9144000" cy="6857999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467544" y="2052219"/>
            <a:ext cx="82809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235F89"/>
                </a:solidFill>
                <a:latin typeface="Calibri" panose="020F0502020204030204" pitchFamily="34" charset="0"/>
              </a:rPr>
              <a:t>Adecuación del Capital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s-MX" sz="20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Seminario Regional sobre Capacitación de Supervisores de Seguros de Latinoamérica ASSAL-IAIS</a:t>
            </a:r>
            <a:endParaRPr lang="es-MX" sz="2800" b="1" cap="small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597351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5868144" y="5842000"/>
            <a:ext cx="2952328" cy="63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Montevideo, Uruguay </a:t>
            </a:r>
          </a:p>
          <a:p>
            <a:pPr algn="r"/>
            <a:r>
              <a:rPr lang="es-MX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Noviembre 30, 2017</a:t>
            </a:r>
            <a:endParaRPr lang="es-MX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Imagen 8" descr="SHC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9" y="1145524"/>
            <a:ext cx="1755649" cy="601938"/>
          </a:xfrm>
          <a:prstGeom prst="rect">
            <a:avLst/>
          </a:prstGeom>
        </p:spPr>
      </p:pic>
      <p:pic>
        <p:nvPicPr>
          <p:cNvPr id="11" name="Imagen 10" descr="logo CNSF (300dpi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43" y="1163706"/>
            <a:ext cx="2056243" cy="514927"/>
          </a:xfrm>
          <a:prstGeom prst="rect">
            <a:avLst/>
          </a:prstGeom>
        </p:spPr>
      </p:pic>
      <p:pic>
        <p:nvPicPr>
          <p:cNvPr id="2" name="Imagen 1" descr="PLE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9" y="4719845"/>
            <a:ext cx="6443472" cy="90830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312404" y="476974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  <a:effectLst>
                  <a:outerShdw dist="50800" dir="2700000" algn="tl" rotWithShape="0">
                    <a:srgbClr val="000000">
                      <a:alpha val="79000"/>
                    </a:srgbClr>
                  </a:outerShdw>
                </a:effectLst>
                <a:latin typeface="Calibri" panose="020F0502020204030204" pitchFamily="34" charset="0"/>
              </a:rPr>
              <a:t>José Gerardo López Hoyo</a:t>
            </a:r>
          </a:p>
          <a:p>
            <a:pPr algn="r"/>
            <a:r>
              <a:rPr lang="es-MX" sz="1600" b="1" dirty="0" smtClean="0">
                <a:solidFill>
                  <a:schemeClr val="bg1"/>
                </a:solidFill>
                <a:effectLst>
                  <a:outerShdw dist="50800" dir="2700000" algn="tl" rotWithShape="0">
                    <a:srgbClr val="000000">
                      <a:alpha val="79000"/>
                    </a:srgbClr>
                  </a:outerShdw>
                </a:effectLst>
                <a:latin typeface="Calibri" panose="020F0502020204030204" pitchFamily="34" charset="0"/>
              </a:rPr>
              <a:t>Vicepresidente de Análisis y Estudios Sectoriales </a:t>
            </a:r>
          </a:p>
          <a:p>
            <a:pPr algn="r"/>
            <a:r>
              <a:rPr lang="es-MX" sz="1600" b="1" dirty="0" smtClean="0">
                <a:solidFill>
                  <a:schemeClr val="bg1"/>
                </a:solidFill>
                <a:effectLst>
                  <a:outerShdw dist="50800" dir="2700000" algn="tl" rotWithShape="0">
                    <a:srgbClr val="000000">
                      <a:alpha val="79000"/>
                    </a:srgbClr>
                  </a:outerShdw>
                </a:effectLst>
                <a:latin typeface="Calibri" panose="020F0502020204030204" pitchFamily="34" charset="0"/>
              </a:rPr>
              <a:t>Comisión Nacional de Seguros y Fianzas (CNSF-México)</a:t>
            </a:r>
            <a:endParaRPr lang="es-MX" sz="1600" b="1" dirty="0">
              <a:solidFill>
                <a:schemeClr val="bg1"/>
              </a:solidFill>
              <a:effectLst>
                <a:outerShdw dist="50800" dir="2700000" algn="tl" rotWithShape="0">
                  <a:srgbClr val="000000">
                    <a:alpha val="79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3" name="Imagen 12" descr="http://www.assalbrasil.org.br/img/logo-assal-mundo-ok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86845"/>
            <a:ext cx="1299301" cy="67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115" y="319642"/>
            <a:ext cx="1716260" cy="5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0" y="-534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280" y="1549695"/>
            <a:ext cx="3067050" cy="4038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824053" y="3401817"/>
            <a:ext cx="6010375" cy="1275074"/>
            <a:chOff x="2824053" y="3401817"/>
            <a:chExt cx="6010375" cy="1275074"/>
          </a:xfrm>
        </p:grpSpPr>
        <p:sp>
          <p:nvSpPr>
            <p:cNvPr id="18" name="Rectángulo 17"/>
            <p:cNvSpPr/>
            <p:nvPr/>
          </p:nvSpPr>
          <p:spPr>
            <a:xfrm>
              <a:off x="6287757" y="3449153"/>
              <a:ext cx="230659" cy="16475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536764" y="3401817"/>
              <a:ext cx="2297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Capital </a:t>
              </a:r>
              <a:r>
                <a:rPr lang="es-MX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basado en factores con cargas </a:t>
              </a:r>
              <a:r>
                <a:rPr lang="es-MX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por riesgos </a:t>
              </a:r>
              <a:r>
                <a:rPr lang="es-MX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adicionales</a:t>
              </a:r>
              <a:r>
                <a:rPr lang="es-MX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</a:t>
              </a:r>
              <a:endPara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915816" y="4061337"/>
              <a:ext cx="898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Colombia </a:t>
              </a:r>
              <a:endParaRPr lang="en-US" sz="14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824053" y="3817315"/>
              <a:ext cx="1158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Costa Rica </a:t>
              </a:r>
              <a:endParaRPr lang="en-US" sz="14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3088334" y="4369114"/>
              <a:ext cx="629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Perú</a:t>
              </a:r>
              <a:r>
                <a:rPr lang="en-US" sz="140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</a:t>
              </a:r>
              <a:endParaRPr lang="en-US" sz="14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1" name="Conector recto 40"/>
            <p:cNvCxnSpPr/>
            <p:nvPr/>
          </p:nvCxnSpPr>
          <p:spPr>
            <a:xfrm flipV="1">
              <a:off x="3645989" y="3933585"/>
              <a:ext cx="527172" cy="3470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V="1">
              <a:off x="3718145" y="4028469"/>
              <a:ext cx="696402" cy="15767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V="1">
              <a:off x="3563686" y="4336246"/>
              <a:ext cx="767513" cy="19679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3276789" y="3141376"/>
            <a:ext cx="5539290" cy="2248809"/>
            <a:chOff x="3276789" y="3141376"/>
            <a:chExt cx="5539290" cy="2248809"/>
          </a:xfrm>
        </p:grpSpPr>
        <p:sp>
          <p:nvSpPr>
            <p:cNvPr id="16" name="Rectángulo 15"/>
            <p:cNvSpPr/>
            <p:nvPr/>
          </p:nvSpPr>
          <p:spPr>
            <a:xfrm>
              <a:off x="6287758" y="3202869"/>
              <a:ext cx="230659" cy="164756"/>
            </a:xfrm>
            <a:prstGeom prst="rect">
              <a:avLst/>
            </a:prstGeom>
            <a:solidFill>
              <a:srgbClr val="BF95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518415" y="3141376"/>
              <a:ext cx="2297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transición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276789" y="5082408"/>
              <a:ext cx="629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Chile</a:t>
              </a:r>
              <a:endParaRPr lang="en-US" sz="1400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8" name="Conector recto 47"/>
            <p:cNvCxnSpPr/>
            <p:nvPr/>
          </p:nvCxnSpPr>
          <p:spPr>
            <a:xfrm flipV="1">
              <a:off x="3684800" y="4964448"/>
              <a:ext cx="767513" cy="19679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6285934" y="3812438"/>
            <a:ext cx="2569504" cy="276999"/>
            <a:chOff x="6285934" y="3812438"/>
            <a:chExt cx="2569504" cy="276999"/>
          </a:xfrm>
        </p:grpSpPr>
        <p:sp>
          <p:nvSpPr>
            <p:cNvPr id="51" name="Rectángulo 50"/>
            <p:cNvSpPr/>
            <p:nvPr/>
          </p:nvSpPr>
          <p:spPr>
            <a:xfrm>
              <a:off x="6285934" y="3851207"/>
              <a:ext cx="230659" cy="1647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6557774" y="3812438"/>
              <a:ext cx="2297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Margen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solvencia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05777" y="4076725"/>
            <a:ext cx="8069261" cy="2430492"/>
            <a:chOff x="105777" y="4076725"/>
            <a:chExt cx="8069261" cy="2430492"/>
          </a:xfrm>
        </p:grpSpPr>
        <p:sp>
          <p:nvSpPr>
            <p:cNvPr id="19" name="Rectángulo 18"/>
            <p:cNvSpPr/>
            <p:nvPr/>
          </p:nvSpPr>
          <p:spPr>
            <a:xfrm>
              <a:off x="105777" y="6120084"/>
              <a:ext cx="8069261" cy="38713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 smtClean="0">
                  <a:solidFill>
                    <a:schemeClr val="tx1"/>
                  </a:solidFill>
                </a:rPr>
                <a:t>Fuente: </a:t>
              </a:r>
              <a:r>
                <a:rPr lang="es-ES" sz="1200" dirty="0" err="1" smtClean="0">
                  <a:solidFill>
                    <a:schemeClr val="tx1"/>
                  </a:solidFill>
                </a:rPr>
                <a:t>Swiss</a:t>
              </a:r>
              <a:r>
                <a:rPr lang="es-ES" sz="1200" dirty="0" smtClean="0">
                  <a:solidFill>
                    <a:schemeClr val="tx1"/>
                  </a:solidFill>
                </a:rPr>
                <a:t> Re (2015) “La regulación de la solvencia del seguro en Latinoamérica: modernización a diferentes velocidades y Fundación MAPFRE (2016), “Panorama económico y sectorial 2017”.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6288520" y="4076725"/>
              <a:ext cx="1174961" cy="276999"/>
              <a:chOff x="6288520" y="4076725"/>
              <a:chExt cx="1174961" cy="276999"/>
            </a:xfrm>
          </p:grpSpPr>
          <p:sp>
            <p:nvSpPr>
              <p:cNvPr id="53" name="Rectángulo 52"/>
              <p:cNvSpPr/>
              <p:nvPr/>
            </p:nvSpPr>
            <p:spPr>
              <a:xfrm>
                <a:off x="6288520" y="4116843"/>
                <a:ext cx="230659" cy="164756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CuadroTexto 53"/>
              <p:cNvSpPr txBox="1"/>
              <p:nvPr/>
            </p:nvSpPr>
            <p:spPr>
              <a:xfrm>
                <a:off x="6555112" y="4076725"/>
                <a:ext cx="9083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Sin </a:t>
                </a:r>
                <a:r>
                  <a:rPr 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datos</a:t>
                </a:r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  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5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En América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Rumbo a Esquemas de Capital Basado en Riesgo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316138" y="1765021"/>
            <a:ext cx="6500636" cy="3242842"/>
            <a:chOff x="2316138" y="1765021"/>
            <a:chExt cx="6500636" cy="3242842"/>
          </a:xfrm>
        </p:grpSpPr>
        <p:sp>
          <p:nvSpPr>
            <p:cNvPr id="6" name="Rectángulo 5"/>
            <p:cNvSpPr/>
            <p:nvPr/>
          </p:nvSpPr>
          <p:spPr>
            <a:xfrm>
              <a:off x="6287758" y="2948288"/>
              <a:ext cx="230659" cy="1647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519110" y="2876777"/>
              <a:ext cx="2297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Capital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basado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riesgo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507503" y="3403299"/>
              <a:ext cx="816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México</a:t>
              </a:r>
              <a:endParaRPr lang="en-US" sz="1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781054" y="4700086"/>
              <a:ext cx="605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Brasil</a:t>
              </a:r>
              <a:endParaRPr lang="en-US" sz="1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8" name="Conector recto 37"/>
            <p:cNvCxnSpPr/>
            <p:nvPr/>
          </p:nvCxnSpPr>
          <p:spPr>
            <a:xfrm>
              <a:off x="3196281" y="3576146"/>
              <a:ext cx="594616" cy="8818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175407" y="4443117"/>
              <a:ext cx="728522" cy="269462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2855403" y="3114683"/>
              <a:ext cx="594616" cy="8818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adroTexto 36"/>
            <p:cNvSpPr txBox="1"/>
            <p:nvPr/>
          </p:nvSpPr>
          <p:spPr>
            <a:xfrm>
              <a:off x="2316138" y="2963757"/>
              <a:ext cx="816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EE.UU</a:t>
              </a:r>
              <a:r>
                <a:rPr lang="en-US" sz="1400" dirty="0" smtClean="0">
                  <a:solidFill>
                    <a:srgbClr val="595959"/>
                  </a:solidFill>
                  <a:latin typeface="Calibri" panose="020F0502020204030204" pitchFamily="34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449451" y="1765021"/>
              <a:ext cx="816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Canadá</a:t>
              </a:r>
              <a:endParaRPr lang="es-MX" sz="1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0" name="Conector recto 39"/>
            <p:cNvCxnSpPr/>
            <p:nvPr/>
          </p:nvCxnSpPr>
          <p:spPr>
            <a:xfrm>
              <a:off x="3067568" y="1984792"/>
              <a:ext cx="166297" cy="31070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52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9282"/>
              </p:ext>
            </p:extLst>
          </p:nvPr>
        </p:nvGraphicFramePr>
        <p:xfrm>
          <a:off x="455721" y="1144376"/>
          <a:ext cx="8232559" cy="488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614"/>
                <a:gridCol w="2149193"/>
                <a:gridCol w="2227879"/>
                <a:gridCol w="2230873"/>
              </a:tblGrid>
              <a:tr h="190185">
                <a:tc>
                  <a:txBody>
                    <a:bodyPr/>
                    <a:lstStyle/>
                    <a:p>
                      <a:pPr algn="ctr"/>
                      <a:endParaRPr lang="es-MX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baseline="0" dirty="0" smtClean="0"/>
                        <a:t>México </a:t>
                      </a:r>
                      <a:r>
                        <a:rPr lang="es-MX" sz="1200" b="0" dirty="0" smtClean="0"/>
                        <a:t> </a:t>
                      </a:r>
                      <a:endParaRPr lang="es-MX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/>
                        <a:t>Brasil</a:t>
                      </a:r>
                      <a:r>
                        <a:rPr lang="es-MX" sz="1200" b="0" baseline="0" dirty="0" smtClean="0"/>
                        <a:t> </a:t>
                      </a:r>
                      <a:endParaRPr lang="es-MX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MX" sz="1200" b="0" dirty="0" smtClean="0"/>
                        <a:t>Chile</a:t>
                      </a:r>
                      <a:endParaRPr lang="es-MX" sz="1200" b="0" dirty="0"/>
                    </a:p>
                  </a:txBody>
                  <a:tcPr/>
                </a:tc>
              </a:tr>
              <a:tr h="534632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bg1"/>
                          </a:solidFill>
                        </a:rPr>
                        <a:t>Evolución</a:t>
                      </a:r>
                      <a:r>
                        <a:rPr lang="es-MX" sz="1200" b="0" baseline="0" dirty="0" smtClean="0">
                          <a:solidFill>
                            <a:schemeClr val="bg1"/>
                          </a:solidFill>
                        </a:rPr>
                        <a:t> hacia supervisión basada en riesgo.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Equivalencia</a:t>
                      </a:r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con </a:t>
                      </a:r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Solvencia</a:t>
                      </a:r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  <a:endParaRPr lang="es-MX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Equivalencia</a:t>
                      </a:r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con </a:t>
                      </a:r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Solvencia</a:t>
                      </a:r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 </a:t>
                      </a:r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transición</a:t>
                      </a:r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Proyecto de Ley; 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Capital Basado en Riesgo (CBR)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83141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bg1"/>
                          </a:solidFill>
                        </a:rPr>
                        <a:t>Cálculo del</a:t>
                      </a:r>
                      <a:r>
                        <a:rPr lang="es-MX" sz="1200" b="0" baseline="0" dirty="0" smtClean="0">
                          <a:solidFill>
                            <a:schemeClr val="bg1"/>
                          </a:solidFill>
                        </a:rPr>
                        <a:t> Requerimiento del Capital de Solvencia (RCS)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Medición: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dirty="0" err="1" smtClean="0">
                          <a:solidFill>
                            <a:srgbClr val="FF0000"/>
                          </a:solidFill>
                        </a:rPr>
                        <a:t>VaR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 (99.5%)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s-MX" sz="1200" b="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(pérdidas); un año.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 valor mayor entre: </a:t>
                      </a:r>
                    </a:p>
                    <a:p>
                      <a:pPr marL="228600" indent="-139700" algn="l">
                        <a:buFont typeface="+mj-lt"/>
                        <a:buAutoNum type="arabicPeriod"/>
                      </a:pPr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base;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y, </a:t>
                      </a:r>
                    </a:p>
                    <a:p>
                      <a:pPr marL="228600" indent="-139700" algn="l">
                        <a:buFont typeface="+mj-lt"/>
                        <a:buAutoNum type="arabicPeriod"/>
                      </a:pP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Capital de riesgo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 valor mayor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entre:</a:t>
                      </a:r>
                    </a:p>
                    <a:p>
                      <a:pPr marL="228600" indent="-139700" algn="l">
                        <a:buFont typeface="+mj-lt"/>
                        <a:buAutoNum type="arabicPeriod"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base; </a:t>
                      </a:r>
                    </a:p>
                    <a:p>
                      <a:pPr marL="228600" indent="-139700" algn="l">
                        <a:buFont typeface="+mj-lt"/>
                        <a:buAutoNum type="arabicPeriod"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para cubrir tasa de apalancamiento; y,</a:t>
                      </a:r>
                    </a:p>
                    <a:p>
                      <a:pPr marL="228600" indent="-139700" algn="l">
                        <a:buFont typeface="+mj-lt"/>
                        <a:buAutoNum type="arabicPeriod"/>
                      </a:pPr>
                      <a:r>
                        <a:rPr lang="es-MX" sz="1200" baseline="0" dirty="0" err="1" smtClean="0">
                          <a:solidFill>
                            <a:srgbClr val="FF0000"/>
                          </a:solidFill>
                        </a:rPr>
                        <a:t>Módelo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 CBR: </a:t>
                      </a:r>
                      <a:r>
                        <a:rPr lang="es-MX" sz="1200" baseline="0" dirty="0" err="1" smtClean="0">
                          <a:solidFill>
                            <a:srgbClr val="FF0000"/>
                          </a:solidFill>
                        </a:rPr>
                        <a:t>VaR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 (99.5%) 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por categoría de riesgo.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872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bg1"/>
                          </a:solidFill>
                        </a:rPr>
                        <a:t>Tipos de riesgos cubiertos 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Técnicos, mercado, crédito, 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contraparte, </a:t>
                      </a:r>
                      <a:r>
                        <a:rPr kumimoji="0"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descalce</a:t>
                      </a:r>
                      <a:r>
                        <a:rPr kumimoji="0"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operativo.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Técnicos, mercado, crédito y operativo. 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Técnicos, mercado, crédito y operativo. 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15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Diversificación 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322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Valuación consistente con mercado (activos y pasivos)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Valuación económica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Valuación económica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Valuación</a:t>
                      </a:r>
                      <a:r>
                        <a:rPr lang="es-MX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económica IFRS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457200" rtl="0" eaLnBrk="1" latinLnBrk="0" hangingPunct="1"/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Valuación económica consistente mercado para CBR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44363"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Gobierno Corporativo (G.C.)</a:t>
                      </a:r>
                      <a:r>
                        <a:rPr lang="es-MX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 administración</a:t>
                      </a:r>
                      <a:r>
                        <a:rPr lang="es-MX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riesgos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Sistema de G.C. 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(función actuarial,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administración de riesgos (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ORSA), control interno, auditoria).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Limites de retención, evaluación actuarial, cuestionarios de riesgo, auditoria y control interno, 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ORSA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Desde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2011 n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ormas de G.C. y Sistema de Gestión de Riesgos (ERM) con implicaciones de capital.  </a:t>
                      </a:r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2016 se 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fortalece el G.C.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(apetito de riesgo, ORSA y Autoevaluación G.C.).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455721" y="6058927"/>
            <a:ext cx="8507047" cy="3871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/>
                </a:solidFill>
              </a:rPr>
              <a:t>Fuente: </a:t>
            </a:r>
            <a:r>
              <a:rPr lang="es-ES" sz="1200" dirty="0" err="1" smtClean="0">
                <a:solidFill>
                  <a:schemeClr val="tx1"/>
                </a:solidFill>
              </a:rPr>
              <a:t>Swiss</a:t>
            </a:r>
            <a:r>
              <a:rPr lang="es-ES" sz="1200" dirty="0" smtClean="0">
                <a:solidFill>
                  <a:schemeClr val="tx1"/>
                </a:solidFill>
              </a:rPr>
              <a:t> Re (2015) “La regulación de la solvencia del seguro en Latinoamérica: modernización a diferentes velocidades y Fundación MAPFRE (2016), “Panorama económico y sectorial 2017” y SVS, Chile.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Países con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Esquemas de Capital Basado en Riesgo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4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0464" y="6436073"/>
            <a:ext cx="2680908" cy="211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Fuente  </a:t>
            </a:r>
            <a:r>
              <a:rPr lang="es-ES" sz="1200" dirty="0" err="1" smtClean="0">
                <a:solidFill>
                  <a:schemeClr val="tx1"/>
                </a:solidFill>
              </a:rPr>
              <a:t>Swiss</a:t>
            </a:r>
            <a:r>
              <a:rPr lang="es-ES" sz="1200" dirty="0" smtClean="0">
                <a:solidFill>
                  <a:schemeClr val="tx1"/>
                </a:solidFill>
              </a:rPr>
              <a:t> Re y Fundación MAPFRE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8042"/>
              </p:ext>
            </p:extLst>
          </p:nvPr>
        </p:nvGraphicFramePr>
        <p:xfrm>
          <a:off x="461006" y="1107712"/>
          <a:ext cx="8221988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735"/>
                <a:gridCol w="2192785"/>
                <a:gridCol w="2228295"/>
                <a:gridCol w="2185173"/>
              </a:tblGrid>
              <a:tr h="222421"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/>
                        <a:t>Perú </a:t>
                      </a:r>
                      <a:endParaRPr lang="es-MX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/>
                        <a:t>Colombia  </a:t>
                      </a:r>
                      <a:endParaRPr lang="es-MX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/>
                        <a:t>Costa Rica</a:t>
                      </a:r>
                      <a:endParaRPr lang="es-MX" sz="1200" b="0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Evolución</a:t>
                      </a:r>
                      <a:r>
                        <a:rPr lang="es-MX" sz="1200" b="0" baseline="0" dirty="0" smtClean="0">
                          <a:solidFill>
                            <a:schemeClr val="bg1"/>
                          </a:solidFill>
                        </a:rPr>
                        <a:t> hacia supervisión basada en riesgo.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basado en factores con 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cargas por riesgos adicionales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basado en factores con 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cargas por riesgos adicionales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basado en factores con 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cargas adicionales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Marco Integrado de Supervisión 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 trámite para consulta.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bg1"/>
                          </a:solidFill>
                        </a:rPr>
                        <a:t>Cálculo del</a:t>
                      </a:r>
                      <a:r>
                        <a:rPr lang="es-MX" sz="1200" b="0" baseline="0" dirty="0" smtClean="0">
                          <a:solidFill>
                            <a:schemeClr val="bg1"/>
                          </a:solidFill>
                        </a:rPr>
                        <a:t> Requerimiento del Capital de Solvencia (RCS)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valor mayor entre: 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Capital fijo mínimo;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Margen de solvencia.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Capital para riesgos no técnicos en Fondo de Garantía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Límite de deuda estatutario; al menos igual al capital total.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valor mayor entre: 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Capital base mínimo requerido mas capital </a:t>
                      </a:r>
                      <a:r>
                        <a:rPr lang="pt-BR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adicional mínimo por ramo;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RCS de riesgo usando una función de RCS técnico, de riesgo y activo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valor mayor entre: 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Requerimiento </a:t>
                      </a:r>
                      <a:r>
                        <a:rPr lang="pt-BR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 capital base mínimo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y,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Suma lineal de requerimientos de capital técnico y de riesgo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3891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bg1"/>
                          </a:solidFill>
                        </a:rPr>
                        <a:t>Tipos de riesgos cubiertos 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Técnicos, crédito, mercado, operación y </a:t>
                      </a:r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descalce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Técnicos, crédito y mercado.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Técnicos, crédito, operación, y mercado.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Diversificación 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 permiten 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modelos internos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Valuación consistente con mercado (activos y pasivos)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Valuación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económica (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IFRS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Valuación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económica (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IFRS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Valuación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económica (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IFRS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Gobierno Corporativo (G.C.)</a:t>
                      </a:r>
                      <a:r>
                        <a:rPr lang="es-MX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 administración</a:t>
                      </a:r>
                      <a:r>
                        <a:rPr lang="es-MX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riesgos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Código Buenas Prácticas G.C. (2002);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y, Regulación Integral de Gestión de Riesgos (2008)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Reglamento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Inversiones, responsabilidad del directorio, comités,  unidades de inversión y de riesgo. </a:t>
                      </a:r>
                      <a:endParaRPr lang="es-MX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Código Buenas Prácticas G. C. (2007)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incluye ORSA.</a:t>
                      </a:r>
                      <a:endParaRPr lang="es-MX" sz="12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Regulación G.C. (2009)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Reglamento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Sistemas de Gestión de Riesgo y Control Interno. </a:t>
                      </a:r>
                      <a:r>
                        <a:rPr lang="es-MX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Proyecto de reforma integral del Reglamento de Gobierno Corporativo hacia lineamientos internacionales. </a:t>
                      </a:r>
                      <a:endParaRPr lang="es-MX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Países </a:t>
            </a:r>
            <a:r>
              <a:rPr lang="es-MX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 Transición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Esquemas de Capital Basado en Riesgo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5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223318" y="1316065"/>
            <a:ext cx="2075932" cy="277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Cuantitativo</a:t>
            </a:r>
            <a:endParaRPr lang="es-MX" sz="1200" dirty="0"/>
          </a:p>
        </p:txBody>
      </p:sp>
      <p:sp>
        <p:nvSpPr>
          <p:cNvPr id="20" name="Rectángulo 19"/>
          <p:cNvSpPr/>
          <p:nvPr/>
        </p:nvSpPr>
        <p:spPr>
          <a:xfrm>
            <a:off x="4835700" y="1315864"/>
            <a:ext cx="1840308" cy="283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Gobierno Corporativo </a:t>
            </a:r>
            <a:endParaRPr lang="es-MX" sz="1200" dirty="0"/>
          </a:p>
        </p:txBody>
      </p:sp>
      <p:sp>
        <p:nvSpPr>
          <p:cNvPr id="21" name="Rectángulo 20"/>
          <p:cNvSpPr/>
          <p:nvPr/>
        </p:nvSpPr>
        <p:spPr>
          <a:xfrm>
            <a:off x="7071198" y="1311446"/>
            <a:ext cx="1492714" cy="288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Transparencia </a:t>
            </a:r>
            <a:endParaRPr lang="es-MX" sz="12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93976"/>
              </p:ext>
            </p:extLst>
          </p:nvPr>
        </p:nvGraphicFramePr>
        <p:xfrm>
          <a:off x="452762" y="1616773"/>
          <a:ext cx="8221987" cy="4480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15735"/>
                <a:gridCol w="2432482"/>
                <a:gridCol w="2539013"/>
                <a:gridCol w="1634757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 Salvador</a:t>
                      </a:r>
                    </a:p>
                    <a:p>
                      <a:pPr marL="0" algn="ctr" defTabSz="457200" rtl="0" eaLnBrk="1" latinLnBrk="0" hangingPunct="1"/>
                      <a:endParaRPr lang="es-MX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Anteproyecto de requerimientos de capital por 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riesgo crediticio, de mercado y operativo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El RCS para riesgo técnico se mantiene tipo Solvencia I, actualizando factores de siniestralidad. 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Anteproyecto de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 d</a:t>
                      </a:r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isposiciones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 de G.C.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; funciones claves de control.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Ante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proyecto de sistema de gestión de riesgos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crédito, mercado, liquidez, operacional, reputación, lavado de dinero y técnico.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bg1"/>
                          </a:solidFill>
                        </a:rPr>
                        <a:t>Honduras</a:t>
                      </a:r>
                      <a:r>
                        <a:rPr lang="es-MX" sz="1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Conjunto mínimo de medidas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 referentes a la gestión de riesgos y el control interno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responsabilidad de los órganos de dirección.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Panamá 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Sobrecargas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 específicas para operacionales y de inversión no técnica en activos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 establecieron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parámetros principales de gobierno corporativo 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 requisitos mínimos para que se considere un buen gobierno corporativo (junio de 2016).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Paraguay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 desarrollo proyecto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para 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supervisión basada en riesgos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Avances en normativa de G.C.</a:t>
                      </a:r>
                    </a:p>
                    <a:p>
                      <a:pPr algn="l"/>
                      <a:r>
                        <a:rPr lang="es-MX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 proceso normativa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</a:t>
                      </a:r>
                      <a:r>
                        <a:rPr lang="es-MX" sz="1200" b="0" baseline="0" dirty="0" smtClean="0">
                          <a:solidFill>
                            <a:srgbClr val="FF0000"/>
                          </a:solidFill>
                        </a:rPr>
                        <a:t>administración de riesgos y control interno</a:t>
                      </a:r>
                      <a:r>
                        <a:rPr lang="es-MX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Uruguay</a:t>
                      </a: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solidFill>
                            <a:srgbClr val="FF0000"/>
                          </a:solidFill>
                        </a:rPr>
                        <a:t>Registro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 y envío 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 indicadores de eventos de </a:t>
                      </a:r>
                      <a:r>
                        <a:rPr lang="es-MX" sz="1200" baseline="0" dirty="0" smtClean="0">
                          <a:solidFill>
                            <a:srgbClr val="FF0000"/>
                          </a:solidFill>
                        </a:rPr>
                        <a:t>riesgos operativo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Normativa sobre </a:t>
                      </a:r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implementación de G.C.</a:t>
                      </a:r>
                      <a:r>
                        <a:rPr lang="es-MX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</a:t>
                      </a:r>
                      <a:r>
                        <a:rPr lang="es-MX" sz="1200" b="0" dirty="0" smtClean="0">
                          <a:solidFill>
                            <a:srgbClr val="FF0000"/>
                          </a:solidFill>
                        </a:rPr>
                        <a:t>sistema de gestión integral de riesgos</a:t>
                      </a:r>
                      <a:r>
                        <a:rPr lang="es-MX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Países con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Aspectos Regulatorios Emergentes (Tres Pilares)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4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534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843808" y="534976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2400" b="1" dirty="0" err="1" smtClean="0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ontenido</a:t>
            </a:r>
            <a:endParaRPr lang="en-US" sz="2400" b="1" dirty="0">
              <a:solidFill>
                <a:srgbClr val="11628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573305"/>
            <a:ext cx="1115617" cy="461510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106840743"/>
              </p:ext>
            </p:extLst>
          </p:nvPr>
        </p:nvGraphicFramePr>
        <p:xfrm>
          <a:off x="1723095" y="1789597"/>
          <a:ext cx="6415386" cy="427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1843844" y="1727837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282959" y="391737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s-ES_tradnl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43843" y="281095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899594" y="4999013"/>
            <a:ext cx="499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6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24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8796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3481" y="6379615"/>
            <a:ext cx="1345260" cy="211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Fuente CNSF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654512" y="1530171"/>
            <a:ext cx="3402310" cy="4787296"/>
            <a:chOff x="5654512" y="1530171"/>
            <a:chExt cx="3402310" cy="4787296"/>
          </a:xfrm>
        </p:grpSpPr>
        <p:graphicFrame>
          <p:nvGraphicFramePr>
            <p:cNvPr id="12" name="7 Marcador de contenid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2872782"/>
                </p:ext>
              </p:extLst>
            </p:nvPr>
          </p:nvGraphicFramePr>
          <p:xfrm>
            <a:off x="5908800" y="1530171"/>
            <a:ext cx="2893734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" name="Diagrama 15"/>
            <p:cNvGraphicFramePr/>
            <p:nvPr>
              <p:extLst>
                <p:ext uri="{D42A27DB-BD31-4B8C-83A1-F6EECF244321}">
                  <p14:modId xmlns:p14="http://schemas.microsoft.com/office/powerpoint/2010/main" val="3780764912"/>
                </p:ext>
              </p:extLst>
            </p:nvPr>
          </p:nvGraphicFramePr>
          <p:xfrm>
            <a:off x="5654512" y="4599534"/>
            <a:ext cx="3402310" cy="17179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grpSp>
        <p:nvGrpSpPr>
          <p:cNvPr id="9" name="Grupo 8"/>
          <p:cNvGrpSpPr/>
          <p:nvPr/>
        </p:nvGrpSpPr>
        <p:grpSpPr>
          <a:xfrm>
            <a:off x="89589" y="1678502"/>
            <a:ext cx="3112604" cy="4490635"/>
            <a:chOff x="89589" y="1678502"/>
            <a:chExt cx="3112604" cy="4490635"/>
          </a:xfrm>
        </p:grpSpPr>
        <p:sp>
          <p:nvSpPr>
            <p:cNvPr id="15" name="3 CuadroTexto"/>
            <p:cNvSpPr txBox="1"/>
            <p:nvPr/>
          </p:nvSpPr>
          <p:spPr>
            <a:xfrm>
              <a:off x="893986" y="3773452"/>
              <a:ext cx="1503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Billones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Dólares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)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2327477095"/>
                </p:ext>
              </p:extLst>
            </p:nvPr>
          </p:nvGraphicFramePr>
          <p:xfrm>
            <a:off x="89589" y="4906364"/>
            <a:ext cx="3112604" cy="12627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aphicFrame>
          <p:nvGraphicFramePr>
            <p:cNvPr id="17" name="7 Marcador de contenid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0783443"/>
                </p:ext>
              </p:extLst>
            </p:nvPr>
          </p:nvGraphicFramePr>
          <p:xfrm>
            <a:off x="199024" y="1678502"/>
            <a:ext cx="2893734" cy="23969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11" name="Grupo 10"/>
          <p:cNvGrpSpPr/>
          <p:nvPr/>
        </p:nvGrpSpPr>
        <p:grpSpPr>
          <a:xfrm>
            <a:off x="3022486" y="2598552"/>
            <a:ext cx="2995749" cy="2507833"/>
            <a:chOff x="3022486" y="2598552"/>
            <a:chExt cx="2995749" cy="2507833"/>
          </a:xfrm>
        </p:grpSpPr>
        <p:graphicFrame>
          <p:nvGraphicFramePr>
            <p:cNvPr id="18" name="5 Gráfico"/>
            <p:cNvGraphicFramePr/>
            <p:nvPr>
              <p:extLst>
                <p:ext uri="{D42A27DB-BD31-4B8C-83A1-F6EECF244321}">
                  <p14:modId xmlns:p14="http://schemas.microsoft.com/office/powerpoint/2010/main" val="3516086577"/>
                </p:ext>
              </p:extLst>
            </p:nvPr>
          </p:nvGraphicFramePr>
          <p:xfrm>
            <a:off x="3022486" y="2876993"/>
            <a:ext cx="2995749" cy="2229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19" name="3 CuadroTexto"/>
            <p:cNvSpPr txBox="1"/>
            <p:nvPr/>
          </p:nvSpPr>
          <p:spPr>
            <a:xfrm>
              <a:off x="3664324" y="2598552"/>
              <a:ext cx="1712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Participación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Cartera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Mercado Mexicano (Primas y Aseguradoras)</a:t>
            </a:r>
          </a:p>
        </p:txBody>
      </p:sp>
      <p:sp>
        <p:nvSpPr>
          <p:cNvPr id="25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97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29832" y="1371091"/>
            <a:ext cx="4943407" cy="4746661"/>
            <a:chOff x="429832" y="1371091"/>
            <a:chExt cx="4943407" cy="4746661"/>
          </a:xfrm>
        </p:grpSpPr>
        <p:sp>
          <p:nvSpPr>
            <p:cNvPr id="19" name="Rectángulo 18"/>
            <p:cNvSpPr/>
            <p:nvPr/>
          </p:nvSpPr>
          <p:spPr>
            <a:xfrm>
              <a:off x="429832" y="1371091"/>
              <a:ext cx="828370" cy="47466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248620" y="1371091"/>
              <a:ext cx="828370" cy="47466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069753" y="1371091"/>
              <a:ext cx="828370" cy="47466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892764" y="1371091"/>
              <a:ext cx="828370" cy="47466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3723256" y="1371091"/>
              <a:ext cx="828370" cy="47466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4544869" y="1371091"/>
              <a:ext cx="828370" cy="47466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7" name="Rectángulo 36"/>
          <p:cNvSpPr/>
          <p:nvPr/>
        </p:nvSpPr>
        <p:spPr>
          <a:xfrm>
            <a:off x="5352998" y="1368674"/>
            <a:ext cx="828370" cy="4746661"/>
          </a:xfrm>
          <a:prstGeom prst="rect">
            <a:avLst/>
          </a:prstGeom>
          <a:gradFill flip="none" rotWithShape="1">
            <a:gsLst>
              <a:gs pos="35000">
                <a:srgbClr val="FF6600"/>
              </a:gs>
              <a:gs pos="96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6180138" y="1371091"/>
            <a:ext cx="1676600" cy="4746661"/>
            <a:chOff x="6180138" y="1371091"/>
            <a:chExt cx="1676600" cy="4746661"/>
          </a:xfrm>
        </p:grpSpPr>
        <p:sp>
          <p:nvSpPr>
            <p:cNvPr id="38" name="Rectángulo 37"/>
            <p:cNvSpPr/>
            <p:nvPr/>
          </p:nvSpPr>
          <p:spPr>
            <a:xfrm>
              <a:off x="6180138" y="1371091"/>
              <a:ext cx="828370" cy="474666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7003148" y="1371091"/>
              <a:ext cx="853590" cy="4746661"/>
            </a:xfrm>
            <a:prstGeom prst="rect">
              <a:avLst/>
            </a:prstGeom>
            <a:gradFill>
              <a:gsLst>
                <a:gs pos="35000">
                  <a:srgbClr val="0066FF"/>
                </a:gs>
                <a:gs pos="100000">
                  <a:srgbClr val="0000CC"/>
                </a:gs>
                <a:gs pos="15000">
                  <a:srgbClr val="0080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7826160" y="1371091"/>
            <a:ext cx="828370" cy="474666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" name="Grupo 3"/>
          <p:cNvGrpSpPr/>
          <p:nvPr/>
        </p:nvGrpSpPr>
        <p:grpSpPr>
          <a:xfrm>
            <a:off x="162946" y="1216051"/>
            <a:ext cx="8643702" cy="5261946"/>
            <a:chOff x="162946" y="1216051"/>
            <a:chExt cx="8643702" cy="5261946"/>
          </a:xfrm>
        </p:grpSpPr>
        <p:cxnSp>
          <p:nvCxnSpPr>
            <p:cNvPr id="17" name="Conector recto de flecha 16"/>
            <p:cNvCxnSpPr/>
            <p:nvPr/>
          </p:nvCxnSpPr>
          <p:spPr>
            <a:xfrm flipV="1">
              <a:off x="389082" y="1216051"/>
              <a:ext cx="0" cy="506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 flipV="1">
              <a:off x="162946" y="6105729"/>
              <a:ext cx="8643702" cy="4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>
              <a:off x="252196" y="6161642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1930</a:t>
              </a:r>
              <a:endParaRPr lang="es-MX" sz="14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20568" y="6159932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1940</a:t>
              </a:r>
              <a:endParaRPr lang="es-MX" sz="14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961337" y="6158222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1950</a:t>
              </a:r>
              <a:endParaRPr lang="es-MX" sz="1400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802104" y="6156512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1960</a:t>
              </a:r>
              <a:endParaRPr lang="es-MX" sz="1400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632596" y="6156512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1970</a:t>
              </a:r>
              <a:endParaRPr lang="es-MX" sz="14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463087" y="6165076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1980</a:t>
              </a:r>
              <a:endParaRPr lang="es-MX" sz="140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5303859" y="6163366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1990</a:t>
              </a:r>
              <a:endParaRPr lang="es-MX" sz="1400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6144626" y="6161656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2000</a:t>
              </a:r>
              <a:endParaRPr lang="es-MX" sz="1400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985392" y="6170220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2010</a:t>
              </a:r>
              <a:endParaRPr lang="es-MX" sz="1400" dirty="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7826160" y="6170220"/>
              <a:ext cx="8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2020</a:t>
              </a:r>
              <a:endParaRPr lang="es-MX" sz="14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63588" y="5267204"/>
            <a:ext cx="4658027" cy="348510"/>
            <a:chOff x="663588" y="5267204"/>
            <a:chExt cx="4658027" cy="348510"/>
          </a:xfrm>
        </p:grpSpPr>
        <p:cxnSp>
          <p:nvCxnSpPr>
            <p:cNvPr id="42" name="Conector recto 41"/>
            <p:cNvCxnSpPr/>
            <p:nvPr/>
          </p:nvCxnSpPr>
          <p:spPr>
            <a:xfrm>
              <a:off x="663588" y="5595166"/>
              <a:ext cx="4658027" cy="205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43"/>
            <p:cNvSpPr txBox="1"/>
            <p:nvPr/>
          </p:nvSpPr>
          <p:spPr>
            <a:xfrm>
              <a:off x="2274691" y="5267204"/>
              <a:ext cx="2707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Regulación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Directiva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320573" y="1527996"/>
            <a:ext cx="3486075" cy="4089114"/>
            <a:chOff x="5320573" y="1527996"/>
            <a:chExt cx="3486075" cy="4089114"/>
          </a:xfrm>
        </p:grpSpPr>
        <p:sp>
          <p:nvSpPr>
            <p:cNvPr id="43" name="Forma libre 42"/>
            <p:cNvSpPr/>
            <p:nvPr/>
          </p:nvSpPr>
          <p:spPr>
            <a:xfrm>
              <a:off x="5320573" y="1527996"/>
              <a:ext cx="2784297" cy="4089114"/>
            </a:xfrm>
            <a:custGeom>
              <a:avLst/>
              <a:gdLst>
                <a:gd name="connsiteX0" fmla="*/ 0 w 2784297"/>
                <a:gd name="connsiteY0" fmla="*/ 4089114 h 4089114"/>
                <a:gd name="connsiteX1" fmla="*/ 1181528 w 2784297"/>
                <a:gd name="connsiteY1" fmla="*/ 3174714 h 4089114"/>
                <a:gd name="connsiteX2" fmla="*/ 2784297 w 2784297"/>
                <a:gd name="connsiteY2" fmla="*/ 0 h 408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297" h="4089114">
                  <a:moveTo>
                    <a:pt x="0" y="4089114"/>
                  </a:moveTo>
                  <a:cubicBezTo>
                    <a:pt x="358739" y="3972673"/>
                    <a:pt x="717479" y="3856233"/>
                    <a:pt x="1181528" y="3174714"/>
                  </a:cubicBezTo>
                  <a:cubicBezTo>
                    <a:pt x="1645577" y="2493195"/>
                    <a:pt x="2214937" y="1246597"/>
                    <a:pt x="278429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795023" y="3962641"/>
              <a:ext cx="1523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Regulación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de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Solvencia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7098402" y="3572553"/>
              <a:ext cx="1708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Regulación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de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Solvencia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(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tipo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S-II)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Llamada rectangular redondeada 46"/>
          <p:cNvSpPr/>
          <p:nvPr/>
        </p:nvSpPr>
        <p:spPr>
          <a:xfrm>
            <a:off x="3318632" y="4502925"/>
            <a:ext cx="2286348" cy="661132"/>
          </a:xfrm>
          <a:prstGeom prst="wedgeRoundRectCallout">
            <a:avLst>
              <a:gd name="adj1" fmla="val 81594"/>
              <a:gd name="adj2" fmla="val 170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1997 Seguros de Pensiones derivados de   las Leyes de la Seguridad Social (Bases de Datos).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48" name="Llamada rectangular redondeada 47"/>
          <p:cNvSpPr/>
          <p:nvPr/>
        </p:nvSpPr>
        <p:spPr>
          <a:xfrm>
            <a:off x="1055961" y="3049449"/>
            <a:ext cx="1003034" cy="821932"/>
          </a:xfrm>
          <a:prstGeom prst="wedgeRoundRectCallout">
            <a:avLst>
              <a:gd name="adj1" fmla="val 557673"/>
              <a:gd name="adj2" fmla="val 7560"/>
              <a:gd name="adj3" fmla="val 16667"/>
            </a:avLst>
          </a:prstGeom>
          <a:solidFill>
            <a:srgbClr val="1B978B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2007 </a:t>
            </a:r>
            <a:r>
              <a:rPr lang="en-US" sz="1100" dirty="0" err="1" smtClean="0"/>
              <a:t>Inicio</a:t>
            </a:r>
            <a:r>
              <a:rPr lang="en-US" sz="1100" dirty="0" smtClean="0"/>
              <a:t> del </a:t>
            </a:r>
            <a:r>
              <a:rPr lang="en-US" sz="1100" dirty="0" err="1" smtClean="0"/>
              <a:t>Proceso</a:t>
            </a:r>
            <a:r>
              <a:rPr lang="en-US" sz="1100" dirty="0" smtClean="0"/>
              <a:t> de la LISF</a:t>
            </a:r>
            <a:endParaRPr lang="en-US" sz="1100" dirty="0"/>
          </a:p>
        </p:txBody>
      </p:sp>
      <p:sp>
        <p:nvSpPr>
          <p:cNvPr id="49" name="Llamada rectangular redondeada 48"/>
          <p:cNvSpPr/>
          <p:nvPr/>
        </p:nvSpPr>
        <p:spPr>
          <a:xfrm>
            <a:off x="2414071" y="2158998"/>
            <a:ext cx="1278427" cy="821932"/>
          </a:xfrm>
          <a:prstGeom prst="wedgeRoundRectCallout">
            <a:avLst>
              <a:gd name="adj1" fmla="val 360939"/>
              <a:gd name="adj2" fmla="val -21604"/>
              <a:gd name="adj3" fmla="val 16667"/>
            </a:avLst>
          </a:prstGeom>
          <a:solidFill>
            <a:schemeClr val="accent4"/>
          </a:solidFill>
          <a:ln>
            <a:solidFill>
              <a:srgbClr val="0E5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2013 LISF </a:t>
            </a:r>
            <a:r>
              <a:rPr lang="en-US" sz="1100" dirty="0" err="1" smtClean="0"/>
              <a:t>Aprobada</a:t>
            </a:r>
            <a:r>
              <a:rPr lang="en-US" sz="1100" dirty="0" smtClean="0"/>
              <a:t> </a:t>
            </a:r>
            <a:r>
              <a:rPr lang="en-US" sz="1100" dirty="0" err="1" smtClean="0"/>
              <a:t>por</a:t>
            </a:r>
            <a:r>
              <a:rPr lang="en-US" sz="1100" dirty="0" smtClean="0"/>
              <a:t> </a:t>
            </a:r>
            <a:r>
              <a:rPr lang="en-US" sz="1100" dirty="0" err="1" smtClean="0"/>
              <a:t>Congreso</a:t>
            </a:r>
            <a:r>
              <a:rPr lang="en-US" sz="1100" dirty="0" smtClean="0"/>
              <a:t> </a:t>
            </a:r>
          </a:p>
          <a:p>
            <a:pPr algn="ctr"/>
            <a:r>
              <a:rPr lang="en-US" sz="1100" dirty="0" smtClean="0"/>
              <a:t>(4 </a:t>
            </a:r>
            <a:r>
              <a:rPr lang="en-US" sz="1100" dirty="0" err="1" smtClean="0"/>
              <a:t>abril</a:t>
            </a:r>
            <a:r>
              <a:rPr lang="en-US" sz="1100" dirty="0" smtClean="0"/>
              <a:t>, 2013  </a:t>
            </a:r>
            <a:r>
              <a:rPr lang="en-US" sz="1100" dirty="0" err="1" smtClean="0"/>
              <a:t>publicada</a:t>
            </a:r>
            <a:r>
              <a:rPr lang="en-US" sz="1100" dirty="0" smtClean="0"/>
              <a:t> DOF)</a:t>
            </a:r>
            <a:endParaRPr lang="en-US" sz="1100" dirty="0"/>
          </a:p>
        </p:txBody>
      </p:sp>
      <p:sp>
        <p:nvSpPr>
          <p:cNvPr id="50" name="Llamada rectangular redondeada 49"/>
          <p:cNvSpPr/>
          <p:nvPr/>
        </p:nvSpPr>
        <p:spPr>
          <a:xfrm>
            <a:off x="3997319" y="1418685"/>
            <a:ext cx="1003034" cy="821932"/>
          </a:xfrm>
          <a:prstGeom prst="wedgeRoundRectCallout">
            <a:avLst>
              <a:gd name="adj1" fmla="val 332863"/>
              <a:gd name="adj2" fmla="val 25922"/>
              <a:gd name="adj3" fmla="val 16667"/>
            </a:avLst>
          </a:prstGeom>
          <a:solidFill>
            <a:srgbClr val="C0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 </a:t>
            </a:r>
            <a:r>
              <a:rPr lang="en-US" sz="1100" dirty="0" err="1" smtClean="0"/>
              <a:t>abril</a:t>
            </a:r>
            <a:r>
              <a:rPr lang="en-US" sz="1100" dirty="0" smtClean="0"/>
              <a:t>, 2015 Entrada </a:t>
            </a:r>
            <a:r>
              <a:rPr lang="en-US" sz="1100" dirty="0" err="1" smtClean="0"/>
              <a:t>en</a:t>
            </a:r>
            <a:r>
              <a:rPr lang="en-US" sz="1100" dirty="0" smtClean="0"/>
              <a:t> Vigor LISF</a:t>
            </a:r>
            <a:endParaRPr lang="en-US" sz="1100" dirty="0"/>
          </a:p>
        </p:txBody>
      </p:sp>
      <p:sp>
        <p:nvSpPr>
          <p:cNvPr id="51" name="Llamada rectangular redondeada 50"/>
          <p:cNvSpPr/>
          <p:nvPr/>
        </p:nvSpPr>
        <p:spPr>
          <a:xfrm>
            <a:off x="4673382" y="2546788"/>
            <a:ext cx="1278427" cy="821932"/>
          </a:xfrm>
          <a:prstGeom prst="wedgeRoundRectCallout">
            <a:avLst>
              <a:gd name="adj1" fmla="val 206083"/>
              <a:gd name="adj2" fmla="val -136094"/>
              <a:gd name="adj3" fmla="val 16667"/>
            </a:avLst>
          </a:prstGeom>
          <a:solidFill>
            <a:srgbClr val="C0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2016 </a:t>
            </a:r>
            <a:r>
              <a:rPr lang="en-US" sz="1100" dirty="0" err="1" smtClean="0"/>
              <a:t>Implementación</a:t>
            </a:r>
            <a:r>
              <a:rPr lang="en-US" sz="1100" dirty="0" smtClean="0"/>
              <a:t> </a:t>
            </a:r>
            <a:r>
              <a:rPr lang="en-US" sz="1100" dirty="0" err="1" smtClean="0"/>
              <a:t>Completa</a:t>
            </a:r>
            <a:endParaRPr lang="en-US" sz="1100" dirty="0" smtClean="0"/>
          </a:p>
          <a:p>
            <a:pPr algn="ctr"/>
            <a:r>
              <a:rPr lang="en-US" sz="1100" dirty="0" smtClean="0"/>
              <a:t>(T-I, 2016)</a:t>
            </a:r>
            <a:endParaRPr lang="en-US" sz="1100" dirty="0"/>
          </a:p>
        </p:txBody>
      </p:sp>
      <p:sp>
        <p:nvSpPr>
          <p:cNvPr id="52" name="Llamada rectangular redondeada 51"/>
          <p:cNvSpPr/>
          <p:nvPr/>
        </p:nvSpPr>
        <p:spPr>
          <a:xfrm>
            <a:off x="2783232" y="3852141"/>
            <a:ext cx="2549611" cy="546120"/>
          </a:xfrm>
          <a:prstGeom prst="wedgeRoundRectCallout">
            <a:avLst>
              <a:gd name="adj1" fmla="val 105587"/>
              <a:gd name="adj2" fmla="val 3374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2002 Modificación LGISMS Gobierno Corporativo y Estadística en Bases de Datos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53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Rumbo a un Esquema de Capital Basado en Riesgo</a:t>
            </a:r>
          </a:p>
        </p:txBody>
      </p:sp>
    </p:spTree>
    <p:extLst>
      <p:ext uri="{BB962C8B-B14F-4D97-AF65-F5344CB8AC3E}">
        <p14:creationId xmlns:p14="http://schemas.microsoft.com/office/powerpoint/2010/main" val="10677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pSp>
        <p:nvGrpSpPr>
          <p:cNvPr id="17" name="35 Grupo"/>
          <p:cNvGrpSpPr/>
          <p:nvPr/>
        </p:nvGrpSpPr>
        <p:grpSpPr>
          <a:xfrm>
            <a:off x="274959" y="1389120"/>
            <a:ext cx="2079438" cy="5106376"/>
            <a:chOff x="179512" y="665381"/>
            <a:chExt cx="2338472" cy="4906850"/>
          </a:xfrm>
        </p:grpSpPr>
        <p:sp>
          <p:nvSpPr>
            <p:cNvPr id="18" name="1 Rectángulo redondeado"/>
            <p:cNvSpPr/>
            <p:nvPr/>
          </p:nvSpPr>
          <p:spPr>
            <a:xfrm>
              <a:off x="179512" y="665381"/>
              <a:ext cx="2338471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Valuación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179512" y="1039738"/>
              <a:ext cx="2338471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de Suscripción 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179512" y="1403441"/>
              <a:ext cx="2338471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Financiero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179512" y="1768130"/>
              <a:ext cx="2338471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ALM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179513" y="2114096"/>
              <a:ext cx="2338470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de Operación 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24 Rectángulo redondeado"/>
            <p:cNvSpPr/>
            <p:nvPr/>
          </p:nvSpPr>
          <p:spPr>
            <a:xfrm>
              <a:off x="179514" y="2450090"/>
              <a:ext cx="2338469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de Modelaje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25 Rectángulo redondeado"/>
            <p:cNvSpPr/>
            <p:nvPr/>
          </p:nvSpPr>
          <p:spPr>
            <a:xfrm>
              <a:off x="179514" y="2818670"/>
              <a:ext cx="2338469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de Agregación 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26 Rectángulo redondeado"/>
            <p:cNvSpPr/>
            <p:nvPr/>
          </p:nvSpPr>
          <p:spPr>
            <a:xfrm>
              <a:off x="179514" y="3163097"/>
              <a:ext cx="2338469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Riesgo de Medición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27 Rectángulo redondeado"/>
            <p:cNvSpPr/>
            <p:nvPr/>
          </p:nvSpPr>
          <p:spPr>
            <a:xfrm>
              <a:off x="179513" y="3512403"/>
              <a:ext cx="2338470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Prueba de Estrés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28 Rectángulo redondeado"/>
            <p:cNvSpPr/>
            <p:nvPr/>
          </p:nvSpPr>
          <p:spPr>
            <a:xfrm>
              <a:off x="179512" y="3861632"/>
              <a:ext cx="2338471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Reservas Técnicas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30 Rectángulo redondeado"/>
            <p:cNvSpPr/>
            <p:nvPr/>
          </p:nvSpPr>
          <p:spPr>
            <a:xfrm>
              <a:off x="179514" y="4200071"/>
              <a:ext cx="2338469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Inversiones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31 Rectángulo redondeado"/>
            <p:cNvSpPr/>
            <p:nvPr/>
          </p:nvSpPr>
          <p:spPr>
            <a:xfrm>
              <a:off x="179512" y="4536190"/>
              <a:ext cx="2338472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Reaseguro 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32 Rectángulo redondeado"/>
            <p:cNvSpPr/>
            <p:nvPr/>
          </p:nvSpPr>
          <p:spPr>
            <a:xfrm>
              <a:off x="179516" y="4892093"/>
              <a:ext cx="2338468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Gobierno Corporativo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33 Rectángulo redondeado"/>
            <p:cNvSpPr/>
            <p:nvPr/>
          </p:nvSpPr>
          <p:spPr>
            <a:xfrm>
              <a:off x="179516" y="5264582"/>
              <a:ext cx="2338468" cy="307649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Revelación de Información</a:t>
              </a:r>
              <a:endParaRPr lang="es-MX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517956" y="1039301"/>
            <a:ext cx="1958380" cy="5544691"/>
            <a:chOff x="2517956" y="1039301"/>
            <a:chExt cx="1958380" cy="5544691"/>
          </a:xfrm>
        </p:grpSpPr>
        <p:sp>
          <p:nvSpPr>
            <p:cNvPr id="34" name="Rectángulo redondeado 33"/>
            <p:cNvSpPr/>
            <p:nvPr/>
          </p:nvSpPr>
          <p:spPr>
            <a:xfrm>
              <a:off x="3327762" y="1102522"/>
              <a:ext cx="324004" cy="548147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35" name="13 Rectángulo redondeado"/>
            <p:cNvSpPr/>
            <p:nvPr/>
          </p:nvSpPr>
          <p:spPr>
            <a:xfrm>
              <a:off x="2704479" y="1039301"/>
              <a:ext cx="1547054" cy="24952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cap="all" dirty="0">
                  <a:solidFill>
                    <a:schemeClr val="tx1"/>
                  </a:solidFill>
                  <a:latin typeface="Calibri" panose="020F0502020204030204" pitchFamily="34" charset="0"/>
                </a:rPr>
                <a:t>Solvencia I</a:t>
              </a:r>
            </a:p>
          </p:txBody>
        </p:sp>
        <p:grpSp>
          <p:nvGrpSpPr>
            <p:cNvPr id="36" name="36 Grupo"/>
            <p:cNvGrpSpPr/>
            <p:nvPr/>
          </p:nvGrpSpPr>
          <p:grpSpPr>
            <a:xfrm>
              <a:off x="2517956" y="1399871"/>
              <a:ext cx="1958380" cy="5106376"/>
              <a:chOff x="341512" y="665381"/>
              <a:chExt cx="2016078" cy="4906850"/>
            </a:xfrm>
          </p:grpSpPr>
          <p:sp>
            <p:nvSpPr>
              <p:cNvPr id="37" name="37 Rectángulo redondeado"/>
              <p:cNvSpPr/>
              <p:nvPr/>
            </p:nvSpPr>
            <p:spPr>
              <a:xfrm>
                <a:off x="341512" y="665381"/>
                <a:ext cx="2009149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E</a:t>
                </a:r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statutaria 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8" name="38 Rectángulo redondeado"/>
              <p:cNvSpPr/>
              <p:nvPr/>
            </p:nvSpPr>
            <p:spPr>
              <a:xfrm>
                <a:off x="348408" y="1039738"/>
                <a:ext cx="2002253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9" name="39 Rectángulo redondeado"/>
              <p:cNvSpPr/>
              <p:nvPr/>
            </p:nvSpPr>
            <p:spPr>
              <a:xfrm>
                <a:off x="348408" y="1403441"/>
                <a:ext cx="2002253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</a:p>
            </p:txBody>
          </p:sp>
          <p:sp>
            <p:nvSpPr>
              <p:cNvPr id="40" name="40 Rectángulo redondeado"/>
              <p:cNvSpPr/>
              <p:nvPr/>
            </p:nvSpPr>
            <p:spPr>
              <a:xfrm>
                <a:off x="355101" y="1775930"/>
                <a:ext cx="1995560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</a:p>
            </p:txBody>
          </p:sp>
          <p:sp>
            <p:nvSpPr>
              <p:cNvPr id="41" name="41 Rectángulo redondeado"/>
              <p:cNvSpPr/>
              <p:nvPr/>
            </p:nvSpPr>
            <p:spPr>
              <a:xfrm>
                <a:off x="355102" y="2121896"/>
                <a:ext cx="1995559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2" name="42 Rectángulo redondeado"/>
              <p:cNvSpPr/>
              <p:nvPr/>
            </p:nvSpPr>
            <p:spPr>
              <a:xfrm>
                <a:off x="368416" y="2465690"/>
                <a:ext cx="1972992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3" name="43 Rectángulo redondeado"/>
              <p:cNvSpPr/>
              <p:nvPr/>
            </p:nvSpPr>
            <p:spPr>
              <a:xfrm>
                <a:off x="379574" y="2818670"/>
                <a:ext cx="1971087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4" name="44 Rectángulo redondeado"/>
              <p:cNvSpPr/>
              <p:nvPr/>
            </p:nvSpPr>
            <p:spPr>
              <a:xfrm>
                <a:off x="372881" y="3163097"/>
                <a:ext cx="1977780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5" name="45 Rectángulo redondeado"/>
              <p:cNvSpPr/>
              <p:nvPr/>
            </p:nvSpPr>
            <p:spPr>
              <a:xfrm>
                <a:off x="367470" y="3520203"/>
                <a:ext cx="1973937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6" name="46 Rectángulo redondeado"/>
              <p:cNvSpPr/>
              <p:nvPr/>
            </p:nvSpPr>
            <p:spPr>
              <a:xfrm>
                <a:off x="375788" y="3861632"/>
                <a:ext cx="1974873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Prima no Devengada 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7" name="47 Rectángulo redondeado"/>
              <p:cNvSpPr/>
              <p:nvPr/>
            </p:nvSpPr>
            <p:spPr>
              <a:xfrm>
                <a:off x="372915" y="4210861"/>
                <a:ext cx="1984675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Límites Cuantitativos 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8" name="48 Rectángulo redondeado"/>
              <p:cNvSpPr/>
              <p:nvPr/>
            </p:nvSpPr>
            <p:spPr>
              <a:xfrm>
                <a:off x="372882" y="4551790"/>
                <a:ext cx="1977779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9" name="49 Rectángulo redondeado"/>
              <p:cNvSpPr/>
              <p:nvPr/>
            </p:nvSpPr>
            <p:spPr>
              <a:xfrm>
                <a:off x="372882" y="4899893"/>
                <a:ext cx="1977779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0" name="50 Rectángulo redondeado"/>
              <p:cNvSpPr/>
              <p:nvPr/>
            </p:nvSpPr>
            <p:spPr>
              <a:xfrm>
                <a:off x="379575" y="5264582"/>
                <a:ext cx="1971086" cy="30764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4654334" y="1056603"/>
            <a:ext cx="2040474" cy="5527392"/>
            <a:chOff x="4654334" y="1056603"/>
            <a:chExt cx="2040474" cy="5527392"/>
          </a:xfrm>
        </p:grpSpPr>
        <p:sp>
          <p:nvSpPr>
            <p:cNvPr id="51" name="Rectángulo redondeado 50"/>
            <p:cNvSpPr/>
            <p:nvPr/>
          </p:nvSpPr>
          <p:spPr>
            <a:xfrm>
              <a:off x="5500873" y="1102525"/>
              <a:ext cx="324004" cy="548147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52" name="14 Rectángulo redondeado"/>
            <p:cNvSpPr/>
            <p:nvPr/>
          </p:nvSpPr>
          <p:spPr>
            <a:xfrm>
              <a:off x="4756597" y="1056603"/>
              <a:ext cx="1824088" cy="26477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cap="all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Transición a LISF</a:t>
              </a:r>
              <a:endParaRPr lang="es-MX" sz="1100" b="1" cap="all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3" name="71 Grupo"/>
            <p:cNvGrpSpPr/>
            <p:nvPr/>
          </p:nvGrpSpPr>
          <p:grpSpPr>
            <a:xfrm>
              <a:off x="4654334" y="1395585"/>
              <a:ext cx="2040474" cy="5106376"/>
              <a:chOff x="341512" y="665381"/>
              <a:chExt cx="2123672" cy="4906850"/>
            </a:xfrm>
          </p:grpSpPr>
          <p:sp>
            <p:nvSpPr>
              <p:cNvPr id="54" name="72 Rectángulo redondeado"/>
              <p:cNvSpPr/>
              <p:nvPr/>
            </p:nvSpPr>
            <p:spPr>
              <a:xfrm>
                <a:off x="341512" y="665381"/>
                <a:ext cx="2114266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Consistente con mercado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5" name="73 Rectángulo redondeado"/>
              <p:cNvSpPr/>
              <p:nvPr/>
            </p:nvSpPr>
            <p:spPr>
              <a:xfrm>
                <a:off x="348408" y="1031938"/>
                <a:ext cx="2107370" cy="307649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56" name="74 Rectángulo redondeado"/>
              <p:cNvSpPr/>
              <p:nvPr/>
            </p:nvSpPr>
            <p:spPr>
              <a:xfrm>
                <a:off x="348408" y="1395641"/>
                <a:ext cx="2107370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75 Rectángulo redondeado"/>
              <p:cNvSpPr/>
              <p:nvPr/>
            </p:nvSpPr>
            <p:spPr>
              <a:xfrm>
                <a:off x="355101" y="1768130"/>
                <a:ext cx="2100677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76 Rectángulo redondeado"/>
              <p:cNvSpPr/>
              <p:nvPr/>
            </p:nvSpPr>
            <p:spPr>
              <a:xfrm>
                <a:off x="355102" y="2114096"/>
                <a:ext cx="2100676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77 Rectángulo redondeado"/>
              <p:cNvSpPr/>
              <p:nvPr/>
            </p:nvSpPr>
            <p:spPr>
              <a:xfrm>
                <a:off x="361319" y="2465690"/>
                <a:ext cx="2076202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rgbClr val="595959"/>
                    </a:solidFill>
                    <a:latin typeface="+mj-lt"/>
                  </a:rPr>
                  <a:t> </a:t>
                </a:r>
                <a:r>
                  <a:rPr lang="es-MX" sz="1100" b="1" dirty="0" smtClean="0">
                    <a:solidFill>
                      <a:schemeClr val="bg1"/>
                    </a:solidFill>
                    <a:latin typeface="+mj-lt"/>
                  </a:rPr>
                  <a:t>Factores Basados en Riesgo  </a:t>
                </a:r>
                <a:endParaRPr lang="es-MX" sz="11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78 Rectángulo redondeado"/>
              <p:cNvSpPr/>
              <p:nvPr/>
            </p:nvSpPr>
            <p:spPr>
              <a:xfrm>
                <a:off x="370446" y="2818670"/>
                <a:ext cx="2076204" cy="307649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No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61" name="79 Rectángulo redondeado"/>
              <p:cNvSpPr/>
              <p:nvPr/>
            </p:nvSpPr>
            <p:spPr>
              <a:xfrm>
                <a:off x="372881" y="3163097"/>
                <a:ext cx="2082897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= </a:t>
                </a:r>
                <a:r>
                  <a:rPr lang="es-MX" sz="1200" b="1" dirty="0" err="1" smtClean="0">
                    <a:solidFill>
                      <a:schemeClr val="bg1"/>
                    </a:solidFill>
                    <a:latin typeface="+mj-lt"/>
                  </a:rPr>
                  <a:t>VaR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 (97.5%)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2" name="80 Rectángulo redondeado"/>
              <p:cNvSpPr/>
              <p:nvPr/>
            </p:nvSpPr>
            <p:spPr>
              <a:xfrm>
                <a:off x="376599" y="3512403"/>
                <a:ext cx="2060923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3" name="81 Rectángulo redondeado"/>
              <p:cNvSpPr/>
              <p:nvPr/>
            </p:nvSpPr>
            <p:spPr>
              <a:xfrm>
                <a:off x="375788" y="3860536"/>
                <a:ext cx="2079990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Métodos de Suficiencia 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4" name="82 Rectángulo redondeado"/>
              <p:cNvSpPr/>
              <p:nvPr/>
            </p:nvSpPr>
            <p:spPr>
              <a:xfrm>
                <a:off x="375392" y="4201825"/>
                <a:ext cx="2089792" cy="307649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Límites Cuantitativos 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65" name="83 Rectángulo redondeado"/>
              <p:cNvSpPr/>
              <p:nvPr/>
            </p:nvSpPr>
            <p:spPr>
              <a:xfrm>
                <a:off x="372882" y="4543990"/>
                <a:ext cx="2082896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Riesgo de Crédito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6" name="84 Rectángulo redondeado"/>
              <p:cNvSpPr/>
              <p:nvPr/>
            </p:nvSpPr>
            <p:spPr>
              <a:xfrm>
                <a:off x="372882" y="4892093"/>
                <a:ext cx="2082896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7" name="85 Rectángulo redondeado"/>
              <p:cNvSpPr/>
              <p:nvPr/>
            </p:nvSpPr>
            <p:spPr>
              <a:xfrm>
                <a:off x="379575" y="5264582"/>
                <a:ext cx="2076203" cy="307649"/>
              </a:xfrm>
              <a:prstGeom prst="round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6853271" y="1056603"/>
            <a:ext cx="2026064" cy="5527393"/>
            <a:chOff x="6853271" y="1056603"/>
            <a:chExt cx="2026064" cy="5527393"/>
          </a:xfrm>
        </p:grpSpPr>
        <p:sp>
          <p:nvSpPr>
            <p:cNvPr id="68" name="Rectángulo redondeado 67"/>
            <p:cNvSpPr/>
            <p:nvPr/>
          </p:nvSpPr>
          <p:spPr>
            <a:xfrm>
              <a:off x="7692794" y="1102526"/>
              <a:ext cx="324004" cy="548147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69" name="15 Rectángulo redondeado"/>
            <p:cNvSpPr/>
            <p:nvPr/>
          </p:nvSpPr>
          <p:spPr>
            <a:xfrm>
              <a:off x="6924572" y="1056603"/>
              <a:ext cx="1883462" cy="26928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cap="all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LISF (Tipo S-II)</a:t>
              </a:r>
              <a:endParaRPr lang="es-MX" sz="1100" b="1" cap="all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0" name="86 Grupo"/>
            <p:cNvGrpSpPr/>
            <p:nvPr/>
          </p:nvGrpSpPr>
          <p:grpSpPr>
            <a:xfrm>
              <a:off x="6853271" y="1397879"/>
              <a:ext cx="2026064" cy="5098260"/>
              <a:chOff x="341512" y="673181"/>
              <a:chExt cx="2004694" cy="4899050"/>
            </a:xfrm>
          </p:grpSpPr>
          <p:sp>
            <p:nvSpPr>
              <p:cNvPr id="71" name="87 Rectángulo redondeado"/>
              <p:cNvSpPr/>
              <p:nvPr/>
            </p:nvSpPr>
            <p:spPr>
              <a:xfrm>
                <a:off x="341512" y="673181"/>
                <a:ext cx="2004694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Consistente con mercado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72" name="88 Rectángulo redondeado"/>
              <p:cNvSpPr/>
              <p:nvPr/>
            </p:nvSpPr>
            <p:spPr>
              <a:xfrm>
                <a:off x="348408" y="1024138"/>
                <a:ext cx="1997798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73" name="89 Rectángulo redondeado"/>
              <p:cNvSpPr/>
              <p:nvPr/>
            </p:nvSpPr>
            <p:spPr>
              <a:xfrm>
                <a:off x="348408" y="1387841"/>
                <a:ext cx="1997798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74" name="90 Rectángulo redondeado"/>
              <p:cNvSpPr/>
              <p:nvPr/>
            </p:nvSpPr>
            <p:spPr>
              <a:xfrm>
                <a:off x="355101" y="1752530"/>
                <a:ext cx="1991105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75" name="91 Rectángulo redondeado"/>
              <p:cNvSpPr/>
              <p:nvPr/>
            </p:nvSpPr>
            <p:spPr>
              <a:xfrm>
                <a:off x="355102" y="2114096"/>
                <a:ext cx="1991104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76" name="92 Rectángulo redondeado"/>
              <p:cNvSpPr/>
              <p:nvPr/>
            </p:nvSpPr>
            <p:spPr>
              <a:xfrm>
                <a:off x="379576" y="2450090"/>
                <a:ext cx="1966630" cy="307649"/>
              </a:xfrm>
              <a:prstGeom prst="roundRect">
                <a:avLst/>
              </a:prstGeom>
              <a:solidFill>
                <a:srgbClr val="1B978B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Modelos Estocásticos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7" name="93 Rectángulo redondeado"/>
              <p:cNvSpPr/>
              <p:nvPr/>
            </p:nvSpPr>
            <p:spPr>
              <a:xfrm>
                <a:off x="379574" y="2810870"/>
                <a:ext cx="1966632" cy="307649"/>
              </a:xfrm>
              <a:prstGeom prst="roundRect">
                <a:avLst/>
              </a:prstGeom>
              <a:solidFill>
                <a:srgbClr val="1B978B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94 Rectángulo redondeado"/>
              <p:cNvSpPr/>
              <p:nvPr/>
            </p:nvSpPr>
            <p:spPr>
              <a:xfrm>
                <a:off x="372881" y="3163097"/>
                <a:ext cx="1973325" cy="307649"/>
              </a:xfrm>
              <a:prstGeom prst="roundRect">
                <a:avLst/>
              </a:prstGeom>
              <a:solidFill>
                <a:srgbClr val="1B978B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err="1" smtClean="0">
                    <a:solidFill>
                      <a:schemeClr val="bg1"/>
                    </a:solidFill>
                    <a:latin typeface="+mj-lt"/>
                  </a:rPr>
                  <a:t>VaR</a:t>
                </a:r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 (99.5%)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9" name="95 Rectángulo redondeado"/>
              <p:cNvSpPr/>
              <p:nvPr/>
            </p:nvSpPr>
            <p:spPr>
              <a:xfrm>
                <a:off x="394855" y="3504603"/>
                <a:ext cx="1951351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 Si 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80" name="96 Rectángulo redondeado"/>
              <p:cNvSpPr/>
              <p:nvPr/>
            </p:nvSpPr>
            <p:spPr>
              <a:xfrm>
                <a:off x="375788" y="3820052"/>
                <a:ext cx="1970418" cy="349229"/>
              </a:xfrm>
              <a:prstGeom prst="roundRect">
                <a:avLst/>
              </a:prstGeom>
              <a:solidFill>
                <a:srgbClr val="1B978B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Bel + Margen de riesgo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97 Rectángulo redondeado"/>
              <p:cNvSpPr/>
              <p:nvPr/>
            </p:nvSpPr>
            <p:spPr>
              <a:xfrm>
                <a:off x="365985" y="4192271"/>
                <a:ext cx="1980221" cy="336119"/>
              </a:xfrm>
              <a:prstGeom prst="roundRect">
                <a:avLst/>
              </a:prstGeom>
              <a:solidFill>
                <a:srgbClr val="1B978B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  <a:latin typeface="+mj-lt"/>
                  </a:rPr>
                  <a:t>Política de Inversión </a:t>
                </a:r>
                <a:endParaRPr lang="es-MX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2" name="98 Rectángulo redondeado"/>
              <p:cNvSpPr/>
              <p:nvPr/>
            </p:nvSpPr>
            <p:spPr>
              <a:xfrm>
                <a:off x="372882" y="4536190"/>
                <a:ext cx="1973324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 Riesgo de Crédito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83" name="99 Rectángulo redondeado"/>
              <p:cNvSpPr/>
              <p:nvPr/>
            </p:nvSpPr>
            <p:spPr>
              <a:xfrm>
                <a:off x="372881" y="4899893"/>
                <a:ext cx="1973325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  <p:sp>
            <p:nvSpPr>
              <p:cNvPr id="84" name="100 Rectángulo redondeado"/>
              <p:cNvSpPr/>
              <p:nvPr/>
            </p:nvSpPr>
            <p:spPr>
              <a:xfrm>
                <a:off x="379575" y="5264582"/>
                <a:ext cx="1966631" cy="30764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solidFill>
                      <a:srgbClr val="595959"/>
                    </a:solidFill>
                    <a:latin typeface="+mj-lt"/>
                  </a:rPr>
                  <a:t>Si</a:t>
                </a:r>
                <a:endParaRPr lang="es-MX" sz="1200" b="1" dirty="0">
                  <a:solidFill>
                    <a:srgbClr val="595959"/>
                  </a:solidFill>
                  <a:latin typeface="+mj-lt"/>
                </a:endParaRPr>
              </a:p>
            </p:txBody>
          </p:sp>
        </p:grpSp>
      </p:grpSp>
      <p:sp>
        <p:nvSpPr>
          <p:cNvPr id="85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Cambios en el Esquema de Solvencia</a:t>
            </a:r>
          </a:p>
        </p:txBody>
      </p:sp>
      <p:grpSp>
        <p:nvGrpSpPr>
          <p:cNvPr id="86" name="71 Grupo"/>
          <p:cNvGrpSpPr/>
          <p:nvPr/>
        </p:nvGrpSpPr>
        <p:grpSpPr>
          <a:xfrm>
            <a:off x="4649633" y="1398527"/>
            <a:ext cx="2040474" cy="5106376"/>
            <a:chOff x="341512" y="665381"/>
            <a:chExt cx="2123672" cy="4906850"/>
          </a:xfrm>
        </p:grpSpPr>
        <p:sp>
          <p:nvSpPr>
            <p:cNvPr id="87" name="72 Rectángulo redondeado"/>
            <p:cNvSpPr/>
            <p:nvPr/>
          </p:nvSpPr>
          <p:spPr>
            <a:xfrm>
              <a:off x="341512" y="665381"/>
              <a:ext cx="2114266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Consistente con mercado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88" name="73 Rectángulo redondeado"/>
            <p:cNvSpPr/>
            <p:nvPr/>
          </p:nvSpPr>
          <p:spPr>
            <a:xfrm>
              <a:off x="348408" y="1031938"/>
              <a:ext cx="2107370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89" name="74 Rectángulo redondeado"/>
            <p:cNvSpPr/>
            <p:nvPr/>
          </p:nvSpPr>
          <p:spPr>
            <a:xfrm>
              <a:off x="348408" y="1395641"/>
              <a:ext cx="2107370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0" name="75 Rectángulo redondeado"/>
            <p:cNvSpPr/>
            <p:nvPr/>
          </p:nvSpPr>
          <p:spPr>
            <a:xfrm>
              <a:off x="355101" y="1768130"/>
              <a:ext cx="2100677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1" name="76 Rectángulo redondeado"/>
            <p:cNvSpPr/>
            <p:nvPr/>
          </p:nvSpPr>
          <p:spPr>
            <a:xfrm>
              <a:off x="355102" y="2114096"/>
              <a:ext cx="2100676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2" name="77 Rectángulo redondeado"/>
            <p:cNvSpPr/>
            <p:nvPr/>
          </p:nvSpPr>
          <p:spPr>
            <a:xfrm>
              <a:off x="361319" y="2465690"/>
              <a:ext cx="2076202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rgbClr val="595959"/>
                  </a:solidFill>
                  <a:latin typeface="+mj-lt"/>
                </a:rPr>
                <a:t> Factores Basados en Riesgo  </a:t>
              </a:r>
              <a:endParaRPr lang="es-MX" sz="11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3" name="78 Rectángulo redondeado"/>
            <p:cNvSpPr/>
            <p:nvPr/>
          </p:nvSpPr>
          <p:spPr>
            <a:xfrm>
              <a:off x="370446" y="2818670"/>
              <a:ext cx="2076204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No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4" name="79 Rectángulo redondeado"/>
            <p:cNvSpPr/>
            <p:nvPr/>
          </p:nvSpPr>
          <p:spPr>
            <a:xfrm>
              <a:off x="372881" y="3163097"/>
              <a:ext cx="2082897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= </a:t>
              </a:r>
              <a:r>
                <a:rPr lang="es-MX" sz="1200" b="1" dirty="0" err="1" smtClean="0">
                  <a:solidFill>
                    <a:srgbClr val="595959"/>
                  </a:solidFill>
                  <a:latin typeface="+mj-lt"/>
                </a:rPr>
                <a:t>VaR</a:t>
              </a:r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 (97.5%)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5" name="80 Rectángulo redondeado"/>
            <p:cNvSpPr/>
            <p:nvPr/>
          </p:nvSpPr>
          <p:spPr>
            <a:xfrm>
              <a:off x="376599" y="3512403"/>
              <a:ext cx="2060923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6" name="81 Rectángulo redondeado"/>
            <p:cNvSpPr/>
            <p:nvPr/>
          </p:nvSpPr>
          <p:spPr>
            <a:xfrm>
              <a:off x="375788" y="3860536"/>
              <a:ext cx="2079990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Métodos de Suficiencia 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7" name="82 Rectángulo redondeado"/>
            <p:cNvSpPr/>
            <p:nvPr/>
          </p:nvSpPr>
          <p:spPr>
            <a:xfrm>
              <a:off x="375392" y="4201825"/>
              <a:ext cx="2089792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Límites Cuantitativos 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8" name="83 Rectángulo redondeado"/>
            <p:cNvSpPr/>
            <p:nvPr/>
          </p:nvSpPr>
          <p:spPr>
            <a:xfrm>
              <a:off x="372882" y="4543990"/>
              <a:ext cx="2082896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Riesgo de Crédito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99" name="84 Rectángulo redondeado"/>
            <p:cNvSpPr/>
            <p:nvPr/>
          </p:nvSpPr>
          <p:spPr>
            <a:xfrm>
              <a:off x="372882" y="4892093"/>
              <a:ext cx="2082896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100" name="85 Rectángulo redondeado"/>
            <p:cNvSpPr/>
            <p:nvPr/>
          </p:nvSpPr>
          <p:spPr>
            <a:xfrm>
              <a:off x="379575" y="5264582"/>
              <a:ext cx="2076203" cy="30764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595959"/>
                  </a:solidFill>
                  <a:latin typeface="+mj-lt"/>
                </a:rPr>
                <a:t>Si</a:t>
              </a:r>
              <a:endParaRPr lang="es-MX" sz="1200" b="1" dirty="0">
                <a:solidFill>
                  <a:srgbClr val="595959"/>
                </a:solidFill>
                <a:latin typeface="+mj-lt"/>
              </a:endParaRPr>
            </a:p>
          </p:txBody>
        </p:sp>
      </p:grpSp>
      <p:sp>
        <p:nvSpPr>
          <p:cNvPr id="101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72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710148" y="1167056"/>
            <a:ext cx="5832648" cy="865074"/>
            <a:chOff x="1710148" y="973415"/>
            <a:chExt cx="5832648" cy="865074"/>
          </a:xfrm>
        </p:grpSpPr>
        <p:sp>
          <p:nvSpPr>
            <p:cNvPr id="10" name="13 Rectángulo redondeado"/>
            <p:cNvSpPr/>
            <p:nvPr/>
          </p:nvSpPr>
          <p:spPr>
            <a:xfrm>
              <a:off x="1710148" y="973415"/>
              <a:ext cx="5832648" cy="367913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Proceso iniciado en 2007; en vigor: Abril 2015</a:t>
              </a:r>
            </a:p>
          </p:txBody>
        </p:sp>
        <p:sp>
          <p:nvSpPr>
            <p:cNvPr id="11" name="2 Rectángulo redondeado"/>
            <p:cNvSpPr/>
            <p:nvPr/>
          </p:nvSpPr>
          <p:spPr>
            <a:xfrm>
              <a:off x="1710148" y="1470576"/>
              <a:ext cx="5832648" cy="367913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solidFill>
                    <a:srgbClr val="FFFFFF"/>
                  </a:solidFill>
                  <a:latin typeface="Calibri" panose="020F0502020204030204" pitchFamily="34" charset="0"/>
                </a:rPr>
                <a:t>Primer Requerimiento Cuantitativo: Marzo 2016</a:t>
              </a:r>
            </a:p>
          </p:txBody>
        </p: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1046139"/>
              </p:ext>
            </p:extLst>
          </p:nvPr>
        </p:nvGraphicFramePr>
        <p:xfrm>
          <a:off x="517406" y="1677314"/>
          <a:ext cx="8184445" cy="516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32740" y="2670206"/>
            <a:ext cx="5967452" cy="1524000"/>
            <a:chOff x="332740" y="2831576"/>
            <a:chExt cx="5967452" cy="1524000"/>
          </a:xfrm>
        </p:grpSpPr>
        <p:sp>
          <p:nvSpPr>
            <p:cNvPr id="4" name="CuadroTexto 3"/>
            <p:cNvSpPr txBox="1"/>
            <p:nvPr/>
          </p:nvSpPr>
          <p:spPr>
            <a:xfrm rot="16200000">
              <a:off x="-244594" y="340891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595959"/>
                  </a:solidFill>
                </a:rPr>
                <a:t>Pilar 1</a:t>
              </a:r>
              <a:endParaRPr lang="es-ES" b="1" dirty="0">
                <a:solidFill>
                  <a:srgbClr val="595959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 rot="16200000">
              <a:off x="2558813" y="340891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smtClean="0">
                  <a:solidFill>
                    <a:srgbClr val="595959"/>
                  </a:solidFill>
                </a:rPr>
                <a:t>Pilar 2</a:t>
              </a:r>
              <a:endParaRPr lang="es-ES" b="1">
                <a:solidFill>
                  <a:srgbClr val="595959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16200000">
              <a:off x="5353526" y="340891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smtClean="0">
                  <a:solidFill>
                    <a:srgbClr val="595959"/>
                  </a:solidFill>
                </a:rPr>
                <a:t>Pilar 3</a:t>
              </a:r>
              <a:endParaRPr lang="es-ES" b="1">
                <a:solidFill>
                  <a:srgbClr val="595959"/>
                </a:solidFill>
              </a:endParaRPr>
            </a:p>
          </p:txBody>
        </p:sp>
      </p:grpSp>
      <p:sp>
        <p:nvSpPr>
          <p:cNvPr id="17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Tipo Solvencia II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8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10" name="33 Rectángulo redondeado"/>
          <p:cNvSpPr/>
          <p:nvPr/>
        </p:nvSpPr>
        <p:spPr>
          <a:xfrm>
            <a:off x="417296" y="1238036"/>
            <a:ext cx="270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>
                <a:latin typeface="Calibri" panose="020F0502020204030204" pitchFamily="34" charset="0"/>
              </a:rPr>
              <a:t>BALANCE ECONÓMICO</a:t>
            </a:r>
          </a:p>
        </p:txBody>
      </p:sp>
      <p:sp>
        <p:nvSpPr>
          <p:cNvPr id="11" name="25 Rectángulo redondeado"/>
          <p:cNvSpPr/>
          <p:nvPr/>
        </p:nvSpPr>
        <p:spPr>
          <a:xfrm>
            <a:off x="3261912" y="1243296"/>
            <a:ext cx="270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>
                <a:latin typeface="Calibri" panose="020F0502020204030204" pitchFamily="34" charset="0"/>
              </a:rPr>
              <a:t>CATEGORÍAS DE RIESGO</a:t>
            </a:r>
          </a:p>
        </p:txBody>
      </p:sp>
      <p:sp>
        <p:nvSpPr>
          <p:cNvPr id="15" name="26 Rectángulo redondeado"/>
          <p:cNvSpPr/>
          <p:nvPr/>
        </p:nvSpPr>
        <p:spPr>
          <a:xfrm>
            <a:off x="6076472" y="1238036"/>
            <a:ext cx="270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>
                <a:latin typeface="Calibri" panose="020F0502020204030204" pitchFamily="34" charset="0"/>
              </a:rPr>
              <a:t>MEDIDA PROBABILÍSTICA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37916" y="2250864"/>
            <a:ext cx="2200842" cy="1836000"/>
            <a:chOff x="637916" y="2250864"/>
            <a:chExt cx="2200842" cy="1836000"/>
          </a:xfrm>
        </p:grpSpPr>
        <p:sp>
          <p:nvSpPr>
            <p:cNvPr id="16" name="19 Rectángulo"/>
            <p:cNvSpPr/>
            <p:nvPr/>
          </p:nvSpPr>
          <p:spPr>
            <a:xfrm>
              <a:off x="637916" y="2250864"/>
              <a:ext cx="1080000" cy="1836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rgbClr val="595959"/>
                  </a:solidFill>
                  <a:latin typeface="Calibri" panose="020F0502020204030204" pitchFamily="34" charset="0"/>
                </a:rPr>
                <a:t>Valuación de mercado de los Activos</a:t>
              </a:r>
              <a:endParaRPr lang="es-MX" sz="1100" b="1" dirty="0">
                <a:solidFill>
                  <a:srgbClr val="59595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20 Rectángulo"/>
            <p:cNvSpPr/>
            <p:nvPr/>
          </p:nvSpPr>
          <p:spPr>
            <a:xfrm>
              <a:off x="1757082" y="2250864"/>
              <a:ext cx="1080000" cy="720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Valor Económico neto del patrimonio</a:t>
              </a:r>
              <a:endParaRPr lang="es-MX" sz="11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38 Rectángulo"/>
            <p:cNvSpPr/>
            <p:nvPr/>
          </p:nvSpPr>
          <p:spPr>
            <a:xfrm>
              <a:off x="1758758" y="3069827"/>
              <a:ext cx="1080000" cy="100041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rgbClr val="595959"/>
                  </a:solidFill>
                  <a:latin typeface="Calibri" panose="020F0502020204030204" pitchFamily="34" charset="0"/>
                </a:rPr>
                <a:t>Valor Económico de los Pasivos</a:t>
              </a:r>
              <a:endParaRPr lang="es-MX" sz="1100" b="1" dirty="0">
                <a:solidFill>
                  <a:srgbClr val="59595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upo 30"/>
          <p:cNvGrpSpPr/>
          <p:nvPr/>
        </p:nvGrpSpPr>
        <p:grpSpPr>
          <a:xfrm>
            <a:off x="6017970" y="1843347"/>
            <a:ext cx="2683242" cy="2114550"/>
            <a:chOff x="2887133" y="1608601"/>
            <a:chExt cx="3366559" cy="211455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24" y="1608601"/>
              <a:ext cx="3194568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CuadroTexto 37"/>
            <p:cNvSpPr txBox="1"/>
            <p:nvPr/>
          </p:nvSpPr>
          <p:spPr>
            <a:xfrm>
              <a:off x="4988641" y="2974557"/>
              <a:ext cx="6917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" b="1" smtClean="0">
                  <a:solidFill>
                    <a:srgbClr val="595959"/>
                  </a:solidFill>
                </a:rPr>
                <a:t>Ganancias</a:t>
              </a:r>
              <a:endParaRPr lang="es-MX" sz="600" b="1">
                <a:solidFill>
                  <a:srgbClr val="595959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275668" y="1684880"/>
              <a:ext cx="10113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b="1" smtClean="0">
                  <a:solidFill>
                    <a:srgbClr val="595959"/>
                  </a:solidFill>
                </a:rPr>
                <a:t>Probabilidad</a:t>
              </a:r>
              <a:endParaRPr lang="es-MX" sz="900" b="1">
                <a:solidFill>
                  <a:srgbClr val="595959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2887133" y="2912533"/>
              <a:ext cx="84666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smtClean="0">
                  <a:solidFill>
                    <a:srgbClr val="595959"/>
                  </a:solidFill>
                </a:rPr>
                <a:t>Pérdidas</a:t>
              </a:r>
              <a:endParaRPr lang="es-MX" sz="900" b="1">
                <a:solidFill>
                  <a:srgbClr val="595959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938924" y="3374118"/>
              <a:ext cx="19496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smtClean="0">
                  <a:solidFill>
                    <a:srgbClr val="595959"/>
                  </a:solidFill>
                </a:rPr>
                <a:t>Media</a:t>
              </a:r>
            </a:p>
            <a:p>
              <a:pPr algn="ctr"/>
              <a:r>
                <a:rPr lang="es-MX" sz="800" b="1" smtClean="0">
                  <a:solidFill>
                    <a:srgbClr val="595959"/>
                  </a:solidFill>
                </a:rPr>
                <a:t>(resultado esperado)</a:t>
              </a:r>
              <a:endParaRPr lang="es-MX" sz="800" b="1">
                <a:solidFill>
                  <a:srgbClr val="595959"/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3973370" y="2241331"/>
              <a:ext cx="64070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b="1" smtClean="0">
                  <a:solidFill>
                    <a:srgbClr val="595959"/>
                  </a:solidFill>
                </a:rPr>
                <a:t>RCS</a:t>
              </a:r>
              <a:endParaRPr lang="es-MX" sz="900" b="1">
                <a:solidFill>
                  <a:srgbClr val="595959"/>
                </a:solidFill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3334943" y="1899337"/>
              <a:ext cx="867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err="1" smtClean="0">
                  <a:solidFill>
                    <a:srgbClr val="595959"/>
                  </a:solidFill>
                </a:rPr>
                <a:t>VaR</a:t>
              </a:r>
              <a:endParaRPr lang="es-MX" sz="900" b="1" smtClean="0">
                <a:solidFill>
                  <a:srgbClr val="595959"/>
                </a:solidFill>
              </a:endParaRPr>
            </a:p>
            <a:p>
              <a:pPr algn="ctr"/>
              <a:r>
                <a:rPr lang="es-MX" sz="900" b="1" smtClean="0">
                  <a:solidFill>
                    <a:srgbClr val="595959"/>
                  </a:solidFill>
                </a:rPr>
                <a:t>(99.5%)</a:t>
              </a:r>
              <a:endParaRPr lang="es-MX" sz="900" b="1">
                <a:solidFill>
                  <a:srgbClr val="595959"/>
                </a:solidFill>
              </a:endParaRPr>
            </a:p>
          </p:txBody>
        </p:sp>
      </p:grpSp>
      <p:sp>
        <p:nvSpPr>
          <p:cNvPr id="44" name="18 Rectángulo redondeado"/>
          <p:cNvSpPr/>
          <p:nvPr/>
        </p:nvSpPr>
        <p:spPr>
          <a:xfrm>
            <a:off x="435528" y="4492701"/>
            <a:ext cx="2700000" cy="1800000"/>
          </a:xfrm>
          <a:prstGeom prst="roundRect">
            <a:avLst>
              <a:gd name="adj" fmla="val 763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>
                <a:solidFill>
                  <a:srgbClr val="595959"/>
                </a:solidFill>
                <a:latin typeface="Calibri" panose="020F0502020204030204" pitchFamily="34" charset="0"/>
              </a:rPr>
              <a:t>Valuación de Mercado consistente con los diferentes elementos considerados en el balance general.</a:t>
            </a:r>
          </a:p>
          <a:p>
            <a:endParaRPr lang="en-US" sz="130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r>
              <a:rPr lang="en-US" sz="1300">
                <a:solidFill>
                  <a:srgbClr val="595959"/>
                </a:solidFill>
                <a:latin typeface="Calibri" panose="020F0502020204030204" pitchFamily="34" charset="0"/>
              </a:rPr>
              <a:t>Una apropiada relación entre activos y pasivos reduce la posible volatilidad en el balance general.</a:t>
            </a:r>
            <a:endParaRPr lang="es-MX" sz="13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36 Rectángulo redondeado"/>
          <p:cNvSpPr/>
          <p:nvPr/>
        </p:nvSpPr>
        <p:spPr>
          <a:xfrm>
            <a:off x="3252876" y="4492701"/>
            <a:ext cx="2700000" cy="1800000"/>
          </a:xfrm>
          <a:prstGeom prst="roundRect">
            <a:avLst>
              <a:gd name="adj" fmla="val 763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latin typeface="Calibri" panose="020F0502020204030204" pitchFamily="34" charset="0"/>
              </a:rPr>
              <a:t>Considera todos los riesgos a los que está expuesta una aseguradora, como parte de su operación.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err="1">
                <a:latin typeface="Calibri" panose="020F0502020204030204" pitchFamily="34" charset="0"/>
              </a:rPr>
              <a:t>Existe</a:t>
            </a:r>
            <a:r>
              <a:rPr lang="en-US" sz="1200" dirty="0">
                <a:latin typeface="Calibri" panose="020F0502020204030204" pitchFamily="34" charset="0"/>
              </a:rPr>
              <a:t> un </a:t>
            </a:r>
            <a:r>
              <a:rPr lang="en-US" sz="1200" dirty="0" err="1">
                <a:latin typeface="Calibri" panose="020F0502020204030204" pitchFamily="34" charset="0"/>
              </a:rPr>
              <a:t>riesgo</a:t>
            </a:r>
            <a:r>
              <a:rPr lang="en-US" sz="1200" dirty="0">
                <a:latin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</a:rPr>
              <a:t>agregación</a:t>
            </a:r>
            <a:r>
              <a:rPr lang="en-US" sz="1200" dirty="0">
                <a:latin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</a:rPr>
              <a:t>riesgo</a:t>
            </a:r>
            <a:r>
              <a:rPr lang="en-US" sz="1200" dirty="0">
                <a:latin typeface="Calibri" panose="020F0502020204030204" pitchFamily="34" charset="0"/>
              </a:rPr>
              <a:t> de </a:t>
            </a:r>
            <a:r>
              <a:rPr lang="en-US" sz="1200" dirty="0" err="1">
                <a:latin typeface="Calibri" panose="020F0502020204030204" pitchFamily="34" charset="0"/>
              </a:rPr>
              <a:t>suscripción</a:t>
            </a:r>
            <a:r>
              <a:rPr lang="en-US" sz="1200" dirty="0">
                <a:latin typeface="Calibri" panose="020F0502020204030204" pitchFamily="34" charset="0"/>
              </a:rPr>
              <a:t> y </a:t>
            </a:r>
            <a:r>
              <a:rPr lang="en-US" sz="1200" dirty="0" err="1">
                <a:latin typeface="Calibri" panose="020F0502020204030204" pitchFamily="34" charset="0"/>
              </a:rPr>
              <a:t>financiero</a:t>
            </a:r>
            <a:r>
              <a:rPr lang="en-US" sz="1200" dirty="0">
                <a:latin typeface="Calibri" panose="020F0502020204030204" pitchFamily="34" charset="0"/>
              </a:rPr>
              <a:t>) </a:t>
            </a:r>
            <a:r>
              <a:rPr lang="es-ES" sz="1200" dirty="0">
                <a:latin typeface="Calibri" panose="020F0502020204030204" pitchFamily="34" charset="0"/>
              </a:rPr>
              <a:t>con el fin de reflejar los beneficios de la diversificación, la mitigación y compensación de riesgos.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46" name="37 Rectángulo redondeado"/>
          <p:cNvSpPr/>
          <p:nvPr/>
        </p:nvSpPr>
        <p:spPr>
          <a:xfrm>
            <a:off x="6092718" y="4492701"/>
            <a:ext cx="2700000" cy="1800000"/>
          </a:xfrm>
          <a:prstGeom prst="roundRect">
            <a:avLst>
              <a:gd name="adj" fmla="val 763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>
                <a:solidFill>
                  <a:srgbClr val="595959"/>
                </a:solidFill>
                <a:latin typeface="Calibri" panose="020F0502020204030204" pitchFamily="34" charset="0"/>
              </a:rPr>
              <a:t>Medida de riesgo basada en un nivel de confianza del 99.5%.</a:t>
            </a:r>
          </a:p>
          <a:p>
            <a:endParaRPr lang="en-US" sz="130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r>
              <a:rPr lang="es-ES" sz="1300">
                <a:solidFill>
                  <a:srgbClr val="595959"/>
                </a:solidFill>
                <a:latin typeface="Calibri" panose="020F0502020204030204" pitchFamily="34" charset="0"/>
              </a:rPr>
              <a:t>La probabilidad de incumplimiento es de  </a:t>
            </a:r>
            <a:r>
              <a:rPr lang="es-ES" sz="1300" smtClean="0">
                <a:solidFill>
                  <a:srgbClr val="595959"/>
                </a:solidFill>
                <a:latin typeface="Calibri" panose="020F0502020204030204" pitchFamily="34" charset="0"/>
              </a:rPr>
              <a:t>0.5</a:t>
            </a:r>
            <a:r>
              <a:rPr lang="es-ES" sz="1300">
                <a:solidFill>
                  <a:srgbClr val="595959"/>
                </a:solidFill>
                <a:latin typeface="Calibri" panose="020F0502020204030204" pitchFamily="34" charset="0"/>
              </a:rPr>
              <a:t>%  en un periodo de un año.</a:t>
            </a:r>
            <a:endParaRPr lang="es-MX" sz="13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192110" y="1910901"/>
            <a:ext cx="2731738" cy="2160000"/>
            <a:chOff x="3192110" y="1910901"/>
            <a:chExt cx="2731738" cy="2160000"/>
          </a:xfrm>
        </p:grpSpPr>
        <p:sp>
          <p:nvSpPr>
            <p:cNvPr id="21" name="41 Rectángulo"/>
            <p:cNvSpPr/>
            <p:nvPr/>
          </p:nvSpPr>
          <p:spPr>
            <a:xfrm>
              <a:off x="4270668" y="1944396"/>
              <a:ext cx="1628868" cy="252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Suscripción de riesgos</a:t>
              </a:r>
              <a:endParaRPr lang="es-MX"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42 Rectángulo"/>
            <p:cNvSpPr/>
            <p:nvPr/>
          </p:nvSpPr>
          <p:spPr>
            <a:xfrm>
              <a:off x="4294980" y="2354102"/>
              <a:ext cx="1628868" cy="252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Riesgo de mercado</a:t>
              </a:r>
              <a:endParaRPr lang="es-MX"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43 Rectángulo"/>
            <p:cNvSpPr/>
            <p:nvPr/>
          </p:nvSpPr>
          <p:spPr>
            <a:xfrm>
              <a:off x="4294812" y="2735162"/>
              <a:ext cx="1628868" cy="252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Riesgo de crédito</a:t>
              </a:r>
              <a:endPara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44 Rectángulo"/>
            <p:cNvSpPr/>
            <p:nvPr/>
          </p:nvSpPr>
          <p:spPr>
            <a:xfrm>
              <a:off x="4294812" y="3095202"/>
              <a:ext cx="1628868" cy="252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Riesgo de contraparte</a:t>
              </a:r>
              <a:endParaRPr lang="es-MX"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45 Rectángulo"/>
            <p:cNvSpPr/>
            <p:nvPr/>
          </p:nvSpPr>
          <p:spPr>
            <a:xfrm>
              <a:off x="4294812" y="3420868"/>
              <a:ext cx="1628868" cy="30874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Riesgo de descalce entre Activos y Pasivos</a:t>
              </a:r>
              <a:endParaRPr lang="es-MX" sz="1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46 Rectángulo"/>
            <p:cNvSpPr/>
            <p:nvPr/>
          </p:nvSpPr>
          <p:spPr>
            <a:xfrm>
              <a:off x="4294812" y="3808814"/>
              <a:ext cx="1628868" cy="252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Riesgo Operativo</a:t>
              </a:r>
              <a:endParaRPr lang="es-MX"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" name="Agrupar 3"/>
            <p:cNvGrpSpPr/>
            <p:nvPr/>
          </p:nvGrpSpPr>
          <p:grpSpPr>
            <a:xfrm>
              <a:off x="3192110" y="2049616"/>
              <a:ext cx="1089666" cy="1882718"/>
              <a:chOff x="3221306" y="2049616"/>
              <a:chExt cx="1089666" cy="1882718"/>
            </a:xfrm>
          </p:grpSpPr>
          <p:sp>
            <p:nvSpPr>
              <p:cNvPr id="19" name="39 Rectángulo"/>
              <p:cNvSpPr/>
              <p:nvPr/>
            </p:nvSpPr>
            <p:spPr>
              <a:xfrm>
                <a:off x="3221306" y="2818955"/>
                <a:ext cx="540000" cy="3600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smtClean="0">
                    <a:latin typeface="Calibri" panose="020F0502020204030204" pitchFamily="34" charset="0"/>
                  </a:rPr>
                  <a:t>RCS</a:t>
                </a:r>
                <a:endParaRPr lang="es-MX" sz="12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29" name="34 Conector recto"/>
              <p:cNvCxnSpPr/>
              <p:nvPr/>
            </p:nvCxnSpPr>
            <p:spPr>
              <a:xfrm>
                <a:off x="4192462" y="2049616"/>
                <a:ext cx="108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47 Conector recto"/>
              <p:cNvCxnSpPr/>
              <p:nvPr/>
            </p:nvCxnSpPr>
            <p:spPr>
              <a:xfrm>
                <a:off x="4202972" y="2460644"/>
                <a:ext cx="108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48 Conector recto"/>
              <p:cNvCxnSpPr/>
              <p:nvPr/>
            </p:nvCxnSpPr>
            <p:spPr>
              <a:xfrm>
                <a:off x="4202972" y="2841704"/>
                <a:ext cx="108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49 Conector recto"/>
              <p:cNvCxnSpPr/>
              <p:nvPr/>
            </p:nvCxnSpPr>
            <p:spPr>
              <a:xfrm>
                <a:off x="4202972" y="3221202"/>
                <a:ext cx="108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50 Conector recto"/>
              <p:cNvCxnSpPr/>
              <p:nvPr/>
            </p:nvCxnSpPr>
            <p:spPr>
              <a:xfrm>
                <a:off x="4202972" y="3572294"/>
                <a:ext cx="108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51 Conector recto"/>
              <p:cNvCxnSpPr/>
              <p:nvPr/>
            </p:nvCxnSpPr>
            <p:spPr>
              <a:xfrm>
                <a:off x="4202972" y="3932334"/>
                <a:ext cx="1080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40 Rectángulo"/>
            <p:cNvSpPr/>
            <p:nvPr/>
          </p:nvSpPr>
          <p:spPr>
            <a:xfrm>
              <a:off x="3828150" y="1910901"/>
              <a:ext cx="360000" cy="2160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200" dirty="0" smtClean="0">
                  <a:latin typeface="Calibri" panose="020F0502020204030204" pitchFamily="34" charset="0"/>
                </a:rPr>
                <a:t>Agregación de riesgo</a:t>
              </a:r>
              <a:endParaRPr lang="es-MX"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7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Elementos Cuantitativos</a:t>
            </a:r>
          </a:p>
        </p:txBody>
      </p:sp>
      <p:sp>
        <p:nvSpPr>
          <p:cNvPr id="4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65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534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843808" y="534976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2400" b="1" dirty="0" err="1" smtClean="0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ontenido</a:t>
            </a:r>
            <a:endParaRPr lang="en-US" sz="2400" b="1" dirty="0">
              <a:solidFill>
                <a:srgbClr val="11628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573305"/>
            <a:ext cx="1115617" cy="461510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20109695"/>
              </p:ext>
            </p:extLst>
          </p:nvPr>
        </p:nvGraphicFramePr>
        <p:xfrm>
          <a:off x="1723095" y="1789597"/>
          <a:ext cx="6415386" cy="427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1843844" y="1727837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s-ES_tradnl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282959" y="391737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s-ES_tradnl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  <a:alpha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43843" y="281095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s-ES_tradnl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  <a:alpha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899594" y="4999013"/>
            <a:ext cx="499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6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4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cxnSp>
        <p:nvCxnSpPr>
          <p:cNvPr id="54" name="Conector recto 53"/>
          <p:cNvCxnSpPr/>
          <p:nvPr/>
        </p:nvCxnSpPr>
        <p:spPr>
          <a:xfrm>
            <a:off x="83127" y="4027055"/>
            <a:ext cx="88299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ángulo redondeado 55"/>
          <p:cNvSpPr/>
          <p:nvPr/>
        </p:nvSpPr>
        <p:spPr>
          <a:xfrm>
            <a:off x="1390073" y="1254371"/>
            <a:ext cx="1671782" cy="25263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Situación actual</a:t>
            </a:r>
            <a:endParaRPr lang="es-MX" sz="1400" dirty="0"/>
          </a:p>
        </p:txBody>
      </p:sp>
      <p:sp>
        <p:nvSpPr>
          <p:cNvPr id="57" name="Rectángulo redondeado 56"/>
          <p:cNvSpPr/>
          <p:nvPr/>
        </p:nvSpPr>
        <p:spPr>
          <a:xfrm>
            <a:off x="5892801" y="1254370"/>
            <a:ext cx="1671782" cy="25263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Un año después</a:t>
            </a:r>
            <a:endParaRPr lang="es-MX" sz="1400" dirty="0"/>
          </a:p>
        </p:txBody>
      </p:sp>
      <p:sp>
        <p:nvSpPr>
          <p:cNvPr id="58" name="Rectángulo redondeado 57"/>
          <p:cNvSpPr/>
          <p:nvPr/>
        </p:nvSpPr>
        <p:spPr>
          <a:xfrm>
            <a:off x="83126" y="4100609"/>
            <a:ext cx="1939637" cy="2667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Elementos a considerar</a:t>
            </a:r>
            <a:endParaRPr lang="es-MX" sz="14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2958232" y="2256293"/>
            <a:ext cx="343911" cy="1262487"/>
            <a:chOff x="2958232" y="2256293"/>
            <a:chExt cx="343911" cy="1262487"/>
          </a:xfrm>
        </p:grpSpPr>
        <p:sp>
          <p:nvSpPr>
            <p:cNvPr id="72" name="Rectángulo 71"/>
            <p:cNvSpPr/>
            <p:nvPr/>
          </p:nvSpPr>
          <p:spPr>
            <a:xfrm>
              <a:off x="3214714" y="2259157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3088110" y="2256293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2958232" y="2404170"/>
              <a:ext cx="87429" cy="11087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0631" y="1456760"/>
            <a:ext cx="4610599" cy="2454421"/>
            <a:chOff x="100631" y="1456760"/>
            <a:chExt cx="4610599" cy="2454421"/>
          </a:xfrm>
        </p:grpSpPr>
        <p:cxnSp>
          <p:nvCxnSpPr>
            <p:cNvPr id="5" name="Conector recto 4"/>
            <p:cNvCxnSpPr/>
            <p:nvPr/>
          </p:nvCxnSpPr>
          <p:spPr>
            <a:xfrm flipH="1">
              <a:off x="712599" y="1528956"/>
              <a:ext cx="9236" cy="2172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554184" y="3532914"/>
              <a:ext cx="33435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adroTexto 58"/>
            <p:cNvSpPr txBox="1"/>
            <p:nvPr/>
          </p:nvSpPr>
          <p:spPr>
            <a:xfrm>
              <a:off x="3610736" y="3602167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Vencimiento</a:t>
              </a:r>
            </a:p>
          </p:txBody>
        </p:sp>
        <p:cxnSp>
          <p:nvCxnSpPr>
            <p:cNvPr id="63" name="Conector recto 62"/>
            <p:cNvCxnSpPr/>
            <p:nvPr/>
          </p:nvCxnSpPr>
          <p:spPr>
            <a:xfrm>
              <a:off x="1052944" y="352998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1390073" y="3550707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1789250" y="3539054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2910338" y="3550707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uadroTexto 67"/>
            <p:cNvSpPr txBox="1"/>
            <p:nvPr/>
          </p:nvSpPr>
          <p:spPr>
            <a:xfrm>
              <a:off x="100631" y="1456760"/>
              <a:ext cx="562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Valor</a:t>
              </a: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1012462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1335163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1740565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2870976" y="360340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92058" y="2251337"/>
            <a:ext cx="1554040" cy="2649794"/>
            <a:chOff x="192058" y="2251337"/>
            <a:chExt cx="1554040" cy="2649794"/>
          </a:xfrm>
        </p:grpSpPr>
        <p:sp>
          <p:nvSpPr>
            <p:cNvPr id="69" name="Rectángulo 68"/>
            <p:cNvSpPr/>
            <p:nvPr/>
          </p:nvSpPr>
          <p:spPr>
            <a:xfrm>
              <a:off x="925033" y="2405850"/>
              <a:ext cx="87429" cy="110870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1280475" y="2254928"/>
              <a:ext cx="87429" cy="1259623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1658669" y="2251337"/>
              <a:ext cx="87429" cy="1259623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192058" y="4521196"/>
              <a:ext cx="87429" cy="379935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236160" y="4557274"/>
              <a:ext cx="647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Pasivo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97828" y="4979496"/>
            <a:ext cx="685560" cy="379935"/>
            <a:chOff x="197828" y="4979496"/>
            <a:chExt cx="685560" cy="379935"/>
          </a:xfrm>
        </p:grpSpPr>
        <p:sp>
          <p:nvSpPr>
            <p:cNvPr id="81" name="Rectángulo 80"/>
            <p:cNvSpPr/>
            <p:nvPr/>
          </p:nvSpPr>
          <p:spPr>
            <a:xfrm>
              <a:off x="197828" y="4979496"/>
              <a:ext cx="87429" cy="379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241930" y="5015574"/>
              <a:ext cx="641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Activo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62110" y="4475212"/>
            <a:ext cx="2222027" cy="1771385"/>
            <a:chOff x="1462110" y="4475212"/>
            <a:chExt cx="2222027" cy="1771385"/>
          </a:xfrm>
        </p:grpSpPr>
        <p:cxnSp>
          <p:nvCxnSpPr>
            <p:cNvPr id="48" name="Conector recto 47"/>
            <p:cNvCxnSpPr/>
            <p:nvPr/>
          </p:nvCxnSpPr>
          <p:spPr>
            <a:xfrm flipH="1">
              <a:off x="1639973" y="4718086"/>
              <a:ext cx="9236" cy="15285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H="1">
              <a:off x="1462110" y="6108152"/>
              <a:ext cx="22220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uadroTexto 84"/>
            <p:cNvSpPr txBox="1"/>
            <p:nvPr/>
          </p:nvSpPr>
          <p:spPr>
            <a:xfrm>
              <a:off x="2139047" y="4475212"/>
              <a:ext cx="8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Curva de interés</a:t>
              </a:r>
            </a:p>
          </p:txBody>
        </p:sp>
        <p:sp>
          <p:nvSpPr>
            <p:cNvPr id="94" name="Forma libre 93"/>
            <p:cNvSpPr/>
            <p:nvPr/>
          </p:nvSpPr>
          <p:spPr>
            <a:xfrm>
              <a:off x="1635309" y="5433739"/>
              <a:ext cx="1975427" cy="506027"/>
            </a:xfrm>
            <a:custGeom>
              <a:avLst/>
              <a:gdLst>
                <a:gd name="connsiteX0" fmla="*/ 0 w 1819923"/>
                <a:gd name="connsiteY0" fmla="*/ 506027 h 506027"/>
                <a:gd name="connsiteX1" fmla="*/ 967666 w 1819923"/>
                <a:gd name="connsiteY1" fmla="*/ 390617 h 506027"/>
                <a:gd name="connsiteX2" fmla="*/ 1819923 w 1819923"/>
                <a:gd name="connsiteY2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923" h="506027">
                  <a:moveTo>
                    <a:pt x="0" y="506027"/>
                  </a:moveTo>
                  <a:cubicBezTo>
                    <a:pt x="332172" y="490491"/>
                    <a:pt x="664345" y="474955"/>
                    <a:pt x="967666" y="390617"/>
                  </a:cubicBezTo>
                  <a:cubicBezTo>
                    <a:pt x="1270987" y="306279"/>
                    <a:pt x="1670482" y="75460"/>
                    <a:pt x="1819923" y="0"/>
                  </a:cubicBez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467688" y="2406936"/>
            <a:ext cx="821065" cy="1109474"/>
            <a:chOff x="5467688" y="2406936"/>
            <a:chExt cx="821065" cy="1109474"/>
          </a:xfrm>
        </p:grpSpPr>
        <p:sp>
          <p:nvSpPr>
            <p:cNvPr id="110" name="Rectángulo 109"/>
            <p:cNvSpPr/>
            <p:nvPr/>
          </p:nvSpPr>
          <p:spPr>
            <a:xfrm>
              <a:off x="5467688" y="2406936"/>
              <a:ext cx="87429" cy="110870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5823130" y="2504596"/>
              <a:ext cx="87429" cy="10080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Rectángulo 111"/>
            <p:cNvSpPr/>
            <p:nvPr/>
          </p:nvSpPr>
          <p:spPr>
            <a:xfrm>
              <a:off x="6201324" y="2616410"/>
              <a:ext cx="87429" cy="9000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508743" y="2870756"/>
            <a:ext cx="333257" cy="649163"/>
            <a:chOff x="7508743" y="2870756"/>
            <a:chExt cx="333257" cy="649163"/>
          </a:xfrm>
        </p:grpSpPr>
        <p:sp>
          <p:nvSpPr>
            <p:cNvPr id="113" name="Rectángulo 112"/>
            <p:cNvSpPr/>
            <p:nvPr/>
          </p:nvSpPr>
          <p:spPr>
            <a:xfrm>
              <a:off x="7754571" y="2871919"/>
              <a:ext cx="87429" cy="64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7630765" y="2870756"/>
              <a:ext cx="87429" cy="64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Rectángulo 114"/>
            <p:cNvSpPr/>
            <p:nvPr/>
          </p:nvSpPr>
          <p:spPr>
            <a:xfrm>
              <a:off x="7508743" y="2974020"/>
              <a:ext cx="87429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643286" y="1457846"/>
            <a:ext cx="4601363" cy="2454421"/>
            <a:chOff x="4643286" y="1457846"/>
            <a:chExt cx="4601363" cy="2454421"/>
          </a:xfrm>
        </p:grpSpPr>
        <p:cxnSp>
          <p:nvCxnSpPr>
            <p:cNvPr id="102" name="Conector recto 101"/>
            <p:cNvCxnSpPr/>
            <p:nvPr/>
          </p:nvCxnSpPr>
          <p:spPr>
            <a:xfrm flipH="1">
              <a:off x="5255254" y="1530042"/>
              <a:ext cx="9236" cy="2172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 flipH="1">
              <a:off x="5096839" y="3534000"/>
              <a:ext cx="33435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uadroTexto 103"/>
            <p:cNvSpPr txBox="1"/>
            <p:nvPr/>
          </p:nvSpPr>
          <p:spPr>
            <a:xfrm>
              <a:off x="8144155" y="3603253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Vencimiento</a:t>
              </a:r>
            </a:p>
          </p:txBody>
        </p:sp>
        <p:cxnSp>
          <p:nvCxnSpPr>
            <p:cNvPr id="105" name="Conector recto 104"/>
            <p:cNvCxnSpPr/>
            <p:nvPr/>
          </p:nvCxnSpPr>
          <p:spPr>
            <a:xfrm>
              <a:off x="5595599" y="3531069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>
            <a:xfrm>
              <a:off x="5932728" y="355179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>
            <a:xfrm>
              <a:off x="6331905" y="3540140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>
            <a:xfrm>
              <a:off x="7452993" y="355179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adroTexto 108"/>
            <p:cNvSpPr txBox="1"/>
            <p:nvPr/>
          </p:nvSpPr>
          <p:spPr>
            <a:xfrm>
              <a:off x="4643286" y="1457846"/>
              <a:ext cx="562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Valor</a:t>
              </a: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5555117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5877818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6283220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7413631" y="360449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35363" y="5046996"/>
            <a:ext cx="1975427" cy="760479"/>
            <a:chOff x="1635363" y="5046996"/>
            <a:chExt cx="1975427" cy="760479"/>
          </a:xfrm>
        </p:grpSpPr>
        <p:sp>
          <p:nvSpPr>
            <p:cNvPr id="95" name="Forma libre 94"/>
            <p:cNvSpPr/>
            <p:nvPr/>
          </p:nvSpPr>
          <p:spPr>
            <a:xfrm>
              <a:off x="1635363" y="5046996"/>
              <a:ext cx="1975427" cy="506027"/>
            </a:xfrm>
            <a:custGeom>
              <a:avLst/>
              <a:gdLst>
                <a:gd name="connsiteX0" fmla="*/ 0 w 1819923"/>
                <a:gd name="connsiteY0" fmla="*/ 506027 h 506027"/>
                <a:gd name="connsiteX1" fmla="*/ 967666 w 1819923"/>
                <a:gd name="connsiteY1" fmla="*/ 390617 h 506027"/>
                <a:gd name="connsiteX2" fmla="*/ 1819923 w 1819923"/>
                <a:gd name="connsiteY2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923" h="506027">
                  <a:moveTo>
                    <a:pt x="0" y="506027"/>
                  </a:moveTo>
                  <a:cubicBezTo>
                    <a:pt x="332172" y="490491"/>
                    <a:pt x="664345" y="474955"/>
                    <a:pt x="967666" y="390617"/>
                  </a:cubicBezTo>
                  <a:cubicBezTo>
                    <a:pt x="1270987" y="306279"/>
                    <a:pt x="1670482" y="75460"/>
                    <a:pt x="1819923" y="0"/>
                  </a:cubicBez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1" name="Conector recto de flecha 120"/>
            <p:cNvCxnSpPr/>
            <p:nvPr/>
          </p:nvCxnSpPr>
          <p:spPr>
            <a:xfrm flipV="1">
              <a:off x="2672179" y="5553023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de flecha 121"/>
            <p:cNvCxnSpPr/>
            <p:nvPr/>
          </p:nvCxnSpPr>
          <p:spPr>
            <a:xfrm flipV="1">
              <a:off x="3185897" y="5351641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de flecha 122"/>
            <p:cNvCxnSpPr/>
            <p:nvPr/>
          </p:nvCxnSpPr>
          <p:spPr>
            <a:xfrm flipV="1">
              <a:off x="2139047" y="5643279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7452993" y="2331720"/>
            <a:ext cx="1529547" cy="626801"/>
            <a:chOff x="7452993" y="2331720"/>
            <a:chExt cx="1529547" cy="626801"/>
          </a:xfrm>
        </p:grpSpPr>
        <p:sp>
          <p:nvSpPr>
            <p:cNvPr id="16" name="Cerrar llave 15"/>
            <p:cNvSpPr/>
            <p:nvPr/>
          </p:nvSpPr>
          <p:spPr>
            <a:xfrm>
              <a:off x="7452993" y="2331720"/>
              <a:ext cx="156412" cy="626801"/>
            </a:xfrm>
            <a:prstGeom prst="rightBrac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errar llave 16"/>
            <p:cNvSpPr/>
            <p:nvPr/>
          </p:nvSpPr>
          <p:spPr>
            <a:xfrm>
              <a:off x="7609405" y="2504596"/>
              <a:ext cx="208150" cy="366160"/>
            </a:xfrm>
            <a:prstGeom prst="rightBrac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errar llave 82"/>
            <p:cNvSpPr/>
            <p:nvPr/>
          </p:nvSpPr>
          <p:spPr>
            <a:xfrm>
              <a:off x="7761805" y="2584550"/>
              <a:ext cx="208150" cy="283158"/>
            </a:xfrm>
            <a:prstGeom prst="rightBrac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861166" y="2526074"/>
              <a:ext cx="11213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Diferencias a cubrir con capital</a:t>
              </a:r>
              <a:endParaRPr lang="en-US" sz="10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034944" y="2253245"/>
            <a:ext cx="828543" cy="1262487"/>
            <a:chOff x="1034944" y="2253245"/>
            <a:chExt cx="828543" cy="1262487"/>
          </a:xfrm>
        </p:grpSpPr>
        <p:sp>
          <p:nvSpPr>
            <p:cNvPr id="84" name="Rectángulo 83"/>
            <p:cNvSpPr/>
            <p:nvPr/>
          </p:nvSpPr>
          <p:spPr>
            <a:xfrm>
              <a:off x="1034944" y="2401122"/>
              <a:ext cx="87429" cy="11087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1402566" y="2253245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1776058" y="2256109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8" name="1 CuadroTexto"/>
          <p:cNvSpPr txBox="1"/>
          <p:nvPr/>
        </p:nvSpPr>
        <p:spPr>
          <a:xfrm>
            <a:off x="285257" y="573305"/>
            <a:ext cx="869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Fórmula General para Cálculo del RCS (funcionamiento esquemático)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9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9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cxnSp>
        <p:nvCxnSpPr>
          <p:cNvPr id="54" name="Conector recto 53"/>
          <p:cNvCxnSpPr/>
          <p:nvPr/>
        </p:nvCxnSpPr>
        <p:spPr>
          <a:xfrm>
            <a:off x="83127" y="4027055"/>
            <a:ext cx="88299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ángulo redondeado 55"/>
          <p:cNvSpPr/>
          <p:nvPr/>
        </p:nvSpPr>
        <p:spPr>
          <a:xfrm>
            <a:off x="1390073" y="1254371"/>
            <a:ext cx="1671782" cy="25263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Situación actual</a:t>
            </a:r>
            <a:endParaRPr lang="es-MX" sz="1400" dirty="0"/>
          </a:p>
        </p:txBody>
      </p:sp>
      <p:sp>
        <p:nvSpPr>
          <p:cNvPr id="57" name="Rectángulo redondeado 56"/>
          <p:cNvSpPr/>
          <p:nvPr/>
        </p:nvSpPr>
        <p:spPr>
          <a:xfrm>
            <a:off x="5892801" y="1254370"/>
            <a:ext cx="1671782" cy="25263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Un año después</a:t>
            </a:r>
            <a:endParaRPr lang="es-MX" sz="1400" dirty="0"/>
          </a:p>
        </p:txBody>
      </p:sp>
      <p:sp>
        <p:nvSpPr>
          <p:cNvPr id="58" name="Rectángulo redondeado 57"/>
          <p:cNvSpPr/>
          <p:nvPr/>
        </p:nvSpPr>
        <p:spPr>
          <a:xfrm>
            <a:off x="83126" y="4100609"/>
            <a:ext cx="1939637" cy="2667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Elementos a considerar</a:t>
            </a:r>
            <a:endParaRPr lang="es-MX" sz="14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2958232" y="2256293"/>
            <a:ext cx="343911" cy="1262487"/>
            <a:chOff x="2958232" y="2256293"/>
            <a:chExt cx="343911" cy="1262487"/>
          </a:xfrm>
        </p:grpSpPr>
        <p:sp>
          <p:nvSpPr>
            <p:cNvPr id="72" name="Rectángulo 71"/>
            <p:cNvSpPr/>
            <p:nvPr/>
          </p:nvSpPr>
          <p:spPr>
            <a:xfrm>
              <a:off x="3214714" y="2259157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3088110" y="2256293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2958232" y="2404170"/>
              <a:ext cx="87429" cy="11087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0631" y="1456760"/>
            <a:ext cx="4610599" cy="2454421"/>
            <a:chOff x="100631" y="1456760"/>
            <a:chExt cx="4610599" cy="2454421"/>
          </a:xfrm>
        </p:grpSpPr>
        <p:cxnSp>
          <p:nvCxnSpPr>
            <p:cNvPr id="5" name="Conector recto 4"/>
            <p:cNvCxnSpPr/>
            <p:nvPr/>
          </p:nvCxnSpPr>
          <p:spPr>
            <a:xfrm flipH="1">
              <a:off x="712599" y="1528956"/>
              <a:ext cx="9236" cy="2172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554184" y="3532914"/>
              <a:ext cx="33435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adroTexto 58"/>
            <p:cNvSpPr txBox="1"/>
            <p:nvPr/>
          </p:nvSpPr>
          <p:spPr>
            <a:xfrm>
              <a:off x="3610736" y="3602167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Vencimiento</a:t>
              </a:r>
            </a:p>
          </p:txBody>
        </p:sp>
        <p:cxnSp>
          <p:nvCxnSpPr>
            <p:cNvPr id="63" name="Conector recto 62"/>
            <p:cNvCxnSpPr/>
            <p:nvPr/>
          </p:nvCxnSpPr>
          <p:spPr>
            <a:xfrm>
              <a:off x="1052944" y="352998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1390073" y="3550707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1789250" y="3539054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2910338" y="3550707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uadroTexto 67"/>
            <p:cNvSpPr txBox="1"/>
            <p:nvPr/>
          </p:nvSpPr>
          <p:spPr>
            <a:xfrm>
              <a:off x="100631" y="1456760"/>
              <a:ext cx="562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Valor</a:t>
              </a: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1012462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1335163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1740565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2870976" y="360340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92058" y="2251337"/>
            <a:ext cx="1554040" cy="2649794"/>
            <a:chOff x="192058" y="2251337"/>
            <a:chExt cx="1554040" cy="2649794"/>
          </a:xfrm>
        </p:grpSpPr>
        <p:sp>
          <p:nvSpPr>
            <p:cNvPr id="69" name="Rectángulo 68"/>
            <p:cNvSpPr/>
            <p:nvPr/>
          </p:nvSpPr>
          <p:spPr>
            <a:xfrm>
              <a:off x="925033" y="2405850"/>
              <a:ext cx="87429" cy="110870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1280475" y="2254928"/>
              <a:ext cx="87429" cy="1259623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1658669" y="2251337"/>
              <a:ext cx="87429" cy="1259623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192058" y="4521196"/>
              <a:ext cx="87429" cy="379935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236160" y="4557274"/>
              <a:ext cx="647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Pasivo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97828" y="4979496"/>
            <a:ext cx="685560" cy="379935"/>
            <a:chOff x="197828" y="4979496"/>
            <a:chExt cx="685560" cy="379935"/>
          </a:xfrm>
        </p:grpSpPr>
        <p:sp>
          <p:nvSpPr>
            <p:cNvPr id="81" name="Rectángulo 80"/>
            <p:cNvSpPr/>
            <p:nvPr/>
          </p:nvSpPr>
          <p:spPr>
            <a:xfrm>
              <a:off x="197828" y="4979496"/>
              <a:ext cx="87429" cy="379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241930" y="5015574"/>
              <a:ext cx="641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Activo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62110" y="4475212"/>
            <a:ext cx="2222027" cy="1771385"/>
            <a:chOff x="1462110" y="4475212"/>
            <a:chExt cx="2222027" cy="1771385"/>
          </a:xfrm>
        </p:grpSpPr>
        <p:cxnSp>
          <p:nvCxnSpPr>
            <p:cNvPr id="48" name="Conector recto 47"/>
            <p:cNvCxnSpPr/>
            <p:nvPr/>
          </p:nvCxnSpPr>
          <p:spPr>
            <a:xfrm flipH="1">
              <a:off x="1639973" y="4718086"/>
              <a:ext cx="9236" cy="15285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H="1">
              <a:off x="1462110" y="6108152"/>
              <a:ext cx="22220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uadroTexto 84"/>
            <p:cNvSpPr txBox="1"/>
            <p:nvPr/>
          </p:nvSpPr>
          <p:spPr>
            <a:xfrm>
              <a:off x="2139047" y="4475212"/>
              <a:ext cx="8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Curva de interés</a:t>
              </a:r>
            </a:p>
          </p:txBody>
        </p:sp>
        <p:sp>
          <p:nvSpPr>
            <p:cNvPr id="94" name="Forma libre 93"/>
            <p:cNvSpPr/>
            <p:nvPr/>
          </p:nvSpPr>
          <p:spPr>
            <a:xfrm>
              <a:off x="1635309" y="5433739"/>
              <a:ext cx="1975427" cy="506027"/>
            </a:xfrm>
            <a:custGeom>
              <a:avLst/>
              <a:gdLst>
                <a:gd name="connsiteX0" fmla="*/ 0 w 1819923"/>
                <a:gd name="connsiteY0" fmla="*/ 506027 h 506027"/>
                <a:gd name="connsiteX1" fmla="*/ 967666 w 1819923"/>
                <a:gd name="connsiteY1" fmla="*/ 390617 h 506027"/>
                <a:gd name="connsiteX2" fmla="*/ 1819923 w 1819923"/>
                <a:gd name="connsiteY2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923" h="506027">
                  <a:moveTo>
                    <a:pt x="0" y="506027"/>
                  </a:moveTo>
                  <a:cubicBezTo>
                    <a:pt x="332172" y="490491"/>
                    <a:pt x="664345" y="474955"/>
                    <a:pt x="967666" y="390617"/>
                  </a:cubicBezTo>
                  <a:cubicBezTo>
                    <a:pt x="1270987" y="306279"/>
                    <a:pt x="1670482" y="75460"/>
                    <a:pt x="1819923" y="0"/>
                  </a:cubicBez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467688" y="2127317"/>
            <a:ext cx="815533" cy="1389093"/>
            <a:chOff x="5467688" y="2127317"/>
            <a:chExt cx="815533" cy="1389093"/>
          </a:xfrm>
        </p:grpSpPr>
        <p:sp>
          <p:nvSpPr>
            <p:cNvPr id="110" name="Rectángulo 109"/>
            <p:cNvSpPr/>
            <p:nvPr/>
          </p:nvSpPr>
          <p:spPr>
            <a:xfrm>
              <a:off x="5467688" y="2406936"/>
              <a:ext cx="87429" cy="110870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5823130" y="2212848"/>
              <a:ext cx="83894" cy="1299748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Rectángulo 111"/>
            <p:cNvSpPr/>
            <p:nvPr/>
          </p:nvSpPr>
          <p:spPr>
            <a:xfrm>
              <a:off x="6201325" y="2127317"/>
              <a:ext cx="81896" cy="1389093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508743" y="1977612"/>
            <a:ext cx="326819" cy="1536408"/>
            <a:chOff x="7508743" y="1977612"/>
            <a:chExt cx="326819" cy="1536408"/>
          </a:xfrm>
        </p:grpSpPr>
        <p:sp>
          <p:nvSpPr>
            <p:cNvPr id="113" name="Rectángulo 112"/>
            <p:cNvSpPr/>
            <p:nvPr/>
          </p:nvSpPr>
          <p:spPr>
            <a:xfrm>
              <a:off x="7754571" y="1977612"/>
              <a:ext cx="80991" cy="1533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7630765" y="1977613"/>
              <a:ext cx="87429" cy="153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Rectángulo 114"/>
            <p:cNvSpPr/>
            <p:nvPr/>
          </p:nvSpPr>
          <p:spPr>
            <a:xfrm>
              <a:off x="7508743" y="2406936"/>
              <a:ext cx="87429" cy="11070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643286" y="1457846"/>
            <a:ext cx="4601363" cy="2454421"/>
            <a:chOff x="4643286" y="1457846"/>
            <a:chExt cx="4601363" cy="2454421"/>
          </a:xfrm>
        </p:grpSpPr>
        <p:cxnSp>
          <p:nvCxnSpPr>
            <p:cNvPr id="102" name="Conector recto 101"/>
            <p:cNvCxnSpPr/>
            <p:nvPr/>
          </p:nvCxnSpPr>
          <p:spPr>
            <a:xfrm flipH="1">
              <a:off x="5255254" y="1530042"/>
              <a:ext cx="9236" cy="2172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 flipH="1">
              <a:off x="5096839" y="3534000"/>
              <a:ext cx="33435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uadroTexto 103"/>
            <p:cNvSpPr txBox="1"/>
            <p:nvPr/>
          </p:nvSpPr>
          <p:spPr>
            <a:xfrm>
              <a:off x="8144155" y="3603253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Vencimiento</a:t>
              </a:r>
            </a:p>
          </p:txBody>
        </p:sp>
        <p:cxnSp>
          <p:nvCxnSpPr>
            <p:cNvPr id="105" name="Conector recto 104"/>
            <p:cNvCxnSpPr/>
            <p:nvPr/>
          </p:nvCxnSpPr>
          <p:spPr>
            <a:xfrm>
              <a:off x="5595599" y="3531069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>
            <a:xfrm>
              <a:off x="5932728" y="355179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>
            <a:xfrm>
              <a:off x="6331905" y="3540140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>
            <a:xfrm>
              <a:off x="7452993" y="355179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adroTexto 108"/>
            <p:cNvSpPr txBox="1"/>
            <p:nvPr/>
          </p:nvSpPr>
          <p:spPr>
            <a:xfrm>
              <a:off x="4643286" y="1457846"/>
              <a:ext cx="562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Valor</a:t>
              </a: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5555117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5877818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6283220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7413631" y="360449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034944" y="2253245"/>
            <a:ext cx="828543" cy="1262487"/>
            <a:chOff x="1034944" y="2253245"/>
            <a:chExt cx="828543" cy="1262487"/>
          </a:xfrm>
        </p:grpSpPr>
        <p:sp>
          <p:nvSpPr>
            <p:cNvPr id="84" name="Rectángulo 83"/>
            <p:cNvSpPr/>
            <p:nvPr/>
          </p:nvSpPr>
          <p:spPr>
            <a:xfrm>
              <a:off x="1034944" y="2401122"/>
              <a:ext cx="87429" cy="11087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1402566" y="2253245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1776058" y="2256109"/>
              <a:ext cx="87429" cy="1259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641459" y="5574300"/>
            <a:ext cx="1975427" cy="506027"/>
            <a:chOff x="1641459" y="5574300"/>
            <a:chExt cx="1975427" cy="506027"/>
          </a:xfrm>
        </p:grpSpPr>
        <p:sp>
          <p:nvSpPr>
            <p:cNvPr id="89" name="Forma libre 88"/>
            <p:cNvSpPr/>
            <p:nvPr/>
          </p:nvSpPr>
          <p:spPr>
            <a:xfrm>
              <a:off x="1641459" y="5574300"/>
              <a:ext cx="1975427" cy="506027"/>
            </a:xfrm>
            <a:custGeom>
              <a:avLst/>
              <a:gdLst>
                <a:gd name="connsiteX0" fmla="*/ 0 w 1819923"/>
                <a:gd name="connsiteY0" fmla="*/ 506027 h 506027"/>
                <a:gd name="connsiteX1" fmla="*/ 967666 w 1819923"/>
                <a:gd name="connsiteY1" fmla="*/ 390617 h 506027"/>
                <a:gd name="connsiteX2" fmla="*/ 1819923 w 1819923"/>
                <a:gd name="connsiteY2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923" h="506027">
                  <a:moveTo>
                    <a:pt x="0" y="506027"/>
                  </a:moveTo>
                  <a:cubicBezTo>
                    <a:pt x="332172" y="490491"/>
                    <a:pt x="664345" y="474955"/>
                    <a:pt x="967666" y="390617"/>
                  </a:cubicBezTo>
                  <a:cubicBezTo>
                    <a:pt x="1270987" y="306279"/>
                    <a:pt x="1670482" y="75460"/>
                    <a:pt x="1819923" y="0"/>
                  </a:cubicBez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90" name="Conector recto de flecha 89"/>
            <p:cNvCxnSpPr/>
            <p:nvPr/>
          </p:nvCxnSpPr>
          <p:spPr>
            <a:xfrm rot="10800000" flipV="1">
              <a:off x="2678275" y="5806007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de flecha 90"/>
            <p:cNvCxnSpPr/>
            <p:nvPr/>
          </p:nvCxnSpPr>
          <p:spPr>
            <a:xfrm rot="10800000" flipV="1">
              <a:off x="3191993" y="5604625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de flecha 91"/>
            <p:cNvCxnSpPr/>
            <p:nvPr/>
          </p:nvCxnSpPr>
          <p:spPr>
            <a:xfrm rot="10800000" flipV="1">
              <a:off x="2145143" y="5896263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5831155" y="1867885"/>
            <a:ext cx="2796903" cy="400110"/>
            <a:chOff x="5831155" y="1867885"/>
            <a:chExt cx="2796903" cy="400110"/>
          </a:xfrm>
        </p:grpSpPr>
        <p:sp>
          <p:nvSpPr>
            <p:cNvPr id="8" name="Cerrar llave 7"/>
            <p:cNvSpPr/>
            <p:nvPr/>
          </p:nvSpPr>
          <p:spPr>
            <a:xfrm>
              <a:off x="5831155" y="1977612"/>
              <a:ext cx="1900194" cy="235236"/>
            </a:xfrm>
            <a:prstGeom prst="rightBrace">
              <a:avLst>
                <a:gd name="adj1" fmla="val 25000"/>
                <a:gd name="adj2" fmla="val 38339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errar llave 92"/>
            <p:cNvSpPr/>
            <p:nvPr/>
          </p:nvSpPr>
          <p:spPr>
            <a:xfrm>
              <a:off x="6283220" y="1974564"/>
              <a:ext cx="1560807" cy="170546"/>
            </a:xfrm>
            <a:prstGeom prst="rightBrac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781543" y="1867885"/>
              <a:ext cx="846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Utilidad financiera</a:t>
              </a:r>
              <a:endParaRPr lang="en-US" sz="1000" dirty="0"/>
            </a:p>
          </p:txBody>
        </p:sp>
      </p:grpSp>
      <p:sp>
        <p:nvSpPr>
          <p:cNvPr id="83" name="1 CuadroTexto"/>
          <p:cNvSpPr txBox="1"/>
          <p:nvPr/>
        </p:nvSpPr>
        <p:spPr>
          <a:xfrm>
            <a:off x="285257" y="573305"/>
            <a:ext cx="869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Fórmula General para Cálculo del RCS (funcionamiento esquemático)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56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cxnSp>
        <p:nvCxnSpPr>
          <p:cNvPr id="54" name="Conector recto 53"/>
          <p:cNvCxnSpPr/>
          <p:nvPr/>
        </p:nvCxnSpPr>
        <p:spPr>
          <a:xfrm>
            <a:off x="83127" y="4027055"/>
            <a:ext cx="88299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ángulo redondeado 55"/>
          <p:cNvSpPr/>
          <p:nvPr/>
        </p:nvSpPr>
        <p:spPr>
          <a:xfrm>
            <a:off x="1390073" y="1254371"/>
            <a:ext cx="1671782" cy="25263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Situación actual</a:t>
            </a:r>
            <a:endParaRPr lang="es-MX" sz="1400" dirty="0"/>
          </a:p>
        </p:txBody>
      </p:sp>
      <p:sp>
        <p:nvSpPr>
          <p:cNvPr id="57" name="Rectángulo redondeado 56"/>
          <p:cNvSpPr/>
          <p:nvPr/>
        </p:nvSpPr>
        <p:spPr>
          <a:xfrm>
            <a:off x="5892801" y="1254370"/>
            <a:ext cx="1671782" cy="25263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Un año después</a:t>
            </a:r>
            <a:endParaRPr lang="es-MX" sz="1400" dirty="0"/>
          </a:p>
        </p:txBody>
      </p:sp>
      <p:sp>
        <p:nvSpPr>
          <p:cNvPr id="58" name="Rectángulo redondeado 57"/>
          <p:cNvSpPr/>
          <p:nvPr/>
        </p:nvSpPr>
        <p:spPr>
          <a:xfrm>
            <a:off x="83126" y="4100609"/>
            <a:ext cx="1939637" cy="2667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Elementos a considerar</a:t>
            </a:r>
            <a:endParaRPr lang="es-MX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100631" y="1456760"/>
            <a:ext cx="4610599" cy="2454421"/>
            <a:chOff x="100631" y="1456760"/>
            <a:chExt cx="4610599" cy="2454421"/>
          </a:xfrm>
        </p:grpSpPr>
        <p:cxnSp>
          <p:nvCxnSpPr>
            <p:cNvPr id="5" name="Conector recto 4"/>
            <p:cNvCxnSpPr/>
            <p:nvPr/>
          </p:nvCxnSpPr>
          <p:spPr>
            <a:xfrm flipH="1">
              <a:off x="712599" y="1528956"/>
              <a:ext cx="9236" cy="2172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554184" y="3532914"/>
              <a:ext cx="33435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adroTexto 58"/>
            <p:cNvSpPr txBox="1"/>
            <p:nvPr/>
          </p:nvSpPr>
          <p:spPr>
            <a:xfrm>
              <a:off x="3610736" y="3602167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Vencimiento</a:t>
              </a:r>
            </a:p>
          </p:txBody>
        </p:sp>
        <p:cxnSp>
          <p:nvCxnSpPr>
            <p:cNvPr id="63" name="Conector recto 62"/>
            <p:cNvCxnSpPr/>
            <p:nvPr/>
          </p:nvCxnSpPr>
          <p:spPr>
            <a:xfrm>
              <a:off x="1052944" y="352998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1390073" y="3550707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1789250" y="3539054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2910338" y="3550707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uadroTexto 67"/>
            <p:cNvSpPr txBox="1"/>
            <p:nvPr/>
          </p:nvSpPr>
          <p:spPr>
            <a:xfrm>
              <a:off x="100631" y="1456760"/>
              <a:ext cx="562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Valor</a:t>
              </a: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1012462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1335163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1740565" y="36034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2870976" y="360340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92058" y="2251337"/>
            <a:ext cx="1554040" cy="2649794"/>
            <a:chOff x="192058" y="2251337"/>
            <a:chExt cx="1554040" cy="2649794"/>
          </a:xfrm>
        </p:grpSpPr>
        <p:grpSp>
          <p:nvGrpSpPr>
            <p:cNvPr id="3" name="Grupo 2"/>
            <p:cNvGrpSpPr/>
            <p:nvPr/>
          </p:nvGrpSpPr>
          <p:grpSpPr>
            <a:xfrm>
              <a:off x="925033" y="2251337"/>
              <a:ext cx="821065" cy="1263215"/>
              <a:chOff x="925033" y="2251337"/>
              <a:chExt cx="821065" cy="1263215"/>
            </a:xfrm>
          </p:grpSpPr>
          <p:sp>
            <p:nvSpPr>
              <p:cNvPr id="69" name="Rectángulo 68"/>
              <p:cNvSpPr/>
              <p:nvPr/>
            </p:nvSpPr>
            <p:spPr>
              <a:xfrm>
                <a:off x="925033" y="2405850"/>
                <a:ext cx="87429" cy="110870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0" name="Rectángulo 69"/>
              <p:cNvSpPr/>
              <p:nvPr/>
            </p:nvSpPr>
            <p:spPr>
              <a:xfrm>
                <a:off x="1280475" y="2254928"/>
                <a:ext cx="87429" cy="125962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1" name="Rectángulo 70"/>
              <p:cNvSpPr/>
              <p:nvPr/>
            </p:nvSpPr>
            <p:spPr>
              <a:xfrm>
                <a:off x="1658669" y="2251337"/>
                <a:ext cx="87429" cy="125962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9" name="Rectángulo 78"/>
            <p:cNvSpPr/>
            <p:nvPr/>
          </p:nvSpPr>
          <p:spPr>
            <a:xfrm>
              <a:off x="192058" y="4521196"/>
              <a:ext cx="87429" cy="379935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236160" y="4557274"/>
              <a:ext cx="647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Pasivo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97828" y="2251418"/>
            <a:ext cx="1681617" cy="3108013"/>
            <a:chOff x="197828" y="2251418"/>
            <a:chExt cx="1681617" cy="3108013"/>
          </a:xfrm>
        </p:grpSpPr>
        <p:grpSp>
          <p:nvGrpSpPr>
            <p:cNvPr id="4" name="Grupo 3"/>
            <p:cNvGrpSpPr/>
            <p:nvPr/>
          </p:nvGrpSpPr>
          <p:grpSpPr>
            <a:xfrm>
              <a:off x="1059108" y="2251418"/>
              <a:ext cx="820337" cy="1268501"/>
              <a:chOff x="1059108" y="2251418"/>
              <a:chExt cx="820337" cy="1268501"/>
            </a:xfrm>
          </p:grpSpPr>
          <p:sp>
            <p:nvSpPr>
              <p:cNvPr id="72" name="Rectángulo 71"/>
              <p:cNvSpPr/>
              <p:nvPr/>
            </p:nvSpPr>
            <p:spPr>
              <a:xfrm>
                <a:off x="1792016" y="2251418"/>
                <a:ext cx="87429" cy="12596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3" name="Rectángulo 72"/>
              <p:cNvSpPr/>
              <p:nvPr/>
            </p:nvSpPr>
            <p:spPr>
              <a:xfrm>
                <a:off x="1411029" y="2256293"/>
                <a:ext cx="87429" cy="12596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4" name="Rectángulo 73"/>
              <p:cNvSpPr/>
              <p:nvPr/>
            </p:nvSpPr>
            <p:spPr>
              <a:xfrm>
                <a:off x="1059108" y="2411217"/>
                <a:ext cx="87429" cy="110870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81" name="Rectángulo 80"/>
            <p:cNvSpPr/>
            <p:nvPr/>
          </p:nvSpPr>
          <p:spPr>
            <a:xfrm>
              <a:off x="197828" y="4979496"/>
              <a:ext cx="87429" cy="379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241930" y="5015574"/>
              <a:ext cx="641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Activo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62110" y="4475212"/>
            <a:ext cx="2222027" cy="1771385"/>
            <a:chOff x="1462110" y="4475212"/>
            <a:chExt cx="2222027" cy="1771385"/>
          </a:xfrm>
        </p:grpSpPr>
        <p:cxnSp>
          <p:nvCxnSpPr>
            <p:cNvPr id="48" name="Conector recto 47"/>
            <p:cNvCxnSpPr/>
            <p:nvPr/>
          </p:nvCxnSpPr>
          <p:spPr>
            <a:xfrm flipH="1">
              <a:off x="1639973" y="4718086"/>
              <a:ext cx="9236" cy="15285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H="1">
              <a:off x="1462110" y="6108152"/>
              <a:ext cx="22220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uadroTexto 84"/>
            <p:cNvSpPr txBox="1"/>
            <p:nvPr/>
          </p:nvSpPr>
          <p:spPr>
            <a:xfrm>
              <a:off x="2139047" y="4475212"/>
              <a:ext cx="8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Curva de interés</a:t>
              </a:r>
            </a:p>
          </p:txBody>
        </p:sp>
        <p:sp>
          <p:nvSpPr>
            <p:cNvPr id="94" name="Forma libre 93"/>
            <p:cNvSpPr/>
            <p:nvPr/>
          </p:nvSpPr>
          <p:spPr>
            <a:xfrm>
              <a:off x="1635309" y="5433739"/>
              <a:ext cx="1975427" cy="506027"/>
            </a:xfrm>
            <a:custGeom>
              <a:avLst/>
              <a:gdLst>
                <a:gd name="connsiteX0" fmla="*/ 0 w 1819923"/>
                <a:gd name="connsiteY0" fmla="*/ 506027 h 506027"/>
                <a:gd name="connsiteX1" fmla="*/ 967666 w 1819923"/>
                <a:gd name="connsiteY1" fmla="*/ 390617 h 506027"/>
                <a:gd name="connsiteX2" fmla="*/ 1819923 w 1819923"/>
                <a:gd name="connsiteY2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923" h="506027">
                  <a:moveTo>
                    <a:pt x="0" y="506027"/>
                  </a:moveTo>
                  <a:cubicBezTo>
                    <a:pt x="332172" y="490491"/>
                    <a:pt x="664345" y="474955"/>
                    <a:pt x="967666" y="390617"/>
                  </a:cubicBezTo>
                  <a:cubicBezTo>
                    <a:pt x="1270987" y="306279"/>
                    <a:pt x="1670482" y="75460"/>
                    <a:pt x="1819923" y="0"/>
                  </a:cubicBez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436112" y="4429151"/>
            <a:ext cx="1188124" cy="1830859"/>
            <a:chOff x="4436112" y="4429151"/>
            <a:chExt cx="1188124" cy="1830859"/>
          </a:xfrm>
        </p:grpSpPr>
        <p:sp>
          <p:nvSpPr>
            <p:cNvPr id="96" name="Rayo 95"/>
            <p:cNvSpPr/>
            <p:nvPr/>
          </p:nvSpPr>
          <p:spPr>
            <a:xfrm>
              <a:off x="4829526" y="5323351"/>
              <a:ext cx="608280" cy="93665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7" name="Nube 96"/>
            <p:cNvSpPr/>
            <p:nvPr/>
          </p:nvSpPr>
          <p:spPr>
            <a:xfrm>
              <a:off x="4436112" y="4939464"/>
              <a:ext cx="1188124" cy="576764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8" name="CuadroTexto 97"/>
            <p:cNvSpPr txBox="1"/>
            <p:nvPr/>
          </p:nvSpPr>
          <p:spPr>
            <a:xfrm>
              <a:off x="4498109" y="4429151"/>
              <a:ext cx="1013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Ocurrencia evento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031933" y="4516254"/>
            <a:ext cx="1013362" cy="1750917"/>
            <a:chOff x="7031933" y="4516254"/>
            <a:chExt cx="1013362" cy="1750917"/>
          </a:xfrm>
        </p:grpSpPr>
        <p:sp>
          <p:nvSpPr>
            <p:cNvPr id="100" name="CuadroTexto 99"/>
            <p:cNvSpPr txBox="1"/>
            <p:nvPr/>
          </p:nvSpPr>
          <p:spPr>
            <a:xfrm>
              <a:off x="7031933" y="4516254"/>
              <a:ext cx="1013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Reaseguro</a:t>
              </a:r>
            </a:p>
          </p:txBody>
        </p:sp>
        <p:sp>
          <p:nvSpPr>
            <p:cNvPr id="101" name="CuadroTexto 100"/>
            <p:cNvSpPr txBox="1"/>
            <p:nvPr/>
          </p:nvSpPr>
          <p:spPr>
            <a:xfrm>
              <a:off x="7311242" y="4697511"/>
              <a:ext cx="5066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600" dirty="0" smtClean="0">
                  <a:solidFill>
                    <a:schemeClr val="accent3">
                      <a:lumMod val="50000"/>
                    </a:schemeClr>
                  </a:solidFill>
                  <a:latin typeface="Bell MT" panose="02020503060305020303" pitchFamily="18" charset="0"/>
                </a:rPr>
                <a:t>$</a:t>
              </a:r>
            </a:p>
          </p:txBody>
        </p:sp>
      </p:grpSp>
      <p:sp>
        <p:nvSpPr>
          <p:cNvPr id="99" name="Señal de prohibido 98"/>
          <p:cNvSpPr/>
          <p:nvPr/>
        </p:nvSpPr>
        <p:spPr>
          <a:xfrm>
            <a:off x="6844636" y="4901131"/>
            <a:ext cx="1439894" cy="1340508"/>
          </a:xfrm>
          <a:prstGeom prst="noSmoking">
            <a:avLst>
              <a:gd name="adj" fmla="val 46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35363" y="5046996"/>
            <a:ext cx="1975427" cy="760479"/>
            <a:chOff x="1635363" y="5046996"/>
            <a:chExt cx="1975427" cy="760479"/>
          </a:xfrm>
        </p:grpSpPr>
        <p:sp>
          <p:nvSpPr>
            <p:cNvPr id="95" name="Forma libre 94"/>
            <p:cNvSpPr/>
            <p:nvPr/>
          </p:nvSpPr>
          <p:spPr>
            <a:xfrm>
              <a:off x="1635363" y="5046996"/>
              <a:ext cx="1975427" cy="506027"/>
            </a:xfrm>
            <a:custGeom>
              <a:avLst/>
              <a:gdLst>
                <a:gd name="connsiteX0" fmla="*/ 0 w 1819923"/>
                <a:gd name="connsiteY0" fmla="*/ 506027 h 506027"/>
                <a:gd name="connsiteX1" fmla="*/ 967666 w 1819923"/>
                <a:gd name="connsiteY1" fmla="*/ 390617 h 506027"/>
                <a:gd name="connsiteX2" fmla="*/ 1819923 w 1819923"/>
                <a:gd name="connsiteY2" fmla="*/ 0 h 5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923" h="506027">
                  <a:moveTo>
                    <a:pt x="0" y="506027"/>
                  </a:moveTo>
                  <a:cubicBezTo>
                    <a:pt x="332172" y="490491"/>
                    <a:pt x="664345" y="474955"/>
                    <a:pt x="967666" y="390617"/>
                  </a:cubicBezTo>
                  <a:cubicBezTo>
                    <a:pt x="1270987" y="306279"/>
                    <a:pt x="1670482" y="75460"/>
                    <a:pt x="1819923" y="0"/>
                  </a:cubicBezTo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1" name="Conector recto de flecha 120"/>
            <p:cNvCxnSpPr/>
            <p:nvPr/>
          </p:nvCxnSpPr>
          <p:spPr>
            <a:xfrm flipV="1">
              <a:off x="2672179" y="5553023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de flecha 121"/>
            <p:cNvCxnSpPr/>
            <p:nvPr/>
          </p:nvCxnSpPr>
          <p:spPr>
            <a:xfrm flipV="1">
              <a:off x="3185897" y="5351641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de flecha 122"/>
            <p:cNvCxnSpPr/>
            <p:nvPr/>
          </p:nvCxnSpPr>
          <p:spPr>
            <a:xfrm flipV="1">
              <a:off x="2139047" y="5643279"/>
              <a:ext cx="0" cy="164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/>
          <p:cNvGrpSpPr/>
          <p:nvPr/>
        </p:nvGrpSpPr>
        <p:grpSpPr>
          <a:xfrm>
            <a:off x="4643286" y="1457846"/>
            <a:ext cx="4601363" cy="2454421"/>
            <a:chOff x="4643286" y="1457846"/>
            <a:chExt cx="4601363" cy="2454421"/>
          </a:xfrm>
        </p:grpSpPr>
        <p:cxnSp>
          <p:nvCxnSpPr>
            <p:cNvPr id="102" name="Conector recto 101"/>
            <p:cNvCxnSpPr/>
            <p:nvPr/>
          </p:nvCxnSpPr>
          <p:spPr>
            <a:xfrm flipH="1">
              <a:off x="5255254" y="1530042"/>
              <a:ext cx="9236" cy="2172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 flipH="1">
              <a:off x="5096839" y="3534000"/>
              <a:ext cx="33435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uadroTexto 103"/>
            <p:cNvSpPr txBox="1"/>
            <p:nvPr/>
          </p:nvSpPr>
          <p:spPr>
            <a:xfrm>
              <a:off x="8144155" y="3603253"/>
              <a:ext cx="11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Vencimiento</a:t>
              </a:r>
            </a:p>
          </p:txBody>
        </p:sp>
        <p:cxnSp>
          <p:nvCxnSpPr>
            <p:cNvPr id="105" name="Conector recto 104"/>
            <p:cNvCxnSpPr/>
            <p:nvPr/>
          </p:nvCxnSpPr>
          <p:spPr>
            <a:xfrm>
              <a:off x="5595599" y="3531069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>
            <a:xfrm>
              <a:off x="5932728" y="355179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>
            <a:xfrm>
              <a:off x="6331905" y="3540140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>
            <a:xfrm>
              <a:off x="7452993" y="3551793"/>
              <a:ext cx="0" cy="15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adroTexto 108"/>
            <p:cNvSpPr txBox="1"/>
            <p:nvPr/>
          </p:nvSpPr>
          <p:spPr>
            <a:xfrm>
              <a:off x="4643286" y="1457846"/>
              <a:ext cx="562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Valor</a:t>
              </a: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5555117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5877818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6283220" y="360449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7413631" y="360449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467688" y="2406936"/>
            <a:ext cx="946200" cy="1111564"/>
            <a:chOff x="5467688" y="2406936"/>
            <a:chExt cx="946200" cy="1111564"/>
          </a:xfrm>
        </p:grpSpPr>
        <p:sp>
          <p:nvSpPr>
            <p:cNvPr id="110" name="Rectángulo 109"/>
            <p:cNvSpPr/>
            <p:nvPr/>
          </p:nvSpPr>
          <p:spPr>
            <a:xfrm>
              <a:off x="5467688" y="2406936"/>
              <a:ext cx="87429" cy="110870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5823130" y="2504596"/>
              <a:ext cx="87429" cy="10080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Rectángulo 111"/>
            <p:cNvSpPr/>
            <p:nvPr/>
          </p:nvSpPr>
          <p:spPr>
            <a:xfrm>
              <a:off x="6201324" y="2616410"/>
              <a:ext cx="87429" cy="9000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5601763" y="2408245"/>
              <a:ext cx="87429" cy="11087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5957068" y="2506020"/>
              <a:ext cx="87429" cy="100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6326459" y="2618500"/>
              <a:ext cx="87429" cy="90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6" name="Rectángulo 85"/>
          <p:cNvSpPr/>
          <p:nvPr/>
        </p:nvSpPr>
        <p:spPr>
          <a:xfrm>
            <a:off x="5467756" y="1663154"/>
            <a:ext cx="87361" cy="7349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Rectángulo 86"/>
          <p:cNvSpPr/>
          <p:nvPr/>
        </p:nvSpPr>
        <p:spPr>
          <a:xfrm>
            <a:off x="5603303" y="1945959"/>
            <a:ext cx="85889" cy="453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Rectángulo 87"/>
          <p:cNvSpPr/>
          <p:nvPr/>
        </p:nvSpPr>
        <p:spPr>
          <a:xfrm>
            <a:off x="5465547" y="1660006"/>
            <a:ext cx="87361" cy="73498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Rectángulo 88"/>
          <p:cNvSpPr/>
          <p:nvPr/>
        </p:nvSpPr>
        <p:spPr>
          <a:xfrm>
            <a:off x="5603303" y="1664463"/>
            <a:ext cx="87361" cy="734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9" name="Grupo 18"/>
          <p:cNvGrpSpPr/>
          <p:nvPr/>
        </p:nvGrpSpPr>
        <p:grpSpPr>
          <a:xfrm>
            <a:off x="5808514" y="1620520"/>
            <a:ext cx="1141696" cy="400110"/>
            <a:chOff x="5808514" y="1629664"/>
            <a:chExt cx="1141696" cy="400110"/>
          </a:xfrm>
        </p:grpSpPr>
        <p:sp>
          <p:nvSpPr>
            <p:cNvPr id="90" name="CuadroTexto 89"/>
            <p:cNvSpPr txBox="1"/>
            <p:nvPr/>
          </p:nvSpPr>
          <p:spPr>
            <a:xfrm>
              <a:off x="5828836" y="1629664"/>
              <a:ext cx="11213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Diferencias a cubrir con capital</a:t>
              </a:r>
              <a:endParaRPr lang="en-US" sz="1000" dirty="0"/>
            </a:p>
          </p:txBody>
        </p:sp>
        <p:sp>
          <p:nvSpPr>
            <p:cNvPr id="18" name="Cerrar llave 17"/>
            <p:cNvSpPr/>
            <p:nvPr/>
          </p:nvSpPr>
          <p:spPr>
            <a:xfrm>
              <a:off x="5808514" y="1687005"/>
              <a:ext cx="89940" cy="285429"/>
            </a:xfrm>
            <a:prstGeom prst="rightBrac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1 CuadroTexto"/>
          <p:cNvSpPr txBox="1"/>
          <p:nvPr/>
        </p:nvSpPr>
        <p:spPr>
          <a:xfrm>
            <a:off x="285257" y="573305"/>
            <a:ext cx="869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Fórmula General para Cálculo del RCS (funcionamiento esquemático)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2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99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8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5935174" y="3714207"/>
            <a:ext cx="2933618" cy="1526594"/>
            <a:chOff x="5935174" y="3714207"/>
            <a:chExt cx="2933618" cy="1526594"/>
          </a:xfrm>
        </p:grpSpPr>
        <p:sp>
          <p:nvSpPr>
            <p:cNvPr id="20" name="Elipse 19"/>
            <p:cNvSpPr/>
            <p:nvPr/>
          </p:nvSpPr>
          <p:spPr>
            <a:xfrm>
              <a:off x="6834643" y="3714207"/>
              <a:ext cx="2034149" cy="124284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8" name="Conector recto de flecha 27"/>
            <p:cNvCxnSpPr>
              <a:endCxn id="113" idx="1"/>
            </p:cNvCxnSpPr>
            <p:nvPr/>
          </p:nvCxnSpPr>
          <p:spPr>
            <a:xfrm flipV="1">
              <a:off x="5935174" y="4389140"/>
              <a:ext cx="895663" cy="851661"/>
            </a:xfrm>
            <a:prstGeom prst="straightConnector1">
              <a:avLst/>
            </a:prstGeom>
            <a:ln w="38100" cmpd="dbl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/>
          <p:cNvSpPr/>
          <p:nvPr/>
        </p:nvSpPr>
        <p:spPr>
          <a:xfrm>
            <a:off x="295543" y="4162415"/>
            <a:ext cx="2252348" cy="779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Inversiones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Préstamos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Valores y otras inversiones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</a:rPr>
              <a:t>Participación de reaseguro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2915816" y="3866966"/>
            <a:ext cx="3384376" cy="2480568"/>
            <a:chOff x="2915816" y="3866966"/>
            <a:chExt cx="3384376" cy="2480568"/>
          </a:xfrm>
        </p:grpSpPr>
        <p:sp>
          <p:nvSpPr>
            <p:cNvPr id="3" name="Rectángulo redondeado 2"/>
            <p:cNvSpPr/>
            <p:nvPr/>
          </p:nvSpPr>
          <p:spPr>
            <a:xfrm>
              <a:off x="3097809" y="3866966"/>
              <a:ext cx="3048248" cy="167788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Trapecio 3"/>
            <p:cNvSpPr/>
            <p:nvPr/>
          </p:nvSpPr>
          <p:spPr>
            <a:xfrm>
              <a:off x="2915816" y="5699464"/>
              <a:ext cx="3384376" cy="648070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3200662" y="3969104"/>
              <a:ext cx="2841306" cy="147813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600" dirty="0" smtClean="0">
                <a:solidFill>
                  <a:schemeClr val="tx2"/>
                </a:solidFill>
              </a:endParaRPr>
            </a:p>
            <a:p>
              <a:r>
                <a:rPr lang="es-MX" sz="1400" dirty="0" smtClean="0">
                  <a:solidFill>
                    <a:schemeClr val="tx2"/>
                  </a:solidFill>
                </a:rPr>
                <a:t>Simulando…</a:t>
              </a:r>
            </a:p>
            <a:p>
              <a:endParaRPr lang="es-MX" sz="1400" dirty="0" smtClean="0">
                <a:solidFill>
                  <a:schemeClr val="tx2"/>
                </a:solidFill>
              </a:endParaRPr>
            </a:p>
            <a:p>
              <a:endParaRPr lang="es-MX" sz="1400" dirty="0" smtClean="0">
                <a:solidFill>
                  <a:schemeClr val="tx2"/>
                </a:solidFill>
              </a:endParaRPr>
            </a:p>
            <a:p>
              <a:endParaRPr lang="es-MX" sz="1400" dirty="0" smtClean="0">
                <a:solidFill>
                  <a:schemeClr val="tx2"/>
                </a:solidFill>
              </a:endParaRPr>
            </a:p>
            <a:p>
              <a:pPr algn="ctr"/>
              <a:endParaRPr lang="es-MX" dirty="0" smtClean="0"/>
            </a:p>
            <a:p>
              <a:pPr algn="ctr"/>
              <a:endParaRPr lang="es-MX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195967" y="5797118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3138262" y="5964313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3084498" y="6149264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3465740" y="5797118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3408035" y="5964313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3354271" y="6149264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3712343" y="5797118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3654638" y="5964313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3600874" y="6149264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3982116" y="5797118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3924411" y="5964313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3870647" y="6149264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4212717" y="5798597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4155012" y="5965792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4101248" y="6150743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4482490" y="5798597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4424785" y="5965792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4371021" y="6150743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5895519" y="5798597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5972942" y="5968752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Rectángulo 84"/>
            <p:cNvSpPr/>
            <p:nvPr/>
          </p:nvSpPr>
          <p:spPr>
            <a:xfrm>
              <a:off x="6030647" y="6146265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5684636" y="5798597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5762059" y="5968752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5819764" y="6146265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5477694" y="5798597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5555117" y="5968752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1" name="Rectángulo 90"/>
            <p:cNvSpPr/>
            <p:nvPr/>
          </p:nvSpPr>
          <p:spPr>
            <a:xfrm>
              <a:off x="5612822" y="6146265"/>
              <a:ext cx="115410" cy="1242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2" name="Rectángulo redondeado 91"/>
          <p:cNvSpPr/>
          <p:nvPr/>
        </p:nvSpPr>
        <p:spPr>
          <a:xfrm>
            <a:off x="520067" y="1282431"/>
            <a:ext cx="1671782" cy="2526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Balance económico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8611" y="1689420"/>
            <a:ext cx="910920" cy="1828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Valor económico de los activos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1447489" y="2361460"/>
            <a:ext cx="910920" cy="115675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Valor económico de los pasivos</a:t>
            </a:r>
            <a:endParaRPr lang="es-MX" sz="1200" dirty="0"/>
          </a:p>
        </p:txBody>
      </p:sp>
      <p:sp>
        <p:nvSpPr>
          <p:cNvPr id="97" name="Rectángulo 96"/>
          <p:cNvSpPr/>
          <p:nvPr/>
        </p:nvSpPr>
        <p:spPr>
          <a:xfrm>
            <a:off x="1447489" y="1689420"/>
            <a:ext cx="910920" cy="67204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Capital</a:t>
            </a:r>
            <a:endParaRPr lang="es-MX" sz="1200" dirty="0"/>
          </a:p>
        </p:txBody>
      </p:sp>
      <p:sp>
        <p:nvSpPr>
          <p:cNvPr id="99" name="Rectángulo 98"/>
          <p:cNvSpPr/>
          <p:nvPr/>
        </p:nvSpPr>
        <p:spPr>
          <a:xfrm>
            <a:off x="295543" y="5221550"/>
            <a:ext cx="2252348" cy="618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Reservas técnicas (RRC, OPC, Catastróficas)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Otros pasivos</a:t>
            </a:r>
            <a:endParaRPr lang="es-MX" sz="1200" dirty="0"/>
          </a:p>
        </p:txBody>
      </p:sp>
      <p:sp>
        <p:nvSpPr>
          <p:cNvPr id="100" name="Rectángulo redondeado 99"/>
          <p:cNvSpPr/>
          <p:nvPr/>
        </p:nvSpPr>
        <p:spPr>
          <a:xfrm>
            <a:off x="7022237" y="1282431"/>
            <a:ext cx="1755496" cy="2526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Escenarios simulados</a:t>
            </a:r>
            <a:endParaRPr lang="es-MX" sz="1400" dirty="0">
              <a:solidFill>
                <a:schemeClr val="tx1"/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7336371" y="1711405"/>
            <a:ext cx="1178966" cy="651090"/>
            <a:chOff x="7336371" y="1711405"/>
            <a:chExt cx="1178966" cy="651090"/>
          </a:xfrm>
        </p:grpSpPr>
        <p:sp>
          <p:nvSpPr>
            <p:cNvPr id="103" name="Rectángulo 102"/>
            <p:cNvSpPr/>
            <p:nvPr/>
          </p:nvSpPr>
          <p:spPr>
            <a:xfrm>
              <a:off x="7901065" y="1711405"/>
              <a:ext cx="254921" cy="6458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8260416" y="1888869"/>
              <a:ext cx="254921" cy="473626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8260415" y="1711405"/>
              <a:ext cx="254920" cy="168587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336371" y="185289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#1</a:t>
              </a:r>
              <a:endParaRPr lang="es-MX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7336371" y="2492738"/>
            <a:ext cx="1178964" cy="801364"/>
            <a:chOff x="7336371" y="2492738"/>
            <a:chExt cx="1178964" cy="801364"/>
          </a:xfrm>
        </p:grpSpPr>
        <p:sp>
          <p:nvSpPr>
            <p:cNvPr id="17" name="Rectángulo 16"/>
            <p:cNvSpPr/>
            <p:nvPr/>
          </p:nvSpPr>
          <p:spPr>
            <a:xfrm>
              <a:off x="7901065" y="2492738"/>
              <a:ext cx="254921" cy="8013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1" name="Rectángulo 100"/>
            <p:cNvSpPr/>
            <p:nvPr/>
          </p:nvSpPr>
          <p:spPr>
            <a:xfrm>
              <a:off x="8260414" y="2992972"/>
              <a:ext cx="254921" cy="30113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2" name="Rectángulo 101"/>
            <p:cNvSpPr/>
            <p:nvPr/>
          </p:nvSpPr>
          <p:spPr>
            <a:xfrm>
              <a:off x="8260413" y="2492738"/>
              <a:ext cx="254922" cy="491357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7336371" y="26147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#2</a:t>
              </a:r>
              <a:endParaRPr lang="es-MX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6830837" y="3922701"/>
            <a:ext cx="1684500" cy="789604"/>
            <a:chOff x="6830837" y="3922701"/>
            <a:chExt cx="1684500" cy="789604"/>
          </a:xfrm>
        </p:grpSpPr>
        <p:sp>
          <p:nvSpPr>
            <p:cNvPr id="110" name="Rectángulo 109"/>
            <p:cNvSpPr/>
            <p:nvPr/>
          </p:nvSpPr>
          <p:spPr>
            <a:xfrm>
              <a:off x="7901065" y="3922701"/>
              <a:ext cx="254921" cy="7548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8260414" y="4065975"/>
              <a:ext cx="254921" cy="611554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Rectángulo 111"/>
            <p:cNvSpPr/>
            <p:nvPr/>
          </p:nvSpPr>
          <p:spPr>
            <a:xfrm>
              <a:off x="8260411" y="3922701"/>
              <a:ext cx="254926" cy="143274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CuadroTexto 112"/>
            <p:cNvSpPr txBox="1"/>
            <p:nvPr/>
          </p:nvSpPr>
          <p:spPr>
            <a:xfrm>
              <a:off x="6830837" y="4065974"/>
              <a:ext cx="11208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 smtClean="0"/>
                <a:t>#n</a:t>
              </a:r>
            </a:p>
            <a:p>
              <a:pPr algn="ctr"/>
              <a:r>
                <a:rPr lang="es-MX" dirty="0" smtClean="0"/>
                <a:t>Var 99.5%</a:t>
              </a:r>
              <a:endParaRPr lang="es-MX" dirty="0"/>
            </a:p>
          </p:txBody>
        </p:sp>
      </p:grpSp>
      <p:sp>
        <p:nvSpPr>
          <p:cNvPr id="114" name="Rectángulo 113"/>
          <p:cNvSpPr/>
          <p:nvPr/>
        </p:nvSpPr>
        <p:spPr>
          <a:xfrm>
            <a:off x="7911239" y="5368117"/>
            <a:ext cx="255259" cy="87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5" name="Rectángulo 114"/>
          <p:cNvSpPr/>
          <p:nvPr/>
        </p:nvSpPr>
        <p:spPr>
          <a:xfrm>
            <a:off x="8270588" y="5699464"/>
            <a:ext cx="244747" cy="54688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6" name="Rectángulo 115"/>
          <p:cNvSpPr/>
          <p:nvPr/>
        </p:nvSpPr>
        <p:spPr>
          <a:xfrm>
            <a:off x="8270587" y="5368117"/>
            <a:ext cx="244748" cy="33134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7" name="CuadroTexto 116"/>
          <p:cNvSpPr txBox="1"/>
          <p:nvPr/>
        </p:nvSpPr>
        <p:spPr>
          <a:xfrm>
            <a:off x="6834643" y="559942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#100,000</a:t>
            </a:r>
            <a:endParaRPr lang="es-MX" dirty="0"/>
          </a:p>
        </p:txBody>
      </p:sp>
      <p:grpSp>
        <p:nvGrpSpPr>
          <p:cNvPr id="47" name="Grupo 46"/>
          <p:cNvGrpSpPr/>
          <p:nvPr/>
        </p:nvGrpSpPr>
        <p:grpSpPr>
          <a:xfrm>
            <a:off x="8164131" y="3368916"/>
            <a:ext cx="100008" cy="405121"/>
            <a:chOff x="8164131" y="3368916"/>
            <a:chExt cx="100008" cy="405121"/>
          </a:xfrm>
        </p:grpSpPr>
        <p:sp>
          <p:nvSpPr>
            <p:cNvPr id="19" name="Elipse 18"/>
            <p:cNvSpPr/>
            <p:nvPr/>
          </p:nvSpPr>
          <p:spPr>
            <a:xfrm>
              <a:off x="8166498" y="3368916"/>
              <a:ext cx="95550" cy="10464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8168589" y="3517580"/>
              <a:ext cx="95550" cy="10464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8164131" y="3669394"/>
              <a:ext cx="95550" cy="10464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8174350" y="4861843"/>
            <a:ext cx="100008" cy="405121"/>
            <a:chOff x="8174350" y="4861843"/>
            <a:chExt cx="100008" cy="405121"/>
          </a:xfrm>
        </p:grpSpPr>
        <p:sp>
          <p:nvSpPr>
            <p:cNvPr id="120" name="Elipse 119"/>
            <p:cNvSpPr/>
            <p:nvPr/>
          </p:nvSpPr>
          <p:spPr>
            <a:xfrm>
              <a:off x="8176717" y="4861843"/>
              <a:ext cx="95550" cy="10464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8178808" y="5010507"/>
              <a:ext cx="95550" cy="10464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8174350" y="5162321"/>
              <a:ext cx="95550" cy="10464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6" name="Rectángulo 125"/>
          <p:cNvSpPr/>
          <p:nvPr/>
        </p:nvSpPr>
        <p:spPr>
          <a:xfrm>
            <a:off x="3495141" y="1676118"/>
            <a:ext cx="2252348" cy="16179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Riesgo de suscripción (vida, no-vida)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Riesgo de mercado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Riesgo de descalce entre activos y pasivos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Riesgo de crédito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Riesgo de concentración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Riesgo operativo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/>
          </a:p>
        </p:txBody>
      </p:sp>
      <p:sp>
        <p:nvSpPr>
          <p:cNvPr id="127" name="Rectángulo redondeado 126"/>
          <p:cNvSpPr/>
          <p:nvPr/>
        </p:nvSpPr>
        <p:spPr>
          <a:xfrm>
            <a:off x="3785424" y="1282444"/>
            <a:ext cx="1671782" cy="2526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Riesgos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8" name="Conector angular 7"/>
          <p:cNvCxnSpPr>
            <a:stCxn id="10" idx="2"/>
            <a:endCxn id="12" idx="1"/>
          </p:cNvCxnSpPr>
          <p:nvPr/>
        </p:nvCxnSpPr>
        <p:spPr>
          <a:xfrm rot="5400000">
            <a:off x="62834" y="3750927"/>
            <a:ext cx="1033946" cy="568528"/>
          </a:xfrm>
          <a:prstGeom prst="bentConnector4">
            <a:avLst>
              <a:gd name="adj1" fmla="val 31152"/>
              <a:gd name="adj2" fmla="val 140209"/>
            </a:avLst>
          </a:prstGeom>
          <a:ln>
            <a:prstDash val="dashDot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96" idx="2"/>
            <a:endCxn id="99" idx="1"/>
          </p:cNvCxnSpPr>
          <p:nvPr/>
        </p:nvCxnSpPr>
        <p:spPr>
          <a:xfrm rot="5400000">
            <a:off x="93018" y="3720743"/>
            <a:ext cx="2012457" cy="1607406"/>
          </a:xfrm>
          <a:prstGeom prst="bentConnector4">
            <a:avLst>
              <a:gd name="adj1" fmla="val 76853"/>
              <a:gd name="adj2" fmla="val 114222"/>
            </a:avLst>
          </a:prstGeom>
          <a:ln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errar llave 22"/>
          <p:cNvSpPr/>
          <p:nvPr/>
        </p:nvSpPr>
        <p:spPr>
          <a:xfrm>
            <a:off x="2688336" y="4162415"/>
            <a:ext cx="339682" cy="1677385"/>
          </a:xfrm>
          <a:prstGeom prst="rightBrace">
            <a:avLst>
              <a:gd name="adj1" fmla="val 8333"/>
              <a:gd name="adj2" fmla="val 30375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ector recto de flecha 25"/>
          <p:cNvCxnSpPr>
            <a:stCxn id="126" idx="2"/>
            <a:endCxn id="3" idx="0"/>
          </p:cNvCxnSpPr>
          <p:nvPr/>
        </p:nvCxnSpPr>
        <p:spPr>
          <a:xfrm>
            <a:off x="4621315" y="3294102"/>
            <a:ext cx="618" cy="57286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ángulo redondeado 92"/>
          <p:cNvSpPr/>
          <p:nvPr/>
        </p:nvSpPr>
        <p:spPr>
          <a:xfrm>
            <a:off x="3252779" y="4302465"/>
            <a:ext cx="2841306" cy="2952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 smtClean="0">
              <a:solidFill>
                <a:schemeClr val="tx2"/>
              </a:solidFill>
            </a:endParaRPr>
          </a:p>
          <a:p>
            <a:r>
              <a:rPr lang="es-MX" sz="1400" dirty="0" smtClean="0">
                <a:solidFill>
                  <a:schemeClr val="tx2"/>
                </a:solidFill>
              </a:rPr>
              <a:t>Escenario 1… Listo.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95" name="Rectángulo redondeado 94"/>
          <p:cNvSpPr/>
          <p:nvPr/>
        </p:nvSpPr>
        <p:spPr>
          <a:xfrm>
            <a:off x="3249731" y="4509729"/>
            <a:ext cx="2841306" cy="2952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 smtClean="0">
              <a:solidFill>
                <a:schemeClr val="tx2"/>
              </a:solidFill>
            </a:endParaRPr>
          </a:p>
          <a:p>
            <a:r>
              <a:rPr lang="es-MX" sz="1400" dirty="0" smtClean="0">
                <a:solidFill>
                  <a:schemeClr val="tx2"/>
                </a:solidFill>
              </a:rPr>
              <a:t>Escenario </a:t>
            </a:r>
            <a:r>
              <a:rPr lang="es-MX" sz="1400" dirty="0">
                <a:solidFill>
                  <a:schemeClr val="tx2"/>
                </a:solidFill>
              </a:rPr>
              <a:t>2</a:t>
            </a:r>
            <a:r>
              <a:rPr lang="es-MX" sz="1400" dirty="0" smtClean="0">
                <a:solidFill>
                  <a:schemeClr val="tx2"/>
                </a:solidFill>
              </a:rPr>
              <a:t>… Listo.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98" name="Rectángulo redondeado 97"/>
          <p:cNvSpPr/>
          <p:nvPr/>
        </p:nvSpPr>
        <p:spPr>
          <a:xfrm>
            <a:off x="3246683" y="4707849"/>
            <a:ext cx="2841306" cy="2952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 smtClean="0">
              <a:solidFill>
                <a:schemeClr val="tx2"/>
              </a:solidFill>
            </a:endParaRPr>
          </a:p>
          <a:p>
            <a:r>
              <a:rPr lang="es-MX" sz="1400" dirty="0" smtClean="0">
                <a:solidFill>
                  <a:schemeClr val="tx2"/>
                </a:solidFill>
              </a:rPr>
              <a:t>…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106" name="Rectángulo redondeado 105"/>
          <p:cNvSpPr/>
          <p:nvPr/>
        </p:nvSpPr>
        <p:spPr>
          <a:xfrm>
            <a:off x="3246683" y="4945593"/>
            <a:ext cx="2841306" cy="2952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 smtClean="0">
              <a:solidFill>
                <a:schemeClr val="tx2"/>
              </a:solidFill>
            </a:endParaRPr>
          </a:p>
          <a:p>
            <a:r>
              <a:rPr lang="es-MX" sz="1400" dirty="0" smtClean="0">
                <a:solidFill>
                  <a:schemeClr val="tx2"/>
                </a:solidFill>
              </a:rPr>
              <a:t>Escenario n (Var 99.5%)… Listo.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107" name="Rectángulo redondeado 106"/>
          <p:cNvSpPr/>
          <p:nvPr/>
        </p:nvSpPr>
        <p:spPr>
          <a:xfrm>
            <a:off x="3246683" y="5146761"/>
            <a:ext cx="2841306" cy="2952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 smtClean="0">
              <a:solidFill>
                <a:schemeClr val="tx2"/>
              </a:solidFill>
            </a:endParaRPr>
          </a:p>
          <a:p>
            <a:r>
              <a:rPr lang="es-MX" sz="1400" dirty="0" smtClean="0">
                <a:solidFill>
                  <a:schemeClr val="tx2"/>
                </a:solidFill>
              </a:rPr>
              <a:t>Escenario 100,000… Listo.</a:t>
            </a:r>
            <a:endParaRPr lang="es-MX" dirty="0"/>
          </a:p>
          <a:p>
            <a:pPr algn="ctr"/>
            <a:endParaRPr lang="es-MX" dirty="0"/>
          </a:p>
        </p:txBody>
      </p:sp>
      <p:cxnSp>
        <p:nvCxnSpPr>
          <p:cNvPr id="33" name="Conector angular 32"/>
          <p:cNvCxnSpPr>
            <a:stCxn id="97" idx="1"/>
            <a:endCxn id="10" idx="2"/>
          </p:cNvCxnSpPr>
          <p:nvPr/>
        </p:nvCxnSpPr>
        <p:spPr>
          <a:xfrm rot="10800000" flipV="1">
            <a:off x="864071" y="2025440"/>
            <a:ext cx="583418" cy="1492778"/>
          </a:xfrm>
          <a:prstGeom prst="bentConnector4">
            <a:avLst>
              <a:gd name="adj1" fmla="val 10966"/>
              <a:gd name="adj2" fmla="val 121439"/>
            </a:avLst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23" name="Grupo 122"/>
          <p:cNvGrpSpPr/>
          <p:nvPr/>
        </p:nvGrpSpPr>
        <p:grpSpPr>
          <a:xfrm>
            <a:off x="3337560" y="4050791"/>
            <a:ext cx="3958811" cy="1591169"/>
            <a:chOff x="4489704" y="1271015"/>
            <a:chExt cx="3958811" cy="1591169"/>
          </a:xfrm>
        </p:grpSpPr>
        <p:pic>
          <p:nvPicPr>
            <p:cNvPr id="125" name="Imagen 1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" t="6996" r="1971" b="9094"/>
            <a:stretch/>
          </p:blipFill>
          <p:spPr>
            <a:xfrm>
              <a:off x="4489704" y="1271015"/>
              <a:ext cx="2569464" cy="1393679"/>
            </a:xfrm>
            <a:prstGeom prst="rect">
              <a:avLst/>
            </a:prstGeom>
          </p:spPr>
        </p:pic>
        <p:cxnSp>
          <p:nvCxnSpPr>
            <p:cNvPr id="129" name="Conector recto 128"/>
            <p:cNvCxnSpPr/>
            <p:nvPr/>
          </p:nvCxnSpPr>
          <p:spPr>
            <a:xfrm>
              <a:off x="4489704" y="2478024"/>
              <a:ext cx="25694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/>
            <p:cNvCxnSpPr/>
            <p:nvPr/>
          </p:nvCxnSpPr>
          <p:spPr>
            <a:xfrm>
              <a:off x="4489704" y="2045208"/>
              <a:ext cx="256946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Cerrar llave 130"/>
            <p:cNvSpPr/>
            <p:nvPr/>
          </p:nvSpPr>
          <p:spPr>
            <a:xfrm>
              <a:off x="7104888" y="2478024"/>
              <a:ext cx="137160" cy="18667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uadroTexto 131"/>
            <p:cNvSpPr txBox="1"/>
            <p:nvPr/>
          </p:nvSpPr>
          <p:spPr>
            <a:xfrm>
              <a:off x="5632704" y="2615963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1 año</a:t>
              </a:r>
              <a:endParaRPr lang="en-US" sz="1000" dirty="0"/>
            </a:p>
          </p:txBody>
        </p:sp>
        <p:cxnSp>
          <p:nvCxnSpPr>
            <p:cNvPr id="133" name="Conector recto de flecha 132"/>
            <p:cNvCxnSpPr/>
            <p:nvPr/>
          </p:nvCxnSpPr>
          <p:spPr>
            <a:xfrm flipV="1">
              <a:off x="7141464" y="2045208"/>
              <a:ext cx="0" cy="3779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CuadroTexto 133"/>
            <p:cNvSpPr txBox="1"/>
            <p:nvPr/>
          </p:nvSpPr>
          <p:spPr>
            <a:xfrm>
              <a:off x="7173468" y="2136648"/>
              <a:ext cx="10711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Cubierto por RCS</a:t>
              </a:r>
              <a:endParaRPr lang="en-US" sz="1000" dirty="0"/>
            </a:p>
          </p:txBody>
        </p:sp>
        <p:sp>
          <p:nvSpPr>
            <p:cNvPr id="135" name="CuadroTexto 134"/>
            <p:cNvSpPr txBox="1"/>
            <p:nvPr/>
          </p:nvSpPr>
          <p:spPr>
            <a:xfrm>
              <a:off x="7197852" y="2453640"/>
              <a:ext cx="1250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No Cubierto por RCS</a:t>
              </a:r>
              <a:endParaRPr lang="en-US" sz="1000" dirty="0"/>
            </a:p>
          </p:txBody>
        </p:sp>
      </p:grpSp>
      <p:sp>
        <p:nvSpPr>
          <p:cNvPr id="108" name="1 CuadroTexto"/>
          <p:cNvSpPr txBox="1"/>
          <p:nvPr/>
        </p:nvSpPr>
        <p:spPr>
          <a:xfrm>
            <a:off x="285257" y="573305"/>
            <a:ext cx="869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Fórmula General para Cálculo del RCS (funcionamiento esquemático)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4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42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2" grpId="0" animBg="1"/>
      <p:bldP spid="10" grpId="0" animBg="1"/>
      <p:bldP spid="96" grpId="0" animBg="1"/>
      <p:bldP spid="97" grpId="0" animBg="1"/>
      <p:bldP spid="99" grpId="0" animBg="1"/>
      <p:bldP spid="100" grpId="0" animBg="1"/>
      <p:bldP spid="114" grpId="0" animBg="1"/>
      <p:bldP spid="115" grpId="0" animBg="1"/>
      <p:bldP spid="116" grpId="0" animBg="1"/>
      <p:bldP spid="117" grpId="0"/>
      <p:bldP spid="126" grpId="0" animBg="1"/>
      <p:bldP spid="127" grpId="0" animBg="1"/>
      <p:bldP spid="23" grpId="0" animBg="1"/>
      <p:bldP spid="93" grpId="0"/>
      <p:bldP spid="95" grpId="0"/>
      <p:bldP spid="98" grpId="0"/>
      <p:bldP spid="106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12" name="13 Rectángulo redondeado"/>
          <p:cNvSpPr/>
          <p:nvPr/>
        </p:nvSpPr>
        <p:spPr>
          <a:xfrm>
            <a:off x="3025240" y="1177817"/>
            <a:ext cx="3202464" cy="36791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Abril 2013 – Abril 2015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2349897"/>
              </p:ext>
            </p:extLst>
          </p:nvPr>
        </p:nvGraphicFramePr>
        <p:xfrm>
          <a:off x="827852" y="1709536"/>
          <a:ext cx="7488296" cy="477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Proceso de Implementación</a:t>
            </a:r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70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3481" y="6293551"/>
            <a:ext cx="1345260" cy="211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Fuente CNSF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pSp>
        <p:nvGrpSpPr>
          <p:cNvPr id="42" name="Grupo 41"/>
          <p:cNvGrpSpPr/>
          <p:nvPr/>
        </p:nvGrpSpPr>
        <p:grpSpPr>
          <a:xfrm>
            <a:off x="90294" y="1621783"/>
            <a:ext cx="8962946" cy="3635506"/>
            <a:chOff x="243206" y="0"/>
            <a:chExt cx="8658134" cy="3635506"/>
          </a:xfrm>
        </p:grpSpPr>
        <p:grpSp>
          <p:nvGrpSpPr>
            <p:cNvPr id="43" name="Grupo 42"/>
            <p:cNvGrpSpPr/>
            <p:nvPr/>
          </p:nvGrpSpPr>
          <p:grpSpPr>
            <a:xfrm>
              <a:off x="243206" y="0"/>
              <a:ext cx="8658134" cy="3635506"/>
              <a:chOff x="242672" y="0"/>
              <a:chExt cx="8639140" cy="3635506"/>
            </a:xfrm>
          </p:grpSpPr>
          <p:grpSp>
            <p:nvGrpSpPr>
              <p:cNvPr id="46" name="Grupo 45"/>
              <p:cNvGrpSpPr/>
              <p:nvPr/>
            </p:nvGrpSpPr>
            <p:grpSpPr>
              <a:xfrm>
                <a:off x="242672" y="0"/>
                <a:ext cx="7744753" cy="3635506"/>
                <a:chOff x="180920" y="0"/>
                <a:chExt cx="5773976" cy="3635506"/>
              </a:xfrm>
            </p:grpSpPr>
            <p:graphicFrame>
              <p:nvGraphicFramePr>
                <p:cNvPr id="56" name="Gráfico 55"/>
                <p:cNvGraphicFramePr/>
                <p:nvPr>
                  <p:extLst>
                    <p:ext uri="{D42A27DB-BD31-4B8C-83A1-F6EECF244321}">
                      <p14:modId xmlns:p14="http://schemas.microsoft.com/office/powerpoint/2010/main" val="1337870030"/>
                    </p:ext>
                  </p:extLst>
                </p:nvPr>
              </p:nvGraphicFramePr>
              <p:xfrm>
                <a:off x="948193" y="50743"/>
                <a:ext cx="5006703" cy="35847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57" name="CuadroTexto 77"/>
                <p:cNvSpPr txBox="1"/>
                <p:nvPr/>
              </p:nvSpPr>
              <p:spPr>
                <a:xfrm>
                  <a:off x="400960" y="0"/>
                  <a:ext cx="871384" cy="186017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MX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endParaRPr lang="es-MX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endParaRPr lang="es-MX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endParaRPr lang="es-MX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r>
                    <a:rPr lang="es-MX" sz="1100" b="1" dirty="0">
                      <a:solidFill>
                        <a:srgbClr val="F27900"/>
                      </a:solidFill>
                      <a:latin typeface="Georgia" panose="02040502050405020303" pitchFamily="18" charset="0"/>
                    </a:rPr>
                    <a:t>Metodología  </a:t>
                  </a:r>
                  <a:r>
                    <a:rPr lang="es-MX" sz="1100" b="1" dirty="0" smtClean="0">
                      <a:solidFill>
                        <a:srgbClr val="F27900"/>
                      </a:solidFill>
                      <a:latin typeface="Georgia" panose="02040502050405020303" pitchFamily="18" charset="0"/>
                    </a:rPr>
                    <a:t>anterior </a:t>
                  </a:r>
                  <a:endParaRPr lang="es-MX" sz="1100" b="1" dirty="0">
                    <a:solidFill>
                      <a:srgbClr val="F27900"/>
                    </a:solidFill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8" name="CuadroTexto 78"/>
                <p:cNvSpPr txBox="1"/>
                <p:nvPr/>
              </p:nvSpPr>
              <p:spPr>
                <a:xfrm>
                  <a:off x="180920" y="1803399"/>
                  <a:ext cx="1344704" cy="1736912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MX" sz="1100" b="1" dirty="0" smtClean="0">
                      <a:solidFill>
                        <a:srgbClr val="F27900"/>
                      </a:solidFill>
                      <a:latin typeface="Georgia" panose="02040502050405020303" pitchFamily="18" charset="0"/>
                    </a:rPr>
                    <a:t>Prueba final</a:t>
                  </a:r>
                  <a:endParaRPr lang="es-MX" sz="1100" b="1" dirty="0">
                    <a:solidFill>
                      <a:srgbClr val="F27900"/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endParaRPr lang="es-MX" sz="1100" b="1" dirty="0">
                    <a:solidFill>
                      <a:srgbClr val="F27900"/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endParaRPr lang="es-MX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</a:endParaRPr>
                </a:p>
                <a:p>
                  <a:pPr algn="ctr"/>
                  <a:endParaRPr lang="es-MX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47" name="Forma libre 46"/>
              <p:cNvSpPr/>
              <p:nvPr/>
            </p:nvSpPr>
            <p:spPr>
              <a:xfrm>
                <a:off x="6845970" y="793390"/>
                <a:ext cx="257333" cy="1243826"/>
              </a:xfrm>
              <a:custGeom>
                <a:avLst/>
                <a:gdLst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12059 w 280147"/>
                  <a:gd name="connsiteY3" fmla="*/ 1221441 h 1232647"/>
                  <a:gd name="connsiteX4" fmla="*/ 134471 w 280147"/>
                  <a:gd name="connsiteY4" fmla="*/ 1232647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12059 w 280147"/>
                  <a:gd name="connsiteY3" fmla="*/ 1221441 h 1232647"/>
                  <a:gd name="connsiteX0" fmla="*/ 0 w 280147"/>
                  <a:gd name="connsiteY0" fmla="*/ 0 h 1243852"/>
                  <a:gd name="connsiteX1" fmla="*/ 280147 w 280147"/>
                  <a:gd name="connsiteY1" fmla="*/ 0 h 1243852"/>
                  <a:gd name="connsiteX2" fmla="*/ 280147 w 280147"/>
                  <a:gd name="connsiteY2" fmla="*/ 1232647 h 1243852"/>
                  <a:gd name="connsiteX3" fmla="*/ 49026 w 280147"/>
                  <a:gd name="connsiteY3" fmla="*/ 1243852 h 1243852"/>
                  <a:gd name="connsiteX0" fmla="*/ 0 w 280147"/>
                  <a:gd name="connsiteY0" fmla="*/ 0 h 1243852"/>
                  <a:gd name="connsiteX1" fmla="*/ 280147 w 280147"/>
                  <a:gd name="connsiteY1" fmla="*/ 0 h 1243852"/>
                  <a:gd name="connsiteX2" fmla="*/ 280147 w 280147"/>
                  <a:gd name="connsiteY2" fmla="*/ 1232647 h 1243852"/>
                  <a:gd name="connsiteX3" fmla="*/ 56468 w 280147"/>
                  <a:gd name="connsiteY3" fmla="*/ 1243852 h 1243852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60189 w 280147"/>
                  <a:gd name="connsiteY3" fmla="*/ 1231945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92454 w 280147"/>
                  <a:gd name="connsiteY3" fmla="*/ 1231945 h 1232647"/>
                  <a:gd name="connsiteX0" fmla="*/ 0 w 280147"/>
                  <a:gd name="connsiteY0" fmla="*/ 0 h 1239272"/>
                  <a:gd name="connsiteX1" fmla="*/ 280147 w 280147"/>
                  <a:gd name="connsiteY1" fmla="*/ 0 h 1239272"/>
                  <a:gd name="connsiteX2" fmla="*/ 280147 w 280147"/>
                  <a:gd name="connsiteY2" fmla="*/ 1232647 h 1239272"/>
                  <a:gd name="connsiteX3" fmla="*/ 175003 w 280147"/>
                  <a:gd name="connsiteY3" fmla="*/ 1239272 h 1239272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61245 w 280147"/>
                  <a:gd name="connsiteY3" fmla="*/ 1224618 h 1232647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61245 w 280147"/>
                  <a:gd name="connsiteY3" fmla="*/ 1236524 h 1236524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55638 w 280147"/>
                  <a:gd name="connsiteY3" fmla="*/ 1218664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72457 w 280147"/>
                  <a:gd name="connsiteY3" fmla="*/ 1224617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72457 w 280147"/>
                  <a:gd name="connsiteY3" fmla="*/ 1224617 h 1232647"/>
                  <a:gd name="connsiteX0" fmla="*/ 0 w 280147"/>
                  <a:gd name="connsiteY0" fmla="*/ 0 h 1242477"/>
                  <a:gd name="connsiteX1" fmla="*/ 280147 w 280147"/>
                  <a:gd name="connsiteY1" fmla="*/ 0 h 1242477"/>
                  <a:gd name="connsiteX2" fmla="*/ 280147 w 280147"/>
                  <a:gd name="connsiteY2" fmla="*/ 1232647 h 1242477"/>
                  <a:gd name="connsiteX3" fmla="*/ 172457 w 280147"/>
                  <a:gd name="connsiteY3" fmla="*/ 1242477 h 1242477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55638 w 280147"/>
                  <a:gd name="connsiteY3" fmla="*/ 1236524 h 1236524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55638 w 280147"/>
                  <a:gd name="connsiteY3" fmla="*/ 1236524 h 1236524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28591 w 280147"/>
                  <a:gd name="connsiteY3" fmla="*/ 1236524 h 1236524"/>
                  <a:gd name="connsiteX0" fmla="*/ 31492 w 151556"/>
                  <a:gd name="connsiteY0" fmla="*/ 11053 h 1236524"/>
                  <a:gd name="connsiteX1" fmla="*/ 151556 w 151556"/>
                  <a:gd name="connsiteY1" fmla="*/ 0 h 1236524"/>
                  <a:gd name="connsiteX2" fmla="*/ 151556 w 151556"/>
                  <a:gd name="connsiteY2" fmla="*/ 1232647 h 1236524"/>
                  <a:gd name="connsiteX3" fmla="*/ 0 w 151556"/>
                  <a:gd name="connsiteY3" fmla="*/ 1236524 h 1236524"/>
                  <a:gd name="connsiteX0" fmla="*/ 31492 w 151556"/>
                  <a:gd name="connsiteY0" fmla="*/ 0 h 1249979"/>
                  <a:gd name="connsiteX1" fmla="*/ 151556 w 151556"/>
                  <a:gd name="connsiteY1" fmla="*/ 13455 h 1249979"/>
                  <a:gd name="connsiteX2" fmla="*/ 151556 w 151556"/>
                  <a:gd name="connsiteY2" fmla="*/ 1246102 h 1249979"/>
                  <a:gd name="connsiteX3" fmla="*/ 0 w 151556"/>
                  <a:gd name="connsiteY3" fmla="*/ 1249979 h 1249979"/>
                  <a:gd name="connsiteX0" fmla="*/ 31492 w 151556"/>
                  <a:gd name="connsiteY0" fmla="*/ 2883 h 1236524"/>
                  <a:gd name="connsiteX1" fmla="*/ 151556 w 151556"/>
                  <a:gd name="connsiteY1" fmla="*/ 0 h 1236524"/>
                  <a:gd name="connsiteX2" fmla="*/ 151556 w 151556"/>
                  <a:gd name="connsiteY2" fmla="*/ 1232647 h 1236524"/>
                  <a:gd name="connsiteX3" fmla="*/ 0 w 151556"/>
                  <a:gd name="connsiteY3" fmla="*/ 1236524 h 1236524"/>
                  <a:gd name="connsiteX0" fmla="*/ 0 w 223964"/>
                  <a:gd name="connsiteY0" fmla="*/ 2883 h 1236524"/>
                  <a:gd name="connsiteX1" fmla="*/ 223964 w 223964"/>
                  <a:gd name="connsiteY1" fmla="*/ 0 h 1236524"/>
                  <a:gd name="connsiteX2" fmla="*/ 223964 w 223964"/>
                  <a:gd name="connsiteY2" fmla="*/ 1232647 h 1236524"/>
                  <a:gd name="connsiteX3" fmla="*/ 72408 w 223964"/>
                  <a:gd name="connsiteY3" fmla="*/ 1236524 h 1236524"/>
                  <a:gd name="connsiteX0" fmla="*/ 0 w 218495"/>
                  <a:gd name="connsiteY0" fmla="*/ 14028 h 1236524"/>
                  <a:gd name="connsiteX1" fmla="*/ 218495 w 218495"/>
                  <a:gd name="connsiteY1" fmla="*/ 0 h 1236524"/>
                  <a:gd name="connsiteX2" fmla="*/ 218495 w 218495"/>
                  <a:gd name="connsiteY2" fmla="*/ 1232647 h 1236524"/>
                  <a:gd name="connsiteX3" fmla="*/ 66939 w 218495"/>
                  <a:gd name="connsiteY3" fmla="*/ 1236524 h 1236524"/>
                  <a:gd name="connsiteX0" fmla="*/ 0 w 214899"/>
                  <a:gd name="connsiteY0" fmla="*/ 6741 h 1236524"/>
                  <a:gd name="connsiteX1" fmla="*/ 214899 w 214899"/>
                  <a:gd name="connsiteY1" fmla="*/ 0 h 1236524"/>
                  <a:gd name="connsiteX2" fmla="*/ 214899 w 214899"/>
                  <a:gd name="connsiteY2" fmla="*/ 1232647 h 1236524"/>
                  <a:gd name="connsiteX3" fmla="*/ 63343 w 214899"/>
                  <a:gd name="connsiteY3" fmla="*/ 1236524 h 1236524"/>
                  <a:gd name="connsiteX0" fmla="*/ 0 w 218495"/>
                  <a:gd name="connsiteY0" fmla="*/ 0 h 1244357"/>
                  <a:gd name="connsiteX1" fmla="*/ 218495 w 218495"/>
                  <a:gd name="connsiteY1" fmla="*/ 7833 h 1244357"/>
                  <a:gd name="connsiteX2" fmla="*/ 218495 w 218495"/>
                  <a:gd name="connsiteY2" fmla="*/ 1240480 h 1244357"/>
                  <a:gd name="connsiteX3" fmla="*/ 66939 w 218495"/>
                  <a:gd name="connsiteY3" fmla="*/ 1244357 h 1244357"/>
                  <a:gd name="connsiteX0" fmla="*/ 0 w 218495"/>
                  <a:gd name="connsiteY0" fmla="*/ 6741 h 1236524"/>
                  <a:gd name="connsiteX1" fmla="*/ 218495 w 218495"/>
                  <a:gd name="connsiteY1" fmla="*/ 0 h 1236524"/>
                  <a:gd name="connsiteX2" fmla="*/ 218495 w 218495"/>
                  <a:gd name="connsiteY2" fmla="*/ 1232647 h 1236524"/>
                  <a:gd name="connsiteX3" fmla="*/ 66939 w 218495"/>
                  <a:gd name="connsiteY3" fmla="*/ 1236524 h 1236524"/>
                  <a:gd name="connsiteX0" fmla="*/ 0 w 211302"/>
                  <a:gd name="connsiteY0" fmla="*/ 0 h 1237070"/>
                  <a:gd name="connsiteX1" fmla="*/ 211302 w 211302"/>
                  <a:gd name="connsiteY1" fmla="*/ 546 h 1237070"/>
                  <a:gd name="connsiteX2" fmla="*/ 211302 w 211302"/>
                  <a:gd name="connsiteY2" fmla="*/ 1233193 h 1237070"/>
                  <a:gd name="connsiteX3" fmla="*/ 59746 w 211302"/>
                  <a:gd name="connsiteY3" fmla="*/ 1237070 h 1237070"/>
                  <a:gd name="connsiteX0" fmla="*/ 0 w 581412"/>
                  <a:gd name="connsiteY0" fmla="*/ 5375 h 1236524"/>
                  <a:gd name="connsiteX1" fmla="*/ 581412 w 581412"/>
                  <a:gd name="connsiteY1" fmla="*/ 0 h 1236524"/>
                  <a:gd name="connsiteX2" fmla="*/ 581412 w 581412"/>
                  <a:gd name="connsiteY2" fmla="*/ 1232647 h 1236524"/>
                  <a:gd name="connsiteX3" fmla="*/ 429856 w 581412"/>
                  <a:gd name="connsiteY3" fmla="*/ 1236524 h 1236524"/>
                  <a:gd name="connsiteX0" fmla="*/ 0 w 586157"/>
                  <a:gd name="connsiteY0" fmla="*/ 0 h 1237070"/>
                  <a:gd name="connsiteX1" fmla="*/ 586157 w 586157"/>
                  <a:gd name="connsiteY1" fmla="*/ 546 h 1237070"/>
                  <a:gd name="connsiteX2" fmla="*/ 586157 w 586157"/>
                  <a:gd name="connsiteY2" fmla="*/ 1233193 h 1237070"/>
                  <a:gd name="connsiteX3" fmla="*/ 434601 w 586157"/>
                  <a:gd name="connsiteY3" fmla="*/ 1237070 h 1237070"/>
                  <a:gd name="connsiteX0" fmla="*/ 0 w 666269"/>
                  <a:gd name="connsiteY0" fmla="*/ 0 h 1237070"/>
                  <a:gd name="connsiteX1" fmla="*/ 666269 w 666269"/>
                  <a:gd name="connsiteY1" fmla="*/ 546 h 1237070"/>
                  <a:gd name="connsiteX2" fmla="*/ 666269 w 666269"/>
                  <a:gd name="connsiteY2" fmla="*/ 1233193 h 1237070"/>
                  <a:gd name="connsiteX3" fmla="*/ 514713 w 666269"/>
                  <a:gd name="connsiteY3" fmla="*/ 1237070 h 1237070"/>
                  <a:gd name="connsiteX0" fmla="*/ 0 w 666269"/>
                  <a:gd name="connsiteY0" fmla="*/ 0 h 1237070"/>
                  <a:gd name="connsiteX1" fmla="*/ 666269 w 666269"/>
                  <a:gd name="connsiteY1" fmla="*/ 546 h 1237070"/>
                  <a:gd name="connsiteX2" fmla="*/ 666269 w 666269"/>
                  <a:gd name="connsiteY2" fmla="*/ 1233193 h 1237070"/>
                  <a:gd name="connsiteX3" fmla="*/ 577023 w 666269"/>
                  <a:gd name="connsiteY3" fmla="*/ 1237070 h 1237070"/>
                  <a:gd name="connsiteX0" fmla="*/ 0 w 132268"/>
                  <a:gd name="connsiteY0" fmla="*/ 0 h 1237070"/>
                  <a:gd name="connsiteX1" fmla="*/ 132268 w 132268"/>
                  <a:gd name="connsiteY1" fmla="*/ 546 h 1237070"/>
                  <a:gd name="connsiteX2" fmla="*/ 132268 w 132268"/>
                  <a:gd name="connsiteY2" fmla="*/ 1233193 h 1237070"/>
                  <a:gd name="connsiteX3" fmla="*/ 43022 w 132268"/>
                  <a:gd name="connsiteY3" fmla="*/ 1237070 h 1237070"/>
                  <a:gd name="connsiteX0" fmla="*/ 0 w 263833"/>
                  <a:gd name="connsiteY0" fmla="*/ 7692 h 1236524"/>
                  <a:gd name="connsiteX1" fmla="*/ 263833 w 263833"/>
                  <a:gd name="connsiteY1" fmla="*/ 0 h 1236524"/>
                  <a:gd name="connsiteX2" fmla="*/ 263833 w 263833"/>
                  <a:gd name="connsiteY2" fmla="*/ 1232647 h 1236524"/>
                  <a:gd name="connsiteX3" fmla="*/ 174587 w 263833"/>
                  <a:gd name="connsiteY3" fmla="*/ 1236524 h 1236524"/>
                  <a:gd name="connsiteX0" fmla="*/ 0 w 240616"/>
                  <a:gd name="connsiteY0" fmla="*/ 0 h 1237069"/>
                  <a:gd name="connsiteX1" fmla="*/ 240616 w 240616"/>
                  <a:gd name="connsiteY1" fmla="*/ 545 h 1237069"/>
                  <a:gd name="connsiteX2" fmla="*/ 240616 w 240616"/>
                  <a:gd name="connsiteY2" fmla="*/ 1233192 h 1237069"/>
                  <a:gd name="connsiteX3" fmla="*/ 151370 w 240616"/>
                  <a:gd name="connsiteY3" fmla="*/ 1237069 h 1237069"/>
                  <a:gd name="connsiteX0" fmla="*/ 0 w 240616"/>
                  <a:gd name="connsiteY0" fmla="*/ 0 h 1237069"/>
                  <a:gd name="connsiteX1" fmla="*/ 240616 w 240616"/>
                  <a:gd name="connsiteY1" fmla="*/ 545 h 1237069"/>
                  <a:gd name="connsiteX2" fmla="*/ 240616 w 240616"/>
                  <a:gd name="connsiteY2" fmla="*/ 1233192 h 1237069"/>
                  <a:gd name="connsiteX3" fmla="*/ 77863 w 240616"/>
                  <a:gd name="connsiteY3" fmla="*/ 1237069 h 123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616" h="1237069">
                    <a:moveTo>
                      <a:pt x="0" y="0"/>
                    </a:moveTo>
                    <a:lnTo>
                      <a:pt x="240616" y="545"/>
                    </a:lnTo>
                    <a:lnTo>
                      <a:pt x="240616" y="1233192"/>
                    </a:lnTo>
                    <a:cubicBezTo>
                      <a:pt x="210867" y="1234484"/>
                      <a:pt x="107612" y="1235777"/>
                      <a:pt x="77863" y="1237069"/>
                    </a:cubicBezTo>
                  </a:path>
                </a:pathLst>
              </a:cu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MX" sz="1100"/>
              </a:p>
            </p:txBody>
          </p:sp>
          <p:cxnSp>
            <p:nvCxnSpPr>
              <p:cNvPr id="48" name="Conector recto de flecha 47"/>
              <p:cNvCxnSpPr/>
              <p:nvPr/>
            </p:nvCxnSpPr>
            <p:spPr>
              <a:xfrm>
                <a:off x="7093749" y="1131423"/>
                <a:ext cx="162571" cy="2290"/>
              </a:xfrm>
              <a:prstGeom prst="straightConnector1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orma libre 48"/>
              <p:cNvSpPr/>
              <p:nvPr/>
            </p:nvSpPr>
            <p:spPr>
              <a:xfrm>
                <a:off x="5166665" y="1457624"/>
                <a:ext cx="1846075" cy="1285365"/>
              </a:xfrm>
              <a:custGeom>
                <a:avLst/>
                <a:gdLst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12059 w 280147"/>
                  <a:gd name="connsiteY3" fmla="*/ 1221441 h 1232647"/>
                  <a:gd name="connsiteX4" fmla="*/ 134471 w 280147"/>
                  <a:gd name="connsiteY4" fmla="*/ 1232647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12059 w 280147"/>
                  <a:gd name="connsiteY3" fmla="*/ 1221441 h 1232647"/>
                  <a:gd name="connsiteX0" fmla="*/ 0 w 280147"/>
                  <a:gd name="connsiteY0" fmla="*/ 0 h 1243852"/>
                  <a:gd name="connsiteX1" fmla="*/ 280147 w 280147"/>
                  <a:gd name="connsiteY1" fmla="*/ 0 h 1243852"/>
                  <a:gd name="connsiteX2" fmla="*/ 280147 w 280147"/>
                  <a:gd name="connsiteY2" fmla="*/ 1232647 h 1243852"/>
                  <a:gd name="connsiteX3" fmla="*/ 49026 w 280147"/>
                  <a:gd name="connsiteY3" fmla="*/ 1243852 h 1243852"/>
                  <a:gd name="connsiteX0" fmla="*/ 0 w 280147"/>
                  <a:gd name="connsiteY0" fmla="*/ 0 h 1243852"/>
                  <a:gd name="connsiteX1" fmla="*/ 280147 w 280147"/>
                  <a:gd name="connsiteY1" fmla="*/ 0 h 1243852"/>
                  <a:gd name="connsiteX2" fmla="*/ 280147 w 280147"/>
                  <a:gd name="connsiteY2" fmla="*/ 1232647 h 1243852"/>
                  <a:gd name="connsiteX3" fmla="*/ 56468 w 280147"/>
                  <a:gd name="connsiteY3" fmla="*/ 1243852 h 1243852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60189 w 280147"/>
                  <a:gd name="connsiteY3" fmla="*/ 1231945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92454 w 280147"/>
                  <a:gd name="connsiteY3" fmla="*/ 1231945 h 1232647"/>
                  <a:gd name="connsiteX0" fmla="*/ 18449 w 298596"/>
                  <a:gd name="connsiteY0" fmla="*/ 0 h 1237368"/>
                  <a:gd name="connsiteX1" fmla="*/ 298596 w 298596"/>
                  <a:gd name="connsiteY1" fmla="*/ 0 h 1237368"/>
                  <a:gd name="connsiteX2" fmla="*/ 298596 w 298596"/>
                  <a:gd name="connsiteY2" fmla="*/ 1232647 h 1237368"/>
                  <a:gd name="connsiteX3" fmla="*/ 0 w 298596"/>
                  <a:gd name="connsiteY3" fmla="*/ 1237368 h 1237368"/>
                  <a:gd name="connsiteX0" fmla="*/ 55051 w 335198"/>
                  <a:gd name="connsiteY0" fmla="*/ 0 h 1246037"/>
                  <a:gd name="connsiteX1" fmla="*/ 335198 w 335198"/>
                  <a:gd name="connsiteY1" fmla="*/ 0 h 1246037"/>
                  <a:gd name="connsiteX2" fmla="*/ 335198 w 335198"/>
                  <a:gd name="connsiteY2" fmla="*/ 1232647 h 1246037"/>
                  <a:gd name="connsiteX3" fmla="*/ 0 w 335198"/>
                  <a:gd name="connsiteY3" fmla="*/ 1246037 h 1246037"/>
                  <a:gd name="connsiteX0" fmla="*/ 47345 w 327492"/>
                  <a:gd name="connsiteY0" fmla="*/ 0 h 1232876"/>
                  <a:gd name="connsiteX1" fmla="*/ 327492 w 327492"/>
                  <a:gd name="connsiteY1" fmla="*/ 0 h 1232876"/>
                  <a:gd name="connsiteX2" fmla="*/ 327492 w 327492"/>
                  <a:gd name="connsiteY2" fmla="*/ 1232647 h 1232876"/>
                  <a:gd name="connsiteX3" fmla="*/ 0 w 327492"/>
                  <a:gd name="connsiteY3" fmla="*/ 1228698 h 1232876"/>
                  <a:gd name="connsiteX0" fmla="*/ 136459 w 327492"/>
                  <a:gd name="connsiteY0" fmla="*/ 13337 h 1232876"/>
                  <a:gd name="connsiteX1" fmla="*/ 327492 w 327492"/>
                  <a:gd name="connsiteY1" fmla="*/ 0 h 1232876"/>
                  <a:gd name="connsiteX2" fmla="*/ 327492 w 327492"/>
                  <a:gd name="connsiteY2" fmla="*/ 1232647 h 1232876"/>
                  <a:gd name="connsiteX3" fmla="*/ 0 w 327492"/>
                  <a:gd name="connsiteY3" fmla="*/ 1228698 h 1232876"/>
                  <a:gd name="connsiteX0" fmla="*/ 139429 w 327492"/>
                  <a:gd name="connsiteY0" fmla="*/ 6668 h 1232876"/>
                  <a:gd name="connsiteX1" fmla="*/ 327492 w 327492"/>
                  <a:gd name="connsiteY1" fmla="*/ 0 h 1232876"/>
                  <a:gd name="connsiteX2" fmla="*/ 327492 w 327492"/>
                  <a:gd name="connsiteY2" fmla="*/ 1232647 h 1232876"/>
                  <a:gd name="connsiteX3" fmla="*/ 0 w 327492"/>
                  <a:gd name="connsiteY3" fmla="*/ 1228698 h 1232876"/>
                  <a:gd name="connsiteX0" fmla="*/ 134974 w 327492"/>
                  <a:gd name="connsiteY0" fmla="*/ 20006 h 1232876"/>
                  <a:gd name="connsiteX1" fmla="*/ 327492 w 327492"/>
                  <a:gd name="connsiteY1" fmla="*/ 0 h 1232876"/>
                  <a:gd name="connsiteX2" fmla="*/ 327492 w 327492"/>
                  <a:gd name="connsiteY2" fmla="*/ 1232647 h 1232876"/>
                  <a:gd name="connsiteX3" fmla="*/ 0 w 327492"/>
                  <a:gd name="connsiteY3" fmla="*/ 1228698 h 1232876"/>
                  <a:gd name="connsiteX0" fmla="*/ 136459 w 327492"/>
                  <a:gd name="connsiteY0" fmla="*/ 0 h 1239544"/>
                  <a:gd name="connsiteX1" fmla="*/ 327492 w 327492"/>
                  <a:gd name="connsiteY1" fmla="*/ 6668 h 1239544"/>
                  <a:gd name="connsiteX2" fmla="*/ 327492 w 327492"/>
                  <a:gd name="connsiteY2" fmla="*/ 1239315 h 1239544"/>
                  <a:gd name="connsiteX3" fmla="*/ 0 w 327492"/>
                  <a:gd name="connsiteY3" fmla="*/ 1235366 h 1239544"/>
                  <a:gd name="connsiteX0" fmla="*/ 0 w 191033"/>
                  <a:gd name="connsiteY0" fmla="*/ 0 h 1242035"/>
                  <a:gd name="connsiteX1" fmla="*/ 191033 w 191033"/>
                  <a:gd name="connsiteY1" fmla="*/ 6668 h 1242035"/>
                  <a:gd name="connsiteX2" fmla="*/ 191033 w 191033"/>
                  <a:gd name="connsiteY2" fmla="*/ 1239315 h 1242035"/>
                  <a:gd name="connsiteX3" fmla="*/ 25430 w 191033"/>
                  <a:gd name="connsiteY3" fmla="*/ 1242035 h 1242035"/>
                  <a:gd name="connsiteX0" fmla="*/ 0 w 460412"/>
                  <a:gd name="connsiteY0" fmla="*/ 0 h 1242035"/>
                  <a:gd name="connsiteX1" fmla="*/ 460412 w 460412"/>
                  <a:gd name="connsiteY1" fmla="*/ 6668 h 1242035"/>
                  <a:gd name="connsiteX2" fmla="*/ 460412 w 460412"/>
                  <a:gd name="connsiteY2" fmla="*/ 1239315 h 1242035"/>
                  <a:gd name="connsiteX3" fmla="*/ 294809 w 460412"/>
                  <a:gd name="connsiteY3" fmla="*/ 1242035 h 1242035"/>
                  <a:gd name="connsiteX0" fmla="*/ 0 w 460412"/>
                  <a:gd name="connsiteY0" fmla="*/ 9587 h 1235367"/>
                  <a:gd name="connsiteX1" fmla="*/ 460412 w 460412"/>
                  <a:gd name="connsiteY1" fmla="*/ 0 h 1235367"/>
                  <a:gd name="connsiteX2" fmla="*/ 460412 w 460412"/>
                  <a:gd name="connsiteY2" fmla="*/ 1232647 h 1235367"/>
                  <a:gd name="connsiteX3" fmla="*/ 294809 w 460412"/>
                  <a:gd name="connsiteY3" fmla="*/ 1235367 h 1235367"/>
                  <a:gd name="connsiteX0" fmla="*/ 0 w 459045"/>
                  <a:gd name="connsiteY0" fmla="*/ 0 h 1247454"/>
                  <a:gd name="connsiteX1" fmla="*/ 459045 w 459045"/>
                  <a:gd name="connsiteY1" fmla="*/ 12087 h 1247454"/>
                  <a:gd name="connsiteX2" fmla="*/ 459045 w 459045"/>
                  <a:gd name="connsiteY2" fmla="*/ 1244734 h 1247454"/>
                  <a:gd name="connsiteX3" fmla="*/ 293442 w 459045"/>
                  <a:gd name="connsiteY3" fmla="*/ 1247454 h 1247454"/>
                  <a:gd name="connsiteX0" fmla="*/ 0 w 457677"/>
                  <a:gd name="connsiteY0" fmla="*/ 0 h 1236617"/>
                  <a:gd name="connsiteX1" fmla="*/ 457677 w 457677"/>
                  <a:gd name="connsiteY1" fmla="*/ 1250 h 1236617"/>
                  <a:gd name="connsiteX2" fmla="*/ 457677 w 457677"/>
                  <a:gd name="connsiteY2" fmla="*/ 1233897 h 1236617"/>
                  <a:gd name="connsiteX3" fmla="*/ 292074 w 457677"/>
                  <a:gd name="connsiteY3" fmla="*/ 1236617 h 1236617"/>
                  <a:gd name="connsiteX0" fmla="*/ 0 w 457677"/>
                  <a:gd name="connsiteY0" fmla="*/ 0 h 1236617"/>
                  <a:gd name="connsiteX1" fmla="*/ 457677 w 457677"/>
                  <a:gd name="connsiteY1" fmla="*/ 1250 h 1236617"/>
                  <a:gd name="connsiteX2" fmla="*/ 457677 w 457677"/>
                  <a:gd name="connsiteY2" fmla="*/ 1233897 h 1236617"/>
                  <a:gd name="connsiteX3" fmla="*/ 78759 w 457677"/>
                  <a:gd name="connsiteY3" fmla="*/ 1236617 h 1236617"/>
                  <a:gd name="connsiteX0" fmla="*/ 0 w 457677"/>
                  <a:gd name="connsiteY0" fmla="*/ 0 h 1242036"/>
                  <a:gd name="connsiteX1" fmla="*/ 457677 w 457677"/>
                  <a:gd name="connsiteY1" fmla="*/ 1250 h 1242036"/>
                  <a:gd name="connsiteX2" fmla="*/ 457677 w 457677"/>
                  <a:gd name="connsiteY2" fmla="*/ 1233897 h 1242036"/>
                  <a:gd name="connsiteX3" fmla="*/ 82861 w 457677"/>
                  <a:gd name="connsiteY3" fmla="*/ 1242036 h 1242036"/>
                  <a:gd name="connsiteX0" fmla="*/ 0 w 457677"/>
                  <a:gd name="connsiteY0" fmla="*/ 0 h 1236618"/>
                  <a:gd name="connsiteX1" fmla="*/ 457677 w 457677"/>
                  <a:gd name="connsiteY1" fmla="*/ 1250 h 1236618"/>
                  <a:gd name="connsiteX2" fmla="*/ 457677 w 457677"/>
                  <a:gd name="connsiteY2" fmla="*/ 1233897 h 1236618"/>
                  <a:gd name="connsiteX3" fmla="*/ 84228 w 457677"/>
                  <a:gd name="connsiteY3" fmla="*/ 1236618 h 1236618"/>
                  <a:gd name="connsiteX0" fmla="*/ 250866 w 373449"/>
                  <a:gd name="connsiteY0" fmla="*/ 0 h 1236618"/>
                  <a:gd name="connsiteX1" fmla="*/ 373449 w 373449"/>
                  <a:gd name="connsiteY1" fmla="*/ 1250 h 1236618"/>
                  <a:gd name="connsiteX2" fmla="*/ 373449 w 373449"/>
                  <a:gd name="connsiteY2" fmla="*/ 1233897 h 1236618"/>
                  <a:gd name="connsiteX3" fmla="*/ 0 w 373449"/>
                  <a:gd name="connsiteY3" fmla="*/ 1236618 h 1236618"/>
                  <a:gd name="connsiteX0" fmla="*/ 0 w 122583"/>
                  <a:gd name="connsiteY0" fmla="*/ 0 h 1236618"/>
                  <a:gd name="connsiteX1" fmla="*/ 122583 w 122583"/>
                  <a:gd name="connsiteY1" fmla="*/ 1250 h 1236618"/>
                  <a:gd name="connsiteX2" fmla="*/ 122583 w 122583"/>
                  <a:gd name="connsiteY2" fmla="*/ 1233897 h 1236618"/>
                  <a:gd name="connsiteX3" fmla="*/ 18372 w 122583"/>
                  <a:gd name="connsiteY3" fmla="*/ 1236618 h 1236618"/>
                  <a:gd name="connsiteX0" fmla="*/ 7894 w 130477"/>
                  <a:gd name="connsiteY0" fmla="*/ 0 h 1236618"/>
                  <a:gd name="connsiteX1" fmla="*/ 130477 w 130477"/>
                  <a:gd name="connsiteY1" fmla="*/ 1250 h 1236618"/>
                  <a:gd name="connsiteX2" fmla="*/ 130477 w 130477"/>
                  <a:gd name="connsiteY2" fmla="*/ 1233897 h 1236618"/>
                  <a:gd name="connsiteX3" fmla="*/ 0 w 130477"/>
                  <a:gd name="connsiteY3" fmla="*/ 1236618 h 123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77" h="1236618">
                    <a:moveTo>
                      <a:pt x="7894" y="0"/>
                    </a:moveTo>
                    <a:lnTo>
                      <a:pt x="130477" y="1250"/>
                    </a:lnTo>
                    <a:lnTo>
                      <a:pt x="130477" y="1233897"/>
                    </a:lnTo>
                    <a:lnTo>
                      <a:pt x="0" y="1236618"/>
                    </a:lnTo>
                  </a:path>
                </a:pathLst>
              </a:cu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MX" sz="1100"/>
              </a:p>
            </p:txBody>
          </p:sp>
          <p:cxnSp>
            <p:nvCxnSpPr>
              <p:cNvPr id="50" name="Conector recto de flecha 49"/>
              <p:cNvCxnSpPr/>
              <p:nvPr/>
            </p:nvCxnSpPr>
            <p:spPr>
              <a:xfrm>
                <a:off x="7019828" y="2501138"/>
                <a:ext cx="186079" cy="1655"/>
              </a:xfrm>
              <a:prstGeom prst="straightConnector1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uadroTexto 71"/>
              <p:cNvSpPr txBox="1"/>
              <p:nvPr/>
            </p:nvSpPr>
            <p:spPr>
              <a:xfrm>
                <a:off x="7237599" y="985359"/>
                <a:ext cx="677956" cy="247121"/>
              </a:xfrm>
              <a:prstGeom prst="rect">
                <a:avLst/>
              </a:prstGeom>
              <a:noFill/>
              <a:ln w="19050" cmpd="sng">
                <a:solidFill>
                  <a:srgbClr val="F279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4B5A9BC5-FBAB-4E7F-A951-0AE69FDC34F7}" type="TxLink">
                  <a:rPr lang="en-US" sz="1100" b="1" i="0" u="none" strike="noStrike" smtClean="0">
                    <a:solidFill>
                      <a:srgbClr val="595959"/>
                    </a:solidFill>
                    <a:latin typeface="Calibri"/>
                    <a:cs typeface="Calibri"/>
                  </a:rPr>
                  <a:pPr/>
                  <a:t>+ 5,114 </a:t>
                </a:fld>
                <a:endParaRPr lang="es-MX" sz="1100" b="1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2" name="CuadroTexto 72"/>
              <p:cNvSpPr txBox="1"/>
              <p:nvPr/>
            </p:nvSpPr>
            <p:spPr>
              <a:xfrm>
                <a:off x="7237873" y="2398026"/>
                <a:ext cx="694253" cy="232132"/>
              </a:xfrm>
              <a:prstGeom prst="rect">
                <a:avLst/>
              </a:prstGeom>
              <a:noFill/>
              <a:ln w="19050" cmpd="sng">
                <a:solidFill>
                  <a:srgbClr val="F279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A00F2A54-F316-4F45-B9E4-483F25B6DA60}" type="TxLink">
                  <a:rPr lang="en-US" sz="1100" b="1" i="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pPr/>
                  <a:t>- 7,553 </a:t>
                </a:fld>
                <a:endParaRPr lang="es-MX" sz="11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Forma libre 52"/>
              <p:cNvSpPr/>
              <p:nvPr/>
            </p:nvSpPr>
            <p:spPr>
              <a:xfrm>
                <a:off x="7928165" y="1087929"/>
                <a:ext cx="86765" cy="1430941"/>
              </a:xfrm>
              <a:custGeom>
                <a:avLst/>
                <a:gdLst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12059 w 280147"/>
                  <a:gd name="connsiteY3" fmla="*/ 1221441 h 1232647"/>
                  <a:gd name="connsiteX4" fmla="*/ 134471 w 280147"/>
                  <a:gd name="connsiteY4" fmla="*/ 1232647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12059 w 280147"/>
                  <a:gd name="connsiteY3" fmla="*/ 1221441 h 1232647"/>
                  <a:gd name="connsiteX0" fmla="*/ 0 w 280147"/>
                  <a:gd name="connsiteY0" fmla="*/ 0 h 1243852"/>
                  <a:gd name="connsiteX1" fmla="*/ 280147 w 280147"/>
                  <a:gd name="connsiteY1" fmla="*/ 0 h 1243852"/>
                  <a:gd name="connsiteX2" fmla="*/ 280147 w 280147"/>
                  <a:gd name="connsiteY2" fmla="*/ 1232647 h 1243852"/>
                  <a:gd name="connsiteX3" fmla="*/ 49026 w 280147"/>
                  <a:gd name="connsiteY3" fmla="*/ 1243852 h 1243852"/>
                  <a:gd name="connsiteX0" fmla="*/ 0 w 280147"/>
                  <a:gd name="connsiteY0" fmla="*/ 0 h 1243852"/>
                  <a:gd name="connsiteX1" fmla="*/ 280147 w 280147"/>
                  <a:gd name="connsiteY1" fmla="*/ 0 h 1243852"/>
                  <a:gd name="connsiteX2" fmla="*/ 280147 w 280147"/>
                  <a:gd name="connsiteY2" fmla="*/ 1232647 h 1243852"/>
                  <a:gd name="connsiteX3" fmla="*/ 56468 w 280147"/>
                  <a:gd name="connsiteY3" fmla="*/ 1243852 h 1243852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60189 w 280147"/>
                  <a:gd name="connsiteY3" fmla="*/ 1231945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92454 w 280147"/>
                  <a:gd name="connsiteY3" fmla="*/ 1231945 h 1232647"/>
                  <a:gd name="connsiteX0" fmla="*/ 0 w 280147"/>
                  <a:gd name="connsiteY0" fmla="*/ 0 h 1239272"/>
                  <a:gd name="connsiteX1" fmla="*/ 280147 w 280147"/>
                  <a:gd name="connsiteY1" fmla="*/ 0 h 1239272"/>
                  <a:gd name="connsiteX2" fmla="*/ 280147 w 280147"/>
                  <a:gd name="connsiteY2" fmla="*/ 1232647 h 1239272"/>
                  <a:gd name="connsiteX3" fmla="*/ 175003 w 280147"/>
                  <a:gd name="connsiteY3" fmla="*/ 1239272 h 1239272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61245 w 280147"/>
                  <a:gd name="connsiteY3" fmla="*/ 1224618 h 1232647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61245 w 280147"/>
                  <a:gd name="connsiteY3" fmla="*/ 1236524 h 1236524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55638 w 280147"/>
                  <a:gd name="connsiteY3" fmla="*/ 1218664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72457 w 280147"/>
                  <a:gd name="connsiteY3" fmla="*/ 1224617 h 1232647"/>
                  <a:gd name="connsiteX0" fmla="*/ 0 w 280147"/>
                  <a:gd name="connsiteY0" fmla="*/ 0 h 1232647"/>
                  <a:gd name="connsiteX1" fmla="*/ 280147 w 280147"/>
                  <a:gd name="connsiteY1" fmla="*/ 0 h 1232647"/>
                  <a:gd name="connsiteX2" fmla="*/ 280147 w 280147"/>
                  <a:gd name="connsiteY2" fmla="*/ 1232647 h 1232647"/>
                  <a:gd name="connsiteX3" fmla="*/ 172457 w 280147"/>
                  <a:gd name="connsiteY3" fmla="*/ 1224617 h 1232647"/>
                  <a:gd name="connsiteX0" fmla="*/ 0 w 280147"/>
                  <a:gd name="connsiteY0" fmla="*/ 0 h 1242477"/>
                  <a:gd name="connsiteX1" fmla="*/ 280147 w 280147"/>
                  <a:gd name="connsiteY1" fmla="*/ 0 h 1242477"/>
                  <a:gd name="connsiteX2" fmla="*/ 280147 w 280147"/>
                  <a:gd name="connsiteY2" fmla="*/ 1232647 h 1242477"/>
                  <a:gd name="connsiteX3" fmla="*/ 172457 w 280147"/>
                  <a:gd name="connsiteY3" fmla="*/ 1242477 h 1242477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55638 w 280147"/>
                  <a:gd name="connsiteY3" fmla="*/ 1236524 h 1236524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55638 w 280147"/>
                  <a:gd name="connsiteY3" fmla="*/ 1236524 h 1236524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28591 w 280147"/>
                  <a:gd name="connsiteY3" fmla="*/ 1236524 h 1236524"/>
                  <a:gd name="connsiteX0" fmla="*/ 0 w 280147"/>
                  <a:gd name="connsiteY0" fmla="*/ 0 h 1236524"/>
                  <a:gd name="connsiteX1" fmla="*/ 280147 w 280147"/>
                  <a:gd name="connsiteY1" fmla="*/ 0 h 1236524"/>
                  <a:gd name="connsiteX2" fmla="*/ 280147 w 280147"/>
                  <a:gd name="connsiteY2" fmla="*/ 1232647 h 1236524"/>
                  <a:gd name="connsiteX3" fmla="*/ 18729 w 280147"/>
                  <a:gd name="connsiteY3" fmla="*/ 1236524 h 1236524"/>
                  <a:gd name="connsiteX0" fmla="*/ 68819 w 261419"/>
                  <a:gd name="connsiteY0" fmla="*/ 0 h 1236524"/>
                  <a:gd name="connsiteX1" fmla="*/ 261419 w 261419"/>
                  <a:gd name="connsiteY1" fmla="*/ 0 h 1236524"/>
                  <a:gd name="connsiteX2" fmla="*/ 261419 w 261419"/>
                  <a:gd name="connsiteY2" fmla="*/ 1232647 h 1236524"/>
                  <a:gd name="connsiteX3" fmla="*/ 1 w 261419"/>
                  <a:gd name="connsiteY3" fmla="*/ 1236524 h 1236524"/>
                  <a:gd name="connsiteX0" fmla="*/ 0 w 1078886"/>
                  <a:gd name="connsiteY0" fmla="*/ 0 h 1236524"/>
                  <a:gd name="connsiteX1" fmla="*/ 1078886 w 1078886"/>
                  <a:gd name="connsiteY1" fmla="*/ 0 h 1236524"/>
                  <a:gd name="connsiteX2" fmla="*/ 1078886 w 1078886"/>
                  <a:gd name="connsiteY2" fmla="*/ 1232647 h 1236524"/>
                  <a:gd name="connsiteX3" fmla="*/ 817468 w 1078886"/>
                  <a:gd name="connsiteY3" fmla="*/ 1236524 h 1236524"/>
                  <a:gd name="connsiteX0" fmla="*/ 161554 w 1240440"/>
                  <a:gd name="connsiteY0" fmla="*/ 0 h 1236524"/>
                  <a:gd name="connsiteX1" fmla="*/ 1240440 w 1240440"/>
                  <a:gd name="connsiteY1" fmla="*/ 0 h 1236524"/>
                  <a:gd name="connsiteX2" fmla="*/ 1240440 w 1240440"/>
                  <a:gd name="connsiteY2" fmla="*/ 1232647 h 1236524"/>
                  <a:gd name="connsiteX3" fmla="*/ 0 w 1240440"/>
                  <a:gd name="connsiteY3" fmla="*/ 1236524 h 123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0440" h="1236524">
                    <a:moveTo>
                      <a:pt x="161554" y="0"/>
                    </a:moveTo>
                    <a:lnTo>
                      <a:pt x="1240440" y="0"/>
                    </a:lnTo>
                    <a:lnTo>
                      <a:pt x="1240440" y="1232647"/>
                    </a:lnTo>
                    <a:cubicBezTo>
                      <a:pt x="1153301" y="1233939"/>
                      <a:pt x="87139" y="1235232"/>
                      <a:pt x="0" y="1236524"/>
                    </a:cubicBezTo>
                  </a:path>
                </a:pathLst>
              </a:custGeom>
              <a:noFill/>
              <a:ln w="19050">
                <a:solidFill>
                  <a:srgbClr val="F27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MX" sz="1100"/>
              </a:p>
            </p:txBody>
          </p:sp>
          <p:cxnSp>
            <p:nvCxnSpPr>
              <p:cNvPr id="54" name="Conector recto de flecha 53"/>
              <p:cNvCxnSpPr/>
              <p:nvPr/>
            </p:nvCxnSpPr>
            <p:spPr>
              <a:xfrm flipV="1">
                <a:off x="8006283" y="1433378"/>
                <a:ext cx="186520" cy="1"/>
              </a:xfrm>
              <a:prstGeom prst="straightConnector1">
                <a:avLst/>
              </a:prstGeom>
              <a:ln w="19050">
                <a:solidFill>
                  <a:srgbClr val="F27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CuadroTexto 75"/>
              <p:cNvSpPr txBox="1"/>
              <p:nvPr/>
            </p:nvSpPr>
            <p:spPr>
              <a:xfrm>
                <a:off x="8183615" y="1332812"/>
                <a:ext cx="698197" cy="218897"/>
              </a:xfrm>
              <a:prstGeom prst="rect">
                <a:avLst/>
              </a:prstGeom>
              <a:noFill/>
              <a:ln w="19050" cmpd="sng">
                <a:solidFill>
                  <a:srgbClr val="0070C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E450DB1E-0B9C-410C-991E-431AC04E6788}" type="TxLink">
                  <a:rPr lang="en-US" sz="1100" b="1" i="0" u="none" strike="noStrike">
                    <a:solidFill>
                      <a:srgbClr val="595959"/>
                    </a:solidFill>
                    <a:latin typeface="Calibri"/>
                    <a:cs typeface="Calibri"/>
                  </a:rPr>
                  <a:pPr/>
                  <a:t>+ 12,667 </a:t>
                </a:fld>
                <a:endParaRPr lang="es-MX" sz="1100" b="1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44" name="CuadroTexto 64"/>
            <p:cNvSpPr txBox="1"/>
            <p:nvPr/>
          </p:nvSpPr>
          <p:spPr>
            <a:xfrm>
              <a:off x="3519905" y="1057303"/>
              <a:ext cx="1307445" cy="31376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36C69E4-9912-42C0-9D2A-2007D3F4716C}" type="TxLink">
                <a:rPr lang="en-US" sz="1100" b="1" i="0" u="none" strike="noStrike">
                  <a:solidFill>
                    <a:srgbClr val="595959"/>
                  </a:solidFill>
                  <a:latin typeface="Calibri"/>
                  <a:cs typeface="Calibri"/>
                </a:rPr>
                <a:pPr/>
                <a:t> 1,072,288 </a:t>
              </a:fld>
              <a:endParaRPr lang="es-MX" sz="1000" b="1">
                <a:solidFill>
                  <a:srgbClr val="595959"/>
                </a:solidFill>
              </a:endParaRPr>
            </a:p>
          </p:txBody>
        </p:sp>
        <p:sp>
          <p:nvSpPr>
            <p:cNvPr id="45" name="CuadroTexto 65"/>
            <p:cNvSpPr txBox="1"/>
            <p:nvPr/>
          </p:nvSpPr>
          <p:spPr>
            <a:xfrm>
              <a:off x="3791368" y="2357715"/>
              <a:ext cx="1307445" cy="31376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27BD023-A598-46C4-B714-94C83F6529DC}" type="TxLink">
                <a:rPr lang="en-US" sz="1100" b="1" i="0" u="none" strike="noStrike">
                  <a:solidFill>
                    <a:srgbClr val="595959"/>
                  </a:solidFill>
                  <a:latin typeface="Calibri"/>
                  <a:cs typeface="Calibri"/>
                </a:rPr>
                <a:pPr/>
                <a:t> 1,064,735 </a:t>
              </a:fld>
              <a:endParaRPr lang="es-MX" sz="1000" b="1">
                <a:solidFill>
                  <a:srgbClr val="595959"/>
                </a:solidFill>
              </a:endParaRPr>
            </a:p>
          </p:txBody>
        </p:sp>
      </p:grpSp>
      <p:sp>
        <p:nvSpPr>
          <p:cNvPr id="27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LISF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Resultado Prueba Final (Optimización del Capital)</a:t>
            </a:r>
          </a:p>
        </p:txBody>
      </p:sp>
      <p:sp>
        <p:nvSpPr>
          <p:cNvPr id="2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24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534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843808" y="534976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2400" b="1" dirty="0" err="1" smtClean="0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ontenido</a:t>
            </a:r>
            <a:endParaRPr lang="en-US" sz="2400" b="1" dirty="0">
              <a:solidFill>
                <a:srgbClr val="11628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573305"/>
            <a:ext cx="1115617" cy="461510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343747737"/>
              </p:ext>
            </p:extLst>
          </p:nvPr>
        </p:nvGraphicFramePr>
        <p:xfrm>
          <a:off x="1723095" y="1789597"/>
          <a:ext cx="6415386" cy="427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1843844" y="1727837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282959" y="391737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243843" y="281095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899594" y="4999013"/>
            <a:ext cx="499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6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39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10757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5196" y="1168385"/>
            <a:ext cx="765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Algunas consideraciones después de un año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(casi 2) de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 completa y la experiencia…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7042974"/>
              </p:ext>
            </p:extLst>
          </p:nvPr>
        </p:nvGraphicFramePr>
        <p:xfrm>
          <a:off x="593916" y="1946955"/>
          <a:ext cx="81503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Consideraciones ante cambio Regulatorio</a:t>
            </a:r>
          </a:p>
        </p:txBody>
      </p:sp>
      <p:sp>
        <p:nvSpPr>
          <p:cNvPr id="11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94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10757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01939121"/>
              </p:ext>
            </p:extLst>
          </p:nvPr>
        </p:nvGraphicFramePr>
        <p:xfrm>
          <a:off x="593916" y="1946958"/>
          <a:ext cx="81503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326442" y="1168385"/>
            <a:ext cx="7303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Algunas consideraciones después de un año de implementación completa y la experiencia…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Consideraciones ante cambio Regulatorio</a:t>
            </a:r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9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466" y="10757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06421296"/>
              </p:ext>
            </p:extLst>
          </p:nvPr>
        </p:nvGraphicFramePr>
        <p:xfrm>
          <a:off x="486341" y="1832515"/>
          <a:ext cx="8150334" cy="252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Consideraciones ante cambio Regulatorio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326442" y="1168385"/>
            <a:ext cx="7303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Algunas consideraciones después de un año de implementación completa y la experiencia…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14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Regulación Prudencial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01206" y="1808766"/>
            <a:ext cx="8758709" cy="402336"/>
            <a:chOff x="101206" y="1347127"/>
            <a:chExt cx="4041025" cy="402336"/>
          </a:xfrm>
        </p:grpSpPr>
        <p:sp>
          <p:nvSpPr>
            <p:cNvPr id="6" name="CuadroTexto 5"/>
            <p:cNvSpPr txBox="1"/>
            <p:nvPr/>
          </p:nvSpPr>
          <p:spPr>
            <a:xfrm>
              <a:off x="865503" y="1347127"/>
              <a:ext cx="327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Que las instituciones de seguros preserven su solvencia.</a:t>
              </a:r>
              <a:endParaRPr lang="es-MX" dirty="0"/>
            </a:p>
          </p:txBody>
        </p:sp>
        <p:sp>
          <p:nvSpPr>
            <p:cNvPr id="53" name="Elipse 52"/>
            <p:cNvSpPr/>
            <p:nvPr/>
          </p:nvSpPr>
          <p:spPr>
            <a:xfrm>
              <a:off x="101206" y="1347127"/>
              <a:ext cx="674187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Objetivo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576005" y="2250991"/>
            <a:ext cx="603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Para poder cumplir con sus compromisos (particularmente con los asegurados / beneficiarios de pólizas).</a:t>
            </a:r>
            <a:endParaRPr lang="es-MX" dirty="0"/>
          </a:p>
        </p:txBody>
      </p:sp>
      <p:sp>
        <p:nvSpPr>
          <p:cNvPr id="3" name="Flecha doblada hacia arriba 2"/>
          <p:cNvSpPr/>
          <p:nvPr/>
        </p:nvSpPr>
        <p:spPr>
          <a:xfrm rot="5400000">
            <a:off x="2126013" y="2224660"/>
            <a:ext cx="496550" cy="403432"/>
          </a:xfrm>
          <a:prstGeom prst="bentUpArrow">
            <a:avLst>
              <a:gd name="adj1" fmla="val 36003"/>
              <a:gd name="adj2" fmla="val 27202"/>
              <a:gd name="adj3" fmla="val 25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28"/>
          <p:cNvGrpSpPr/>
          <p:nvPr/>
        </p:nvGrpSpPr>
        <p:grpSpPr>
          <a:xfrm>
            <a:off x="101206" y="3617047"/>
            <a:ext cx="8758709" cy="402336"/>
            <a:chOff x="101206" y="1347127"/>
            <a:chExt cx="4041025" cy="402336"/>
          </a:xfrm>
        </p:grpSpPr>
        <p:sp>
          <p:nvSpPr>
            <p:cNvPr id="31" name="CuadroTexto 30"/>
            <p:cNvSpPr txBox="1"/>
            <p:nvPr/>
          </p:nvSpPr>
          <p:spPr>
            <a:xfrm>
              <a:off x="865503" y="1347127"/>
              <a:ext cx="327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Corregir “fallas de mercado”.</a:t>
              </a:r>
              <a:endParaRPr lang="es-MX" dirty="0"/>
            </a:p>
          </p:txBody>
        </p:sp>
        <p:sp>
          <p:nvSpPr>
            <p:cNvPr id="32" name="Elipse 31"/>
            <p:cNvSpPr/>
            <p:nvPr/>
          </p:nvSpPr>
          <p:spPr>
            <a:xfrm>
              <a:off x="101206" y="1347127"/>
              <a:ext cx="710368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¿</a:t>
              </a:r>
              <a:r>
                <a:rPr lang="es-MX" dirty="0" smtClean="0">
                  <a:solidFill>
                    <a:schemeClr val="tx1"/>
                  </a:solidFill>
                </a:rPr>
                <a:t>Porqué</a:t>
              </a:r>
              <a:r>
                <a:rPr lang="es-MX" dirty="0" smtClean="0">
                  <a:solidFill>
                    <a:schemeClr val="tx1"/>
                  </a:solidFill>
                </a:rPr>
                <a:t>?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Flecha doblada hacia arriba 32"/>
          <p:cNvSpPr/>
          <p:nvPr/>
        </p:nvSpPr>
        <p:spPr>
          <a:xfrm rot="5400000">
            <a:off x="1861660" y="4261782"/>
            <a:ext cx="1043011" cy="403432"/>
          </a:xfrm>
          <a:prstGeom prst="bentUpArrow">
            <a:avLst>
              <a:gd name="adj1" fmla="val 36003"/>
              <a:gd name="adj2" fmla="val 27202"/>
              <a:gd name="adj3" fmla="val 25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adroTexto 33"/>
          <p:cNvSpPr txBox="1"/>
          <p:nvPr/>
        </p:nvSpPr>
        <p:spPr>
          <a:xfrm>
            <a:off x="3301018" y="4032635"/>
            <a:ext cx="547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Información asimétrica: (entre el asegurado y la institución aseguradora).</a:t>
            </a:r>
            <a:endParaRPr lang="es-MX" dirty="0"/>
          </a:p>
        </p:txBody>
      </p:sp>
      <p:sp>
        <p:nvSpPr>
          <p:cNvPr id="35" name="Elipse 34"/>
          <p:cNvSpPr/>
          <p:nvPr/>
        </p:nvSpPr>
        <p:spPr>
          <a:xfrm>
            <a:off x="2803868" y="4028091"/>
            <a:ext cx="497150" cy="402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2732844" y="4659882"/>
            <a:ext cx="594802" cy="402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b.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293617" y="4655552"/>
            <a:ext cx="547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Externalidades negativas: (bajo situación de quiebra, el asegurado enfrenta costos sin recibir algún beneficio).</a:t>
            </a:r>
            <a:endParaRPr lang="es-MX" dirty="0"/>
          </a:p>
        </p:txBody>
      </p:sp>
      <p:sp>
        <p:nvSpPr>
          <p:cNvPr id="39" name="Elipse 38"/>
          <p:cNvSpPr/>
          <p:nvPr/>
        </p:nvSpPr>
        <p:spPr>
          <a:xfrm>
            <a:off x="2858613" y="5309434"/>
            <a:ext cx="477917" cy="4023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301018" y="5322731"/>
            <a:ext cx="547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Recientemente… Estabilidad financiera global.</a:t>
            </a:r>
            <a:endParaRPr lang="es-MX" dirty="0"/>
          </a:p>
        </p:txBody>
      </p:sp>
      <p:sp>
        <p:nvSpPr>
          <p:cNvPr id="5" name="Abrir llave 4"/>
          <p:cNvSpPr/>
          <p:nvPr/>
        </p:nvSpPr>
        <p:spPr>
          <a:xfrm>
            <a:off x="2584882" y="3986379"/>
            <a:ext cx="211585" cy="17887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3" grpId="0" animBg="1"/>
      <p:bldP spid="34" grpId="0"/>
      <p:bldP spid="35" grpId="0" animBg="1"/>
      <p:bldP spid="36" grpId="0" animBg="1"/>
      <p:bldP spid="38" grpId="0"/>
      <p:bldP spid="39" grpId="0" animBg="1"/>
      <p:bldP spid="40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3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10757"/>
            <a:ext cx="9144000" cy="6857999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467544" y="2052219"/>
            <a:ext cx="82809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235F89"/>
                </a:solidFill>
                <a:latin typeface="Calibri" panose="020F0502020204030204" pitchFamily="34" charset="0"/>
              </a:rPr>
              <a:t>Adecuación del Capital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s-MX" sz="20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Seminario Regional sobre Capacitación de Supervisores de Seguros de Latinoamérica ASSAL-IAIS</a:t>
            </a:r>
            <a:endParaRPr lang="es-MX" sz="2800" b="1" cap="small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597351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5868144" y="5842000"/>
            <a:ext cx="2952328" cy="63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Montevideo, Uruguay </a:t>
            </a:r>
          </a:p>
          <a:p>
            <a:pPr algn="r"/>
            <a:r>
              <a:rPr lang="es-MX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Noviembre 30, 2017</a:t>
            </a:r>
            <a:endParaRPr lang="es-MX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Imagen 8" descr="SHC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9" y="1145524"/>
            <a:ext cx="1755649" cy="601938"/>
          </a:xfrm>
          <a:prstGeom prst="rect">
            <a:avLst/>
          </a:prstGeom>
        </p:spPr>
      </p:pic>
      <p:pic>
        <p:nvPicPr>
          <p:cNvPr id="11" name="Imagen 10" descr="logo CNSF (300dpi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43" y="1163706"/>
            <a:ext cx="2056243" cy="514927"/>
          </a:xfrm>
          <a:prstGeom prst="rect">
            <a:avLst/>
          </a:prstGeom>
        </p:spPr>
      </p:pic>
      <p:pic>
        <p:nvPicPr>
          <p:cNvPr id="2" name="Imagen 1" descr="PLE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9" y="4719845"/>
            <a:ext cx="6443472" cy="90830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312404" y="476974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  <a:effectLst>
                  <a:outerShdw dist="50800" dir="2700000" algn="tl" rotWithShape="0">
                    <a:srgbClr val="000000">
                      <a:alpha val="79000"/>
                    </a:srgbClr>
                  </a:outerShdw>
                </a:effectLst>
                <a:latin typeface="Calibri" panose="020F0502020204030204" pitchFamily="34" charset="0"/>
              </a:rPr>
              <a:t>José Gerardo López Hoyo</a:t>
            </a:r>
          </a:p>
          <a:p>
            <a:pPr algn="r"/>
            <a:r>
              <a:rPr lang="es-MX" sz="1600" b="1" dirty="0" smtClean="0">
                <a:solidFill>
                  <a:schemeClr val="bg1"/>
                </a:solidFill>
                <a:effectLst>
                  <a:outerShdw dist="50800" dir="2700000" algn="tl" rotWithShape="0">
                    <a:srgbClr val="000000">
                      <a:alpha val="79000"/>
                    </a:srgbClr>
                  </a:outerShdw>
                </a:effectLst>
                <a:latin typeface="Calibri" panose="020F0502020204030204" pitchFamily="34" charset="0"/>
              </a:rPr>
              <a:t>Vicepresidente de Análisis y Estudios Sectoriales </a:t>
            </a:r>
          </a:p>
          <a:p>
            <a:pPr algn="r"/>
            <a:r>
              <a:rPr lang="es-MX" sz="1600" b="1" dirty="0" smtClean="0">
                <a:solidFill>
                  <a:schemeClr val="bg1"/>
                </a:solidFill>
                <a:effectLst>
                  <a:outerShdw dist="50800" dir="2700000" algn="tl" rotWithShape="0">
                    <a:srgbClr val="000000">
                      <a:alpha val="79000"/>
                    </a:srgbClr>
                  </a:outerShdw>
                </a:effectLst>
                <a:latin typeface="Calibri" panose="020F0502020204030204" pitchFamily="34" charset="0"/>
              </a:rPr>
              <a:t>Comisión Nacional de Seguros y Fianzas (CNSF-México)</a:t>
            </a:r>
            <a:endParaRPr lang="es-MX" sz="1600" b="1" dirty="0">
              <a:solidFill>
                <a:schemeClr val="bg1"/>
              </a:solidFill>
              <a:effectLst>
                <a:outerShdw dist="50800" dir="2700000" algn="tl" rotWithShape="0">
                  <a:srgbClr val="000000">
                    <a:alpha val="79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3" name="Imagen 12" descr="http://www.assalbrasil.org.br/img/logo-assal-mundo-ok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86845"/>
            <a:ext cx="1299301" cy="67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115" y="319642"/>
            <a:ext cx="1716260" cy="5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Regulación Prudencial…Basada en Riesgos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01206" y="1808766"/>
            <a:ext cx="8758711" cy="402336"/>
            <a:chOff x="101206" y="1347127"/>
            <a:chExt cx="4041026" cy="402336"/>
          </a:xfrm>
        </p:grpSpPr>
        <p:sp>
          <p:nvSpPr>
            <p:cNvPr id="6" name="CuadroTexto 5"/>
            <p:cNvSpPr txBox="1"/>
            <p:nvPr/>
          </p:nvSpPr>
          <p:spPr>
            <a:xfrm>
              <a:off x="359249" y="1347127"/>
              <a:ext cx="3782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Cargas de capital conforme al perfil de riesgo de cada entidad.</a:t>
              </a:r>
              <a:endParaRPr lang="es-MX" dirty="0"/>
            </a:p>
          </p:txBody>
        </p:sp>
        <p:sp>
          <p:nvSpPr>
            <p:cNvPr id="53" name="Elipse 52"/>
            <p:cNvSpPr/>
            <p:nvPr/>
          </p:nvSpPr>
          <p:spPr>
            <a:xfrm>
              <a:off x="101206" y="1347127"/>
              <a:ext cx="211349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A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878763" y="2292498"/>
            <a:ext cx="15033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Mejor gestión de riesgos</a:t>
            </a:r>
            <a:endParaRPr lang="es-MX" dirty="0"/>
          </a:p>
        </p:txBody>
      </p:sp>
      <p:sp>
        <p:nvSpPr>
          <p:cNvPr id="3" name="Flecha doblada hacia arriba 2"/>
          <p:cNvSpPr/>
          <p:nvPr/>
        </p:nvSpPr>
        <p:spPr>
          <a:xfrm rot="5400000">
            <a:off x="726921" y="2253782"/>
            <a:ext cx="496550" cy="403432"/>
          </a:xfrm>
          <a:prstGeom prst="bentUpArrow">
            <a:avLst>
              <a:gd name="adj1" fmla="val 36003"/>
              <a:gd name="adj2" fmla="val 27202"/>
              <a:gd name="adj3" fmla="val 25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1193159" y="2386146"/>
            <a:ext cx="1539685" cy="402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Incentivo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646867" y="2153998"/>
            <a:ext cx="19375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Disminuyen los requerimientos de capital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49878" y="2153998"/>
            <a:ext cx="1937579" cy="92333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Situación más competitiva de la entidad</a:t>
            </a:r>
            <a:endParaRPr lang="es-MX" dirty="0"/>
          </a:p>
        </p:txBody>
      </p:sp>
      <p:grpSp>
        <p:nvGrpSpPr>
          <p:cNvPr id="41" name="Grupo 40"/>
          <p:cNvGrpSpPr/>
          <p:nvPr/>
        </p:nvGrpSpPr>
        <p:grpSpPr>
          <a:xfrm>
            <a:off x="102686" y="3186282"/>
            <a:ext cx="8758711" cy="402336"/>
            <a:chOff x="101206" y="1347127"/>
            <a:chExt cx="4041026" cy="402336"/>
          </a:xfrm>
        </p:grpSpPr>
        <p:sp>
          <p:nvSpPr>
            <p:cNvPr id="42" name="CuadroTexto 41"/>
            <p:cNvSpPr txBox="1"/>
            <p:nvPr/>
          </p:nvSpPr>
          <p:spPr>
            <a:xfrm>
              <a:off x="359249" y="1347127"/>
              <a:ext cx="3782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Gobierno Corporativo.</a:t>
              </a:r>
              <a:endParaRPr lang="es-MX" dirty="0"/>
            </a:p>
          </p:txBody>
        </p:sp>
        <p:sp>
          <p:nvSpPr>
            <p:cNvPr id="43" name="Elipse 42"/>
            <p:cNvSpPr/>
            <p:nvPr/>
          </p:nvSpPr>
          <p:spPr>
            <a:xfrm>
              <a:off x="101206" y="1347127"/>
              <a:ext cx="211349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B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CuadroTexto 43"/>
          <p:cNvSpPr txBox="1"/>
          <p:nvPr/>
        </p:nvSpPr>
        <p:spPr>
          <a:xfrm>
            <a:off x="2878762" y="3522533"/>
            <a:ext cx="15033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Enfatiza la identificación de riesgos</a:t>
            </a:r>
            <a:endParaRPr lang="es-MX" dirty="0"/>
          </a:p>
        </p:txBody>
      </p:sp>
      <p:sp>
        <p:nvSpPr>
          <p:cNvPr id="45" name="Flecha doblada hacia arriba 44"/>
          <p:cNvSpPr/>
          <p:nvPr/>
        </p:nvSpPr>
        <p:spPr>
          <a:xfrm rot="5400000">
            <a:off x="728401" y="3631298"/>
            <a:ext cx="496550" cy="403432"/>
          </a:xfrm>
          <a:prstGeom prst="bentUpArrow">
            <a:avLst>
              <a:gd name="adj1" fmla="val 36003"/>
              <a:gd name="adj2" fmla="val 27202"/>
              <a:gd name="adj3" fmla="val 25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ipse 45"/>
          <p:cNvSpPr/>
          <p:nvPr/>
        </p:nvSpPr>
        <p:spPr>
          <a:xfrm>
            <a:off x="1194639" y="3763662"/>
            <a:ext cx="1539685" cy="402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Función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551047" y="3522533"/>
            <a:ext cx="22933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Establece condiciones para su correcta medición.</a:t>
            </a:r>
            <a:endParaRPr lang="es-MX" dirty="0"/>
          </a:p>
        </p:txBody>
      </p:sp>
      <p:sp>
        <p:nvSpPr>
          <p:cNvPr id="48" name="CuadroTexto 47"/>
          <p:cNvSpPr txBox="1"/>
          <p:nvPr/>
        </p:nvSpPr>
        <p:spPr>
          <a:xfrm>
            <a:off x="7046670" y="3661033"/>
            <a:ext cx="1937579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Correcta gestión de los riesgos</a:t>
            </a:r>
            <a:endParaRPr lang="es-MX" dirty="0"/>
          </a:p>
        </p:txBody>
      </p:sp>
      <p:grpSp>
        <p:nvGrpSpPr>
          <p:cNvPr id="59" name="Grupo 58"/>
          <p:cNvGrpSpPr/>
          <p:nvPr/>
        </p:nvGrpSpPr>
        <p:grpSpPr>
          <a:xfrm>
            <a:off x="104166" y="4554920"/>
            <a:ext cx="8758711" cy="402336"/>
            <a:chOff x="101206" y="1347127"/>
            <a:chExt cx="4041026" cy="402336"/>
          </a:xfrm>
        </p:grpSpPr>
        <p:sp>
          <p:nvSpPr>
            <p:cNvPr id="60" name="CuadroTexto 59"/>
            <p:cNvSpPr txBox="1"/>
            <p:nvPr/>
          </p:nvSpPr>
          <p:spPr>
            <a:xfrm>
              <a:off x="359249" y="1347127"/>
              <a:ext cx="3782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Transparencia y Revelación de Información.</a:t>
              </a:r>
              <a:endParaRPr lang="es-MX" dirty="0"/>
            </a:p>
          </p:txBody>
        </p:sp>
        <p:sp>
          <p:nvSpPr>
            <p:cNvPr id="61" name="Elipse 60"/>
            <p:cNvSpPr/>
            <p:nvPr/>
          </p:nvSpPr>
          <p:spPr>
            <a:xfrm>
              <a:off x="101206" y="1347127"/>
              <a:ext cx="211349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C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Flecha doblada hacia arriba 62"/>
          <p:cNvSpPr/>
          <p:nvPr/>
        </p:nvSpPr>
        <p:spPr>
          <a:xfrm rot="5400000">
            <a:off x="729881" y="4999936"/>
            <a:ext cx="496550" cy="403432"/>
          </a:xfrm>
          <a:prstGeom prst="bentUpArrow">
            <a:avLst>
              <a:gd name="adj1" fmla="val 36003"/>
              <a:gd name="adj2" fmla="val 27202"/>
              <a:gd name="adj3" fmla="val 25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ipse 63"/>
          <p:cNvSpPr/>
          <p:nvPr/>
        </p:nvSpPr>
        <p:spPr>
          <a:xfrm>
            <a:off x="1202134" y="5049193"/>
            <a:ext cx="1884432" cy="5747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Disciplina de Mercado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3220388" y="5006599"/>
            <a:ext cx="5200141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Permite que el mercado premie a las entidades mejor gestionadas.</a:t>
            </a:r>
            <a:endParaRPr lang="es-MX" dirty="0"/>
          </a:p>
        </p:txBody>
      </p:sp>
      <p:cxnSp>
        <p:nvCxnSpPr>
          <p:cNvPr id="5" name="Conector recto de flecha 4"/>
          <p:cNvCxnSpPr>
            <a:stCxn id="28" idx="3"/>
            <a:endCxn id="26" idx="1"/>
          </p:cNvCxnSpPr>
          <p:nvPr/>
        </p:nvCxnSpPr>
        <p:spPr>
          <a:xfrm flipV="1">
            <a:off x="4382076" y="2615663"/>
            <a:ext cx="26479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26" idx="3"/>
            <a:endCxn id="27" idx="1"/>
          </p:cNvCxnSpPr>
          <p:nvPr/>
        </p:nvCxnSpPr>
        <p:spPr>
          <a:xfrm>
            <a:off x="6584446" y="2615663"/>
            <a:ext cx="465432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44" idx="3"/>
            <a:endCxn id="47" idx="1"/>
          </p:cNvCxnSpPr>
          <p:nvPr/>
        </p:nvCxnSpPr>
        <p:spPr>
          <a:xfrm>
            <a:off x="4382075" y="3984198"/>
            <a:ext cx="1689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47" idx="3"/>
            <a:endCxn id="48" idx="1"/>
          </p:cNvCxnSpPr>
          <p:nvPr/>
        </p:nvCxnSpPr>
        <p:spPr>
          <a:xfrm>
            <a:off x="6844416" y="3984198"/>
            <a:ext cx="202254" cy="1"/>
          </a:xfrm>
          <a:prstGeom prst="straightConnector1">
            <a:avLst/>
          </a:prstGeom>
          <a:ln cmpd="dbl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25" grpId="0" animBg="1"/>
      <p:bldP spid="26" grpId="0" animBg="1"/>
      <p:bldP spid="2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ndo3-01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54324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843808" y="534976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2400" b="1" dirty="0" err="1" smtClean="0">
                <a:solidFill>
                  <a:srgbClr val="11628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ontenido</a:t>
            </a:r>
            <a:endParaRPr lang="en-US" sz="2400" b="1" dirty="0">
              <a:solidFill>
                <a:srgbClr val="11628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573305"/>
            <a:ext cx="1115617" cy="461510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290563645"/>
              </p:ext>
            </p:extLst>
          </p:nvPr>
        </p:nvGraphicFramePr>
        <p:xfrm>
          <a:off x="1723095" y="1789597"/>
          <a:ext cx="6415386" cy="427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1843844" y="1727837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282959" y="391737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s-ES_tradnl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  <a:alpha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43843" y="2810950"/>
            <a:ext cx="503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s-ES_tradnl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899594" y="4999013"/>
            <a:ext cx="499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6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91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Convergencia Regulatoria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1076039"/>
            <a:ext cx="88813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Fundación Mapfre publicó (oct-17) el estudio titulado “Elementos para la Expansión del Seguro en América Latina”. Dicho estudio incorpora un </a:t>
            </a:r>
            <a:r>
              <a:rPr lang="es-MX" dirty="0" smtClean="0">
                <a:solidFill>
                  <a:srgbClr val="FF0000"/>
                </a:solidFill>
              </a:rPr>
              <a:t>“Índice de proximidad a una Regulación Basada en Riesgo (I-RBR)”</a:t>
            </a:r>
            <a:r>
              <a:rPr lang="es-MX" dirty="0" smtClean="0"/>
              <a:t> que </a:t>
            </a:r>
            <a:r>
              <a:rPr lang="es-MX" dirty="0" smtClean="0">
                <a:solidFill>
                  <a:srgbClr val="FF0000"/>
                </a:solidFill>
              </a:rPr>
              <a:t>identifica el avance </a:t>
            </a:r>
            <a:r>
              <a:rPr lang="es-MX" dirty="0" smtClean="0"/>
              <a:t>de las regulaciones basadas en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“riesgos básicos” (Solvencia I)</a:t>
            </a:r>
            <a:r>
              <a:rPr lang="es-MX" dirty="0" smtClean="0"/>
              <a:t> hacia marcos enfocados en la gestión y medición más precisa de los riesgos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(Solvencia II)</a:t>
            </a:r>
            <a:r>
              <a:rPr lang="es-MX" dirty="0" smtClean="0"/>
              <a:t>. </a:t>
            </a:r>
            <a:r>
              <a:rPr lang="es-MX" dirty="0" smtClean="0"/>
              <a:t>El índice incorpora tres conjuntos de factores:</a:t>
            </a:r>
          </a:p>
          <a:p>
            <a:pPr algn="just"/>
            <a:endParaRPr lang="es-MX" dirty="0" smtClean="0"/>
          </a:p>
          <a:p>
            <a:pPr marL="1257300" lvl="2" indent="-342900" algn="just">
              <a:buFont typeface="+mj-lt"/>
              <a:buAutoNum type="alphaUcPeriod"/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Riesgos Básicos (S-I)</a:t>
            </a:r>
            <a:r>
              <a:rPr lang="es-MX" dirty="0" smtClean="0"/>
              <a:t>: El factor determinante para el requerimiento de capital es el </a:t>
            </a:r>
            <a:r>
              <a:rPr lang="es-MX" dirty="0" smtClean="0">
                <a:solidFill>
                  <a:srgbClr val="FF0000"/>
                </a:solidFill>
              </a:rPr>
              <a:t>riesgo de suscripción </a:t>
            </a:r>
            <a:r>
              <a:rPr lang="es-MX" dirty="0" smtClean="0"/>
              <a:t>(en general factores aplicados sobre magnitudes representativas del nivel de riesgo –primas, siniestralidad, reservas); junto con </a:t>
            </a:r>
            <a:r>
              <a:rPr lang="es-MX" dirty="0" smtClean="0">
                <a:solidFill>
                  <a:srgbClr val="FF0000"/>
                </a:solidFill>
              </a:rPr>
              <a:t>normas de gobernanza </a:t>
            </a:r>
            <a:r>
              <a:rPr lang="es-MX" dirty="0" smtClean="0"/>
              <a:t>respecto inversiones para </a:t>
            </a:r>
            <a:r>
              <a:rPr lang="es-MX" dirty="0" smtClean="0">
                <a:solidFill>
                  <a:srgbClr val="FF0000"/>
                </a:solidFill>
              </a:rPr>
              <a:t>limitar</a:t>
            </a:r>
            <a:r>
              <a:rPr lang="es-MX" dirty="0" smtClean="0"/>
              <a:t> riesgos de mercado y de crédito y </a:t>
            </a:r>
            <a:r>
              <a:rPr lang="es-MX" dirty="0" smtClean="0">
                <a:solidFill>
                  <a:srgbClr val="FF0000"/>
                </a:solidFill>
              </a:rPr>
              <a:t>elementos prudenciales </a:t>
            </a:r>
            <a:r>
              <a:rPr lang="es-MX" dirty="0" smtClean="0"/>
              <a:t>en las </a:t>
            </a:r>
            <a:r>
              <a:rPr lang="es-MX" dirty="0" smtClean="0">
                <a:solidFill>
                  <a:srgbClr val="FF0000"/>
                </a:solidFill>
              </a:rPr>
              <a:t>valoraciones</a:t>
            </a:r>
            <a:r>
              <a:rPr lang="es-MX" dirty="0" smtClean="0"/>
              <a:t> de activos y pasivos.</a:t>
            </a:r>
          </a:p>
          <a:p>
            <a:pPr marL="1257300" lvl="2" indent="-342900" algn="just">
              <a:buFont typeface="+mj-lt"/>
              <a:buAutoNum type="alphaUcPeriod"/>
            </a:pPr>
            <a:endParaRPr lang="es-MX" dirty="0" smtClean="0"/>
          </a:p>
          <a:p>
            <a:pPr marL="1257300" lvl="2" indent="-342900" algn="just">
              <a:buFont typeface="+mj-lt"/>
              <a:buAutoNum type="alphaUcPeriod"/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En transición</a:t>
            </a:r>
            <a:r>
              <a:rPr lang="es-MX" dirty="0" smtClean="0"/>
              <a:t>: Basados en normas tipo S-I, pero con </a:t>
            </a:r>
            <a:r>
              <a:rPr lang="es-MX" dirty="0" smtClean="0">
                <a:solidFill>
                  <a:srgbClr val="FF0000"/>
                </a:solidFill>
              </a:rPr>
              <a:t>medidas de tránsito </a:t>
            </a:r>
            <a:r>
              <a:rPr lang="es-MX" dirty="0" smtClean="0"/>
              <a:t>hacia un </a:t>
            </a:r>
            <a:r>
              <a:rPr lang="es-MX" dirty="0" smtClean="0">
                <a:solidFill>
                  <a:srgbClr val="FF0000"/>
                </a:solidFill>
              </a:rPr>
              <a:t>régimen de valoración de riesgos</a:t>
            </a:r>
            <a:r>
              <a:rPr lang="es-MX" dirty="0" smtClean="0"/>
              <a:t>, </a:t>
            </a:r>
            <a:r>
              <a:rPr lang="es-MX" dirty="0" smtClean="0">
                <a:solidFill>
                  <a:srgbClr val="FF0000"/>
                </a:solidFill>
              </a:rPr>
              <a:t>gobierno</a:t>
            </a:r>
            <a:r>
              <a:rPr lang="es-MX" dirty="0" smtClean="0"/>
              <a:t> más estricto y mayores niveles de </a:t>
            </a:r>
            <a:r>
              <a:rPr lang="es-MX" dirty="0" smtClean="0">
                <a:solidFill>
                  <a:srgbClr val="FF0000"/>
                </a:solidFill>
              </a:rPr>
              <a:t>revelación al mercado</a:t>
            </a:r>
            <a:r>
              <a:rPr lang="es-MX" dirty="0" smtClean="0"/>
              <a:t>. </a:t>
            </a:r>
          </a:p>
          <a:p>
            <a:pPr marL="1257300" lvl="2" indent="-342900" algn="just">
              <a:buFont typeface="+mj-lt"/>
              <a:buAutoNum type="alphaUcPeriod"/>
            </a:pPr>
            <a:endParaRPr lang="es-MX" dirty="0" smtClean="0"/>
          </a:p>
          <a:p>
            <a:pPr marL="1257300" lvl="2" indent="-342900" algn="just">
              <a:buFont typeface="+mj-lt"/>
              <a:buAutoNum type="alphaUcPeriod"/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Riesgo Puro (S-II)</a:t>
            </a:r>
            <a:r>
              <a:rPr lang="es-MX" dirty="0" smtClean="0"/>
              <a:t>: Simulación de escenarios por riesgos de suscripción, mercado y crédito; </a:t>
            </a:r>
            <a:r>
              <a:rPr lang="es-MX" dirty="0" smtClean="0">
                <a:solidFill>
                  <a:srgbClr val="FF0000"/>
                </a:solidFill>
              </a:rPr>
              <a:t>dependencia entre riesgos</a:t>
            </a:r>
            <a:r>
              <a:rPr lang="es-MX" dirty="0" smtClean="0"/>
              <a:t>; modelos internos; y, capital a nivel grupo. Así como elementos relacionados de </a:t>
            </a:r>
            <a:r>
              <a:rPr lang="es-MX" dirty="0" smtClean="0">
                <a:solidFill>
                  <a:srgbClr val="FF0000"/>
                </a:solidFill>
              </a:rPr>
              <a:t>gobierno y transparencia al mercado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54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Convergencia Regulatoria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1076039"/>
            <a:ext cx="8881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Para la construcción del índice se consideraron 23 elementos los cuales se dividieron en tres grupos: A, elementos tipo S-I; B, elementos en tránsito; y, C, elemento tipo S-II. Posteriormente, cada grupo se evaluó (0 a 10) conforme al grado de implantación respecto al marco normativo de cada mercado y el I-RBR se conformó con la suma ponderada de esos grupos, donde los factores de ponderación fueron: 0.3 para Grupo A; 0.6 para Grupo B; y, 1.0 para Grupo C. 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Es decir: </a:t>
            </a:r>
            <a:r>
              <a:rPr lang="es-MX" dirty="0" smtClean="0">
                <a:solidFill>
                  <a:srgbClr val="FF0000"/>
                </a:solidFill>
              </a:rPr>
              <a:t>I-RBR=A(0.3)+B(0.6)+C(1.0)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575" y="3312844"/>
            <a:ext cx="2920753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Grupo A:</a:t>
            </a:r>
            <a:endParaRPr lang="es-MX" sz="12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rgbClr val="FF0000"/>
                </a:solidFill>
              </a:rPr>
              <a:t>Límites de inversiones</a:t>
            </a:r>
            <a:r>
              <a:rPr lang="es-MX" sz="1400" dirty="0" smtClean="0"/>
              <a:t>: lista de activos aptos;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rgbClr val="FF0000"/>
                </a:solidFill>
              </a:rPr>
              <a:t>Límites de inversiones</a:t>
            </a:r>
            <a:r>
              <a:rPr lang="es-MX" sz="1400" dirty="0" smtClean="0"/>
              <a:t>: % diversificación;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Riesgos suscripción Vida y No Vida </a:t>
            </a:r>
            <a:r>
              <a:rPr lang="es-MX" sz="1400" dirty="0" smtClean="0">
                <a:solidFill>
                  <a:srgbClr val="FF0000"/>
                </a:solidFill>
              </a:rPr>
              <a:t>sin desagregar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rgbClr val="FF0000"/>
                </a:solidFill>
              </a:rPr>
              <a:t>Tipo de interés prudencial </a:t>
            </a:r>
            <a:r>
              <a:rPr lang="es-MX" sz="1400" dirty="0" smtClean="0"/>
              <a:t>sin desagregar;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Autorización: </a:t>
            </a:r>
            <a:r>
              <a:rPr lang="es-MX" sz="1400" dirty="0" smtClean="0">
                <a:solidFill>
                  <a:srgbClr val="FF0000"/>
                </a:solidFill>
              </a:rPr>
              <a:t>registro previo </a:t>
            </a:r>
            <a:r>
              <a:rPr lang="es-MX" sz="1400" dirty="0" smtClean="0"/>
              <a:t>de pólizas o bases técnicas.</a:t>
            </a:r>
          </a:p>
          <a:p>
            <a:pPr marL="342900" indent="-342900">
              <a:buFont typeface="+mj-lt"/>
              <a:buAutoNum type="arabicPeriod"/>
            </a:pPr>
            <a:endParaRPr lang="es-MX" sz="1400" dirty="0"/>
          </a:p>
          <a:p>
            <a:pPr marL="342900" indent="-342900">
              <a:buFont typeface="+mj-lt"/>
              <a:buAutoNum type="arabicPeriod"/>
            </a:pPr>
            <a:endParaRPr lang="es-MX" sz="1400" dirty="0" smtClean="0"/>
          </a:p>
          <a:p>
            <a:pPr marL="342900" indent="-342900">
              <a:buFont typeface="+mj-lt"/>
              <a:buAutoNum type="arabicPeriod"/>
            </a:pP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91775" y="3312844"/>
            <a:ext cx="3082050" cy="3170099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Grupo B:</a:t>
            </a:r>
            <a:endParaRPr lang="es-MX" sz="1100" b="1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/>
              <a:t>Valorización activos: </a:t>
            </a:r>
            <a:r>
              <a:rPr lang="es-MX" sz="1400" dirty="0" smtClean="0">
                <a:solidFill>
                  <a:srgbClr val="FF0000"/>
                </a:solidFill>
              </a:rPr>
              <a:t>mercado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/>
              <a:t>Valorización reservas: </a:t>
            </a:r>
            <a:r>
              <a:rPr lang="es-MX" sz="1400" dirty="0" smtClean="0">
                <a:solidFill>
                  <a:srgbClr val="FF0000"/>
                </a:solidFill>
              </a:rPr>
              <a:t>BEL y MR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/>
              <a:t>Reaseguro: </a:t>
            </a:r>
            <a:r>
              <a:rPr lang="es-MX" sz="1400" dirty="0" smtClean="0">
                <a:solidFill>
                  <a:srgbClr val="FF0000"/>
                </a:solidFill>
              </a:rPr>
              <a:t>Riesgo contraparte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>
                <a:solidFill>
                  <a:srgbClr val="FF0000"/>
                </a:solidFill>
              </a:rPr>
              <a:t>R. Suscripción</a:t>
            </a:r>
            <a:r>
              <a:rPr lang="es-MX" sz="1400" dirty="0" smtClean="0"/>
              <a:t>: Grupos homogéneos;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>
                <a:solidFill>
                  <a:srgbClr val="FF0000"/>
                </a:solidFill>
              </a:rPr>
              <a:t>R. Financieros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>
                <a:solidFill>
                  <a:srgbClr val="FF0000"/>
                </a:solidFill>
              </a:rPr>
              <a:t>R. Descalce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>
                <a:solidFill>
                  <a:srgbClr val="FF0000"/>
                </a:solidFill>
              </a:rPr>
              <a:t>R. Operativo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err="1" smtClean="0"/>
              <a:t>Transp</a:t>
            </a:r>
            <a:r>
              <a:rPr lang="es-MX" sz="1400" dirty="0" smtClean="0"/>
              <a:t>. </a:t>
            </a:r>
            <a:r>
              <a:rPr lang="es-MX" sz="1400" dirty="0" err="1" smtClean="0"/>
              <a:t>Mcdo</a:t>
            </a:r>
            <a:r>
              <a:rPr lang="es-MX" sz="1400" dirty="0" smtClean="0"/>
              <a:t>: </a:t>
            </a:r>
            <a:r>
              <a:rPr lang="es-MX" sz="1400" dirty="0" smtClean="0">
                <a:solidFill>
                  <a:srgbClr val="FF0000"/>
                </a:solidFill>
              </a:rPr>
              <a:t>Perfil de Riesgo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/>
              <a:t>Gob. </a:t>
            </a:r>
            <a:r>
              <a:rPr lang="es-MX" sz="1400" dirty="0" err="1" smtClean="0"/>
              <a:t>Corp</a:t>
            </a:r>
            <a:r>
              <a:rPr lang="es-MX" sz="1400" dirty="0" smtClean="0"/>
              <a:t>: </a:t>
            </a:r>
            <a:r>
              <a:rPr lang="es-MX" sz="1400" dirty="0" smtClean="0">
                <a:solidFill>
                  <a:srgbClr val="FF0000"/>
                </a:solidFill>
              </a:rPr>
              <a:t>funciones clave </a:t>
            </a:r>
            <a:r>
              <a:rPr lang="es-MX" sz="1400" dirty="0" smtClean="0"/>
              <a:t>/ </a:t>
            </a:r>
            <a:r>
              <a:rPr lang="es-MX" sz="1400" dirty="0" smtClean="0">
                <a:solidFill>
                  <a:srgbClr val="FF0000"/>
                </a:solidFill>
              </a:rPr>
              <a:t>riesgos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MX" sz="1400" dirty="0" smtClean="0">
                <a:solidFill>
                  <a:srgbClr val="FF0000"/>
                </a:solidFill>
              </a:rPr>
              <a:t>Análisis riesgo a nivel grupo </a:t>
            </a:r>
            <a:r>
              <a:rPr lang="es-MX" sz="1400" dirty="0" smtClean="0"/>
              <a:t>(sin requerimiento de capital).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014622" y="3312844"/>
            <a:ext cx="3082050" cy="3139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Grupo A:</a:t>
            </a:r>
            <a:endParaRPr lang="es-MX" sz="1200" b="1" dirty="0" smtClean="0"/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>
                <a:solidFill>
                  <a:srgbClr val="FF0000"/>
                </a:solidFill>
              </a:rPr>
              <a:t>Medidas</a:t>
            </a:r>
            <a:r>
              <a:rPr lang="es-MX" sz="1400" dirty="0" smtClean="0"/>
              <a:t> de riesgo </a:t>
            </a:r>
            <a:r>
              <a:rPr lang="es-MX" sz="1400" dirty="0" smtClean="0">
                <a:solidFill>
                  <a:srgbClr val="FF0000"/>
                </a:solidFill>
              </a:rPr>
              <a:t>explícitas y dependencia entre riesgos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>
                <a:solidFill>
                  <a:srgbClr val="FF0000"/>
                </a:solidFill>
              </a:rPr>
              <a:t>Modelización interna </a:t>
            </a:r>
            <a:r>
              <a:rPr lang="es-MX" sz="1400" dirty="0" smtClean="0"/>
              <a:t>riesgos;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>
                <a:solidFill>
                  <a:srgbClr val="FF0000"/>
                </a:solidFill>
              </a:rPr>
              <a:t>Pruebas de estrés</a:t>
            </a:r>
            <a:r>
              <a:rPr lang="es-MX" sz="1400" dirty="0" smtClean="0"/>
              <a:t>, </a:t>
            </a:r>
            <a:r>
              <a:rPr lang="es-MX" sz="1400" dirty="0" smtClean="0">
                <a:solidFill>
                  <a:srgbClr val="FF0000"/>
                </a:solidFill>
              </a:rPr>
              <a:t>Solvencia Dinámica</a:t>
            </a:r>
            <a:r>
              <a:rPr lang="es-MX" sz="1400" dirty="0" smtClean="0"/>
              <a:t>, </a:t>
            </a:r>
            <a:r>
              <a:rPr lang="es-MX" sz="1400" dirty="0" smtClean="0">
                <a:solidFill>
                  <a:srgbClr val="FF0000"/>
                </a:solidFill>
              </a:rPr>
              <a:t>ORSA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/>
              <a:t>Valoración activos: </a:t>
            </a:r>
            <a:r>
              <a:rPr lang="es-MX" sz="1400" dirty="0" smtClean="0">
                <a:solidFill>
                  <a:srgbClr val="FF0000"/>
                </a:solidFill>
              </a:rPr>
              <a:t>Mercado</a:t>
            </a:r>
            <a:r>
              <a:rPr lang="es-MX" sz="1400" dirty="0" smtClean="0"/>
              <a:t> (sin excepciones);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>
                <a:solidFill>
                  <a:srgbClr val="FF0000"/>
                </a:solidFill>
              </a:rPr>
              <a:t>Descuento</a:t>
            </a:r>
            <a:r>
              <a:rPr lang="es-MX" sz="1400" dirty="0" smtClean="0"/>
              <a:t> reservas </a:t>
            </a:r>
            <a:r>
              <a:rPr lang="es-MX" sz="1400" dirty="0" smtClean="0">
                <a:solidFill>
                  <a:srgbClr val="FF0000"/>
                </a:solidFill>
              </a:rPr>
              <a:t>con tasas libres de riesgo</a:t>
            </a:r>
            <a:r>
              <a:rPr lang="es-MX" sz="1400" dirty="0" smtClean="0"/>
              <a:t>, sin ajustes;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/>
              <a:t>Gob. </a:t>
            </a:r>
            <a:r>
              <a:rPr lang="es-MX" sz="1400" dirty="0" err="1" smtClean="0"/>
              <a:t>Corp</a:t>
            </a:r>
            <a:r>
              <a:rPr lang="es-MX" sz="1400" dirty="0" smtClean="0"/>
              <a:t>: </a:t>
            </a:r>
            <a:r>
              <a:rPr lang="es-MX" sz="1400" dirty="0" smtClean="0">
                <a:solidFill>
                  <a:srgbClr val="FF0000"/>
                </a:solidFill>
              </a:rPr>
              <a:t>integración plena-riesgos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err="1" smtClean="0"/>
              <a:t>Transp</a:t>
            </a:r>
            <a:r>
              <a:rPr lang="es-MX" sz="1400" dirty="0" smtClean="0"/>
              <a:t>. </a:t>
            </a:r>
            <a:r>
              <a:rPr lang="es-MX" sz="1400" dirty="0" err="1" smtClean="0"/>
              <a:t>Mcdo</a:t>
            </a:r>
            <a:r>
              <a:rPr lang="es-MX" sz="1400" dirty="0" smtClean="0"/>
              <a:t>.: </a:t>
            </a:r>
            <a:r>
              <a:rPr lang="es-MX" sz="1400" dirty="0" smtClean="0">
                <a:solidFill>
                  <a:srgbClr val="FF0000"/>
                </a:solidFill>
              </a:rPr>
              <a:t>desglose completo</a:t>
            </a:r>
            <a:r>
              <a:rPr lang="es-MX" sz="1400" dirty="0" smtClean="0"/>
              <a:t>;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s-MX" sz="1400" dirty="0" smtClean="0">
                <a:solidFill>
                  <a:srgbClr val="FF0000"/>
                </a:solidFill>
              </a:rPr>
              <a:t>Capital Grupo basado riesgos</a:t>
            </a:r>
            <a:r>
              <a:rPr lang="es-MX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54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Convergencia Regulatoria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1083715"/>
            <a:ext cx="888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Con base en lo anterior, los mercados latinoamericanos conforman tres grandes grupos:</a:t>
            </a:r>
            <a:endParaRPr lang="es-MX" dirty="0"/>
          </a:p>
        </p:txBody>
      </p:sp>
      <p:sp>
        <p:nvSpPr>
          <p:cNvPr id="6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14" y="1615078"/>
            <a:ext cx="3260486" cy="498460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71514" y="5317728"/>
            <a:ext cx="2886591" cy="5948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71514" y="3622093"/>
            <a:ext cx="2886591" cy="1748899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redondeado 6"/>
          <p:cNvSpPr/>
          <p:nvPr/>
        </p:nvSpPr>
        <p:spPr>
          <a:xfrm>
            <a:off x="371514" y="2450239"/>
            <a:ext cx="2913221" cy="113634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038" y="2245946"/>
            <a:ext cx="2164500" cy="130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462" y="2233935"/>
            <a:ext cx="2184000" cy="1290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538" y="3657031"/>
            <a:ext cx="2145000" cy="1290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8462" y="3653729"/>
            <a:ext cx="2086500" cy="1290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7538" y="5065005"/>
            <a:ext cx="2223000" cy="14065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462" y="5012575"/>
            <a:ext cx="2184000" cy="13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fondo3-01.jpg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9144000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6608109"/>
            <a:ext cx="9144000" cy="2585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573305"/>
            <a:ext cx="1326443" cy="4615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73305"/>
            <a:ext cx="1326443" cy="46151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5196" y="573305"/>
            <a:ext cx="719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onvergencia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Regulatoria</a:t>
            </a:r>
            <a:endParaRPr lang="es-MX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4469412" y="1347127"/>
            <a:ext cx="4534229" cy="646331"/>
            <a:chOff x="4469412" y="1347127"/>
            <a:chExt cx="4534229" cy="646331"/>
          </a:xfrm>
        </p:grpSpPr>
        <p:sp>
          <p:nvSpPr>
            <p:cNvPr id="48" name="CuadroTexto 47"/>
            <p:cNvSpPr txBox="1"/>
            <p:nvPr/>
          </p:nvSpPr>
          <p:spPr>
            <a:xfrm>
              <a:off x="4789452" y="1347127"/>
              <a:ext cx="4214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/>
                <a:t>Establecimiento de Solvencia II y Regímenes de solvencia </a:t>
              </a:r>
              <a:r>
                <a:rPr lang="es-MX" dirty="0" smtClean="0"/>
                <a:t>equivalentes:</a:t>
              </a:r>
              <a:endParaRPr lang="es-MX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4469412" y="1347127"/>
              <a:ext cx="393192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2</a:t>
              </a:r>
              <a:endParaRPr lang="es-MX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01206" y="1347127"/>
            <a:ext cx="4041025" cy="1200329"/>
            <a:chOff x="101206" y="1347127"/>
            <a:chExt cx="4041025" cy="1200329"/>
          </a:xfrm>
        </p:grpSpPr>
        <p:sp>
          <p:nvSpPr>
            <p:cNvPr id="6" name="CuadroTexto 5"/>
            <p:cNvSpPr txBox="1"/>
            <p:nvPr/>
          </p:nvSpPr>
          <p:spPr>
            <a:xfrm>
              <a:off x="462382" y="1347127"/>
              <a:ext cx="36798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IAIS</a:t>
              </a:r>
              <a:r>
                <a:rPr lang="es-MX" dirty="0" smtClean="0">
                  <a:sym typeface="Wingdings" panose="05000000000000000000" pitchFamily="2" charset="2"/>
                </a:rPr>
                <a:t> </a:t>
              </a:r>
              <a:r>
                <a:rPr lang="es-MX" dirty="0" smtClean="0"/>
                <a:t>Proyecto, Establecimiento </a:t>
              </a:r>
              <a:r>
                <a:rPr lang="es-MX" dirty="0"/>
                <a:t>del estándar global de capital (ICS) para aseguradores internacionalmente activos (IAIG)-IAIS </a:t>
              </a:r>
            </a:p>
          </p:txBody>
        </p:sp>
        <p:sp>
          <p:nvSpPr>
            <p:cNvPr id="53" name="Elipse 52"/>
            <p:cNvSpPr/>
            <p:nvPr/>
          </p:nvSpPr>
          <p:spPr>
            <a:xfrm>
              <a:off x="101206" y="1347127"/>
              <a:ext cx="393192" cy="4023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1</a:t>
              </a: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862604" y="2079635"/>
            <a:ext cx="4100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Wingdings" panose="05000000000000000000" pitchFamily="2" charset="2"/>
              <a:buChar char="Ø"/>
            </a:pPr>
            <a:r>
              <a:rPr lang="es-MX" sz="1600" dirty="0" smtClean="0"/>
              <a:t>El modelo de Solvencia II de la UE se ha tomado como marco </a:t>
            </a:r>
            <a:r>
              <a:rPr lang="es-MX" sz="1600" dirty="0"/>
              <a:t>de referencia </a:t>
            </a:r>
            <a:r>
              <a:rPr lang="es-MX" sz="1600" dirty="0" smtClean="0"/>
              <a:t>para:</a:t>
            </a:r>
          </a:p>
          <a:p>
            <a:pPr marL="447675" lvl="1" indent="-182563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Adoptar </a:t>
            </a:r>
            <a:r>
              <a:rPr lang="es-MX" sz="1400" dirty="0"/>
              <a:t>un </a:t>
            </a:r>
            <a:r>
              <a:rPr lang="es-MX" sz="1400" dirty="0">
                <a:solidFill>
                  <a:srgbClr val="FF0000"/>
                </a:solidFill>
              </a:rPr>
              <a:t>sistema de </a:t>
            </a:r>
            <a:r>
              <a:rPr lang="es-MX" sz="1400" dirty="0" smtClean="0">
                <a:solidFill>
                  <a:srgbClr val="FF0000"/>
                </a:solidFill>
              </a:rPr>
              <a:t>solvencia </a:t>
            </a:r>
            <a:r>
              <a:rPr lang="es-MX" sz="1400" dirty="0" smtClean="0"/>
              <a:t>con una </a:t>
            </a:r>
            <a:r>
              <a:rPr lang="es-MX" sz="1400" dirty="0" err="1">
                <a:solidFill>
                  <a:srgbClr val="FF0000"/>
                </a:solidFill>
              </a:rPr>
              <a:t>medición</a:t>
            </a:r>
            <a:r>
              <a:rPr lang="es-MX" sz="1400" dirty="0">
                <a:solidFill>
                  <a:srgbClr val="FF0000"/>
                </a:solidFill>
              </a:rPr>
              <a:t> más precisa </a:t>
            </a:r>
            <a:r>
              <a:rPr lang="es-MX" sz="1400" dirty="0"/>
              <a:t>de los </a:t>
            </a:r>
            <a:r>
              <a:rPr lang="es-MX" sz="1400" dirty="0" smtClean="0"/>
              <a:t>riesgos; y, un </a:t>
            </a:r>
            <a:r>
              <a:rPr lang="es-MX" sz="1400" dirty="0">
                <a:solidFill>
                  <a:srgbClr val="FF0000"/>
                </a:solidFill>
              </a:rPr>
              <a:t>sistema </a:t>
            </a:r>
            <a:r>
              <a:rPr lang="es-MX" sz="1400" dirty="0" smtClean="0">
                <a:solidFill>
                  <a:srgbClr val="FF0000"/>
                </a:solidFill>
              </a:rPr>
              <a:t>robusto en la </a:t>
            </a:r>
            <a:r>
              <a:rPr lang="es-MX" sz="1400" dirty="0">
                <a:solidFill>
                  <a:srgbClr val="FF0000"/>
                </a:solidFill>
              </a:rPr>
              <a:t>administración </a:t>
            </a:r>
            <a:r>
              <a:rPr lang="es-MX" sz="1400" dirty="0"/>
              <a:t>de los mismos, y </a:t>
            </a:r>
            <a:endParaRPr lang="es-MX" sz="1400" dirty="0" smtClean="0"/>
          </a:p>
          <a:p>
            <a:pPr marL="447675" lvl="1" indent="-182563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Crear </a:t>
            </a:r>
            <a:r>
              <a:rPr lang="es-MX" sz="1400" dirty="0"/>
              <a:t>un ambiente regulatorio local </a:t>
            </a:r>
            <a:r>
              <a:rPr lang="es-MX" sz="1400" dirty="0" smtClean="0"/>
              <a:t>armonizado </a:t>
            </a:r>
            <a:r>
              <a:rPr lang="es-MX" sz="1400" dirty="0"/>
              <a:t>con la </a:t>
            </a:r>
            <a:r>
              <a:rPr lang="es-MX" sz="1400" dirty="0" err="1"/>
              <a:t>operación</a:t>
            </a:r>
            <a:r>
              <a:rPr lang="es-MX" sz="1400" dirty="0"/>
              <a:t> de los principales grupos aseguradores a nivel internacional</a:t>
            </a:r>
            <a:r>
              <a:rPr lang="es-MX" sz="1400" dirty="0" smtClean="0"/>
              <a:t>.</a:t>
            </a:r>
          </a:p>
          <a:p>
            <a:pPr marL="447675" lvl="1" indent="-182563" algn="just">
              <a:buFont typeface="Wingdings" panose="05000000000000000000" pitchFamily="2" charset="2"/>
              <a:buChar char="Ø"/>
            </a:pPr>
            <a:endParaRPr lang="es-MX" sz="14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4155225" y="4520759"/>
            <a:ext cx="1834238" cy="1747439"/>
            <a:chOff x="4230381" y="4818888"/>
            <a:chExt cx="1834238" cy="174743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0381" y="4992147"/>
              <a:ext cx="1834238" cy="157418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4656717" y="4818888"/>
              <a:ext cx="981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Prima del Mercado Mundial</a:t>
              </a:r>
              <a:endParaRPr lang="es-MX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542419" y="4260647"/>
            <a:ext cx="3367238" cy="2267662"/>
            <a:chOff x="5542419" y="4260647"/>
            <a:chExt cx="3367238" cy="226766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2419" y="4260647"/>
              <a:ext cx="3367238" cy="2267662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5669280" y="4314293"/>
              <a:ext cx="313508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solidFill>
                    <a:schemeClr val="bg1">
                      <a:lumMod val="50000"/>
                    </a:schemeClr>
                  </a:solidFill>
                </a:rPr>
                <a:t>Países con régimen equivalente a UE (Solvencia II)</a:t>
              </a:r>
              <a:endParaRPr lang="es-MX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11738" y="2575675"/>
            <a:ext cx="3973526" cy="2912264"/>
            <a:chOff x="211738" y="2575675"/>
            <a:chExt cx="3973526" cy="291226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8586" y="2575675"/>
              <a:ext cx="3966678" cy="2706331"/>
            </a:xfrm>
            <a:prstGeom prst="rect">
              <a:avLst/>
            </a:prstGeom>
          </p:spPr>
        </p:pic>
        <p:sp>
          <p:nvSpPr>
            <p:cNvPr id="66" name="Rectángulo 65"/>
            <p:cNvSpPr/>
            <p:nvPr/>
          </p:nvSpPr>
          <p:spPr>
            <a:xfrm>
              <a:off x="211738" y="5289020"/>
              <a:ext cx="1499405" cy="1989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Fuente: IAIS </a:t>
              </a:r>
              <a:r>
                <a:rPr lang="es-ES" sz="1000" dirty="0" smtClean="0"/>
                <a:t>(</a:t>
              </a:r>
              <a:r>
                <a:rPr lang="es-ES" sz="1000" dirty="0" smtClean="0">
                  <a:solidFill>
                    <a:schemeClr val="tx1"/>
                  </a:solidFill>
                </a:rPr>
                <a:t>2017</a:t>
              </a:r>
              <a:r>
                <a:rPr lang="es-ES" sz="1000" dirty="0" smtClean="0"/>
                <a:t>). </a:t>
              </a:r>
              <a:endParaRPr lang="es-ES" sz="1000" dirty="0"/>
            </a:p>
          </p:txBody>
        </p:sp>
      </p:grpSp>
      <p:sp>
        <p:nvSpPr>
          <p:cNvPr id="68" name="4 Marcador de texto"/>
          <p:cNvSpPr txBox="1">
            <a:spLocks/>
          </p:cNvSpPr>
          <p:nvPr/>
        </p:nvSpPr>
        <p:spPr>
          <a:xfrm>
            <a:off x="2194197" y="6566397"/>
            <a:ext cx="4755605" cy="283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oberana Sans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COMISIÓN NACIONAL DE SEGUROS Y FIANZAS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08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3933</Words>
  <Application>Microsoft Office PowerPoint</Application>
  <PresentationFormat>Presentación en pantalla (4:3)</PresentationFormat>
  <Paragraphs>661</Paragraphs>
  <Slides>30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Bell MT</vt:lpstr>
      <vt:lpstr>Calibri</vt:lpstr>
      <vt:lpstr>Georgia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Espinosa</dc:creator>
  <cp:lastModifiedBy>JOSE GERARDO LOPEZ HOYO</cp:lastModifiedBy>
  <cp:revision>348</cp:revision>
  <cp:lastPrinted>2017-04-11T16:03:09Z</cp:lastPrinted>
  <dcterms:created xsi:type="dcterms:W3CDTF">2017-02-28T17:45:50Z</dcterms:created>
  <dcterms:modified xsi:type="dcterms:W3CDTF">2017-11-23T02:31:09Z</dcterms:modified>
</cp:coreProperties>
</file>