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8"/>
  </p:notesMasterIdLst>
  <p:sldIdLst>
    <p:sldId id="256" r:id="rId2"/>
    <p:sldId id="322" r:id="rId3"/>
    <p:sldId id="355" r:id="rId4"/>
    <p:sldId id="343" r:id="rId5"/>
    <p:sldId id="331" r:id="rId6"/>
    <p:sldId id="356" r:id="rId7"/>
    <p:sldId id="344" r:id="rId8"/>
    <p:sldId id="345" r:id="rId9"/>
    <p:sldId id="346" r:id="rId10"/>
    <p:sldId id="353" r:id="rId11"/>
    <p:sldId id="357" r:id="rId12"/>
    <p:sldId id="358" r:id="rId13"/>
    <p:sldId id="359" r:id="rId14"/>
    <p:sldId id="360" r:id="rId15"/>
    <p:sldId id="354" r:id="rId16"/>
    <p:sldId id="29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8393" autoAdjust="0"/>
  </p:normalViewPr>
  <p:slideViewPr>
    <p:cSldViewPr>
      <p:cViewPr>
        <p:scale>
          <a:sx n="100" d="100"/>
          <a:sy n="100" d="100"/>
        </p:scale>
        <p:origin x="-950" y="1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92766500517711"/>
          <c:y val="8.9277250270186806E-2"/>
          <c:w val="0.82960038083474863"/>
          <c:h val="0.85642523544851012"/>
        </c:manualLayout>
      </c:layout>
      <c:barChart>
        <c:barDir val="col"/>
        <c:grouping val="clustered"/>
        <c:varyColors val="0"/>
        <c:ser>
          <c:idx val="0"/>
          <c:order val="0"/>
          <c:tx>
            <c:strRef>
              <c:f>Sheet1!$B$1</c:f>
              <c:strCache>
                <c:ptCount val="1"/>
                <c:pt idx="0">
                  <c:v>Net Income</c:v>
                </c:pt>
              </c:strCache>
            </c:strRef>
          </c:tx>
          <c:spPr>
            <a:solidFill>
              <a:srgbClr val="12007E"/>
            </a:solidFill>
          </c:spPr>
          <c:invertIfNegative val="0"/>
          <c:cat>
            <c:strRef>
              <c:f>Sheet1!$A$2:$A$18</c:f>
              <c:strCache>
                <c:ptCount val="17"/>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strCache>
            </c:strRef>
          </c:cat>
          <c:val>
            <c:numRef>
              <c:f>Sheet1!$B$2:$B$18</c:f>
              <c:numCache>
                <c:formatCode>_(* #,##0.0_);[Red]_(* \(#,##0.0\);_(* "-"_);_(@_)</c:formatCode>
                <c:ptCount val="17"/>
                <c:pt idx="0">
                  <c:v>25.463000000000001</c:v>
                </c:pt>
                <c:pt idx="1">
                  <c:v>-2.7629999999999999</c:v>
                </c:pt>
                <c:pt idx="2">
                  <c:v>5.2130000000000001</c:v>
                </c:pt>
                <c:pt idx="3">
                  <c:v>27.7</c:v>
                </c:pt>
                <c:pt idx="4">
                  <c:v>37.6</c:v>
                </c:pt>
                <c:pt idx="5">
                  <c:v>44.9</c:v>
                </c:pt>
                <c:pt idx="6">
                  <c:v>64.2</c:v>
                </c:pt>
                <c:pt idx="7">
                  <c:v>63.3</c:v>
                </c:pt>
                <c:pt idx="8">
                  <c:v>1.7</c:v>
                </c:pt>
                <c:pt idx="9">
                  <c:v>30.2</c:v>
                </c:pt>
                <c:pt idx="10">
                  <c:v>36.4</c:v>
                </c:pt>
                <c:pt idx="11">
                  <c:v>18.3</c:v>
                </c:pt>
                <c:pt idx="12">
                  <c:v>36.5</c:v>
                </c:pt>
                <c:pt idx="13">
                  <c:v>69.7</c:v>
                </c:pt>
                <c:pt idx="14">
                  <c:v>56.4</c:v>
                </c:pt>
                <c:pt idx="15">
                  <c:v>56.9</c:v>
                </c:pt>
                <c:pt idx="16">
                  <c:v>42.9</c:v>
                </c:pt>
              </c:numCache>
            </c:numRef>
          </c:val>
        </c:ser>
        <c:dLbls>
          <c:showLegendKey val="0"/>
          <c:showVal val="0"/>
          <c:showCatName val="0"/>
          <c:showSerName val="0"/>
          <c:showPercent val="0"/>
          <c:showBubbleSize val="0"/>
        </c:dLbls>
        <c:gapWidth val="64"/>
        <c:axId val="45368832"/>
        <c:axId val="80113600"/>
      </c:barChart>
      <c:lineChart>
        <c:grouping val="standard"/>
        <c:varyColors val="0"/>
        <c:ser>
          <c:idx val="1"/>
          <c:order val="1"/>
          <c:tx>
            <c:strRef>
              <c:f>Sheet1!$C$1</c:f>
              <c:strCache>
                <c:ptCount val="1"/>
                <c:pt idx="0">
                  <c:v>Return on Revenue</c:v>
                </c:pt>
              </c:strCache>
            </c:strRef>
          </c:tx>
          <c:spPr>
            <a:ln w="25400">
              <a:solidFill>
                <a:srgbClr val="C00000"/>
              </a:solidFill>
            </a:ln>
            <a:effectLst/>
          </c:spPr>
          <c:marker>
            <c:symbol val="circle"/>
            <c:size val="12"/>
            <c:spPr>
              <a:solidFill>
                <a:srgbClr val="C00000"/>
              </a:solidFill>
              <a:ln w="12700">
                <a:solidFill>
                  <a:schemeClr val="bg1">
                    <a:lumMod val="95000"/>
                  </a:schemeClr>
                </a:solidFill>
              </a:ln>
            </c:spPr>
          </c:marker>
          <c:cat>
            <c:strRef>
              <c:f>Sheet1!$A$2:$A$18</c:f>
              <c:strCache>
                <c:ptCount val="17"/>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strCache>
            </c:strRef>
          </c:cat>
          <c:val>
            <c:numRef>
              <c:f>Sheet1!$C$2:$C$18</c:f>
              <c:numCache>
                <c:formatCode>_(* #,##0.0%_);[Red]_(* \(#,##0.0%\);_(* "-"_);_(@_)</c:formatCode>
                <c:ptCount val="17"/>
                <c:pt idx="0">
                  <c:v>7.0000000000000007E-2</c:v>
                </c:pt>
                <c:pt idx="1">
                  <c:v>-7.0000000000000001E-3</c:v>
                </c:pt>
                <c:pt idx="2">
                  <c:v>1.2999999999999999E-2</c:v>
                </c:pt>
                <c:pt idx="3">
                  <c:v>6.2E-2</c:v>
                </c:pt>
                <c:pt idx="4">
                  <c:v>7.9000000000000001E-2</c:v>
                </c:pt>
                <c:pt idx="5">
                  <c:v>9.1999999999999998E-2</c:v>
                </c:pt>
                <c:pt idx="6">
                  <c:v>0.128</c:v>
                </c:pt>
                <c:pt idx="7">
                  <c:v>0.122</c:v>
                </c:pt>
                <c:pt idx="8">
                  <c:v>4.0000000000000001E-3</c:v>
                </c:pt>
                <c:pt idx="9">
                  <c:v>6.4000000000000001E-2</c:v>
                </c:pt>
                <c:pt idx="10">
                  <c:v>7.4999999999999997E-2</c:v>
                </c:pt>
                <c:pt idx="11">
                  <c:v>3.6999999999999998E-2</c:v>
                </c:pt>
                <c:pt idx="12">
                  <c:v>7.0999999999999994E-2</c:v>
                </c:pt>
                <c:pt idx="13">
                  <c:v>0.129</c:v>
                </c:pt>
                <c:pt idx="14">
                  <c:v>0.10100000000000001</c:v>
                </c:pt>
                <c:pt idx="15">
                  <c:v>9.9000000000000005E-2</c:v>
                </c:pt>
                <c:pt idx="16">
                  <c:v>7.2999999999999995E-2</c:v>
                </c:pt>
              </c:numCache>
            </c:numRef>
          </c:val>
          <c:smooth val="0"/>
        </c:ser>
        <c:dLbls>
          <c:showLegendKey val="0"/>
          <c:showVal val="0"/>
          <c:showCatName val="0"/>
          <c:showSerName val="0"/>
          <c:showPercent val="0"/>
          <c:showBubbleSize val="0"/>
        </c:dLbls>
        <c:marker val="1"/>
        <c:smooth val="0"/>
        <c:axId val="45370368"/>
        <c:axId val="80114176"/>
      </c:lineChart>
      <c:catAx>
        <c:axId val="45368832"/>
        <c:scaling>
          <c:orientation val="minMax"/>
        </c:scaling>
        <c:delete val="0"/>
        <c:axPos val="b"/>
        <c:majorGridlines>
          <c:spPr>
            <a:ln>
              <a:solidFill>
                <a:schemeClr val="accent1">
                  <a:lumMod val="40000"/>
                  <a:lumOff val="60000"/>
                </a:schemeClr>
              </a:solidFill>
            </a:ln>
          </c:spPr>
        </c:majorGridlines>
        <c:majorTickMark val="cross"/>
        <c:minorTickMark val="none"/>
        <c:tickLblPos val="low"/>
        <c:spPr>
          <a:ln>
            <a:solidFill>
              <a:schemeClr val="tx2">
                <a:lumMod val="50000"/>
              </a:schemeClr>
            </a:solidFill>
          </a:ln>
        </c:spPr>
        <c:crossAx val="80113600"/>
        <c:crosses val="autoZero"/>
        <c:auto val="1"/>
        <c:lblAlgn val="ctr"/>
        <c:lblOffset val="100"/>
        <c:noMultiLvlLbl val="0"/>
      </c:catAx>
      <c:valAx>
        <c:axId val="80113600"/>
        <c:scaling>
          <c:orientation val="minMax"/>
          <c:max val="80"/>
        </c:scaling>
        <c:delete val="0"/>
        <c:axPos val="l"/>
        <c:majorGridlines>
          <c:spPr>
            <a:ln>
              <a:solidFill>
                <a:schemeClr val="accent1">
                  <a:lumMod val="40000"/>
                  <a:lumOff val="60000"/>
                </a:schemeClr>
              </a:solidFill>
            </a:ln>
          </c:spPr>
        </c:majorGridlines>
        <c:title>
          <c:tx>
            <c:rich>
              <a:bodyPr rot="-5400000" vert="horz"/>
              <a:lstStyle/>
              <a:p>
                <a:pPr>
                  <a:defRPr b="1"/>
                </a:pPr>
                <a:r>
                  <a:rPr lang="en-US" b="1" dirty="0"/>
                  <a:t>(in billions)</a:t>
                </a:r>
              </a:p>
            </c:rich>
          </c:tx>
          <c:layout>
            <c:manualLayout>
              <c:xMode val="edge"/>
              <c:yMode val="edge"/>
              <c:x val="6.1162079510703364E-3"/>
              <c:y val="0.40645488845144356"/>
            </c:manualLayout>
          </c:layout>
          <c:overlay val="0"/>
        </c:title>
        <c:numFmt formatCode="_(* #,##0_);[Red]_(* \(#,##0\);_(* &quot;-&quot;_);_(@_)" sourceLinked="0"/>
        <c:majorTickMark val="out"/>
        <c:minorTickMark val="none"/>
        <c:tickLblPos val="nextTo"/>
        <c:spPr>
          <a:ln>
            <a:solidFill>
              <a:schemeClr val="tx2">
                <a:lumMod val="50000"/>
              </a:schemeClr>
            </a:solidFill>
          </a:ln>
        </c:spPr>
        <c:crossAx val="45368832"/>
        <c:crosses val="autoZero"/>
        <c:crossBetween val="between"/>
      </c:valAx>
      <c:valAx>
        <c:axId val="80114176"/>
        <c:scaling>
          <c:orientation val="minMax"/>
        </c:scaling>
        <c:delete val="0"/>
        <c:axPos val="r"/>
        <c:numFmt formatCode="_(* #,##0%_);[Red]_(* \(#,##0%\);_(* &quot;-&quot;_);_(@_)" sourceLinked="0"/>
        <c:majorTickMark val="out"/>
        <c:minorTickMark val="none"/>
        <c:tickLblPos val="nextTo"/>
        <c:spPr>
          <a:ln>
            <a:solidFill>
              <a:schemeClr val="tx2">
                <a:lumMod val="50000"/>
              </a:schemeClr>
            </a:solidFill>
          </a:ln>
        </c:spPr>
        <c:crossAx val="45370368"/>
        <c:crosses val="max"/>
        <c:crossBetween val="between"/>
      </c:valAx>
      <c:catAx>
        <c:axId val="45370368"/>
        <c:scaling>
          <c:orientation val="minMax"/>
        </c:scaling>
        <c:delete val="1"/>
        <c:axPos val="b"/>
        <c:majorTickMark val="out"/>
        <c:minorTickMark val="none"/>
        <c:tickLblPos val="nextTo"/>
        <c:crossAx val="80114176"/>
        <c:crosses val="autoZero"/>
        <c:auto val="1"/>
        <c:lblAlgn val="ctr"/>
        <c:lblOffset val="100"/>
        <c:noMultiLvlLbl val="0"/>
      </c:catAx>
      <c:spPr>
        <a:solidFill>
          <a:schemeClr val="bg1">
            <a:lumMod val="95000"/>
          </a:schemeClr>
        </a:solidFill>
      </c:spPr>
    </c:plotArea>
    <c:legend>
      <c:legendPos val="t"/>
      <c:layout>
        <c:manualLayout>
          <c:xMode val="edge"/>
          <c:yMode val="edge"/>
          <c:x val="1.8384743191504732E-4"/>
          <c:y val="1.2396653543307026E-3"/>
          <c:w val="0.38174026040862541"/>
          <c:h val="6.7795603674540683E-2"/>
        </c:manualLayout>
      </c:layout>
      <c:overlay val="0"/>
    </c:legend>
    <c:plotVisOnly val="1"/>
    <c:dispBlanksAs val="gap"/>
    <c:showDLblsOverMax val="0"/>
  </c:chart>
  <c:txPr>
    <a:bodyPr/>
    <a:lstStyle/>
    <a:p>
      <a:pPr>
        <a:defRPr sz="1200">
          <a:latin typeface="+mj-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8.3029229300882842E-2"/>
          <c:y val="2.7003564852900844E-2"/>
          <c:w val="0.91697081982399264"/>
          <c:h val="0.86272926705057396"/>
        </c:manualLayout>
      </c:layout>
      <c:barChart>
        <c:barDir val="col"/>
        <c:grouping val="clustered"/>
        <c:varyColors val="0"/>
        <c:ser>
          <c:idx val="0"/>
          <c:order val="0"/>
          <c:tx>
            <c:strRef>
              <c:f>Sheet1!$A$2</c:f>
              <c:strCache>
                <c:ptCount val="1"/>
                <c:pt idx="0">
                  <c:v>Insured Losses ($B)</c:v>
                </c:pt>
              </c:strCache>
            </c:strRef>
          </c:tx>
          <c:spPr>
            <a:solidFill>
              <a:srgbClr val="12007E"/>
            </a:solidFill>
            <a:scene3d>
              <a:camera prst="orthographicFront"/>
              <a:lightRig rig="freezing" dir="t">
                <a:rot lat="0" lon="0" rev="6000000"/>
              </a:lightRig>
            </a:scene3d>
            <a:sp3d prstMaterial="dkEdge">
              <a:contourClr>
                <a:srgbClr val="000000"/>
              </a:contourClr>
            </a:sp3d>
          </c:spPr>
          <c:invertIfNegative val="0"/>
          <c:dLbls>
            <c:dLblPos val="outEnd"/>
            <c:showLegendKey val="0"/>
            <c:showVal val="1"/>
            <c:showCatName val="0"/>
            <c:showSerName val="0"/>
            <c:showPercent val="0"/>
            <c:showBubbleSize val="0"/>
            <c:showLeaderLines val="0"/>
          </c:dLbls>
          <c:cat>
            <c:strRef>
              <c:f>Sheet1!$B$1:$K$1</c:f>
              <c:strCache>
                <c:ptCount val="10"/>
                <c:pt idx="0">
                  <c:v>'07</c:v>
                </c:pt>
                <c:pt idx="1">
                  <c:v>'08</c:v>
                </c:pt>
                <c:pt idx="2">
                  <c:v>'09</c:v>
                </c:pt>
                <c:pt idx="3">
                  <c:v>'10</c:v>
                </c:pt>
                <c:pt idx="4">
                  <c:v>'11</c:v>
                </c:pt>
                <c:pt idx="5">
                  <c:v>'12</c:v>
                </c:pt>
                <c:pt idx="6">
                  <c:v>'13</c:v>
                </c:pt>
                <c:pt idx="7">
                  <c:v>'14</c:v>
                </c:pt>
                <c:pt idx="8">
                  <c:v>'15</c:v>
                </c:pt>
                <c:pt idx="9">
                  <c:v>'16</c:v>
                </c:pt>
              </c:strCache>
            </c:strRef>
          </c:cat>
          <c:val>
            <c:numRef>
              <c:f>Sheet1!$B$2:$K$2</c:f>
              <c:numCache>
                <c:formatCode>0.0</c:formatCode>
                <c:ptCount val="10"/>
                <c:pt idx="0">
                  <c:v>7.7</c:v>
                </c:pt>
                <c:pt idx="1">
                  <c:v>30.3</c:v>
                </c:pt>
                <c:pt idx="2">
                  <c:v>11.8</c:v>
                </c:pt>
                <c:pt idx="3">
                  <c:v>15.7</c:v>
                </c:pt>
                <c:pt idx="4">
                  <c:v>36.200000000000003</c:v>
                </c:pt>
                <c:pt idx="5">
                  <c:v>37</c:v>
                </c:pt>
                <c:pt idx="6">
                  <c:v>13.4</c:v>
                </c:pt>
                <c:pt idx="7">
                  <c:v>15.8</c:v>
                </c:pt>
                <c:pt idx="8">
                  <c:v>15.4</c:v>
                </c:pt>
                <c:pt idx="9">
                  <c:v>21</c:v>
                </c:pt>
              </c:numCache>
            </c:numRef>
          </c:val>
        </c:ser>
        <c:dLbls>
          <c:showLegendKey val="0"/>
          <c:showVal val="0"/>
          <c:showCatName val="0"/>
          <c:showSerName val="0"/>
          <c:showPercent val="0"/>
          <c:showBubbleSize val="0"/>
        </c:dLbls>
        <c:gapWidth val="150"/>
        <c:axId val="87905792"/>
        <c:axId val="80117056"/>
      </c:barChart>
      <c:catAx>
        <c:axId val="87905792"/>
        <c:scaling>
          <c:orientation val="minMax"/>
        </c:scaling>
        <c:delete val="0"/>
        <c:axPos val="b"/>
        <c:title>
          <c:tx>
            <c:rich>
              <a:bodyPr/>
              <a:lstStyle/>
              <a:p>
                <a:pPr>
                  <a:defRPr sz="1100" b="0" i="1"/>
                </a:pPr>
                <a:r>
                  <a:rPr lang="en-US" sz="1100" b="0" i="1" dirty="0"/>
                  <a:t>Sources: National Centers for Environmental Information and Munich RE</a:t>
                </a:r>
              </a:p>
            </c:rich>
          </c:tx>
          <c:layout>
            <c:manualLayout>
              <c:xMode val="edge"/>
              <c:yMode val="edge"/>
              <c:x val="7.0007158196135197E-4"/>
              <c:y val="0.97052845528455289"/>
            </c:manualLayout>
          </c:layout>
          <c:overlay val="0"/>
        </c:title>
        <c:majorTickMark val="out"/>
        <c:minorTickMark val="none"/>
        <c:tickLblPos val="nextTo"/>
        <c:spPr>
          <a:ln>
            <a:solidFill>
              <a:schemeClr val="tx1"/>
            </a:solidFill>
          </a:ln>
        </c:spPr>
        <c:crossAx val="80117056"/>
        <c:crosses val="autoZero"/>
        <c:auto val="1"/>
        <c:lblAlgn val="ctr"/>
        <c:lblOffset val="100"/>
        <c:noMultiLvlLbl val="0"/>
      </c:catAx>
      <c:valAx>
        <c:axId val="80117056"/>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dirty="0"/>
                  <a:t>(in Billions)</a:t>
                </a:r>
              </a:p>
            </c:rich>
          </c:tx>
          <c:layout>
            <c:manualLayout>
              <c:xMode val="edge"/>
              <c:yMode val="edge"/>
              <c:x val="0"/>
              <c:y val="0.4712480826260354"/>
            </c:manualLayout>
          </c:layout>
          <c:overlay val="0"/>
        </c:title>
        <c:numFmt formatCode="0" sourceLinked="0"/>
        <c:majorTickMark val="out"/>
        <c:minorTickMark val="none"/>
        <c:tickLblPos val="nextTo"/>
        <c:spPr>
          <a:ln>
            <a:solidFill>
              <a:schemeClr val="tx1"/>
            </a:solidFill>
          </a:ln>
        </c:spPr>
        <c:crossAx val="87905792"/>
        <c:crosses val="autoZero"/>
        <c:crossBetween val="between"/>
      </c:valAx>
      <c:spPr>
        <a:solidFill>
          <a:schemeClr val="bg1">
            <a:lumMod val="95000"/>
          </a:schemeClr>
        </a:solidFill>
      </c:spPr>
    </c:plotArea>
    <c:plotVisOnly val="1"/>
    <c:dispBlanksAs val="gap"/>
    <c:showDLblsOverMax val="0"/>
  </c:chart>
  <c:spPr>
    <a:ln>
      <a:noFill/>
    </a:ln>
  </c:spPr>
  <c:txPr>
    <a:bodyPr/>
    <a:lstStyle/>
    <a:p>
      <a:pPr>
        <a:defRPr sz="1200">
          <a:latin typeface="+mj-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32040390618136"/>
          <c:y val="1.7192408641227539E-2"/>
          <c:w val="0.88173960189125633"/>
          <c:h val="0.92600403795679387"/>
        </c:manualLayout>
      </c:layout>
      <c:barChart>
        <c:barDir val="col"/>
        <c:grouping val="clustered"/>
        <c:varyColors val="0"/>
        <c:ser>
          <c:idx val="0"/>
          <c:order val="0"/>
          <c:tx>
            <c:strRef>
              <c:f>'[Chart in Microsoft PowerPoint]Net Writings Capacity'!$B$6</c:f>
              <c:strCache>
                <c:ptCount val="1"/>
                <c:pt idx="0">
                  <c:v>Policyholders' Surplus</c:v>
                </c:pt>
              </c:strCache>
            </c:strRef>
          </c:tx>
          <c:spPr>
            <a:solidFill>
              <a:srgbClr val="12007E"/>
            </a:solidFill>
          </c:spPr>
          <c:invertIfNegative val="0"/>
          <c:dLbls>
            <c:dLbl>
              <c:idx val="0"/>
              <c:layout/>
              <c:showLegendKey val="0"/>
              <c:showVal val="1"/>
              <c:showCatName val="0"/>
              <c:showSerName val="0"/>
              <c:showPercent val="0"/>
              <c:showBubbleSize val="0"/>
            </c:dLbl>
            <c:dLbl>
              <c:idx val="16"/>
              <c:layout/>
              <c:showLegendKey val="0"/>
              <c:showVal val="1"/>
              <c:showCatName val="0"/>
              <c:showSerName val="0"/>
              <c:showPercent val="0"/>
              <c:showBubbleSize val="0"/>
            </c:dLbl>
            <c:showLegendKey val="0"/>
            <c:showVal val="0"/>
            <c:showCatName val="0"/>
            <c:showSerName val="0"/>
            <c:showPercent val="0"/>
            <c:showBubbleSize val="0"/>
          </c:dLbls>
          <c:cat>
            <c:strRef>
              <c:f>'[Chart in Microsoft PowerPoint]Net Writings Capacity'!$C$4:$S$4</c:f>
              <c:strCache>
                <c:ptCount val="17"/>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strCache>
            </c:strRef>
          </c:cat>
          <c:val>
            <c:numRef>
              <c:f>'[Chart in Microsoft PowerPoint]Net Writings Capacity'!$C$6:$S$6</c:f>
              <c:numCache>
                <c:formatCode>_(* #,##0.0,,,_);[Red]_(* \(#,##0.0,,,\);_(* "-"_);_(@_)</c:formatCode>
                <c:ptCount val="17"/>
                <c:pt idx="0">
                  <c:v>328553501831</c:v>
                </c:pt>
                <c:pt idx="1">
                  <c:v>294150186769</c:v>
                </c:pt>
                <c:pt idx="2">
                  <c:v>287545760784</c:v>
                </c:pt>
                <c:pt idx="3">
                  <c:v>347935453217</c:v>
                </c:pt>
                <c:pt idx="4">
                  <c:v>416563861364</c:v>
                </c:pt>
                <c:pt idx="5">
                  <c:v>450958199729</c:v>
                </c:pt>
                <c:pt idx="6">
                  <c:v>514972563701</c:v>
                </c:pt>
                <c:pt idx="7">
                  <c:v>547462126641</c:v>
                </c:pt>
                <c:pt idx="8">
                  <c:v>480056812855</c:v>
                </c:pt>
                <c:pt idx="9">
                  <c:v>541076852212</c:v>
                </c:pt>
                <c:pt idx="10">
                  <c:v>587652529554</c:v>
                </c:pt>
                <c:pt idx="11">
                  <c:v>578344281392</c:v>
                </c:pt>
                <c:pt idx="12">
                  <c:v>615823014577</c:v>
                </c:pt>
                <c:pt idx="13">
                  <c:v>686148149541</c:v>
                </c:pt>
                <c:pt idx="14">
                  <c:v>706740821975</c:v>
                </c:pt>
                <c:pt idx="15">
                  <c:v>705938140839</c:v>
                </c:pt>
                <c:pt idx="16">
                  <c:v>731321203570</c:v>
                </c:pt>
              </c:numCache>
            </c:numRef>
          </c:val>
        </c:ser>
        <c:dLbls>
          <c:showLegendKey val="0"/>
          <c:showVal val="0"/>
          <c:showCatName val="0"/>
          <c:showSerName val="0"/>
          <c:showPercent val="0"/>
          <c:showBubbleSize val="0"/>
        </c:dLbls>
        <c:gapWidth val="93"/>
        <c:overlap val="-9"/>
        <c:axId val="87654912"/>
        <c:axId val="87996032"/>
      </c:barChart>
      <c:catAx>
        <c:axId val="87654912"/>
        <c:scaling>
          <c:orientation val="minMax"/>
        </c:scaling>
        <c:delete val="0"/>
        <c:axPos val="b"/>
        <c:majorGridlines>
          <c:spPr>
            <a:ln>
              <a:solidFill>
                <a:schemeClr val="bg1">
                  <a:lumMod val="85000"/>
                </a:schemeClr>
              </a:solidFill>
            </a:ln>
          </c:spPr>
        </c:majorGridlines>
        <c:majorTickMark val="out"/>
        <c:minorTickMark val="none"/>
        <c:tickLblPos val="nextTo"/>
        <c:spPr>
          <a:ln>
            <a:solidFill>
              <a:schemeClr val="tx1"/>
            </a:solidFill>
          </a:ln>
        </c:spPr>
        <c:crossAx val="87996032"/>
        <c:crosses val="autoZero"/>
        <c:auto val="1"/>
        <c:lblAlgn val="ctr"/>
        <c:lblOffset val="100"/>
        <c:noMultiLvlLbl val="0"/>
      </c:catAx>
      <c:valAx>
        <c:axId val="87996032"/>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dirty="0"/>
                  <a:t>(in billions)</a:t>
                </a:r>
              </a:p>
            </c:rich>
          </c:tx>
          <c:layout>
            <c:manualLayout>
              <c:xMode val="edge"/>
              <c:yMode val="edge"/>
              <c:x val="0"/>
              <c:y val="0.42579526751747032"/>
            </c:manualLayout>
          </c:layout>
          <c:overlay val="0"/>
        </c:title>
        <c:numFmt formatCode="_(* #,##0,,,_);[Red]_(* \(#,##0,,,\);_(* &quot;-&quot;_);_(@_)" sourceLinked="0"/>
        <c:majorTickMark val="out"/>
        <c:minorTickMark val="none"/>
        <c:tickLblPos val="nextTo"/>
        <c:spPr>
          <a:ln>
            <a:solidFill>
              <a:schemeClr val="tx1"/>
            </a:solidFill>
          </a:ln>
        </c:spPr>
        <c:crossAx val="87654912"/>
        <c:crosses val="autoZero"/>
        <c:crossBetween val="between"/>
      </c:valAx>
      <c:spPr>
        <a:solidFill>
          <a:schemeClr val="bg1">
            <a:lumMod val="95000"/>
          </a:schemeClr>
        </a:solidFill>
      </c:spPr>
    </c:plotArea>
    <c:plotVisOnly val="1"/>
    <c:dispBlanksAs val="gap"/>
    <c:showDLblsOverMax val="0"/>
  </c:chart>
  <c:txPr>
    <a:bodyPr/>
    <a:lstStyle/>
    <a:p>
      <a:pPr>
        <a:defRPr sz="1200">
          <a:latin typeface="+mj-l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67BCCC-ED9E-4AF1-B829-0892EFBAB76F}" type="datetimeFigureOut">
              <a:rPr lang="en-US" smtClean="0"/>
              <a:t>11/15/2017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8C7348-AD88-42EA-B4D9-B64E9D7DA55E}" type="slidenum">
              <a:rPr lang="en-US" smtClean="0"/>
              <a:t>‹#›</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dirty="0"/>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10</a:t>
            </a:fld>
            <a:endParaRPr lang="en-US" dirty="0"/>
          </a:p>
        </p:txBody>
      </p:sp>
    </p:spTree>
    <p:extLst>
      <p:ext uri="{BB962C8B-B14F-4D97-AF65-F5344CB8AC3E}">
        <p14:creationId xmlns:p14="http://schemas.microsoft.com/office/powerpoint/2010/main" val="2767735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dirty="0"/>
          </a:p>
        </p:txBody>
      </p:sp>
    </p:spTree>
    <p:extLst>
      <p:ext uri="{BB962C8B-B14F-4D97-AF65-F5344CB8AC3E}">
        <p14:creationId xmlns:p14="http://schemas.microsoft.com/office/powerpoint/2010/main" val="2767735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12</a:t>
            </a:fld>
            <a:endParaRPr lang="en-US" dirty="0"/>
          </a:p>
        </p:txBody>
      </p:sp>
    </p:spTree>
    <p:extLst>
      <p:ext uri="{BB962C8B-B14F-4D97-AF65-F5344CB8AC3E}">
        <p14:creationId xmlns:p14="http://schemas.microsoft.com/office/powerpoint/2010/main" val="2767735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a:p>
        </p:txBody>
      </p:sp>
      <p:sp>
        <p:nvSpPr>
          <p:cNvPr id="4" name="Slide Number Placeholder 3"/>
          <p:cNvSpPr>
            <a:spLocks noGrp="1"/>
          </p:cNvSpPr>
          <p:nvPr>
            <p:ph type="sldNum" sz="quarter" idx="10"/>
          </p:nvPr>
        </p:nvSpPr>
        <p:spPr/>
        <p:txBody>
          <a:bodyPr/>
          <a:lstStyle/>
          <a:p>
            <a:fld id="{2D8C7348-AD88-42EA-B4D9-B64E9D7DA55E}" type="slidenum">
              <a:rPr lang="en-US" smtClean="0"/>
              <a:t>13</a:t>
            </a:fld>
            <a:endParaRPr lang="en-US" dirty="0"/>
          </a:p>
        </p:txBody>
      </p:sp>
    </p:spTree>
    <p:extLst>
      <p:ext uri="{BB962C8B-B14F-4D97-AF65-F5344CB8AC3E}">
        <p14:creationId xmlns:p14="http://schemas.microsoft.com/office/powerpoint/2010/main" val="2767735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a:p>
        </p:txBody>
      </p:sp>
      <p:sp>
        <p:nvSpPr>
          <p:cNvPr id="4" name="Slide Number Placeholder 3"/>
          <p:cNvSpPr>
            <a:spLocks noGrp="1"/>
          </p:cNvSpPr>
          <p:nvPr>
            <p:ph type="sldNum" sz="quarter" idx="10"/>
          </p:nvPr>
        </p:nvSpPr>
        <p:spPr/>
        <p:txBody>
          <a:bodyPr/>
          <a:lstStyle/>
          <a:p>
            <a:fld id="{2D8C7348-AD88-42EA-B4D9-B64E9D7DA55E}" type="slidenum">
              <a:rPr lang="en-US" smtClean="0"/>
              <a:t>14</a:t>
            </a:fld>
            <a:endParaRPr lang="en-US" dirty="0"/>
          </a:p>
        </p:txBody>
      </p:sp>
    </p:spTree>
    <p:extLst>
      <p:ext uri="{BB962C8B-B14F-4D97-AF65-F5344CB8AC3E}">
        <p14:creationId xmlns:p14="http://schemas.microsoft.com/office/powerpoint/2010/main" val="2767735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15</a:t>
            </a:fld>
            <a:endParaRPr lang="en-US"/>
          </a:p>
        </p:txBody>
      </p:sp>
    </p:spTree>
    <p:extLst>
      <p:ext uri="{BB962C8B-B14F-4D97-AF65-F5344CB8AC3E}">
        <p14:creationId xmlns:p14="http://schemas.microsoft.com/office/powerpoint/2010/main" val="231960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16</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2</a:t>
            </a:fld>
            <a:endParaRPr lang="en-US"/>
          </a:p>
        </p:txBody>
      </p:sp>
    </p:spTree>
    <p:extLst>
      <p:ext uri="{BB962C8B-B14F-4D97-AF65-F5344CB8AC3E}">
        <p14:creationId xmlns:p14="http://schemas.microsoft.com/office/powerpoint/2010/main" val="279148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3</a:t>
            </a:fld>
            <a:endParaRPr lang="en-US"/>
          </a:p>
        </p:txBody>
      </p:sp>
    </p:spTree>
    <p:extLst>
      <p:ext uri="{BB962C8B-B14F-4D97-AF65-F5344CB8AC3E}">
        <p14:creationId xmlns:p14="http://schemas.microsoft.com/office/powerpoint/2010/main" val="2791484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525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276773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525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1CB717-345C-4E42-845C-6EDD5EE4C08C}" type="slidenum">
              <a:rPr lang="en-US" smtClean="0"/>
              <a:t>7</a:t>
            </a:fld>
            <a:endParaRPr lang="en-US" dirty="0"/>
          </a:p>
        </p:txBody>
      </p:sp>
    </p:spTree>
    <p:extLst>
      <p:ext uri="{BB962C8B-B14F-4D97-AF65-F5344CB8AC3E}">
        <p14:creationId xmlns:p14="http://schemas.microsoft.com/office/powerpoint/2010/main" val="299504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1CB717-345C-4E42-845C-6EDD5EE4C08C}" type="slidenum">
              <a:rPr lang="en-US" smtClean="0"/>
              <a:t>8</a:t>
            </a:fld>
            <a:endParaRPr lang="en-US" dirty="0"/>
          </a:p>
        </p:txBody>
      </p:sp>
    </p:spTree>
    <p:extLst>
      <p:ext uri="{BB962C8B-B14F-4D97-AF65-F5344CB8AC3E}">
        <p14:creationId xmlns:p14="http://schemas.microsoft.com/office/powerpoint/2010/main" val="2995046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1CB717-345C-4E42-845C-6EDD5EE4C08C}" type="slidenum">
              <a:rPr lang="en-US" smtClean="0"/>
              <a:t>9</a:t>
            </a:fld>
            <a:endParaRPr lang="en-US" dirty="0"/>
          </a:p>
        </p:txBody>
      </p:sp>
    </p:spTree>
    <p:extLst>
      <p:ext uri="{BB962C8B-B14F-4D97-AF65-F5344CB8AC3E}">
        <p14:creationId xmlns:p14="http://schemas.microsoft.com/office/powerpoint/2010/main" val="2995046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9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11/15/2017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1470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11/15/2017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9291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2229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11/15/2017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76213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11/15/2017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371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11/15/2017</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42826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11/15/2017</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29006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11/15/2017</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extLst>
      <p:ext uri="{BB962C8B-B14F-4D97-AF65-F5344CB8AC3E}">
        <p14:creationId xmlns:p14="http://schemas.microsoft.com/office/powerpoint/2010/main" val="118700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11/15/2017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233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11/15/2017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1814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6728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1371600"/>
            <a:ext cx="8534400" cy="1600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cap="all" baseline="0">
                <a:solidFill>
                  <a:schemeClr val="tx1"/>
                </a:solidFill>
                <a:latin typeface="+mj-lt"/>
                <a:ea typeface="+mj-ea"/>
                <a:cs typeface="+mj-cs"/>
              </a:defRPr>
            </a:lvl1pPr>
          </a:lstStyle>
          <a:p>
            <a:pPr algn="ctr"/>
            <a:endParaRPr lang="en-US" sz="3200" i="1" dirty="0"/>
          </a:p>
        </p:txBody>
      </p:sp>
      <p:sp>
        <p:nvSpPr>
          <p:cNvPr id="6" name="Subtitle 3"/>
          <p:cNvSpPr txBox="1">
            <a:spLocks/>
          </p:cNvSpPr>
          <p:nvPr/>
        </p:nvSpPr>
        <p:spPr>
          <a:xfrm>
            <a:off x="228600" y="3810000"/>
            <a:ext cx="8686800" cy="1752600"/>
          </a:xfrm>
          <a:prstGeom prst="rect">
            <a:avLst/>
          </a:prstGeom>
        </p:spPr>
        <p:txBody>
          <a:bodyPr vert="horz" lIns="91440" tIns="45720" rIns="91440" bIns="45720" rtlCol="0">
            <a:normAutofit/>
          </a:bodyPr>
          <a:lstStyle>
            <a:lvl1pPr marL="0" indent="0" algn="l" defTabSz="914400" rtl="0" eaLnBrk="1" latinLnBrk="0" hangingPunct="1">
              <a:spcBef>
                <a:spcPts val="800"/>
              </a:spcBef>
              <a:buFont typeface="Arial" pitchFamily="34" charset="0"/>
              <a:buNone/>
              <a:defRPr sz="32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8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endParaRPr lang="en-US" dirty="0"/>
          </a:p>
        </p:txBody>
      </p:sp>
      <p:sp>
        <p:nvSpPr>
          <p:cNvPr id="4" name="Title 3"/>
          <p:cNvSpPr>
            <a:spLocks noGrp="1"/>
          </p:cNvSpPr>
          <p:nvPr>
            <p:ph type="ctrTitle"/>
          </p:nvPr>
        </p:nvSpPr>
        <p:spPr>
          <a:xfrm>
            <a:off x="685800" y="1066800"/>
            <a:ext cx="7772400" cy="1780108"/>
          </a:xfrm>
        </p:spPr>
        <p:txBody>
          <a:bodyPr>
            <a:normAutofit fontScale="90000"/>
          </a:bodyPr>
          <a:lstStyle/>
          <a:p>
            <a:r>
              <a:rPr lang="en-US" b="1" dirty="0"/>
              <a:t>Session </a:t>
            </a:r>
            <a:r>
              <a:rPr lang="en-US" b="1" dirty="0" smtClean="0"/>
              <a:t>6 </a:t>
            </a:r>
            <a:r>
              <a:rPr lang="en-US" b="1" dirty="0"/>
              <a:t>– Capital </a:t>
            </a:r>
            <a:r>
              <a:rPr lang="en-US" b="1" dirty="0" smtClean="0"/>
              <a:t>Adequacy </a:t>
            </a:r>
            <a:r>
              <a:rPr lang="en-US" b="1" dirty="0"/>
              <a:t/>
            </a:r>
            <a:br>
              <a:rPr lang="en-US" b="1" dirty="0"/>
            </a:br>
            <a:r>
              <a:rPr lang="en-US" b="1" dirty="0" smtClean="0"/>
              <a:t/>
            </a:r>
            <a:br>
              <a:rPr lang="en-US" b="1" dirty="0" smtClean="0"/>
            </a:br>
            <a:r>
              <a:rPr lang="en-US" sz="4000" b="1" dirty="0" smtClean="0"/>
              <a:t>ICP </a:t>
            </a:r>
            <a:r>
              <a:rPr lang="en-US" sz="4000" b="1" dirty="0"/>
              <a:t>17: Capital </a:t>
            </a:r>
            <a:r>
              <a:rPr lang="en-US" sz="4000" b="1" dirty="0" smtClean="0"/>
              <a:t>Adequacy </a:t>
            </a:r>
            <a:endParaRPr lang="en-US" sz="3600" b="1" dirty="0"/>
          </a:p>
        </p:txBody>
      </p:sp>
      <p:sp>
        <p:nvSpPr>
          <p:cNvPr id="7" name="Subtitle 6"/>
          <p:cNvSpPr>
            <a:spLocks noGrp="1"/>
          </p:cNvSpPr>
          <p:nvPr>
            <p:ph type="subTitle" idx="1"/>
          </p:nvPr>
        </p:nvSpPr>
        <p:spPr>
          <a:xfrm>
            <a:off x="1295400" y="3352800"/>
            <a:ext cx="6400800" cy="2057400"/>
          </a:xfrm>
        </p:spPr>
        <p:txBody>
          <a:bodyPr>
            <a:normAutofit fontScale="62500" lnSpcReduction="20000"/>
          </a:bodyPr>
          <a:lstStyle/>
          <a:p>
            <a:r>
              <a:rPr lang="en-US" sz="3200" i="1" dirty="0"/>
              <a:t>2017 ASSAL </a:t>
            </a:r>
            <a:r>
              <a:rPr lang="en-US" sz="3200" i="1" dirty="0" smtClean="0"/>
              <a:t>Regional Seminar on Training for Insurance Supervisors of Latin America</a:t>
            </a:r>
            <a:r>
              <a:rPr lang="en-US" sz="2700" i="1" dirty="0"/>
              <a:t/>
            </a:r>
            <a:br>
              <a:rPr lang="en-US" sz="2700" i="1" dirty="0"/>
            </a:br>
            <a:endParaRPr lang="en-US" sz="5500" i="1" dirty="0" smtClean="0"/>
          </a:p>
          <a:p>
            <a:r>
              <a:rPr lang="en-US" altLang="en-US" sz="4200" b="1" dirty="0">
                <a:solidFill>
                  <a:schemeClr val="tx1"/>
                </a:solidFill>
              </a:rPr>
              <a:t>Jack Broccoli</a:t>
            </a:r>
            <a:r>
              <a:rPr lang="en-US" altLang="en-US" sz="2800" b="1" dirty="0">
                <a:solidFill>
                  <a:schemeClr val="tx1"/>
                </a:solidFill>
              </a:rPr>
              <a:t/>
            </a:r>
            <a:br>
              <a:rPr lang="en-US" altLang="en-US" sz="2800" b="1" dirty="0">
                <a:solidFill>
                  <a:schemeClr val="tx1"/>
                </a:solidFill>
              </a:rPr>
            </a:br>
            <a:r>
              <a:rPr lang="en-US" altLang="en-US" sz="3200" dirty="0">
                <a:solidFill>
                  <a:schemeClr val="tx1"/>
                </a:solidFill>
              </a:rPr>
              <a:t>Associate Director, Rhode Island Department of Business Regulation, Division of Insurance</a:t>
            </a:r>
            <a:endParaRPr lang="en-US" sz="3200" dirty="0"/>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fontScale="90000"/>
          </a:bodyPr>
          <a:lstStyle/>
          <a:p>
            <a:r>
              <a:rPr lang="en-US" dirty="0" smtClean="0"/>
              <a:t>Degrees of Supervisory Intervention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19304235"/>
              </p:ext>
            </p:extLst>
          </p:nvPr>
        </p:nvGraphicFramePr>
        <p:xfrm>
          <a:off x="685800" y="2133600"/>
          <a:ext cx="7467600" cy="3983348"/>
        </p:xfrm>
        <a:graphic>
          <a:graphicData uri="http://schemas.openxmlformats.org/drawingml/2006/table">
            <a:tbl>
              <a:tblPr>
                <a:tableStyleId>{5C22544A-7EE6-4342-B048-85BDC9FD1C3A}</a:tableStyleId>
              </a:tblPr>
              <a:tblGrid>
                <a:gridCol w="4437269"/>
                <a:gridCol w="1278099"/>
                <a:gridCol w="1752232"/>
              </a:tblGrid>
              <a:tr h="274130">
                <a:tc>
                  <a:txBody>
                    <a:bodyPr/>
                    <a:lstStyle/>
                    <a:p>
                      <a:pPr algn="l" fontAlgn="b"/>
                      <a:r>
                        <a:rPr lang="en-US" sz="1800" u="none" strike="noStrike" dirty="0">
                          <a:effectLst/>
                        </a:rPr>
                        <a:t>AGGREGATED P&amp;C RBC DATA</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Year End '2016</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r>
              <a:tr h="564386">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YR2016 (Including Catastrophe Risk)</a:t>
                      </a:r>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TOTAL CO'S AT A </a:t>
                      </a:r>
                      <a:r>
                        <a:rPr lang="en-US" sz="1800" u="none" strike="noStrike" dirty="0" smtClean="0">
                          <a:effectLst/>
                        </a:rPr>
                        <a:t>LEVEL</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LEVEL </a:t>
                      </a:r>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TREND TEST</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1</a:t>
                      </a:r>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19</a:t>
                      </a:r>
                      <a:endParaRPr lang="en-US" sz="1800" b="0" i="0" u="none" strike="noStrike" dirty="0">
                        <a:effectLst/>
                        <a:latin typeface="Arial"/>
                      </a:endParaRPr>
                    </a:p>
                  </a:txBody>
                  <a:tcPr marL="9525" marR="9525" marT="9525" marB="0" anchor="b"/>
                </a:tc>
              </a:tr>
              <a:tr h="274130">
                <a:tc>
                  <a:txBody>
                    <a:bodyPr/>
                    <a:lstStyle/>
                    <a:p>
                      <a:pPr algn="l"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c>
                  <a:txBody>
                    <a:bodyPr/>
                    <a:lstStyle/>
                    <a:p>
                      <a:pPr algn="r" fontAlgn="b"/>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COMPANY ACTION LEVEL</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1</a:t>
                      </a:r>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14</a:t>
                      </a:r>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REGULATORY ACTION LEVEL</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7</a:t>
                      </a:r>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AUTHORIZED CONTROL LEVEL</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3</a:t>
                      </a:r>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5</a:t>
                      </a:r>
                      <a:endParaRPr lang="en-US" sz="1800" b="0" i="0" u="none" strike="noStrike" dirty="0">
                        <a:effectLst/>
                        <a:latin typeface="Arial"/>
                      </a:endParaRPr>
                    </a:p>
                  </a:txBody>
                  <a:tcPr marL="9525" marR="9525" marT="9525" marB="0" anchor="b"/>
                </a:tc>
              </a:tr>
              <a:tr h="290256">
                <a:tc>
                  <a:txBody>
                    <a:bodyPr/>
                    <a:lstStyle/>
                    <a:p>
                      <a:pPr algn="l" fontAlgn="b"/>
                      <a:r>
                        <a:rPr lang="en-US" sz="1800" u="none" strike="noStrike" dirty="0">
                          <a:effectLst/>
                        </a:rPr>
                        <a:t>MANDATORY CONTROL LEVEL</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14</a:t>
                      </a:r>
                      <a:endParaRPr lang="en-US" sz="1800" b="0" i="0" u="none" strike="noStrike" dirty="0">
                        <a:effectLst/>
                        <a:latin typeface="Arial"/>
                      </a:endParaRPr>
                    </a:p>
                  </a:txBody>
                  <a:tcPr marL="9525" marR="9525" marT="9525" marB="0" anchor="b"/>
                </a:tc>
              </a:tr>
              <a:tr h="290256">
                <a:tc gridSpan="2">
                  <a:txBody>
                    <a:bodyPr/>
                    <a:lstStyle/>
                    <a:p>
                      <a:pPr algn="l" fontAlgn="b"/>
                      <a:r>
                        <a:rPr lang="en-US" sz="1800" u="none" strike="noStrike" dirty="0">
                          <a:effectLst/>
                        </a:rPr>
                        <a:t>TOTAL CO'S AT AN ACTION </a:t>
                      </a:r>
                      <a:r>
                        <a:rPr lang="en-US" sz="1800" u="none" strike="noStrike" dirty="0" smtClean="0">
                          <a:effectLst/>
                        </a:rPr>
                        <a:t>LEVEL</a:t>
                      </a:r>
                      <a:endParaRPr lang="en-US" sz="1800" b="0" i="0" u="none" strike="noStrike" dirty="0">
                        <a:effectLst/>
                        <a:latin typeface="Arial"/>
                      </a:endParaRPr>
                    </a:p>
                  </a:txBody>
                  <a:tcPr marL="9525" marR="9525" marT="9525" marB="0" anchor="b"/>
                </a:tc>
                <a:tc hMerge="1">
                  <a:txBody>
                    <a:bodyPr/>
                    <a:lstStyle/>
                    <a:p>
                      <a:endParaRPr lang="en-US"/>
                    </a:p>
                  </a:txBody>
                  <a:tcPr/>
                </a:tc>
                <a:tc>
                  <a:txBody>
                    <a:bodyPr/>
                    <a:lstStyle/>
                    <a:p>
                      <a:pPr algn="r" fontAlgn="b"/>
                      <a:r>
                        <a:rPr lang="en-US" sz="1800" u="none" strike="noStrike" dirty="0">
                          <a:effectLst/>
                        </a:rPr>
                        <a:t>40</a:t>
                      </a:r>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TOTAL </a:t>
                      </a:r>
                      <a:r>
                        <a:rPr lang="en-US" sz="1800" u="none" strike="noStrike" dirty="0" smtClean="0">
                          <a:effectLst/>
                        </a:rPr>
                        <a:t>CO'S</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2263</a:t>
                      </a:r>
                      <a:endParaRPr lang="en-US" sz="1800" b="0" i="0" u="none" strike="noStrike" dirty="0">
                        <a:effectLst/>
                        <a:latin typeface="Arial"/>
                      </a:endParaRPr>
                    </a:p>
                  </a:txBody>
                  <a:tcPr marL="9525" marR="9525" marT="9525" marB="0" anchor="b"/>
                </a:tc>
              </a:tr>
              <a:tr h="274130">
                <a:tc>
                  <a:txBody>
                    <a:bodyPr/>
                    <a:lstStyle/>
                    <a:p>
                      <a:pPr algn="l" fontAlgn="b"/>
                      <a:r>
                        <a:rPr lang="en-US" sz="1800" u="none" strike="noStrike" dirty="0">
                          <a:effectLst/>
                        </a:rPr>
                        <a:t>% OF ACTION LEVEL COMPANIES</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u="none" strike="noStrike" dirty="0">
                          <a:effectLst/>
                        </a:rPr>
                        <a:t>1.77%</a:t>
                      </a:r>
                      <a:endParaRPr lang="en-US" sz="1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798112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a:bodyPr>
          <a:lstStyle/>
          <a:p>
            <a:r>
              <a:rPr lang="en-US" altLang="en-US" dirty="0"/>
              <a:t>The RBC Ratio</a:t>
            </a:r>
            <a:endParaRPr lang="en-US" dirty="0"/>
          </a:p>
        </p:txBody>
      </p:sp>
      <p:sp>
        <p:nvSpPr>
          <p:cNvPr id="4" name="Rectangle 3"/>
          <p:cNvSpPr/>
          <p:nvPr/>
        </p:nvSpPr>
        <p:spPr>
          <a:xfrm>
            <a:off x="685800" y="1828800"/>
            <a:ext cx="7086600" cy="4315027"/>
          </a:xfrm>
          <a:prstGeom prst="rect">
            <a:avLst/>
          </a:prstGeom>
        </p:spPr>
        <p:txBody>
          <a:bodyPr wrap="square">
            <a:spAutoFit/>
          </a:bodyPr>
          <a:lstStyle/>
          <a:p>
            <a:pPr marL="274320" indent="-274320">
              <a:lnSpc>
                <a:spcPct val="80000"/>
              </a:lnSpc>
              <a:spcBef>
                <a:spcPct val="20000"/>
              </a:spcBef>
              <a:buClr>
                <a:schemeClr val="accent1"/>
              </a:buClr>
              <a:buSzPct val="100000"/>
              <a:buFont typeface="Symbol" pitchFamily="18" charset="2"/>
              <a:buChar char=""/>
            </a:pPr>
            <a:endParaRPr lang="en-US" altLang="en-US" sz="2000" dirty="0" smtClean="0">
              <a:solidFill>
                <a:schemeClr val="tx2"/>
              </a:solidFill>
            </a:endParaRPr>
          </a:p>
          <a:p>
            <a:pPr marL="274320" indent="-274320">
              <a:lnSpc>
                <a:spcPct val="80000"/>
              </a:lnSpc>
              <a:spcBef>
                <a:spcPct val="20000"/>
              </a:spcBef>
              <a:buClr>
                <a:schemeClr val="accent1"/>
              </a:buClr>
              <a:buSzPct val="100000"/>
              <a:buFont typeface="Symbol" pitchFamily="18" charset="2"/>
              <a:buChar char=""/>
            </a:pPr>
            <a:endParaRPr lang="en-US" altLang="en-US" sz="2000" dirty="0">
              <a:solidFill>
                <a:schemeClr val="tx2"/>
              </a:solidFill>
            </a:endParaRPr>
          </a:p>
          <a:p>
            <a:pPr marL="274320" indent="-274320">
              <a:lnSpc>
                <a:spcPct val="80000"/>
              </a:lnSpc>
              <a:spcBef>
                <a:spcPct val="20000"/>
              </a:spcBef>
              <a:buClr>
                <a:schemeClr val="accent1"/>
              </a:buClr>
              <a:buSzPct val="100000"/>
              <a:buFont typeface="Symbol" pitchFamily="18" charset="2"/>
              <a:buChar char=""/>
            </a:pPr>
            <a:endParaRPr lang="en-US" altLang="en-US" sz="2000" dirty="0" smtClean="0">
              <a:solidFill>
                <a:schemeClr val="tx2"/>
              </a:solidFill>
            </a:endParaRPr>
          </a:p>
          <a:p>
            <a:pPr marL="274320" indent="-274320">
              <a:lnSpc>
                <a:spcPct val="80000"/>
              </a:lnSpc>
              <a:spcBef>
                <a:spcPct val="20000"/>
              </a:spcBef>
              <a:buClr>
                <a:schemeClr val="accent1"/>
              </a:buClr>
              <a:buSzPct val="100000"/>
              <a:buFont typeface="Symbol" pitchFamily="18" charset="2"/>
              <a:buChar char=""/>
            </a:pPr>
            <a:r>
              <a:rPr lang="en-US" altLang="en-US" sz="2000" dirty="0" smtClean="0">
                <a:solidFill>
                  <a:schemeClr val="tx2"/>
                </a:solidFill>
              </a:rPr>
              <a:t>The </a:t>
            </a:r>
            <a:r>
              <a:rPr lang="en-US" altLang="en-US" sz="2000" dirty="0">
                <a:solidFill>
                  <a:schemeClr val="tx2"/>
                </a:solidFill>
              </a:rPr>
              <a:t>Company’s actual capital held (Total Adjusted Capital) is compared the minimum level of capital (Authorized Control Level) </a:t>
            </a:r>
          </a:p>
          <a:p>
            <a:pPr>
              <a:lnSpc>
                <a:spcPct val="80000"/>
              </a:lnSpc>
            </a:pPr>
            <a:endParaRPr lang="en-US" altLang="en-US" sz="2400" dirty="0"/>
          </a:p>
          <a:p>
            <a:pPr lvl="1" indent="-274320">
              <a:lnSpc>
                <a:spcPct val="80000"/>
              </a:lnSpc>
              <a:spcBef>
                <a:spcPct val="20000"/>
              </a:spcBef>
              <a:buClr>
                <a:schemeClr val="accent1"/>
              </a:buClr>
              <a:buSzPct val="100000"/>
              <a:buFontTx/>
              <a:buNone/>
            </a:pPr>
            <a:r>
              <a:rPr lang="en-US" altLang="en-US" dirty="0">
                <a:solidFill>
                  <a:schemeClr val="tx2"/>
                </a:solidFill>
              </a:rPr>
              <a:t>Total Adjusted Capital/Authorized Control Level = RBC Ratio</a:t>
            </a:r>
          </a:p>
          <a:p>
            <a:pPr>
              <a:lnSpc>
                <a:spcPct val="80000"/>
              </a:lnSpc>
            </a:pPr>
            <a:endParaRPr lang="en-US" altLang="en-US" sz="2400" dirty="0"/>
          </a:p>
          <a:p>
            <a:pPr marL="274320" indent="-274320">
              <a:lnSpc>
                <a:spcPct val="80000"/>
              </a:lnSpc>
              <a:spcBef>
                <a:spcPct val="20000"/>
              </a:spcBef>
              <a:buClr>
                <a:schemeClr val="accent1"/>
              </a:buClr>
              <a:buSzPct val="100000"/>
              <a:buFont typeface="Symbol" pitchFamily="18" charset="2"/>
              <a:buChar char=""/>
            </a:pPr>
            <a:r>
              <a:rPr lang="en-US" altLang="en-US" sz="2000" dirty="0">
                <a:solidFill>
                  <a:schemeClr val="tx2"/>
                </a:solidFill>
              </a:rPr>
              <a:t>There are 5 levels of action that a company can trigger:</a:t>
            </a:r>
          </a:p>
          <a:p>
            <a:pPr marL="576263" lvl="1" indent="-274320">
              <a:lnSpc>
                <a:spcPct val="80000"/>
              </a:lnSpc>
              <a:spcBef>
                <a:spcPct val="20000"/>
              </a:spcBef>
              <a:buClr>
                <a:schemeClr val="accent1"/>
              </a:buClr>
              <a:buSzPct val="100000"/>
              <a:buFont typeface="Symbol" pitchFamily="18" charset="2"/>
              <a:buChar char=""/>
            </a:pPr>
            <a:r>
              <a:rPr lang="en-US" altLang="en-US" dirty="0">
                <a:solidFill>
                  <a:schemeClr val="tx2"/>
                </a:solidFill>
              </a:rPr>
              <a:t>No Action – RBC Ratio greater than 200%</a:t>
            </a:r>
          </a:p>
          <a:p>
            <a:pPr marL="576263" lvl="1" indent="-274320">
              <a:lnSpc>
                <a:spcPct val="80000"/>
              </a:lnSpc>
              <a:spcBef>
                <a:spcPct val="20000"/>
              </a:spcBef>
              <a:buClr>
                <a:schemeClr val="accent1"/>
              </a:buClr>
              <a:buSzPct val="100000"/>
              <a:buFont typeface="Symbol" pitchFamily="18" charset="2"/>
              <a:buChar char=""/>
            </a:pPr>
            <a:r>
              <a:rPr lang="en-US" altLang="en-US" dirty="0">
                <a:solidFill>
                  <a:schemeClr val="tx2"/>
                </a:solidFill>
              </a:rPr>
              <a:t>Company Action Level – RBC Ratio is between 150% and 200%</a:t>
            </a:r>
          </a:p>
          <a:p>
            <a:pPr marL="576263" lvl="1" indent="-274320">
              <a:lnSpc>
                <a:spcPct val="80000"/>
              </a:lnSpc>
              <a:spcBef>
                <a:spcPct val="20000"/>
              </a:spcBef>
              <a:buClr>
                <a:schemeClr val="accent1"/>
              </a:buClr>
              <a:buSzPct val="100000"/>
              <a:buFont typeface="Symbol" pitchFamily="18" charset="2"/>
              <a:buChar char=""/>
            </a:pPr>
            <a:r>
              <a:rPr lang="en-US" altLang="en-US" dirty="0">
                <a:solidFill>
                  <a:schemeClr val="tx2"/>
                </a:solidFill>
              </a:rPr>
              <a:t>Regulatory Action Level – RBC Ratio is between 100% and 150%</a:t>
            </a:r>
          </a:p>
          <a:p>
            <a:pPr marL="576263" lvl="1" indent="-274320">
              <a:lnSpc>
                <a:spcPct val="80000"/>
              </a:lnSpc>
              <a:spcBef>
                <a:spcPct val="20000"/>
              </a:spcBef>
              <a:buClr>
                <a:schemeClr val="accent1"/>
              </a:buClr>
              <a:buSzPct val="100000"/>
              <a:buFont typeface="Symbol" pitchFamily="18" charset="2"/>
              <a:buChar char=""/>
            </a:pPr>
            <a:r>
              <a:rPr lang="en-US" altLang="en-US" dirty="0">
                <a:solidFill>
                  <a:schemeClr val="tx2"/>
                </a:solidFill>
              </a:rPr>
              <a:t>Authorized Control Level – RBC Ratio is between 70% and 100%</a:t>
            </a:r>
          </a:p>
          <a:p>
            <a:pPr marL="576263" lvl="1" indent="-274320">
              <a:lnSpc>
                <a:spcPct val="80000"/>
              </a:lnSpc>
              <a:spcBef>
                <a:spcPct val="20000"/>
              </a:spcBef>
              <a:buClr>
                <a:schemeClr val="accent1"/>
              </a:buClr>
              <a:buSzPct val="100000"/>
              <a:buFont typeface="Symbol" pitchFamily="18" charset="2"/>
              <a:buChar char=""/>
            </a:pPr>
            <a:r>
              <a:rPr lang="en-US" altLang="en-US" dirty="0">
                <a:solidFill>
                  <a:schemeClr val="tx2"/>
                </a:solidFill>
              </a:rPr>
              <a:t>Mandatory Control Level – RBC Ratio is below 70%</a:t>
            </a:r>
          </a:p>
        </p:txBody>
      </p:sp>
    </p:spTree>
    <p:extLst>
      <p:ext uri="{BB962C8B-B14F-4D97-AF65-F5344CB8AC3E}">
        <p14:creationId xmlns:p14="http://schemas.microsoft.com/office/powerpoint/2010/main" val="2051918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a:bodyPr>
          <a:lstStyle/>
          <a:p>
            <a:r>
              <a:rPr lang="en-US" altLang="en-US" dirty="0"/>
              <a:t>The RBC Ratio</a:t>
            </a:r>
            <a:endParaRPr lang="en-US" dirty="0"/>
          </a:p>
        </p:txBody>
      </p:sp>
      <p:sp>
        <p:nvSpPr>
          <p:cNvPr id="4" name="Rectangle 3"/>
          <p:cNvSpPr/>
          <p:nvPr/>
        </p:nvSpPr>
        <p:spPr>
          <a:xfrm>
            <a:off x="312420" y="2514600"/>
            <a:ext cx="7543800" cy="3600986"/>
          </a:xfrm>
          <a:prstGeom prst="rect">
            <a:avLst/>
          </a:prstGeom>
        </p:spPr>
        <p:txBody>
          <a:bodyPr wrap="square">
            <a:spAutoFit/>
          </a:bodyPr>
          <a:lstStyle/>
          <a:p>
            <a:pPr>
              <a:spcBef>
                <a:spcPct val="20000"/>
              </a:spcBef>
              <a:buClr>
                <a:schemeClr val="accent1"/>
              </a:buClr>
              <a:buSzPct val="100000"/>
            </a:pPr>
            <a:r>
              <a:rPr lang="en-US" altLang="en-US" sz="2000" b="1" u="sng" dirty="0" smtClean="0">
                <a:solidFill>
                  <a:schemeClr val="tx2"/>
                </a:solidFill>
              </a:rPr>
              <a:t>Company </a:t>
            </a:r>
            <a:r>
              <a:rPr lang="en-US" altLang="en-US" sz="2000" b="1" u="sng" dirty="0">
                <a:solidFill>
                  <a:schemeClr val="tx2"/>
                </a:solidFill>
              </a:rPr>
              <a:t>Action </a:t>
            </a:r>
            <a:r>
              <a:rPr lang="en-US" altLang="en-US" sz="2000" b="1" u="sng" dirty="0" smtClean="0">
                <a:solidFill>
                  <a:schemeClr val="tx2"/>
                </a:solidFill>
              </a:rPr>
              <a:t>Level</a:t>
            </a:r>
            <a:r>
              <a:rPr lang="en-US" altLang="en-US" sz="2000" u="sng" dirty="0" smtClean="0">
                <a:solidFill>
                  <a:schemeClr val="tx2"/>
                </a:solidFill>
              </a:rPr>
              <a:t>-</a:t>
            </a:r>
            <a:r>
              <a:rPr lang="en-US" sz="2000" dirty="0" smtClean="0">
                <a:solidFill>
                  <a:schemeClr val="tx2"/>
                </a:solidFill>
              </a:rPr>
              <a:t>In </a:t>
            </a:r>
            <a:r>
              <a:rPr lang="en-US" sz="2000" dirty="0">
                <a:solidFill>
                  <a:schemeClr val="tx2"/>
                </a:solidFill>
              </a:rPr>
              <a:t>the event of a Company Action Level Event, the insurer shall prepare and submit to the commissioner an RBC Plan which shall:</a:t>
            </a:r>
          </a:p>
          <a:p>
            <a:endParaRPr lang="en-US" dirty="0"/>
          </a:p>
          <a:p>
            <a:pPr>
              <a:spcBef>
                <a:spcPct val="20000"/>
              </a:spcBef>
              <a:buClr>
                <a:schemeClr val="accent1"/>
              </a:buClr>
              <a:buSzPct val="100000"/>
            </a:pPr>
            <a:r>
              <a:rPr lang="en-US" sz="2000" dirty="0">
                <a:solidFill>
                  <a:schemeClr val="tx2"/>
                </a:solidFill>
              </a:rPr>
              <a:t>(</a:t>
            </a:r>
            <a:r>
              <a:rPr lang="en-US" sz="2000" dirty="0" smtClean="0">
                <a:solidFill>
                  <a:schemeClr val="tx2"/>
                </a:solidFill>
              </a:rPr>
              <a:t>1)Identify </a:t>
            </a:r>
            <a:r>
              <a:rPr lang="en-US" sz="2000" dirty="0">
                <a:solidFill>
                  <a:schemeClr val="tx2"/>
                </a:solidFill>
              </a:rPr>
              <a:t>the conditions which contribute to the Company Action Level Event;</a:t>
            </a:r>
          </a:p>
          <a:p>
            <a:pPr>
              <a:spcBef>
                <a:spcPct val="20000"/>
              </a:spcBef>
              <a:buClr>
                <a:schemeClr val="accent1"/>
              </a:buClr>
              <a:buSzPct val="100000"/>
            </a:pPr>
            <a:r>
              <a:rPr lang="en-US" sz="2000" dirty="0">
                <a:solidFill>
                  <a:schemeClr val="tx2"/>
                </a:solidFill>
              </a:rPr>
              <a:t> </a:t>
            </a:r>
          </a:p>
          <a:p>
            <a:pPr>
              <a:spcBef>
                <a:spcPct val="20000"/>
              </a:spcBef>
              <a:buClr>
                <a:schemeClr val="accent1"/>
              </a:buClr>
              <a:buSzPct val="100000"/>
            </a:pPr>
            <a:r>
              <a:rPr lang="en-US" sz="2000" dirty="0">
                <a:solidFill>
                  <a:schemeClr val="tx2"/>
                </a:solidFill>
              </a:rPr>
              <a:t>(</a:t>
            </a:r>
            <a:r>
              <a:rPr lang="en-US" sz="2000" dirty="0" smtClean="0">
                <a:solidFill>
                  <a:schemeClr val="tx2"/>
                </a:solidFill>
              </a:rPr>
              <a:t>2)Contain </a:t>
            </a:r>
            <a:r>
              <a:rPr lang="en-US" sz="2000" dirty="0">
                <a:solidFill>
                  <a:schemeClr val="tx2"/>
                </a:solidFill>
              </a:rPr>
              <a:t>proposals of corrective actions which the </a:t>
            </a:r>
            <a:r>
              <a:rPr lang="en-US" sz="2000" dirty="0" smtClean="0">
                <a:solidFill>
                  <a:schemeClr val="tx2"/>
                </a:solidFill>
              </a:rPr>
              <a:t>insurer </a:t>
            </a:r>
            <a:r>
              <a:rPr lang="en-US" sz="2000" dirty="0">
                <a:solidFill>
                  <a:schemeClr val="tx2"/>
                </a:solidFill>
              </a:rPr>
              <a:t>intends to take and would be expected to result in the elimination of the Company Action Level Event;</a:t>
            </a:r>
          </a:p>
          <a:p>
            <a:pPr marL="274320" indent="-274320">
              <a:lnSpc>
                <a:spcPct val="80000"/>
              </a:lnSpc>
              <a:spcBef>
                <a:spcPct val="20000"/>
              </a:spcBef>
              <a:buClr>
                <a:schemeClr val="accent1"/>
              </a:buClr>
              <a:buSzPct val="100000"/>
              <a:buFont typeface="Symbol" pitchFamily="18" charset="2"/>
              <a:buChar char=""/>
            </a:pPr>
            <a:endParaRPr lang="en-US" altLang="en-US" dirty="0">
              <a:solidFill>
                <a:schemeClr val="tx2"/>
              </a:solidFill>
            </a:endParaRPr>
          </a:p>
        </p:txBody>
      </p:sp>
    </p:spTree>
    <p:extLst>
      <p:ext uri="{BB962C8B-B14F-4D97-AF65-F5344CB8AC3E}">
        <p14:creationId xmlns:p14="http://schemas.microsoft.com/office/powerpoint/2010/main" val="1755837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a:bodyPr>
          <a:lstStyle/>
          <a:p>
            <a:r>
              <a:rPr lang="en-US" altLang="en-US" dirty="0"/>
              <a:t>The RBC Ratio</a:t>
            </a:r>
            <a:endParaRPr lang="en-US" dirty="0"/>
          </a:p>
        </p:txBody>
      </p:sp>
      <p:sp>
        <p:nvSpPr>
          <p:cNvPr id="4" name="Rectangle 3"/>
          <p:cNvSpPr/>
          <p:nvPr/>
        </p:nvSpPr>
        <p:spPr>
          <a:xfrm>
            <a:off x="289685" y="1752600"/>
            <a:ext cx="8610600" cy="3631763"/>
          </a:xfrm>
          <a:prstGeom prst="rect">
            <a:avLst/>
          </a:prstGeom>
        </p:spPr>
        <p:txBody>
          <a:bodyPr wrap="square">
            <a:spAutoFit/>
          </a:bodyPr>
          <a:lstStyle/>
          <a:p>
            <a:pPr algn="just">
              <a:spcBef>
                <a:spcPct val="20000"/>
              </a:spcBef>
              <a:buClr>
                <a:schemeClr val="accent1"/>
              </a:buClr>
              <a:buSzPct val="100000"/>
            </a:pPr>
            <a:endParaRPr lang="en-US" altLang="en-US" sz="2000" b="1" u="sng" dirty="0" smtClean="0">
              <a:solidFill>
                <a:schemeClr val="tx2"/>
              </a:solidFill>
            </a:endParaRPr>
          </a:p>
          <a:p>
            <a:pPr algn="just">
              <a:spcBef>
                <a:spcPct val="20000"/>
              </a:spcBef>
              <a:buClr>
                <a:schemeClr val="accent1"/>
              </a:buClr>
              <a:buSzPct val="100000"/>
            </a:pPr>
            <a:r>
              <a:rPr lang="en-US" altLang="en-US" sz="2000" b="1" u="sng" dirty="0" smtClean="0">
                <a:solidFill>
                  <a:schemeClr val="tx2"/>
                </a:solidFill>
              </a:rPr>
              <a:t>Company </a:t>
            </a:r>
            <a:r>
              <a:rPr lang="en-US" altLang="en-US" sz="2000" b="1" u="sng" dirty="0">
                <a:solidFill>
                  <a:schemeClr val="tx2"/>
                </a:solidFill>
              </a:rPr>
              <a:t>Action Level-</a:t>
            </a:r>
            <a:endParaRPr lang="en-US" sz="2000" b="1" u="sng" dirty="0">
              <a:solidFill>
                <a:schemeClr val="tx2"/>
              </a:solidFill>
            </a:endParaRPr>
          </a:p>
          <a:p>
            <a:pPr algn="just">
              <a:spcBef>
                <a:spcPct val="20000"/>
              </a:spcBef>
              <a:buClr>
                <a:schemeClr val="accent1"/>
              </a:buClr>
              <a:buSzPct val="100000"/>
            </a:pPr>
            <a:endParaRPr lang="en-US" sz="2000" dirty="0" smtClean="0">
              <a:solidFill>
                <a:schemeClr val="tx2"/>
              </a:solidFill>
            </a:endParaRPr>
          </a:p>
          <a:p>
            <a:pPr algn="just">
              <a:spcBef>
                <a:spcPct val="20000"/>
              </a:spcBef>
              <a:buClr>
                <a:schemeClr val="accent1"/>
              </a:buClr>
              <a:buSzPct val="100000"/>
            </a:pPr>
            <a:r>
              <a:rPr lang="en-US" sz="2000" dirty="0" smtClean="0">
                <a:solidFill>
                  <a:schemeClr val="tx2"/>
                </a:solidFill>
              </a:rPr>
              <a:t>(</a:t>
            </a:r>
            <a:r>
              <a:rPr lang="en-US" sz="2000" dirty="0">
                <a:solidFill>
                  <a:schemeClr val="tx2"/>
                </a:solidFill>
              </a:rPr>
              <a:t>3) Provide projections of the insurer’s financial results in the </a:t>
            </a:r>
            <a:r>
              <a:rPr lang="en-US" sz="2000" dirty="0" smtClean="0">
                <a:solidFill>
                  <a:schemeClr val="tx2"/>
                </a:solidFill>
              </a:rPr>
              <a:t> current </a:t>
            </a:r>
            <a:r>
              <a:rPr lang="en-US" sz="2000" dirty="0">
                <a:solidFill>
                  <a:schemeClr val="tx2"/>
                </a:solidFill>
              </a:rPr>
              <a:t>year and at least the four (4) succeeding years, both in the absence of proposed corrective actions and giving effect to the proposed corrective actions, including projections of 	statutory operating income, net income, capital and surplus. (The projections for both new and renewal business might include separate projections for each major line of business and separately identify each significant income, expense and benefit component);</a:t>
            </a:r>
          </a:p>
          <a:p>
            <a:pPr marL="274320" indent="-274320">
              <a:lnSpc>
                <a:spcPct val="80000"/>
              </a:lnSpc>
              <a:spcBef>
                <a:spcPct val="20000"/>
              </a:spcBef>
              <a:buClr>
                <a:schemeClr val="accent1"/>
              </a:buClr>
              <a:buSzPct val="100000"/>
              <a:buFont typeface="Symbol" pitchFamily="18" charset="2"/>
              <a:buChar char=""/>
            </a:pPr>
            <a:endParaRPr lang="en-US" altLang="en-US" dirty="0">
              <a:solidFill>
                <a:schemeClr val="tx2"/>
              </a:solidFill>
            </a:endParaRPr>
          </a:p>
        </p:txBody>
      </p:sp>
    </p:spTree>
    <p:extLst>
      <p:ext uri="{BB962C8B-B14F-4D97-AF65-F5344CB8AC3E}">
        <p14:creationId xmlns:p14="http://schemas.microsoft.com/office/powerpoint/2010/main" val="1168510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a:bodyPr>
          <a:lstStyle/>
          <a:p>
            <a:r>
              <a:rPr lang="en-US" altLang="en-US" dirty="0"/>
              <a:t>The RBC Ratio</a:t>
            </a:r>
            <a:endParaRPr lang="en-US" dirty="0"/>
          </a:p>
        </p:txBody>
      </p:sp>
      <p:sp>
        <p:nvSpPr>
          <p:cNvPr id="4" name="Rectangle 3"/>
          <p:cNvSpPr/>
          <p:nvPr/>
        </p:nvSpPr>
        <p:spPr>
          <a:xfrm>
            <a:off x="282065" y="1752600"/>
            <a:ext cx="8610600" cy="3754874"/>
          </a:xfrm>
          <a:prstGeom prst="rect">
            <a:avLst/>
          </a:prstGeom>
        </p:spPr>
        <p:txBody>
          <a:bodyPr wrap="square">
            <a:spAutoFit/>
          </a:bodyPr>
          <a:lstStyle/>
          <a:p>
            <a:pPr algn="just">
              <a:spcBef>
                <a:spcPct val="20000"/>
              </a:spcBef>
              <a:buClr>
                <a:schemeClr val="accent1"/>
              </a:buClr>
              <a:buSzPct val="100000"/>
            </a:pPr>
            <a:endParaRPr lang="en-US" altLang="en-US" sz="2000" b="1" u="sng" dirty="0" smtClean="0">
              <a:solidFill>
                <a:schemeClr val="tx2"/>
              </a:solidFill>
            </a:endParaRPr>
          </a:p>
          <a:p>
            <a:pPr algn="just">
              <a:spcBef>
                <a:spcPct val="20000"/>
              </a:spcBef>
              <a:buClr>
                <a:schemeClr val="accent1"/>
              </a:buClr>
              <a:buSzPct val="100000"/>
            </a:pPr>
            <a:r>
              <a:rPr lang="en-US" altLang="en-US" sz="2000" b="1" u="sng" dirty="0" smtClean="0">
                <a:solidFill>
                  <a:schemeClr val="tx2"/>
                </a:solidFill>
              </a:rPr>
              <a:t>Company </a:t>
            </a:r>
            <a:r>
              <a:rPr lang="en-US" altLang="en-US" sz="2000" b="1" u="sng" dirty="0">
                <a:solidFill>
                  <a:schemeClr val="tx2"/>
                </a:solidFill>
              </a:rPr>
              <a:t>Action Level-</a:t>
            </a:r>
            <a:endParaRPr lang="en-US" sz="2000" b="1" u="sng" dirty="0">
              <a:solidFill>
                <a:schemeClr val="tx2"/>
              </a:solidFill>
            </a:endParaRPr>
          </a:p>
          <a:p>
            <a:pPr algn="just">
              <a:spcBef>
                <a:spcPct val="20000"/>
              </a:spcBef>
              <a:buClr>
                <a:schemeClr val="accent1"/>
              </a:buClr>
              <a:buSzPct val="100000"/>
            </a:pPr>
            <a:endParaRPr lang="en-US" sz="2000" dirty="0">
              <a:solidFill>
                <a:schemeClr val="tx2"/>
              </a:solidFill>
            </a:endParaRPr>
          </a:p>
          <a:p>
            <a:pPr algn="just">
              <a:spcBef>
                <a:spcPct val="20000"/>
              </a:spcBef>
              <a:buClr>
                <a:schemeClr val="accent1"/>
              </a:buClr>
              <a:buSzPct val="100000"/>
            </a:pPr>
            <a:r>
              <a:rPr lang="en-US" sz="2000" dirty="0" smtClean="0">
                <a:solidFill>
                  <a:schemeClr val="tx2"/>
                </a:solidFill>
              </a:rPr>
              <a:t>(</a:t>
            </a:r>
            <a:r>
              <a:rPr lang="en-US" sz="2000" dirty="0">
                <a:solidFill>
                  <a:schemeClr val="tx2"/>
                </a:solidFill>
              </a:rPr>
              <a:t>4) Identify the key assumptions impacting the insurer’s projections and the sensitivity of the projections to the assumptions; and </a:t>
            </a:r>
          </a:p>
          <a:p>
            <a:pPr algn="just">
              <a:spcBef>
                <a:spcPct val="20000"/>
              </a:spcBef>
              <a:buClr>
                <a:schemeClr val="accent1"/>
              </a:buClr>
              <a:buSzPct val="100000"/>
            </a:pPr>
            <a:endParaRPr lang="en-US" sz="2000" dirty="0" smtClean="0">
              <a:solidFill>
                <a:schemeClr val="tx2"/>
              </a:solidFill>
            </a:endParaRPr>
          </a:p>
          <a:p>
            <a:pPr algn="just">
              <a:spcBef>
                <a:spcPct val="20000"/>
              </a:spcBef>
              <a:buClr>
                <a:schemeClr val="accent1"/>
              </a:buClr>
              <a:buSzPct val="100000"/>
            </a:pPr>
            <a:r>
              <a:rPr lang="en-US" sz="2000" dirty="0" smtClean="0">
                <a:solidFill>
                  <a:schemeClr val="tx2"/>
                </a:solidFill>
              </a:rPr>
              <a:t>(</a:t>
            </a:r>
            <a:r>
              <a:rPr lang="en-US" sz="2000" dirty="0">
                <a:solidFill>
                  <a:schemeClr val="tx2"/>
                </a:solidFill>
              </a:rPr>
              <a:t>5) Identify the quality of, and problems associated with, the insurer’s business, including but not limited to its assets, anticipated business growth and associated surplus strain, extraordinary exposure to risk, mix of business and use of reinsurance, if any, in each case.</a:t>
            </a:r>
          </a:p>
          <a:p>
            <a:pPr marL="274320" indent="-274320">
              <a:lnSpc>
                <a:spcPct val="80000"/>
              </a:lnSpc>
              <a:spcBef>
                <a:spcPct val="20000"/>
              </a:spcBef>
              <a:buClr>
                <a:schemeClr val="accent1"/>
              </a:buClr>
              <a:buSzPct val="100000"/>
              <a:buFont typeface="Symbol" pitchFamily="18" charset="2"/>
              <a:buChar char=""/>
            </a:pPr>
            <a:endParaRPr lang="en-US" altLang="en-US" dirty="0">
              <a:solidFill>
                <a:schemeClr val="tx2"/>
              </a:solidFill>
            </a:endParaRPr>
          </a:p>
        </p:txBody>
      </p:sp>
    </p:spTree>
    <p:extLst>
      <p:ext uri="{BB962C8B-B14F-4D97-AF65-F5344CB8AC3E}">
        <p14:creationId xmlns:p14="http://schemas.microsoft.com/office/powerpoint/2010/main" val="2150982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ICP 17</a:t>
            </a:r>
            <a:endParaRPr lang="en-US" dirty="0"/>
          </a:p>
        </p:txBody>
      </p:sp>
      <p:sp>
        <p:nvSpPr>
          <p:cNvPr id="4" name="Rectangle 3"/>
          <p:cNvSpPr/>
          <p:nvPr/>
        </p:nvSpPr>
        <p:spPr>
          <a:xfrm>
            <a:off x="533400" y="2438400"/>
            <a:ext cx="7924800" cy="4278094"/>
          </a:xfrm>
          <a:prstGeom prst="rect">
            <a:avLst/>
          </a:prstGeom>
        </p:spPr>
        <p:txBody>
          <a:bodyPr wrap="square">
            <a:spAutoFit/>
          </a:bodyPr>
          <a:lstStyle/>
          <a:p>
            <a:pPr marL="342900" lvl="0" indent="-342900" algn="just">
              <a:spcBef>
                <a:spcPct val="20000"/>
              </a:spcBef>
              <a:buClr>
                <a:srgbClr val="31B6FD"/>
              </a:buClr>
              <a:buSzPct val="100000"/>
              <a:buFont typeface="Wingdings" panose="05000000000000000000" pitchFamily="2" charset="2"/>
              <a:buChar char="v"/>
            </a:pPr>
            <a:endParaRPr lang="en-US" sz="2000" dirty="0" smtClean="0">
              <a:solidFill>
                <a:srgbClr val="073E87"/>
              </a:solidFill>
            </a:endParaRPr>
          </a:p>
          <a:p>
            <a:pPr marL="342900" lvl="0" indent="-342900" algn="just">
              <a:spcBef>
                <a:spcPct val="20000"/>
              </a:spcBef>
              <a:buClr>
                <a:srgbClr val="31B6FD"/>
              </a:buClr>
              <a:buSzPct val="100000"/>
              <a:buFont typeface="Wingdings" panose="05000000000000000000" pitchFamily="2" charset="2"/>
              <a:buChar char="v"/>
            </a:pPr>
            <a:r>
              <a:rPr lang="en-US" sz="2000" dirty="0" smtClean="0">
                <a:solidFill>
                  <a:srgbClr val="073E87"/>
                </a:solidFill>
              </a:rPr>
              <a:t>The </a:t>
            </a:r>
            <a:r>
              <a:rPr lang="en-US" sz="2000" dirty="0">
                <a:solidFill>
                  <a:srgbClr val="073E87"/>
                </a:solidFill>
              </a:rPr>
              <a:t>regulatory capital requirements are established in an open and transparent process, and the objectives of the regulatory capital requirements and the bases on which they are determined are explicit. </a:t>
            </a:r>
          </a:p>
          <a:p>
            <a:pPr marL="342900" indent="-342900" algn="just">
              <a:buFont typeface="Wingdings" panose="05000000000000000000" pitchFamily="2" charset="2"/>
              <a:buChar char="v"/>
            </a:pPr>
            <a:endParaRPr lang="en-US" sz="2000" dirty="0" smtClean="0"/>
          </a:p>
          <a:p>
            <a:pPr marL="342900" lvl="0" indent="-342900" algn="just">
              <a:spcBef>
                <a:spcPct val="20000"/>
              </a:spcBef>
              <a:buClr>
                <a:srgbClr val="31B6FD"/>
              </a:buClr>
              <a:buSzPct val="100000"/>
              <a:buFont typeface="Wingdings" panose="05000000000000000000" pitchFamily="2" charset="2"/>
              <a:buChar char="v"/>
            </a:pPr>
            <a:r>
              <a:rPr lang="en-US" sz="2000" dirty="0">
                <a:solidFill>
                  <a:srgbClr val="073E87"/>
                </a:solidFill>
              </a:rPr>
              <a:t>In determining regulatory capital requirements, the supervisor allows a set of </a:t>
            </a:r>
            <a:r>
              <a:rPr lang="en-US" sz="2000" dirty="0" err="1">
                <a:solidFill>
                  <a:srgbClr val="073E87"/>
                </a:solidFill>
              </a:rPr>
              <a:t>standardised</a:t>
            </a:r>
            <a:r>
              <a:rPr lang="en-US" sz="2000" dirty="0">
                <a:solidFill>
                  <a:srgbClr val="073E87"/>
                </a:solidFill>
              </a:rPr>
              <a:t> and, if appropriate, other approved more tailored approaches such as the use of (partial or full) internal </a:t>
            </a:r>
            <a:r>
              <a:rPr lang="en-US" sz="2000" dirty="0" smtClean="0">
                <a:solidFill>
                  <a:srgbClr val="073E87"/>
                </a:solidFill>
              </a:rPr>
              <a:t>models.</a:t>
            </a:r>
            <a:endParaRPr lang="en-US" sz="2000" dirty="0">
              <a:solidFill>
                <a:srgbClr val="073E87"/>
              </a:solidFill>
            </a:endParaRPr>
          </a:p>
          <a:p>
            <a:pPr marL="342900" lvl="0" indent="-342900" algn="just">
              <a:spcBef>
                <a:spcPct val="20000"/>
              </a:spcBef>
              <a:buClr>
                <a:srgbClr val="31B6FD"/>
              </a:buClr>
              <a:buSzPct val="100000"/>
              <a:buFont typeface="Wingdings" panose="05000000000000000000" pitchFamily="2" charset="2"/>
              <a:buChar char="v"/>
            </a:pPr>
            <a:endParaRPr lang="en-US" sz="2000" dirty="0">
              <a:solidFill>
                <a:srgbClr val="073E87"/>
              </a:solidFill>
            </a:endParaRPr>
          </a:p>
          <a:p>
            <a:pPr marL="342900" indent="-342900" algn="just">
              <a:buFont typeface="Wingdings" panose="05000000000000000000" pitchFamily="2" charset="2"/>
              <a:buChar char="v"/>
            </a:pPr>
            <a:endParaRPr lang="en-US" sz="2000" dirty="0"/>
          </a:p>
          <a:p>
            <a:pPr marL="342900" indent="-342900" algn="just">
              <a:buFont typeface="Wingdings" panose="05000000000000000000" pitchFamily="2" charset="2"/>
              <a:buChar char="v"/>
            </a:pPr>
            <a:endParaRPr lang="en-US" sz="2000" dirty="0"/>
          </a:p>
        </p:txBody>
      </p:sp>
    </p:spTree>
    <p:extLst>
      <p:ext uri="{BB962C8B-B14F-4D97-AF65-F5344CB8AC3E}">
        <p14:creationId xmlns:p14="http://schemas.microsoft.com/office/powerpoint/2010/main" val="2116353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05200" y="28194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ICP 17 Objectives</a:t>
            </a:r>
            <a:endParaRPr lang="en-US" dirty="0"/>
          </a:p>
        </p:txBody>
      </p:sp>
      <p:sp>
        <p:nvSpPr>
          <p:cNvPr id="6" name="Rectangle 5"/>
          <p:cNvSpPr/>
          <p:nvPr/>
        </p:nvSpPr>
        <p:spPr>
          <a:xfrm>
            <a:off x="609600" y="2286000"/>
            <a:ext cx="7391400" cy="3108543"/>
          </a:xfrm>
          <a:prstGeom prst="rect">
            <a:avLst/>
          </a:prstGeom>
        </p:spPr>
        <p:txBody>
          <a:bodyPr wrap="square">
            <a:spAutoFit/>
          </a:bodyPr>
          <a:lstStyle/>
          <a:p>
            <a:r>
              <a:rPr lang="en-US" sz="2800" u="sng" dirty="0" smtClean="0"/>
              <a:t>ICP 17 Capital Adequacy</a:t>
            </a:r>
          </a:p>
          <a:p>
            <a:endParaRPr lang="en-US" sz="2800" dirty="0"/>
          </a:p>
          <a:p>
            <a:r>
              <a:rPr lang="en-US" sz="2800" dirty="0" smtClean="0"/>
              <a:t>The </a:t>
            </a:r>
            <a:r>
              <a:rPr lang="en-US" sz="2800" dirty="0"/>
              <a:t>supervisor establishes </a:t>
            </a:r>
            <a:r>
              <a:rPr lang="en-US" sz="2800" u="sng" dirty="0"/>
              <a:t>capital adequacy requirements</a:t>
            </a:r>
            <a:r>
              <a:rPr lang="en-US" sz="2800" dirty="0"/>
              <a:t> for solvency purposes</a:t>
            </a:r>
          </a:p>
          <a:p>
            <a:r>
              <a:rPr lang="en-US" sz="2800" dirty="0"/>
              <a:t>so that insurers can </a:t>
            </a:r>
            <a:r>
              <a:rPr lang="en-US" sz="2800" u="sng" dirty="0"/>
              <a:t>absorb significant unforeseen losses</a:t>
            </a:r>
            <a:r>
              <a:rPr lang="en-US" sz="2800" dirty="0"/>
              <a:t> and to provide for</a:t>
            </a:r>
          </a:p>
          <a:p>
            <a:r>
              <a:rPr lang="en-US" sz="2800" u="sng" dirty="0"/>
              <a:t>degrees of supervisory intervention.</a:t>
            </a:r>
          </a:p>
        </p:txBody>
      </p:sp>
    </p:spTree>
    <p:extLst>
      <p:ext uri="{BB962C8B-B14F-4D97-AF65-F5344CB8AC3E}">
        <p14:creationId xmlns:p14="http://schemas.microsoft.com/office/powerpoint/2010/main" val="131907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dirty="0"/>
              <a:t>Overview of RBC</a:t>
            </a:r>
            <a:endParaRPr lang="en-US" dirty="0"/>
          </a:p>
        </p:txBody>
      </p:sp>
      <p:sp>
        <p:nvSpPr>
          <p:cNvPr id="6" name="Rectangle 5"/>
          <p:cNvSpPr/>
          <p:nvPr/>
        </p:nvSpPr>
        <p:spPr>
          <a:xfrm>
            <a:off x="609600" y="2362200"/>
            <a:ext cx="7391400" cy="4173450"/>
          </a:xfrm>
          <a:prstGeom prst="rect">
            <a:avLst/>
          </a:prstGeom>
        </p:spPr>
        <p:txBody>
          <a:bodyPr wrap="square">
            <a:spAutoFit/>
          </a:bodyPr>
          <a:lstStyle/>
          <a:p>
            <a:r>
              <a:rPr lang="en-US" altLang="en-US" sz="3400" dirty="0">
                <a:solidFill>
                  <a:schemeClr val="tx2"/>
                </a:solidFill>
              </a:rPr>
              <a:t>RBC is used to identify a poorly capitalized insurer given its overall business operations in consideration of its size and risk profile.</a:t>
            </a:r>
          </a:p>
          <a:p>
            <a:pPr marL="576263" lvl="1" indent="-274320">
              <a:spcBef>
                <a:spcPct val="20000"/>
              </a:spcBef>
              <a:buClr>
                <a:schemeClr val="accent1"/>
              </a:buClr>
              <a:buSzPct val="100000"/>
              <a:buFont typeface="Symbol" pitchFamily="18" charset="2"/>
              <a:buChar char=""/>
            </a:pPr>
            <a:r>
              <a:rPr lang="en-US" altLang="en-US" sz="2200" dirty="0">
                <a:solidFill>
                  <a:schemeClr val="tx2"/>
                </a:solidFill>
              </a:rPr>
              <a:t>Accounts for a company’s risk exposure</a:t>
            </a:r>
          </a:p>
          <a:p>
            <a:pPr marL="576263" lvl="1" indent="-274320">
              <a:spcBef>
                <a:spcPct val="20000"/>
              </a:spcBef>
              <a:buClr>
                <a:schemeClr val="accent1"/>
              </a:buClr>
              <a:buSzPct val="100000"/>
              <a:buFont typeface="Symbol" pitchFamily="18" charset="2"/>
              <a:buChar char=""/>
            </a:pPr>
            <a:r>
              <a:rPr lang="en-US" altLang="en-US" sz="2200" dirty="0">
                <a:solidFill>
                  <a:schemeClr val="tx2"/>
                </a:solidFill>
              </a:rPr>
              <a:t>Adjusts minimum capital and surplus</a:t>
            </a:r>
          </a:p>
          <a:p>
            <a:pPr marL="576263" lvl="1" indent="-274320">
              <a:spcBef>
                <a:spcPct val="20000"/>
              </a:spcBef>
              <a:buClr>
                <a:schemeClr val="accent1"/>
              </a:buClr>
              <a:buSzPct val="100000"/>
              <a:buFont typeface="Symbol" pitchFamily="18" charset="2"/>
              <a:buChar char=""/>
            </a:pPr>
            <a:r>
              <a:rPr lang="en-US" altLang="en-US" sz="2200" dirty="0">
                <a:solidFill>
                  <a:schemeClr val="tx2"/>
                </a:solidFill>
              </a:rPr>
              <a:t>Reflects unique risks inherent in operating an insurance company</a:t>
            </a:r>
          </a:p>
          <a:p>
            <a:endParaRPr lang="en-US" sz="2800" u="sng" dirty="0"/>
          </a:p>
        </p:txBody>
      </p:sp>
    </p:spTree>
    <p:extLst>
      <p:ext uri="{BB962C8B-B14F-4D97-AF65-F5344CB8AC3E}">
        <p14:creationId xmlns:p14="http://schemas.microsoft.com/office/powerpoint/2010/main" val="67140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7 Typical Causes of Insolvencies</a:t>
            </a:r>
            <a:endParaRPr lang="en-US" dirty="0"/>
          </a:p>
        </p:txBody>
      </p:sp>
      <p:sp>
        <p:nvSpPr>
          <p:cNvPr id="3" name="Content Placeholder 2"/>
          <p:cNvSpPr>
            <a:spLocks noGrp="1"/>
          </p:cNvSpPr>
          <p:nvPr>
            <p:ph idx="1"/>
          </p:nvPr>
        </p:nvSpPr>
        <p:spPr>
          <a:xfrm>
            <a:off x="872067" y="1828800"/>
            <a:ext cx="7408333" cy="4297363"/>
          </a:xfrm>
        </p:spPr>
        <p:txBody>
          <a:bodyPr/>
          <a:lstStyle/>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Deficient Reserves (P&amp;C &amp; Health)</a:t>
            </a:r>
          </a:p>
          <a:p>
            <a:pPr marL="514350" indent="-514350">
              <a:buFont typeface="+mj-lt"/>
              <a:buAutoNum type="arabicPeriod"/>
            </a:pPr>
            <a:r>
              <a:rPr lang="en-US" dirty="0" smtClean="0"/>
              <a:t>Rapid Growth/Inadequate Pricing (P&amp;C &amp; Health)</a:t>
            </a:r>
          </a:p>
          <a:p>
            <a:pPr marL="514350" indent="-514350">
              <a:buFont typeface="+mj-lt"/>
              <a:buAutoNum type="arabicPeriod"/>
            </a:pPr>
            <a:endParaRPr lang="en-US" sz="1000" dirty="0" smtClean="0"/>
          </a:p>
          <a:p>
            <a:pPr marL="514350" indent="-514350">
              <a:buFont typeface="+mj-lt"/>
              <a:buAutoNum type="arabicPeriod"/>
            </a:pPr>
            <a:r>
              <a:rPr lang="en-US" dirty="0" smtClean="0"/>
              <a:t>Fraud</a:t>
            </a:r>
          </a:p>
          <a:p>
            <a:pPr marL="514350" indent="-514350">
              <a:buFont typeface="+mj-lt"/>
              <a:buAutoNum type="arabicPeriod"/>
            </a:pPr>
            <a:r>
              <a:rPr lang="en-US" dirty="0" smtClean="0"/>
              <a:t>Investment Problems (Generally Life)</a:t>
            </a:r>
          </a:p>
          <a:p>
            <a:pPr marL="514350" indent="-514350">
              <a:buFont typeface="+mj-lt"/>
              <a:buAutoNum type="arabicPeriod"/>
            </a:pPr>
            <a:r>
              <a:rPr lang="en-US" dirty="0" smtClean="0"/>
              <a:t>Problems with Affiliates</a:t>
            </a:r>
          </a:p>
          <a:p>
            <a:pPr marL="514350" indent="-514350">
              <a:buFont typeface="+mj-lt"/>
              <a:buAutoNum type="arabicPeriod"/>
            </a:pPr>
            <a:r>
              <a:rPr lang="en-US" dirty="0" smtClean="0"/>
              <a:t>Catastrophic Losses (Property)</a:t>
            </a:r>
          </a:p>
          <a:p>
            <a:pPr marL="514350" indent="-514350">
              <a:buFont typeface="+mj-lt"/>
              <a:buAutoNum type="arabicPeriod"/>
            </a:pPr>
            <a:r>
              <a:rPr lang="en-US" dirty="0" smtClean="0"/>
              <a:t>Reinsurance Problems (Property)</a:t>
            </a:r>
            <a:endParaRPr lang="en-US" dirty="0"/>
          </a:p>
        </p:txBody>
      </p:sp>
      <p:cxnSp>
        <p:nvCxnSpPr>
          <p:cNvPr id="5" name="Straight Connector 4"/>
          <p:cNvCxnSpPr/>
          <p:nvPr/>
        </p:nvCxnSpPr>
        <p:spPr>
          <a:xfrm>
            <a:off x="381000" y="3657600"/>
            <a:ext cx="8212895" cy="0"/>
          </a:xfrm>
          <a:prstGeom prst="line">
            <a:avLst/>
          </a:prstGeom>
          <a:ln w="19050">
            <a:solidFill>
              <a:srgbClr val="DE3500"/>
            </a:solidFill>
            <a:prstDash val="dash"/>
          </a:ln>
        </p:spPr>
        <p:style>
          <a:lnRef idx="1">
            <a:schemeClr val="accent1"/>
          </a:lnRef>
          <a:fillRef idx="0">
            <a:schemeClr val="accent1"/>
          </a:fillRef>
          <a:effectRef idx="0">
            <a:schemeClr val="accent1"/>
          </a:effectRef>
          <a:fontRef idx="minor">
            <a:schemeClr val="tx1"/>
          </a:fontRef>
        </p:style>
      </p:cxnSp>
      <p:sp>
        <p:nvSpPr>
          <p:cNvPr id="6" name="TextBox 6"/>
          <p:cNvSpPr txBox="1"/>
          <p:nvPr/>
        </p:nvSpPr>
        <p:spPr>
          <a:xfrm>
            <a:off x="7772400" y="3195935"/>
            <a:ext cx="9906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DE3500"/>
                </a:solidFill>
                <a:latin typeface="Arial" pitchFamily="34" charset="0"/>
                <a:cs typeface="Arial" pitchFamily="34" charset="0"/>
              </a:rPr>
              <a:t>50%+</a:t>
            </a:r>
          </a:p>
        </p:txBody>
      </p:sp>
    </p:spTree>
    <p:extLst>
      <p:ext uri="{BB962C8B-B14F-4D97-AF65-F5344CB8AC3E}">
        <p14:creationId xmlns:p14="http://schemas.microsoft.com/office/powerpoint/2010/main" val="1733157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E198A0-0B1E-4551-9D06-B9ADBF1DC56A}"/>
              </a:ext>
            </a:extLst>
          </p:cNvPr>
          <p:cNvSpPr>
            <a:spLocks noGrp="1"/>
          </p:cNvSpPr>
          <p:nvPr>
            <p:ph idx="1"/>
          </p:nvPr>
        </p:nvSpPr>
        <p:spPr/>
        <p:txBody>
          <a:bodyPr>
            <a:normAutofit/>
          </a:bodyPr>
          <a:lstStyle/>
          <a:p>
            <a:endParaRPr lang="en-CA" dirty="0" smtClean="0"/>
          </a:p>
          <a:p>
            <a:pPr lvl="1"/>
            <a:endParaRPr lang="en-CA" dirty="0" smtClean="0"/>
          </a:p>
          <a:p>
            <a:endParaRPr lang="en-US" dirty="0"/>
          </a:p>
        </p:txBody>
      </p:sp>
      <p:sp>
        <p:nvSpPr>
          <p:cNvPr id="2" name="Title 1">
            <a:extLst>
              <a:ext uri="{FF2B5EF4-FFF2-40B4-BE49-F238E27FC236}">
                <a16:creationId xmlns:a16="http://schemas.microsoft.com/office/drawing/2014/main" xmlns="" id="{3B401F9B-D91D-4C74-8156-FCC7A7A04C65}"/>
              </a:ext>
            </a:extLst>
          </p:cNvPr>
          <p:cNvSpPr>
            <a:spLocks noGrp="1"/>
          </p:cNvSpPr>
          <p:nvPr>
            <p:ph type="title"/>
          </p:nvPr>
        </p:nvSpPr>
        <p:spPr/>
        <p:txBody>
          <a:bodyPr>
            <a:normAutofit/>
          </a:bodyPr>
          <a:lstStyle/>
          <a:p>
            <a:r>
              <a:rPr lang="en-US" dirty="0" smtClean="0"/>
              <a:t>Capital Requirements in the 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72500138"/>
              </p:ext>
            </p:extLst>
          </p:nvPr>
        </p:nvGraphicFramePr>
        <p:xfrm>
          <a:off x="304800" y="1600200"/>
          <a:ext cx="8382000" cy="4572000"/>
        </p:xfrm>
        <a:graphic>
          <a:graphicData uri="http://schemas.openxmlformats.org/drawingml/2006/table">
            <a:tbl>
              <a:tblPr>
                <a:tableStyleId>{5C22544A-7EE6-4342-B048-85BDC9FD1C3A}</a:tableStyleId>
              </a:tblPr>
              <a:tblGrid>
                <a:gridCol w="4079652"/>
                <a:gridCol w="2027980"/>
                <a:gridCol w="2274368"/>
              </a:tblGrid>
              <a:tr h="342900">
                <a:tc>
                  <a:txBody>
                    <a:bodyPr/>
                    <a:lstStyle/>
                    <a:p>
                      <a:pPr algn="l" fontAlgn="b"/>
                      <a:r>
                        <a:rPr lang="en-US" sz="1800" u="none" strike="noStrike" dirty="0">
                          <a:effectLst/>
                        </a:rPr>
                        <a:t>AGGREGATED P&amp;C RBC DATA</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r>
              <a:tr h="527771">
                <a:tc>
                  <a:txBody>
                    <a:bodyPr/>
                    <a:lstStyle/>
                    <a:p>
                      <a:pPr algn="l" fontAlgn="b"/>
                      <a:r>
                        <a:rPr lang="en-US" sz="1800" u="none" strike="noStrike" dirty="0">
                          <a:effectLst/>
                        </a:rPr>
                        <a:t> </a:t>
                      </a:r>
                      <a:endParaRPr lang="en-US" sz="1800" b="0" i="0" u="none" strike="noStrike" dirty="0">
                        <a:effectLst/>
                        <a:latin typeface="Arial"/>
                      </a:endParaRPr>
                    </a:p>
                  </a:txBody>
                  <a:tcPr marL="9525" marR="9525" marT="9525" marB="0" anchor="b"/>
                </a:tc>
                <a:tc>
                  <a:txBody>
                    <a:bodyPr/>
                    <a:lstStyle/>
                    <a:p>
                      <a:pPr algn="l" fontAlgn="b"/>
                      <a:r>
                        <a:rPr lang="en-US" sz="1800" u="none" strike="noStrike" dirty="0">
                          <a:effectLst/>
                        </a:rPr>
                        <a:t> </a:t>
                      </a:r>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YR2016 (Including Catastrophe Risk)</a:t>
                      </a:r>
                      <a:endParaRPr lang="en-US" sz="1800" b="1" i="0" u="none" strike="noStrike" dirty="0">
                        <a:effectLst/>
                        <a:latin typeface="Arial"/>
                      </a:endParaRPr>
                    </a:p>
                  </a:txBody>
                  <a:tcPr marL="9525" marR="9525" marT="9525" marB="0" anchor="b"/>
                </a:tc>
              </a:tr>
              <a:tr h="268389">
                <a:tc>
                  <a:txBody>
                    <a:bodyPr/>
                    <a:lstStyle/>
                    <a:p>
                      <a:pPr algn="l" fontAlgn="b"/>
                      <a:r>
                        <a:rPr lang="en-US" sz="1800" u="none" strike="noStrike" dirty="0">
                          <a:effectLst/>
                        </a:rPr>
                        <a:t># OF COMPANIES FILED RBC</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smtClean="0">
                          <a:effectLst/>
                        </a:rPr>
                        <a:t>2,263</a:t>
                      </a:r>
                      <a:endParaRPr lang="en-US" sz="1800" b="1" i="0" u="none" strike="noStrike" dirty="0">
                        <a:effectLst/>
                        <a:latin typeface="Arial"/>
                      </a:endParaRPr>
                    </a:p>
                  </a:txBody>
                  <a:tcPr marL="9525" marR="9525" marT="9525" marB="0" anchor="b"/>
                </a:tc>
              </a:tr>
              <a:tr h="268389">
                <a:tc gridSpan="2">
                  <a:txBody>
                    <a:bodyPr/>
                    <a:lstStyle/>
                    <a:p>
                      <a:pPr algn="l" fontAlgn="b"/>
                      <a:r>
                        <a:rPr lang="en-US" sz="1800" u="none" strike="noStrike" dirty="0">
                          <a:effectLst/>
                        </a:rPr>
                        <a:t>AUTHORIZED CONTROL LEVEL RBC (AFTER DIVERSIFICATION)</a:t>
                      </a:r>
                      <a:endParaRPr lang="en-US" sz="1800" b="0" i="0" u="none" strike="noStrike" dirty="0">
                        <a:effectLst/>
                        <a:latin typeface="Arial"/>
                      </a:endParaRPr>
                    </a:p>
                  </a:txBody>
                  <a:tcPr marL="9525" marR="9525" marT="9525" marB="0" anchor="b"/>
                </a:tc>
                <a:tc hMerge="1">
                  <a:txBody>
                    <a:bodyPr/>
                    <a:lstStyle/>
                    <a:p>
                      <a:endParaRPr lang="en-US"/>
                    </a:p>
                  </a:txBody>
                  <a:tcPr/>
                </a:tc>
                <a:tc>
                  <a:txBody>
                    <a:bodyPr/>
                    <a:lstStyle/>
                    <a:p>
                      <a:pPr algn="r" fontAlgn="b"/>
                      <a:r>
                        <a:rPr lang="en-US" sz="1800" b="1" u="none" strike="noStrike" dirty="0">
                          <a:effectLst/>
                        </a:rPr>
                        <a:t>             138,674,310,776 </a:t>
                      </a:r>
                      <a:endParaRPr lang="en-US" sz="1800" b="1" i="0" u="none" strike="noStrike" dirty="0">
                        <a:effectLst/>
                        <a:latin typeface="Arial"/>
                      </a:endParaRPr>
                    </a:p>
                  </a:txBody>
                  <a:tcPr marL="9525" marR="9525" marT="9525" marB="0" anchor="b"/>
                </a:tc>
              </a:tr>
              <a:tr h="268389">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endParaRPr lang="en-US" sz="1800" b="1" i="0" u="none" strike="noStrike" dirty="0">
                        <a:effectLst/>
                        <a:latin typeface="Arial"/>
                      </a:endParaRPr>
                    </a:p>
                  </a:txBody>
                  <a:tcPr marL="9525" marR="9525" marT="9525" marB="0" anchor="b"/>
                </a:tc>
              </a:tr>
              <a:tr h="268389">
                <a:tc gridSpan="2">
                  <a:txBody>
                    <a:bodyPr/>
                    <a:lstStyle/>
                    <a:p>
                      <a:pPr algn="l" fontAlgn="b"/>
                      <a:r>
                        <a:rPr lang="en-US" sz="1800" u="none" strike="noStrike" dirty="0">
                          <a:effectLst/>
                        </a:rPr>
                        <a:t>Total R0A  (R0A - asset risk-subsidiary insurance companies)</a:t>
                      </a:r>
                      <a:endParaRPr lang="en-US" sz="1800" b="0" i="0" u="none" strike="noStrike" dirty="0">
                        <a:effectLst/>
                        <a:latin typeface="Arial"/>
                      </a:endParaRPr>
                    </a:p>
                  </a:txBody>
                  <a:tcPr marL="9525" marR="9525" marT="9525" marB="0" anchor="b"/>
                </a:tc>
                <a:tc hMerge="1">
                  <a:txBody>
                    <a:bodyPr/>
                    <a:lstStyle/>
                    <a:p>
                      <a:endParaRPr lang="en-US"/>
                    </a:p>
                  </a:txBody>
                  <a:tcPr/>
                </a:tc>
                <a:tc>
                  <a:txBody>
                    <a:bodyPr/>
                    <a:lstStyle/>
                    <a:p>
                      <a:pPr algn="r" fontAlgn="b"/>
                      <a:r>
                        <a:rPr lang="en-US" sz="1800" b="1" u="none" strike="noStrike" dirty="0">
                          <a:effectLst/>
                        </a:rPr>
                        <a:t>               53,372,325,366 </a:t>
                      </a:r>
                      <a:endParaRPr lang="en-US" sz="1800" b="1" i="0" u="none" strike="noStrike" dirty="0">
                        <a:effectLst/>
                        <a:latin typeface="Arial"/>
                      </a:endParaRPr>
                    </a:p>
                  </a:txBody>
                  <a:tcPr marL="9525" marR="9525" marT="9525" marB="0" anchor="b"/>
                </a:tc>
              </a:tr>
              <a:tr h="268389">
                <a:tc>
                  <a:txBody>
                    <a:bodyPr/>
                    <a:lstStyle/>
                    <a:p>
                      <a:pPr algn="l" fontAlgn="b"/>
                      <a:r>
                        <a:rPr lang="en-US" sz="1800" u="none" strike="noStrike" dirty="0">
                          <a:effectLst/>
                        </a:rPr>
                        <a:t>Total R1A  (R1A - asset risk-fixed income)</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                 8,245,138,135 </a:t>
                      </a:r>
                      <a:endParaRPr lang="en-US" sz="1800" b="1" i="0" u="none" strike="noStrike" dirty="0">
                        <a:effectLst/>
                        <a:latin typeface="Arial"/>
                      </a:endParaRPr>
                    </a:p>
                  </a:txBody>
                  <a:tcPr marL="9525" marR="9525" marT="9525" marB="0" anchor="b"/>
                </a:tc>
              </a:tr>
              <a:tr h="268389">
                <a:tc>
                  <a:txBody>
                    <a:bodyPr/>
                    <a:lstStyle/>
                    <a:p>
                      <a:pPr algn="l" fontAlgn="b"/>
                      <a:r>
                        <a:rPr lang="pt-BR" sz="1800" u="none" strike="noStrike" dirty="0">
                          <a:effectLst/>
                        </a:rPr>
                        <a:t>Total R2A  (R2A - asset risk-equity)</a:t>
                      </a:r>
                      <a:endParaRPr lang="pt-BR"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             104,755,558,433 </a:t>
                      </a:r>
                      <a:endParaRPr lang="en-US" sz="1800" b="1" i="0" u="none" strike="noStrike" dirty="0">
                        <a:effectLst/>
                        <a:latin typeface="Arial"/>
                      </a:endParaRPr>
                    </a:p>
                  </a:txBody>
                  <a:tcPr marL="9525" marR="9525" marT="9525" marB="0" anchor="b"/>
                </a:tc>
              </a:tr>
              <a:tr h="268389">
                <a:tc>
                  <a:txBody>
                    <a:bodyPr/>
                    <a:lstStyle/>
                    <a:p>
                      <a:pPr algn="l" fontAlgn="b"/>
                      <a:r>
                        <a:rPr lang="pt-BR" sz="1800" u="none" strike="noStrike" dirty="0">
                          <a:effectLst/>
                        </a:rPr>
                        <a:t>Total R3  (R3- asset risk-credit)</a:t>
                      </a:r>
                      <a:endParaRPr lang="pt-BR"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               15,209,538,138 </a:t>
                      </a:r>
                      <a:endParaRPr lang="en-US" sz="1800" b="1" i="0" u="none" strike="noStrike" dirty="0">
                        <a:effectLst/>
                        <a:latin typeface="Arial"/>
                      </a:endParaRPr>
                    </a:p>
                  </a:txBody>
                  <a:tcPr marL="9525" marR="9525" marT="9525" marB="0" anchor="b"/>
                </a:tc>
              </a:tr>
              <a:tr h="268389">
                <a:tc>
                  <a:txBody>
                    <a:bodyPr/>
                    <a:lstStyle/>
                    <a:p>
                      <a:pPr algn="l" fontAlgn="b"/>
                      <a:r>
                        <a:rPr lang="pt-BR" sz="1800" u="none" strike="noStrike" dirty="0">
                          <a:effectLst/>
                        </a:rPr>
                        <a:t>Total R3A  (R3A - asset risk-credit)</a:t>
                      </a:r>
                      <a:endParaRPr lang="pt-BR"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                 9,488,603,942 </a:t>
                      </a:r>
                      <a:endParaRPr lang="en-US" sz="1800" b="1" i="0" u="none" strike="noStrike" dirty="0">
                        <a:effectLst/>
                        <a:latin typeface="Arial"/>
                      </a:endParaRPr>
                    </a:p>
                  </a:txBody>
                  <a:tcPr marL="9525" marR="9525" marT="9525" marB="0" anchor="b"/>
                </a:tc>
              </a:tr>
              <a:tr h="527771">
                <a:tc>
                  <a:txBody>
                    <a:bodyPr/>
                    <a:lstStyle/>
                    <a:p>
                      <a:pPr algn="l" fontAlgn="b"/>
                      <a:r>
                        <a:rPr lang="en-US" sz="1800" u="none" strike="noStrike" dirty="0">
                          <a:effectLst/>
                        </a:rPr>
                        <a:t>Total R4  (R4 - underwriting risk - reserves)</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             108,983,784,131 </a:t>
                      </a:r>
                      <a:endParaRPr lang="en-US" sz="1800" b="1" i="0" u="none" strike="noStrike" dirty="0">
                        <a:effectLst/>
                        <a:latin typeface="Arial"/>
                      </a:endParaRPr>
                    </a:p>
                  </a:txBody>
                  <a:tcPr marL="9525" marR="9525" marT="9525" marB="0" anchor="b"/>
                </a:tc>
              </a:tr>
              <a:tr h="268389">
                <a:tc gridSpan="2">
                  <a:txBody>
                    <a:bodyPr/>
                    <a:lstStyle/>
                    <a:p>
                      <a:pPr algn="l" fontAlgn="b"/>
                      <a:r>
                        <a:rPr lang="en-US" sz="1800" u="none" strike="noStrike" dirty="0">
                          <a:effectLst/>
                        </a:rPr>
                        <a:t>Total R5A (R5A - Underwriting Risk - net written premium)</a:t>
                      </a:r>
                      <a:endParaRPr lang="en-US" sz="1800" b="0" i="0" u="none" strike="noStrike" dirty="0">
                        <a:effectLst/>
                        <a:latin typeface="Arial"/>
                      </a:endParaRPr>
                    </a:p>
                  </a:txBody>
                  <a:tcPr marL="9525" marR="9525" marT="9525" marB="0" anchor="b"/>
                </a:tc>
                <a:tc hMerge="1">
                  <a:txBody>
                    <a:bodyPr/>
                    <a:lstStyle/>
                    <a:p>
                      <a:endParaRPr lang="en-US"/>
                    </a:p>
                  </a:txBody>
                  <a:tcPr/>
                </a:tc>
                <a:tc>
                  <a:txBody>
                    <a:bodyPr/>
                    <a:lstStyle/>
                    <a:p>
                      <a:pPr algn="r" fontAlgn="b"/>
                      <a:r>
                        <a:rPr lang="en-US" sz="1800" b="1" u="none" strike="noStrike" dirty="0">
                          <a:effectLst/>
                        </a:rPr>
                        <a:t>               69,209,100,248 </a:t>
                      </a:r>
                      <a:endParaRPr lang="en-US" sz="1800" b="1" i="0" u="none" strike="noStrike" dirty="0">
                        <a:effectLst/>
                        <a:latin typeface="Arial"/>
                      </a:endParaRPr>
                    </a:p>
                  </a:txBody>
                  <a:tcPr marL="9525" marR="9525" marT="9525" marB="0" anchor="b"/>
                </a:tc>
              </a:tr>
              <a:tr h="527771">
                <a:tc>
                  <a:txBody>
                    <a:bodyPr/>
                    <a:lstStyle/>
                    <a:p>
                      <a:pPr algn="l" fontAlgn="b"/>
                      <a:r>
                        <a:rPr lang="en-US" sz="1800" u="none" strike="noStrike" dirty="0">
                          <a:effectLst/>
                        </a:rPr>
                        <a:t>Total </a:t>
                      </a:r>
                      <a:r>
                        <a:rPr lang="en-US" sz="1800" u="none" strike="noStrike" dirty="0" err="1">
                          <a:effectLst/>
                        </a:rPr>
                        <a:t>Rcat</a:t>
                      </a:r>
                      <a:r>
                        <a:rPr lang="en-US" sz="1800" u="none" strike="noStrike" dirty="0">
                          <a:effectLst/>
                        </a:rPr>
                        <a:t> (R6 for Earthquake, R7 for Hurricane)</a:t>
                      </a:r>
                      <a:endParaRPr lang="en-US" sz="1800" b="0" i="0" u="none" strike="noStrike" dirty="0">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r" fontAlgn="b"/>
                      <a:r>
                        <a:rPr lang="en-US" sz="1800" b="1" u="none" strike="noStrike" dirty="0">
                          <a:effectLst/>
                        </a:rPr>
                        <a:t>59,104,956,618</a:t>
                      </a:r>
                      <a:endParaRPr lang="en-US" sz="18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34006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ltLang="en-US" dirty="0"/>
              <a:t>Covariance Formula</a:t>
            </a:r>
            <a:endParaRPr lang="en-US" dirty="0"/>
          </a:p>
        </p:txBody>
      </p:sp>
      <p:sp>
        <p:nvSpPr>
          <p:cNvPr id="3" name="Content Placeholder 2"/>
          <p:cNvSpPr>
            <a:spLocks noGrp="1"/>
          </p:cNvSpPr>
          <p:nvPr>
            <p:ph idx="1"/>
          </p:nvPr>
        </p:nvSpPr>
        <p:spPr>
          <a:xfrm>
            <a:off x="872067" y="1828800"/>
            <a:ext cx="7408333" cy="4297363"/>
          </a:xfrm>
        </p:spPr>
        <p:txBody>
          <a:bodyPr>
            <a:normAutofit fontScale="92500" lnSpcReduction="20000"/>
          </a:bodyPr>
          <a:lstStyle/>
          <a:p>
            <a:pPr>
              <a:lnSpc>
                <a:spcPct val="90000"/>
              </a:lnSpc>
            </a:pPr>
            <a:endParaRPr lang="en-US" altLang="en-US" dirty="0" smtClean="0"/>
          </a:p>
          <a:p>
            <a:pPr>
              <a:lnSpc>
                <a:spcPct val="90000"/>
              </a:lnSpc>
            </a:pPr>
            <a:endParaRPr lang="en-US" altLang="en-US" dirty="0"/>
          </a:p>
          <a:p>
            <a:pPr>
              <a:lnSpc>
                <a:spcPct val="90000"/>
              </a:lnSpc>
            </a:pPr>
            <a:r>
              <a:rPr lang="en-US" altLang="en-US" dirty="0" smtClean="0"/>
              <a:t>What </a:t>
            </a:r>
            <a:r>
              <a:rPr lang="en-US" altLang="en-US" dirty="0"/>
              <a:t>is the covariance adjustment?</a:t>
            </a:r>
          </a:p>
          <a:p>
            <a:pPr lvl="1">
              <a:lnSpc>
                <a:spcPct val="90000"/>
              </a:lnSpc>
            </a:pPr>
            <a:r>
              <a:rPr lang="en-US" altLang="en-US" sz="2000" dirty="0"/>
              <a:t>Reduces aggregate amount of RBC – Authorized Control Level recognizing that the risk is remote that the surplus will be simultaneously impaired by reductions in all risk.</a:t>
            </a:r>
          </a:p>
          <a:p>
            <a:pPr>
              <a:lnSpc>
                <a:spcPct val="90000"/>
              </a:lnSpc>
            </a:pPr>
            <a:r>
              <a:rPr lang="en-US" altLang="en-US" dirty="0"/>
              <a:t>The calculations (before CAT Risk of R6 &amp; R7):</a:t>
            </a:r>
          </a:p>
          <a:p>
            <a:pPr>
              <a:lnSpc>
                <a:spcPct val="90000"/>
              </a:lnSpc>
            </a:pPr>
            <a:endParaRPr lang="en-US" altLang="en-US" dirty="0"/>
          </a:p>
          <a:p>
            <a:pPr>
              <a:lnSpc>
                <a:spcPct val="90000"/>
              </a:lnSpc>
              <a:buFontTx/>
              <a:buNone/>
            </a:pPr>
            <a:r>
              <a:rPr lang="en-US" altLang="en-US" sz="2200" dirty="0"/>
              <a:t>Property/Casualty = R</a:t>
            </a:r>
            <a:r>
              <a:rPr lang="en-US" altLang="en-US" sz="2200" baseline="-14000" dirty="0"/>
              <a:t>0</a:t>
            </a:r>
            <a:r>
              <a:rPr lang="en-US" altLang="en-US" sz="2200" dirty="0"/>
              <a:t> +   (R</a:t>
            </a:r>
            <a:r>
              <a:rPr lang="en-US" altLang="en-US" sz="2200" baseline="-14000" dirty="0"/>
              <a:t>1</a:t>
            </a:r>
            <a:r>
              <a:rPr lang="en-US" altLang="en-US" sz="2200" dirty="0"/>
              <a:t>)</a:t>
            </a:r>
            <a:r>
              <a:rPr lang="en-US" altLang="en-US" sz="2200" baseline="30000" dirty="0"/>
              <a:t>2</a:t>
            </a:r>
            <a:r>
              <a:rPr lang="en-US" altLang="en-US" sz="2200" dirty="0"/>
              <a:t>+(R</a:t>
            </a:r>
            <a:r>
              <a:rPr lang="en-US" altLang="en-US" sz="2200" baseline="-14000" dirty="0"/>
              <a:t>2</a:t>
            </a:r>
            <a:r>
              <a:rPr lang="en-US" altLang="en-US" sz="2200" dirty="0"/>
              <a:t>)</a:t>
            </a:r>
            <a:r>
              <a:rPr lang="en-US" altLang="en-US" sz="2200" baseline="30000" dirty="0"/>
              <a:t>2</a:t>
            </a:r>
            <a:r>
              <a:rPr lang="en-US" altLang="en-US" sz="2200" dirty="0"/>
              <a:t>+(R</a:t>
            </a:r>
            <a:r>
              <a:rPr lang="en-US" altLang="en-US" sz="2200" baseline="-14000" dirty="0"/>
              <a:t>3</a:t>
            </a:r>
            <a:r>
              <a:rPr lang="en-US" altLang="en-US" sz="2200" dirty="0"/>
              <a:t>)</a:t>
            </a:r>
            <a:r>
              <a:rPr lang="en-US" altLang="en-US" sz="2200" baseline="30000" dirty="0"/>
              <a:t>2</a:t>
            </a:r>
            <a:r>
              <a:rPr lang="en-US" altLang="en-US" sz="2200" dirty="0"/>
              <a:t>+(R</a:t>
            </a:r>
            <a:r>
              <a:rPr lang="en-US" altLang="en-US" sz="2200" baseline="-14000" dirty="0"/>
              <a:t>4</a:t>
            </a:r>
            <a:r>
              <a:rPr lang="en-US" altLang="en-US" sz="2200" dirty="0"/>
              <a:t>)</a:t>
            </a:r>
            <a:r>
              <a:rPr lang="en-US" altLang="en-US" sz="2200" baseline="30000" dirty="0"/>
              <a:t>2</a:t>
            </a:r>
            <a:r>
              <a:rPr lang="en-US" altLang="en-US" sz="2200" dirty="0"/>
              <a:t>+(R</a:t>
            </a:r>
            <a:r>
              <a:rPr lang="en-US" altLang="en-US" sz="2200" baseline="-14000" dirty="0"/>
              <a:t>5</a:t>
            </a:r>
            <a:r>
              <a:rPr lang="en-US" altLang="en-US" sz="2200" dirty="0"/>
              <a:t>)</a:t>
            </a:r>
            <a:r>
              <a:rPr lang="en-US" altLang="en-US" sz="2200" baseline="30000" dirty="0"/>
              <a:t>2</a:t>
            </a:r>
          </a:p>
          <a:p>
            <a:pPr>
              <a:lnSpc>
                <a:spcPct val="90000"/>
              </a:lnSpc>
              <a:buFontTx/>
              <a:buNone/>
            </a:pPr>
            <a:endParaRPr lang="en-US" altLang="en-US" sz="2000" dirty="0"/>
          </a:p>
          <a:p>
            <a:pPr>
              <a:lnSpc>
                <a:spcPct val="90000"/>
              </a:lnSpc>
            </a:pPr>
            <a:endParaRPr lang="en-US" altLang="en-US" dirty="0"/>
          </a:p>
          <a:p>
            <a:pPr>
              <a:lnSpc>
                <a:spcPct val="90000"/>
              </a:lnSpc>
            </a:pPr>
            <a:r>
              <a:rPr lang="en-US" altLang="en-US" dirty="0"/>
              <a:t>The Covariance adjustment is used to discount the total RBC Before Covariance because the RBC amounts for the individual components when simply added together, overstate the true risk. It is assumed that not all events for which RBC is required would occur at the same time.</a:t>
            </a:r>
          </a:p>
          <a:p>
            <a:pPr marL="514350" indent="-514350">
              <a:buFont typeface="+mj-lt"/>
              <a:buAutoNum type="arabicPeriod"/>
            </a:pPr>
            <a:endParaRPr lang="en-US" dirty="0"/>
          </a:p>
        </p:txBody>
      </p:sp>
      <p:pic>
        <p:nvPicPr>
          <p:cNvPr id="7" name="Picture 4" descr="j0431626[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934200" y="3276600"/>
            <a:ext cx="2359025" cy="1600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00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7843823"/>
              </p:ext>
            </p:extLst>
          </p:nvPr>
        </p:nvGraphicFramePr>
        <p:xfrm>
          <a:off x="685800" y="1045030"/>
          <a:ext cx="7772400" cy="512717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txBox="1">
            <a:spLocks/>
          </p:cNvSpPr>
          <p:nvPr/>
        </p:nvSpPr>
        <p:spPr>
          <a:xfrm>
            <a:off x="457200" y="228600"/>
            <a:ext cx="8153400" cy="762000"/>
          </a:xfrm>
          <a:prstGeom prst="rect">
            <a:avLst/>
          </a:prstGeom>
          <a:noFill/>
          <a:effectLst>
            <a:innerShdw blurRad="63500" dist="50800" dir="8100000">
              <a:prstClr val="black">
                <a:alpha val="50000"/>
              </a:prstClr>
            </a:innerShdw>
          </a:effectLst>
        </p:spPr>
        <p:txBody>
          <a:bodyPr vert="horz" lIns="91440" tIns="45720" rIns="91440" bIns="45720" rtlCol="0" anchor="ctr">
            <a:normAutofit fontScale="92500" lnSpcReduction="2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b="1" dirty="0" smtClean="0">
                <a:solidFill>
                  <a:schemeClr val="bg1"/>
                </a:solidFill>
                <a:latin typeface="Arial" panose="020B0604020202020204" pitchFamily="34" charset="0"/>
                <a:cs typeface="Arial" panose="020B0604020202020204" pitchFamily="34" charset="0"/>
              </a:rPr>
              <a:t>Ability to Absorb Significant Unforeseen Losses-P&amp;C Net Income/Loss Trends</a:t>
            </a:r>
            <a:endParaRPr lang="en-US" b="1" dirty="0">
              <a:solidFill>
                <a:schemeClr val="bg1"/>
              </a:solidFill>
              <a:latin typeface="Arial" panose="020B0604020202020204" pitchFamily="34" charset="0"/>
              <a:cs typeface="Arial" panose="020B0604020202020204" pitchFamily="34" charset="0"/>
            </a:endParaRPr>
          </a:p>
        </p:txBody>
      </p:sp>
      <p:cxnSp>
        <p:nvCxnSpPr>
          <p:cNvPr id="4" name="Straight Connector 3"/>
          <p:cNvCxnSpPr/>
          <p:nvPr/>
        </p:nvCxnSpPr>
        <p:spPr>
          <a:xfrm>
            <a:off x="457200" y="914400"/>
            <a:ext cx="8153400" cy="0"/>
          </a:xfrm>
          <a:prstGeom prst="line">
            <a:avLst/>
          </a:prstGeom>
          <a:ln w="15875">
            <a:solidFill>
              <a:srgbClr val="002060"/>
            </a:solidFill>
            <a:headEnd type="none"/>
            <a:tailEnd type="none"/>
          </a:ln>
          <a:effectLst/>
        </p:spPr>
        <p:style>
          <a:lnRef idx="3">
            <a:schemeClr val="dk1"/>
          </a:lnRef>
          <a:fillRef idx="0">
            <a:schemeClr val="dk1"/>
          </a:fillRef>
          <a:effectRef idx="2">
            <a:schemeClr val="dk1"/>
          </a:effectRef>
          <a:fontRef idx="minor">
            <a:schemeClr val="tx1"/>
          </a:fontRef>
        </p:style>
      </p:cxnSp>
      <p:sp>
        <p:nvSpPr>
          <p:cNvPr id="5" name="Slide Number Placeholder 3"/>
          <p:cNvSpPr txBox="1">
            <a:spLocks/>
          </p:cNvSpPr>
          <p:nvPr/>
        </p:nvSpPr>
        <p:spPr>
          <a:xfrm>
            <a:off x="8458200" y="6019800"/>
            <a:ext cx="676275" cy="503238"/>
          </a:xfrm>
          <a:prstGeom prst="ellipse">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1E9513-F7A8-49A6-8EDC-F06CCDF94045}" type="slidenum">
              <a:rPr lang="en-US" smtClean="0"/>
              <a:pPr/>
              <a:t>7</a:t>
            </a:fld>
            <a:endParaRPr lang="en-US" dirty="0"/>
          </a:p>
        </p:txBody>
      </p:sp>
    </p:spTree>
    <p:extLst>
      <p:ext uri="{BB962C8B-B14F-4D97-AF65-F5344CB8AC3E}">
        <p14:creationId xmlns:p14="http://schemas.microsoft.com/office/powerpoint/2010/main" val="16176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28600"/>
            <a:ext cx="8153400" cy="762000"/>
          </a:xfrm>
          <a:prstGeom prst="rect">
            <a:avLst/>
          </a:prstGeom>
          <a:noFill/>
          <a:effectLst>
            <a:innerShdw blurRad="63500" dist="50800" dir="8100000">
              <a:prstClr val="black">
                <a:alpha val="50000"/>
              </a:prstClr>
            </a:inn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b="1" dirty="0" smtClean="0">
                <a:solidFill>
                  <a:schemeClr val="bg1"/>
                </a:solidFill>
                <a:latin typeface="Arial" panose="020B0604020202020204" pitchFamily="34" charset="0"/>
                <a:cs typeface="Arial" panose="020B0604020202020204" pitchFamily="34" charset="0"/>
              </a:rPr>
              <a:t>US Catastrophe Losses (Insured Losses)</a:t>
            </a:r>
            <a:endParaRPr lang="en-US" b="1" dirty="0">
              <a:solidFill>
                <a:schemeClr val="bg1"/>
              </a:solidFill>
              <a:latin typeface="Arial" panose="020B0604020202020204" pitchFamily="34" charset="0"/>
              <a:cs typeface="Arial" panose="020B0604020202020204" pitchFamily="34" charset="0"/>
            </a:endParaRPr>
          </a:p>
        </p:txBody>
      </p:sp>
      <p:cxnSp>
        <p:nvCxnSpPr>
          <p:cNvPr id="8" name="Straight Connector 7"/>
          <p:cNvCxnSpPr/>
          <p:nvPr/>
        </p:nvCxnSpPr>
        <p:spPr>
          <a:xfrm>
            <a:off x="457200" y="914400"/>
            <a:ext cx="8153400" cy="0"/>
          </a:xfrm>
          <a:prstGeom prst="line">
            <a:avLst/>
          </a:prstGeom>
          <a:ln w="15875">
            <a:solidFill>
              <a:srgbClr val="002060"/>
            </a:solidFill>
            <a:headEnd type="none"/>
            <a:tailEnd type="none"/>
          </a:ln>
          <a:effectLst/>
        </p:spPr>
        <p:style>
          <a:lnRef idx="3">
            <a:schemeClr val="dk1"/>
          </a:lnRef>
          <a:fillRef idx="0">
            <a:schemeClr val="dk1"/>
          </a:fillRef>
          <a:effectRef idx="2">
            <a:schemeClr val="dk1"/>
          </a:effectRef>
          <a:fontRef idx="minor">
            <a:schemeClr val="tx1"/>
          </a:fontRef>
        </p:style>
      </p:cxnSp>
      <p:graphicFrame>
        <p:nvGraphicFramePr>
          <p:cNvPr id="10" name="Chart 9"/>
          <p:cNvGraphicFramePr>
            <a:graphicFrameLocks/>
          </p:cNvGraphicFramePr>
          <p:nvPr>
            <p:extLst>
              <p:ext uri="{D42A27DB-BD31-4B8C-83A1-F6EECF244321}">
                <p14:modId xmlns:p14="http://schemas.microsoft.com/office/powerpoint/2010/main" val="4030805737"/>
              </p:ext>
            </p:extLst>
          </p:nvPr>
        </p:nvGraphicFramePr>
        <p:xfrm>
          <a:off x="685800" y="1306909"/>
          <a:ext cx="7772400" cy="4853781"/>
        </p:xfrm>
        <a:graphic>
          <a:graphicData uri="http://schemas.openxmlformats.org/drawingml/2006/chart">
            <c:chart xmlns:c="http://schemas.openxmlformats.org/drawingml/2006/chart" xmlns:r="http://schemas.openxmlformats.org/officeDocument/2006/relationships" r:id="rId3"/>
          </a:graphicData>
        </a:graphic>
      </p:graphicFrame>
      <p:sp>
        <p:nvSpPr>
          <p:cNvPr id="17" name="Line Callout 1 16"/>
          <p:cNvSpPr/>
          <p:nvPr/>
        </p:nvSpPr>
        <p:spPr>
          <a:xfrm>
            <a:off x="1447800" y="1168207"/>
            <a:ext cx="2543128" cy="873864"/>
          </a:xfrm>
          <a:prstGeom prst="borderCallout1">
            <a:avLst>
              <a:gd name="adj1" fmla="val 49597"/>
              <a:gd name="adj2" fmla="val 100400"/>
              <a:gd name="adj3" fmla="val 100130"/>
              <a:gd name="adj4" fmla="val 121371"/>
            </a:avLst>
          </a:prstGeom>
          <a:solidFill>
            <a:srgbClr val="FFC000"/>
          </a:solidFill>
          <a:ln>
            <a:solidFill>
              <a:srgbClr val="FFC000"/>
            </a:solidFill>
            <a:tailEnd type="triangle" w="lg" len="med"/>
          </a:ln>
        </p:spPr>
        <p:style>
          <a:lnRef idx="1">
            <a:schemeClr val="accent2"/>
          </a:lnRef>
          <a:fillRef idx="3">
            <a:schemeClr val="accent2"/>
          </a:fillRef>
          <a:effectRef idx="2">
            <a:schemeClr val="accent2"/>
          </a:effectRef>
          <a:fontRef idx="minor">
            <a:schemeClr val="lt1"/>
          </a:fontRef>
        </p:style>
        <p:txBody>
          <a:bodyPr rtlCol="0" anchor="t" anchorCtr="0"/>
          <a:lstStyle/>
          <a:p>
            <a:pPr marL="112713" indent="-112713">
              <a:buFont typeface="Arial" panose="020B0604020202020204" pitchFamily="34" charset="0"/>
              <a:buChar char="•"/>
            </a:pPr>
            <a:r>
              <a:rPr lang="en-US" sz="1200" dirty="0" smtClean="0">
                <a:solidFill>
                  <a:schemeClr val="tx1"/>
                </a:solidFill>
              </a:rPr>
              <a:t>Drought (South, Southwest)</a:t>
            </a:r>
          </a:p>
          <a:p>
            <a:pPr marL="112713" indent="-112713">
              <a:buFont typeface="Arial" panose="020B0604020202020204" pitchFamily="34" charset="0"/>
              <a:buChar char="•"/>
            </a:pPr>
            <a:r>
              <a:rPr lang="en-US" sz="1200" dirty="0" smtClean="0">
                <a:solidFill>
                  <a:schemeClr val="tx1"/>
                </a:solidFill>
              </a:rPr>
              <a:t>Hurricane Irene</a:t>
            </a:r>
          </a:p>
          <a:p>
            <a:pPr marL="112713" indent="-112713">
              <a:buFont typeface="Arial" panose="020B0604020202020204" pitchFamily="34" charset="0"/>
              <a:buChar char="•"/>
            </a:pPr>
            <a:r>
              <a:rPr lang="en-US" sz="1200" dirty="0" smtClean="0">
                <a:solidFill>
                  <a:schemeClr val="tx1"/>
                </a:solidFill>
              </a:rPr>
              <a:t>Severe Spring Weather (Southeast, Midwest, Ohio Valley)</a:t>
            </a:r>
          </a:p>
          <a:p>
            <a:pPr marL="171450" indent="-171450">
              <a:buFont typeface="Helvetica" panose="020B0604020202020204" pitchFamily="34" charset="0"/>
              <a:buChar char="−"/>
            </a:pPr>
            <a:endParaRPr lang="en-US" sz="1200" dirty="0" smtClean="0">
              <a:solidFill>
                <a:schemeClr val="tx1"/>
              </a:solidFill>
            </a:endParaRPr>
          </a:p>
        </p:txBody>
      </p:sp>
      <p:sp>
        <p:nvSpPr>
          <p:cNvPr id="18" name="Line Callout 1 17"/>
          <p:cNvSpPr/>
          <p:nvPr/>
        </p:nvSpPr>
        <p:spPr>
          <a:xfrm>
            <a:off x="5517715" y="2209801"/>
            <a:ext cx="1949605" cy="1523999"/>
          </a:xfrm>
          <a:prstGeom prst="borderCallout1">
            <a:avLst>
              <a:gd name="adj1" fmla="val 50146"/>
              <a:gd name="adj2" fmla="val 101285"/>
              <a:gd name="adj3" fmla="val 94188"/>
              <a:gd name="adj4" fmla="val 131660"/>
            </a:avLst>
          </a:prstGeom>
          <a:solidFill>
            <a:srgbClr val="FFC000"/>
          </a:solidFill>
          <a:ln>
            <a:solidFill>
              <a:srgbClr val="FFC000"/>
            </a:solidFill>
            <a:tailEnd type="triangle" w="lg" len="med"/>
          </a:ln>
        </p:spPr>
        <p:style>
          <a:lnRef idx="1">
            <a:schemeClr val="accent2"/>
          </a:lnRef>
          <a:fillRef idx="3">
            <a:schemeClr val="accent2"/>
          </a:fillRef>
          <a:effectRef idx="2">
            <a:schemeClr val="accent2"/>
          </a:effectRef>
          <a:fontRef idx="minor">
            <a:schemeClr val="lt1"/>
          </a:fontRef>
        </p:style>
        <p:txBody>
          <a:bodyPr rtlCol="0" anchor="t" anchorCtr="0"/>
          <a:lstStyle/>
          <a:p>
            <a:pPr marL="112713" indent="-112713">
              <a:buFont typeface="Arial" panose="020B0604020202020204" pitchFamily="34" charset="0"/>
              <a:buChar char="•"/>
            </a:pPr>
            <a:r>
              <a:rPr lang="en-US" sz="1200" dirty="0">
                <a:solidFill>
                  <a:schemeClr val="tx1"/>
                </a:solidFill>
              </a:rPr>
              <a:t>California Drought</a:t>
            </a:r>
          </a:p>
          <a:p>
            <a:pPr marL="112713" indent="-112713">
              <a:buFont typeface="Arial" panose="020B0604020202020204" pitchFamily="34" charset="0"/>
              <a:buChar char="•"/>
            </a:pPr>
            <a:r>
              <a:rPr lang="en-US" sz="1200" dirty="0">
                <a:solidFill>
                  <a:schemeClr val="tx1"/>
                </a:solidFill>
              </a:rPr>
              <a:t>Hurricane Matthew (Southeast Coast) </a:t>
            </a:r>
          </a:p>
          <a:p>
            <a:pPr marL="112713" indent="-112713">
              <a:buFont typeface="Arial" panose="020B0604020202020204" pitchFamily="34" charset="0"/>
              <a:buChar char="•"/>
            </a:pPr>
            <a:r>
              <a:rPr lang="en-US" sz="1200" dirty="0" smtClean="0">
                <a:solidFill>
                  <a:schemeClr val="tx1"/>
                </a:solidFill>
              </a:rPr>
              <a:t>Louisiana Flooding</a:t>
            </a:r>
          </a:p>
          <a:p>
            <a:pPr marL="112713" indent="-112713">
              <a:buFont typeface="Arial" panose="020B0604020202020204" pitchFamily="34" charset="0"/>
              <a:buChar char="•"/>
            </a:pPr>
            <a:r>
              <a:rPr lang="en-US" sz="1200" dirty="0" smtClean="0">
                <a:solidFill>
                  <a:schemeClr val="tx1"/>
                </a:solidFill>
              </a:rPr>
              <a:t>Severe Weather (South) </a:t>
            </a:r>
          </a:p>
          <a:p>
            <a:pPr marL="112713" indent="-112713">
              <a:buFont typeface="Arial" panose="020B0604020202020204" pitchFamily="34" charset="0"/>
              <a:buChar char="•"/>
            </a:pPr>
            <a:r>
              <a:rPr lang="en-US" sz="1200" dirty="0" smtClean="0">
                <a:solidFill>
                  <a:schemeClr val="tx1"/>
                </a:solidFill>
              </a:rPr>
              <a:t>Texas </a:t>
            </a:r>
            <a:r>
              <a:rPr lang="en-US" sz="1200" dirty="0">
                <a:solidFill>
                  <a:schemeClr val="tx1"/>
                </a:solidFill>
              </a:rPr>
              <a:t>Flooding</a:t>
            </a:r>
          </a:p>
          <a:p>
            <a:pPr marL="112713" indent="-112713">
              <a:buFont typeface="Arial" panose="020B0604020202020204" pitchFamily="34" charset="0"/>
              <a:buChar char="•"/>
            </a:pPr>
            <a:r>
              <a:rPr lang="en-US" sz="1200" dirty="0" smtClean="0">
                <a:solidFill>
                  <a:schemeClr val="tx1"/>
                </a:solidFill>
              </a:rPr>
              <a:t>Texas Hail Storm</a:t>
            </a:r>
          </a:p>
          <a:p>
            <a:pPr marL="112713" indent="-112713">
              <a:buFont typeface="Arial" panose="020B0604020202020204" pitchFamily="34" charset="0"/>
              <a:buChar char="•"/>
            </a:pPr>
            <a:r>
              <a:rPr lang="en-US" sz="1200" dirty="0" smtClean="0">
                <a:solidFill>
                  <a:schemeClr val="tx1"/>
                </a:solidFill>
              </a:rPr>
              <a:t>Wildfires</a:t>
            </a:r>
            <a:endParaRPr lang="en-US" sz="1200" dirty="0">
              <a:solidFill>
                <a:schemeClr val="tx1"/>
              </a:solidFill>
            </a:endParaRPr>
          </a:p>
        </p:txBody>
      </p:sp>
      <p:sp>
        <p:nvSpPr>
          <p:cNvPr id="6" name="Line Callout 1 5"/>
          <p:cNvSpPr/>
          <p:nvPr/>
        </p:nvSpPr>
        <p:spPr>
          <a:xfrm>
            <a:off x="6172200" y="1121397"/>
            <a:ext cx="2133600" cy="967483"/>
          </a:xfrm>
          <a:prstGeom prst="borderCallout1">
            <a:avLst>
              <a:gd name="adj1" fmla="val 48018"/>
              <a:gd name="adj2" fmla="val -1225"/>
              <a:gd name="adj3" fmla="val 90335"/>
              <a:gd name="adj4" fmla="val -44103"/>
            </a:avLst>
          </a:prstGeom>
          <a:solidFill>
            <a:srgbClr val="FFC000"/>
          </a:solidFill>
          <a:ln>
            <a:solidFill>
              <a:srgbClr val="FFC000"/>
            </a:solidFill>
            <a:tailEnd type="triangle" w="lg" len="med"/>
          </a:ln>
        </p:spPr>
        <p:style>
          <a:lnRef idx="1">
            <a:schemeClr val="accent2"/>
          </a:lnRef>
          <a:fillRef idx="3">
            <a:schemeClr val="accent2"/>
          </a:fillRef>
          <a:effectRef idx="2">
            <a:schemeClr val="accent2"/>
          </a:effectRef>
          <a:fontRef idx="minor">
            <a:schemeClr val="lt1"/>
          </a:fontRef>
        </p:style>
        <p:txBody>
          <a:bodyPr rtlCol="0" anchor="t" anchorCtr="0"/>
          <a:lstStyle/>
          <a:p>
            <a:pPr marL="112713" indent="-112713">
              <a:buFont typeface="Arial" panose="020B0604020202020204" pitchFamily="34" charset="0"/>
              <a:buChar char="•"/>
            </a:pPr>
            <a:r>
              <a:rPr lang="en-US" sz="1200" dirty="0">
                <a:solidFill>
                  <a:schemeClr val="tx1"/>
                </a:solidFill>
              </a:rPr>
              <a:t>Hurricane </a:t>
            </a:r>
            <a:r>
              <a:rPr lang="en-US" sz="1200" dirty="0" smtClean="0">
                <a:solidFill>
                  <a:schemeClr val="tx1"/>
                </a:solidFill>
              </a:rPr>
              <a:t>Isaac</a:t>
            </a:r>
          </a:p>
          <a:p>
            <a:pPr marL="112713" indent="-112713">
              <a:buFont typeface="Arial" panose="020B0604020202020204" pitchFamily="34" charset="0"/>
              <a:buChar char="•"/>
            </a:pPr>
            <a:r>
              <a:rPr lang="en-US" sz="1200" dirty="0" smtClean="0">
                <a:solidFill>
                  <a:schemeClr val="tx1"/>
                </a:solidFill>
              </a:rPr>
              <a:t>Hurricane </a:t>
            </a:r>
            <a:r>
              <a:rPr lang="en-US" sz="1200" dirty="0">
                <a:solidFill>
                  <a:schemeClr val="tx1"/>
                </a:solidFill>
              </a:rPr>
              <a:t>Sandy (Northeast)</a:t>
            </a:r>
          </a:p>
          <a:p>
            <a:pPr marL="112713" indent="-112713">
              <a:buFont typeface="Arial" panose="020B0604020202020204" pitchFamily="34" charset="0"/>
              <a:buChar char="•"/>
            </a:pPr>
            <a:r>
              <a:rPr lang="en-US" sz="1200" dirty="0">
                <a:solidFill>
                  <a:schemeClr val="tx1"/>
                </a:solidFill>
              </a:rPr>
              <a:t>Severe Weather (Midwest, Ohio Valley</a:t>
            </a:r>
            <a:r>
              <a:rPr lang="en-US" sz="1200" dirty="0" smtClean="0">
                <a:solidFill>
                  <a:schemeClr val="tx1"/>
                </a:solidFill>
              </a:rPr>
              <a:t>)</a:t>
            </a:r>
            <a:endParaRPr lang="en-US" sz="1200" dirty="0">
              <a:solidFill>
                <a:schemeClr val="tx1"/>
              </a:solidFill>
            </a:endParaRPr>
          </a:p>
          <a:p>
            <a:pPr marL="112713" indent="-112713">
              <a:buFont typeface="Arial" panose="020B0604020202020204" pitchFamily="34" charset="0"/>
              <a:buChar char="•"/>
            </a:pPr>
            <a:r>
              <a:rPr lang="en-US" sz="1200" dirty="0" smtClean="0">
                <a:solidFill>
                  <a:schemeClr val="tx1"/>
                </a:solidFill>
              </a:rPr>
              <a:t>U.S. Drought</a:t>
            </a:r>
          </a:p>
          <a:p>
            <a:pPr marL="171450" indent="-171450">
              <a:buFont typeface="Helvetica" panose="020B0604020202020204" pitchFamily="34" charset="0"/>
              <a:buChar char="−"/>
            </a:pPr>
            <a:endParaRPr lang="en-US" sz="200" dirty="0" smtClean="0">
              <a:solidFill>
                <a:schemeClr val="tx1"/>
              </a:solidFill>
            </a:endParaRPr>
          </a:p>
          <a:p>
            <a:pPr marL="171450" indent="-171450">
              <a:buFont typeface="Helvetica" panose="020B0604020202020204" pitchFamily="34" charset="0"/>
              <a:buChar char="−"/>
            </a:pPr>
            <a:endParaRPr lang="en-US" sz="200" dirty="0" smtClean="0">
              <a:solidFill>
                <a:schemeClr val="tx1"/>
              </a:solidFill>
            </a:endParaRPr>
          </a:p>
          <a:p>
            <a:endParaRPr lang="en-US" sz="1100" dirty="0">
              <a:solidFill>
                <a:schemeClr val="tx1"/>
              </a:solidFill>
            </a:endParaRPr>
          </a:p>
        </p:txBody>
      </p:sp>
      <p:sp>
        <p:nvSpPr>
          <p:cNvPr id="16" name="Line Callout 1 15"/>
          <p:cNvSpPr/>
          <p:nvPr/>
        </p:nvSpPr>
        <p:spPr>
          <a:xfrm>
            <a:off x="2802171" y="2295913"/>
            <a:ext cx="1541229" cy="1209288"/>
          </a:xfrm>
          <a:prstGeom prst="borderCallout1">
            <a:avLst>
              <a:gd name="adj1" fmla="val 48018"/>
              <a:gd name="adj2" fmla="val -1225"/>
              <a:gd name="adj3" fmla="val 48327"/>
              <a:gd name="adj4" fmla="val -29003"/>
            </a:avLst>
          </a:prstGeom>
          <a:solidFill>
            <a:srgbClr val="FFC000"/>
          </a:solidFill>
          <a:ln>
            <a:solidFill>
              <a:srgbClr val="FFC000"/>
            </a:solidFill>
            <a:tailEnd type="triangle" w="lg" len="med"/>
          </a:ln>
        </p:spPr>
        <p:style>
          <a:lnRef idx="1">
            <a:schemeClr val="accent2"/>
          </a:lnRef>
          <a:fillRef idx="3">
            <a:schemeClr val="accent2"/>
          </a:fillRef>
          <a:effectRef idx="2">
            <a:schemeClr val="accent2"/>
          </a:effectRef>
          <a:fontRef idx="minor">
            <a:schemeClr val="lt1"/>
          </a:fontRef>
        </p:style>
        <p:txBody>
          <a:bodyPr rtlCol="0" anchor="t" anchorCtr="0"/>
          <a:lstStyle/>
          <a:p>
            <a:pPr marL="112713" indent="-112713">
              <a:buFont typeface="Arial" panose="020B0604020202020204" pitchFamily="34" charset="0"/>
              <a:buChar char="•"/>
            </a:pPr>
            <a:r>
              <a:rPr lang="en-US" sz="1200" dirty="0">
                <a:solidFill>
                  <a:schemeClr val="tx1"/>
                </a:solidFill>
              </a:rPr>
              <a:t>Hurricane </a:t>
            </a:r>
            <a:r>
              <a:rPr lang="en-US" sz="1200" dirty="0" smtClean="0">
                <a:solidFill>
                  <a:schemeClr val="tx1"/>
                </a:solidFill>
              </a:rPr>
              <a:t>Gustav</a:t>
            </a:r>
            <a:endParaRPr lang="en-US" sz="1200" dirty="0">
              <a:solidFill>
                <a:schemeClr val="tx1"/>
              </a:solidFill>
            </a:endParaRPr>
          </a:p>
          <a:p>
            <a:pPr marL="112713" indent="-112713">
              <a:buFont typeface="Arial" panose="020B0604020202020204" pitchFamily="34" charset="0"/>
              <a:buChar char="•"/>
            </a:pPr>
            <a:r>
              <a:rPr lang="en-US" sz="1200" dirty="0" smtClean="0">
                <a:solidFill>
                  <a:schemeClr val="tx1"/>
                </a:solidFill>
              </a:rPr>
              <a:t>Hurricane Ike</a:t>
            </a:r>
            <a:endParaRPr lang="en-US" sz="1200" dirty="0">
              <a:solidFill>
                <a:schemeClr val="tx1"/>
              </a:solidFill>
            </a:endParaRPr>
          </a:p>
          <a:p>
            <a:pPr marL="112713" indent="-112713">
              <a:buFont typeface="Arial" panose="020B0604020202020204" pitchFamily="34" charset="0"/>
              <a:buChar char="•"/>
            </a:pPr>
            <a:r>
              <a:rPr lang="en-US" sz="1200" dirty="0">
                <a:solidFill>
                  <a:schemeClr val="tx1"/>
                </a:solidFill>
              </a:rPr>
              <a:t>Midwest Flooding</a:t>
            </a:r>
          </a:p>
          <a:p>
            <a:pPr marL="112713" indent="-112713">
              <a:buFont typeface="Arial" panose="020B0604020202020204" pitchFamily="34" charset="0"/>
              <a:buChar char="•"/>
            </a:pPr>
            <a:r>
              <a:rPr lang="en-US" sz="1200" dirty="0">
                <a:solidFill>
                  <a:schemeClr val="tx1"/>
                </a:solidFill>
              </a:rPr>
              <a:t>Severe Weather (Midwest</a:t>
            </a:r>
            <a:r>
              <a:rPr lang="en-US" sz="1200" dirty="0" smtClean="0">
                <a:solidFill>
                  <a:schemeClr val="tx1"/>
                </a:solidFill>
              </a:rPr>
              <a:t>)</a:t>
            </a:r>
            <a:endParaRPr lang="en-US" sz="1200" dirty="0">
              <a:solidFill>
                <a:schemeClr val="tx1"/>
              </a:solidFill>
            </a:endParaRPr>
          </a:p>
          <a:p>
            <a:pPr marL="112713" indent="-112713">
              <a:buFont typeface="Arial" panose="020B0604020202020204" pitchFamily="34" charset="0"/>
              <a:buChar char="•"/>
            </a:pPr>
            <a:r>
              <a:rPr lang="en-US" sz="1200" dirty="0" smtClean="0">
                <a:solidFill>
                  <a:schemeClr val="tx1"/>
                </a:solidFill>
              </a:rPr>
              <a:t>U.S. Drought</a:t>
            </a:r>
          </a:p>
          <a:p>
            <a:endParaRPr lang="en-US" sz="200" b="1" dirty="0" smtClean="0">
              <a:solidFill>
                <a:schemeClr val="tx1"/>
              </a:solidFill>
            </a:endParaRPr>
          </a:p>
          <a:p>
            <a:endParaRPr lang="en-US" sz="200" b="1" dirty="0" smtClean="0">
              <a:solidFill>
                <a:schemeClr val="tx1"/>
              </a:solidFill>
            </a:endParaRPr>
          </a:p>
          <a:p>
            <a:endParaRPr lang="en-US" sz="200" b="1" dirty="0" smtClean="0">
              <a:solidFill>
                <a:schemeClr val="tx1"/>
              </a:solidFill>
            </a:endParaRPr>
          </a:p>
        </p:txBody>
      </p:sp>
      <p:sp>
        <p:nvSpPr>
          <p:cNvPr id="9" name="Slide Number Placeholder 3"/>
          <p:cNvSpPr txBox="1">
            <a:spLocks/>
          </p:cNvSpPr>
          <p:nvPr/>
        </p:nvSpPr>
        <p:spPr>
          <a:xfrm>
            <a:off x="8458200" y="6019800"/>
            <a:ext cx="676275" cy="503238"/>
          </a:xfrm>
          <a:prstGeom prst="ellipse">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1E9513-F7A8-49A6-8EDC-F06CCDF94045}" type="slidenum">
              <a:rPr lang="en-US" smtClean="0"/>
              <a:pPr/>
              <a:t>8</a:t>
            </a:fld>
            <a:endParaRPr lang="en-US" dirty="0"/>
          </a:p>
        </p:txBody>
      </p:sp>
    </p:spTree>
    <p:extLst>
      <p:ext uri="{BB962C8B-B14F-4D97-AF65-F5344CB8AC3E}">
        <p14:creationId xmlns:p14="http://schemas.microsoft.com/office/powerpoint/2010/main" val="340923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500"/>
                                        <p:tgtEl>
                                          <p:spTgt spid="1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6"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754494908"/>
              </p:ext>
            </p:extLst>
          </p:nvPr>
        </p:nvGraphicFramePr>
        <p:xfrm>
          <a:off x="838200" y="2514600"/>
          <a:ext cx="5943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Left-Right Arrow Callout 2"/>
          <p:cNvSpPr/>
          <p:nvPr/>
        </p:nvSpPr>
        <p:spPr>
          <a:xfrm>
            <a:off x="1676400" y="5105400"/>
            <a:ext cx="4953000" cy="381000"/>
          </a:xfrm>
          <a:prstGeom prst="leftRightArrowCallout">
            <a:avLst>
              <a:gd name="adj1" fmla="val 24583"/>
              <a:gd name="adj2" fmla="val 42143"/>
              <a:gd name="adj3" fmla="val 45000"/>
              <a:gd name="adj4" fmla="val 36077"/>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smtClean="0">
                <a:solidFill>
                  <a:schemeClr val="bg1"/>
                </a:solidFill>
              </a:rPr>
              <a:t>123% Growth Since 2000</a:t>
            </a:r>
            <a:endParaRPr lang="en-US" sz="1400" dirty="0">
              <a:solidFill>
                <a:schemeClr val="bg1"/>
              </a:solidFill>
            </a:endParaRPr>
          </a:p>
        </p:txBody>
      </p:sp>
      <p:sp>
        <p:nvSpPr>
          <p:cNvPr id="4" name="Title 1"/>
          <p:cNvSpPr txBox="1">
            <a:spLocks/>
          </p:cNvSpPr>
          <p:nvPr/>
        </p:nvSpPr>
        <p:spPr>
          <a:xfrm>
            <a:off x="457200" y="228600"/>
            <a:ext cx="8153400" cy="762000"/>
          </a:xfrm>
          <a:prstGeom prst="rect">
            <a:avLst/>
          </a:prstGeom>
          <a:noFill/>
          <a:effectLst>
            <a:innerShdw blurRad="63500" dist="50800" dir="8100000">
              <a:prstClr val="black">
                <a:alpha val="50000"/>
              </a:prstClr>
            </a:inn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b="1" dirty="0" smtClean="0">
                <a:solidFill>
                  <a:schemeClr val="bg1"/>
                </a:solidFill>
                <a:latin typeface="Arial" panose="020B0604020202020204" pitchFamily="34" charset="0"/>
                <a:cs typeface="Arial" panose="020B0604020202020204" pitchFamily="34" charset="0"/>
              </a:rPr>
              <a:t>Policyholders’ Surplus (Equity)</a:t>
            </a:r>
            <a:endParaRPr lang="en-US" b="1" dirty="0">
              <a:solidFill>
                <a:schemeClr val="bg1"/>
              </a:solidFill>
              <a:latin typeface="Arial" panose="020B0604020202020204" pitchFamily="34" charset="0"/>
              <a:cs typeface="Arial" panose="020B0604020202020204" pitchFamily="34" charset="0"/>
            </a:endParaRPr>
          </a:p>
        </p:txBody>
      </p:sp>
      <p:cxnSp>
        <p:nvCxnSpPr>
          <p:cNvPr id="6" name="Straight Connector 5"/>
          <p:cNvCxnSpPr/>
          <p:nvPr/>
        </p:nvCxnSpPr>
        <p:spPr>
          <a:xfrm>
            <a:off x="457200" y="914400"/>
            <a:ext cx="8153400" cy="0"/>
          </a:xfrm>
          <a:prstGeom prst="line">
            <a:avLst/>
          </a:prstGeom>
          <a:ln w="15875">
            <a:solidFill>
              <a:srgbClr val="002060"/>
            </a:solidFill>
            <a:headEnd type="none"/>
            <a:tailEnd type="none"/>
          </a:ln>
          <a:effectLst/>
        </p:spPr>
        <p:style>
          <a:lnRef idx="3">
            <a:schemeClr val="dk1"/>
          </a:lnRef>
          <a:fillRef idx="0">
            <a:schemeClr val="dk1"/>
          </a:fillRef>
          <a:effectRef idx="2">
            <a:schemeClr val="dk1"/>
          </a:effectRef>
          <a:fontRef idx="minor">
            <a:schemeClr val="tx1"/>
          </a:fontRef>
        </p:style>
      </p:cxnSp>
      <p:sp>
        <p:nvSpPr>
          <p:cNvPr id="2" name="Rectangle 1"/>
          <p:cNvSpPr/>
          <p:nvPr/>
        </p:nvSpPr>
        <p:spPr>
          <a:xfrm>
            <a:off x="4362648" y="3244334"/>
            <a:ext cx="418704" cy="369332"/>
          </a:xfrm>
          <a:prstGeom prst="rect">
            <a:avLst/>
          </a:prstGeom>
        </p:spPr>
        <p:txBody>
          <a:bodyPr wrap="none">
            <a:spAutoFit/>
          </a:bodyPr>
          <a:lstStyle/>
          <a:p>
            <a:fld id="{821E9513-F7A8-49A6-8EDC-F06CCDF94045}" type="slidenum">
              <a:rPr lang="en-US"/>
              <a:pPr/>
              <a:t>9</a:t>
            </a:fld>
            <a:endParaRPr lang="en-US" dirty="0"/>
          </a:p>
        </p:txBody>
      </p:sp>
      <p:sp>
        <p:nvSpPr>
          <p:cNvPr id="7" name="Slide Number Placeholder 3"/>
          <p:cNvSpPr txBox="1">
            <a:spLocks/>
          </p:cNvSpPr>
          <p:nvPr/>
        </p:nvSpPr>
        <p:spPr>
          <a:xfrm>
            <a:off x="8458200" y="6019800"/>
            <a:ext cx="676275" cy="503238"/>
          </a:xfrm>
          <a:prstGeom prst="ellipse">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1E9513-F7A8-49A6-8EDC-F06CCDF94045}" type="slidenum">
              <a:rPr lang="en-US" smtClean="0"/>
              <a:pPr/>
              <a:t>9</a:t>
            </a:fld>
            <a:endParaRPr lang="en-US" dirty="0"/>
          </a:p>
        </p:txBody>
      </p:sp>
    </p:spTree>
    <p:extLst>
      <p:ext uri="{BB962C8B-B14F-4D97-AF65-F5344CB8AC3E}">
        <p14:creationId xmlns:p14="http://schemas.microsoft.com/office/powerpoint/2010/main" val="2140089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3041</TotalTime>
  <Words>925</Words>
  <Application>Microsoft Office PowerPoint</Application>
  <PresentationFormat>On-screen Show (4:3)</PresentationFormat>
  <Paragraphs>183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Session 6 – Capital Adequacy   ICP 17: Capital Adequacy </vt:lpstr>
      <vt:lpstr>ICP 17 Objectives</vt:lpstr>
      <vt:lpstr>Overview of RBC</vt:lpstr>
      <vt:lpstr>7 Typical Causes of Insolvencies</vt:lpstr>
      <vt:lpstr>Capital Requirements in the US</vt:lpstr>
      <vt:lpstr>Covariance Formula</vt:lpstr>
      <vt:lpstr>PowerPoint Presentation</vt:lpstr>
      <vt:lpstr>PowerPoint Presentation</vt:lpstr>
      <vt:lpstr>PowerPoint Presentation</vt:lpstr>
      <vt:lpstr>Degrees of Supervisory Intervention</vt:lpstr>
      <vt:lpstr>The RBC Ratio</vt:lpstr>
      <vt:lpstr>The RBC Ratio</vt:lpstr>
      <vt:lpstr>The RBC Ratio</vt:lpstr>
      <vt:lpstr>The RBC Ratio</vt:lpstr>
      <vt:lpstr>ICP 17</vt:lpstr>
      <vt:lpstr>QUESTIONS</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Sutton, Rashmi</cp:lastModifiedBy>
  <cp:revision>289</cp:revision>
  <cp:lastPrinted>2017-11-14T19:31:42Z</cp:lastPrinted>
  <dcterms:created xsi:type="dcterms:W3CDTF">2014-03-24T18:45:29Z</dcterms:created>
  <dcterms:modified xsi:type="dcterms:W3CDTF">2017-11-15T18:20:25Z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1543235192</vt:i4>
  </property>
  <property fmtid="{D5CDD505-2E9C-101B-9397-08002B2CF9AE}" pid="3" name="_NewReviewCycle">
    <vt:lpwstr/>
  </property>
  <property fmtid="{D5CDD505-2E9C-101B-9397-08002B2CF9AE}" pid="4" name="_EmailSubject">
    <vt:lpwstr>ASSAL Seminar Official Dinner - Nov 29</vt:lpwstr>
  </property>
  <property fmtid="{D5CDD505-2E9C-101B-9397-08002B2CF9AE}" pid="5" name="_AuthorEmail">
    <vt:lpwstr>rsutton@naic.org</vt:lpwstr>
  </property>
  <property fmtid="{D5CDD505-2E9C-101B-9397-08002B2CF9AE}" pid="6" name="_AuthorEmailDisplayName">
    <vt:lpwstr>Sutton, Rashmi</vt:lpwstr>
  </property>
  <property fmtid="{D5CDD505-2E9C-101B-9397-08002B2CF9AE}" pid="7" name="_PreviousAdHocReviewCycleID">
    <vt:i4>-1987897896</vt:i4>
  </property>
</Properties>
</file>