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theme/theme6.xml" ContentType="application/vnd.openxmlformats-officedocument.theme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theme/theme9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11.xml" ContentType="application/vnd.openxmlformats-officedocument.presentationml.notesSl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charts/chart3.xml" ContentType="application/vnd.openxmlformats-officedocument.drawingml.chart+xml"/>
  <Override PartName="/ppt/notesSlides/notesSlide21.xml" ContentType="application/vnd.openxmlformats-officedocument.presentationml.notesSlide+xml"/>
  <Override PartName="/ppt/charts/chart4.xml" ContentType="application/vnd.openxmlformats-officedocument.drawingml.chart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charts/chart5.xml" ContentType="application/vnd.openxmlformats-officedocument.drawingml.chart+xml"/>
  <Override PartName="/ppt/theme/themeOverride3.xml" ContentType="application/vnd.openxmlformats-officedocument.themeOverr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60" r:id="rId2"/>
    <p:sldMasterId id="2147483672" r:id="rId3"/>
    <p:sldMasterId id="2147483684" r:id="rId4"/>
    <p:sldMasterId id="2147483708" r:id="rId5"/>
    <p:sldMasterId id="2147483721" r:id="rId6"/>
    <p:sldMasterId id="2147483733" r:id="rId7"/>
  </p:sldMasterIdLst>
  <p:notesMasterIdLst>
    <p:notesMasterId r:id="rId38"/>
  </p:notesMasterIdLst>
  <p:handoutMasterIdLst>
    <p:handoutMasterId r:id="rId39"/>
  </p:handoutMasterIdLst>
  <p:sldIdLst>
    <p:sldId id="516" r:id="rId8"/>
    <p:sldId id="588" r:id="rId9"/>
    <p:sldId id="630" r:id="rId10"/>
    <p:sldId id="628" r:id="rId11"/>
    <p:sldId id="631" r:id="rId12"/>
    <p:sldId id="632" r:id="rId13"/>
    <p:sldId id="633" r:id="rId14"/>
    <p:sldId id="634" r:id="rId15"/>
    <p:sldId id="635" r:id="rId16"/>
    <p:sldId id="636" r:id="rId17"/>
    <p:sldId id="637" r:id="rId18"/>
    <p:sldId id="638" r:id="rId19"/>
    <p:sldId id="639" r:id="rId20"/>
    <p:sldId id="640" r:id="rId21"/>
    <p:sldId id="641" r:id="rId22"/>
    <p:sldId id="642" r:id="rId23"/>
    <p:sldId id="643" r:id="rId24"/>
    <p:sldId id="644" r:id="rId25"/>
    <p:sldId id="645" r:id="rId26"/>
    <p:sldId id="649" r:id="rId27"/>
    <p:sldId id="646" r:id="rId28"/>
    <p:sldId id="648" r:id="rId29"/>
    <p:sldId id="650" r:id="rId30"/>
    <p:sldId id="651" r:id="rId31"/>
    <p:sldId id="652" r:id="rId32"/>
    <p:sldId id="653" r:id="rId33"/>
    <p:sldId id="654" r:id="rId34"/>
    <p:sldId id="655" r:id="rId35"/>
    <p:sldId id="656" r:id="rId36"/>
    <p:sldId id="629" r:id="rId37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pensiones" initials="sp" lastIdx="3" clrIdx="0"/>
  <p:cmAuthor id="1" name="Ximena Quintanilla" initials="XQ" lastIdx="8" clrIdx="1"/>
  <p:cmAuthor id="2" name="cquezada" initials="cqh" lastIdx="6" clrIdx="2"/>
  <p:cmAuthor id="3" name="Cristina Melo" initials="CM" lastIdx="2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00"/>
    <a:srgbClr val="33CCFF"/>
    <a:srgbClr val="0099CC"/>
    <a:srgbClr val="003366"/>
    <a:srgbClr val="FF6600"/>
    <a:srgbClr val="000099"/>
    <a:srgbClr val="003087"/>
    <a:srgbClr val="00A6D6"/>
    <a:srgbClr val="69B3E7"/>
    <a:srgbClr val="DDF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1EBBBCC-DAD2-459C-BE2E-F6DE35CF9A28}" styleName="Estilo oscuro 2 - Énfasis 3/Énfasis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69CF1AB2-1976-4502-BF36-3FF5EA218861}" styleName="Estilo medio 4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629" autoAdjust="0"/>
    <p:restoredTop sz="99543" autoAdjust="0"/>
  </p:normalViewPr>
  <p:slideViewPr>
    <p:cSldViewPr>
      <p:cViewPr varScale="1">
        <p:scale>
          <a:sx n="82" d="100"/>
          <a:sy n="82" d="100"/>
        </p:scale>
        <p:origin x="-1360" y="-96"/>
      </p:cViewPr>
      <p:guideLst>
        <p:guide orient="horz" pos="2160"/>
        <p:guide pos="2880"/>
        <p:guide pos="1066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Relationship Id="rId26" Type="http://schemas.openxmlformats.org/officeDocument/2006/relationships/slide" Target="slides/slide19.xml"/><Relationship Id="rId27" Type="http://schemas.openxmlformats.org/officeDocument/2006/relationships/slide" Target="slides/slide20.xml"/><Relationship Id="rId28" Type="http://schemas.openxmlformats.org/officeDocument/2006/relationships/slide" Target="slides/slide21.xml"/><Relationship Id="rId29" Type="http://schemas.openxmlformats.org/officeDocument/2006/relationships/slide" Target="slides/slide22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Master" Target="slideMasters/slideMaster4.xml"/><Relationship Id="rId5" Type="http://schemas.openxmlformats.org/officeDocument/2006/relationships/slideMaster" Target="slideMasters/slideMaster5.xml"/><Relationship Id="rId30" Type="http://schemas.openxmlformats.org/officeDocument/2006/relationships/slide" Target="slides/slide23.xml"/><Relationship Id="rId31" Type="http://schemas.openxmlformats.org/officeDocument/2006/relationships/slide" Target="slides/slide24.xml"/><Relationship Id="rId32" Type="http://schemas.openxmlformats.org/officeDocument/2006/relationships/slide" Target="slides/slide25.xml"/><Relationship Id="rId9" Type="http://schemas.openxmlformats.org/officeDocument/2006/relationships/slide" Target="slides/slide2.xml"/><Relationship Id="rId6" Type="http://schemas.openxmlformats.org/officeDocument/2006/relationships/slideMaster" Target="slideMasters/slideMaster6.xml"/><Relationship Id="rId7" Type="http://schemas.openxmlformats.org/officeDocument/2006/relationships/slideMaster" Target="slideMasters/slideMaster7.xml"/><Relationship Id="rId8" Type="http://schemas.openxmlformats.org/officeDocument/2006/relationships/slide" Target="slides/slide1.xml"/><Relationship Id="rId33" Type="http://schemas.openxmlformats.org/officeDocument/2006/relationships/slide" Target="slides/slide26.xml"/><Relationship Id="rId34" Type="http://schemas.openxmlformats.org/officeDocument/2006/relationships/slide" Target="slides/slide27.xml"/><Relationship Id="rId35" Type="http://schemas.openxmlformats.org/officeDocument/2006/relationships/slide" Target="slides/slide28.xml"/><Relationship Id="rId36" Type="http://schemas.openxmlformats.org/officeDocument/2006/relationships/slide" Target="slides/slide29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37" Type="http://schemas.openxmlformats.org/officeDocument/2006/relationships/slide" Target="slides/slide30.xml"/><Relationship Id="rId38" Type="http://schemas.openxmlformats.org/officeDocument/2006/relationships/notesMaster" Target="notesMasters/notesMaster1.xml"/><Relationship Id="rId39" Type="http://schemas.openxmlformats.org/officeDocument/2006/relationships/handoutMaster" Target="handoutMasters/handoutMaster1.xml"/><Relationship Id="rId40" Type="http://schemas.openxmlformats.org/officeDocument/2006/relationships/printerSettings" Target="printerSettings/printerSettings1.bin"/><Relationship Id="rId41" Type="http://schemas.openxmlformats.org/officeDocument/2006/relationships/commentAuthors" Target="commentAuthors.xml"/><Relationship Id="rId42" Type="http://schemas.openxmlformats.org/officeDocument/2006/relationships/presProps" Target="presProps.xml"/><Relationship Id="rId43" Type="http://schemas.openxmlformats.org/officeDocument/2006/relationships/viewProps" Target="viewProps.xml"/><Relationship Id="rId44" Type="http://schemas.openxmlformats.org/officeDocument/2006/relationships/theme" Target="theme/theme1.xml"/><Relationship Id="rId45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Relationship Id="rId2" Type="http://schemas.openxmlformats.org/officeDocument/2006/relationships/slide" Target="slides/slide30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oleObject" Target="file:///\\estudios.spensiones.cl\pub_inv\claudio\19_nuevos_pensionados\nuevos_pensionados_2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2.xml"/><Relationship Id="rId2" Type="http://schemas.openxmlformats.org/officeDocument/2006/relationships/oleObject" Target="file:///\\estudios.spensiones.cl\pub_inv\claudio\25_distribucion_pensionados\pensiones_pagadas_octubre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estudios.spensiones.cl\pub_inv\tablas_mortalidad\tablas_mortalidad_2014\impacto\proyecciones_graficos_2016_final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estudios.spensiones.cl\pub_inv\tablas_mortalidad\tablas_mortalidad_2014\impacto\proyecciones_graficos_2016_final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3.xml"/><Relationship Id="rId2" Type="http://schemas.openxmlformats.org/officeDocument/2006/relationships/oleObject" Target="file:///\\estudios.spensiones.cl\pub_inv\claudio\titrp\titrp_trv_historico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s-CL" sz="2000" dirty="0"/>
              <a:t>N° anual de nuevos pensionados por modalidad</a:t>
            </a:r>
          </a:p>
        </c:rich>
      </c:tx>
      <c:layout/>
      <c:overlay val="0"/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selección_modalidad_total!$B$32</c:f>
              <c:strCache>
                <c:ptCount val="1"/>
                <c:pt idx="0">
                  <c:v>RENTA VITALICIA INMEDIATA</c:v>
                </c:pt>
              </c:strCache>
            </c:strRef>
          </c:tx>
          <c:invertIfNegative val="0"/>
          <c:cat>
            <c:numRef>
              <c:f>selección_modalidad_total!$A$33:$A$45</c:f>
              <c:numCache>
                <c:formatCode>General</c:formatCode>
                <c:ptCount val="13"/>
                <c:pt idx="0">
                  <c:v>2005.0</c:v>
                </c:pt>
                <c:pt idx="1">
                  <c:v>2006.0</c:v>
                </c:pt>
                <c:pt idx="2">
                  <c:v>2007.0</c:v>
                </c:pt>
                <c:pt idx="3">
                  <c:v>2008.0</c:v>
                </c:pt>
                <c:pt idx="4">
                  <c:v>2009.0</c:v>
                </c:pt>
                <c:pt idx="5">
                  <c:v>2010.0</c:v>
                </c:pt>
                <c:pt idx="6">
                  <c:v>2011.0</c:v>
                </c:pt>
                <c:pt idx="7">
                  <c:v>2012.0</c:v>
                </c:pt>
                <c:pt idx="8">
                  <c:v>2013.0</c:v>
                </c:pt>
                <c:pt idx="9">
                  <c:v>2014.0</c:v>
                </c:pt>
                <c:pt idx="10">
                  <c:v>2015.0</c:v>
                </c:pt>
                <c:pt idx="11">
                  <c:v>2016.0</c:v>
                </c:pt>
                <c:pt idx="12">
                  <c:v>2017.0</c:v>
                </c:pt>
              </c:numCache>
            </c:numRef>
          </c:cat>
          <c:val>
            <c:numRef>
              <c:f>selección_modalidad_total!$B$33:$B$45</c:f>
              <c:numCache>
                <c:formatCode>_-* #,##0_-;\-* #,##0_-;_-* "-"??_-;_-@_-</c:formatCode>
                <c:ptCount val="13"/>
                <c:pt idx="0">
                  <c:v>7520.0</c:v>
                </c:pt>
                <c:pt idx="1">
                  <c:v>6911.0</c:v>
                </c:pt>
                <c:pt idx="2">
                  <c:v>7307.0</c:v>
                </c:pt>
                <c:pt idx="3">
                  <c:v>10173.0</c:v>
                </c:pt>
                <c:pt idx="4">
                  <c:v>9765.0</c:v>
                </c:pt>
                <c:pt idx="5">
                  <c:v>10939.0</c:v>
                </c:pt>
                <c:pt idx="6">
                  <c:v>11408.0</c:v>
                </c:pt>
                <c:pt idx="7">
                  <c:v>13182.0</c:v>
                </c:pt>
                <c:pt idx="8">
                  <c:v>13331.0</c:v>
                </c:pt>
                <c:pt idx="9">
                  <c:v>11900.0</c:v>
                </c:pt>
                <c:pt idx="10">
                  <c:v>15099.0</c:v>
                </c:pt>
                <c:pt idx="11">
                  <c:v>16075.0</c:v>
                </c:pt>
                <c:pt idx="12">
                  <c:v>6542.0</c:v>
                </c:pt>
              </c:numCache>
            </c:numRef>
          </c:val>
        </c:ser>
        <c:ser>
          <c:idx val="1"/>
          <c:order val="1"/>
          <c:tx>
            <c:strRef>
              <c:f>selección_modalidad_total!$C$32</c:f>
              <c:strCache>
                <c:ptCount val="1"/>
                <c:pt idx="0">
                  <c:v>RENTA TEMPORAL / RENTA VITALICIA DIFERIDA</c:v>
                </c:pt>
              </c:strCache>
            </c:strRef>
          </c:tx>
          <c:invertIfNegative val="0"/>
          <c:cat>
            <c:numRef>
              <c:f>selección_modalidad_total!$A$33:$A$45</c:f>
              <c:numCache>
                <c:formatCode>General</c:formatCode>
                <c:ptCount val="13"/>
                <c:pt idx="0">
                  <c:v>2005.0</c:v>
                </c:pt>
                <c:pt idx="1">
                  <c:v>2006.0</c:v>
                </c:pt>
                <c:pt idx="2">
                  <c:v>2007.0</c:v>
                </c:pt>
                <c:pt idx="3">
                  <c:v>2008.0</c:v>
                </c:pt>
                <c:pt idx="4">
                  <c:v>2009.0</c:v>
                </c:pt>
                <c:pt idx="5">
                  <c:v>2010.0</c:v>
                </c:pt>
                <c:pt idx="6">
                  <c:v>2011.0</c:v>
                </c:pt>
                <c:pt idx="7">
                  <c:v>2012.0</c:v>
                </c:pt>
                <c:pt idx="8">
                  <c:v>2013.0</c:v>
                </c:pt>
                <c:pt idx="9">
                  <c:v>2014.0</c:v>
                </c:pt>
                <c:pt idx="10">
                  <c:v>2015.0</c:v>
                </c:pt>
                <c:pt idx="11">
                  <c:v>2016.0</c:v>
                </c:pt>
                <c:pt idx="12">
                  <c:v>2017.0</c:v>
                </c:pt>
              </c:numCache>
            </c:numRef>
          </c:cat>
          <c:val>
            <c:numRef>
              <c:f>selección_modalidad_total!$C$33:$C$45</c:f>
              <c:numCache>
                <c:formatCode>_-* #,##0_-;\-* #,##0_-;_-* "-"??_-;_-@_-</c:formatCode>
                <c:ptCount val="13"/>
                <c:pt idx="0">
                  <c:v>3156.0</c:v>
                </c:pt>
                <c:pt idx="1">
                  <c:v>3005.0</c:v>
                </c:pt>
                <c:pt idx="2">
                  <c:v>3721.0</c:v>
                </c:pt>
                <c:pt idx="3">
                  <c:v>4180.0</c:v>
                </c:pt>
                <c:pt idx="4">
                  <c:v>3681.0</c:v>
                </c:pt>
                <c:pt idx="5">
                  <c:v>6084.0</c:v>
                </c:pt>
                <c:pt idx="6">
                  <c:v>7052.0</c:v>
                </c:pt>
                <c:pt idx="7">
                  <c:v>8969.0</c:v>
                </c:pt>
                <c:pt idx="8">
                  <c:v>11248.0</c:v>
                </c:pt>
                <c:pt idx="9">
                  <c:v>12123.0</c:v>
                </c:pt>
                <c:pt idx="10">
                  <c:v>15656.0</c:v>
                </c:pt>
                <c:pt idx="11">
                  <c:v>18440.0</c:v>
                </c:pt>
                <c:pt idx="12">
                  <c:v>8799.0</c:v>
                </c:pt>
              </c:numCache>
            </c:numRef>
          </c:val>
        </c:ser>
        <c:ser>
          <c:idx val="2"/>
          <c:order val="2"/>
          <c:tx>
            <c:strRef>
              <c:f>selección_modalidad_total!$D$32</c:f>
              <c:strCache>
                <c:ptCount val="1"/>
                <c:pt idx="0">
                  <c:v>RETIRO PROGRAMADO</c:v>
                </c:pt>
              </c:strCache>
            </c:strRef>
          </c:tx>
          <c:invertIfNegative val="0"/>
          <c:cat>
            <c:numRef>
              <c:f>selección_modalidad_total!$A$33:$A$45</c:f>
              <c:numCache>
                <c:formatCode>General</c:formatCode>
                <c:ptCount val="13"/>
                <c:pt idx="0">
                  <c:v>2005.0</c:v>
                </c:pt>
                <c:pt idx="1">
                  <c:v>2006.0</c:v>
                </c:pt>
                <c:pt idx="2">
                  <c:v>2007.0</c:v>
                </c:pt>
                <c:pt idx="3">
                  <c:v>2008.0</c:v>
                </c:pt>
                <c:pt idx="4">
                  <c:v>2009.0</c:v>
                </c:pt>
                <c:pt idx="5">
                  <c:v>2010.0</c:v>
                </c:pt>
                <c:pt idx="6">
                  <c:v>2011.0</c:v>
                </c:pt>
                <c:pt idx="7">
                  <c:v>2012.0</c:v>
                </c:pt>
                <c:pt idx="8">
                  <c:v>2013.0</c:v>
                </c:pt>
                <c:pt idx="9">
                  <c:v>2014.0</c:v>
                </c:pt>
                <c:pt idx="10">
                  <c:v>2015.0</c:v>
                </c:pt>
                <c:pt idx="11">
                  <c:v>2016.0</c:v>
                </c:pt>
                <c:pt idx="12">
                  <c:v>2017.0</c:v>
                </c:pt>
              </c:numCache>
            </c:numRef>
          </c:cat>
          <c:val>
            <c:numRef>
              <c:f>selección_modalidad_total!$D$33:$D$45</c:f>
              <c:numCache>
                <c:formatCode>_-* #,##0_-;\-* #,##0_-;_-* "-"??_-;_-@_-</c:formatCode>
                <c:ptCount val="13"/>
                <c:pt idx="0">
                  <c:v>31250.0</c:v>
                </c:pt>
                <c:pt idx="1">
                  <c:v>16273.0</c:v>
                </c:pt>
                <c:pt idx="2">
                  <c:v>23148.0</c:v>
                </c:pt>
                <c:pt idx="3">
                  <c:v>17021.0</c:v>
                </c:pt>
                <c:pt idx="4">
                  <c:v>46213.0</c:v>
                </c:pt>
                <c:pt idx="5">
                  <c:v>63600.0</c:v>
                </c:pt>
                <c:pt idx="6">
                  <c:v>101806.0</c:v>
                </c:pt>
                <c:pt idx="7">
                  <c:v>79334.0</c:v>
                </c:pt>
                <c:pt idx="8">
                  <c:v>80486.0</c:v>
                </c:pt>
                <c:pt idx="9">
                  <c:v>66984.0</c:v>
                </c:pt>
                <c:pt idx="10">
                  <c:v>73654.0</c:v>
                </c:pt>
                <c:pt idx="11">
                  <c:v>95274.0</c:v>
                </c:pt>
                <c:pt idx="12">
                  <c:v>52934.0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134824520"/>
        <c:axId val="2134827656"/>
      </c:barChart>
      <c:catAx>
        <c:axId val="21348245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3000000"/>
          <a:lstStyle/>
          <a:p>
            <a:pPr>
              <a:defRPr/>
            </a:pPr>
            <a:endParaRPr lang="es-ES"/>
          </a:p>
        </c:txPr>
        <c:crossAx val="2134827656"/>
        <c:crosses val="autoZero"/>
        <c:auto val="1"/>
        <c:lblAlgn val="ctr"/>
        <c:lblOffset val="100"/>
        <c:noMultiLvlLbl val="0"/>
      </c:catAx>
      <c:valAx>
        <c:axId val="2134827656"/>
        <c:scaling>
          <c:orientation val="minMax"/>
        </c:scaling>
        <c:delete val="0"/>
        <c:axPos val="l"/>
        <c:majorGridlines/>
        <c:numFmt formatCode="_-* #,##0_-;\-* #,##0_-;_-* &quot;-&quot;??_-;_-@_-" sourceLinked="1"/>
        <c:majorTickMark val="out"/>
        <c:minorTickMark val="none"/>
        <c:tickLblPos val="nextTo"/>
        <c:crossAx val="2134824520"/>
        <c:crosses val="autoZero"/>
        <c:crossBetween val="between"/>
      </c:valAx>
    </c:plotArea>
    <c:legend>
      <c:legendPos val="b"/>
      <c:legendEntry>
        <c:idx val="0"/>
        <c:txPr>
          <a:bodyPr/>
          <a:lstStyle/>
          <a:p>
            <a:pPr>
              <a:defRPr sz="1600"/>
            </a:pPr>
            <a:endParaRPr lang="es-ES"/>
          </a:p>
        </c:txPr>
      </c:legendEntry>
      <c:legendEntry>
        <c:idx val="1"/>
        <c:txPr>
          <a:bodyPr/>
          <a:lstStyle/>
          <a:p>
            <a:pPr>
              <a:defRPr sz="1600"/>
            </a:pPr>
            <a:endParaRPr lang="es-ES"/>
          </a:p>
        </c:txPr>
      </c:legendEntry>
      <c:legendEntry>
        <c:idx val="2"/>
        <c:txPr>
          <a:bodyPr/>
          <a:lstStyle/>
          <a:p>
            <a:pPr>
              <a:defRPr sz="1600"/>
            </a:pPr>
            <a:endParaRPr lang="es-ES"/>
          </a:p>
        </c:txPr>
      </c:legendEntry>
      <c:layout>
        <c:manualLayout>
          <c:xMode val="edge"/>
          <c:yMode val="edge"/>
          <c:x val="0.201778427632335"/>
          <c:y val="0.777903083985374"/>
          <c:w val="0.568044699364854"/>
          <c:h val="0.222096826893104"/>
        </c:manualLayout>
      </c:layout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800"/>
      </a:pPr>
      <a:endParaRPr lang="es-ES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000" dirty="0"/>
              <a:t>Stock de </a:t>
            </a:r>
            <a:r>
              <a:rPr lang="en-US" sz="2000" dirty="0" err="1" smtClean="0"/>
              <a:t>pensiones</a:t>
            </a:r>
            <a:r>
              <a:rPr lang="en-US" sz="2000" dirty="0" smtClean="0"/>
              <a:t> </a:t>
            </a:r>
            <a:r>
              <a:rPr lang="en-US" sz="2000" dirty="0" err="1"/>
              <a:t>en</a:t>
            </a:r>
            <a:r>
              <a:rPr lang="en-US" sz="2000" dirty="0"/>
              <a:t> </a:t>
            </a:r>
            <a:r>
              <a:rPr lang="en-US" sz="2000" dirty="0" err="1" smtClean="0"/>
              <a:t>pago</a:t>
            </a:r>
            <a:r>
              <a:rPr lang="en-US" sz="2000" dirty="0"/>
              <a:t>, </a:t>
            </a:r>
            <a:r>
              <a:rPr lang="en-US" sz="2000" dirty="0" err="1"/>
              <a:t>por</a:t>
            </a:r>
            <a:r>
              <a:rPr lang="en-US" sz="2000" dirty="0"/>
              <a:t> </a:t>
            </a:r>
            <a:r>
              <a:rPr lang="en-US" sz="2000" dirty="0" err="1" smtClean="0"/>
              <a:t>modalidad</a:t>
            </a:r>
            <a:endParaRPr lang="en-US" sz="2000" dirty="0" smtClean="0"/>
          </a:p>
          <a:p>
            <a:pPr>
              <a:defRPr/>
            </a:pPr>
            <a:r>
              <a:rPr lang="en-US" sz="2000" b="0" dirty="0" err="1" smtClean="0"/>
              <a:t>oct.</a:t>
            </a:r>
            <a:r>
              <a:rPr lang="en-US" sz="2000" b="0" dirty="0" smtClean="0"/>
              <a:t> 2017</a:t>
            </a:r>
            <a:endParaRPr lang="en-US" sz="2000" b="0" dirty="0"/>
          </a:p>
        </c:rich>
      </c:tx>
      <c:layout/>
      <c:overlay val="0"/>
    </c:title>
    <c:autoTitleDeleted val="0"/>
    <c:view3D>
      <c:rotX val="30"/>
      <c:rotY val="1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5"/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Pt>
            <c:idx val="3"/>
            <c:bubble3D val="0"/>
          </c:dPt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grafico_octubre!$A$1:$D$1</c:f>
              <c:strCache>
                <c:ptCount val="4"/>
                <c:pt idx="0">
                  <c:v>Otras</c:v>
                </c:pt>
                <c:pt idx="1">
                  <c:v>Retiro Programado</c:v>
                </c:pt>
                <c:pt idx="2">
                  <c:v>Renta Temporal</c:v>
                </c:pt>
                <c:pt idx="3">
                  <c:v>Renta Vitalicia</c:v>
                </c:pt>
              </c:strCache>
            </c:strRef>
          </c:cat>
          <c:val>
            <c:numRef>
              <c:f>grafico_octubre!$A$2:$D$2</c:f>
              <c:numCache>
                <c:formatCode>#,##0</c:formatCode>
                <c:ptCount val="4"/>
                <c:pt idx="0">
                  <c:v>12480.0</c:v>
                </c:pt>
                <c:pt idx="1">
                  <c:v>619721.0</c:v>
                </c:pt>
                <c:pt idx="2">
                  <c:v>35675.0</c:v>
                </c:pt>
                <c:pt idx="3">
                  <c:v>575370.0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legend>
      <c:legendPos val="b"/>
      <c:layout/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800"/>
      </a:pPr>
      <a:endParaRPr lang="es-ES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'tasa_3,12'!$D$2</c:f>
              <c:strCache>
                <c:ptCount val="1"/>
                <c:pt idx="0">
                  <c:v>Antigua</c:v>
                </c:pt>
              </c:strCache>
            </c:strRef>
          </c:tx>
          <c:marker>
            <c:symbol val="none"/>
          </c:marker>
          <c:cat>
            <c:numRef>
              <c:f>'tasa_3,12'!$A$13:$A$63</c:f>
              <c:numCache>
                <c:formatCode>General</c:formatCode>
                <c:ptCount val="51"/>
                <c:pt idx="0">
                  <c:v>60.0</c:v>
                </c:pt>
                <c:pt idx="1">
                  <c:v>61.0</c:v>
                </c:pt>
                <c:pt idx="2">
                  <c:v>62.0</c:v>
                </c:pt>
                <c:pt idx="3">
                  <c:v>63.0</c:v>
                </c:pt>
                <c:pt idx="4">
                  <c:v>64.0</c:v>
                </c:pt>
                <c:pt idx="5">
                  <c:v>65.0</c:v>
                </c:pt>
                <c:pt idx="6">
                  <c:v>66.0</c:v>
                </c:pt>
                <c:pt idx="7">
                  <c:v>67.0</c:v>
                </c:pt>
                <c:pt idx="8">
                  <c:v>68.0</c:v>
                </c:pt>
                <c:pt idx="9">
                  <c:v>69.0</c:v>
                </c:pt>
                <c:pt idx="10">
                  <c:v>70.0</c:v>
                </c:pt>
                <c:pt idx="11">
                  <c:v>71.0</c:v>
                </c:pt>
                <c:pt idx="12">
                  <c:v>72.0</c:v>
                </c:pt>
                <c:pt idx="13">
                  <c:v>73.0</c:v>
                </c:pt>
                <c:pt idx="14">
                  <c:v>74.0</c:v>
                </c:pt>
                <c:pt idx="15">
                  <c:v>75.0</c:v>
                </c:pt>
                <c:pt idx="16">
                  <c:v>76.0</c:v>
                </c:pt>
                <c:pt idx="17">
                  <c:v>77.0</c:v>
                </c:pt>
                <c:pt idx="18">
                  <c:v>78.0</c:v>
                </c:pt>
                <c:pt idx="19">
                  <c:v>79.0</c:v>
                </c:pt>
                <c:pt idx="20">
                  <c:v>80.0</c:v>
                </c:pt>
                <c:pt idx="21">
                  <c:v>81.0</c:v>
                </c:pt>
                <c:pt idx="22">
                  <c:v>82.0</c:v>
                </c:pt>
                <c:pt idx="23">
                  <c:v>83.0</c:v>
                </c:pt>
                <c:pt idx="24">
                  <c:v>84.0</c:v>
                </c:pt>
                <c:pt idx="25">
                  <c:v>85.0</c:v>
                </c:pt>
                <c:pt idx="26">
                  <c:v>86.0</c:v>
                </c:pt>
                <c:pt idx="27">
                  <c:v>87.0</c:v>
                </c:pt>
                <c:pt idx="28">
                  <c:v>88.0</c:v>
                </c:pt>
                <c:pt idx="29">
                  <c:v>89.0</c:v>
                </c:pt>
                <c:pt idx="30">
                  <c:v>90.0</c:v>
                </c:pt>
                <c:pt idx="31">
                  <c:v>91.0</c:v>
                </c:pt>
                <c:pt idx="32">
                  <c:v>92.0</c:v>
                </c:pt>
                <c:pt idx="33">
                  <c:v>93.0</c:v>
                </c:pt>
                <c:pt idx="34">
                  <c:v>94.0</c:v>
                </c:pt>
                <c:pt idx="35">
                  <c:v>95.0</c:v>
                </c:pt>
                <c:pt idx="36">
                  <c:v>96.0</c:v>
                </c:pt>
                <c:pt idx="37">
                  <c:v>97.0</c:v>
                </c:pt>
                <c:pt idx="38">
                  <c:v>98.0</c:v>
                </c:pt>
                <c:pt idx="39">
                  <c:v>99.0</c:v>
                </c:pt>
                <c:pt idx="40">
                  <c:v>100.0</c:v>
                </c:pt>
                <c:pt idx="41">
                  <c:v>101.0</c:v>
                </c:pt>
                <c:pt idx="42">
                  <c:v>102.0</c:v>
                </c:pt>
                <c:pt idx="43">
                  <c:v>103.0</c:v>
                </c:pt>
                <c:pt idx="44">
                  <c:v>104.0</c:v>
                </c:pt>
                <c:pt idx="45">
                  <c:v>105.0</c:v>
                </c:pt>
                <c:pt idx="46">
                  <c:v>106.0</c:v>
                </c:pt>
                <c:pt idx="47">
                  <c:v>107.0</c:v>
                </c:pt>
                <c:pt idx="48">
                  <c:v>108.0</c:v>
                </c:pt>
                <c:pt idx="49">
                  <c:v>109.0</c:v>
                </c:pt>
                <c:pt idx="50">
                  <c:v>110.0</c:v>
                </c:pt>
              </c:numCache>
            </c:numRef>
          </c:cat>
          <c:val>
            <c:numRef>
              <c:f>'tasa_3,12'!$D$13:$D$63</c:f>
              <c:numCache>
                <c:formatCode>_("$"* #,##0_);_("$"* \(#,##0\);_("$"* "-"_);_(@_)</c:formatCode>
                <c:ptCount val="51"/>
                <c:pt idx="0">
                  <c:v>200310.1718750001</c:v>
                </c:pt>
                <c:pt idx="1">
                  <c:v>199539.96875</c:v>
                </c:pt>
                <c:pt idx="2">
                  <c:v>198722.46875</c:v>
                </c:pt>
                <c:pt idx="3">
                  <c:v>197850.84375</c:v>
                </c:pt>
                <c:pt idx="4">
                  <c:v>196918.7187500001</c:v>
                </c:pt>
                <c:pt idx="5">
                  <c:v>195919.6093750001</c:v>
                </c:pt>
                <c:pt idx="6">
                  <c:v>194847.9375</c:v>
                </c:pt>
                <c:pt idx="7">
                  <c:v>193700.2656250001</c:v>
                </c:pt>
                <c:pt idx="8">
                  <c:v>192472.6718750001</c:v>
                </c:pt>
                <c:pt idx="9">
                  <c:v>191158.828125</c:v>
                </c:pt>
                <c:pt idx="10">
                  <c:v>189747.78125</c:v>
                </c:pt>
                <c:pt idx="11">
                  <c:v>188218.890625</c:v>
                </c:pt>
                <c:pt idx="12">
                  <c:v>186550.828125</c:v>
                </c:pt>
                <c:pt idx="13">
                  <c:v>184717.90625</c:v>
                </c:pt>
                <c:pt idx="14">
                  <c:v>182693.6875</c:v>
                </c:pt>
                <c:pt idx="15">
                  <c:v>180451.890625</c:v>
                </c:pt>
                <c:pt idx="16">
                  <c:v>177942.484375</c:v>
                </c:pt>
                <c:pt idx="17">
                  <c:v>175157.9375</c:v>
                </c:pt>
                <c:pt idx="18">
                  <c:v>172065.9375</c:v>
                </c:pt>
                <c:pt idx="19">
                  <c:v>168630.1093750001</c:v>
                </c:pt>
                <c:pt idx="20">
                  <c:v>164811.328125</c:v>
                </c:pt>
                <c:pt idx="21">
                  <c:v>160520.6718750001</c:v>
                </c:pt>
                <c:pt idx="22">
                  <c:v>155708.40625</c:v>
                </c:pt>
                <c:pt idx="23">
                  <c:v>150327.6718750001</c:v>
                </c:pt>
                <c:pt idx="24">
                  <c:v>144336.65625</c:v>
                </c:pt>
                <c:pt idx="25">
                  <c:v>137723.390625</c:v>
                </c:pt>
                <c:pt idx="26">
                  <c:v>130470.390625</c:v>
                </c:pt>
                <c:pt idx="27">
                  <c:v>122578.21875</c:v>
                </c:pt>
                <c:pt idx="28">
                  <c:v>114071.828125</c:v>
                </c:pt>
                <c:pt idx="29">
                  <c:v>105040.3828125</c:v>
                </c:pt>
                <c:pt idx="30">
                  <c:v>95575.28125</c:v>
                </c:pt>
                <c:pt idx="31">
                  <c:v>85800.90624999996</c:v>
                </c:pt>
                <c:pt idx="32">
                  <c:v>75872.3671875</c:v>
                </c:pt>
                <c:pt idx="33">
                  <c:v>65969.96093749996</c:v>
                </c:pt>
                <c:pt idx="34">
                  <c:v>56290.05859375001</c:v>
                </c:pt>
                <c:pt idx="35">
                  <c:v>47033.49609375</c:v>
                </c:pt>
                <c:pt idx="36">
                  <c:v>38429.54296875</c:v>
                </c:pt>
                <c:pt idx="37">
                  <c:v>30631.3125</c:v>
                </c:pt>
                <c:pt idx="38">
                  <c:v>23722.31054687498</c:v>
                </c:pt>
                <c:pt idx="39">
                  <c:v>17815.234375</c:v>
                </c:pt>
                <c:pt idx="40">
                  <c:v>12811.796875</c:v>
                </c:pt>
                <c:pt idx="41">
                  <c:v>8755.558593749995</c:v>
                </c:pt>
                <c:pt idx="42">
                  <c:v>5806.049804687501</c:v>
                </c:pt>
                <c:pt idx="43">
                  <c:v>3692.773193359376</c:v>
                </c:pt>
                <c:pt idx="44">
                  <c:v>2238.572753906251</c:v>
                </c:pt>
                <c:pt idx="45">
                  <c:v>1282.968994140625</c:v>
                </c:pt>
                <c:pt idx="46">
                  <c:v>687.4335327148435</c:v>
                </c:pt>
                <c:pt idx="47">
                  <c:v>338.4344787597656</c:v>
                </c:pt>
                <c:pt idx="48">
                  <c:v>148.0743103027345</c:v>
                </c:pt>
                <c:pt idx="49">
                  <c:v>52.30630111694335</c:v>
                </c:pt>
                <c:pt idx="50">
                  <c:v>5.382205009460447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'tasa_3,12'!$E$2</c:f>
              <c:strCache>
                <c:ptCount val="1"/>
                <c:pt idx="0">
                  <c:v>Nueva</c:v>
                </c:pt>
              </c:strCache>
            </c:strRef>
          </c:tx>
          <c:marker>
            <c:symbol val="none"/>
          </c:marker>
          <c:cat>
            <c:numRef>
              <c:f>'tasa_3,12'!$A$13:$A$63</c:f>
              <c:numCache>
                <c:formatCode>General</c:formatCode>
                <c:ptCount val="51"/>
                <c:pt idx="0">
                  <c:v>60.0</c:v>
                </c:pt>
                <c:pt idx="1">
                  <c:v>61.0</c:v>
                </c:pt>
                <c:pt idx="2">
                  <c:v>62.0</c:v>
                </c:pt>
                <c:pt idx="3">
                  <c:v>63.0</c:v>
                </c:pt>
                <c:pt idx="4">
                  <c:v>64.0</c:v>
                </c:pt>
                <c:pt idx="5">
                  <c:v>65.0</c:v>
                </c:pt>
                <c:pt idx="6">
                  <c:v>66.0</c:v>
                </c:pt>
                <c:pt idx="7">
                  <c:v>67.0</c:v>
                </c:pt>
                <c:pt idx="8">
                  <c:v>68.0</c:v>
                </c:pt>
                <c:pt idx="9">
                  <c:v>69.0</c:v>
                </c:pt>
                <c:pt idx="10">
                  <c:v>70.0</c:v>
                </c:pt>
                <c:pt idx="11">
                  <c:v>71.0</c:v>
                </c:pt>
                <c:pt idx="12">
                  <c:v>72.0</c:v>
                </c:pt>
                <c:pt idx="13">
                  <c:v>73.0</c:v>
                </c:pt>
                <c:pt idx="14">
                  <c:v>74.0</c:v>
                </c:pt>
                <c:pt idx="15">
                  <c:v>75.0</c:v>
                </c:pt>
                <c:pt idx="16">
                  <c:v>76.0</c:v>
                </c:pt>
                <c:pt idx="17">
                  <c:v>77.0</c:v>
                </c:pt>
                <c:pt idx="18">
                  <c:v>78.0</c:v>
                </c:pt>
                <c:pt idx="19">
                  <c:v>79.0</c:v>
                </c:pt>
                <c:pt idx="20">
                  <c:v>80.0</c:v>
                </c:pt>
                <c:pt idx="21">
                  <c:v>81.0</c:v>
                </c:pt>
                <c:pt idx="22">
                  <c:v>82.0</c:v>
                </c:pt>
                <c:pt idx="23">
                  <c:v>83.0</c:v>
                </c:pt>
                <c:pt idx="24">
                  <c:v>84.0</c:v>
                </c:pt>
                <c:pt idx="25">
                  <c:v>85.0</c:v>
                </c:pt>
                <c:pt idx="26">
                  <c:v>86.0</c:v>
                </c:pt>
                <c:pt idx="27">
                  <c:v>87.0</c:v>
                </c:pt>
                <c:pt idx="28">
                  <c:v>88.0</c:v>
                </c:pt>
                <c:pt idx="29">
                  <c:v>89.0</c:v>
                </c:pt>
                <c:pt idx="30">
                  <c:v>90.0</c:v>
                </c:pt>
                <c:pt idx="31">
                  <c:v>91.0</c:v>
                </c:pt>
                <c:pt idx="32">
                  <c:v>92.0</c:v>
                </c:pt>
                <c:pt idx="33">
                  <c:v>93.0</c:v>
                </c:pt>
                <c:pt idx="34">
                  <c:v>94.0</c:v>
                </c:pt>
                <c:pt idx="35">
                  <c:v>95.0</c:v>
                </c:pt>
                <c:pt idx="36">
                  <c:v>96.0</c:v>
                </c:pt>
                <c:pt idx="37">
                  <c:v>97.0</c:v>
                </c:pt>
                <c:pt idx="38">
                  <c:v>98.0</c:v>
                </c:pt>
                <c:pt idx="39">
                  <c:v>99.0</c:v>
                </c:pt>
                <c:pt idx="40">
                  <c:v>100.0</c:v>
                </c:pt>
                <c:pt idx="41">
                  <c:v>101.0</c:v>
                </c:pt>
                <c:pt idx="42">
                  <c:v>102.0</c:v>
                </c:pt>
                <c:pt idx="43">
                  <c:v>103.0</c:v>
                </c:pt>
                <c:pt idx="44">
                  <c:v>104.0</c:v>
                </c:pt>
                <c:pt idx="45">
                  <c:v>105.0</c:v>
                </c:pt>
                <c:pt idx="46">
                  <c:v>106.0</c:v>
                </c:pt>
                <c:pt idx="47">
                  <c:v>107.0</c:v>
                </c:pt>
                <c:pt idx="48">
                  <c:v>108.0</c:v>
                </c:pt>
                <c:pt idx="49">
                  <c:v>109.0</c:v>
                </c:pt>
                <c:pt idx="50">
                  <c:v>110.0</c:v>
                </c:pt>
              </c:numCache>
            </c:numRef>
          </c:cat>
          <c:val>
            <c:numRef>
              <c:f>'tasa_3,12'!$E$13:$E$63</c:f>
              <c:numCache>
                <c:formatCode>_("$"* #,##0_);_("$"* \(#,##0\);_("$"* "-"_);_(@_)</c:formatCode>
                <c:ptCount val="51"/>
                <c:pt idx="0">
                  <c:v>195606.84375</c:v>
                </c:pt>
                <c:pt idx="1">
                  <c:v>194830.2187500001</c:v>
                </c:pt>
                <c:pt idx="2">
                  <c:v>194010.0625</c:v>
                </c:pt>
                <c:pt idx="3">
                  <c:v>193154.5</c:v>
                </c:pt>
                <c:pt idx="4">
                  <c:v>192239.0156250001</c:v>
                </c:pt>
                <c:pt idx="5">
                  <c:v>191246.390625</c:v>
                </c:pt>
                <c:pt idx="6">
                  <c:v>190168.34375</c:v>
                </c:pt>
                <c:pt idx="7">
                  <c:v>189003.484375</c:v>
                </c:pt>
                <c:pt idx="8">
                  <c:v>187753.8125</c:v>
                </c:pt>
                <c:pt idx="9">
                  <c:v>186426.0625</c:v>
                </c:pt>
                <c:pt idx="10">
                  <c:v>185022.25</c:v>
                </c:pt>
                <c:pt idx="11">
                  <c:v>183555.828125</c:v>
                </c:pt>
                <c:pt idx="12">
                  <c:v>181986.5625</c:v>
                </c:pt>
                <c:pt idx="13">
                  <c:v>180295.5625</c:v>
                </c:pt>
                <c:pt idx="14">
                  <c:v>178465.3125</c:v>
                </c:pt>
                <c:pt idx="15">
                  <c:v>176482.4375</c:v>
                </c:pt>
                <c:pt idx="16">
                  <c:v>174251.921875</c:v>
                </c:pt>
                <c:pt idx="17">
                  <c:v>171820.2343750001</c:v>
                </c:pt>
                <c:pt idx="18">
                  <c:v>169153.125</c:v>
                </c:pt>
                <c:pt idx="19">
                  <c:v>166217.875</c:v>
                </c:pt>
                <c:pt idx="20">
                  <c:v>162988.1718750001</c:v>
                </c:pt>
                <c:pt idx="21">
                  <c:v>159066.2968750001</c:v>
                </c:pt>
                <c:pt idx="22">
                  <c:v>154780.9375</c:v>
                </c:pt>
                <c:pt idx="23">
                  <c:v>150136.5781250001</c:v>
                </c:pt>
                <c:pt idx="24">
                  <c:v>145152.7343750001</c:v>
                </c:pt>
                <c:pt idx="25">
                  <c:v>139860.5781250001</c:v>
                </c:pt>
                <c:pt idx="26">
                  <c:v>133587.09375</c:v>
                </c:pt>
                <c:pt idx="27">
                  <c:v>127055.2890625</c:v>
                </c:pt>
                <c:pt idx="28">
                  <c:v>120299.5234375</c:v>
                </c:pt>
                <c:pt idx="29">
                  <c:v>113345.9296875</c:v>
                </c:pt>
                <c:pt idx="30">
                  <c:v>106215.09375</c:v>
                </c:pt>
                <c:pt idx="31">
                  <c:v>97834.7578125</c:v>
                </c:pt>
                <c:pt idx="32">
                  <c:v>89369.390625</c:v>
                </c:pt>
                <c:pt idx="33">
                  <c:v>80867.53906250002</c:v>
                </c:pt>
                <c:pt idx="34">
                  <c:v>72390.04687499996</c:v>
                </c:pt>
                <c:pt idx="35">
                  <c:v>64011.1796875</c:v>
                </c:pt>
                <c:pt idx="36">
                  <c:v>54381.54687500001</c:v>
                </c:pt>
                <c:pt idx="37">
                  <c:v>45329.5234375</c:v>
                </c:pt>
                <c:pt idx="38">
                  <c:v>37223.44921875001</c:v>
                </c:pt>
                <c:pt idx="39">
                  <c:v>29903.94140625001</c:v>
                </c:pt>
                <c:pt idx="40">
                  <c:v>23427.697265625</c:v>
                </c:pt>
                <c:pt idx="41">
                  <c:v>16778.2734375</c:v>
                </c:pt>
                <c:pt idx="42">
                  <c:v>11552.9306640625</c:v>
                </c:pt>
                <c:pt idx="43">
                  <c:v>7609.380859375</c:v>
                </c:pt>
                <c:pt idx="44">
                  <c:v>4765.3046875</c:v>
                </c:pt>
                <c:pt idx="45">
                  <c:v>2816.233154296876</c:v>
                </c:pt>
                <c:pt idx="46">
                  <c:v>1555.138671875</c:v>
                </c:pt>
                <c:pt idx="47">
                  <c:v>790.3822631835932</c:v>
                </c:pt>
                <c:pt idx="48">
                  <c:v>359.141815185547</c:v>
                </c:pt>
                <c:pt idx="49">
                  <c:v>133.9973754882813</c:v>
                </c:pt>
                <c:pt idx="50">
                  <c:v>17.44665336608887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36477864"/>
        <c:axId val="2136480936"/>
      </c:lineChart>
      <c:catAx>
        <c:axId val="21364778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200"/>
            </a:pPr>
            <a:endParaRPr lang="es-ES"/>
          </a:p>
        </c:txPr>
        <c:crossAx val="2136480936"/>
        <c:crosses val="autoZero"/>
        <c:auto val="1"/>
        <c:lblAlgn val="ctr"/>
        <c:lblOffset val="100"/>
        <c:noMultiLvlLbl val="0"/>
      </c:catAx>
      <c:valAx>
        <c:axId val="2136480936"/>
        <c:scaling>
          <c:orientation val="minMax"/>
          <c:max val="300000.0"/>
        </c:scaling>
        <c:delete val="0"/>
        <c:axPos val="l"/>
        <c:numFmt formatCode="_(&quot;$&quot;* #,##0_);_(&quot;$&quot;* \(#,##0\);_(&quot;$&quot;* &quot;0&quot;_)" sourceLinked="0"/>
        <c:majorTickMark val="none"/>
        <c:minorTickMark val="none"/>
        <c:tickLblPos val="nextTo"/>
        <c:txPr>
          <a:bodyPr/>
          <a:lstStyle/>
          <a:p>
            <a:pPr>
              <a:defRPr sz="1200"/>
            </a:pPr>
            <a:endParaRPr lang="es-ES"/>
          </a:p>
        </c:txPr>
        <c:crossAx val="2136477864"/>
        <c:crosses val="autoZero"/>
        <c:crossBetween val="between"/>
        <c:majorUnit val="50000.0"/>
      </c:valAx>
    </c:plotArea>
    <c:legend>
      <c:legendPos val="b"/>
      <c:layout/>
      <c:overlay val="0"/>
      <c:txPr>
        <a:bodyPr/>
        <a:lstStyle/>
        <a:p>
          <a:pPr>
            <a:defRPr sz="1200"/>
          </a:pPr>
          <a:endParaRPr lang="es-E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0483814087997"/>
          <c:y val="0.0443624303542323"/>
          <c:w val="0.773353044947867"/>
          <c:h val="0.756699016633928"/>
        </c:manualLayout>
      </c:layout>
      <c:lineChart>
        <c:grouping val="standard"/>
        <c:varyColors val="0"/>
        <c:ser>
          <c:idx val="0"/>
          <c:order val="0"/>
          <c:tx>
            <c:strRef>
              <c:f>'tasa_3,12'!$B$2</c:f>
              <c:strCache>
                <c:ptCount val="1"/>
                <c:pt idx="0">
                  <c:v>Antigua</c:v>
                </c:pt>
              </c:strCache>
            </c:strRef>
          </c:tx>
          <c:marker>
            <c:symbol val="none"/>
          </c:marker>
          <c:cat>
            <c:numRef>
              <c:f>'tasa_3,12'!$A$18:$A$63</c:f>
              <c:numCache>
                <c:formatCode>General</c:formatCode>
                <c:ptCount val="46"/>
                <c:pt idx="0">
                  <c:v>65.0</c:v>
                </c:pt>
                <c:pt idx="1">
                  <c:v>66.0</c:v>
                </c:pt>
                <c:pt idx="2">
                  <c:v>67.0</c:v>
                </c:pt>
                <c:pt idx="3">
                  <c:v>68.0</c:v>
                </c:pt>
                <c:pt idx="4">
                  <c:v>69.0</c:v>
                </c:pt>
                <c:pt idx="5">
                  <c:v>70.0</c:v>
                </c:pt>
                <c:pt idx="6">
                  <c:v>71.0</c:v>
                </c:pt>
                <c:pt idx="7">
                  <c:v>72.0</c:v>
                </c:pt>
                <c:pt idx="8">
                  <c:v>73.0</c:v>
                </c:pt>
                <c:pt idx="9">
                  <c:v>74.0</c:v>
                </c:pt>
                <c:pt idx="10">
                  <c:v>75.0</c:v>
                </c:pt>
                <c:pt idx="11">
                  <c:v>76.0</c:v>
                </c:pt>
                <c:pt idx="12">
                  <c:v>77.0</c:v>
                </c:pt>
                <c:pt idx="13">
                  <c:v>78.0</c:v>
                </c:pt>
                <c:pt idx="14">
                  <c:v>79.0</c:v>
                </c:pt>
                <c:pt idx="15">
                  <c:v>80.0</c:v>
                </c:pt>
                <c:pt idx="16">
                  <c:v>81.0</c:v>
                </c:pt>
                <c:pt idx="17">
                  <c:v>82.0</c:v>
                </c:pt>
                <c:pt idx="18">
                  <c:v>83.0</c:v>
                </c:pt>
                <c:pt idx="19">
                  <c:v>84.0</c:v>
                </c:pt>
                <c:pt idx="20">
                  <c:v>85.0</c:v>
                </c:pt>
                <c:pt idx="21">
                  <c:v>86.0</c:v>
                </c:pt>
                <c:pt idx="22">
                  <c:v>87.0</c:v>
                </c:pt>
                <c:pt idx="23">
                  <c:v>88.0</c:v>
                </c:pt>
                <c:pt idx="24">
                  <c:v>89.0</c:v>
                </c:pt>
                <c:pt idx="25">
                  <c:v>90.0</c:v>
                </c:pt>
                <c:pt idx="26">
                  <c:v>91.0</c:v>
                </c:pt>
                <c:pt idx="27">
                  <c:v>92.0</c:v>
                </c:pt>
                <c:pt idx="28">
                  <c:v>93.0</c:v>
                </c:pt>
                <c:pt idx="29">
                  <c:v>94.0</c:v>
                </c:pt>
                <c:pt idx="30">
                  <c:v>95.0</c:v>
                </c:pt>
                <c:pt idx="31">
                  <c:v>96.0</c:v>
                </c:pt>
                <c:pt idx="32">
                  <c:v>97.0</c:v>
                </c:pt>
                <c:pt idx="33">
                  <c:v>98.0</c:v>
                </c:pt>
                <c:pt idx="34">
                  <c:v>99.0</c:v>
                </c:pt>
                <c:pt idx="35">
                  <c:v>100.0</c:v>
                </c:pt>
                <c:pt idx="36">
                  <c:v>101.0</c:v>
                </c:pt>
                <c:pt idx="37">
                  <c:v>102.0</c:v>
                </c:pt>
                <c:pt idx="38">
                  <c:v>103.0</c:v>
                </c:pt>
                <c:pt idx="39">
                  <c:v>104.0</c:v>
                </c:pt>
                <c:pt idx="40">
                  <c:v>105.0</c:v>
                </c:pt>
                <c:pt idx="41">
                  <c:v>106.0</c:v>
                </c:pt>
                <c:pt idx="42">
                  <c:v>107.0</c:v>
                </c:pt>
                <c:pt idx="43">
                  <c:v>108.0</c:v>
                </c:pt>
                <c:pt idx="44">
                  <c:v>109.0</c:v>
                </c:pt>
                <c:pt idx="45">
                  <c:v>110.0</c:v>
                </c:pt>
              </c:numCache>
            </c:numRef>
          </c:cat>
          <c:val>
            <c:numRef>
              <c:f>'tasa_3,12'!$B$18:$B$63</c:f>
              <c:numCache>
                <c:formatCode>_("$"* #,##0_);_("$"* \(#,##0\);_("$"* "-"_);_(@_)</c:formatCode>
                <c:ptCount val="46"/>
                <c:pt idx="0">
                  <c:v>265379.28125</c:v>
                </c:pt>
                <c:pt idx="1">
                  <c:v>261895.484375</c:v>
                </c:pt>
                <c:pt idx="2">
                  <c:v>258175.96875</c:v>
                </c:pt>
                <c:pt idx="3">
                  <c:v>254193.0781250001</c:v>
                </c:pt>
                <c:pt idx="4">
                  <c:v>249925.65625</c:v>
                </c:pt>
                <c:pt idx="5">
                  <c:v>245358.53125</c:v>
                </c:pt>
                <c:pt idx="6">
                  <c:v>240480.1875</c:v>
                </c:pt>
                <c:pt idx="7">
                  <c:v>235268.859375</c:v>
                </c:pt>
                <c:pt idx="8">
                  <c:v>229709.15625</c:v>
                </c:pt>
                <c:pt idx="9">
                  <c:v>223792.1875</c:v>
                </c:pt>
                <c:pt idx="10">
                  <c:v>217507.7187500001</c:v>
                </c:pt>
                <c:pt idx="11">
                  <c:v>210784.7187500001</c:v>
                </c:pt>
                <c:pt idx="12">
                  <c:v>203680.1406250001</c:v>
                </c:pt>
                <c:pt idx="13">
                  <c:v>196190.40625</c:v>
                </c:pt>
                <c:pt idx="14">
                  <c:v>188304.0625</c:v>
                </c:pt>
                <c:pt idx="15">
                  <c:v>180011.875</c:v>
                </c:pt>
                <c:pt idx="16">
                  <c:v>171298.1093750001</c:v>
                </c:pt>
                <c:pt idx="17">
                  <c:v>161748.890625</c:v>
                </c:pt>
                <c:pt idx="18">
                  <c:v>151384.7343750001</c:v>
                </c:pt>
                <c:pt idx="19">
                  <c:v>140336.25</c:v>
                </c:pt>
                <c:pt idx="20">
                  <c:v>128667.5625</c:v>
                </c:pt>
                <c:pt idx="21">
                  <c:v>116546.1953125</c:v>
                </c:pt>
                <c:pt idx="22">
                  <c:v>104190.0546875</c:v>
                </c:pt>
                <c:pt idx="23">
                  <c:v>91777.71875</c:v>
                </c:pt>
                <c:pt idx="24">
                  <c:v>79589.515625</c:v>
                </c:pt>
                <c:pt idx="25">
                  <c:v>67844.515625</c:v>
                </c:pt>
                <c:pt idx="26">
                  <c:v>56792.5546875</c:v>
                </c:pt>
                <c:pt idx="27">
                  <c:v>46602.89453125001</c:v>
                </c:pt>
                <c:pt idx="28">
                  <c:v>37428.00390625</c:v>
                </c:pt>
                <c:pt idx="29">
                  <c:v>29398.67578125001</c:v>
                </c:pt>
                <c:pt idx="30">
                  <c:v>22530.27734375001</c:v>
                </c:pt>
                <c:pt idx="31">
                  <c:v>16830.80078125001</c:v>
                </c:pt>
                <c:pt idx="32">
                  <c:v>12212.939453125</c:v>
                </c:pt>
                <c:pt idx="33">
                  <c:v>8601.718750000003</c:v>
                </c:pt>
                <c:pt idx="34">
                  <c:v>5864.836425781251</c:v>
                </c:pt>
                <c:pt idx="35">
                  <c:v>3846.704345703124</c:v>
                </c:pt>
                <c:pt idx="36">
                  <c:v>2414.106445312499</c:v>
                </c:pt>
                <c:pt idx="37">
                  <c:v>1444.497680664063</c:v>
                </c:pt>
                <c:pt idx="38">
                  <c:v>818.1619873046874</c:v>
                </c:pt>
                <c:pt idx="39">
                  <c:v>434.693389892578</c:v>
                </c:pt>
                <c:pt idx="40">
                  <c:v>214.0873718261718</c:v>
                </c:pt>
                <c:pt idx="41">
                  <c:v>96.13154602050781</c:v>
                </c:pt>
                <c:pt idx="42">
                  <c:v>38.34708786010739</c:v>
                </c:pt>
                <c:pt idx="43">
                  <c:v>12.91837978363037</c:v>
                </c:pt>
                <c:pt idx="44">
                  <c:v>3.149197578430177</c:v>
                </c:pt>
                <c:pt idx="45">
                  <c:v>0.0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'tasa_3,12'!$C$2</c:f>
              <c:strCache>
                <c:ptCount val="1"/>
                <c:pt idx="0">
                  <c:v>Nueva</c:v>
                </c:pt>
              </c:strCache>
            </c:strRef>
          </c:tx>
          <c:marker>
            <c:symbol val="none"/>
          </c:marker>
          <c:cat>
            <c:numRef>
              <c:f>'tasa_3,12'!$A$18:$A$63</c:f>
              <c:numCache>
                <c:formatCode>General</c:formatCode>
                <c:ptCount val="46"/>
                <c:pt idx="0">
                  <c:v>65.0</c:v>
                </c:pt>
                <c:pt idx="1">
                  <c:v>66.0</c:v>
                </c:pt>
                <c:pt idx="2">
                  <c:v>67.0</c:v>
                </c:pt>
                <c:pt idx="3">
                  <c:v>68.0</c:v>
                </c:pt>
                <c:pt idx="4">
                  <c:v>69.0</c:v>
                </c:pt>
                <c:pt idx="5">
                  <c:v>70.0</c:v>
                </c:pt>
                <c:pt idx="6">
                  <c:v>71.0</c:v>
                </c:pt>
                <c:pt idx="7">
                  <c:v>72.0</c:v>
                </c:pt>
                <c:pt idx="8">
                  <c:v>73.0</c:v>
                </c:pt>
                <c:pt idx="9">
                  <c:v>74.0</c:v>
                </c:pt>
                <c:pt idx="10">
                  <c:v>75.0</c:v>
                </c:pt>
                <c:pt idx="11">
                  <c:v>76.0</c:v>
                </c:pt>
                <c:pt idx="12">
                  <c:v>77.0</c:v>
                </c:pt>
                <c:pt idx="13">
                  <c:v>78.0</c:v>
                </c:pt>
                <c:pt idx="14">
                  <c:v>79.0</c:v>
                </c:pt>
                <c:pt idx="15">
                  <c:v>80.0</c:v>
                </c:pt>
                <c:pt idx="16">
                  <c:v>81.0</c:v>
                </c:pt>
                <c:pt idx="17">
                  <c:v>82.0</c:v>
                </c:pt>
                <c:pt idx="18">
                  <c:v>83.0</c:v>
                </c:pt>
                <c:pt idx="19">
                  <c:v>84.0</c:v>
                </c:pt>
                <c:pt idx="20">
                  <c:v>85.0</c:v>
                </c:pt>
                <c:pt idx="21">
                  <c:v>86.0</c:v>
                </c:pt>
                <c:pt idx="22">
                  <c:v>87.0</c:v>
                </c:pt>
                <c:pt idx="23">
                  <c:v>88.0</c:v>
                </c:pt>
                <c:pt idx="24">
                  <c:v>89.0</c:v>
                </c:pt>
                <c:pt idx="25">
                  <c:v>90.0</c:v>
                </c:pt>
                <c:pt idx="26">
                  <c:v>91.0</c:v>
                </c:pt>
                <c:pt idx="27">
                  <c:v>92.0</c:v>
                </c:pt>
                <c:pt idx="28">
                  <c:v>93.0</c:v>
                </c:pt>
                <c:pt idx="29">
                  <c:v>94.0</c:v>
                </c:pt>
                <c:pt idx="30">
                  <c:v>95.0</c:v>
                </c:pt>
                <c:pt idx="31">
                  <c:v>96.0</c:v>
                </c:pt>
                <c:pt idx="32">
                  <c:v>97.0</c:v>
                </c:pt>
                <c:pt idx="33">
                  <c:v>98.0</c:v>
                </c:pt>
                <c:pt idx="34">
                  <c:v>99.0</c:v>
                </c:pt>
                <c:pt idx="35">
                  <c:v>100.0</c:v>
                </c:pt>
                <c:pt idx="36">
                  <c:v>101.0</c:v>
                </c:pt>
                <c:pt idx="37">
                  <c:v>102.0</c:v>
                </c:pt>
                <c:pt idx="38">
                  <c:v>103.0</c:v>
                </c:pt>
                <c:pt idx="39">
                  <c:v>104.0</c:v>
                </c:pt>
                <c:pt idx="40">
                  <c:v>105.0</c:v>
                </c:pt>
                <c:pt idx="41">
                  <c:v>106.0</c:v>
                </c:pt>
                <c:pt idx="42">
                  <c:v>107.0</c:v>
                </c:pt>
                <c:pt idx="43">
                  <c:v>108.0</c:v>
                </c:pt>
                <c:pt idx="44">
                  <c:v>109.0</c:v>
                </c:pt>
                <c:pt idx="45">
                  <c:v>110.0</c:v>
                </c:pt>
              </c:numCache>
            </c:numRef>
          </c:cat>
          <c:val>
            <c:numRef>
              <c:f>'tasa_3,12'!$C$18:$C$63</c:f>
              <c:numCache>
                <c:formatCode>_("$"* #,##0_);_("$"* \(#,##0\);_("$"* "-"_);_(@_)</c:formatCode>
                <c:ptCount val="46"/>
                <c:pt idx="0">
                  <c:v>259175.0</c:v>
                </c:pt>
                <c:pt idx="1">
                  <c:v>255998.65625</c:v>
                </c:pt>
                <c:pt idx="2">
                  <c:v>252611.7656250001</c:v>
                </c:pt>
                <c:pt idx="3">
                  <c:v>248978.7968750001</c:v>
                </c:pt>
                <c:pt idx="4">
                  <c:v>245075.53125</c:v>
                </c:pt>
                <c:pt idx="5">
                  <c:v>240890.46875</c:v>
                </c:pt>
                <c:pt idx="6">
                  <c:v>236399.59375</c:v>
                </c:pt>
                <c:pt idx="7">
                  <c:v>231611.34375</c:v>
                </c:pt>
                <c:pt idx="8">
                  <c:v>226511.03125</c:v>
                </c:pt>
                <c:pt idx="9">
                  <c:v>221080.0156250001</c:v>
                </c:pt>
                <c:pt idx="10">
                  <c:v>215302.46875</c:v>
                </c:pt>
                <c:pt idx="11">
                  <c:v>208751.875</c:v>
                </c:pt>
                <c:pt idx="12">
                  <c:v>201817.921875</c:v>
                </c:pt>
                <c:pt idx="13">
                  <c:v>194520.25</c:v>
                </c:pt>
                <c:pt idx="14">
                  <c:v>186883.421875</c:v>
                </c:pt>
                <c:pt idx="15">
                  <c:v>178930.40625</c:v>
                </c:pt>
                <c:pt idx="16">
                  <c:v>170159.40625</c:v>
                </c:pt>
                <c:pt idx="17">
                  <c:v>161090.0468750001</c:v>
                </c:pt>
                <c:pt idx="18">
                  <c:v>151740.421875</c:v>
                </c:pt>
                <c:pt idx="19">
                  <c:v>142132.328125</c:v>
                </c:pt>
                <c:pt idx="20">
                  <c:v>132295.625</c:v>
                </c:pt>
                <c:pt idx="21">
                  <c:v>121482.8828125</c:v>
                </c:pt>
                <c:pt idx="22">
                  <c:v>110576.3359375</c:v>
                </c:pt>
                <c:pt idx="23">
                  <c:v>99667.29687499996</c:v>
                </c:pt>
                <c:pt idx="24">
                  <c:v>88864.2734375</c:v>
                </c:pt>
                <c:pt idx="25">
                  <c:v>78289.1875</c:v>
                </c:pt>
                <c:pt idx="26">
                  <c:v>67112.32031250002</c:v>
                </c:pt>
                <c:pt idx="27">
                  <c:v>56612.32421875001</c:v>
                </c:pt>
                <c:pt idx="28">
                  <c:v>46928.48828125001</c:v>
                </c:pt>
                <c:pt idx="29">
                  <c:v>38172.7265625</c:v>
                </c:pt>
                <c:pt idx="30">
                  <c:v>30420.412109375</c:v>
                </c:pt>
                <c:pt idx="31">
                  <c:v>22995.38476562501</c:v>
                </c:pt>
                <c:pt idx="32">
                  <c:v>16893.91796875</c:v>
                </c:pt>
                <c:pt idx="33">
                  <c:v>12026.599609375</c:v>
                </c:pt>
                <c:pt idx="34">
                  <c:v>8265.323242187503</c:v>
                </c:pt>
                <c:pt idx="35">
                  <c:v>5455.46728515625</c:v>
                </c:pt>
                <c:pt idx="36">
                  <c:v>3200.852783203126</c:v>
                </c:pt>
                <c:pt idx="37">
                  <c:v>1774.795532226562</c:v>
                </c:pt>
                <c:pt idx="38">
                  <c:v>924.1979370117185</c:v>
                </c:pt>
                <c:pt idx="39">
                  <c:v>448.659393310547</c:v>
                </c:pt>
                <c:pt idx="40">
                  <c:v>201.2081146240234</c:v>
                </c:pt>
                <c:pt idx="41">
                  <c:v>82.33651733398432</c:v>
                </c:pt>
                <c:pt idx="42">
                  <c:v>30.14377784729004</c:v>
                </c:pt>
                <c:pt idx="43">
                  <c:v>9.47139835357666</c:v>
                </c:pt>
                <c:pt idx="44">
                  <c:v>2.220836639404297</c:v>
                </c:pt>
                <c:pt idx="45">
                  <c:v>0.0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37525240"/>
        <c:axId val="2137528312"/>
      </c:lineChart>
      <c:catAx>
        <c:axId val="21375252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200"/>
            </a:pPr>
            <a:endParaRPr lang="es-ES"/>
          </a:p>
        </c:txPr>
        <c:crossAx val="2137528312"/>
        <c:crosses val="autoZero"/>
        <c:auto val="1"/>
        <c:lblAlgn val="ctr"/>
        <c:lblOffset val="100"/>
        <c:noMultiLvlLbl val="0"/>
      </c:catAx>
      <c:valAx>
        <c:axId val="2137528312"/>
        <c:scaling>
          <c:orientation val="minMax"/>
          <c:max val="300000.0"/>
        </c:scaling>
        <c:delete val="0"/>
        <c:axPos val="l"/>
        <c:numFmt formatCode="_(&quot;$&quot;* #,##0_);_(&quot;$&quot;* \(#,##0\);_(&quot;$&quot;* &quot;0&quot;_)" sourceLinked="0"/>
        <c:majorTickMark val="none"/>
        <c:minorTickMark val="none"/>
        <c:tickLblPos val="nextTo"/>
        <c:txPr>
          <a:bodyPr/>
          <a:lstStyle/>
          <a:p>
            <a:pPr>
              <a:defRPr sz="1200"/>
            </a:pPr>
            <a:endParaRPr lang="es-ES"/>
          </a:p>
        </c:txPr>
        <c:crossAx val="2137525240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200"/>
          </a:pPr>
          <a:endParaRPr lang="es-E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s-CL" sz="2000" dirty="0"/>
              <a:t>Evolución de las tasas TITRP y TRV</a:t>
            </a:r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Hoja2!$D$2</c:f>
              <c:strCache>
                <c:ptCount val="1"/>
                <c:pt idx="0">
                  <c:v>TITRP</c:v>
                </c:pt>
              </c:strCache>
            </c:strRef>
          </c:tx>
          <c:marker>
            <c:symbol val="none"/>
          </c:marker>
          <c:dLbls>
            <c:dLbl>
              <c:idx val="1"/>
              <c:layout>
                <c:manualLayout>
                  <c:x val="-0.0180891581847031"/>
                  <c:y val="-0.028956152467304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12"/>
              <c:layout>
                <c:manualLayout>
                  <c:x val="-0.00150742984872526"/>
                  <c:y val="-0.0473827949464985"/>
                </c:manualLayout>
              </c:layout>
              <c:tx>
                <c:rich>
                  <a:bodyPr/>
                  <a:lstStyle/>
                  <a:p>
                    <a:r>
                      <a:rPr lang="es-ES" dirty="0" smtClean="0"/>
                      <a:t>2.97</a:t>
                    </a:r>
                    <a:endParaRPr lang="es-E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/>
                </a:pPr>
                <a:endParaRPr lang="es-E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</c:dLbls>
          <c:cat>
            <c:numRef>
              <c:f>Hoja2!$A$136:$A$349</c:f>
              <c:numCache>
                <c:formatCode>mmm\-yy</c:formatCode>
                <c:ptCount val="214"/>
                <c:pt idx="0">
                  <c:v>36526.0</c:v>
                </c:pt>
                <c:pt idx="1">
                  <c:v>36557.0</c:v>
                </c:pt>
                <c:pt idx="2">
                  <c:v>36586.0</c:v>
                </c:pt>
                <c:pt idx="3">
                  <c:v>36617.0</c:v>
                </c:pt>
                <c:pt idx="4">
                  <c:v>36647.0</c:v>
                </c:pt>
                <c:pt idx="5">
                  <c:v>36678.0</c:v>
                </c:pt>
                <c:pt idx="6">
                  <c:v>36708.0</c:v>
                </c:pt>
                <c:pt idx="7">
                  <c:v>36739.0</c:v>
                </c:pt>
                <c:pt idx="8">
                  <c:v>36770.0</c:v>
                </c:pt>
                <c:pt idx="9">
                  <c:v>36800.0</c:v>
                </c:pt>
                <c:pt idx="10">
                  <c:v>36831.0</c:v>
                </c:pt>
                <c:pt idx="11">
                  <c:v>36861.0</c:v>
                </c:pt>
                <c:pt idx="12">
                  <c:v>36892.0</c:v>
                </c:pt>
                <c:pt idx="13">
                  <c:v>36923.0</c:v>
                </c:pt>
                <c:pt idx="14">
                  <c:v>36951.0</c:v>
                </c:pt>
                <c:pt idx="15">
                  <c:v>36982.0</c:v>
                </c:pt>
                <c:pt idx="16">
                  <c:v>37012.0</c:v>
                </c:pt>
                <c:pt idx="17">
                  <c:v>37043.0</c:v>
                </c:pt>
                <c:pt idx="18">
                  <c:v>37073.0</c:v>
                </c:pt>
                <c:pt idx="19">
                  <c:v>37104.0</c:v>
                </c:pt>
                <c:pt idx="20">
                  <c:v>37135.0</c:v>
                </c:pt>
                <c:pt idx="21">
                  <c:v>37165.0</c:v>
                </c:pt>
                <c:pt idx="22">
                  <c:v>37196.0</c:v>
                </c:pt>
                <c:pt idx="23">
                  <c:v>37226.0</c:v>
                </c:pt>
                <c:pt idx="24">
                  <c:v>37257.0</c:v>
                </c:pt>
                <c:pt idx="25">
                  <c:v>37288.0</c:v>
                </c:pt>
                <c:pt idx="26">
                  <c:v>37316.0</c:v>
                </c:pt>
                <c:pt idx="27">
                  <c:v>37347.0</c:v>
                </c:pt>
                <c:pt idx="28">
                  <c:v>37377.0</c:v>
                </c:pt>
                <c:pt idx="29">
                  <c:v>37408.0</c:v>
                </c:pt>
                <c:pt idx="30">
                  <c:v>37438.0</c:v>
                </c:pt>
                <c:pt idx="31">
                  <c:v>37469.0</c:v>
                </c:pt>
                <c:pt idx="32">
                  <c:v>37500.0</c:v>
                </c:pt>
                <c:pt idx="33">
                  <c:v>37530.0</c:v>
                </c:pt>
                <c:pt idx="34">
                  <c:v>37561.0</c:v>
                </c:pt>
                <c:pt idx="35">
                  <c:v>37591.0</c:v>
                </c:pt>
                <c:pt idx="36">
                  <c:v>37622.0</c:v>
                </c:pt>
                <c:pt idx="37">
                  <c:v>37653.0</c:v>
                </c:pt>
                <c:pt idx="38">
                  <c:v>37681.0</c:v>
                </c:pt>
                <c:pt idx="39">
                  <c:v>37712.0</c:v>
                </c:pt>
                <c:pt idx="40">
                  <c:v>37742.0</c:v>
                </c:pt>
                <c:pt idx="41">
                  <c:v>37773.0</c:v>
                </c:pt>
                <c:pt idx="42">
                  <c:v>37803.0</c:v>
                </c:pt>
                <c:pt idx="43">
                  <c:v>37834.0</c:v>
                </c:pt>
                <c:pt idx="44">
                  <c:v>37865.0</c:v>
                </c:pt>
                <c:pt idx="45">
                  <c:v>37895.0</c:v>
                </c:pt>
                <c:pt idx="46">
                  <c:v>37926.0</c:v>
                </c:pt>
                <c:pt idx="47">
                  <c:v>37956.0</c:v>
                </c:pt>
                <c:pt idx="48">
                  <c:v>37987.0</c:v>
                </c:pt>
                <c:pt idx="49">
                  <c:v>38018.0</c:v>
                </c:pt>
                <c:pt idx="50">
                  <c:v>38047.0</c:v>
                </c:pt>
                <c:pt idx="51">
                  <c:v>38078.0</c:v>
                </c:pt>
                <c:pt idx="52">
                  <c:v>38108.0</c:v>
                </c:pt>
                <c:pt idx="53">
                  <c:v>38139.0</c:v>
                </c:pt>
                <c:pt idx="54">
                  <c:v>38169.0</c:v>
                </c:pt>
                <c:pt idx="55">
                  <c:v>38200.0</c:v>
                </c:pt>
                <c:pt idx="56">
                  <c:v>38231.0</c:v>
                </c:pt>
                <c:pt idx="57">
                  <c:v>38261.0</c:v>
                </c:pt>
                <c:pt idx="58">
                  <c:v>38292.0</c:v>
                </c:pt>
                <c:pt idx="59">
                  <c:v>38322.0</c:v>
                </c:pt>
                <c:pt idx="60">
                  <c:v>38353.0</c:v>
                </c:pt>
                <c:pt idx="61">
                  <c:v>38384.0</c:v>
                </c:pt>
                <c:pt idx="62">
                  <c:v>38412.0</c:v>
                </c:pt>
                <c:pt idx="63">
                  <c:v>38443.0</c:v>
                </c:pt>
                <c:pt idx="64">
                  <c:v>38473.0</c:v>
                </c:pt>
                <c:pt idx="65">
                  <c:v>38504.0</c:v>
                </c:pt>
                <c:pt idx="66">
                  <c:v>38534.0</c:v>
                </c:pt>
                <c:pt idx="67">
                  <c:v>38565.0</c:v>
                </c:pt>
                <c:pt idx="68">
                  <c:v>38596.0</c:v>
                </c:pt>
                <c:pt idx="69">
                  <c:v>38626.0</c:v>
                </c:pt>
                <c:pt idx="70">
                  <c:v>38657.0</c:v>
                </c:pt>
                <c:pt idx="71">
                  <c:v>38687.0</c:v>
                </c:pt>
                <c:pt idx="72">
                  <c:v>38718.0</c:v>
                </c:pt>
                <c:pt idx="73">
                  <c:v>38749.0</c:v>
                </c:pt>
                <c:pt idx="74">
                  <c:v>38777.0</c:v>
                </c:pt>
                <c:pt idx="75">
                  <c:v>38808.0</c:v>
                </c:pt>
                <c:pt idx="76">
                  <c:v>38838.0</c:v>
                </c:pt>
                <c:pt idx="77">
                  <c:v>38869.0</c:v>
                </c:pt>
                <c:pt idx="78">
                  <c:v>38899.0</c:v>
                </c:pt>
                <c:pt idx="79">
                  <c:v>38930.0</c:v>
                </c:pt>
                <c:pt idx="80">
                  <c:v>38961.0</c:v>
                </c:pt>
                <c:pt idx="81">
                  <c:v>38991.0</c:v>
                </c:pt>
                <c:pt idx="82">
                  <c:v>39022.0</c:v>
                </c:pt>
                <c:pt idx="83">
                  <c:v>39052.0</c:v>
                </c:pt>
                <c:pt idx="84">
                  <c:v>39083.0</c:v>
                </c:pt>
                <c:pt idx="85">
                  <c:v>39114.0</c:v>
                </c:pt>
                <c:pt idx="86">
                  <c:v>39142.0</c:v>
                </c:pt>
                <c:pt idx="87">
                  <c:v>39173.0</c:v>
                </c:pt>
                <c:pt idx="88">
                  <c:v>39203.0</c:v>
                </c:pt>
                <c:pt idx="89">
                  <c:v>39234.0</c:v>
                </c:pt>
                <c:pt idx="90">
                  <c:v>39264.0</c:v>
                </c:pt>
                <c:pt idx="91">
                  <c:v>39295.0</c:v>
                </c:pt>
                <c:pt idx="92">
                  <c:v>39326.0</c:v>
                </c:pt>
                <c:pt idx="93">
                  <c:v>39356.0</c:v>
                </c:pt>
                <c:pt idx="94">
                  <c:v>39387.0</c:v>
                </c:pt>
                <c:pt idx="95">
                  <c:v>39417.0</c:v>
                </c:pt>
                <c:pt idx="96">
                  <c:v>39448.0</c:v>
                </c:pt>
                <c:pt idx="97">
                  <c:v>39479.0</c:v>
                </c:pt>
                <c:pt idx="98">
                  <c:v>39508.0</c:v>
                </c:pt>
                <c:pt idx="99">
                  <c:v>39539.0</c:v>
                </c:pt>
                <c:pt idx="100">
                  <c:v>39569.0</c:v>
                </c:pt>
                <c:pt idx="101">
                  <c:v>39600.0</c:v>
                </c:pt>
                <c:pt idx="102">
                  <c:v>39630.0</c:v>
                </c:pt>
                <c:pt idx="103">
                  <c:v>39661.0</c:v>
                </c:pt>
                <c:pt idx="104">
                  <c:v>39692.0</c:v>
                </c:pt>
                <c:pt idx="105">
                  <c:v>39722.0</c:v>
                </c:pt>
                <c:pt idx="106">
                  <c:v>39753.0</c:v>
                </c:pt>
                <c:pt idx="107">
                  <c:v>39783.0</c:v>
                </c:pt>
                <c:pt idx="108">
                  <c:v>39814.0</c:v>
                </c:pt>
                <c:pt idx="109">
                  <c:v>39845.0</c:v>
                </c:pt>
                <c:pt idx="110">
                  <c:v>39873.0</c:v>
                </c:pt>
                <c:pt idx="111">
                  <c:v>39904.0</c:v>
                </c:pt>
                <c:pt idx="112">
                  <c:v>39934.0</c:v>
                </c:pt>
                <c:pt idx="113">
                  <c:v>39965.0</c:v>
                </c:pt>
                <c:pt idx="114">
                  <c:v>39995.0</c:v>
                </c:pt>
                <c:pt idx="115">
                  <c:v>40026.0</c:v>
                </c:pt>
                <c:pt idx="116">
                  <c:v>40057.0</c:v>
                </c:pt>
                <c:pt idx="117">
                  <c:v>40087.0</c:v>
                </c:pt>
                <c:pt idx="118">
                  <c:v>40118.0</c:v>
                </c:pt>
                <c:pt idx="119">
                  <c:v>40148.0</c:v>
                </c:pt>
                <c:pt idx="120">
                  <c:v>40179.0</c:v>
                </c:pt>
                <c:pt idx="121">
                  <c:v>40210.0</c:v>
                </c:pt>
                <c:pt idx="122">
                  <c:v>40238.0</c:v>
                </c:pt>
                <c:pt idx="123">
                  <c:v>40269.0</c:v>
                </c:pt>
                <c:pt idx="124">
                  <c:v>40299.0</c:v>
                </c:pt>
                <c:pt idx="125">
                  <c:v>40330.0</c:v>
                </c:pt>
                <c:pt idx="126">
                  <c:v>40360.0</c:v>
                </c:pt>
                <c:pt idx="127">
                  <c:v>40391.0</c:v>
                </c:pt>
                <c:pt idx="128">
                  <c:v>40422.0</c:v>
                </c:pt>
                <c:pt idx="129">
                  <c:v>40452.0</c:v>
                </c:pt>
                <c:pt idx="130">
                  <c:v>40483.0</c:v>
                </c:pt>
                <c:pt idx="131">
                  <c:v>40513.0</c:v>
                </c:pt>
                <c:pt idx="132">
                  <c:v>40544.0</c:v>
                </c:pt>
                <c:pt idx="133">
                  <c:v>40575.0</c:v>
                </c:pt>
                <c:pt idx="134">
                  <c:v>40603.0</c:v>
                </c:pt>
                <c:pt idx="135">
                  <c:v>40634.0</c:v>
                </c:pt>
                <c:pt idx="136">
                  <c:v>40664.0</c:v>
                </c:pt>
                <c:pt idx="137">
                  <c:v>40695.0</c:v>
                </c:pt>
                <c:pt idx="138">
                  <c:v>40725.0</c:v>
                </c:pt>
                <c:pt idx="139">
                  <c:v>40756.0</c:v>
                </c:pt>
                <c:pt idx="140">
                  <c:v>40787.0</c:v>
                </c:pt>
                <c:pt idx="141">
                  <c:v>40817.0</c:v>
                </c:pt>
                <c:pt idx="142">
                  <c:v>40848.0</c:v>
                </c:pt>
                <c:pt idx="143">
                  <c:v>40878.0</c:v>
                </c:pt>
                <c:pt idx="144">
                  <c:v>40909.0</c:v>
                </c:pt>
                <c:pt idx="145">
                  <c:v>40940.0</c:v>
                </c:pt>
                <c:pt idx="146">
                  <c:v>40969.0</c:v>
                </c:pt>
                <c:pt idx="147">
                  <c:v>41000.0</c:v>
                </c:pt>
                <c:pt idx="148">
                  <c:v>41030.0</c:v>
                </c:pt>
                <c:pt idx="149">
                  <c:v>41061.0</c:v>
                </c:pt>
                <c:pt idx="150">
                  <c:v>41091.0</c:v>
                </c:pt>
                <c:pt idx="151">
                  <c:v>41122.0</c:v>
                </c:pt>
                <c:pt idx="152">
                  <c:v>41153.0</c:v>
                </c:pt>
                <c:pt idx="153">
                  <c:v>41183.0</c:v>
                </c:pt>
                <c:pt idx="154">
                  <c:v>41214.0</c:v>
                </c:pt>
                <c:pt idx="155">
                  <c:v>41244.0</c:v>
                </c:pt>
                <c:pt idx="156">
                  <c:v>41275.0</c:v>
                </c:pt>
                <c:pt idx="157">
                  <c:v>41306.0</c:v>
                </c:pt>
                <c:pt idx="158">
                  <c:v>41334.0</c:v>
                </c:pt>
                <c:pt idx="159">
                  <c:v>41365.0</c:v>
                </c:pt>
                <c:pt idx="160">
                  <c:v>41395.0</c:v>
                </c:pt>
                <c:pt idx="161">
                  <c:v>41426.0</c:v>
                </c:pt>
                <c:pt idx="162">
                  <c:v>41456.0</c:v>
                </c:pt>
                <c:pt idx="163">
                  <c:v>41487.0</c:v>
                </c:pt>
                <c:pt idx="164">
                  <c:v>41518.0</c:v>
                </c:pt>
                <c:pt idx="165">
                  <c:v>41548.0</c:v>
                </c:pt>
                <c:pt idx="166">
                  <c:v>41579.0</c:v>
                </c:pt>
                <c:pt idx="167">
                  <c:v>41609.0</c:v>
                </c:pt>
                <c:pt idx="168">
                  <c:v>41640.0</c:v>
                </c:pt>
                <c:pt idx="169">
                  <c:v>41671.0</c:v>
                </c:pt>
                <c:pt idx="170">
                  <c:v>41699.0</c:v>
                </c:pt>
                <c:pt idx="171">
                  <c:v>41730.0</c:v>
                </c:pt>
                <c:pt idx="172">
                  <c:v>41760.0</c:v>
                </c:pt>
                <c:pt idx="173">
                  <c:v>41791.0</c:v>
                </c:pt>
                <c:pt idx="174">
                  <c:v>41821.0</c:v>
                </c:pt>
                <c:pt idx="175">
                  <c:v>41852.0</c:v>
                </c:pt>
                <c:pt idx="176">
                  <c:v>41883.0</c:v>
                </c:pt>
                <c:pt idx="177">
                  <c:v>41913.0</c:v>
                </c:pt>
                <c:pt idx="178">
                  <c:v>41944.0</c:v>
                </c:pt>
                <c:pt idx="179">
                  <c:v>41974.0</c:v>
                </c:pt>
                <c:pt idx="180">
                  <c:v>42005.0</c:v>
                </c:pt>
                <c:pt idx="181">
                  <c:v>42036.0</c:v>
                </c:pt>
                <c:pt idx="182">
                  <c:v>42064.0</c:v>
                </c:pt>
                <c:pt idx="183">
                  <c:v>42095.0</c:v>
                </c:pt>
                <c:pt idx="184">
                  <c:v>42125.0</c:v>
                </c:pt>
                <c:pt idx="185">
                  <c:v>42156.0</c:v>
                </c:pt>
                <c:pt idx="186">
                  <c:v>42186.0</c:v>
                </c:pt>
                <c:pt idx="187">
                  <c:v>42217.0</c:v>
                </c:pt>
                <c:pt idx="188">
                  <c:v>42248.0</c:v>
                </c:pt>
                <c:pt idx="189">
                  <c:v>42278.0</c:v>
                </c:pt>
                <c:pt idx="190">
                  <c:v>42309.0</c:v>
                </c:pt>
                <c:pt idx="191">
                  <c:v>42339.0</c:v>
                </c:pt>
                <c:pt idx="192">
                  <c:v>42370.0</c:v>
                </c:pt>
                <c:pt idx="193">
                  <c:v>42401.0</c:v>
                </c:pt>
                <c:pt idx="194">
                  <c:v>42430.0</c:v>
                </c:pt>
                <c:pt idx="195">
                  <c:v>42461.0</c:v>
                </c:pt>
                <c:pt idx="196">
                  <c:v>42491.0</c:v>
                </c:pt>
                <c:pt idx="197">
                  <c:v>42522.0</c:v>
                </c:pt>
                <c:pt idx="198">
                  <c:v>42552.0</c:v>
                </c:pt>
                <c:pt idx="199">
                  <c:v>42583.0</c:v>
                </c:pt>
                <c:pt idx="200">
                  <c:v>42614.0</c:v>
                </c:pt>
                <c:pt idx="201">
                  <c:v>42644.0</c:v>
                </c:pt>
                <c:pt idx="202">
                  <c:v>42675.0</c:v>
                </c:pt>
                <c:pt idx="203">
                  <c:v>42705.0</c:v>
                </c:pt>
                <c:pt idx="204">
                  <c:v>42736.0</c:v>
                </c:pt>
                <c:pt idx="205">
                  <c:v>42767.0</c:v>
                </c:pt>
                <c:pt idx="206">
                  <c:v>42795.0</c:v>
                </c:pt>
                <c:pt idx="207">
                  <c:v>42826.0</c:v>
                </c:pt>
                <c:pt idx="208">
                  <c:v>42856.0</c:v>
                </c:pt>
                <c:pt idx="209">
                  <c:v>42887.0</c:v>
                </c:pt>
                <c:pt idx="210">
                  <c:v>42917.0</c:v>
                </c:pt>
                <c:pt idx="211">
                  <c:v>42948.0</c:v>
                </c:pt>
                <c:pt idx="212">
                  <c:v>42979.0</c:v>
                </c:pt>
                <c:pt idx="213">
                  <c:v>43009.0</c:v>
                </c:pt>
              </c:numCache>
            </c:numRef>
          </c:cat>
          <c:val>
            <c:numRef>
              <c:f>Hoja2!$D$136:$D$349</c:f>
              <c:numCache>
                <c:formatCode>0.00</c:formatCode>
                <c:ptCount val="214"/>
                <c:pt idx="0">
                  <c:v>6.4</c:v>
                </c:pt>
                <c:pt idx="1">
                  <c:v>6.4</c:v>
                </c:pt>
                <c:pt idx="2">
                  <c:v>6.4</c:v>
                </c:pt>
                <c:pt idx="3">
                  <c:v>6.4</c:v>
                </c:pt>
                <c:pt idx="4">
                  <c:v>6.4</c:v>
                </c:pt>
                <c:pt idx="5">
                  <c:v>6.4</c:v>
                </c:pt>
                <c:pt idx="6">
                  <c:v>6.4</c:v>
                </c:pt>
                <c:pt idx="7">
                  <c:v>6.4</c:v>
                </c:pt>
                <c:pt idx="8">
                  <c:v>6.4</c:v>
                </c:pt>
                <c:pt idx="9">
                  <c:v>6.4</c:v>
                </c:pt>
                <c:pt idx="10">
                  <c:v>6.4</c:v>
                </c:pt>
                <c:pt idx="11">
                  <c:v>6.4</c:v>
                </c:pt>
                <c:pt idx="12">
                  <c:v>6.2</c:v>
                </c:pt>
                <c:pt idx="13">
                  <c:v>6.2</c:v>
                </c:pt>
                <c:pt idx="14">
                  <c:v>6.2</c:v>
                </c:pt>
                <c:pt idx="15">
                  <c:v>6.2</c:v>
                </c:pt>
                <c:pt idx="16">
                  <c:v>6.2</c:v>
                </c:pt>
                <c:pt idx="17">
                  <c:v>6.2</c:v>
                </c:pt>
                <c:pt idx="18">
                  <c:v>6.2</c:v>
                </c:pt>
                <c:pt idx="19">
                  <c:v>6.2</c:v>
                </c:pt>
                <c:pt idx="20">
                  <c:v>6.2</c:v>
                </c:pt>
                <c:pt idx="21">
                  <c:v>6.2</c:v>
                </c:pt>
                <c:pt idx="22">
                  <c:v>6.2</c:v>
                </c:pt>
                <c:pt idx="23">
                  <c:v>6.2</c:v>
                </c:pt>
                <c:pt idx="24">
                  <c:v>5.6</c:v>
                </c:pt>
                <c:pt idx="25">
                  <c:v>5.6</c:v>
                </c:pt>
                <c:pt idx="26">
                  <c:v>5.6</c:v>
                </c:pt>
                <c:pt idx="27">
                  <c:v>5.6</c:v>
                </c:pt>
                <c:pt idx="28">
                  <c:v>5.6</c:v>
                </c:pt>
                <c:pt idx="29">
                  <c:v>5.6</c:v>
                </c:pt>
                <c:pt idx="30">
                  <c:v>5.6</c:v>
                </c:pt>
                <c:pt idx="31">
                  <c:v>5.6</c:v>
                </c:pt>
                <c:pt idx="32">
                  <c:v>5.6</c:v>
                </c:pt>
                <c:pt idx="33">
                  <c:v>5.6</c:v>
                </c:pt>
                <c:pt idx="34">
                  <c:v>5.6</c:v>
                </c:pt>
                <c:pt idx="35">
                  <c:v>5.6</c:v>
                </c:pt>
                <c:pt idx="36">
                  <c:v>5.5</c:v>
                </c:pt>
                <c:pt idx="37">
                  <c:v>5.5</c:v>
                </c:pt>
                <c:pt idx="38">
                  <c:v>5.5</c:v>
                </c:pt>
                <c:pt idx="39">
                  <c:v>5.5</c:v>
                </c:pt>
                <c:pt idx="40">
                  <c:v>5.5</c:v>
                </c:pt>
                <c:pt idx="41">
                  <c:v>5.5</c:v>
                </c:pt>
                <c:pt idx="42">
                  <c:v>5.5</c:v>
                </c:pt>
                <c:pt idx="43">
                  <c:v>5.5</c:v>
                </c:pt>
                <c:pt idx="44">
                  <c:v>5.5</c:v>
                </c:pt>
                <c:pt idx="45">
                  <c:v>5.5</c:v>
                </c:pt>
                <c:pt idx="46">
                  <c:v>5.5</c:v>
                </c:pt>
                <c:pt idx="47">
                  <c:v>5.5</c:v>
                </c:pt>
                <c:pt idx="48">
                  <c:v>4.58273982713964</c:v>
                </c:pt>
                <c:pt idx="49">
                  <c:v>4.58273982713964</c:v>
                </c:pt>
                <c:pt idx="50">
                  <c:v>4.58273982713964</c:v>
                </c:pt>
                <c:pt idx="51">
                  <c:v>4.58273982713964</c:v>
                </c:pt>
                <c:pt idx="52">
                  <c:v>4.58273982713964</c:v>
                </c:pt>
                <c:pt idx="53">
                  <c:v>4.58273982713964</c:v>
                </c:pt>
                <c:pt idx="54">
                  <c:v>4.58273982713964</c:v>
                </c:pt>
                <c:pt idx="55">
                  <c:v>4.58273982713964</c:v>
                </c:pt>
                <c:pt idx="56">
                  <c:v>4.58273982713964</c:v>
                </c:pt>
                <c:pt idx="57">
                  <c:v>4.58273982713964</c:v>
                </c:pt>
                <c:pt idx="58">
                  <c:v>4.58273982713964</c:v>
                </c:pt>
                <c:pt idx="59">
                  <c:v>4.58273982713964</c:v>
                </c:pt>
                <c:pt idx="60">
                  <c:v>4.182831262200857</c:v>
                </c:pt>
                <c:pt idx="61">
                  <c:v>4.182831262200857</c:v>
                </c:pt>
                <c:pt idx="62">
                  <c:v>4.182831262200857</c:v>
                </c:pt>
                <c:pt idx="63">
                  <c:v>4.182831262200857</c:v>
                </c:pt>
                <c:pt idx="64">
                  <c:v>4.182831262200857</c:v>
                </c:pt>
                <c:pt idx="65">
                  <c:v>4.182831262200857</c:v>
                </c:pt>
                <c:pt idx="66">
                  <c:v>4.182831262200857</c:v>
                </c:pt>
                <c:pt idx="67">
                  <c:v>4.182831262200857</c:v>
                </c:pt>
                <c:pt idx="68">
                  <c:v>4.182831262200857</c:v>
                </c:pt>
                <c:pt idx="69">
                  <c:v>4.182831262200857</c:v>
                </c:pt>
                <c:pt idx="70">
                  <c:v>4.182831262200857</c:v>
                </c:pt>
                <c:pt idx="71">
                  <c:v>4.182831262200857</c:v>
                </c:pt>
                <c:pt idx="72">
                  <c:v>3.756616847546911</c:v>
                </c:pt>
                <c:pt idx="73">
                  <c:v>3.756616847546911</c:v>
                </c:pt>
                <c:pt idx="74">
                  <c:v>3.756616847546911</c:v>
                </c:pt>
                <c:pt idx="75">
                  <c:v>3.756616847546911</c:v>
                </c:pt>
                <c:pt idx="76">
                  <c:v>3.756616847546911</c:v>
                </c:pt>
                <c:pt idx="77">
                  <c:v>3.756616847546911</c:v>
                </c:pt>
                <c:pt idx="78">
                  <c:v>3.756616847546911</c:v>
                </c:pt>
                <c:pt idx="79">
                  <c:v>3.756616847546911</c:v>
                </c:pt>
                <c:pt idx="80">
                  <c:v>3.756616847546911</c:v>
                </c:pt>
                <c:pt idx="81">
                  <c:v>3.756616847546911</c:v>
                </c:pt>
                <c:pt idx="82">
                  <c:v>3.756616847546911</c:v>
                </c:pt>
                <c:pt idx="83">
                  <c:v>3.756616847546911</c:v>
                </c:pt>
                <c:pt idx="84">
                  <c:v>4.04274436598273</c:v>
                </c:pt>
                <c:pt idx="85">
                  <c:v>4.04274436598273</c:v>
                </c:pt>
                <c:pt idx="86">
                  <c:v>4.04274436598273</c:v>
                </c:pt>
                <c:pt idx="87">
                  <c:v>4.04274436598273</c:v>
                </c:pt>
                <c:pt idx="88">
                  <c:v>4.04274436598273</c:v>
                </c:pt>
                <c:pt idx="89">
                  <c:v>4.04274436598273</c:v>
                </c:pt>
                <c:pt idx="90">
                  <c:v>4.04274436598273</c:v>
                </c:pt>
                <c:pt idx="91">
                  <c:v>4.04274436598273</c:v>
                </c:pt>
                <c:pt idx="92">
                  <c:v>4.04274436598273</c:v>
                </c:pt>
                <c:pt idx="93">
                  <c:v>4.04274436598273</c:v>
                </c:pt>
                <c:pt idx="94">
                  <c:v>4.04274436598273</c:v>
                </c:pt>
                <c:pt idx="95">
                  <c:v>4.04274436598273</c:v>
                </c:pt>
                <c:pt idx="96">
                  <c:v>3.808974293477985</c:v>
                </c:pt>
                <c:pt idx="97">
                  <c:v>3.808974293477985</c:v>
                </c:pt>
                <c:pt idx="98">
                  <c:v>3.808974293477985</c:v>
                </c:pt>
                <c:pt idx="99">
                  <c:v>3.808974293477985</c:v>
                </c:pt>
                <c:pt idx="100">
                  <c:v>3.808974293477985</c:v>
                </c:pt>
                <c:pt idx="101">
                  <c:v>3.808974293477985</c:v>
                </c:pt>
                <c:pt idx="102">
                  <c:v>3.808974293477985</c:v>
                </c:pt>
                <c:pt idx="103">
                  <c:v>3.808974293477985</c:v>
                </c:pt>
                <c:pt idx="104">
                  <c:v>3.808974293477985</c:v>
                </c:pt>
                <c:pt idx="105">
                  <c:v>3.808974293477985</c:v>
                </c:pt>
                <c:pt idx="106">
                  <c:v>3.808974293477985</c:v>
                </c:pt>
                <c:pt idx="107">
                  <c:v>3.808974293477985</c:v>
                </c:pt>
                <c:pt idx="108">
                  <c:v>4.547</c:v>
                </c:pt>
                <c:pt idx="109">
                  <c:v>4.547</c:v>
                </c:pt>
                <c:pt idx="110">
                  <c:v>4.547</c:v>
                </c:pt>
                <c:pt idx="111">
                  <c:v>4.547</c:v>
                </c:pt>
                <c:pt idx="112">
                  <c:v>4.547</c:v>
                </c:pt>
                <c:pt idx="113">
                  <c:v>4.547</c:v>
                </c:pt>
                <c:pt idx="114">
                  <c:v>4.547</c:v>
                </c:pt>
                <c:pt idx="115">
                  <c:v>4.547</c:v>
                </c:pt>
                <c:pt idx="116">
                  <c:v>4.547</c:v>
                </c:pt>
                <c:pt idx="117">
                  <c:v>4.547</c:v>
                </c:pt>
                <c:pt idx="118">
                  <c:v>4.547</c:v>
                </c:pt>
                <c:pt idx="119">
                  <c:v>4.547</c:v>
                </c:pt>
                <c:pt idx="120">
                  <c:v>4.871</c:v>
                </c:pt>
                <c:pt idx="121">
                  <c:v>4.871</c:v>
                </c:pt>
                <c:pt idx="122">
                  <c:v>4.871</c:v>
                </c:pt>
                <c:pt idx="123">
                  <c:v>4.871</c:v>
                </c:pt>
                <c:pt idx="124">
                  <c:v>4.871</c:v>
                </c:pt>
                <c:pt idx="125">
                  <c:v>4.871</c:v>
                </c:pt>
                <c:pt idx="126">
                  <c:v>4.871</c:v>
                </c:pt>
                <c:pt idx="127">
                  <c:v>4.871</c:v>
                </c:pt>
                <c:pt idx="128">
                  <c:v>4.871</c:v>
                </c:pt>
                <c:pt idx="129">
                  <c:v>4.871</c:v>
                </c:pt>
                <c:pt idx="130">
                  <c:v>4.871</c:v>
                </c:pt>
                <c:pt idx="131">
                  <c:v>4.871</c:v>
                </c:pt>
                <c:pt idx="132">
                  <c:v>3.8325</c:v>
                </c:pt>
                <c:pt idx="133">
                  <c:v>3.8325</c:v>
                </c:pt>
                <c:pt idx="134">
                  <c:v>3.8325</c:v>
                </c:pt>
                <c:pt idx="135">
                  <c:v>3.8325</c:v>
                </c:pt>
                <c:pt idx="136">
                  <c:v>3.8325</c:v>
                </c:pt>
                <c:pt idx="137">
                  <c:v>3.8325</c:v>
                </c:pt>
                <c:pt idx="138">
                  <c:v>3.8325</c:v>
                </c:pt>
                <c:pt idx="139">
                  <c:v>3.8325</c:v>
                </c:pt>
                <c:pt idx="140">
                  <c:v>3.8325</c:v>
                </c:pt>
                <c:pt idx="141">
                  <c:v>3.8325</c:v>
                </c:pt>
                <c:pt idx="142">
                  <c:v>3.8325</c:v>
                </c:pt>
                <c:pt idx="143">
                  <c:v>3.8325</c:v>
                </c:pt>
                <c:pt idx="144">
                  <c:v>3.7545</c:v>
                </c:pt>
                <c:pt idx="145">
                  <c:v>3.7545</c:v>
                </c:pt>
                <c:pt idx="146">
                  <c:v>3.7545</c:v>
                </c:pt>
                <c:pt idx="147">
                  <c:v>3.7545</c:v>
                </c:pt>
                <c:pt idx="148">
                  <c:v>3.7545</c:v>
                </c:pt>
                <c:pt idx="149">
                  <c:v>3.7545</c:v>
                </c:pt>
                <c:pt idx="150">
                  <c:v>3.7545</c:v>
                </c:pt>
                <c:pt idx="151">
                  <c:v>3.7545</c:v>
                </c:pt>
                <c:pt idx="152">
                  <c:v>3.7545</c:v>
                </c:pt>
                <c:pt idx="153">
                  <c:v>3.7545</c:v>
                </c:pt>
                <c:pt idx="154">
                  <c:v>3.7545</c:v>
                </c:pt>
                <c:pt idx="155">
                  <c:v>3.7545</c:v>
                </c:pt>
                <c:pt idx="156">
                  <c:v>3.94</c:v>
                </c:pt>
                <c:pt idx="157">
                  <c:v>3.94</c:v>
                </c:pt>
                <c:pt idx="158">
                  <c:v>3.94</c:v>
                </c:pt>
                <c:pt idx="159">
                  <c:v>3.94</c:v>
                </c:pt>
                <c:pt idx="160">
                  <c:v>3.94</c:v>
                </c:pt>
                <c:pt idx="161">
                  <c:v>3.94</c:v>
                </c:pt>
                <c:pt idx="162">
                  <c:v>3.94</c:v>
                </c:pt>
                <c:pt idx="163">
                  <c:v>3.94</c:v>
                </c:pt>
                <c:pt idx="164">
                  <c:v>3.94</c:v>
                </c:pt>
                <c:pt idx="165">
                  <c:v>3.94</c:v>
                </c:pt>
                <c:pt idx="166">
                  <c:v>3.94</c:v>
                </c:pt>
                <c:pt idx="167">
                  <c:v>3.94</c:v>
                </c:pt>
                <c:pt idx="168">
                  <c:v>3.82</c:v>
                </c:pt>
                <c:pt idx="169">
                  <c:v>3.82</c:v>
                </c:pt>
                <c:pt idx="170">
                  <c:v>3.82</c:v>
                </c:pt>
                <c:pt idx="171">
                  <c:v>3.66</c:v>
                </c:pt>
                <c:pt idx="172">
                  <c:v>3.66</c:v>
                </c:pt>
                <c:pt idx="173">
                  <c:v>3.66</c:v>
                </c:pt>
                <c:pt idx="174">
                  <c:v>3.38</c:v>
                </c:pt>
                <c:pt idx="175">
                  <c:v>3.38</c:v>
                </c:pt>
                <c:pt idx="176">
                  <c:v>3.38</c:v>
                </c:pt>
                <c:pt idx="177">
                  <c:v>3.03</c:v>
                </c:pt>
                <c:pt idx="178">
                  <c:v>3.03</c:v>
                </c:pt>
                <c:pt idx="179">
                  <c:v>3.03</c:v>
                </c:pt>
                <c:pt idx="180">
                  <c:v>3.08</c:v>
                </c:pt>
                <c:pt idx="181">
                  <c:v>3.08</c:v>
                </c:pt>
                <c:pt idx="182">
                  <c:v>3.08</c:v>
                </c:pt>
                <c:pt idx="183">
                  <c:v>2.89</c:v>
                </c:pt>
                <c:pt idx="184">
                  <c:v>2.89</c:v>
                </c:pt>
                <c:pt idx="185">
                  <c:v>2.89</c:v>
                </c:pt>
                <c:pt idx="186">
                  <c:v>2.99</c:v>
                </c:pt>
                <c:pt idx="187">
                  <c:v>2.99</c:v>
                </c:pt>
                <c:pt idx="188">
                  <c:v>2.99</c:v>
                </c:pt>
                <c:pt idx="189">
                  <c:v>2.99</c:v>
                </c:pt>
                <c:pt idx="190">
                  <c:v>2.99</c:v>
                </c:pt>
                <c:pt idx="191">
                  <c:v>2.99</c:v>
                </c:pt>
                <c:pt idx="192">
                  <c:v>3.12</c:v>
                </c:pt>
                <c:pt idx="193">
                  <c:v>3.12</c:v>
                </c:pt>
                <c:pt idx="194">
                  <c:v>3.12</c:v>
                </c:pt>
                <c:pt idx="195">
                  <c:v>3.12</c:v>
                </c:pt>
                <c:pt idx="196">
                  <c:v>3.12</c:v>
                </c:pt>
                <c:pt idx="197">
                  <c:v>3.12</c:v>
                </c:pt>
                <c:pt idx="198">
                  <c:v>2.91</c:v>
                </c:pt>
                <c:pt idx="199">
                  <c:v>2.91</c:v>
                </c:pt>
                <c:pt idx="200">
                  <c:v>2.91</c:v>
                </c:pt>
                <c:pt idx="201">
                  <c:v>2.91</c:v>
                </c:pt>
                <c:pt idx="202">
                  <c:v>2.91</c:v>
                </c:pt>
                <c:pt idx="203">
                  <c:v>2.91</c:v>
                </c:pt>
                <c:pt idx="204">
                  <c:v>3.26</c:v>
                </c:pt>
                <c:pt idx="205">
                  <c:v>3.26</c:v>
                </c:pt>
                <c:pt idx="206">
                  <c:v>3.26</c:v>
                </c:pt>
                <c:pt idx="207">
                  <c:v>2.94</c:v>
                </c:pt>
                <c:pt idx="208">
                  <c:v>2.94</c:v>
                </c:pt>
                <c:pt idx="209">
                  <c:v>2.94</c:v>
                </c:pt>
                <c:pt idx="210">
                  <c:v>2.83</c:v>
                </c:pt>
                <c:pt idx="211">
                  <c:v>2.83</c:v>
                </c:pt>
                <c:pt idx="212">
                  <c:v>2.83</c:v>
                </c:pt>
                <c:pt idx="213">
                  <c:v>2.97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Hoja2!$E$2</c:f>
              <c:strCache>
                <c:ptCount val="1"/>
                <c:pt idx="0">
                  <c:v>TRV</c:v>
                </c:pt>
              </c:strCache>
            </c:strRef>
          </c:tx>
          <c:marker>
            <c:symbol val="none"/>
          </c:marker>
          <c:dLbls>
            <c:dLbl>
              <c:idx val="0"/>
              <c:layout>
                <c:manualLayout>
                  <c:x val="-0.0135668686385273"/>
                  <c:y val="0.065809437425692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13"/>
              <c:layout>
                <c:manualLayout>
                  <c:x val="-0.00301485969745052"/>
                  <c:y val="0.052647549940553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/>
                </a:pPr>
                <a:endParaRPr lang="es-E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</c:dLbls>
          <c:cat>
            <c:numRef>
              <c:f>Hoja2!$A$136:$A$349</c:f>
              <c:numCache>
                <c:formatCode>mmm\-yy</c:formatCode>
                <c:ptCount val="214"/>
                <c:pt idx="0">
                  <c:v>36526.0</c:v>
                </c:pt>
                <c:pt idx="1">
                  <c:v>36557.0</c:v>
                </c:pt>
                <c:pt idx="2">
                  <c:v>36586.0</c:v>
                </c:pt>
                <c:pt idx="3">
                  <c:v>36617.0</c:v>
                </c:pt>
                <c:pt idx="4">
                  <c:v>36647.0</c:v>
                </c:pt>
                <c:pt idx="5">
                  <c:v>36678.0</c:v>
                </c:pt>
                <c:pt idx="6">
                  <c:v>36708.0</c:v>
                </c:pt>
                <c:pt idx="7">
                  <c:v>36739.0</c:v>
                </c:pt>
                <c:pt idx="8">
                  <c:v>36770.0</c:v>
                </c:pt>
                <c:pt idx="9">
                  <c:v>36800.0</c:v>
                </c:pt>
                <c:pt idx="10">
                  <c:v>36831.0</c:v>
                </c:pt>
                <c:pt idx="11">
                  <c:v>36861.0</c:v>
                </c:pt>
                <c:pt idx="12">
                  <c:v>36892.0</c:v>
                </c:pt>
                <c:pt idx="13">
                  <c:v>36923.0</c:v>
                </c:pt>
                <c:pt idx="14">
                  <c:v>36951.0</c:v>
                </c:pt>
                <c:pt idx="15">
                  <c:v>36982.0</c:v>
                </c:pt>
                <c:pt idx="16">
                  <c:v>37012.0</c:v>
                </c:pt>
                <c:pt idx="17">
                  <c:v>37043.0</c:v>
                </c:pt>
                <c:pt idx="18">
                  <c:v>37073.0</c:v>
                </c:pt>
                <c:pt idx="19">
                  <c:v>37104.0</c:v>
                </c:pt>
                <c:pt idx="20">
                  <c:v>37135.0</c:v>
                </c:pt>
                <c:pt idx="21">
                  <c:v>37165.0</c:v>
                </c:pt>
                <c:pt idx="22">
                  <c:v>37196.0</c:v>
                </c:pt>
                <c:pt idx="23">
                  <c:v>37226.0</c:v>
                </c:pt>
                <c:pt idx="24">
                  <c:v>37257.0</c:v>
                </c:pt>
                <c:pt idx="25">
                  <c:v>37288.0</c:v>
                </c:pt>
                <c:pt idx="26">
                  <c:v>37316.0</c:v>
                </c:pt>
                <c:pt idx="27">
                  <c:v>37347.0</c:v>
                </c:pt>
                <c:pt idx="28">
                  <c:v>37377.0</c:v>
                </c:pt>
                <c:pt idx="29">
                  <c:v>37408.0</c:v>
                </c:pt>
                <c:pt idx="30">
                  <c:v>37438.0</c:v>
                </c:pt>
                <c:pt idx="31">
                  <c:v>37469.0</c:v>
                </c:pt>
                <c:pt idx="32">
                  <c:v>37500.0</c:v>
                </c:pt>
                <c:pt idx="33">
                  <c:v>37530.0</c:v>
                </c:pt>
                <c:pt idx="34">
                  <c:v>37561.0</c:v>
                </c:pt>
                <c:pt idx="35">
                  <c:v>37591.0</c:v>
                </c:pt>
                <c:pt idx="36">
                  <c:v>37622.0</c:v>
                </c:pt>
                <c:pt idx="37">
                  <c:v>37653.0</c:v>
                </c:pt>
                <c:pt idx="38">
                  <c:v>37681.0</c:v>
                </c:pt>
                <c:pt idx="39">
                  <c:v>37712.0</c:v>
                </c:pt>
                <c:pt idx="40">
                  <c:v>37742.0</c:v>
                </c:pt>
                <c:pt idx="41">
                  <c:v>37773.0</c:v>
                </c:pt>
                <c:pt idx="42">
                  <c:v>37803.0</c:v>
                </c:pt>
                <c:pt idx="43">
                  <c:v>37834.0</c:v>
                </c:pt>
                <c:pt idx="44">
                  <c:v>37865.0</c:v>
                </c:pt>
                <c:pt idx="45">
                  <c:v>37895.0</c:v>
                </c:pt>
                <c:pt idx="46">
                  <c:v>37926.0</c:v>
                </c:pt>
                <c:pt idx="47">
                  <c:v>37956.0</c:v>
                </c:pt>
                <c:pt idx="48">
                  <c:v>37987.0</c:v>
                </c:pt>
                <c:pt idx="49">
                  <c:v>38018.0</c:v>
                </c:pt>
                <c:pt idx="50">
                  <c:v>38047.0</c:v>
                </c:pt>
                <c:pt idx="51">
                  <c:v>38078.0</c:v>
                </c:pt>
                <c:pt idx="52">
                  <c:v>38108.0</c:v>
                </c:pt>
                <c:pt idx="53">
                  <c:v>38139.0</c:v>
                </c:pt>
                <c:pt idx="54">
                  <c:v>38169.0</c:v>
                </c:pt>
                <c:pt idx="55">
                  <c:v>38200.0</c:v>
                </c:pt>
                <c:pt idx="56">
                  <c:v>38231.0</c:v>
                </c:pt>
                <c:pt idx="57">
                  <c:v>38261.0</c:v>
                </c:pt>
                <c:pt idx="58">
                  <c:v>38292.0</c:v>
                </c:pt>
                <c:pt idx="59">
                  <c:v>38322.0</c:v>
                </c:pt>
                <c:pt idx="60">
                  <c:v>38353.0</c:v>
                </c:pt>
                <c:pt idx="61">
                  <c:v>38384.0</c:v>
                </c:pt>
                <c:pt idx="62">
                  <c:v>38412.0</c:v>
                </c:pt>
                <c:pt idx="63">
                  <c:v>38443.0</c:v>
                </c:pt>
                <c:pt idx="64">
                  <c:v>38473.0</c:v>
                </c:pt>
                <c:pt idx="65">
                  <c:v>38504.0</c:v>
                </c:pt>
                <c:pt idx="66">
                  <c:v>38534.0</c:v>
                </c:pt>
                <c:pt idx="67">
                  <c:v>38565.0</c:v>
                </c:pt>
                <c:pt idx="68">
                  <c:v>38596.0</c:v>
                </c:pt>
                <c:pt idx="69">
                  <c:v>38626.0</c:v>
                </c:pt>
                <c:pt idx="70">
                  <c:v>38657.0</c:v>
                </c:pt>
                <c:pt idx="71">
                  <c:v>38687.0</c:v>
                </c:pt>
                <c:pt idx="72">
                  <c:v>38718.0</c:v>
                </c:pt>
                <c:pt idx="73">
                  <c:v>38749.0</c:v>
                </c:pt>
                <c:pt idx="74">
                  <c:v>38777.0</c:v>
                </c:pt>
                <c:pt idx="75">
                  <c:v>38808.0</c:v>
                </c:pt>
                <c:pt idx="76">
                  <c:v>38838.0</c:v>
                </c:pt>
                <c:pt idx="77">
                  <c:v>38869.0</c:v>
                </c:pt>
                <c:pt idx="78">
                  <c:v>38899.0</c:v>
                </c:pt>
                <c:pt idx="79">
                  <c:v>38930.0</c:v>
                </c:pt>
                <c:pt idx="80">
                  <c:v>38961.0</c:v>
                </c:pt>
                <c:pt idx="81">
                  <c:v>38991.0</c:v>
                </c:pt>
                <c:pt idx="82">
                  <c:v>39022.0</c:v>
                </c:pt>
                <c:pt idx="83">
                  <c:v>39052.0</c:v>
                </c:pt>
                <c:pt idx="84">
                  <c:v>39083.0</c:v>
                </c:pt>
                <c:pt idx="85">
                  <c:v>39114.0</c:v>
                </c:pt>
                <c:pt idx="86">
                  <c:v>39142.0</c:v>
                </c:pt>
                <c:pt idx="87">
                  <c:v>39173.0</c:v>
                </c:pt>
                <c:pt idx="88">
                  <c:v>39203.0</c:v>
                </c:pt>
                <c:pt idx="89">
                  <c:v>39234.0</c:v>
                </c:pt>
                <c:pt idx="90">
                  <c:v>39264.0</c:v>
                </c:pt>
                <c:pt idx="91">
                  <c:v>39295.0</c:v>
                </c:pt>
                <c:pt idx="92">
                  <c:v>39326.0</c:v>
                </c:pt>
                <c:pt idx="93">
                  <c:v>39356.0</c:v>
                </c:pt>
                <c:pt idx="94">
                  <c:v>39387.0</c:v>
                </c:pt>
                <c:pt idx="95">
                  <c:v>39417.0</c:v>
                </c:pt>
                <c:pt idx="96">
                  <c:v>39448.0</c:v>
                </c:pt>
                <c:pt idx="97">
                  <c:v>39479.0</c:v>
                </c:pt>
                <c:pt idx="98">
                  <c:v>39508.0</c:v>
                </c:pt>
                <c:pt idx="99">
                  <c:v>39539.0</c:v>
                </c:pt>
                <c:pt idx="100">
                  <c:v>39569.0</c:v>
                </c:pt>
                <c:pt idx="101">
                  <c:v>39600.0</c:v>
                </c:pt>
                <c:pt idx="102">
                  <c:v>39630.0</c:v>
                </c:pt>
                <c:pt idx="103">
                  <c:v>39661.0</c:v>
                </c:pt>
                <c:pt idx="104">
                  <c:v>39692.0</c:v>
                </c:pt>
                <c:pt idx="105">
                  <c:v>39722.0</c:v>
                </c:pt>
                <c:pt idx="106">
                  <c:v>39753.0</c:v>
                </c:pt>
                <c:pt idx="107">
                  <c:v>39783.0</c:v>
                </c:pt>
                <c:pt idx="108">
                  <c:v>39814.0</c:v>
                </c:pt>
                <c:pt idx="109">
                  <c:v>39845.0</c:v>
                </c:pt>
                <c:pt idx="110">
                  <c:v>39873.0</c:v>
                </c:pt>
                <c:pt idx="111">
                  <c:v>39904.0</c:v>
                </c:pt>
                <c:pt idx="112">
                  <c:v>39934.0</c:v>
                </c:pt>
                <c:pt idx="113">
                  <c:v>39965.0</c:v>
                </c:pt>
                <c:pt idx="114">
                  <c:v>39995.0</c:v>
                </c:pt>
                <c:pt idx="115">
                  <c:v>40026.0</c:v>
                </c:pt>
                <c:pt idx="116">
                  <c:v>40057.0</c:v>
                </c:pt>
                <c:pt idx="117">
                  <c:v>40087.0</c:v>
                </c:pt>
                <c:pt idx="118">
                  <c:v>40118.0</c:v>
                </c:pt>
                <c:pt idx="119">
                  <c:v>40148.0</c:v>
                </c:pt>
                <c:pt idx="120">
                  <c:v>40179.0</c:v>
                </c:pt>
                <c:pt idx="121">
                  <c:v>40210.0</c:v>
                </c:pt>
                <c:pt idx="122">
                  <c:v>40238.0</c:v>
                </c:pt>
                <c:pt idx="123">
                  <c:v>40269.0</c:v>
                </c:pt>
                <c:pt idx="124">
                  <c:v>40299.0</c:v>
                </c:pt>
                <c:pt idx="125">
                  <c:v>40330.0</c:v>
                </c:pt>
                <c:pt idx="126">
                  <c:v>40360.0</c:v>
                </c:pt>
                <c:pt idx="127">
                  <c:v>40391.0</c:v>
                </c:pt>
                <c:pt idx="128">
                  <c:v>40422.0</c:v>
                </c:pt>
                <c:pt idx="129">
                  <c:v>40452.0</c:v>
                </c:pt>
                <c:pt idx="130">
                  <c:v>40483.0</c:v>
                </c:pt>
                <c:pt idx="131">
                  <c:v>40513.0</c:v>
                </c:pt>
                <c:pt idx="132">
                  <c:v>40544.0</c:v>
                </c:pt>
                <c:pt idx="133">
                  <c:v>40575.0</c:v>
                </c:pt>
                <c:pt idx="134">
                  <c:v>40603.0</c:v>
                </c:pt>
                <c:pt idx="135">
                  <c:v>40634.0</c:v>
                </c:pt>
                <c:pt idx="136">
                  <c:v>40664.0</c:v>
                </c:pt>
                <c:pt idx="137">
                  <c:v>40695.0</c:v>
                </c:pt>
                <c:pt idx="138">
                  <c:v>40725.0</c:v>
                </c:pt>
                <c:pt idx="139">
                  <c:v>40756.0</c:v>
                </c:pt>
                <c:pt idx="140">
                  <c:v>40787.0</c:v>
                </c:pt>
                <c:pt idx="141">
                  <c:v>40817.0</c:v>
                </c:pt>
                <c:pt idx="142">
                  <c:v>40848.0</c:v>
                </c:pt>
                <c:pt idx="143">
                  <c:v>40878.0</c:v>
                </c:pt>
                <c:pt idx="144">
                  <c:v>40909.0</c:v>
                </c:pt>
                <c:pt idx="145">
                  <c:v>40940.0</c:v>
                </c:pt>
                <c:pt idx="146">
                  <c:v>40969.0</c:v>
                </c:pt>
                <c:pt idx="147">
                  <c:v>41000.0</c:v>
                </c:pt>
                <c:pt idx="148">
                  <c:v>41030.0</c:v>
                </c:pt>
                <c:pt idx="149">
                  <c:v>41061.0</c:v>
                </c:pt>
                <c:pt idx="150">
                  <c:v>41091.0</c:v>
                </c:pt>
                <c:pt idx="151">
                  <c:v>41122.0</c:v>
                </c:pt>
                <c:pt idx="152">
                  <c:v>41153.0</c:v>
                </c:pt>
                <c:pt idx="153">
                  <c:v>41183.0</c:v>
                </c:pt>
                <c:pt idx="154">
                  <c:v>41214.0</c:v>
                </c:pt>
                <c:pt idx="155">
                  <c:v>41244.0</c:v>
                </c:pt>
                <c:pt idx="156">
                  <c:v>41275.0</c:v>
                </c:pt>
                <c:pt idx="157">
                  <c:v>41306.0</c:v>
                </c:pt>
                <c:pt idx="158">
                  <c:v>41334.0</c:v>
                </c:pt>
                <c:pt idx="159">
                  <c:v>41365.0</c:v>
                </c:pt>
                <c:pt idx="160">
                  <c:v>41395.0</c:v>
                </c:pt>
                <c:pt idx="161">
                  <c:v>41426.0</c:v>
                </c:pt>
                <c:pt idx="162">
                  <c:v>41456.0</c:v>
                </c:pt>
                <c:pt idx="163">
                  <c:v>41487.0</c:v>
                </c:pt>
                <c:pt idx="164">
                  <c:v>41518.0</c:v>
                </c:pt>
                <c:pt idx="165">
                  <c:v>41548.0</c:v>
                </c:pt>
                <c:pt idx="166">
                  <c:v>41579.0</c:v>
                </c:pt>
                <c:pt idx="167">
                  <c:v>41609.0</c:v>
                </c:pt>
                <c:pt idx="168">
                  <c:v>41640.0</c:v>
                </c:pt>
                <c:pt idx="169">
                  <c:v>41671.0</c:v>
                </c:pt>
                <c:pt idx="170">
                  <c:v>41699.0</c:v>
                </c:pt>
                <c:pt idx="171">
                  <c:v>41730.0</c:v>
                </c:pt>
                <c:pt idx="172">
                  <c:v>41760.0</c:v>
                </c:pt>
                <c:pt idx="173">
                  <c:v>41791.0</c:v>
                </c:pt>
                <c:pt idx="174">
                  <c:v>41821.0</c:v>
                </c:pt>
                <c:pt idx="175">
                  <c:v>41852.0</c:v>
                </c:pt>
                <c:pt idx="176">
                  <c:v>41883.0</c:v>
                </c:pt>
                <c:pt idx="177">
                  <c:v>41913.0</c:v>
                </c:pt>
                <c:pt idx="178">
                  <c:v>41944.0</c:v>
                </c:pt>
                <c:pt idx="179">
                  <c:v>41974.0</c:v>
                </c:pt>
                <c:pt idx="180">
                  <c:v>42005.0</c:v>
                </c:pt>
                <c:pt idx="181">
                  <c:v>42036.0</c:v>
                </c:pt>
                <c:pt idx="182">
                  <c:v>42064.0</c:v>
                </c:pt>
                <c:pt idx="183">
                  <c:v>42095.0</c:v>
                </c:pt>
                <c:pt idx="184">
                  <c:v>42125.0</c:v>
                </c:pt>
                <c:pt idx="185">
                  <c:v>42156.0</c:v>
                </c:pt>
                <c:pt idx="186">
                  <c:v>42186.0</c:v>
                </c:pt>
                <c:pt idx="187">
                  <c:v>42217.0</c:v>
                </c:pt>
                <c:pt idx="188">
                  <c:v>42248.0</c:v>
                </c:pt>
                <c:pt idx="189">
                  <c:v>42278.0</c:v>
                </c:pt>
                <c:pt idx="190">
                  <c:v>42309.0</c:v>
                </c:pt>
                <c:pt idx="191">
                  <c:v>42339.0</c:v>
                </c:pt>
                <c:pt idx="192">
                  <c:v>42370.0</c:v>
                </c:pt>
                <c:pt idx="193">
                  <c:v>42401.0</c:v>
                </c:pt>
                <c:pt idx="194">
                  <c:v>42430.0</c:v>
                </c:pt>
                <c:pt idx="195">
                  <c:v>42461.0</c:v>
                </c:pt>
                <c:pt idx="196">
                  <c:v>42491.0</c:v>
                </c:pt>
                <c:pt idx="197">
                  <c:v>42522.0</c:v>
                </c:pt>
                <c:pt idx="198">
                  <c:v>42552.0</c:v>
                </c:pt>
                <c:pt idx="199">
                  <c:v>42583.0</c:v>
                </c:pt>
                <c:pt idx="200">
                  <c:v>42614.0</c:v>
                </c:pt>
                <c:pt idx="201">
                  <c:v>42644.0</c:v>
                </c:pt>
                <c:pt idx="202">
                  <c:v>42675.0</c:v>
                </c:pt>
                <c:pt idx="203">
                  <c:v>42705.0</c:v>
                </c:pt>
                <c:pt idx="204">
                  <c:v>42736.0</c:v>
                </c:pt>
                <c:pt idx="205">
                  <c:v>42767.0</c:v>
                </c:pt>
                <c:pt idx="206">
                  <c:v>42795.0</c:v>
                </c:pt>
                <c:pt idx="207">
                  <c:v>42826.0</c:v>
                </c:pt>
                <c:pt idx="208">
                  <c:v>42856.0</c:v>
                </c:pt>
                <c:pt idx="209">
                  <c:v>42887.0</c:v>
                </c:pt>
                <c:pt idx="210">
                  <c:v>42917.0</c:v>
                </c:pt>
                <c:pt idx="211">
                  <c:v>42948.0</c:v>
                </c:pt>
                <c:pt idx="212">
                  <c:v>42979.0</c:v>
                </c:pt>
                <c:pt idx="213">
                  <c:v>43009.0</c:v>
                </c:pt>
              </c:numCache>
            </c:numRef>
          </c:cat>
          <c:val>
            <c:numRef>
              <c:f>Hoja2!$E$136:$E$349</c:f>
              <c:numCache>
                <c:formatCode>0.00</c:formatCode>
                <c:ptCount val="214"/>
                <c:pt idx="0">
                  <c:v>5.43</c:v>
                </c:pt>
                <c:pt idx="1">
                  <c:v>5.39</c:v>
                </c:pt>
                <c:pt idx="2">
                  <c:v>5.41</c:v>
                </c:pt>
                <c:pt idx="3">
                  <c:v>5.46</c:v>
                </c:pt>
                <c:pt idx="4">
                  <c:v>5.45</c:v>
                </c:pt>
                <c:pt idx="5">
                  <c:v>5.45</c:v>
                </c:pt>
                <c:pt idx="6">
                  <c:v>5.47</c:v>
                </c:pt>
                <c:pt idx="7">
                  <c:v>5.35</c:v>
                </c:pt>
                <c:pt idx="8">
                  <c:v>5.29</c:v>
                </c:pt>
                <c:pt idx="9">
                  <c:v>5.27</c:v>
                </c:pt>
                <c:pt idx="10">
                  <c:v>5.28</c:v>
                </c:pt>
                <c:pt idx="11">
                  <c:v>5.18</c:v>
                </c:pt>
                <c:pt idx="12">
                  <c:v>5.149999999999999</c:v>
                </c:pt>
                <c:pt idx="13">
                  <c:v>5.08</c:v>
                </c:pt>
                <c:pt idx="14">
                  <c:v>4.92</c:v>
                </c:pt>
                <c:pt idx="15">
                  <c:v>4.83</c:v>
                </c:pt>
                <c:pt idx="16">
                  <c:v>4.91</c:v>
                </c:pt>
                <c:pt idx="17">
                  <c:v>5.08</c:v>
                </c:pt>
                <c:pt idx="18">
                  <c:v>5.3</c:v>
                </c:pt>
                <c:pt idx="19">
                  <c:v>5.44</c:v>
                </c:pt>
                <c:pt idx="20">
                  <c:v>5.56</c:v>
                </c:pt>
                <c:pt idx="21">
                  <c:v>5.609999999999999</c:v>
                </c:pt>
                <c:pt idx="22">
                  <c:v>5.52</c:v>
                </c:pt>
                <c:pt idx="23">
                  <c:v>5.46</c:v>
                </c:pt>
                <c:pt idx="24">
                  <c:v>5.46</c:v>
                </c:pt>
                <c:pt idx="25">
                  <c:v>5.359999999999999</c:v>
                </c:pt>
                <c:pt idx="26">
                  <c:v>5.21</c:v>
                </c:pt>
                <c:pt idx="27">
                  <c:v>5.14</c:v>
                </c:pt>
                <c:pt idx="28">
                  <c:v>5.119999999999999</c:v>
                </c:pt>
                <c:pt idx="29">
                  <c:v>5.109999999999999</c:v>
                </c:pt>
                <c:pt idx="30">
                  <c:v>5.18</c:v>
                </c:pt>
                <c:pt idx="31">
                  <c:v>5.04</c:v>
                </c:pt>
                <c:pt idx="32">
                  <c:v>4.73</c:v>
                </c:pt>
                <c:pt idx="33">
                  <c:v>4.33</c:v>
                </c:pt>
                <c:pt idx="34">
                  <c:v>4.2</c:v>
                </c:pt>
                <c:pt idx="35">
                  <c:v>4.27</c:v>
                </c:pt>
                <c:pt idx="36">
                  <c:v>4.359999999999999</c:v>
                </c:pt>
                <c:pt idx="37">
                  <c:v>4.319999999999999</c:v>
                </c:pt>
                <c:pt idx="38">
                  <c:v>4.226572008113591</c:v>
                </c:pt>
                <c:pt idx="39">
                  <c:v>4.135242290748898</c:v>
                </c:pt>
                <c:pt idx="40">
                  <c:v>4.08</c:v>
                </c:pt>
                <c:pt idx="41">
                  <c:v>4.04</c:v>
                </c:pt>
                <c:pt idx="42">
                  <c:v>4.09</c:v>
                </c:pt>
                <c:pt idx="43">
                  <c:v>4.149999999999999</c:v>
                </c:pt>
                <c:pt idx="44">
                  <c:v>4.149999999999999</c:v>
                </c:pt>
                <c:pt idx="45">
                  <c:v>4.18</c:v>
                </c:pt>
                <c:pt idx="46">
                  <c:v>4.21</c:v>
                </c:pt>
                <c:pt idx="47">
                  <c:v>4.149999999999999</c:v>
                </c:pt>
                <c:pt idx="48">
                  <c:v>4.17</c:v>
                </c:pt>
                <c:pt idx="49">
                  <c:v>4.119999999999999</c:v>
                </c:pt>
                <c:pt idx="50">
                  <c:v>4.01</c:v>
                </c:pt>
                <c:pt idx="51">
                  <c:v>3.9</c:v>
                </c:pt>
                <c:pt idx="52">
                  <c:v>3.88</c:v>
                </c:pt>
                <c:pt idx="53">
                  <c:v>3.88</c:v>
                </c:pt>
                <c:pt idx="54">
                  <c:v>3.84</c:v>
                </c:pt>
                <c:pt idx="55">
                  <c:v>3.76</c:v>
                </c:pt>
                <c:pt idx="56">
                  <c:v>3.67</c:v>
                </c:pt>
                <c:pt idx="57">
                  <c:v>3.39</c:v>
                </c:pt>
                <c:pt idx="58">
                  <c:v>3.4</c:v>
                </c:pt>
                <c:pt idx="59">
                  <c:v>3.4</c:v>
                </c:pt>
                <c:pt idx="60">
                  <c:v>3.37</c:v>
                </c:pt>
                <c:pt idx="61">
                  <c:v>3.33</c:v>
                </c:pt>
                <c:pt idx="62">
                  <c:v>3.25</c:v>
                </c:pt>
                <c:pt idx="63">
                  <c:v>3.47</c:v>
                </c:pt>
                <c:pt idx="64">
                  <c:v>3.36</c:v>
                </c:pt>
                <c:pt idx="65">
                  <c:v>3.27</c:v>
                </c:pt>
                <c:pt idx="66">
                  <c:v>3.22</c:v>
                </c:pt>
                <c:pt idx="67">
                  <c:v>3.17</c:v>
                </c:pt>
                <c:pt idx="68">
                  <c:v>3.1</c:v>
                </c:pt>
                <c:pt idx="69">
                  <c:v>3.0</c:v>
                </c:pt>
                <c:pt idx="70">
                  <c:v>3.14</c:v>
                </c:pt>
                <c:pt idx="71">
                  <c:v>3.47</c:v>
                </c:pt>
                <c:pt idx="72">
                  <c:v>3.6</c:v>
                </c:pt>
                <c:pt idx="73">
                  <c:v>3.59</c:v>
                </c:pt>
                <c:pt idx="74">
                  <c:v>3.5</c:v>
                </c:pt>
                <c:pt idx="75">
                  <c:v>3.44</c:v>
                </c:pt>
                <c:pt idx="76">
                  <c:v>3.44</c:v>
                </c:pt>
                <c:pt idx="77">
                  <c:v>3.47</c:v>
                </c:pt>
                <c:pt idx="78">
                  <c:v>3.49</c:v>
                </c:pt>
                <c:pt idx="79">
                  <c:v>3.53</c:v>
                </c:pt>
                <c:pt idx="80">
                  <c:v>3.48</c:v>
                </c:pt>
                <c:pt idx="81">
                  <c:v>3.44</c:v>
                </c:pt>
                <c:pt idx="82">
                  <c:v>3.37</c:v>
                </c:pt>
                <c:pt idx="83">
                  <c:v>3.25</c:v>
                </c:pt>
                <c:pt idx="84">
                  <c:v>3.11</c:v>
                </c:pt>
                <c:pt idx="85">
                  <c:v>3.07</c:v>
                </c:pt>
                <c:pt idx="86">
                  <c:v>3.11</c:v>
                </c:pt>
                <c:pt idx="87">
                  <c:v>3.118723265519313</c:v>
                </c:pt>
                <c:pt idx="88">
                  <c:v>3.062522648820343</c:v>
                </c:pt>
                <c:pt idx="89">
                  <c:v>3.12</c:v>
                </c:pt>
                <c:pt idx="90">
                  <c:v>3.24</c:v>
                </c:pt>
                <c:pt idx="91">
                  <c:v>3.3</c:v>
                </c:pt>
                <c:pt idx="92">
                  <c:v>3.3</c:v>
                </c:pt>
                <c:pt idx="93">
                  <c:v>3.27</c:v>
                </c:pt>
                <c:pt idx="94">
                  <c:v>3.29</c:v>
                </c:pt>
                <c:pt idx="95">
                  <c:v>3.28</c:v>
                </c:pt>
                <c:pt idx="96">
                  <c:v>3.28</c:v>
                </c:pt>
                <c:pt idx="97">
                  <c:v>3.61</c:v>
                </c:pt>
                <c:pt idx="98">
                  <c:v>3.47</c:v>
                </c:pt>
                <c:pt idx="99">
                  <c:v>3.36</c:v>
                </c:pt>
                <c:pt idx="100">
                  <c:v>3.3</c:v>
                </c:pt>
                <c:pt idx="101">
                  <c:v>3.41</c:v>
                </c:pt>
                <c:pt idx="102">
                  <c:v>3.61</c:v>
                </c:pt>
                <c:pt idx="103">
                  <c:v>3.74</c:v>
                </c:pt>
                <c:pt idx="104">
                  <c:v>3.842104765742224</c:v>
                </c:pt>
                <c:pt idx="105">
                  <c:v>3.936798944467998</c:v>
                </c:pt>
                <c:pt idx="106">
                  <c:v>3.926268492813374</c:v>
                </c:pt>
                <c:pt idx="107">
                  <c:v>3.899044780076611</c:v>
                </c:pt>
                <c:pt idx="108">
                  <c:v>3.91849579209228</c:v>
                </c:pt>
                <c:pt idx="109">
                  <c:v>3.86974283373267</c:v>
                </c:pt>
                <c:pt idx="110">
                  <c:v>3.710561887997567</c:v>
                </c:pt>
                <c:pt idx="111">
                  <c:v>3.63826055770549</c:v>
                </c:pt>
                <c:pt idx="112">
                  <c:v>3.62919043377837</c:v>
                </c:pt>
                <c:pt idx="113">
                  <c:v>3.68</c:v>
                </c:pt>
                <c:pt idx="114">
                  <c:v>3.75</c:v>
                </c:pt>
                <c:pt idx="115">
                  <c:v>3.75</c:v>
                </c:pt>
                <c:pt idx="116">
                  <c:v>3.73130064705745</c:v>
                </c:pt>
                <c:pt idx="117">
                  <c:v>3.70059904005457</c:v>
                </c:pt>
                <c:pt idx="118">
                  <c:v>3.67957511107075</c:v>
                </c:pt>
                <c:pt idx="119">
                  <c:v>3.6672111548297</c:v>
                </c:pt>
                <c:pt idx="120">
                  <c:v>3.700277041088387</c:v>
                </c:pt>
                <c:pt idx="121">
                  <c:v>3.67563048102607</c:v>
                </c:pt>
                <c:pt idx="122">
                  <c:v>3.62512108341642</c:v>
                </c:pt>
                <c:pt idx="123">
                  <c:v>3.59489117029629</c:v>
                </c:pt>
                <c:pt idx="124">
                  <c:v>3.53403526135618</c:v>
                </c:pt>
                <c:pt idx="125">
                  <c:v>3.466712253698109</c:v>
                </c:pt>
                <c:pt idx="126">
                  <c:v>3.39</c:v>
                </c:pt>
                <c:pt idx="127">
                  <c:v>3.28</c:v>
                </c:pt>
                <c:pt idx="128">
                  <c:v>3.14</c:v>
                </c:pt>
                <c:pt idx="129">
                  <c:v>3.03</c:v>
                </c:pt>
                <c:pt idx="130">
                  <c:v>3.06</c:v>
                </c:pt>
                <c:pt idx="131">
                  <c:v>3.08</c:v>
                </c:pt>
                <c:pt idx="132">
                  <c:v>3.1</c:v>
                </c:pt>
                <c:pt idx="133">
                  <c:v>3.2</c:v>
                </c:pt>
                <c:pt idx="134">
                  <c:v>3.28</c:v>
                </c:pt>
                <c:pt idx="135">
                  <c:v>3.26</c:v>
                </c:pt>
                <c:pt idx="136">
                  <c:v>3.24</c:v>
                </c:pt>
                <c:pt idx="137">
                  <c:v>3.23</c:v>
                </c:pt>
                <c:pt idx="138">
                  <c:v>3.23</c:v>
                </c:pt>
                <c:pt idx="139">
                  <c:v>3.23</c:v>
                </c:pt>
                <c:pt idx="140">
                  <c:v>3.19</c:v>
                </c:pt>
                <c:pt idx="141">
                  <c:v>3.13</c:v>
                </c:pt>
                <c:pt idx="142">
                  <c:v>3.16</c:v>
                </c:pt>
                <c:pt idx="143">
                  <c:v>3.18</c:v>
                </c:pt>
                <c:pt idx="144">
                  <c:v>3.24</c:v>
                </c:pt>
                <c:pt idx="145">
                  <c:v>3.23</c:v>
                </c:pt>
                <c:pt idx="146">
                  <c:v>3.21</c:v>
                </c:pt>
                <c:pt idx="147">
                  <c:v>3.2</c:v>
                </c:pt>
                <c:pt idx="148">
                  <c:v>3.22</c:v>
                </c:pt>
                <c:pt idx="149">
                  <c:v>3.21</c:v>
                </c:pt>
                <c:pt idx="150">
                  <c:v>3.22</c:v>
                </c:pt>
                <c:pt idx="151">
                  <c:v>3.2</c:v>
                </c:pt>
                <c:pt idx="152">
                  <c:v>3.2</c:v>
                </c:pt>
                <c:pt idx="153">
                  <c:v>3.22</c:v>
                </c:pt>
                <c:pt idx="154">
                  <c:v>3.22</c:v>
                </c:pt>
                <c:pt idx="155">
                  <c:v>3.21</c:v>
                </c:pt>
                <c:pt idx="156">
                  <c:v>3.16</c:v>
                </c:pt>
                <c:pt idx="157">
                  <c:v>3.11</c:v>
                </c:pt>
                <c:pt idx="158">
                  <c:v>3.13</c:v>
                </c:pt>
                <c:pt idx="159">
                  <c:v>3.14</c:v>
                </c:pt>
                <c:pt idx="160">
                  <c:v>3.11</c:v>
                </c:pt>
                <c:pt idx="161">
                  <c:v>3.07</c:v>
                </c:pt>
                <c:pt idx="162">
                  <c:v>3.06</c:v>
                </c:pt>
                <c:pt idx="163">
                  <c:v>3.0</c:v>
                </c:pt>
                <c:pt idx="164">
                  <c:v>2.95</c:v>
                </c:pt>
                <c:pt idx="165">
                  <c:v>2.91</c:v>
                </c:pt>
                <c:pt idx="166">
                  <c:v>2.91</c:v>
                </c:pt>
                <c:pt idx="167">
                  <c:v>2.85</c:v>
                </c:pt>
                <c:pt idx="168">
                  <c:v>2.85</c:v>
                </c:pt>
                <c:pt idx="169">
                  <c:v>2.88</c:v>
                </c:pt>
                <c:pt idx="170">
                  <c:v>2.82</c:v>
                </c:pt>
                <c:pt idx="171">
                  <c:v>2.8</c:v>
                </c:pt>
                <c:pt idx="172">
                  <c:v>2.73</c:v>
                </c:pt>
                <c:pt idx="173">
                  <c:v>2.66</c:v>
                </c:pt>
                <c:pt idx="174">
                  <c:v>2.59</c:v>
                </c:pt>
                <c:pt idx="175">
                  <c:v>2.51</c:v>
                </c:pt>
                <c:pt idx="176">
                  <c:v>2.35</c:v>
                </c:pt>
                <c:pt idx="177" formatCode="General">
                  <c:v>2.22</c:v>
                </c:pt>
                <c:pt idx="178" formatCode="General">
                  <c:v>2.29</c:v>
                </c:pt>
                <c:pt idx="179">
                  <c:v>2.27</c:v>
                </c:pt>
                <c:pt idx="180">
                  <c:v>2.21</c:v>
                </c:pt>
                <c:pt idx="181">
                  <c:v>2.19</c:v>
                </c:pt>
                <c:pt idx="182">
                  <c:v>2.39</c:v>
                </c:pt>
                <c:pt idx="183">
                  <c:v>2.63</c:v>
                </c:pt>
                <c:pt idx="184">
                  <c:v>2.67</c:v>
                </c:pt>
                <c:pt idx="185">
                  <c:v>2.71</c:v>
                </c:pt>
                <c:pt idx="186">
                  <c:v>2.74</c:v>
                </c:pt>
                <c:pt idx="187">
                  <c:v>2.75</c:v>
                </c:pt>
                <c:pt idx="188">
                  <c:v>2.75</c:v>
                </c:pt>
                <c:pt idx="189">
                  <c:v>2.75</c:v>
                </c:pt>
                <c:pt idx="190">
                  <c:v>2.75</c:v>
                </c:pt>
                <c:pt idx="191">
                  <c:v>2.76</c:v>
                </c:pt>
                <c:pt idx="192">
                  <c:v>2.75</c:v>
                </c:pt>
                <c:pt idx="193">
                  <c:v>2.72</c:v>
                </c:pt>
                <c:pt idx="194">
                  <c:v>2.69</c:v>
                </c:pt>
                <c:pt idx="195">
                  <c:v>2.7</c:v>
                </c:pt>
                <c:pt idx="196">
                  <c:v>2.64</c:v>
                </c:pt>
                <c:pt idx="197">
                  <c:v>2.62</c:v>
                </c:pt>
                <c:pt idx="198">
                  <c:v>2.74</c:v>
                </c:pt>
                <c:pt idx="199">
                  <c:v>2.67</c:v>
                </c:pt>
                <c:pt idx="200">
                  <c:v>2.55</c:v>
                </c:pt>
                <c:pt idx="201">
                  <c:v>2.42</c:v>
                </c:pt>
                <c:pt idx="202">
                  <c:v>2.34</c:v>
                </c:pt>
                <c:pt idx="203">
                  <c:v>2.39</c:v>
                </c:pt>
                <c:pt idx="204">
                  <c:v>2.45</c:v>
                </c:pt>
                <c:pt idx="205">
                  <c:v>2.42</c:v>
                </c:pt>
                <c:pt idx="206">
                  <c:v>2.39</c:v>
                </c:pt>
                <c:pt idx="207">
                  <c:v>2.38</c:v>
                </c:pt>
                <c:pt idx="208">
                  <c:v>2.38</c:v>
                </c:pt>
                <c:pt idx="209">
                  <c:v>2.38</c:v>
                </c:pt>
                <c:pt idx="210">
                  <c:v>2.4</c:v>
                </c:pt>
                <c:pt idx="211">
                  <c:v>2.46</c:v>
                </c:pt>
                <c:pt idx="212">
                  <c:v>2.53</c:v>
                </c:pt>
                <c:pt idx="213">
                  <c:v>2.58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37699256"/>
        <c:axId val="2137702328"/>
      </c:lineChart>
      <c:dateAx>
        <c:axId val="2137699256"/>
        <c:scaling>
          <c:orientation val="minMax"/>
          <c:max val="43009.0"/>
        </c:scaling>
        <c:delete val="0"/>
        <c:axPos val="b"/>
        <c:numFmt formatCode="mmm\-yy" sourceLinked="1"/>
        <c:majorTickMark val="out"/>
        <c:minorTickMark val="none"/>
        <c:tickLblPos val="nextTo"/>
        <c:txPr>
          <a:bodyPr rot="-3000000"/>
          <a:lstStyle/>
          <a:p>
            <a:pPr>
              <a:defRPr/>
            </a:pPr>
            <a:endParaRPr lang="es-ES"/>
          </a:p>
        </c:txPr>
        <c:crossAx val="2137702328"/>
        <c:crosses val="autoZero"/>
        <c:auto val="1"/>
        <c:lblOffset val="100"/>
        <c:baseTimeUnit val="days"/>
      </c:dateAx>
      <c:valAx>
        <c:axId val="2137702328"/>
        <c:scaling>
          <c:orientation val="minMax"/>
        </c:scaling>
        <c:delete val="0"/>
        <c:axPos val="l"/>
        <c:majorGridlines/>
        <c:numFmt formatCode="0.00" sourceLinked="1"/>
        <c:majorTickMark val="out"/>
        <c:minorTickMark val="none"/>
        <c:tickLblPos val="nextTo"/>
        <c:crossAx val="2137699256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800"/>
      </a:pPr>
      <a:endParaRPr lang="es-ES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3" y="3"/>
            <a:ext cx="3067050" cy="468313"/>
          </a:xfrm>
          <a:prstGeom prst="rect">
            <a:avLst/>
          </a:prstGeom>
        </p:spPr>
        <p:txBody>
          <a:bodyPr vert="horz" lIns="91384" tIns="45691" rIns="91384" bIns="45691" rtlCol="0"/>
          <a:lstStyle>
            <a:lvl1pPr algn="l">
              <a:defRPr sz="1200"/>
            </a:lvl1pPr>
          </a:lstStyle>
          <a:p>
            <a:endParaRPr lang="es-CL" dirty="0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441" y="3"/>
            <a:ext cx="3067050" cy="468313"/>
          </a:xfrm>
          <a:prstGeom prst="rect">
            <a:avLst/>
          </a:prstGeom>
        </p:spPr>
        <p:txBody>
          <a:bodyPr vert="horz" lIns="91384" tIns="45691" rIns="91384" bIns="45691" rtlCol="0"/>
          <a:lstStyle>
            <a:lvl1pPr algn="r">
              <a:defRPr sz="1200"/>
            </a:lvl1pPr>
          </a:lstStyle>
          <a:p>
            <a:fld id="{B67E464F-C2FF-4931-9D14-FABD74C2BFDB}" type="datetimeFigureOut">
              <a:rPr lang="es-CL" smtClean="0"/>
              <a:t>11/30/17</a:t>
            </a:fld>
            <a:endParaRPr lang="es-CL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3" y="8893179"/>
            <a:ext cx="3067050" cy="468313"/>
          </a:xfrm>
          <a:prstGeom prst="rect">
            <a:avLst/>
          </a:prstGeom>
        </p:spPr>
        <p:txBody>
          <a:bodyPr vert="horz" lIns="91384" tIns="45691" rIns="91384" bIns="45691" rtlCol="0" anchor="b"/>
          <a:lstStyle>
            <a:lvl1pPr algn="l">
              <a:defRPr sz="1200"/>
            </a:lvl1pPr>
          </a:lstStyle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441" y="8893179"/>
            <a:ext cx="3067050" cy="468313"/>
          </a:xfrm>
          <a:prstGeom prst="rect">
            <a:avLst/>
          </a:prstGeom>
        </p:spPr>
        <p:txBody>
          <a:bodyPr vert="horz" lIns="91384" tIns="45691" rIns="91384" bIns="45691" rtlCol="0" anchor="b"/>
          <a:lstStyle>
            <a:lvl1pPr algn="r">
              <a:defRPr sz="1200"/>
            </a:lvl1pPr>
          </a:lstStyle>
          <a:p>
            <a:fld id="{49035257-6764-4879-828B-476BC0BBFE69}" type="slidenum">
              <a:rPr lang="es-CL" smtClean="0"/>
              <a:t>‹Nr.›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7450568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5" y="0"/>
            <a:ext cx="3066733" cy="468154"/>
          </a:xfrm>
          <a:prstGeom prst="rect">
            <a:avLst/>
          </a:prstGeom>
        </p:spPr>
        <p:txBody>
          <a:bodyPr vert="horz" lIns="93880" tIns="46939" rIns="93880" bIns="46939" rtlCol="0"/>
          <a:lstStyle>
            <a:lvl1pPr algn="l">
              <a:defRPr sz="1200"/>
            </a:lvl1pPr>
          </a:lstStyle>
          <a:p>
            <a:endParaRPr lang="es-CL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3880" tIns="46939" rIns="93880" bIns="46939" rtlCol="0"/>
          <a:lstStyle>
            <a:lvl1pPr algn="r">
              <a:defRPr sz="1200"/>
            </a:lvl1pPr>
          </a:lstStyle>
          <a:p>
            <a:fld id="{2D4F95C4-2EB9-4DB5-A100-8C29D6BC113F}" type="datetimeFigureOut">
              <a:rPr lang="es-CL" smtClean="0"/>
              <a:t>11/30/17</a:t>
            </a:fld>
            <a:endParaRPr lang="es-CL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6975" y="701675"/>
            <a:ext cx="4683125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880" tIns="46939" rIns="93880" bIns="46939" rtlCol="0" anchor="ctr"/>
          <a:lstStyle/>
          <a:p>
            <a:endParaRPr lang="es-CL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2"/>
            <a:ext cx="5661660" cy="4213384"/>
          </a:xfrm>
          <a:prstGeom prst="rect">
            <a:avLst/>
          </a:prstGeom>
        </p:spPr>
        <p:txBody>
          <a:bodyPr vert="horz" lIns="93880" tIns="46939" rIns="93880" bIns="46939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5" y="8893297"/>
            <a:ext cx="3066733" cy="468154"/>
          </a:xfrm>
          <a:prstGeom prst="rect">
            <a:avLst/>
          </a:prstGeom>
        </p:spPr>
        <p:txBody>
          <a:bodyPr vert="horz" lIns="93880" tIns="46939" rIns="93880" bIns="46939" rtlCol="0" anchor="b"/>
          <a:lstStyle>
            <a:lvl1pPr algn="l">
              <a:defRPr sz="1200"/>
            </a:lvl1pPr>
          </a:lstStyle>
          <a:p>
            <a:endParaRPr lang="es-CL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09" y="8893297"/>
            <a:ext cx="3066733" cy="468154"/>
          </a:xfrm>
          <a:prstGeom prst="rect">
            <a:avLst/>
          </a:prstGeom>
        </p:spPr>
        <p:txBody>
          <a:bodyPr vert="horz" lIns="93880" tIns="46939" rIns="93880" bIns="46939" rtlCol="0" anchor="b"/>
          <a:lstStyle>
            <a:lvl1pPr algn="r">
              <a:defRPr sz="1200"/>
            </a:lvl1pPr>
          </a:lstStyle>
          <a:p>
            <a:fld id="{DA92925A-FF17-4C6C-87C1-493FB2AE92CA}" type="slidenum">
              <a:rPr lang="es-CL" smtClean="0"/>
              <a:t>‹Nr.›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816333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1196975" y="701675"/>
            <a:ext cx="4683125" cy="351155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92925A-FF17-4C6C-87C1-493FB2AE92CA}" type="slidenum">
              <a:rPr lang="es-CL" smtClean="0">
                <a:solidFill>
                  <a:prstClr val="black"/>
                </a:solidFill>
              </a:rPr>
              <a:pPr/>
              <a:t>1</a:t>
            </a:fld>
            <a:endParaRPr lang="es-CL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742039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1196975" y="701675"/>
            <a:ext cx="4683125" cy="351155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 defTabSz="921507">
              <a:defRPr/>
            </a:pPr>
            <a:endParaRPr lang="es-CL" sz="1100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8E0526-BBEF-41B5-B49D-487808250F91}" type="slidenum">
              <a:rPr lang="es-CL" smtClean="0">
                <a:solidFill>
                  <a:prstClr val="black"/>
                </a:solidFill>
              </a:rPr>
              <a:pPr/>
              <a:t>11</a:t>
            </a:fld>
            <a:endParaRPr lang="es-CL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341947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1196975" y="701675"/>
            <a:ext cx="4683125" cy="351155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 defTabSz="921507">
              <a:defRPr/>
            </a:pPr>
            <a:endParaRPr lang="es-CL" sz="1100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8E0526-BBEF-41B5-B49D-487808250F91}" type="slidenum">
              <a:rPr lang="es-CL" smtClean="0">
                <a:solidFill>
                  <a:prstClr val="black"/>
                </a:solidFill>
              </a:rPr>
              <a:pPr/>
              <a:t>12</a:t>
            </a:fld>
            <a:endParaRPr lang="es-CL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341947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1196975" y="701675"/>
            <a:ext cx="4683125" cy="351155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 defTabSz="921507">
              <a:defRPr/>
            </a:pPr>
            <a:endParaRPr lang="es-CL" sz="1100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8E0526-BBEF-41B5-B49D-487808250F91}" type="slidenum">
              <a:rPr lang="es-CL" smtClean="0">
                <a:solidFill>
                  <a:prstClr val="black"/>
                </a:solidFill>
              </a:rPr>
              <a:pPr/>
              <a:t>14</a:t>
            </a:fld>
            <a:endParaRPr lang="es-CL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341947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1196975" y="701675"/>
            <a:ext cx="4683125" cy="351155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 defTabSz="921507">
              <a:defRPr/>
            </a:pPr>
            <a:endParaRPr lang="es-CL" sz="1100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8E0526-BBEF-41B5-B49D-487808250F91}" type="slidenum">
              <a:rPr lang="es-CL" smtClean="0">
                <a:solidFill>
                  <a:prstClr val="black"/>
                </a:solidFill>
              </a:rPr>
              <a:pPr/>
              <a:t>15</a:t>
            </a:fld>
            <a:endParaRPr lang="es-CL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341947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1196975" y="701675"/>
            <a:ext cx="4683125" cy="351155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 defTabSz="921507">
              <a:defRPr/>
            </a:pPr>
            <a:endParaRPr lang="es-CL" sz="1100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8E0526-BBEF-41B5-B49D-487808250F91}" type="slidenum">
              <a:rPr lang="es-CL" smtClean="0">
                <a:solidFill>
                  <a:prstClr val="black"/>
                </a:solidFill>
              </a:rPr>
              <a:pPr/>
              <a:t>16</a:t>
            </a:fld>
            <a:endParaRPr lang="es-CL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341947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1196975" y="701675"/>
            <a:ext cx="4683125" cy="351155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 defTabSz="921507">
              <a:defRPr/>
            </a:pPr>
            <a:endParaRPr lang="es-CL" sz="1100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8E0526-BBEF-41B5-B49D-487808250F91}" type="slidenum">
              <a:rPr lang="es-CL" smtClean="0">
                <a:solidFill>
                  <a:prstClr val="black"/>
                </a:solidFill>
              </a:rPr>
              <a:pPr/>
              <a:t>17</a:t>
            </a:fld>
            <a:endParaRPr lang="es-CL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341947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1196975" y="701675"/>
            <a:ext cx="4683125" cy="351155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 defTabSz="921507">
              <a:defRPr/>
            </a:pPr>
            <a:endParaRPr lang="es-CL" sz="1100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8E0526-BBEF-41B5-B49D-487808250F91}" type="slidenum">
              <a:rPr lang="es-CL" smtClean="0">
                <a:solidFill>
                  <a:prstClr val="black"/>
                </a:solidFill>
              </a:rPr>
              <a:pPr/>
              <a:t>18</a:t>
            </a:fld>
            <a:endParaRPr lang="es-CL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341947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1196975" y="701675"/>
            <a:ext cx="4683125" cy="351155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 defTabSz="921507">
              <a:defRPr/>
            </a:pPr>
            <a:endParaRPr lang="es-CL" sz="1100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8E0526-BBEF-41B5-B49D-487808250F91}" type="slidenum">
              <a:rPr lang="es-CL" smtClean="0">
                <a:solidFill>
                  <a:prstClr val="black"/>
                </a:solidFill>
              </a:rPr>
              <a:pPr/>
              <a:t>19</a:t>
            </a:fld>
            <a:endParaRPr lang="es-CL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341947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1196975" y="701675"/>
            <a:ext cx="4683125" cy="351155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 defTabSz="921507">
              <a:defRPr/>
            </a:pPr>
            <a:endParaRPr lang="es-CL" sz="1100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8E0526-BBEF-41B5-B49D-487808250F91}" type="slidenum">
              <a:rPr lang="es-CL" smtClean="0">
                <a:solidFill>
                  <a:prstClr val="black"/>
                </a:solidFill>
              </a:rPr>
              <a:pPr/>
              <a:t>20</a:t>
            </a:fld>
            <a:endParaRPr lang="es-CL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341947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1196975" y="701675"/>
            <a:ext cx="4683125" cy="351155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 defTabSz="921507">
              <a:defRPr/>
            </a:pPr>
            <a:endParaRPr lang="es-CL" sz="1100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8E0526-BBEF-41B5-B49D-487808250F91}" type="slidenum">
              <a:rPr lang="es-CL" smtClean="0">
                <a:solidFill>
                  <a:prstClr val="black"/>
                </a:solidFill>
              </a:rPr>
              <a:pPr/>
              <a:t>21</a:t>
            </a:fld>
            <a:endParaRPr lang="es-CL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34194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1196975" y="701675"/>
            <a:ext cx="4683125" cy="351155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 defTabSz="921507">
              <a:defRPr/>
            </a:pPr>
            <a:endParaRPr lang="es-CL" sz="1100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8E0526-BBEF-41B5-B49D-487808250F91}" type="slidenum">
              <a:rPr lang="es-CL" smtClean="0">
                <a:solidFill>
                  <a:prstClr val="black"/>
                </a:solidFill>
              </a:rPr>
              <a:pPr/>
              <a:t>2</a:t>
            </a:fld>
            <a:endParaRPr lang="es-CL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341947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1196975" y="701675"/>
            <a:ext cx="4683125" cy="351155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 defTabSz="921507">
              <a:defRPr/>
            </a:pPr>
            <a:endParaRPr lang="es-CL" sz="1100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8E0526-BBEF-41B5-B49D-487808250F91}" type="slidenum">
              <a:rPr lang="es-CL" smtClean="0">
                <a:solidFill>
                  <a:prstClr val="black"/>
                </a:solidFill>
              </a:rPr>
              <a:pPr/>
              <a:t>22</a:t>
            </a:fld>
            <a:endParaRPr lang="es-CL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341947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1196975" y="701675"/>
            <a:ext cx="4683125" cy="351155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 defTabSz="921507">
              <a:defRPr/>
            </a:pPr>
            <a:endParaRPr lang="es-CL" sz="1100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8E0526-BBEF-41B5-B49D-487808250F91}" type="slidenum">
              <a:rPr lang="es-CL" smtClean="0">
                <a:solidFill>
                  <a:prstClr val="black"/>
                </a:solidFill>
              </a:rPr>
              <a:pPr/>
              <a:t>23</a:t>
            </a:fld>
            <a:endParaRPr lang="es-CL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341947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1196975" y="701675"/>
            <a:ext cx="4683125" cy="351155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 defTabSz="921507">
              <a:defRPr/>
            </a:pPr>
            <a:endParaRPr lang="es-CL" sz="1100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8E0526-BBEF-41B5-B49D-487808250F91}" type="slidenum">
              <a:rPr lang="es-CL" smtClean="0">
                <a:solidFill>
                  <a:prstClr val="black"/>
                </a:solidFill>
              </a:rPr>
              <a:pPr/>
              <a:t>24</a:t>
            </a:fld>
            <a:endParaRPr lang="es-CL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341947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1196975" y="701675"/>
            <a:ext cx="4683125" cy="351155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 defTabSz="921507">
              <a:defRPr/>
            </a:pPr>
            <a:endParaRPr lang="es-CL" sz="1100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8E0526-BBEF-41B5-B49D-487808250F91}" type="slidenum">
              <a:rPr lang="es-CL" smtClean="0">
                <a:solidFill>
                  <a:prstClr val="black"/>
                </a:solidFill>
              </a:rPr>
              <a:pPr/>
              <a:t>25</a:t>
            </a:fld>
            <a:endParaRPr lang="es-CL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341947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1196975" y="701675"/>
            <a:ext cx="4683125" cy="351155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 defTabSz="921507">
              <a:defRPr/>
            </a:pPr>
            <a:endParaRPr lang="es-CL" sz="1100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8E0526-BBEF-41B5-B49D-487808250F91}" type="slidenum">
              <a:rPr lang="es-CL" smtClean="0">
                <a:solidFill>
                  <a:prstClr val="black"/>
                </a:solidFill>
              </a:rPr>
              <a:pPr/>
              <a:t>26</a:t>
            </a:fld>
            <a:endParaRPr lang="es-CL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341947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1196975" y="701675"/>
            <a:ext cx="4683125" cy="351155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 defTabSz="921507">
              <a:defRPr/>
            </a:pPr>
            <a:endParaRPr lang="es-CL" sz="1100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8E0526-BBEF-41B5-B49D-487808250F91}" type="slidenum">
              <a:rPr lang="es-CL" smtClean="0">
                <a:solidFill>
                  <a:prstClr val="black"/>
                </a:solidFill>
              </a:rPr>
              <a:pPr/>
              <a:t>27</a:t>
            </a:fld>
            <a:endParaRPr lang="es-CL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341947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1196975" y="701675"/>
            <a:ext cx="4683125" cy="351155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 defTabSz="921507">
              <a:defRPr/>
            </a:pPr>
            <a:endParaRPr lang="es-CL" sz="1100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8E0526-BBEF-41B5-B49D-487808250F91}" type="slidenum">
              <a:rPr lang="es-CL" smtClean="0">
                <a:solidFill>
                  <a:prstClr val="black"/>
                </a:solidFill>
              </a:rPr>
              <a:pPr/>
              <a:t>28</a:t>
            </a:fld>
            <a:endParaRPr lang="es-CL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341947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1196975" y="701675"/>
            <a:ext cx="4683125" cy="351155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 defTabSz="921507">
              <a:defRPr/>
            </a:pPr>
            <a:endParaRPr lang="es-CL" sz="1100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8E0526-BBEF-41B5-B49D-487808250F91}" type="slidenum">
              <a:rPr lang="es-CL" smtClean="0">
                <a:solidFill>
                  <a:prstClr val="black"/>
                </a:solidFill>
              </a:rPr>
              <a:pPr/>
              <a:t>29</a:t>
            </a:fld>
            <a:endParaRPr lang="es-CL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3419478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1196975" y="701675"/>
            <a:ext cx="4683125" cy="351155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92925A-FF17-4C6C-87C1-493FB2AE92CA}" type="slidenum">
              <a:rPr lang="es-CL" smtClean="0">
                <a:solidFill>
                  <a:prstClr val="black"/>
                </a:solidFill>
              </a:rPr>
              <a:pPr/>
              <a:t>30</a:t>
            </a:fld>
            <a:endParaRPr lang="es-CL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74203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1196975" y="701675"/>
            <a:ext cx="4683125" cy="351155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 defTabSz="921507">
              <a:defRPr/>
            </a:pPr>
            <a:endParaRPr lang="es-CL" sz="1100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8E0526-BBEF-41B5-B49D-487808250F91}" type="slidenum">
              <a:rPr lang="es-CL" smtClean="0">
                <a:solidFill>
                  <a:prstClr val="black"/>
                </a:solidFill>
              </a:rPr>
              <a:pPr/>
              <a:t>4</a:t>
            </a:fld>
            <a:endParaRPr lang="es-CL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34194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1196975" y="701675"/>
            <a:ext cx="4683125" cy="351155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 defTabSz="921507">
              <a:defRPr/>
            </a:pPr>
            <a:endParaRPr lang="es-CL" sz="1100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8E0526-BBEF-41B5-B49D-487808250F91}" type="slidenum">
              <a:rPr lang="es-CL" smtClean="0">
                <a:solidFill>
                  <a:prstClr val="black"/>
                </a:solidFill>
              </a:rPr>
              <a:pPr/>
              <a:t>5</a:t>
            </a:fld>
            <a:endParaRPr lang="es-CL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34194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1196975" y="701675"/>
            <a:ext cx="4683125" cy="351155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 defTabSz="921507">
              <a:defRPr/>
            </a:pPr>
            <a:endParaRPr lang="es-CL" sz="1100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8E0526-BBEF-41B5-B49D-487808250F91}" type="slidenum">
              <a:rPr lang="es-CL" smtClean="0">
                <a:solidFill>
                  <a:prstClr val="black"/>
                </a:solidFill>
              </a:rPr>
              <a:pPr/>
              <a:t>6</a:t>
            </a:fld>
            <a:endParaRPr lang="es-CL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341947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1196975" y="701675"/>
            <a:ext cx="4683125" cy="351155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 defTabSz="921507">
              <a:defRPr/>
            </a:pPr>
            <a:endParaRPr lang="es-CL" sz="1100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8E0526-BBEF-41B5-B49D-487808250F91}" type="slidenum">
              <a:rPr lang="es-CL" smtClean="0">
                <a:solidFill>
                  <a:prstClr val="black"/>
                </a:solidFill>
              </a:rPr>
              <a:pPr/>
              <a:t>7</a:t>
            </a:fld>
            <a:endParaRPr lang="es-CL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34194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1196975" y="701675"/>
            <a:ext cx="4683125" cy="351155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 defTabSz="921507">
              <a:defRPr/>
            </a:pPr>
            <a:endParaRPr lang="es-CL" sz="1100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8E0526-BBEF-41B5-B49D-487808250F91}" type="slidenum">
              <a:rPr lang="es-CL" smtClean="0">
                <a:solidFill>
                  <a:prstClr val="black"/>
                </a:solidFill>
              </a:rPr>
              <a:pPr/>
              <a:t>8</a:t>
            </a:fld>
            <a:endParaRPr lang="es-CL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341947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1196975" y="701675"/>
            <a:ext cx="4683125" cy="351155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 defTabSz="921507">
              <a:defRPr/>
            </a:pPr>
            <a:endParaRPr lang="es-CL" sz="1100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8E0526-BBEF-41B5-B49D-487808250F91}" type="slidenum">
              <a:rPr lang="es-CL" smtClean="0">
                <a:solidFill>
                  <a:prstClr val="black"/>
                </a:solidFill>
              </a:rPr>
              <a:pPr/>
              <a:t>9</a:t>
            </a:fld>
            <a:endParaRPr lang="es-CL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341947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1196975" y="701675"/>
            <a:ext cx="4683125" cy="351155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 defTabSz="921507">
              <a:defRPr/>
            </a:pPr>
            <a:endParaRPr lang="es-CL" sz="1100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8E0526-BBEF-41B5-B49D-487808250F91}" type="slidenum">
              <a:rPr lang="es-CL" smtClean="0">
                <a:solidFill>
                  <a:prstClr val="black"/>
                </a:solidFill>
              </a:rPr>
              <a:pPr/>
              <a:t>10</a:t>
            </a:fld>
            <a:endParaRPr lang="es-CL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34194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30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CE728-2D5B-489F-8890-9B4782426C64}" type="datetime1">
              <a:rPr lang="es-CL" smtClean="0"/>
              <a:t>11/30/17</a:t>
            </a:fld>
            <a:endParaRPr lang="es-CL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21997-A0C6-491D-8F44-3E7F50C70172}" type="slidenum">
              <a:rPr lang="es-CL" smtClean="0"/>
              <a:t>‹Nr.›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642265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4099E-0480-4D43-ABB6-B85582433966}" type="datetime1">
              <a:rPr lang="es-CL" smtClean="0"/>
              <a:t>11/30/17</a:t>
            </a:fld>
            <a:endParaRPr lang="es-CL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21997-A0C6-491D-8F44-3E7F50C70172}" type="slidenum">
              <a:rPr lang="es-CL" smtClean="0"/>
              <a:t>‹Nr.›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54719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1CFC4-FDAB-44DD-B15A-0FF354B6628D}" type="datetime1">
              <a:rPr lang="es-CL" smtClean="0"/>
              <a:t>11/30/17</a:t>
            </a:fld>
            <a:endParaRPr lang="es-CL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21997-A0C6-491D-8F44-3E7F50C70172}" type="slidenum">
              <a:rPr lang="es-CL" smtClean="0"/>
              <a:t>‹Nr.›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1243898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30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0099CC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61886-E008-4978-96D1-783DBB8E537E}" type="datetimeFigureOut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11/30/17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C2864-3C8C-4D72-97A4-042E93B9B723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99086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61886-E008-4978-96D1-783DBB8E537E}" type="datetimeFigureOut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11/30/17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C2864-3C8C-4D72-97A4-042E93B9B723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02459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0099CC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61886-E008-4978-96D1-783DBB8E537E}" type="datetimeFigureOut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11/30/17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C2864-3C8C-4D72-97A4-042E93B9B723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44944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61886-E008-4978-96D1-783DBB8E537E}" type="datetimeFigureOut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11/30/17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C2864-3C8C-4D72-97A4-042E93B9B723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69443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33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33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61886-E008-4978-96D1-783DBB8E537E}" type="datetimeFigureOut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11/30/17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C2864-3C8C-4D72-97A4-042E93B9B723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322992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61886-E008-4978-96D1-783DBB8E537E}" type="datetimeFigureOut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11/30/17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C2864-3C8C-4D72-97A4-042E93B9B723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574245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61886-E008-4978-96D1-783DBB8E537E}" type="datetimeFigureOut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11/30/17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C2864-3C8C-4D72-97A4-042E93B9B723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099355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6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2" y="1435104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61886-E008-4978-96D1-783DBB8E537E}" type="datetimeFigureOut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11/30/17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C2864-3C8C-4D72-97A4-042E93B9B723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29902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1CD28-4A61-4C03-93C1-EF1E1AA9A7B0}" type="datetime1">
              <a:rPr lang="es-CL" smtClean="0"/>
              <a:t>11/30/17</a:t>
            </a:fld>
            <a:endParaRPr lang="es-CL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21997-A0C6-491D-8F44-3E7F50C70172}" type="slidenum">
              <a:rPr lang="es-CL" smtClean="0"/>
              <a:t>‹Nr.›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9150044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42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61886-E008-4978-96D1-783DBB8E537E}" type="datetimeFigureOut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11/30/17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C2864-3C8C-4D72-97A4-042E93B9B723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87163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61886-E008-4978-96D1-783DBB8E537E}" type="datetimeFigureOut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11/30/17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C2864-3C8C-4D72-97A4-042E93B9B723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721019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61886-E008-4978-96D1-783DBB8E537E}" type="datetimeFigureOut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11/30/17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C2864-3C8C-4D72-97A4-042E93B9B723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74591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 hasCustomPrompt="1"/>
          </p:nvPr>
        </p:nvSpPr>
        <p:spPr>
          <a:xfrm>
            <a:off x="179512" y="188640"/>
            <a:ext cx="7772400" cy="504056"/>
          </a:xfr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dirty="0" smtClean="0"/>
              <a:t>Haga clic para modificar el estilo de subtítulo del patrón</a:t>
            </a:r>
            <a:endParaRPr lang="es-CL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9B6BC-3F56-4E35-857D-9F5561D71667}" type="datetimeFigureOut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11/30/17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2B6DD-ECD2-420E-AD1C-FC278A0378E5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43804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 hasCustomPrompt="1"/>
          </p:nvPr>
        </p:nvSpPr>
        <p:spPr>
          <a:xfrm>
            <a:off x="179512" y="188640"/>
            <a:ext cx="8229600" cy="504056"/>
          </a:xfrm>
        </p:spPr>
        <p:txBody>
          <a:bodyPr/>
          <a:lstStyle>
            <a:lvl1pPr algn="l">
              <a:defRPr/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CL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9B6BC-3F56-4E35-857D-9F5561D71667}" type="datetimeFigureOut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11/30/17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2B6DD-ECD2-420E-AD1C-FC278A0378E5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42045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rgbClr val="003366"/>
                </a:solidFill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0099CC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9B6BC-3F56-4E35-857D-9F5561D71667}" type="datetimeFigureOut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11/30/17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2B6DD-ECD2-420E-AD1C-FC278A0378E5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9747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 hasCustomPrompt="1"/>
          </p:nvPr>
        </p:nvSpPr>
        <p:spPr>
          <a:xfrm>
            <a:off x="2771800" y="609023"/>
            <a:ext cx="8229600" cy="504056"/>
          </a:xfrm>
        </p:spPr>
        <p:txBody>
          <a:bodyPr/>
          <a:lstStyle>
            <a:lvl1pPr algn="l">
              <a:defRPr/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9B6BC-3F56-4E35-857D-9F5561D71667}" type="datetimeFigureOut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11/30/17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2B6DD-ECD2-420E-AD1C-FC278A0378E5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94434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 hasCustomPrompt="1"/>
          </p:nvPr>
        </p:nvSpPr>
        <p:spPr>
          <a:xfrm>
            <a:off x="179512" y="188640"/>
            <a:ext cx="7704856" cy="504056"/>
          </a:xfrm>
        </p:spPr>
        <p:txBody>
          <a:bodyPr/>
          <a:lstStyle>
            <a:lvl1pPr algn="l">
              <a:defRPr/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33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33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9B6BC-3F56-4E35-857D-9F5561D71667}" type="datetimeFigureOut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11/30/17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2B6DD-ECD2-420E-AD1C-FC278A0378E5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8597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 hasCustomPrompt="1"/>
          </p:nvPr>
        </p:nvSpPr>
        <p:spPr>
          <a:xfrm>
            <a:off x="179512" y="188640"/>
            <a:ext cx="7704856" cy="504056"/>
          </a:xfrm>
        </p:spPr>
        <p:txBody>
          <a:bodyPr/>
          <a:lstStyle>
            <a:lvl1pPr algn="l">
              <a:defRPr/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9B6BC-3F56-4E35-857D-9F5561D71667}" type="datetimeFigureOut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11/30/17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2B6DD-ECD2-420E-AD1C-FC278A0378E5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85738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9B6BC-3F56-4E35-857D-9F5561D71667}" type="datetimeFigureOut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11/30/17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2B6DD-ECD2-420E-AD1C-FC278A0378E5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65186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3B704-BB20-495E-9CFC-B96EA02AE87B}" type="datetime1">
              <a:rPr lang="es-CL" smtClean="0"/>
              <a:t>11/30/17</a:t>
            </a:fld>
            <a:endParaRPr lang="es-CL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21997-A0C6-491D-8F44-3E7F50C70172}" type="slidenum">
              <a:rPr lang="es-CL" smtClean="0"/>
              <a:t>‹Nr.›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541899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 hasCustomPrompt="1"/>
          </p:nvPr>
        </p:nvSpPr>
        <p:spPr>
          <a:xfrm>
            <a:off x="467546" y="1196753"/>
            <a:ext cx="3008313" cy="1162051"/>
          </a:xfrm>
        </p:spPr>
        <p:txBody>
          <a:bodyPr anchor="b"/>
          <a:lstStyle>
            <a:lvl1pPr algn="l">
              <a:defRPr sz="2000" b="1">
                <a:solidFill>
                  <a:srgbClr val="003366"/>
                </a:solidFill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420889"/>
            <a:ext cx="5111750" cy="370527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CL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2" y="2420889"/>
            <a:ext cx="3008313" cy="37052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9B6BC-3F56-4E35-857D-9F5561D71667}" type="datetimeFigureOut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11/30/17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2B6DD-ECD2-420E-AD1C-FC278A0378E5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81985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42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9B6BC-3F56-4E35-857D-9F5561D71667}" type="datetimeFigureOut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11/30/17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2B6DD-ECD2-420E-AD1C-FC278A0378E5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46901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 hasCustomPrompt="1"/>
          </p:nvPr>
        </p:nvSpPr>
        <p:spPr>
          <a:xfrm>
            <a:off x="179512" y="188640"/>
            <a:ext cx="7704856" cy="504056"/>
          </a:xfrm>
        </p:spPr>
        <p:txBody>
          <a:bodyPr/>
          <a:lstStyle>
            <a:lvl1pPr algn="l">
              <a:defRPr/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9B6BC-3F56-4E35-857D-9F5561D71667}" type="datetimeFigureOut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11/30/17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2B6DD-ECD2-420E-AD1C-FC278A0378E5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82133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 hasCustomPrompt="1"/>
          </p:nvPr>
        </p:nvSpPr>
        <p:spPr>
          <a:xfrm>
            <a:off x="6629400" y="1412777"/>
            <a:ext cx="2057400" cy="4713387"/>
          </a:xfrm>
        </p:spPr>
        <p:txBody>
          <a:bodyPr vert="eaVert"/>
          <a:lstStyle>
            <a:lvl1pPr>
              <a:defRPr>
                <a:solidFill>
                  <a:srgbClr val="003366"/>
                </a:solidFill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12777"/>
            <a:ext cx="6019800" cy="4713387"/>
          </a:xfrm>
        </p:spPr>
        <p:txBody>
          <a:bodyPr vert="eaVert"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9B6BC-3F56-4E35-857D-9F5561D71667}" type="datetimeFigureOut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11/30/17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2B6DD-ECD2-420E-AD1C-FC278A0378E5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77358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 hasCustomPrompt="1"/>
          </p:nvPr>
        </p:nvSpPr>
        <p:spPr>
          <a:xfrm>
            <a:off x="179512" y="188640"/>
            <a:ext cx="7772400" cy="504056"/>
          </a:xfr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dirty="0" smtClean="0"/>
              <a:t>Haga clic para modificar el estilo de subtítulo del patrón</a:t>
            </a:r>
            <a:endParaRPr lang="es-CL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9B6BC-3F56-4E35-857D-9F5561D71667}" type="datetimeFigureOut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11/30/17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2B6DD-ECD2-420E-AD1C-FC278A0378E5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23359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 hasCustomPrompt="1"/>
          </p:nvPr>
        </p:nvSpPr>
        <p:spPr>
          <a:xfrm>
            <a:off x="179512" y="188640"/>
            <a:ext cx="8229600" cy="504056"/>
          </a:xfrm>
        </p:spPr>
        <p:txBody>
          <a:bodyPr/>
          <a:lstStyle>
            <a:lvl1pPr algn="l">
              <a:defRPr/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CL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9B6BC-3F56-4E35-857D-9F5561D71667}" type="datetimeFigureOut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11/30/17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2B6DD-ECD2-420E-AD1C-FC278A0378E5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78635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rgbClr val="003366"/>
                </a:solidFill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0099CC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9B6BC-3F56-4E35-857D-9F5561D71667}" type="datetimeFigureOut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11/30/17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2B6DD-ECD2-420E-AD1C-FC278A0378E5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19720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 hasCustomPrompt="1"/>
          </p:nvPr>
        </p:nvSpPr>
        <p:spPr>
          <a:xfrm>
            <a:off x="2771800" y="609023"/>
            <a:ext cx="8229600" cy="504056"/>
          </a:xfrm>
        </p:spPr>
        <p:txBody>
          <a:bodyPr/>
          <a:lstStyle>
            <a:lvl1pPr algn="l">
              <a:defRPr/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9B6BC-3F56-4E35-857D-9F5561D71667}" type="datetimeFigureOut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11/30/17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2B6DD-ECD2-420E-AD1C-FC278A0378E5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22655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 hasCustomPrompt="1"/>
          </p:nvPr>
        </p:nvSpPr>
        <p:spPr>
          <a:xfrm>
            <a:off x="179512" y="188640"/>
            <a:ext cx="7704856" cy="504056"/>
          </a:xfrm>
        </p:spPr>
        <p:txBody>
          <a:bodyPr/>
          <a:lstStyle>
            <a:lvl1pPr algn="l">
              <a:defRPr/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33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33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9B6BC-3F56-4E35-857D-9F5561D71667}" type="datetimeFigureOut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11/30/17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2B6DD-ECD2-420E-AD1C-FC278A0378E5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79394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 hasCustomPrompt="1"/>
          </p:nvPr>
        </p:nvSpPr>
        <p:spPr>
          <a:xfrm>
            <a:off x="179512" y="188640"/>
            <a:ext cx="7704856" cy="504056"/>
          </a:xfrm>
        </p:spPr>
        <p:txBody>
          <a:bodyPr/>
          <a:lstStyle>
            <a:lvl1pPr algn="l">
              <a:defRPr/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9B6BC-3F56-4E35-857D-9F5561D71667}" type="datetimeFigureOut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11/30/17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2B6DD-ECD2-420E-AD1C-FC278A0378E5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71098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A275F-20AA-4605-B0E8-D6AE25761A80}" type="datetime1">
              <a:rPr lang="es-CL" smtClean="0"/>
              <a:t>11/30/17</a:t>
            </a:fld>
            <a:endParaRPr lang="es-CL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21997-A0C6-491D-8F44-3E7F50C70172}" type="slidenum">
              <a:rPr lang="es-CL" smtClean="0"/>
              <a:t>‹Nr.›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792680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9B6BC-3F56-4E35-857D-9F5561D71667}" type="datetimeFigureOut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11/30/17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2B6DD-ECD2-420E-AD1C-FC278A0378E5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76135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 hasCustomPrompt="1"/>
          </p:nvPr>
        </p:nvSpPr>
        <p:spPr>
          <a:xfrm>
            <a:off x="467546" y="1196753"/>
            <a:ext cx="3008313" cy="1162051"/>
          </a:xfrm>
        </p:spPr>
        <p:txBody>
          <a:bodyPr anchor="b"/>
          <a:lstStyle>
            <a:lvl1pPr algn="l">
              <a:defRPr sz="2000" b="1">
                <a:solidFill>
                  <a:srgbClr val="003366"/>
                </a:solidFill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420889"/>
            <a:ext cx="5111750" cy="370527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CL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2" y="2420889"/>
            <a:ext cx="3008313" cy="37052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9B6BC-3F56-4E35-857D-9F5561D71667}" type="datetimeFigureOut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11/30/17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2B6DD-ECD2-420E-AD1C-FC278A0378E5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95370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42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9B6BC-3F56-4E35-857D-9F5561D71667}" type="datetimeFigureOut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11/30/17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2B6DD-ECD2-420E-AD1C-FC278A0378E5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77410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 hasCustomPrompt="1"/>
          </p:nvPr>
        </p:nvSpPr>
        <p:spPr>
          <a:xfrm>
            <a:off x="179512" y="188640"/>
            <a:ext cx="7704856" cy="504056"/>
          </a:xfrm>
        </p:spPr>
        <p:txBody>
          <a:bodyPr/>
          <a:lstStyle>
            <a:lvl1pPr algn="l">
              <a:defRPr/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9B6BC-3F56-4E35-857D-9F5561D71667}" type="datetimeFigureOut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11/30/17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2B6DD-ECD2-420E-AD1C-FC278A0378E5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41863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 hasCustomPrompt="1"/>
          </p:nvPr>
        </p:nvSpPr>
        <p:spPr>
          <a:xfrm>
            <a:off x="6629400" y="1412777"/>
            <a:ext cx="2057400" cy="4713387"/>
          </a:xfrm>
        </p:spPr>
        <p:txBody>
          <a:bodyPr vert="eaVert"/>
          <a:lstStyle>
            <a:lvl1pPr>
              <a:defRPr>
                <a:solidFill>
                  <a:srgbClr val="003366"/>
                </a:solidFill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12777"/>
            <a:ext cx="6019800" cy="4713387"/>
          </a:xfrm>
        </p:spPr>
        <p:txBody>
          <a:bodyPr vert="eaVert"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9B6BC-3F56-4E35-857D-9F5561D71667}" type="datetimeFigureOut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11/30/17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2B6DD-ECD2-420E-AD1C-FC278A0378E5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13108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 hasCustomPrompt="1"/>
          </p:nvPr>
        </p:nvSpPr>
        <p:spPr>
          <a:xfrm>
            <a:off x="179512" y="188640"/>
            <a:ext cx="7772400" cy="504056"/>
          </a:xfr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dirty="0"/>
              <a:t>Haga clic para modificar el estilo de subtítulo del patrón</a:t>
            </a:r>
            <a:endParaRPr lang="es-CL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9B6BC-3F56-4E35-857D-9F5561D71667}" type="datetimeFigureOut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11/30/17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2B6DD-ECD2-420E-AD1C-FC278A0378E5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4559530"/>
      </p:ext>
    </p:extLst>
  </p:cSld>
  <p:clrMapOvr>
    <a:masterClrMapping/>
  </p:clrMapOvr>
  <p:transition xmlns:p14="http://schemas.microsoft.com/office/powerpoint/2010/main" spd="med">
    <p:zoom/>
  </p:transition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 hasCustomPrompt="1"/>
          </p:nvPr>
        </p:nvSpPr>
        <p:spPr>
          <a:xfrm>
            <a:off x="179512" y="188640"/>
            <a:ext cx="8229600" cy="504056"/>
          </a:xfrm>
        </p:spPr>
        <p:txBody>
          <a:bodyPr/>
          <a:lstStyle>
            <a:lvl1pPr algn="l">
              <a:defRPr/>
            </a:lvl1pPr>
          </a:lstStyle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dirty="0"/>
              <a:t>Haga clic para modificar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CL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9B6BC-3F56-4E35-857D-9F5561D71667}" type="datetimeFigureOut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11/30/17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2B6DD-ECD2-420E-AD1C-FC278A0378E5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7181641"/>
      </p:ext>
    </p:extLst>
  </p:cSld>
  <p:clrMapOvr>
    <a:masterClrMapping/>
  </p:clrMapOvr>
  <p:transition xmlns:p14="http://schemas.microsoft.com/office/powerpoint/2010/main" spd="med">
    <p:zoom/>
  </p:transition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rgbClr val="003366"/>
                </a:solidFill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0099CC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9B6BC-3F56-4E35-857D-9F5561D71667}" type="datetimeFigureOut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11/30/17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2B6DD-ECD2-420E-AD1C-FC278A0378E5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474721"/>
      </p:ext>
    </p:extLst>
  </p:cSld>
  <p:clrMapOvr>
    <a:masterClrMapping/>
  </p:clrMapOvr>
  <p:transition xmlns:p14="http://schemas.microsoft.com/office/powerpoint/2010/main" spd="med">
    <p:zoom/>
  </p:transition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 hasCustomPrompt="1"/>
          </p:nvPr>
        </p:nvSpPr>
        <p:spPr>
          <a:xfrm>
            <a:off x="2771800" y="609023"/>
            <a:ext cx="8229600" cy="504056"/>
          </a:xfrm>
        </p:spPr>
        <p:txBody>
          <a:bodyPr/>
          <a:lstStyle>
            <a:lvl1pPr algn="l">
              <a:defRPr/>
            </a:lvl1pPr>
          </a:lstStyle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9B6BC-3F56-4E35-857D-9F5561D71667}" type="datetimeFigureOut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11/30/17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2B6DD-ECD2-420E-AD1C-FC278A0378E5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8432863"/>
      </p:ext>
    </p:extLst>
  </p:cSld>
  <p:clrMapOvr>
    <a:masterClrMapping/>
  </p:clrMapOvr>
  <p:transition xmlns:p14="http://schemas.microsoft.com/office/powerpoint/2010/main" spd="med">
    <p:zoom/>
  </p:transition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 hasCustomPrompt="1"/>
          </p:nvPr>
        </p:nvSpPr>
        <p:spPr>
          <a:xfrm>
            <a:off x="179512" y="188640"/>
            <a:ext cx="7704856" cy="504056"/>
          </a:xfrm>
        </p:spPr>
        <p:txBody>
          <a:bodyPr/>
          <a:lstStyle>
            <a:lvl1pPr algn="l">
              <a:defRPr/>
            </a:lvl1pPr>
          </a:lstStyle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33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33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9B6BC-3F56-4E35-857D-9F5561D71667}" type="datetimeFigureOut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11/30/17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2B6DD-ECD2-420E-AD1C-FC278A0378E5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9150899"/>
      </p:ext>
    </p:extLst>
  </p:cSld>
  <p:clrMapOvr>
    <a:masterClrMapping/>
  </p:clrMapOvr>
  <p:transition xmlns:p14="http://schemas.microsoft.com/office/powerpoint/2010/main" spd="med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33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33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E9DA4-9270-4C25-9290-3C14CDEA5260}" type="datetime1">
              <a:rPr lang="es-CL" smtClean="0"/>
              <a:t>11/30/17</a:t>
            </a:fld>
            <a:endParaRPr lang="es-CL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21997-A0C6-491D-8F44-3E7F50C70172}" type="slidenum">
              <a:rPr lang="es-CL" smtClean="0"/>
              <a:t>‹Nr.›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2962151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 hasCustomPrompt="1"/>
          </p:nvPr>
        </p:nvSpPr>
        <p:spPr>
          <a:xfrm>
            <a:off x="179512" y="188640"/>
            <a:ext cx="7704856" cy="504056"/>
          </a:xfrm>
        </p:spPr>
        <p:txBody>
          <a:bodyPr/>
          <a:lstStyle>
            <a:lvl1pPr algn="l">
              <a:defRPr/>
            </a:lvl1pPr>
          </a:lstStyle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9B6BC-3F56-4E35-857D-9F5561D71667}" type="datetimeFigureOut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11/30/17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2B6DD-ECD2-420E-AD1C-FC278A0378E5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0527111"/>
      </p:ext>
    </p:extLst>
  </p:cSld>
  <p:clrMapOvr>
    <a:masterClrMapping/>
  </p:clrMapOvr>
  <p:transition xmlns:p14="http://schemas.microsoft.com/office/powerpoint/2010/main" spd="med">
    <p:zoom/>
  </p:transition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9B6BC-3F56-4E35-857D-9F5561D71667}" type="datetimeFigureOut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11/30/17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2B6DD-ECD2-420E-AD1C-FC278A0378E5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9933180"/>
      </p:ext>
    </p:extLst>
  </p:cSld>
  <p:clrMapOvr>
    <a:masterClrMapping/>
  </p:clrMapOvr>
  <p:transition xmlns:p14="http://schemas.microsoft.com/office/powerpoint/2010/main" spd="med">
    <p:zoom/>
  </p:transition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 hasCustomPrompt="1"/>
          </p:nvPr>
        </p:nvSpPr>
        <p:spPr>
          <a:xfrm>
            <a:off x="467546" y="1196753"/>
            <a:ext cx="3008313" cy="1162051"/>
          </a:xfrm>
        </p:spPr>
        <p:txBody>
          <a:bodyPr anchor="b"/>
          <a:lstStyle>
            <a:lvl1pPr algn="l">
              <a:defRPr sz="2000" b="1">
                <a:solidFill>
                  <a:srgbClr val="003366"/>
                </a:solidFill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420889"/>
            <a:ext cx="5111750" cy="370527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dirty="0"/>
              <a:t>Haga clic para modificar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CL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2" y="2420889"/>
            <a:ext cx="3008313" cy="37052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dirty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9B6BC-3F56-4E35-857D-9F5561D71667}" type="datetimeFigureOut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11/30/17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2B6DD-ECD2-420E-AD1C-FC278A0378E5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2390573"/>
      </p:ext>
    </p:extLst>
  </p:cSld>
  <p:clrMapOvr>
    <a:masterClrMapping/>
  </p:clrMapOvr>
  <p:transition xmlns:p14="http://schemas.microsoft.com/office/powerpoint/2010/main" spd="med">
    <p:zoom/>
  </p:transition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42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9B6BC-3F56-4E35-857D-9F5561D71667}" type="datetimeFigureOut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11/30/17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2B6DD-ECD2-420E-AD1C-FC278A0378E5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7884286"/>
      </p:ext>
    </p:extLst>
  </p:cSld>
  <p:clrMapOvr>
    <a:masterClrMapping/>
  </p:clrMapOvr>
  <p:transition xmlns:p14="http://schemas.microsoft.com/office/powerpoint/2010/main" spd="med">
    <p:zoom/>
  </p:transition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 hasCustomPrompt="1"/>
          </p:nvPr>
        </p:nvSpPr>
        <p:spPr>
          <a:xfrm>
            <a:off x="179512" y="188640"/>
            <a:ext cx="7704856" cy="504056"/>
          </a:xfrm>
        </p:spPr>
        <p:txBody>
          <a:bodyPr/>
          <a:lstStyle>
            <a:lvl1pPr algn="l">
              <a:defRPr/>
            </a:lvl1pPr>
          </a:lstStyle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9B6BC-3F56-4E35-857D-9F5561D71667}" type="datetimeFigureOut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11/30/17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2B6DD-ECD2-420E-AD1C-FC278A0378E5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3678162"/>
      </p:ext>
    </p:extLst>
  </p:cSld>
  <p:clrMapOvr>
    <a:masterClrMapping/>
  </p:clrMapOvr>
  <p:transition xmlns:p14="http://schemas.microsoft.com/office/powerpoint/2010/main" spd="med">
    <p:zoom/>
  </p:transition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 hasCustomPrompt="1"/>
          </p:nvPr>
        </p:nvSpPr>
        <p:spPr>
          <a:xfrm>
            <a:off x="6629400" y="1412777"/>
            <a:ext cx="2057400" cy="4713387"/>
          </a:xfrm>
        </p:spPr>
        <p:txBody>
          <a:bodyPr vert="eaVert"/>
          <a:lstStyle>
            <a:lvl1pPr>
              <a:defRPr>
                <a:solidFill>
                  <a:srgbClr val="003366"/>
                </a:solidFill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12777"/>
            <a:ext cx="6019800" cy="4713387"/>
          </a:xfrm>
        </p:spPr>
        <p:txBody>
          <a:bodyPr vert="eaVert"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9B6BC-3F56-4E35-857D-9F5561D71667}" type="datetimeFigureOut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11/30/17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2B6DD-ECD2-420E-AD1C-FC278A0378E5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5263576"/>
      </p:ext>
    </p:extLst>
  </p:cSld>
  <p:clrMapOvr>
    <a:masterClrMapping/>
  </p:clrMapOvr>
  <p:transition xmlns:p14="http://schemas.microsoft.com/office/powerpoint/2010/main" spd="med">
    <p:zoom/>
  </p:transition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ítulo y tab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abla"/>
          <p:cNvSpPr>
            <a:spLocks noGrp="1"/>
          </p:cNvSpPr>
          <p:nvPr>
            <p:ph type="tbl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endParaRPr lang="es-CL" noProof="0"/>
          </a:p>
        </p:txBody>
      </p:sp>
    </p:spTree>
    <p:extLst>
      <p:ext uri="{BB962C8B-B14F-4D97-AF65-F5344CB8AC3E}">
        <p14:creationId xmlns:p14="http://schemas.microsoft.com/office/powerpoint/2010/main" val="1242677309"/>
      </p:ext>
    </p:extLst>
  </p:cSld>
  <p:clrMapOvr>
    <a:masterClrMapping/>
  </p:clrMapOvr>
  <p:transition xmlns:p14="http://schemas.microsoft.com/office/powerpoint/2010/main" spd="med">
    <p:zoom/>
  </p:transition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 hasCustomPrompt="1"/>
          </p:nvPr>
        </p:nvSpPr>
        <p:spPr>
          <a:xfrm>
            <a:off x="179512" y="188640"/>
            <a:ext cx="7772400" cy="504056"/>
          </a:xfr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dirty="0" smtClean="0"/>
              <a:t>Haga clic para modificar el estilo de subtítulo del patrón</a:t>
            </a:r>
            <a:endParaRPr lang="es-CL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9B6BC-3F56-4E35-857D-9F5561D71667}" type="datetimeFigureOut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11/30/17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2B6DD-ECD2-420E-AD1C-FC278A0378E5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77079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 hasCustomPrompt="1"/>
          </p:nvPr>
        </p:nvSpPr>
        <p:spPr>
          <a:xfrm>
            <a:off x="179512" y="188640"/>
            <a:ext cx="8229600" cy="504056"/>
          </a:xfrm>
        </p:spPr>
        <p:txBody>
          <a:bodyPr/>
          <a:lstStyle>
            <a:lvl1pPr algn="l">
              <a:defRPr/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CL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9B6BC-3F56-4E35-857D-9F5561D71667}" type="datetimeFigureOut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11/30/17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2B6DD-ECD2-420E-AD1C-FC278A0378E5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062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rgbClr val="003366"/>
                </a:solidFill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0099CC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9B6BC-3F56-4E35-857D-9F5561D71667}" type="datetimeFigureOut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11/30/17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2B6DD-ECD2-420E-AD1C-FC278A0378E5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29268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90554-1F94-43CC-8038-B2114140341F}" type="datetime1">
              <a:rPr lang="es-CL" smtClean="0"/>
              <a:t>11/30/17</a:t>
            </a:fld>
            <a:endParaRPr lang="es-CL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21997-A0C6-491D-8F44-3E7F50C70172}" type="slidenum">
              <a:rPr lang="es-CL" smtClean="0"/>
              <a:t>‹Nr.›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320363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 hasCustomPrompt="1"/>
          </p:nvPr>
        </p:nvSpPr>
        <p:spPr>
          <a:xfrm>
            <a:off x="2771800" y="609023"/>
            <a:ext cx="8229600" cy="504056"/>
          </a:xfrm>
        </p:spPr>
        <p:txBody>
          <a:bodyPr/>
          <a:lstStyle>
            <a:lvl1pPr algn="l">
              <a:defRPr/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9B6BC-3F56-4E35-857D-9F5561D71667}" type="datetimeFigureOut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11/30/17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2B6DD-ECD2-420E-AD1C-FC278A0378E5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23283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 hasCustomPrompt="1"/>
          </p:nvPr>
        </p:nvSpPr>
        <p:spPr>
          <a:xfrm>
            <a:off x="179512" y="188640"/>
            <a:ext cx="7704856" cy="504056"/>
          </a:xfrm>
        </p:spPr>
        <p:txBody>
          <a:bodyPr/>
          <a:lstStyle>
            <a:lvl1pPr algn="l">
              <a:defRPr/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9B6BC-3F56-4E35-857D-9F5561D71667}" type="datetimeFigureOut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11/30/17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2B6DD-ECD2-420E-AD1C-FC278A0378E5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70754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 hasCustomPrompt="1"/>
          </p:nvPr>
        </p:nvSpPr>
        <p:spPr>
          <a:xfrm>
            <a:off x="179512" y="188640"/>
            <a:ext cx="7704856" cy="504056"/>
          </a:xfrm>
        </p:spPr>
        <p:txBody>
          <a:bodyPr/>
          <a:lstStyle>
            <a:lvl1pPr algn="l">
              <a:defRPr/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9B6BC-3F56-4E35-857D-9F5561D71667}" type="datetimeFigureOut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11/30/17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2B6DD-ECD2-420E-AD1C-FC278A0378E5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12532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9B6BC-3F56-4E35-857D-9F5561D71667}" type="datetimeFigureOut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11/30/17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2B6DD-ECD2-420E-AD1C-FC278A0378E5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50357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 hasCustomPrompt="1"/>
          </p:nvPr>
        </p:nvSpPr>
        <p:spPr>
          <a:xfrm>
            <a:off x="467546" y="1196752"/>
            <a:ext cx="3008313" cy="1162051"/>
          </a:xfrm>
        </p:spPr>
        <p:txBody>
          <a:bodyPr anchor="b"/>
          <a:lstStyle>
            <a:lvl1pPr algn="l">
              <a:defRPr sz="2000" b="1">
                <a:solidFill>
                  <a:srgbClr val="003366"/>
                </a:solidFill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420889"/>
            <a:ext cx="5111750" cy="370527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CL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2" y="2420889"/>
            <a:ext cx="3008313" cy="37052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9B6BC-3F56-4E35-857D-9F5561D71667}" type="datetimeFigureOut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11/30/17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2B6DD-ECD2-420E-AD1C-FC278A0378E5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92409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9B6BC-3F56-4E35-857D-9F5561D71667}" type="datetimeFigureOut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11/30/17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2B6DD-ECD2-420E-AD1C-FC278A0378E5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55853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 hasCustomPrompt="1"/>
          </p:nvPr>
        </p:nvSpPr>
        <p:spPr>
          <a:xfrm>
            <a:off x="179512" y="188640"/>
            <a:ext cx="7704856" cy="504056"/>
          </a:xfrm>
        </p:spPr>
        <p:txBody>
          <a:bodyPr/>
          <a:lstStyle>
            <a:lvl1pPr algn="l">
              <a:defRPr/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9B6BC-3F56-4E35-857D-9F5561D71667}" type="datetimeFigureOut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11/30/17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2B6DD-ECD2-420E-AD1C-FC278A0378E5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14352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 hasCustomPrompt="1"/>
          </p:nvPr>
        </p:nvSpPr>
        <p:spPr>
          <a:xfrm>
            <a:off x="6629400" y="1412777"/>
            <a:ext cx="2057400" cy="4713387"/>
          </a:xfrm>
        </p:spPr>
        <p:txBody>
          <a:bodyPr vert="eaVert"/>
          <a:lstStyle>
            <a:lvl1pPr>
              <a:defRPr>
                <a:solidFill>
                  <a:srgbClr val="003366"/>
                </a:solidFill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12777"/>
            <a:ext cx="6019800" cy="4713387"/>
          </a:xfrm>
        </p:spPr>
        <p:txBody>
          <a:bodyPr vert="eaVert"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9B6BC-3F56-4E35-857D-9F5561D71667}" type="datetimeFigureOut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11/30/17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2B6DD-ECD2-420E-AD1C-FC278A0378E5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6953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0099CC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61886-E008-4978-96D1-783DBB8E537E}" type="datetimeFigureOut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11/30/17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C2864-3C8C-4D72-97A4-042E93B9B723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98515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61886-E008-4978-96D1-783DBB8E537E}" type="datetimeFigureOut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11/30/17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C2864-3C8C-4D72-97A4-042E93B9B723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70313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45295-9C0B-495E-B8E4-38C45CB28D81}" type="datetime1">
              <a:rPr lang="es-CL" smtClean="0"/>
              <a:t>11/30/17</a:t>
            </a:fld>
            <a:endParaRPr lang="es-CL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21997-A0C6-491D-8F44-3E7F50C70172}" type="slidenum">
              <a:rPr lang="es-CL" smtClean="0"/>
              <a:t>‹Nr.›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948863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0099CC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61886-E008-4978-96D1-783DBB8E537E}" type="datetimeFigureOut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11/30/17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C2864-3C8C-4D72-97A4-042E93B9B723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67842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61886-E008-4978-96D1-783DBB8E537E}" type="datetimeFigureOut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11/30/17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C2864-3C8C-4D72-97A4-042E93B9B723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4391592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61886-E008-4978-96D1-783DBB8E537E}" type="datetimeFigureOut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11/30/17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C2864-3C8C-4D72-97A4-042E93B9B723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0904802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61886-E008-4978-96D1-783DBB8E537E}" type="datetimeFigureOut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11/30/17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C2864-3C8C-4D72-97A4-042E93B9B723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5675479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61886-E008-4978-96D1-783DBB8E537E}" type="datetimeFigureOut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11/30/17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C2864-3C8C-4D72-97A4-042E93B9B723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837580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61886-E008-4978-96D1-783DBB8E537E}" type="datetimeFigureOut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11/30/17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C2864-3C8C-4D72-97A4-042E93B9B723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5890725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61886-E008-4978-96D1-783DBB8E537E}" type="datetimeFigureOut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11/30/17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C2864-3C8C-4D72-97A4-042E93B9B723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4830670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61886-E008-4978-96D1-783DBB8E537E}" type="datetimeFigureOut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11/30/17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C2864-3C8C-4D72-97A4-042E93B9B723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3081570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61886-E008-4978-96D1-783DBB8E537E}" type="datetimeFigureOut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11/30/17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C2864-3C8C-4D72-97A4-042E93B9B723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76342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6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2" y="1435104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2877C-FB88-49E0-8B6B-DBE8B6335F5E}" type="datetime1">
              <a:rPr lang="es-CL" smtClean="0"/>
              <a:t>11/30/17</a:t>
            </a:fld>
            <a:endParaRPr lang="es-CL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21997-A0C6-491D-8F44-3E7F50C70172}" type="slidenum">
              <a:rPr lang="es-CL" smtClean="0"/>
              <a:t>‹Nr.›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7386432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42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8FB0B-B963-4496-8AD1-D2999F3A502B}" type="datetime1">
              <a:rPr lang="es-CL" smtClean="0"/>
              <a:t>11/30/17</a:t>
            </a:fld>
            <a:endParaRPr lang="es-CL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21997-A0C6-491D-8F44-3E7F50C70172}" type="slidenum">
              <a:rPr lang="es-CL" smtClean="0"/>
              <a:t>‹Nr.›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52493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3" Type="http://schemas.openxmlformats.org/officeDocument/2006/relationships/image" Target="../media/image2.jpeg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3.xml"/><Relationship Id="rId12" Type="http://schemas.openxmlformats.org/officeDocument/2006/relationships/theme" Target="../theme/theme3.xml"/><Relationship Id="rId13" Type="http://schemas.openxmlformats.org/officeDocument/2006/relationships/image" Target="../media/image3.jpeg"/><Relationship Id="rId1" Type="http://schemas.openxmlformats.org/officeDocument/2006/relationships/slideLayout" Target="../slideLayouts/slideLayout23.xml"/><Relationship Id="rId2" Type="http://schemas.openxmlformats.org/officeDocument/2006/relationships/slideLayout" Target="../slideLayouts/slideLayout24.xml"/><Relationship Id="rId3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7.xml"/><Relationship Id="rId6" Type="http://schemas.openxmlformats.org/officeDocument/2006/relationships/slideLayout" Target="../slideLayouts/slideLayout28.xml"/><Relationship Id="rId7" Type="http://schemas.openxmlformats.org/officeDocument/2006/relationships/slideLayout" Target="../slideLayouts/slideLayout29.xml"/><Relationship Id="rId8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44.xml"/><Relationship Id="rId12" Type="http://schemas.openxmlformats.org/officeDocument/2006/relationships/theme" Target="../theme/theme4.xml"/><Relationship Id="rId13" Type="http://schemas.openxmlformats.org/officeDocument/2006/relationships/image" Target="../media/image3.jpeg"/><Relationship Id="rId1" Type="http://schemas.openxmlformats.org/officeDocument/2006/relationships/slideLayout" Target="../slideLayouts/slideLayout34.xml"/><Relationship Id="rId2" Type="http://schemas.openxmlformats.org/officeDocument/2006/relationships/slideLayout" Target="../slideLayouts/slideLayout35.xml"/><Relationship Id="rId3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8.xml"/><Relationship Id="rId6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0.xml"/><Relationship Id="rId8" Type="http://schemas.openxmlformats.org/officeDocument/2006/relationships/slideLayout" Target="../slideLayouts/slideLayout41.xml"/><Relationship Id="rId9" Type="http://schemas.openxmlformats.org/officeDocument/2006/relationships/slideLayout" Target="../slideLayouts/slideLayout42.xml"/><Relationship Id="rId10" Type="http://schemas.openxmlformats.org/officeDocument/2006/relationships/slideLayout" Target="../slideLayouts/slideLayout43.xml"/></Relationships>
</file>

<file path=ppt/slideMasters/_rels/slideMaster5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55.xml"/><Relationship Id="rId12" Type="http://schemas.openxmlformats.org/officeDocument/2006/relationships/slideLayout" Target="../slideLayouts/slideLayout56.xml"/><Relationship Id="rId13" Type="http://schemas.openxmlformats.org/officeDocument/2006/relationships/theme" Target="../theme/theme5.xml"/><Relationship Id="rId14" Type="http://schemas.openxmlformats.org/officeDocument/2006/relationships/image" Target="../media/image3.jpeg"/><Relationship Id="rId1" Type="http://schemas.openxmlformats.org/officeDocument/2006/relationships/slideLayout" Target="../slideLayouts/slideLayout45.xml"/><Relationship Id="rId2" Type="http://schemas.openxmlformats.org/officeDocument/2006/relationships/slideLayout" Target="../slideLayouts/slideLayout46.xml"/><Relationship Id="rId3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9.xml"/><Relationship Id="rId6" Type="http://schemas.openxmlformats.org/officeDocument/2006/relationships/slideLayout" Target="../slideLayouts/slideLayout50.xml"/><Relationship Id="rId7" Type="http://schemas.openxmlformats.org/officeDocument/2006/relationships/slideLayout" Target="../slideLayouts/slideLayout51.xml"/><Relationship Id="rId8" Type="http://schemas.openxmlformats.org/officeDocument/2006/relationships/slideLayout" Target="../slideLayouts/slideLayout52.xml"/><Relationship Id="rId9" Type="http://schemas.openxmlformats.org/officeDocument/2006/relationships/slideLayout" Target="../slideLayouts/slideLayout53.xml"/><Relationship Id="rId10" Type="http://schemas.openxmlformats.org/officeDocument/2006/relationships/slideLayout" Target="../slideLayouts/slideLayout54.xml"/></Relationships>
</file>

<file path=ppt/slideMasters/_rels/slideMaster6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67.xml"/><Relationship Id="rId12" Type="http://schemas.openxmlformats.org/officeDocument/2006/relationships/theme" Target="../theme/theme6.xml"/><Relationship Id="rId13" Type="http://schemas.openxmlformats.org/officeDocument/2006/relationships/image" Target="../media/image4.jpeg"/><Relationship Id="rId1" Type="http://schemas.openxmlformats.org/officeDocument/2006/relationships/slideLayout" Target="../slideLayouts/slideLayout57.xml"/><Relationship Id="rId2" Type="http://schemas.openxmlformats.org/officeDocument/2006/relationships/slideLayout" Target="../slideLayouts/slideLayout58.xml"/><Relationship Id="rId3" Type="http://schemas.openxmlformats.org/officeDocument/2006/relationships/slideLayout" Target="../slideLayouts/slideLayout59.xml"/><Relationship Id="rId4" Type="http://schemas.openxmlformats.org/officeDocument/2006/relationships/slideLayout" Target="../slideLayouts/slideLayout60.xml"/><Relationship Id="rId5" Type="http://schemas.openxmlformats.org/officeDocument/2006/relationships/slideLayout" Target="../slideLayouts/slideLayout61.xml"/><Relationship Id="rId6" Type="http://schemas.openxmlformats.org/officeDocument/2006/relationships/slideLayout" Target="../slideLayouts/slideLayout62.xml"/><Relationship Id="rId7" Type="http://schemas.openxmlformats.org/officeDocument/2006/relationships/slideLayout" Target="../slideLayouts/slideLayout63.xml"/><Relationship Id="rId8" Type="http://schemas.openxmlformats.org/officeDocument/2006/relationships/slideLayout" Target="../slideLayouts/slideLayout64.xml"/><Relationship Id="rId9" Type="http://schemas.openxmlformats.org/officeDocument/2006/relationships/slideLayout" Target="../slideLayouts/slideLayout65.xml"/><Relationship Id="rId10" Type="http://schemas.openxmlformats.org/officeDocument/2006/relationships/slideLayout" Target="../slideLayouts/slideLayout66.xml"/></Relationships>
</file>

<file path=ppt/slideMasters/_rels/slideMaster7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78.xml"/><Relationship Id="rId12" Type="http://schemas.openxmlformats.org/officeDocument/2006/relationships/theme" Target="../theme/theme7.xml"/><Relationship Id="rId13" Type="http://schemas.openxmlformats.org/officeDocument/2006/relationships/image" Target="../media/image2.jpeg"/><Relationship Id="rId1" Type="http://schemas.openxmlformats.org/officeDocument/2006/relationships/slideLayout" Target="../slideLayouts/slideLayout68.xml"/><Relationship Id="rId2" Type="http://schemas.openxmlformats.org/officeDocument/2006/relationships/slideLayout" Target="../slideLayouts/slideLayout69.xml"/><Relationship Id="rId3" Type="http://schemas.openxmlformats.org/officeDocument/2006/relationships/slideLayout" Target="../slideLayouts/slideLayout70.xml"/><Relationship Id="rId4" Type="http://schemas.openxmlformats.org/officeDocument/2006/relationships/slideLayout" Target="../slideLayouts/slideLayout71.xml"/><Relationship Id="rId5" Type="http://schemas.openxmlformats.org/officeDocument/2006/relationships/slideLayout" Target="../slideLayouts/slideLayout72.xml"/><Relationship Id="rId6" Type="http://schemas.openxmlformats.org/officeDocument/2006/relationships/slideLayout" Target="../slideLayouts/slideLayout73.xml"/><Relationship Id="rId7" Type="http://schemas.openxmlformats.org/officeDocument/2006/relationships/slideLayout" Target="../slideLayouts/slideLayout74.xml"/><Relationship Id="rId8" Type="http://schemas.openxmlformats.org/officeDocument/2006/relationships/slideLayout" Target="../slideLayouts/slideLayout75.xml"/><Relationship Id="rId9" Type="http://schemas.openxmlformats.org/officeDocument/2006/relationships/slideLayout" Target="../slideLayouts/slideLayout76.xml"/><Relationship Id="rId10" Type="http://schemas.openxmlformats.org/officeDocument/2006/relationships/slideLayout" Target="../slideLayouts/slideLayout7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B8311C-43EE-4DA7-A85A-AC3DD0EFA5FC}" type="datetime1">
              <a:rPr lang="es-CL" smtClean="0"/>
              <a:t>11/30/17</a:t>
            </a:fld>
            <a:endParaRPr lang="es-CL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E21997-A0C6-491D-8F44-3E7F50C70172}" type="slidenum">
              <a:rPr lang="es-CL" smtClean="0"/>
              <a:t>‹Nr.›</a:t>
            </a:fld>
            <a:endParaRPr lang="es-CL" dirty="0"/>
          </a:p>
        </p:txBody>
      </p:sp>
      <p:pic>
        <p:nvPicPr>
          <p:cNvPr id="7" name="6 Imagen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000" y="6026400"/>
            <a:ext cx="1333500" cy="6604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129456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584684"/>
            <a:ext cx="8229600" cy="8329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CL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161886-E008-4978-96D1-783DBB8E537E}" type="datetimeFigureOut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11/30/17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CC2864-3C8C-4D72-97A4-042E93B9B723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3" name="12 Rectángulo"/>
          <p:cNvSpPr/>
          <p:nvPr/>
        </p:nvSpPr>
        <p:spPr>
          <a:xfrm>
            <a:off x="-36512" y="1916832"/>
            <a:ext cx="9181051" cy="21602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>
              <a:solidFill>
                <a:prstClr val="white"/>
              </a:solidFill>
            </a:endParaRPr>
          </a:p>
        </p:txBody>
      </p:sp>
      <p:pic>
        <p:nvPicPr>
          <p:cNvPr id="14" name="13 Imagen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16632"/>
            <a:ext cx="2863670" cy="1512168"/>
          </a:xfrm>
          <a:prstGeom prst="rect">
            <a:avLst/>
          </a:prstGeom>
        </p:spPr>
      </p:pic>
      <p:sp>
        <p:nvSpPr>
          <p:cNvPr id="15" name="26 Rectángulo"/>
          <p:cNvSpPr/>
          <p:nvPr/>
        </p:nvSpPr>
        <p:spPr>
          <a:xfrm>
            <a:off x="943255" y="4149081"/>
            <a:ext cx="8269694" cy="2735275"/>
          </a:xfrm>
          <a:custGeom>
            <a:avLst/>
            <a:gdLst>
              <a:gd name="connsiteX0" fmla="*/ 0 w 6625275"/>
              <a:gd name="connsiteY0" fmla="*/ 0 h 2564904"/>
              <a:gd name="connsiteX1" fmla="*/ 6625275 w 6625275"/>
              <a:gd name="connsiteY1" fmla="*/ 0 h 2564904"/>
              <a:gd name="connsiteX2" fmla="*/ 6625275 w 6625275"/>
              <a:gd name="connsiteY2" fmla="*/ 2564904 h 2564904"/>
              <a:gd name="connsiteX3" fmla="*/ 0 w 6625275"/>
              <a:gd name="connsiteY3" fmla="*/ 2564904 h 2564904"/>
              <a:gd name="connsiteX4" fmla="*/ 0 w 6625275"/>
              <a:gd name="connsiteY4" fmla="*/ 0 h 2564904"/>
              <a:gd name="connsiteX0" fmla="*/ 1516828 w 8142103"/>
              <a:gd name="connsiteY0" fmla="*/ 0 h 2586419"/>
              <a:gd name="connsiteX1" fmla="*/ 8142103 w 8142103"/>
              <a:gd name="connsiteY1" fmla="*/ 0 h 2586419"/>
              <a:gd name="connsiteX2" fmla="*/ 8142103 w 8142103"/>
              <a:gd name="connsiteY2" fmla="*/ 2564904 h 2586419"/>
              <a:gd name="connsiteX3" fmla="*/ 0 w 8142103"/>
              <a:gd name="connsiteY3" fmla="*/ 2586419 h 2586419"/>
              <a:gd name="connsiteX4" fmla="*/ 1516828 w 8142103"/>
              <a:gd name="connsiteY4" fmla="*/ 0 h 2586419"/>
              <a:gd name="connsiteX0" fmla="*/ 1516828 w 8142103"/>
              <a:gd name="connsiteY0" fmla="*/ 0 h 2586419"/>
              <a:gd name="connsiteX1" fmla="*/ 8142103 w 8142103"/>
              <a:gd name="connsiteY1" fmla="*/ 0 h 2586419"/>
              <a:gd name="connsiteX2" fmla="*/ 8142103 w 8142103"/>
              <a:gd name="connsiteY2" fmla="*/ 2564904 h 2586419"/>
              <a:gd name="connsiteX3" fmla="*/ 0 w 8142103"/>
              <a:gd name="connsiteY3" fmla="*/ 2586419 h 2586419"/>
              <a:gd name="connsiteX4" fmla="*/ 1516828 w 8142103"/>
              <a:gd name="connsiteY4" fmla="*/ 0 h 2586419"/>
              <a:gd name="connsiteX0" fmla="*/ 1516828 w 8142103"/>
              <a:gd name="connsiteY0" fmla="*/ 0 h 2586419"/>
              <a:gd name="connsiteX1" fmla="*/ 8142103 w 8142103"/>
              <a:gd name="connsiteY1" fmla="*/ 0 h 2586419"/>
              <a:gd name="connsiteX2" fmla="*/ 8142103 w 8142103"/>
              <a:gd name="connsiteY2" fmla="*/ 2564904 h 2586419"/>
              <a:gd name="connsiteX3" fmla="*/ 0 w 8142103"/>
              <a:gd name="connsiteY3" fmla="*/ 2586419 h 2586419"/>
              <a:gd name="connsiteX4" fmla="*/ 1516828 w 8142103"/>
              <a:gd name="connsiteY4" fmla="*/ 0 h 2586419"/>
              <a:gd name="connsiteX0" fmla="*/ 1612521 w 8237796"/>
              <a:gd name="connsiteY0" fmla="*/ 0 h 2735275"/>
              <a:gd name="connsiteX1" fmla="*/ 8237796 w 8237796"/>
              <a:gd name="connsiteY1" fmla="*/ 0 h 2735275"/>
              <a:gd name="connsiteX2" fmla="*/ 8237796 w 8237796"/>
              <a:gd name="connsiteY2" fmla="*/ 2564904 h 2735275"/>
              <a:gd name="connsiteX3" fmla="*/ 0 w 8237796"/>
              <a:gd name="connsiteY3" fmla="*/ 2735275 h 2735275"/>
              <a:gd name="connsiteX4" fmla="*/ 1612521 w 8237796"/>
              <a:gd name="connsiteY4" fmla="*/ 0 h 2735275"/>
              <a:gd name="connsiteX0" fmla="*/ 1612521 w 8269694"/>
              <a:gd name="connsiteY0" fmla="*/ 0 h 2735275"/>
              <a:gd name="connsiteX1" fmla="*/ 8237796 w 8269694"/>
              <a:gd name="connsiteY1" fmla="*/ 0 h 2735275"/>
              <a:gd name="connsiteX2" fmla="*/ 8269694 w 8269694"/>
              <a:gd name="connsiteY2" fmla="*/ 2724392 h 2735275"/>
              <a:gd name="connsiteX3" fmla="*/ 0 w 8269694"/>
              <a:gd name="connsiteY3" fmla="*/ 2735275 h 2735275"/>
              <a:gd name="connsiteX4" fmla="*/ 1612521 w 8269694"/>
              <a:gd name="connsiteY4" fmla="*/ 0 h 27352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269694" h="2735275">
                <a:moveTo>
                  <a:pt x="1612521" y="0"/>
                </a:moveTo>
                <a:lnTo>
                  <a:pt x="8237796" y="0"/>
                </a:lnTo>
                <a:lnTo>
                  <a:pt x="8269694" y="2724392"/>
                </a:lnTo>
                <a:lnTo>
                  <a:pt x="0" y="2735275"/>
                </a:lnTo>
                <a:lnTo>
                  <a:pt x="1612521" y="0"/>
                </a:lnTo>
                <a:close/>
              </a:path>
            </a:pathLst>
          </a:custGeom>
          <a:solidFill>
            <a:srgbClr val="0033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>
              <a:solidFill>
                <a:prstClr val="white"/>
              </a:solidFill>
            </a:endParaRPr>
          </a:p>
        </p:txBody>
      </p:sp>
      <p:sp>
        <p:nvSpPr>
          <p:cNvPr id="16" name="27 Rectángulo"/>
          <p:cNvSpPr/>
          <p:nvPr/>
        </p:nvSpPr>
        <p:spPr>
          <a:xfrm>
            <a:off x="1703757" y="4442981"/>
            <a:ext cx="7477294" cy="2442403"/>
          </a:xfrm>
          <a:custGeom>
            <a:avLst/>
            <a:gdLst>
              <a:gd name="connsiteX0" fmla="*/ 0 w 5977203"/>
              <a:gd name="connsiteY0" fmla="*/ 0 h 2442403"/>
              <a:gd name="connsiteX1" fmla="*/ 5977203 w 5977203"/>
              <a:gd name="connsiteY1" fmla="*/ 0 h 2442403"/>
              <a:gd name="connsiteX2" fmla="*/ 5977203 w 5977203"/>
              <a:gd name="connsiteY2" fmla="*/ 2442403 h 2442403"/>
              <a:gd name="connsiteX3" fmla="*/ 0 w 5977203"/>
              <a:gd name="connsiteY3" fmla="*/ 2442403 h 2442403"/>
              <a:gd name="connsiteX4" fmla="*/ 0 w 5977203"/>
              <a:gd name="connsiteY4" fmla="*/ 0 h 2442403"/>
              <a:gd name="connsiteX0" fmla="*/ 1463040 w 7440243"/>
              <a:gd name="connsiteY0" fmla="*/ 0 h 2442403"/>
              <a:gd name="connsiteX1" fmla="*/ 7440243 w 7440243"/>
              <a:gd name="connsiteY1" fmla="*/ 0 h 2442403"/>
              <a:gd name="connsiteX2" fmla="*/ 7440243 w 7440243"/>
              <a:gd name="connsiteY2" fmla="*/ 2442403 h 2442403"/>
              <a:gd name="connsiteX3" fmla="*/ 0 w 7440243"/>
              <a:gd name="connsiteY3" fmla="*/ 2442403 h 2442403"/>
              <a:gd name="connsiteX4" fmla="*/ 1463040 w 7440243"/>
              <a:gd name="connsiteY4" fmla="*/ 0 h 24424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40243" h="2442403">
                <a:moveTo>
                  <a:pt x="1463040" y="0"/>
                </a:moveTo>
                <a:lnTo>
                  <a:pt x="7440243" y="0"/>
                </a:lnTo>
                <a:lnTo>
                  <a:pt x="7440243" y="2442403"/>
                </a:lnTo>
                <a:lnTo>
                  <a:pt x="0" y="2442403"/>
                </a:lnTo>
                <a:lnTo>
                  <a:pt x="1463040" y="0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>
              <a:solidFill>
                <a:prstClr val="white"/>
              </a:solidFill>
            </a:endParaRPr>
          </a:p>
        </p:txBody>
      </p:sp>
      <p:sp>
        <p:nvSpPr>
          <p:cNvPr id="17" name="28 Rectángulo"/>
          <p:cNvSpPr/>
          <p:nvPr/>
        </p:nvSpPr>
        <p:spPr>
          <a:xfrm>
            <a:off x="3169447" y="4442981"/>
            <a:ext cx="5992010" cy="1656184"/>
          </a:xfrm>
          <a:custGeom>
            <a:avLst/>
            <a:gdLst>
              <a:gd name="connsiteX0" fmla="*/ 0 w 5977203"/>
              <a:gd name="connsiteY0" fmla="*/ 0 h 1656184"/>
              <a:gd name="connsiteX1" fmla="*/ 5977203 w 5977203"/>
              <a:gd name="connsiteY1" fmla="*/ 0 h 1656184"/>
              <a:gd name="connsiteX2" fmla="*/ 5977203 w 5977203"/>
              <a:gd name="connsiteY2" fmla="*/ 1656184 h 1656184"/>
              <a:gd name="connsiteX3" fmla="*/ 0 w 5977203"/>
              <a:gd name="connsiteY3" fmla="*/ 1656184 h 1656184"/>
              <a:gd name="connsiteX4" fmla="*/ 0 w 5977203"/>
              <a:gd name="connsiteY4" fmla="*/ 0 h 1656184"/>
              <a:gd name="connsiteX0" fmla="*/ 0 w 5992010"/>
              <a:gd name="connsiteY0" fmla="*/ 0 h 1656184"/>
              <a:gd name="connsiteX1" fmla="*/ 5977203 w 5992010"/>
              <a:gd name="connsiteY1" fmla="*/ 0 h 1656184"/>
              <a:gd name="connsiteX2" fmla="*/ 5977203 w 5992010"/>
              <a:gd name="connsiteY2" fmla="*/ 1656184 h 1656184"/>
              <a:gd name="connsiteX3" fmla="*/ 5992010 w 5992010"/>
              <a:gd name="connsiteY3" fmla="*/ 1656184 h 1656184"/>
              <a:gd name="connsiteX4" fmla="*/ 0 w 5992010"/>
              <a:gd name="connsiteY4" fmla="*/ 0 h 16561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992010" h="1656184">
                <a:moveTo>
                  <a:pt x="0" y="0"/>
                </a:moveTo>
                <a:lnTo>
                  <a:pt x="5977203" y="0"/>
                </a:lnTo>
                <a:lnTo>
                  <a:pt x="5977203" y="1656184"/>
                </a:lnTo>
                <a:lnTo>
                  <a:pt x="5992010" y="1656184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42777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2400" b="1" kern="1200">
          <a:solidFill>
            <a:srgbClr val="003366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b="1" kern="1200">
          <a:solidFill>
            <a:srgbClr val="0099CC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56793"/>
            <a:ext cx="8229600" cy="45693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CL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09B6BC-3F56-4E35-857D-9F5561D71667}" type="datetimeFigureOut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11/30/17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82B6DD-ECD2-420E-AD1C-FC278A0378E5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8" name="7 Imagen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5949280"/>
            <a:ext cx="1500018" cy="792088"/>
          </a:xfrm>
          <a:prstGeom prst="rect">
            <a:avLst/>
          </a:prstGeom>
        </p:spPr>
      </p:pic>
      <p:sp>
        <p:nvSpPr>
          <p:cNvPr id="7" name="6 Rectángulo"/>
          <p:cNvSpPr/>
          <p:nvPr/>
        </p:nvSpPr>
        <p:spPr>
          <a:xfrm>
            <a:off x="0" y="188640"/>
            <a:ext cx="9144000" cy="504056"/>
          </a:xfrm>
          <a:prstGeom prst="rect">
            <a:avLst/>
          </a:prstGeom>
          <a:solidFill>
            <a:srgbClr val="0099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>
              <a:solidFill>
                <a:prstClr val="white"/>
              </a:solidFill>
            </a:endParaRPr>
          </a:p>
        </p:txBody>
      </p:sp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179512" y="192640"/>
            <a:ext cx="8229600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2736803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22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56793"/>
            <a:ext cx="8229600" cy="45693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CL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09B6BC-3F56-4E35-857D-9F5561D71667}" type="datetimeFigureOut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11/30/17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82B6DD-ECD2-420E-AD1C-FC278A0378E5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8" name="7 Imagen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5949280"/>
            <a:ext cx="1500018" cy="792088"/>
          </a:xfrm>
          <a:prstGeom prst="rect">
            <a:avLst/>
          </a:prstGeom>
        </p:spPr>
      </p:pic>
      <p:sp>
        <p:nvSpPr>
          <p:cNvPr id="7" name="6 Rectángulo"/>
          <p:cNvSpPr/>
          <p:nvPr/>
        </p:nvSpPr>
        <p:spPr>
          <a:xfrm>
            <a:off x="0" y="188640"/>
            <a:ext cx="9144000" cy="504056"/>
          </a:xfrm>
          <a:prstGeom prst="rect">
            <a:avLst/>
          </a:prstGeom>
          <a:solidFill>
            <a:srgbClr val="0099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>
              <a:solidFill>
                <a:prstClr val="white"/>
              </a:solidFill>
            </a:endParaRPr>
          </a:p>
        </p:txBody>
      </p:sp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179512" y="192640"/>
            <a:ext cx="8229600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4088512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22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56793"/>
            <a:ext cx="8229600" cy="45693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/>
              <a:t>Haga clic para modificar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CL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209B6BC-3F56-4E35-857D-9F5561D71667}" type="datetimeFigureOut">
              <a:rPr lang="es-CL" smtClean="0">
                <a:solidFill>
                  <a:prstClr val="black">
                    <a:tint val="75000"/>
                  </a:prstClr>
                </a:solidFill>
                <a:latin typeface="Trebuchet MS" pitchFamily="34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11/30/17</a:t>
            </a:fld>
            <a:endParaRPr lang="es-CL">
              <a:solidFill>
                <a:prstClr val="black">
                  <a:tint val="75000"/>
                </a:prstClr>
              </a:solidFill>
              <a:latin typeface="Trebuchet MS" pitchFamily="34" charset="0"/>
              <a:cs typeface="Arial" charset="0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CL">
              <a:solidFill>
                <a:prstClr val="black">
                  <a:tint val="75000"/>
                </a:prstClr>
              </a:solidFill>
              <a:latin typeface="Trebuchet MS" pitchFamily="34" charset="0"/>
              <a:cs typeface="Arial" charset="0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0582B6DD-ECD2-420E-AD1C-FC278A0378E5}" type="slidenum">
              <a:rPr lang="es-CL" smtClean="0">
                <a:solidFill>
                  <a:prstClr val="black">
                    <a:tint val="75000"/>
                  </a:prstClr>
                </a:solidFill>
                <a:latin typeface="Trebuchet MS" pitchFamily="34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‹Nr.›</a:t>
            </a:fld>
            <a:endParaRPr lang="es-CL">
              <a:solidFill>
                <a:prstClr val="black">
                  <a:tint val="75000"/>
                </a:prstClr>
              </a:solidFill>
              <a:latin typeface="Trebuchet MS" pitchFamily="34" charset="0"/>
              <a:cs typeface="Arial" charset="0"/>
            </a:endParaRPr>
          </a:p>
        </p:txBody>
      </p:sp>
      <p:pic>
        <p:nvPicPr>
          <p:cNvPr id="8" name="7 Imagen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5949280"/>
            <a:ext cx="1500018" cy="792088"/>
          </a:xfrm>
          <a:prstGeom prst="rect">
            <a:avLst/>
          </a:prstGeom>
        </p:spPr>
      </p:pic>
      <p:sp>
        <p:nvSpPr>
          <p:cNvPr id="7" name="6 Rectángulo"/>
          <p:cNvSpPr/>
          <p:nvPr/>
        </p:nvSpPr>
        <p:spPr>
          <a:xfrm>
            <a:off x="0" y="188640"/>
            <a:ext cx="9144000" cy="504056"/>
          </a:xfrm>
          <a:prstGeom prst="rect">
            <a:avLst/>
          </a:prstGeom>
          <a:solidFill>
            <a:srgbClr val="0099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s-CL">
              <a:solidFill>
                <a:prstClr val="white"/>
              </a:solidFill>
            </a:endParaRPr>
          </a:p>
        </p:txBody>
      </p:sp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179512" y="192640"/>
            <a:ext cx="8229600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822019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</p:sldLayoutIdLst>
  <p:transition xmlns:p14="http://schemas.microsoft.com/office/powerpoint/2010/main" spd="med">
    <p:zoom/>
  </p:transition>
  <p:txStyles>
    <p:titleStyle>
      <a:lvl1pPr algn="l" defTabSz="914400" rtl="0" eaLnBrk="1" latinLnBrk="0" hangingPunct="1">
        <a:spcBef>
          <a:spcPct val="0"/>
        </a:spcBef>
        <a:buNone/>
        <a:defRPr sz="22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56793"/>
            <a:ext cx="8229600" cy="45693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CL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09B6BC-3F56-4E35-857D-9F5561D71667}" type="datetimeFigureOut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11/30/17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82B6DD-ECD2-420E-AD1C-FC278A0378E5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8" name="7 Imagen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5949280"/>
            <a:ext cx="1500018" cy="792088"/>
          </a:xfrm>
          <a:prstGeom prst="rect">
            <a:avLst/>
          </a:prstGeom>
        </p:spPr>
      </p:pic>
      <p:sp>
        <p:nvSpPr>
          <p:cNvPr id="7" name="6 Rectángulo"/>
          <p:cNvSpPr/>
          <p:nvPr/>
        </p:nvSpPr>
        <p:spPr>
          <a:xfrm>
            <a:off x="0" y="188640"/>
            <a:ext cx="9144000" cy="504056"/>
          </a:xfrm>
          <a:prstGeom prst="rect">
            <a:avLst/>
          </a:prstGeom>
          <a:solidFill>
            <a:srgbClr val="0099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>
              <a:solidFill>
                <a:prstClr val="white"/>
              </a:solidFill>
            </a:endParaRPr>
          </a:p>
        </p:txBody>
      </p:sp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179512" y="192640"/>
            <a:ext cx="8229600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0653550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0" r:id="rId9"/>
    <p:sldLayoutId id="2147483731" r:id="rId10"/>
    <p:sldLayoutId id="2147483732" r:id="rId11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22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584684"/>
            <a:ext cx="8229600" cy="83295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CL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161886-E008-4978-96D1-783DBB8E537E}" type="datetimeFigureOut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11/30/17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CC2864-3C8C-4D72-97A4-042E93B9B723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3" name="12 Rectángulo"/>
          <p:cNvSpPr/>
          <p:nvPr/>
        </p:nvSpPr>
        <p:spPr>
          <a:xfrm>
            <a:off x="-36512" y="1916832"/>
            <a:ext cx="9181051" cy="21602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>
              <a:solidFill>
                <a:prstClr val="white"/>
              </a:solidFill>
            </a:endParaRPr>
          </a:p>
        </p:txBody>
      </p:sp>
      <p:pic>
        <p:nvPicPr>
          <p:cNvPr id="14" name="13 Imagen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16632"/>
            <a:ext cx="2863670" cy="1512168"/>
          </a:xfrm>
          <a:prstGeom prst="rect">
            <a:avLst/>
          </a:prstGeom>
        </p:spPr>
      </p:pic>
      <p:sp>
        <p:nvSpPr>
          <p:cNvPr id="15" name="26 Rectángulo"/>
          <p:cNvSpPr/>
          <p:nvPr/>
        </p:nvSpPr>
        <p:spPr>
          <a:xfrm>
            <a:off x="943255" y="4149080"/>
            <a:ext cx="8269694" cy="2735275"/>
          </a:xfrm>
          <a:custGeom>
            <a:avLst/>
            <a:gdLst>
              <a:gd name="connsiteX0" fmla="*/ 0 w 6625275"/>
              <a:gd name="connsiteY0" fmla="*/ 0 h 2564904"/>
              <a:gd name="connsiteX1" fmla="*/ 6625275 w 6625275"/>
              <a:gd name="connsiteY1" fmla="*/ 0 h 2564904"/>
              <a:gd name="connsiteX2" fmla="*/ 6625275 w 6625275"/>
              <a:gd name="connsiteY2" fmla="*/ 2564904 h 2564904"/>
              <a:gd name="connsiteX3" fmla="*/ 0 w 6625275"/>
              <a:gd name="connsiteY3" fmla="*/ 2564904 h 2564904"/>
              <a:gd name="connsiteX4" fmla="*/ 0 w 6625275"/>
              <a:gd name="connsiteY4" fmla="*/ 0 h 2564904"/>
              <a:gd name="connsiteX0" fmla="*/ 1516828 w 8142103"/>
              <a:gd name="connsiteY0" fmla="*/ 0 h 2586419"/>
              <a:gd name="connsiteX1" fmla="*/ 8142103 w 8142103"/>
              <a:gd name="connsiteY1" fmla="*/ 0 h 2586419"/>
              <a:gd name="connsiteX2" fmla="*/ 8142103 w 8142103"/>
              <a:gd name="connsiteY2" fmla="*/ 2564904 h 2586419"/>
              <a:gd name="connsiteX3" fmla="*/ 0 w 8142103"/>
              <a:gd name="connsiteY3" fmla="*/ 2586419 h 2586419"/>
              <a:gd name="connsiteX4" fmla="*/ 1516828 w 8142103"/>
              <a:gd name="connsiteY4" fmla="*/ 0 h 2586419"/>
              <a:gd name="connsiteX0" fmla="*/ 1516828 w 8142103"/>
              <a:gd name="connsiteY0" fmla="*/ 0 h 2586419"/>
              <a:gd name="connsiteX1" fmla="*/ 8142103 w 8142103"/>
              <a:gd name="connsiteY1" fmla="*/ 0 h 2586419"/>
              <a:gd name="connsiteX2" fmla="*/ 8142103 w 8142103"/>
              <a:gd name="connsiteY2" fmla="*/ 2564904 h 2586419"/>
              <a:gd name="connsiteX3" fmla="*/ 0 w 8142103"/>
              <a:gd name="connsiteY3" fmla="*/ 2586419 h 2586419"/>
              <a:gd name="connsiteX4" fmla="*/ 1516828 w 8142103"/>
              <a:gd name="connsiteY4" fmla="*/ 0 h 2586419"/>
              <a:gd name="connsiteX0" fmla="*/ 1516828 w 8142103"/>
              <a:gd name="connsiteY0" fmla="*/ 0 h 2586419"/>
              <a:gd name="connsiteX1" fmla="*/ 8142103 w 8142103"/>
              <a:gd name="connsiteY1" fmla="*/ 0 h 2586419"/>
              <a:gd name="connsiteX2" fmla="*/ 8142103 w 8142103"/>
              <a:gd name="connsiteY2" fmla="*/ 2564904 h 2586419"/>
              <a:gd name="connsiteX3" fmla="*/ 0 w 8142103"/>
              <a:gd name="connsiteY3" fmla="*/ 2586419 h 2586419"/>
              <a:gd name="connsiteX4" fmla="*/ 1516828 w 8142103"/>
              <a:gd name="connsiteY4" fmla="*/ 0 h 2586419"/>
              <a:gd name="connsiteX0" fmla="*/ 1612521 w 8237796"/>
              <a:gd name="connsiteY0" fmla="*/ 0 h 2735275"/>
              <a:gd name="connsiteX1" fmla="*/ 8237796 w 8237796"/>
              <a:gd name="connsiteY1" fmla="*/ 0 h 2735275"/>
              <a:gd name="connsiteX2" fmla="*/ 8237796 w 8237796"/>
              <a:gd name="connsiteY2" fmla="*/ 2564904 h 2735275"/>
              <a:gd name="connsiteX3" fmla="*/ 0 w 8237796"/>
              <a:gd name="connsiteY3" fmla="*/ 2735275 h 2735275"/>
              <a:gd name="connsiteX4" fmla="*/ 1612521 w 8237796"/>
              <a:gd name="connsiteY4" fmla="*/ 0 h 2735275"/>
              <a:gd name="connsiteX0" fmla="*/ 1612521 w 8269694"/>
              <a:gd name="connsiteY0" fmla="*/ 0 h 2735275"/>
              <a:gd name="connsiteX1" fmla="*/ 8237796 w 8269694"/>
              <a:gd name="connsiteY1" fmla="*/ 0 h 2735275"/>
              <a:gd name="connsiteX2" fmla="*/ 8269694 w 8269694"/>
              <a:gd name="connsiteY2" fmla="*/ 2724392 h 2735275"/>
              <a:gd name="connsiteX3" fmla="*/ 0 w 8269694"/>
              <a:gd name="connsiteY3" fmla="*/ 2735275 h 2735275"/>
              <a:gd name="connsiteX4" fmla="*/ 1612521 w 8269694"/>
              <a:gd name="connsiteY4" fmla="*/ 0 h 27352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269694" h="2735275">
                <a:moveTo>
                  <a:pt x="1612521" y="0"/>
                </a:moveTo>
                <a:lnTo>
                  <a:pt x="8237796" y="0"/>
                </a:lnTo>
                <a:lnTo>
                  <a:pt x="8269694" y="2724392"/>
                </a:lnTo>
                <a:lnTo>
                  <a:pt x="0" y="2735275"/>
                </a:lnTo>
                <a:lnTo>
                  <a:pt x="1612521" y="0"/>
                </a:lnTo>
                <a:close/>
              </a:path>
            </a:pathLst>
          </a:custGeom>
          <a:solidFill>
            <a:srgbClr val="0033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>
              <a:solidFill>
                <a:prstClr val="white"/>
              </a:solidFill>
            </a:endParaRPr>
          </a:p>
        </p:txBody>
      </p:sp>
      <p:sp>
        <p:nvSpPr>
          <p:cNvPr id="16" name="27 Rectángulo"/>
          <p:cNvSpPr/>
          <p:nvPr/>
        </p:nvSpPr>
        <p:spPr>
          <a:xfrm>
            <a:off x="1703757" y="4442981"/>
            <a:ext cx="7477294" cy="2442403"/>
          </a:xfrm>
          <a:custGeom>
            <a:avLst/>
            <a:gdLst>
              <a:gd name="connsiteX0" fmla="*/ 0 w 5977203"/>
              <a:gd name="connsiteY0" fmla="*/ 0 h 2442403"/>
              <a:gd name="connsiteX1" fmla="*/ 5977203 w 5977203"/>
              <a:gd name="connsiteY1" fmla="*/ 0 h 2442403"/>
              <a:gd name="connsiteX2" fmla="*/ 5977203 w 5977203"/>
              <a:gd name="connsiteY2" fmla="*/ 2442403 h 2442403"/>
              <a:gd name="connsiteX3" fmla="*/ 0 w 5977203"/>
              <a:gd name="connsiteY3" fmla="*/ 2442403 h 2442403"/>
              <a:gd name="connsiteX4" fmla="*/ 0 w 5977203"/>
              <a:gd name="connsiteY4" fmla="*/ 0 h 2442403"/>
              <a:gd name="connsiteX0" fmla="*/ 1463040 w 7440243"/>
              <a:gd name="connsiteY0" fmla="*/ 0 h 2442403"/>
              <a:gd name="connsiteX1" fmla="*/ 7440243 w 7440243"/>
              <a:gd name="connsiteY1" fmla="*/ 0 h 2442403"/>
              <a:gd name="connsiteX2" fmla="*/ 7440243 w 7440243"/>
              <a:gd name="connsiteY2" fmla="*/ 2442403 h 2442403"/>
              <a:gd name="connsiteX3" fmla="*/ 0 w 7440243"/>
              <a:gd name="connsiteY3" fmla="*/ 2442403 h 2442403"/>
              <a:gd name="connsiteX4" fmla="*/ 1463040 w 7440243"/>
              <a:gd name="connsiteY4" fmla="*/ 0 h 24424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40243" h="2442403">
                <a:moveTo>
                  <a:pt x="1463040" y="0"/>
                </a:moveTo>
                <a:lnTo>
                  <a:pt x="7440243" y="0"/>
                </a:lnTo>
                <a:lnTo>
                  <a:pt x="7440243" y="2442403"/>
                </a:lnTo>
                <a:lnTo>
                  <a:pt x="0" y="2442403"/>
                </a:lnTo>
                <a:lnTo>
                  <a:pt x="1463040" y="0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>
              <a:solidFill>
                <a:prstClr val="white"/>
              </a:solidFill>
            </a:endParaRPr>
          </a:p>
        </p:txBody>
      </p:sp>
      <p:sp>
        <p:nvSpPr>
          <p:cNvPr id="17" name="28 Rectángulo"/>
          <p:cNvSpPr/>
          <p:nvPr/>
        </p:nvSpPr>
        <p:spPr>
          <a:xfrm>
            <a:off x="3169447" y="4442981"/>
            <a:ext cx="5992010" cy="1656184"/>
          </a:xfrm>
          <a:custGeom>
            <a:avLst/>
            <a:gdLst>
              <a:gd name="connsiteX0" fmla="*/ 0 w 5977203"/>
              <a:gd name="connsiteY0" fmla="*/ 0 h 1656184"/>
              <a:gd name="connsiteX1" fmla="*/ 5977203 w 5977203"/>
              <a:gd name="connsiteY1" fmla="*/ 0 h 1656184"/>
              <a:gd name="connsiteX2" fmla="*/ 5977203 w 5977203"/>
              <a:gd name="connsiteY2" fmla="*/ 1656184 h 1656184"/>
              <a:gd name="connsiteX3" fmla="*/ 0 w 5977203"/>
              <a:gd name="connsiteY3" fmla="*/ 1656184 h 1656184"/>
              <a:gd name="connsiteX4" fmla="*/ 0 w 5977203"/>
              <a:gd name="connsiteY4" fmla="*/ 0 h 1656184"/>
              <a:gd name="connsiteX0" fmla="*/ 0 w 5992010"/>
              <a:gd name="connsiteY0" fmla="*/ 0 h 1656184"/>
              <a:gd name="connsiteX1" fmla="*/ 5977203 w 5992010"/>
              <a:gd name="connsiteY1" fmla="*/ 0 h 1656184"/>
              <a:gd name="connsiteX2" fmla="*/ 5977203 w 5992010"/>
              <a:gd name="connsiteY2" fmla="*/ 1656184 h 1656184"/>
              <a:gd name="connsiteX3" fmla="*/ 5992010 w 5992010"/>
              <a:gd name="connsiteY3" fmla="*/ 1656184 h 1656184"/>
              <a:gd name="connsiteX4" fmla="*/ 0 w 5992010"/>
              <a:gd name="connsiteY4" fmla="*/ 0 h 16561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992010" h="1656184">
                <a:moveTo>
                  <a:pt x="0" y="0"/>
                </a:moveTo>
                <a:lnTo>
                  <a:pt x="5977203" y="0"/>
                </a:lnTo>
                <a:lnTo>
                  <a:pt x="5977203" y="1656184"/>
                </a:lnTo>
                <a:lnTo>
                  <a:pt x="5992010" y="1656184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1412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  <p:sldLayoutId id="2147483742" r:id="rId9"/>
    <p:sldLayoutId id="2147483743" r:id="rId10"/>
    <p:sldLayoutId id="2147483744" r:id="rId11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2400" b="1" kern="1200">
          <a:solidFill>
            <a:srgbClr val="003366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b="1" kern="1200">
          <a:solidFill>
            <a:srgbClr val="0099CC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5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8.xml"/><Relationship Id="rId2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8.xml"/><Relationship Id="rId2" Type="http://schemas.openxmlformats.org/officeDocument/2006/relationships/notesSlide" Target="../notesSlides/notesSlide10.xml"/><Relationship Id="rId3" Type="http://schemas.openxmlformats.org/officeDocument/2006/relationships/chart" Target="../charts/char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8.xml"/><Relationship Id="rId2" Type="http://schemas.openxmlformats.org/officeDocument/2006/relationships/notesSlide" Target="../notesSlides/notesSlide11.xml"/><Relationship Id="rId3" Type="http://schemas.openxmlformats.org/officeDocument/2006/relationships/chart" Target="../charts/char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8.xml"/><Relationship Id="rId2" Type="http://schemas.openxmlformats.org/officeDocument/2006/relationships/notesSlide" Target="../notesSlides/notesSlide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8.xml"/><Relationship Id="rId2" Type="http://schemas.openxmlformats.org/officeDocument/2006/relationships/notesSlide" Target="../notesSlides/notesSlide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8.xml"/><Relationship Id="rId2" Type="http://schemas.openxmlformats.org/officeDocument/2006/relationships/notesSlide" Target="../notesSlides/notesSlide1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8.xml"/><Relationship Id="rId2" Type="http://schemas.openxmlformats.org/officeDocument/2006/relationships/notesSlide" Target="../notesSlides/notesSlide1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8.xml"/><Relationship Id="rId2" Type="http://schemas.openxmlformats.org/officeDocument/2006/relationships/notesSlide" Target="../notesSlides/notesSlide1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8.xml"/><Relationship Id="rId2" Type="http://schemas.openxmlformats.org/officeDocument/2006/relationships/notesSlide" Target="../notesSlides/notesSlide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8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4" Type="http://schemas.openxmlformats.org/officeDocument/2006/relationships/image" Target="../media/image7.jpg"/><Relationship Id="rId1" Type="http://schemas.openxmlformats.org/officeDocument/2006/relationships/slideLayout" Target="../slideLayouts/slideLayout58.xml"/><Relationship Id="rId2" Type="http://schemas.openxmlformats.org/officeDocument/2006/relationships/notesSlide" Target="../notesSlides/notesSlide1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8.xml"/><Relationship Id="rId2" Type="http://schemas.openxmlformats.org/officeDocument/2006/relationships/notesSlide" Target="../notesSlides/notesSlide19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8.xml"/><Relationship Id="rId2" Type="http://schemas.openxmlformats.org/officeDocument/2006/relationships/notesSlide" Target="../notesSlides/notesSlide20.xml"/><Relationship Id="rId3" Type="http://schemas.openxmlformats.org/officeDocument/2006/relationships/chart" Target="../charts/char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8.xml"/><Relationship Id="rId2" Type="http://schemas.openxmlformats.org/officeDocument/2006/relationships/notesSlide" Target="../notesSlides/notesSlide21.xml"/><Relationship Id="rId3" Type="http://schemas.openxmlformats.org/officeDocument/2006/relationships/chart" Target="../charts/char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8.xml"/><Relationship Id="rId2" Type="http://schemas.openxmlformats.org/officeDocument/2006/relationships/notesSlide" Target="../notesSlides/notesSlide2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4" Type="http://schemas.openxmlformats.org/officeDocument/2006/relationships/image" Target="../media/image9.emf"/><Relationship Id="rId1" Type="http://schemas.openxmlformats.org/officeDocument/2006/relationships/slideLayout" Target="../slideLayouts/slideLayout58.xml"/><Relationship Id="rId2" Type="http://schemas.openxmlformats.org/officeDocument/2006/relationships/notesSlide" Target="../notesSlides/notesSlide2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8.xml"/><Relationship Id="rId2" Type="http://schemas.openxmlformats.org/officeDocument/2006/relationships/notesSlide" Target="../notesSlides/notesSlide2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8.xml"/><Relationship Id="rId2" Type="http://schemas.openxmlformats.org/officeDocument/2006/relationships/notesSlide" Target="../notesSlides/notesSlide2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8.xml"/><Relationship Id="rId2" Type="http://schemas.openxmlformats.org/officeDocument/2006/relationships/notesSlide" Target="../notesSlides/notesSlide2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8.xml"/><Relationship Id="rId2" Type="http://schemas.openxmlformats.org/officeDocument/2006/relationships/notesSlide" Target="../notesSlides/notesSlide27.xml"/><Relationship Id="rId3" Type="http://schemas.openxmlformats.org/officeDocument/2006/relationships/chart" Target="../charts/char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8.xml"/><Relationship Id="rId3" Type="http://schemas.openxmlformats.org/officeDocument/2006/relationships/image" Target="../media/image5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8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8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8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8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8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8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2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5 CuadroTexto"/>
          <p:cNvSpPr txBox="1"/>
          <p:nvPr/>
        </p:nvSpPr>
        <p:spPr>
          <a:xfrm>
            <a:off x="3419872" y="2560139"/>
            <a:ext cx="518457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3200" b="1" dirty="0" smtClean="0">
                <a:solidFill>
                  <a:srgbClr val="002060"/>
                </a:solidFill>
              </a:rPr>
              <a:t>PARÁMETROS DEL SISTEMA DE PENSIONES CHILENO </a:t>
            </a:r>
          </a:p>
        </p:txBody>
      </p:sp>
      <p:sp>
        <p:nvSpPr>
          <p:cNvPr id="2" name="1 CuadroTexto"/>
          <p:cNvSpPr txBox="1"/>
          <p:nvPr/>
        </p:nvSpPr>
        <p:spPr>
          <a:xfrm>
            <a:off x="5436096" y="4509120"/>
            <a:ext cx="3456383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b="1" dirty="0" smtClean="0">
                <a:solidFill>
                  <a:prstClr val="white"/>
                </a:solidFill>
              </a:rPr>
              <a:t>Ximena Quintanilla</a:t>
            </a:r>
            <a:endParaRPr lang="es-CL" b="1" dirty="0">
              <a:solidFill>
                <a:prstClr val="white"/>
              </a:solidFill>
            </a:endParaRPr>
          </a:p>
          <a:p>
            <a:pPr algn="r"/>
            <a:r>
              <a:rPr lang="es-CL" b="1" dirty="0" smtClean="0">
                <a:solidFill>
                  <a:prstClr val="white"/>
                </a:solidFill>
              </a:rPr>
              <a:t>Jefa División Estudios </a:t>
            </a:r>
          </a:p>
          <a:p>
            <a:pPr algn="r"/>
            <a:r>
              <a:rPr lang="es-CL" sz="1500" b="1" dirty="0" smtClean="0">
                <a:solidFill>
                  <a:prstClr val="white"/>
                </a:solidFill>
              </a:rPr>
              <a:t>30 </a:t>
            </a:r>
            <a:r>
              <a:rPr lang="es-CL" sz="1500" b="1" dirty="0">
                <a:solidFill>
                  <a:prstClr val="white"/>
                </a:solidFill>
              </a:rPr>
              <a:t>de </a:t>
            </a:r>
            <a:r>
              <a:rPr lang="es-CL" sz="1500" b="1" dirty="0" smtClean="0">
                <a:solidFill>
                  <a:prstClr val="white"/>
                </a:solidFill>
              </a:rPr>
              <a:t>Noviembre  2017</a:t>
            </a:r>
            <a:endParaRPr lang="es-CL" sz="1500" b="1" dirty="0">
              <a:solidFill>
                <a:prstClr val="white"/>
              </a:solidFill>
            </a:endParaRPr>
          </a:p>
          <a:p>
            <a:pPr algn="r"/>
            <a:endParaRPr lang="es-CL" dirty="0">
              <a:solidFill>
                <a:prstClr val="black"/>
              </a:solidFill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1979712" y="6239053"/>
            <a:ext cx="66247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b="1" dirty="0" smtClean="0">
                <a:solidFill>
                  <a:schemeClr val="bg1"/>
                </a:solidFill>
              </a:rPr>
              <a:t>Seminario </a:t>
            </a:r>
            <a:r>
              <a:rPr lang="es-CL" b="1" dirty="0">
                <a:solidFill>
                  <a:schemeClr val="bg1"/>
                </a:solidFill>
              </a:rPr>
              <a:t>Regional sobre Capacitación de Supervisores de Seguros de Latinoamérica </a:t>
            </a:r>
            <a:r>
              <a:rPr lang="es-CL" b="1" dirty="0" smtClean="0">
                <a:solidFill>
                  <a:schemeClr val="bg1"/>
                </a:solidFill>
              </a:rPr>
              <a:t>ASSAL-IAIS. Montevideo, Uruguay</a:t>
            </a:r>
          </a:p>
        </p:txBody>
      </p:sp>
    </p:spTree>
    <p:extLst>
      <p:ext uri="{BB962C8B-B14F-4D97-AF65-F5344CB8AC3E}">
        <p14:creationId xmlns:p14="http://schemas.microsoft.com/office/powerpoint/2010/main" val="23218507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5D0DD-E23F-49B5-8656-B6496AF58C54}" type="slidenum">
              <a:rPr lang="es-CL" smtClean="0">
                <a:solidFill>
                  <a:prstClr val="white">
                    <a:lumMod val="50000"/>
                  </a:prstClr>
                </a:solidFill>
              </a:rPr>
              <a:pPr/>
              <a:t>10</a:t>
            </a:fld>
            <a:endParaRPr lang="es-CL" dirty="0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57" name="2 Título"/>
          <p:cNvSpPr>
            <a:spLocks noGrp="1"/>
          </p:cNvSpPr>
          <p:nvPr>
            <p:ph type="title"/>
          </p:nvPr>
        </p:nvSpPr>
        <p:spPr>
          <a:xfrm>
            <a:off x="179512" y="188640"/>
            <a:ext cx="8229600" cy="504056"/>
          </a:xfrm>
        </p:spPr>
        <p:txBody>
          <a:bodyPr>
            <a:normAutofit/>
          </a:bodyPr>
          <a:lstStyle/>
          <a:p>
            <a:r>
              <a:rPr lang="es-CL" dirty="0" smtClean="0"/>
              <a:t>SISTEMA DE PENSIONES CHILENO</a:t>
            </a:r>
            <a:endParaRPr lang="es-CL" dirty="0"/>
          </a:p>
        </p:txBody>
      </p:sp>
      <p:sp>
        <p:nvSpPr>
          <p:cNvPr id="45" name="44 Cheurón"/>
          <p:cNvSpPr/>
          <p:nvPr/>
        </p:nvSpPr>
        <p:spPr>
          <a:xfrm>
            <a:off x="251520" y="1098823"/>
            <a:ext cx="233502" cy="241948"/>
          </a:xfrm>
          <a:prstGeom prst="chevron">
            <a:avLst/>
          </a:prstGeom>
          <a:solidFill>
            <a:srgbClr val="00A6D6">
              <a:alpha val="60000"/>
            </a:srgbClr>
          </a:solidFill>
          <a:ln>
            <a:noFill/>
          </a:ln>
          <a:effectLst>
            <a:reflection blurRad="6350" stA="50000" endA="300" endPos="55500" dist="50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>
              <a:solidFill>
                <a:prstClr val="black"/>
              </a:solidFill>
              <a:effectLst>
                <a:innerShdw blurRad="114300">
                  <a:prstClr val="black"/>
                </a:innerShdw>
              </a:effectLst>
            </a:endParaRPr>
          </a:p>
        </p:txBody>
      </p:sp>
      <p:sp>
        <p:nvSpPr>
          <p:cNvPr id="46" name="45 CuadroTexto"/>
          <p:cNvSpPr txBox="1"/>
          <p:nvPr/>
        </p:nvSpPr>
        <p:spPr>
          <a:xfrm>
            <a:off x="549490" y="980728"/>
            <a:ext cx="798295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L" sz="2200" b="1" u="sng" dirty="0" smtClean="0">
                <a:latin typeface="+mj-lt"/>
              </a:rPr>
              <a:t>Pilar 2: Ahorro Obligatorio </a:t>
            </a:r>
            <a:endParaRPr lang="es-CL" sz="2200" b="1" u="sng" dirty="0">
              <a:latin typeface="+mj-lt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683568" y="1628800"/>
            <a:ext cx="81369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algn="ctr">
              <a:spcBef>
                <a:spcPct val="0"/>
              </a:spcBef>
              <a:spcAft>
                <a:spcPct val="35000"/>
              </a:spcAft>
              <a:buClr>
                <a:schemeClr val="tx1"/>
              </a:buClr>
              <a:buSzPct val="100000"/>
              <a:tabLst>
                <a:tab pos="447675" algn="l"/>
              </a:tabLst>
            </a:pPr>
            <a:r>
              <a:rPr lang="es-CL" altLang="es-CL" sz="2000" b="1" dirty="0" smtClean="0"/>
              <a:t>Modalidades de pensión</a:t>
            </a:r>
            <a:endParaRPr lang="es-CL" b="1" dirty="0" smtClean="0"/>
          </a:p>
        </p:txBody>
      </p:sp>
      <p:graphicFrame>
        <p:nvGraphicFramePr>
          <p:cNvPr id="7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6186340"/>
              </p:ext>
            </p:extLst>
          </p:nvPr>
        </p:nvGraphicFramePr>
        <p:xfrm>
          <a:off x="179512" y="2211572"/>
          <a:ext cx="8784977" cy="3677207"/>
        </p:xfrm>
        <a:graphic>
          <a:graphicData uri="http://schemas.openxmlformats.org/drawingml/2006/table">
            <a:tbl>
              <a:tblPr/>
              <a:tblGrid>
                <a:gridCol w="1537020">
                  <a:extLst>
                    <a:ext uri="{9D8B030D-6E8A-4147-A177-3AD203B41FA5}">
                      <a16:colId xmlns="" xmlns:a16="http://schemas.microsoft.com/office/drawing/2014/main" val="3000689240"/>
                    </a:ext>
                  </a:extLst>
                </a:gridCol>
                <a:gridCol w="1156589">
                  <a:extLst>
                    <a:ext uri="{9D8B030D-6E8A-4147-A177-3AD203B41FA5}">
                      <a16:colId xmlns="" xmlns:a16="http://schemas.microsoft.com/office/drawing/2014/main" val="3209410018"/>
                    </a:ext>
                  </a:extLst>
                </a:gridCol>
                <a:gridCol w="2236072">
                  <a:extLst>
                    <a:ext uri="{9D8B030D-6E8A-4147-A177-3AD203B41FA5}">
                      <a16:colId xmlns="" xmlns:a16="http://schemas.microsoft.com/office/drawing/2014/main" val="655666479"/>
                    </a:ext>
                  </a:extLst>
                </a:gridCol>
                <a:gridCol w="2004754">
                  <a:extLst>
                    <a:ext uri="{9D8B030D-6E8A-4147-A177-3AD203B41FA5}">
                      <a16:colId xmlns="" xmlns:a16="http://schemas.microsoft.com/office/drawing/2014/main" val="681147214"/>
                    </a:ext>
                  </a:extLst>
                </a:gridCol>
                <a:gridCol w="1850542">
                  <a:extLst>
                    <a:ext uri="{9D8B030D-6E8A-4147-A177-3AD203B41FA5}">
                      <a16:colId xmlns="" xmlns:a16="http://schemas.microsoft.com/office/drawing/2014/main" val="1179616339"/>
                    </a:ext>
                  </a:extLst>
                </a:gridCol>
              </a:tblGrid>
              <a:tr h="706011">
                <a:tc>
                  <a:txBody>
                    <a:bodyPr/>
                    <a:lstStyle/>
                    <a:p>
                      <a:pPr algn="ctr"/>
                      <a:r>
                        <a:rPr lang="es-CL" sz="1600" b="1" dirty="0">
                          <a:solidFill>
                            <a:schemeClr val="bg1"/>
                          </a:solidFill>
                          <a:effectLst/>
                        </a:rPr>
                        <a:t>Características</a:t>
                      </a:r>
                    </a:p>
                  </a:txBody>
                  <a:tcPr marL="4902" marR="4902" marT="4902" marB="490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1600" b="1" dirty="0">
                          <a:solidFill>
                            <a:schemeClr val="bg1"/>
                          </a:solidFill>
                          <a:effectLst/>
                        </a:rPr>
                        <a:t>Retiro Programado</a:t>
                      </a:r>
                    </a:p>
                    <a:p>
                      <a:pPr algn="ctr"/>
                      <a:r>
                        <a:rPr lang="es-CL" sz="1600" b="1" dirty="0">
                          <a:solidFill>
                            <a:schemeClr val="bg1"/>
                          </a:solidFill>
                          <a:effectLst/>
                        </a:rPr>
                        <a:t>(RP)</a:t>
                      </a:r>
                    </a:p>
                  </a:txBody>
                  <a:tcPr marL="4902" marR="4902" marT="4902" marB="490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1600" b="1" dirty="0">
                          <a:solidFill>
                            <a:schemeClr val="bg1"/>
                          </a:solidFill>
                          <a:effectLst/>
                        </a:rPr>
                        <a:t>Renta Vitalicia Inmediata (RVI)</a:t>
                      </a:r>
                      <a:br>
                        <a:rPr lang="es-CL" sz="1600" b="1" dirty="0">
                          <a:solidFill>
                            <a:schemeClr val="bg1"/>
                          </a:solidFill>
                          <a:effectLst/>
                        </a:rPr>
                      </a:br>
                      <a:r>
                        <a:rPr lang="es-CL" sz="1600" b="1" dirty="0">
                          <a:solidFill>
                            <a:schemeClr val="bg1"/>
                          </a:solidFill>
                          <a:effectLst/>
                        </a:rPr>
                        <a:t>(simple o con condiciones especiales de cobertura)</a:t>
                      </a:r>
                    </a:p>
                  </a:txBody>
                  <a:tcPr marL="4902" marR="4902" marT="4902" marB="490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1600" b="1" dirty="0">
                          <a:solidFill>
                            <a:schemeClr val="bg1"/>
                          </a:solidFill>
                          <a:effectLst/>
                        </a:rPr>
                        <a:t>Renta Temporal (RT) con RV Diferida (RVD)</a:t>
                      </a:r>
                      <a:br>
                        <a:rPr lang="es-CL" sz="1600" b="1" dirty="0">
                          <a:solidFill>
                            <a:schemeClr val="bg1"/>
                          </a:solidFill>
                          <a:effectLst/>
                        </a:rPr>
                      </a:br>
                      <a:r>
                        <a:rPr lang="es-CL" sz="1600" b="1" dirty="0">
                          <a:solidFill>
                            <a:schemeClr val="bg1"/>
                          </a:solidFill>
                          <a:effectLst/>
                        </a:rPr>
                        <a:t>(simple o con condiciones especiales de cobertura)</a:t>
                      </a:r>
                    </a:p>
                  </a:txBody>
                  <a:tcPr marL="4902" marR="4902" marT="4902" marB="490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1600" b="1" dirty="0">
                          <a:solidFill>
                            <a:schemeClr val="bg1"/>
                          </a:solidFill>
                          <a:effectLst/>
                        </a:rPr>
                        <a:t>Renta Vitalicia Inmediata (RVI) con Retiro Programado (RP)</a:t>
                      </a:r>
                      <a:br>
                        <a:rPr lang="es-CL" sz="1600" b="1" dirty="0">
                          <a:solidFill>
                            <a:schemeClr val="bg1"/>
                          </a:solidFill>
                          <a:effectLst/>
                        </a:rPr>
                      </a:br>
                      <a:r>
                        <a:rPr lang="es-CL" sz="1600" b="1" dirty="0">
                          <a:solidFill>
                            <a:schemeClr val="bg1"/>
                          </a:solidFill>
                          <a:effectLst/>
                        </a:rPr>
                        <a:t>(simple o con condiciones especiales de cobertura)</a:t>
                      </a:r>
                    </a:p>
                  </a:txBody>
                  <a:tcPr marL="4902" marR="4902" marT="4902" marB="490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6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644238314"/>
                  </a:ext>
                </a:extLst>
              </a:tr>
              <a:tr h="218262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s-CL" sz="16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Riesgo de reinversión y longevidad</a:t>
                      </a:r>
                    </a:p>
                  </a:txBody>
                  <a:tcPr marL="4902" marR="4902" marT="4902" marB="49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s-ES_tradnl" altLang="es-CL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Es asumido por el pensionado</a:t>
                      </a:r>
                      <a:r>
                        <a:rPr lang="es-CL" altLang="es-CL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es-ES_tradnl" altLang="es-CL" sz="16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902" marR="4902" marT="4902" marB="49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s-ES_tradnl" altLang="es-CL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Es traspasado íntegramente al asegurador</a:t>
                      </a:r>
                      <a:r>
                        <a:rPr lang="es-CL" altLang="es-CL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es-ES_tradnl" altLang="es-CL" sz="16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902" marR="4902" marT="4902" marB="49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s-CL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Riesgo de longevidad traspasado al asegurador. Riesgo de inversión asumido por el pensionado (RT) y traspasado al asegurador (RVD).</a:t>
                      </a:r>
                    </a:p>
                  </a:txBody>
                  <a:tcPr marL="4902" marR="4902" marT="4902" marB="49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s-ES_tradnl" altLang="es-CL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Es compartido entre el pensionado (RP) y el asegurador (RV).</a:t>
                      </a:r>
                    </a:p>
                  </a:txBody>
                  <a:tcPr marL="4902" marR="4902" marT="4902" marB="49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42474759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504609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5D0DD-E23F-49B5-8656-B6496AF58C54}" type="slidenum">
              <a:rPr lang="es-CL" smtClean="0">
                <a:solidFill>
                  <a:prstClr val="white">
                    <a:lumMod val="50000"/>
                  </a:prstClr>
                </a:solidFill>
              </a:rPr>
              <a:pPr/>
              <a:t>11</a:t>
            </a:fld>
            <a:endParaRPr lang="es-CL" dirty="0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57" name="2 Título"/>
          <p:cNvSpPr>
            <a:spLocks noGrp="1"/>
          </p:cNvSpPr>
          <p:nvPr>
            <p:ph type="title"/>
          </p:nvPr>
        </p:nvSpPr>
        <p:spPr>
          <a:xfrm>
            <a:off x="179512" y="188640"/>
            <a:ext cx="8229600" cy="504056"/>
          </a:xfrm>
        </p:spPr>
        <p:txBody>
          <a:bodyPr>
            <a:normAutofit/>
          </a:bodyPr>
          <a:lstStyle/>
          <a:p>
            <a:r>
              <a:rPr lang="es-CL" dirty="0" smtClean="0"/>
              <a:t>SISTEMA DE PENSIONES CHILENO</a:t>
            </a:r>
            <a:endParaRPr lang="es-CL" dirty="0"/>
          </a:p>
        </p:txBody>
      </p:sp>
      <p:sp>
        <p:nvSpPr>
          <p:cNvPr id="45" name="44 Cheurón"/>
          <p:cNvSpPr/>
          <p:nvPr/>
        </p:nvSpPr>
        <p:spPr>
          <a:xfrm>
            <a:off x="251520" y="1098823"/>
            <a:ext cx="233502" cy="241948"/>
          </a:xfrm>
          <a:prstGeom prst="chevron">
            <a:avLst/>
          </a:prstGeom>
          <a:solidFill>
            <a:srgbClr val="00A6D6">
              <a:alpha val="60000"/>
            </a:srgbClr>
          </a:solidFill>
          <a:ln>
            <a:noFill/>
          </a:ln>
          <a:effectLst>
            <a:reflection blurRad="6350" stA="50000" endA="300" endPos="55500" dist="50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>
              <a:solidFill>
                <a:prstClr val="black"/>
              </a:solidFill>
              <a:effectLst>
                <a:innerShdw blurRad="114300">
                  <a:prstClr val="black"/>
                </a:innerShdw>
              </a:effectLst>
            </a:endParaRPr>
          </a:p>
        </p:txBody>
      </p:sp>
      <p:sp>
        <p:nvSpPr>
          <p:cNvPr id="46" name="45 CuadroTexto"/>
          <p:cNvSpPr txBox="1"/>
          <p:nvPr/>
        </p:nvSpPr>
        <p:spPr>
          <a:xfrm>
            <a:off x="549490" y="980728"/>
            <a:ext cx="798295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L" sz="2200" b="1" u="sng" dirty="0" smtClean="0">
                <a:latin typeface="+mj-lt"/>
              </a:rPr>
              <a:t>Pilar 2: Ahorro Obligatorio </a:t>
            </a:r>
            <a:endParaRPr lang="es-CL" sz="2200" b="1" u="sng" dirty="0">
              <a:latin typeface="+mj-lt"/>
            </a:endParaRPr>
          </a:p>
        </p:txBody>
      </p:sp>
      <p:graphicFrame>
        <p:nvGraphicFramePr>
          <p:cNvPr id="6" name="3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54507685"/>
              </p:ext>
            </p:extLst>
          </p:nvPr>
        </p:nvGraphicFramePr>
        <p:xfrm>
          <a:off x="251520" y="1559091"/>
          <a:ext cx="8496944" cy="50711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6 CuadroTexto"/>
          <p:cNvSpPr txBox="1"/>
          <p:nvPr/>
        </p:nvSpPr>
        <p:spPr>
          <a:xfrm>
            <a:off x="5111552" y="6536377"/>
            <a:ext cx="34928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200" dirty="0">
                <a:latin typeface="+mj-lt"/>
              </a:rPr>
              <a:t>* Datos de 2017 incluye hasta </a:t>
            </a:r>
            <a:r>
              <a:rPr lang="es-CL" sz="1200" dirty="0" smtClean="0">
                <a:latin typeface="+mj-lt"/>
              </a:rPr>
              <a:t>junio. Fuente: SP</a:t>
            </a:r>
            <a:endParaRPr lang="es-CL" sz="1200" dirty="0">
              <a:latin typeface="+mj-lt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8244408" y="4725144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*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1504609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5D0DD-E23F-49B5-8656-B6496AF58C54}" type="slidenum">
              <a:rPr lang="es-CL" smtClean="0">
                <a:solidFill>
                  <a:prstClr val="white">
                    <a:lumMod val="50000"/>
                  </a:prstClr>
                </a:solidFill>
              </a:rPr>
              <a:pPr/>
              <a:t>12</a:t>
            </a:fld>
            <a:endParaRPr lang="es-CL" dirty="0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57" name="2 Título"/>
          <p:cNvSpPr>
            <a:spLocks noGrp="1"/>
          </p:cNvSpPr>
          <p:nvPr>
            <p:ph type="title"/>
          </p:nvPr>
        </p:nvSpPr>
        <p:spPr>
          <a:xfrm>
            <a:off x="179512" y="188640"/>
            <a:ext cx="8229600" cy="504056"/>
          </a:xfrm>
        </p:spPr>
        <p:txBody>
          <a:bodyPr>
            <a:normAutofit/>
          </a:bodyPr>
          <a:lstStyle/>
          <a:p>
            <a:r>
              <a:rPr lang="es-CL" dirty="0" smtClean="0"/>
              <a:t>SISTEMA DE PENSIONES CHILENO</a:t>
            </a:r>
            <a:endParaRPr lang="es-CL" dirty="0"/>
          </a:p>
        </p:txBody>
      </p:sp>
      <p:sp>
        <p:nvSpPr>
          <p:cNvPr id="45" name="44 Cheurón"/>
          <p:cNvSpPr/>
          <p:nvPr/>
        </p:nvSpPr>
        <p:spPr>
          <a:xfrm>
            <a:off x="251520" y="1098823"/>
            <a:ext cx="233502" cy="241948"/>
          </a:xfrm>
          <a:prstGeom prst="chevron">
            <a:avLst/>
          </a:prstGeom>
          <a:solidFill>
            <a:srgbClr val="00A6D6">
              <a:alpha val="60000"/>
            </a:srgbClr>
          </a:solidFill>
          <a:ln>
            <a:noFill/>
          </a:ln>
          <a:effectLst>
            <a:reflection blurRad="6350" stA="50000" endA="300" endPos="55500" dist="50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>
              <a:solidFill>
                <a:prstClr val="black"/>
              </a:solidFill>
              <a:effectLst>
                <a:innerShdw blurRad="114300">
                  <a:prstClr val="black"/>
                </a:innerShdw>
              </a:effectLst>
            </a:endParaRPr>
          </a:p>
        </p:txBody>
      </p:sp>
      <p:sp>
        <p:nvSpPr>
          <p:cNvPr id="46" name="45 CuadroTexto"/>
          <p:cNvSpPr txBox="1"/>
          <p:nvPr/>
        </p:nvSpPr>
        <p:spPr>
          <a:xfrm>
            <a:off x="549490" y="980728"/>
            <a:ext cx="798295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L" sz="2200" b="1" u="sng" dirty="0" smtClean="0">
                <a:latin typeface="+mj-lt"/>
              </a:rPr>
              <a:t>Pilar 2: Ahorro Obligatorio </a:t>
            </a:r>
            <a:endParaRPr lang="es-CL" sz="2200" b="1" u="sng" dirty="0">
              <a:latin typeface="+mj-lt"/>
            </a:endParaRPr>
          </a:p>
        </p:txBody>
      </p:sp>
      <p:graphicFrame>
        <p:nvGraphicFramePr>
          <p:cNvPr id="6" name="1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3566272"/>
              </p:ext>
            </p:extLst>
          </p:nvPr>
        </p:nvGraphicFramePr>
        <p:xfrm>
          <a:off x="827584" y="1543050"/>
          <a:ext cx="7272808" cy="47662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6 CuadroTexto"/>
          <p:cNvSpPr txBox="1"/>
          <p:nvPr/>
        </p:nvSpPr>
        <p:spPr>
          <a:xfrm>
            <a:off x="5111552" y="6536377"/>
            <a:ext cx="34928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200" dirty="0" smtClean="0">
                <a:latin typeface="+mj-lt"/>
              </a:rPr>
              <a:t>Fuente: SP</a:t>
            </a:r>
            <a:endParaRPr lang="es-CL" sz="1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1504609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L" dirty="0" smtClean="0"/>
              <a:t>AJUSTES A LOS PARÁMETROS DEL</a:t>
            </a:r>
            <a:br>
              <a:rPr lang="es-CL" dirty="0" smtClean="0"/>
            </a:br>
            <a:r>
              <a:rPr lang="es-CL" dirty="0" smtClean="0"/>
              <a:t>SISTEMA DE PENSIONES 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3615563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5D0DD-E23F-49B5-8656-B6496AF58C54}" type="slidenum">
              <a:rPr lang="es-CL" smtClean="0">
                <a:solidFill>
                  <a:prstClr val="white">
                    <a:lumMod val="50000"/>
                  </a:prstClr>
                </a:solidFill>
              </a:rPr>
              <a:pPr/>
              <a:t>14</a:t>
            </a:fld>
            <a:endParaRPr lang="es-CL" dirty="0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57" name="2 Título"/>
          <p:cNvSpPr>
            <a:spLocks noGrp="1"/>
          </p:cNvSpPr>
          <p:nvPr>
            <p:ph type="title"/>
          </p:nvPr>
        </p:nvSpPr>
        <p:spPr>
          <a:xfrm>
            <a:off x="179512" y="188640"/>
            <a:ext cx="8229600" cy="504056"/>
          </a:xfrm>
        </p:spPr>
        <p:txBody>
          <a:bodyPr>
            <a:normAutofit/>
          </a:bodyPr>
          <a:lstStyle/>
          <a:p>
            <a:r>
              <a:rPr lang="es-CL" dirty="0" smtClean="0"/>
              <a:t>AJUSTES A LOS PARÁMETROS DEL SISTEMA DE PENSIONES </a:t>
            </a:r>
            <a:endParaRPr lang="es-CL" dirty="0"/>
          </a:p>
        </p:txBody>
      </p:sp>
      <p:sp>
        <p:nvSpPr>
          <p:cNvPr id="45" name="44 Cheurón"/>
          <p:cNvSpPr/>
          <p:nvPr/>
        </p:nvSpPr>
        <p:spPr>
          <a:xfrm>
            <a:off x="251520" y="1098823"/>
            <a:ext cx="233502" cy="241948"/>
          </a:xfrm>
          <a:prstGeom prst="chevron">
            <a:avLst/>
          </a:prstGeom>
          <a:solidFill>
            <a:srgbClr val="00A6D6">
              <a:alpha val="60000"/>
            </a:srgbClr>
          </a:solidFill>
          <a:ln>
            <a:noFill/>
          </a:ln>
          <a:effectLst>
            <a:reflection blurRad="6350" stA="50000" endA="300" endPos="55500" dist="50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>
              <a:solidFill>
                <a:prstClr val="black"/>
              </a:solidFill>
              <a:effectLst>
                <a:innerShdw blurRad="114300">
                  <a:prstClr val="black"/>
                </a:innerShdw>
              </a:effectLst>
            </a:endParaRPr>
          </a:p>
        </p:txBody>
      </p:sp>
      <p:sp>
        <p:nvSpPr>
          <p:cNvPr id="46" name="45 CuadroTexto"/>
          <p:cNvSpPr txBox="1"/>
          <p:nvPr/>
        </p:nvSpPr>
        <p:spPr>
          <a:xfrm>
            <a:off x="549490" y="980728"/>
            <a:ext cx="798295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L" sz="2200" b="1" u="sng" dirty="0" smtClean="0">
                <a:solidFill>
                  <a:prstClr val="black"/>
                </a:solidFill>
              </a:rPr>
              <a:t>Parámetros</a:t>
            </a:r>
            <a:endParaRPr lang="es-CL" sz="2200" b="1" u="sng" dirty="0">
              <a:solidFill>
                <a:prstClr val="black"/>
              </a:solidFill>
            </a:endParaRPr>
          </a:p>
        </p:txBody>
      </p:sp>
      <p:sp>
        <p:nvSpPr>
          <p:cNvPr id="7" name="6 Cheurón"/>
          <p:cNvSpPr/>
          <p:nvPr/>
        </p:nvSpPr>
        <p:spPr>
          <a:xfrm>
            <a:off x="467544" y="1700808"/>
            <a:ext cx="233502" cy="241948"/>
          </a:xfrm>
          <a:prstGeom prst="chevron">
            <a:avLst/>
          </a:prstGeom>
          <a:solidFill>
            <a:srgbClr val="00A6D6">
              <a:alpha val="60000"/>
            </a:srgbClr>
          </a:solidFill>
          <a:ln>
            <a:noFill/>
          </a:ln>
          <a:effectLst>
            <a:reflection blurRad="6350" stA="50000" endA="300" endPos="55500" dist="50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>
              <a:solidFill>
                <a:prstClr val="black"/>
              </a:solidFill>
              <a:effectLst>
                <a:innerShdw blurRad="114300">
                  <a:prstClr val="black"/>
                </a:innerShdw>
              </a:effectLst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683568" y="1628800"/>
            <a:ext cx="8136904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>
              <a:spcBef>
                <a:spcPct val="0"/>
              </a:spcBef>
              <a:spcAft>
                <a:spcPct val="35000"/>
              </a:spcAft>
              <a:buClr>
                <a:schemeClr val="tx1"/>
              </a:buClr>
              <a:buSzPct val="100000"/>
              <a:tabLst>
                <a:tab pos="447675" algn="l"/>
              </a:tabLst>
            </a:pPr>
            <a:r>
              <a:rPr lang="es-CL" sz="2000" b="1" dirty="0" smtClean="0"/>
              <a:t>Tablas de Mortalidad</a:t>
            </a:r>
          </a:p>
          <a:p>
            <a:pPr marL="0" lvl="1">
              <a:spcBef>
                <a:spcPct val="0"/>
              </a:spcBef>
              <a:spcAft>
                <a:spcPct val="35000"/>
              </a:spcAft>
              <a:buClr>
                <a:schemeClr val="tx1"/>
              </a:buClr>
              <a:buSzPct val="100000"/>
              <a:tabLst>
                <a:tab pos="447675" algn="l"/>
              </a:tabLst>
            </a:pPr>
            <a:endParaRPr lang="es-CL" sz="2000" b="1" u="sng" dirty="0">
              <a:solidFill>
                <a:srgbClr val="FF0000"/>
              </a:solidFill>
            </a:endParaRPr>
          </a:p>
          <a:p>
            <a:pPr marL="0" lvl="1">
              <a:spcBef>
                <a:spcPct val="0"/>
              </a:spcBef>
              <a:spcAft>
                <a:spcPct val="35000"/>
              </a:spcAft>
              <a:buClr>
                <a:schemeClr val="tx1"/>
              </a:buClr>
              <a:buSzPct val="100000"/>
              <a:tabLst>
                <a:tab pos="447675" algn="l"/>
              </a:tabLst>
            </a:pPr>
            <a:endParaRPr lang="es-CL" sz="2000" b="1" u="sng" dirty="0" smtClean="0">
              <a:solidFill>
                <a:srgbClr val="FF0000"/>
              </a:solidFill>
            </a:endParaRPr>
          </a:p>
        </p:txBody>
      </p:sp>
      <p:sp>
        <p:nvSpPr>
          <p:cNvPr id="9" name="8 Cheurón"/>
          <p:cNvSpPr/>
          <p:nvPr/>
        </p:nvSpPr>
        <p:spPr>
          <a:xfrm>
            <a:off x="467544" y="2538980"/>
            <a:ext cx="233502" cy="241948"/>
          </a:xfrm>
          <a:prstGeom prst="chevron">
            <a:avLst/>
          </a:prstGeom>
          <a:solidFill>
            <a:srgbClr val="00A6D6">
              <a:alpha val="60000"/>
            </a:srgbClr>
          </a:solidFill>
          <a:ln>
            <a:noFill/>
          </a:ln>
          <a:effectLst>
            <a:reflection blurRad="6350" stA="50000" endA="300" endPos="55500" dist="50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>
              <a:solidFill>
                <a:prstClr val="black"/>
              </a:solidFill>
              <a:effectLst>
                <a:innerShdw blurRad="114300">
                  <a:prstClr val="black"/>
                </a:innerShdw>
              </a:effectLst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755576" y="2413918"/>
            <a:ext cx="8136904" cy="137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>
              <a:spcBef>
                <a:spcPct val="0"/>
              </a:spcBef>
              <a:spcAft>
                <a:spcPct val="35000"/>
              </a:spcAft>
              <a:buClr>
                <a:schemeClr val="tx1"/>
              </a:buClr>
              <a:buSzPct val="100000"/>
              <a:tabLst>
                <a:tab pos="447675" algn="l"/>
              </a:tabLst>
            </a:pPr>
            <a:r>
              <a:rPr lang="es-CL" sz="2000" b="1" dirty="0" smtClean="0"/>
              <a:t>Tasa de Interés Técnico del Retiro Programado</a:t>
            </a:r>
          </a:p>
          <a:p>
            <a:pPr marL="0" lvl="1">
              <a:spcBef>
                <a:spcPct val="0"/>
              </a:spcBef>
              <a:spcAft>
                <a:spcPct val="35000"/>
              </a:spcAft>
              <a:buClr>
                <a:schemeClr val="tx1"/>
              </a:buClr>
              <a:buSzPct val="100000"/>
              <a:tabLst>
                <a:tab pos="447675" algn="l"/>
              </a:tabLst>
            </a:pPr>
            <a:endParaRPr lang="es-CL" sz="2400" b="1" u="sng" dirty="0">
              <a:solidFill>
                <a:srgbClr val="FF0000"/>
              </a:solidFill>
            </a:endParaRPr>
          </a:p>
          <a:p>
            <a:pPr marL="0" lvl="1">
              <a:spcBef>
                <a:spcPct val="0"/>
              </a:spcBef>
              <a:spcAft>
                <a:spcPct val="35000"/>
              </a:spcAft>
              <a:buClr>
                <a:schemeClr val="tx1"/>
              </a:buClr>
              <a:buSzPct val="100000"/>
              <a:tabLst>
                <a:tab pos="447675" algn="l"/>
              </a:tabLst>
            </a:pPr>
            <a:endParaRPr lang="es-CL" sz="2400" b="1" u="sng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79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5D0DD-E23F-49B5-8656-B6496AF58C54}" type="slidenum">
              <a:rPr lang="es-CL" smtClean="0">
                <a:solidFill>
                  <a:prstClr val="white">
                    <a:lumMod val="50000"/>
                  </a:prstClr>
                </a:solidFill>
              </a:rPr>
              <a:pPr/>
              <a:t>15</a:t>
            </a:fld>
            <a:endParaRPr lang="es-CL" dirty="0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57" name="2 Título"/>
          <p:cNvSpPr>
            <a:spLocks noGrp="1"/>
          </p:cNvSpPr>
          <p:nvPr>
            <p:ph type="title"/>
          </p:nvPr>
        </p:nvSpPr>
        <p:spPr>
          <a:xfrm>
            <a:off x="179512" y="188640"/>
            <a:ext cx="8229600" cy="504056"/>
          </a:xfrm>
        </p:spPr>
        <p:txBody>
          <a:bodyPr>
            <a:normAutofit/>
          </a:bodyPr>
          <a:lstStyle/>
          <a:p>
            <a:r>
              <a:rPr lang="es-CL" dirty="0" smtClean="0"/>
              <a:t>AJUSTES A LOS PARÁMETROS DEL SISTEMA DE PENSIONES </a:t>
            </a:r>
            <a:endParaRPr lang="es-CL" dirty="0"/>
          </a:p>
        </p:txBody>
      </p:sp>
      <p:sp>
        <p:nvSpPr>
          <p:cNvPr id="11" name="10 Cheurón"/>
          <p:cNvSpPr/>
          <p:nvPr/>
        </p:nvSpPr>
        <p:spPr>
          <a:xfrm>
            <a:off x="467544" y="1717836"/>
            <a:ext cx="233502" cy="241948"/>
          </a:xfrm>
          <a:prstGeom prst="chevron">
            <a:avLst/>
          </a:prstGeom>
          <a:solidFill>
            <a:srgbClr val="00A6D6">
              <a:alpha val="60000"/>
            </a:srgbClr>
          </a:solidFill>
          <a:ln>
            <a:noFill/>
          </a:ln>
          <a:effectLst>
            <a:reflection blurRad="6350" stA="50000" endA="300" endPos="55500" dist="50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>
              <a:solidFill>
                <a:prstClr val="black"/>
              </a:solidFill>
              <a:effectLst>
                <a:innerShdw blurRad="114300">
                  <a:prstClr val="black"/>
                </a:innerShdw>
              </a:effectLst>
            </a:endParaRPr>
          </a:p>
        </p:txBody>
      </p:sp>
      <p:sp>
        <p:nvSpPr>
          <p:cNvPr id="12" name="11 CuadroTexto"/>
          <p:cNvSpPr txBox="1"/>
          <p:nvPr/>
        </p:nvSpPr>
        <p:spPr>
          <a:xfrm>
            <a:off x="683568" y="1628800"/>
            <a:ext cx="8136904" cy="4124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s-CL" sz="2000" b="1" dirty="0" smtClean="0"/>
              <a:t>Las </a:t>
            </a:r>
            <a:r>
              <a:rPr lang="es-CL" sz="2000" b="1" dirty="0"/>
              <a:t>Superintendencias de Pensiones y </a:t>
            </a:r>
            <a:r>
              <a:rPr lang="es-CL" sz="2000" b="1" dirty="0" smtClean="0"/>
              <a:t>la Superintendencia de </a:t>
            </a:r>
            <a:r>
              <a:rPr lang="es-CL" sz="2000" b="1" dirty="0"/>
              <a:t>Valores y Seguros</a:t>
            </a:r>
            <a:r>
              <a:rPr lang="es-CL" sz="2000" dirty="0"/>
              <a:t> tienen la obligación legal de establecer y actualizar periódicamente las Tablas de Mortalidad que se utilizan para el cálculo de:</a:t>
            </a:r>
          </a:p>
          <a:p>
            <a:pPr marL="723900" indent="-368300">
              <a:spcAft>
                <a:spcPts val="1200"/>
              </a:spcAft>
              <a:buFont typeface="+mj-lt"/>
              <a:buAutoNum type="romanLcPeriod"/>
            </a:pPr>
            <a:r>
              <a:rPr lang="es-CL" sz="2000" dirty="0"/>
              <a:t>Las pensiones por retiro programado.</a:t>
            </a:r>
          </a:p>
          <a:p>
            <a:pPr marL="723900" indent="-368300">
              <a:spcAft>
                <a:spcPts val="1200"/>
              </a:spcAft>
              <a:buFont typeface="+mj-lt"/>
              <a:buAutoNum type="romanLcPeriod"/>
            </a:pPr>
            <a:r>
              <a:rPr lang="es-CL" sz="2000" dirty="0"/>
              <a:t>Las reservas técnicas que deben constituir las compañías de seguros que ofrecen rentas vitalicias y que participan del seguro de invalidez y sobrevivencia. </a:t>
            </a:r>
          </a:p>
          <a:p>
            <a:pPr marL="723900" indent="-368300">
              <a:spcAft>
                <a:spcPts val="1200"/>
              </a:spcAft>
              <a:buFont typeface="+mj-lt"/>
              <a:buAutoNum type="romanLcPeriod"/>
            </a:pPr>
            <a:r>
              <a:rPr lang="es-CL" sz="2000" dirty="0"/>
              <a:t>Los aportes adicionales que las compañías de seguros deben enterar para pensiones de invalidez y sobrevivencia.</a:t>
            </a:r>
          </a:p>
          <a:p>
            <a:pPr marL="0" lvl="1">
              <a:spcBef>
                <a:spcPct val="0"/>
              </a:spcBef>
              <a:spcAft>
                <a:spcPct val="35000"/>
              </a:spcAft>
              <a:buClr>
                <a:schemeClr val="tx1"/>
              </a:buClr>
              <a:buSzPct val="100000"/>
              <a:tabLst>
                <a:tab pos="447675" algn="l"/>
              </a:tabLst>
            </a:pPr>
            <a:endParaRPr lang="es-CL" sz="2000" b="1" u="sng" dirty="0">
              <a:solidFill>
                <a:srgbClr val="FF0000"/>
              </a:solidFill>
            </a:endParaRPr>
          </a:p>
          <a:p>
            <a:pPr marL="0" lvl="1">
              <a:spcBef>
                <a:spcPct val="0"/>
              </a:spcBef>
              <a:spcAft>
                <a:spcPct val="35000"/>
              </a:spcAft>
              <a:buClr>
                <a:schemeClr val="tx1"/>
              </a:buClr>
              <a:buSzPct val="100000"/>
              <a:tabLst>
                <a:tab pos="447675" algn="l"/>
              </a:tabLst>
            </a:pPr>
            <a:endParaRPr lang="es-CL" sz="2000" b="1" u="sng" dirty="0" smtClean="0">
              <a:solidFill>
                <a:srgbClr val="FF0000"/>
              </a:solidFill>
            </a:endParaRPr>
          </a:p>
        </p:txBody>
      </p:sp>
      <p:sp>
        <p:nvSpPr>
          <p:cNvPr id="14" name="13 Cheurón"/>
          <p:cNvSpPr/>
          <p:nvPr/>
        </p:nvSpPr>
        <p:spPr>
          <a:xfrm>
            <a:off x="251520" y="1098823"/>
            <a:ext cx="233502" cy="241948"/>
          </a:xfrm>
          <a:prstGeom prst="chevron">
            <a:avLst/>
          </a:prstGeom>
          <a:solidFill>
            <a:srgbClr val="00A6D6">
              <a:alpha val="60000"/>
            </a:srgbClr>
          </a:solidFill>
          <a:ln>
            <a:noFill/>
          </a:ln>
          <a:effectLst>
            <a:reflection blurRad="6350" stA="50000" endA="300" endPos="55500" dist="50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>
              <a:solidFill>
                <a:prstClr val="black"/>
              </a:solidFill>
              <a:effectLst>
                <a:innerShdw blurRad="114300">
                  <a:prstClr val="black"/>
                </a:innerShdw>
              </a:effectLst>
            </a:endParaRPr>
          </a:p>
        </p:txBody>
      </p:sp>
      <p:sp>
        <p:nvSpPr>
          <p:cNvPr id="15" name="14 CuadroTexto"/>
          <p:cNvSpPr txBox="1"/>
          <p:nvPr/>
        </p:nvSpPr>
        <p:spPr>
          <a:xfrm>
            <a:off x="549490" y="980728"/>
            <a:ext cx="798295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L" sz="2200" b="1" u="sng" dirty="0" smtClean="0">
                <a:solidFill>
                  <a:prstClr val="black"/>
                </a:solidFill>
              </a:rPr>
              <a:t>Tablas de Mortalidad </a:t>
            </a:r>
            <a:endParaRPr lang="es-CL" sz="2200" b="1" u="sng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991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5D0DD-E23F-49B5-8656-B6496AF58C54}" type="slidenum">
              <a:rPr lang="es-CL" smtClean="0">
                <a:solidFill>
                  <a:prstClr val="white">
                    <a:lumMod val="50000"/>
                  </a:prstClr>
                </a:solidFill>
              </a:rPr>
              <a:pPr/>
              <a:t>16</a:t>
            </a:fld>
            <a:endParaRPr lang="es-CL" dirty="0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57" name="2 Título"/>
          <p:cNvSpPr>
            <a:spLocks noGrp="1"/>
          </p:cNvSpPr>
          <p:nvPr>
            <p:ph type="title"/>
          </p:nvPr>
        </p:nvSpPr>
        <p:spPr>
          <a:xfrm>
            <a:off x="179512" y="188640"/>
            <a:ext cx="8229600" cy="504056"/>
          </a:xfrm>
        </p:spPr>
        <p:txBody>
          <a:bodyPr>
            <a:normAutofit/>
          </a:bodyPr>
          <a:lstStyle/>
          <a:p>
            <a:r>
              <a:rPr lang="es-CL" dirty="0" smtClean="0"/>
              <a:t>AJUSTES A LOS PARÁMETROS DEL SISTEMA DE PENSIONES </a:t>
            </a:r>
            <a:endParaRPr lang="es-CL" dirty="0"/>
          </a:p>
        </p:txBody>
      </p:sp>
      <p:sp>
        <p:nvSpPr>
          <p:cNvPr id="11" name="10 Cheurón"/>
          <p:cNvSpPr/>
          <p:nvPr/>
        </p:nvSpPr>
        <p:spPr>
          <a:xfrm>
            <a:off x="251520" y="1098823"/>
            <a:ext cx="233502" cy="241948"/>
          </a:xfrm>
          <a:prstGeom prst="chevron">
            <a:avLst/>
          </a:prstGeom>
          <a:solidFill>
            <a:srgbClr val="00A6D6">
              <a:alpha val="60000"/>
            </a:srgbClr>
          </a:solidFill>
          <a:ln>
            <a:noFill/>
          </a:ln>
          <a:effectLst>
            <a:reflection blurRad="6350" stA="50000" endA="300" endPos="55500" dist="50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>
              <a:solidFill>
                <a:prstClr val="black"/>
              </a:solidFill>
              <a:effectLst>
                <a:innerShdw blurRad="114300">
                  <a:prstClr val="black"/>
                </a:innerShdw>
              </a:effectLst>
            </a:endParaRPr>
          </a:p>
        </p:txBody>
      </p:sp>
      <p:sp>
        <p:nvSpPr>
          <p:cNvPr id="12" name="11 CuadroTexto"/>
          <p:cNvSpPr txBox="1"/>
          <p:nvPr/>
        </p:nvSpPr>
        <p:spPr>
          <a:xfrm>
            <a:off x="549490" y="980728"/>
            <a:ext cx="798295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L" sz="2200" b="1" u="sng" dirty="0" smtClean="0">
                <a:solidFill>
                  <a:prstClr val="black"/>
                </a:solidFill>
              </a:rPr>
              <a:t>Tablas de Mortalidad </a:t>
            </a:r>
            <a:endParaRPr lang="es-CL" sz="2200" b="1" u="sng" dirty="0">
              <a:solidFill>
                <a:prstClr val="black"/>
              </a:solidFill>
            </a:endParaRPr>
          </a:p>
        </p:txBody>
      </p:sp>
      <p:sp>
        <p:nvSpPr>
          <p:cNvPr id="13" name="12 Cheurón"/>
          <p:cNvSpPr/>
          <p:nvPr/>
        </p:nvSpPr>
        <p:spPr>
          <a:xfrm>
            <a:off x="467544" y="1717836"/>
            <a:ext cx="233502" cy="241948"/>
          </a:xfrm>
          <a:prstGeom prst="chevron">
            <a:avLst/>
          </a:prstGeom>
          <a:solidFill>
            <a:srgbClr val="00A6D6">
              <a:alpha val="60000"/>
            </a:srgbClr>
          </a:solidFill>
          <a:ln>
            <a:noFill/>
          </a:ln>
          <a:effectLst>
            <a:reflection blurRad="6350" stA="50000" endA="300" endPos="55500" dist="50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>
              <a:solidFill>
                <a:prstClr val="black"/>
              </a:solidFill>
              <a:effectLst>
                <a:innerShdw blurRad="114300">
                  <a:prstClr val="black"/>
                </a:innerShdw>
              </a:effectLst>
            </a:endParaRPr>
          </a:p>
        </p:txBody>
      </p:sp>
      <p:sp>
        <p:nvSpPr>
          <p:cNvPr id="14" name="13 CuadroTexto"/>
          <p:cNvSpPr txBox="1"/>
          <p:nvPr/>
        </p:nvSpPr>
        <p:spPr>
          <a:xfrm>
            <a:off x="683568" y="1628800"/>
            <a:ext cx="8136904" cy="44996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s-CL" sz="2000" dirty="0" smtClean="0"/>
              <a:t>Las </a:t>
            </a:r>
            <a:r>
              <a:rPr lang="es-CL" sz="2000" dirty="0"/>
              <a:t>tablas de mortalidad previsionales chilenas corresponden a las denominadas </a:t>
            </a:r>
            <a:r>
              <a:rPr lang="es-CL" sz="2000" b="1" dirty="0"/>
              <a:t>tablas dinámicas </a:t>
            </a:r>
            <a:r>
              <a:rPr lang="es-CL" sz="2000" dirty="0"/>
              <a:t>que tienen dos componentes:</a:t>
            </a:r>
          </a:p>
          <a:p>
            <a:pPr marL="971550" lvl="1" indent="-514350">
              <a:spcAft>
                <a:spcPts val="600"/>
              </a:spcAft>
              <a:buFont typeface="+mj-lt"/>
              <a:buAutoNum type="romanLcPeriod"/>
            </a:pPr>
            <a:r>
              <a:rPr lang="es-CL" sz="2000" dirty="0"/>
              <a:t>Nivel de </a:t>
            </a:r>
            <a:r>
              <a:rPr lang="es-CL" sz="2000" b="1" dirty="0"/>
              <a:t>mortalidad base</a:t>
            </a:r>
            <a:r>
              <a:rPr lang="es-CL" sz="2000" dirty="0"/>
              <a:t> (actual)</a:t>
            </a:r>
          </a:p>
          <a:p>
            <a:pPr marL="971550" lvl="1" indent="-514350">
              <a:spcAft>
                <a:spcPts val="600"/>
              </a:spcAft>
              <a:buFont typeface="+mj-lt"/>
              <a:buAutoNum type="romanLcPeriod"/>
            </a:pPr>
            <a:r>
              <a:rPr lang="es-CL" sz="2000" dirty="0"/>
              <a:t>Nivel de </a:t>
            </a:r>
            <a:r>
              <a:rPr lang="es-CL" sz="2000" b="1" dirty="0"/>
              <a:t>mejoramiento futuro</a:t>
            </a:r>
            <a:r>
              <a:rPr lang="es-CL" sz="2000" dirty="0"/>
              <a:t> (proyección de menor nivel de mortalidad de las generaciones futuras). </a:t>
            </a:r>
            <a:endParaRPr lang="es-CL" sz="2000" dirty="0" smtClean="0"/>
          </a:p>
          <a:p>
            <a:pPr lvl="1">
              <a:spcAft>
                <a:spcPts val="600"/>
              </a:spcAft>
            </a:pPr>
            <a:endParaRPr lang="es-CL" sz="2000" dirty="0"/>
          </a:p>
          <a:p>
            <a:pPr>
              <a:spcAft>
                <a:spcPts val="1200"/>
              </a:spcAft>
            </a:pPr>
            <a:r>
              <a:rPr lang="es-CL" sz="2000" dirty="0"/>
              <a:t>La </a:t>
            </a:r>
            <a:r>
              <a:rPr lang="es-CL" sz="2000" b="1" dirty="0"/>
              <a:t>población objetivo </a:t>
            </a:r>
            <a:r>
              <a:rPr lang="es-CL" sz="2000" dirty="0"/>
              <a:t>son los pensionados que financian una pensión mayor a la Pensión Básica Solidaria (hoy de </a:t>
            </a:r>
            <a:r>
              <a:rPr lang="es-CL" sz="2000" dirty="0" smtClean="0"/>
              <a:t>US164 aprox</a:t>
            </a:r>
            <a:r>
              <a:rPr lang="es-CL" sz="2000" dirty="0"/>
              <a:t>.</a:t>
            </a:r>
            <a:r>
              <a:rPr lang="es-CL" sz="2000" dirty="0" smtClean="0"/>
              <a:t>) </a:t>
            </a:r>
            <a:r>
              <a:rPr lang="es-CL" sz="2000" dirty="0"/>
              <a:t>y el período de observación es de 6 años, entre 2008 y 2013. Esta población tiene una mayor expectativa de vida que la población general.</a:t>
            </a:r>
          </a:p>
          <a:p>
            <a:pPr marL="0" lvl="1">
              <a:spcBef>
                <a:spcPct val="0"/>
              </a:spcBef>
              <a:spcAft>
                <a:spcPct val="35000"/>
              </a:spcAft>
              <a:buClr>
                <a:schemeClr val="tx1"/>
              </a:buClr>
              <a:buSzPct val="100000"/>
              <a:tabLst>
                <a:tab pos="447675" algn="l"/>
              </a:tabLst>
            </a:pPr>
            <a:endParaRPr lang="es-CL" sz="2400" b="1" u="sng" dirty="0">
              <a:solidFill>
                <a:srgbClr val="FF0000"/>
              </a:solidFill>
            </a:endParaRPr>
          </a:p>
          <a:p>
            <a:pPr marL="0" lvl="1">
              <a:spcBef>
                <a:spcPct val="0"/>
              </a:spcBef>
              <a:spcAft>
                <a:spcPct val="35000"/>
              </a:spcAft>
              <a:buClr>
                <a:schemeClr val="tx1"/>
              </a:buClr>
              <a:buSzPct val="100000"/>
              <a:tabLst>
                <a:tab pos="447675" algn="l"/>
              </a:tabLst>
            </a:pPr>
            <a:endParaRPr lang="es-CL" sz="2400" b="1" u="sng" dirty="0" smtClean="0">
              <a:solidFill>
                <a:srgbClr val="FF0000"/>
              </a:solidFill>
            </a:endParaRPr>
          </a:p>
        </p:txBody>
      </p:sp>
      <p:sp>
        <p:nvSpPr>
          <p:cNvPr id="15" name="14 Cheurón"/>
          <p:cNvSpPr/>
          <p:nvPr/>
        </p:nvSpPr>
        <p:spPr>
          <a:xfrm>
            <a:off x="467544" y="3861048"/>
            <a:ext cx="233502" cy="241948"/>
          </a:xfrm>
          <a:prstGeom prst="chevron">
            <a:avLst/>
          </a:prstGeom>
          <a:solidFill>
            <a:srgbClr val="00A6D6">
              <a:alpha val="60000"/>
            </a:srgbClr>
          </a:solidFill>
          <a:ln>
            <a:noFill/>
          </a:ln>
          <a:effectLst>
            <a:reflection blurRad="6350" stA="50000" endA="300" endPos="55500" dist="50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>
              <a:solidFill>
                <a:prstClr val="black"/>
              </a:solidFill>
              <a:effectLst>
                <a:innerShdw blurRad="114300">
                  <a:prstClr val="black"/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1991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5D0DD-E23F-49B5-8656-B6496AF58C54}" type="slidenum">
              <a:rPr lang="es-CL" smtClean="0">
                <a:solidFill>
                  <a:prstClr val="white">
                    <a:lumMod val="50000"/>
                  </a:prstClr>
                </a:solidFill>
              </a:rPr>
              <a:pPr/>
              <a:t>17</a:t>
            </a:fld>
            <a:endParaRPr lang="es-CL" dirty="0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57" name="2 Título"/>
          <p:cNvSpPr>
            <a:spLocks noGrp="1"/>
          </p:cNvSpPr>
          <p:nvPr>
            <p:ph type="title"/>
          </p:nvPr>
        </p:nvSpPr>
        <p:spPr>
          <a:xfrm>
            <a:off x="179512" y="188640"/>
            <a:ext cx="8229600" cy="504056"/>
          </a:xfrm>
        </p:spPr>
        <p:txBody>
          <a:bodyPr>
            <a:normAutofit/>
          </a:bodyPr>
          <a:lstStyle/>
          <a:p>
            <a:r>
              <a:rPr lang="es-CL" dirty="0" smtClean="0"/>
              <a:t>AJUSTES A LOS PARÁMETROS DEL SISTEMA DE PENSIONES </a:t>
            </a:r>
            <a:endParaRPr lang="es-CL" dirty="0"/>
          </a:p>
        </p:txBody>
      </p:sp>
      <p:sp>
        <p:nvSpPr>
          <p:cNvPr id="11" name="10 Cheurón"/>
          <p:cNvSpPr/>
          <p:nvPr/>
        </p:nvSpPr>
        <p:spPr>
          <a:xfrm>
            <a:off x="251520" y="1098823"/>
            <a:ext cx="233502" cy="241948"/>
          </a:xfrm>
          <a:prstGeom prst="chevron">
            <a:avLst/>
          </a:prstGeom>
          <a:solidFill>
            <a:srgbClr val="00A6D6">
              <a:alpha val="60000"/>
            </a:srgbClr>
          </a:solidFill>
          <a:ln>
            <a:noFill/>
          </a:ln>
          <a:effectLst>
            <a:reflection blurRad="6350" stA="50000" endA="300" endPos="55500" dist="50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>
              <a:solidFill>
                <a:prstClr val="black"/>
              </a:solidFill>
              <a:effectLst>
                <a:innerShdw blurRad="114300">
                  <a:prstClr val="black"/>
                </a:innerShdw>
              </a:effectLst>
            </a:endParaRPr>
          </a:p>
        </p:txBody>
      </p:sp>
      <p:sp>
        <p:nvSpPr>
          <p:cNvPr id="12" name="11 CuadroTexto"/>
          <p:cNvSpPr txBox="1"/>
          <p:nvPr/>
        </p:nvSpPr>
        <p:spPr>
          <a:xfrm>
            <a:off x="549490" y="980728"/>
            <a:ext cx="798295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L" sz="2200" b="1" u="sng" dirty="0" smtClean="0">
                <a:solidFill>
                  <a:prstClr val="black"/>
                </a:solidFill>
              </a:rPr>
              <a:t>Tablas de Mortalidad </a:t>
            </a:r>
            <a:endParaRPr lang="es-CL" sz="2200" b="1" u="sng" dirty="0">
              <a:solidFill>
                <a:prstClr val="black"/>
              </a:solidFill>
            </a:endParaRPr>
          </a:p>
        </p:txBody>
      </p:sp>
      <p:sp>
        <p:nvSpPr>
          <p:cNvPr id="9" name="8 Cheurón"/>
          <p:cNvSpPr/>
          <p:nvPr/>
        </p:nvSpPr>
        <p:spPr>
          <a:xfrm>
            <a:off x="467544" y="1717836"/>
            <a:ext cx="233502" cy="241948"/>
          </a:xfrm>
          <a:prstGeom prst="chevron">
            <a:avLst/>
          </a:prstGeom>
          <a:solidFill>
            <a:srgbClr val="00A6D6">
              <a:alpha val="60000"/>
            </a:srgbClr>
          </a:solidFill>
          <a:ln>
            <a:noFill/>
          </a:ln>
          <a:effectLst>
            <a:reflection blurRad="6350" stA="50000" endA="300" endPos="55500" dist="50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>
              <a:solidFill>
                <a:prstClr val="black"/>
              </a:solidFill>
              <a:effectLst>
                <a:innerShdw blurRad="114300">
                  <a:prstClr val="black"/>
                </a:innerShdw>
              </a:effectLst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683568" y="1628800"/>
            <a:ext cx="813690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000" b="1" dirty="0" smtClean="0"/>
              <a:t>Actualmente </a:t>
            </a:r>
            <a:r>
              <a:rPr lang="es-CL" sz="2000" b="1" dirty="0"/>
              <a:t>existen 5 TM según sexo y tipo de pensión</a:t>
            </a:r>
            <a:r>
              <a:rPr lang="es-CL" sz="2000" dirty="0"/>
              <a:t>, pues se ha identificado que las mortalidades difieren entre dichos grupos.</a:t>
            </a:r>
          </a:p>
          <a:p>
            <a:pPr marL="971550" lvl="1" indent="-514350">
              <a:buFont typeface="+mj-lt"/>
              <a:buAutoNum type="romanLcPeriod"/>
            </a:pPr>
            <a:r>
              <a:rPr lang="es-CL" sz="2000" dirty="0" smtClean="0"/>
              <a:t>Vejez </a:t>
            </a:r>
            <a:r>
              <a:rPr lang="es-CL" sz="2000" dirty="0"/>
              <a:t>y sobrevivencia, Hombres (CB-H-2014)</a:t>
            </a:r>
          </a:p>
          <a:p>
            <a:pPr marL="971550" lvl="1" indent="-514350">
              <a:buFont typeface="+mj-lt"/>
              <a:buAutoNum type="romanLcPeriod"/>
            </a:pPr>
            <a:r>
              <a:rPr lang="es-CL" sz="2000" dirty="0"/>
              <a:t>Vejez Mujeres (RV-M-2014)</a:t>
            </a:r>
          </a:p>
          <a:p>
            <a:pPr marL="971550" lvl="1" indent="-514350">
              <a:buFont typeface="+mj-lt"/>
              <a:buAutoNum type="romanLcPeriod"/>
            </a:pPr>
            <a:r>
              <a:rPr lang="es-CL" sz="2000" dirty="0"/>
              <a:t>Sobrevivencia Mujeres (B-M-2014)</a:t>
            </a:r>
          </a:p>
          <a:p>
            <a:pPr marL="971550" lvl="1" indent="-514350">
              <a:buFont typeface="+mj-lt"/>
              <a:buAutoNum type="romanLcPeriod"/>
            </a:pPr>
            <a:r>
              <a:rPr lang="es-CL" sz="2000" dirty="0"/>
              <a:t>Invalidez Hombres (MI-H-2014)</a:t>
            </a:r>
          </a:p>
          <a:p>
            <a:pPr marL="971550" lvl="1" indent="-514350">
              <a:buFont typeface="+mj-lt"/>
              <a:buAutoNum type="romanLcPeriod"/>
            </a:pPr>
            <a:r>
              <a:rPr lang="es-CL" sz="2000" dirty="0"/>
              <a:t>Invalidez Mujeres (MI-M-2014</a:t>
            </a:r>
            <a:r>
              <a:rPr lang="es-CL" sz="2000" dirty="0" smtClean="0"/>
              <a:t>)</a:t>
            </a:r>
            <a:endParaRPr lang="es-CL" sz="2000" b="1" u="sng" dirty="0" smtClean="0">
              <a:solidFill>
                <a:srgbClr val="FF0000"/>
              </a:solidFill>
            </a:endParaRPr>
          </a:p>
        </p:txBody>
      </p:sp>
      <p:sp>
        <p:nvSpPr>
          <p:cNvPr id="16" name="15 Cheurón"/>
          <p:cNvSpPr/>
          <p:nvPr/>
        </p:nvSpPr>
        <p:spPr>
          <a:xfrm>
            <a:off x="467544" y="4077072"/>
            <a:ext cx="233502" cy="241948"/>
          </a:xfrm>
          <a:prstGeom prst="chevron">
            <a:avLst/>
          </a:prstGeom>
          <a:solidFill>
            <a:srgbClr val="00A6D6">
              <a:alpha val="60000"/>
            </a:srgbClr>
          </a:solidFill>
          <a:ln>
            <a:noFill/>
          </a:ln>
          <a:effectLst>
            <a:reflection blurRad="6350" stA="50000" endA="300" endPos="55500" dist="50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>
              <a:solidFill>
                <a:prstClr val="black"/>
              </a:solidFill>
              <a:effectLst>
                <a:innerShdw blurRad="114300">
                  <a:prstClr val="black"/>
                </a:innerShdw>
              </a:effectLst>
            </a:endParaRPr>
          </a:p>
        </p:txBody>
      </p:sp>
      <p:sp>
        <p:nvSpPr>
          <p:cNvPr id="17" name="16 CuadroTexto"/>
          <p:cNvSpPr txBox="1"/>
          <p:nvPr/>
        </p:nvSpPr>
        <p:spPr>
          <a:xfrm>
            <a:off x="683568" y="4005064"/>
            <a:ext cx="7776864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s-CL" sz="2000" dirty="0"/>
              <a:t>Las nuevas TM 2014 se establecieron con </a:t>
            </a:r>
            <a:r>
              <a:rPr lang="es-CL" sz="2000" dirty="0">
                <a:solidFill>
                  <a:prstClr val="black"/>
                </a:solidFill>
              </a:rPr>
              <a:t>una </a:t>
            </a:r>
            <a:r>
              <a:rPr lang="es-CL" sz="2000" b="1" dirty="0">
                <a:solidFill>
                  <a:prstClr val="black"/>
                </a:solidFill>
              </a:rPr>
              <a:t>vigencia máxima de 6 años </a:t>
            </a:r>
            <a:r>
              <a:rPr lang="es-CL" sz="2000" dirty="0">
                <a:solidFill>
                  <a:prstClr val="black"/>
                </a:solidFill>
              </a:rPr>
              <a:t>a contar del 1 de julio de 2016.</a:t>
            </a:r>
            <a:endParaRPr lang="es-CL" sz="2000" dirty="0"/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506577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5D0DD-E23F-49B5-8656-B6496AF58C54}" type="slidenum">
              <a:rPr lang="es-CL" smtClean="0">
                <a:solidFill>
                  <a:prstClr val="white">
                    <a:lumMod val="50000"/>
                  </a:prstClr>
                </a:solidFill>
              </a:rPr>
              <a:pPr/>
              <a:t>18</a:t>
            </a:fld>
            <a:endParaRPr lang="es-CL" dirty="0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57" name="2 Título"/>
          <p:cNvSpPr>
            <a:spLocks noGrp="1"/>
          </p:cNvSpPr>
          <p:nvPr>
            <p:ph type="title"/>
          </p:nvPr>
        </p:nvSpPr>
        <p:spPr>
          <a:xfrm>
            <a:off x="179512" y="188640"/>
            <a:ext cx="8229600" cy="504056"/>
          </a:xfrm>
        </p:spPr>
        <p:txBody>
          <a:bodyPr>
            <a:normAutofit/>
          </a:bodyPr>
          <a:lstStyle/>
          <a:p>
            <a:r>
              <a:rPr lang="es-CL" dirty="0" smtClean="0"/>
              <a:t>AJUSTES A LOS PARÁMETROS DEL SISTEMA DE PENSIONES </a:t>
            </a:r>
            <a:endParaRPr lang="es-CL" dirty="0"/>
          </a:p>
        </p:txBody>
      </p:sp>
      <p:sp>
        <p:nvSpPr>
          <p:cNvPr id="11" name="10 Cheurón"/>
          <p:cNvSpPr/>
          <p:nvPr/>
        </p:nvSpPr>
        <p:spPr>
          <a:xfrm>
            <a:off x="251520" y="1098823"/>
            <a:ext cx="233502" cy="241948"/>
          </a:xfrm>
          <a:prstGeom prst="chevron">
            <a:avLst/>
          </a:prstGeom>
          <a:solidFill>
            <a:srgbClr val="00A6D6">
              <a:alpha val="60000"/>
            </a:srgbClr>
          </a:solidFill>
          <a:ln>
            <a:noFill/>
          </a:ln>
          <a:effectLst>
            <a:reflection blurRad="6350" stA="50000" endA="300" endPos="55500" dist="50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>
              <a:solidFill>
                <a:prstClr val="black"/>
              </a:solidFill>
              <a:effectLst>
                <a:innerShdw blurRad="114300">
                  <a:prstClr val="black"/>
                </a:innerShdw>
              </a:effectLst>
            </a:endParaRPr>
          </a:p>
        </p:txBody>
      </p:sp>
      <p:sp>
        <p:nvSpPr>
          <p:cNvPr id="12" name="11 CuadroTexto"/>
          <p:cNvSpPr txBox="1"/>
          <p:nvPr/>
        </p:nvSpPr>
        <p:spPr>
          <a:xfrm>
            <a:off x="549490" y="980728"/>
            <a:ext cx="798295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L" sz="2200" b="1" u="sng" dirty="0" smtClean="0">
                <a:solidFill>
                  <a:prstClr val="black"/>
                </a:solidFill>
              </a:rPr>
              <a:t>Tablas de Mortalidad </a:t>
            </a:r>
            <a:endParaRPr lang="es-CL" sz="2200" b="1" u="sng" dirty="0">
              <a:solidFill>
                <a:prstClr val="black"/>
              </a:solidFill>
            </a:endParaRPr>
          </a:p>
        </p:txBody>
      </p:sp>
      <p:sp>
        <p:nvSpPr>
          <p:cNvPr id="13" name="12 Cheurón"/>
          <p:cNvSpPr/>
          <p:nvPr/>
        </p:nvSpPr>
        <p:spPr>
          <a:xfrm>
            <a:off x="467544" y="1717836"/>
            <a:ext cx="233502" cy="241948"/>
          </a:xfrm>
          <a:prstGeom prst="chevron">
            <a:avLst/>
          </a:prstGeom>
          <a:solidFill>
            <a:srgbClr val="00A6D6">
              <a:alpha val="60000"/>
            </a:srgbClr>
          </a:solidFill>
          <a:ln>
            <a:noFill/>
          </a:ln>
          <a:effectLst>
            <a:reflection blurRad="6350" stA="50000" endA="300" endPos="55500" dist="50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>
              <a:solidFill>
                <a:prstClr val="black"/>
              </a:solidFill>
              <a:effectLst>
                <a:innerShdw blurRad="114300">
                  <a:prstClr val="black"/>
                </a:innerShdw>
              </a:effectLst>
            </a:endParaRPr>
          </a:p>
        </p:txBody>
      </p:sp>
      <p:sp>
        <p:nvSpPr>
          <p:cNvPr id="14" name="13 CuadroTexto"/>
          <p:cNvSpPr txBox="1"/>
          <p:nvPr/>
        </p:nvSpPr>
        <p:spPr>
          <a:xfrm>
            <a:off x="683568" y="1628800"/>
            <a:ext cx="813690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>
              <a:spcAft>
                <a:spcPts val="600"/>
              </a:spcAft>
            </a:pPr>
            <a:r>
              <a:rPr lang="es-CL" sz="2000" dirty="0"/>
              <a:t>La construcción de las nuevas tablas de mortalidad contó con la asesoría técnica de la </a:t>
            </a:r>
            <a:r>
              <a:rPr lang="es-CL" sz="2000" b="1" dirty="0"/>
              <a:t>Organización para la Cooperación y el Desarrollo Económicos (OCDE)</a:t>
            </a:r>
            <a:r>
              <a:rPr lang="es-CL" sz="2000" dirty="0"/>
              <a:t>. Esta asesoría incluyó dos visitas a Chile, además del permanente apoyo durante el proceso</a:t>
            </a:r>
            <a:r>
              <a:rPr lang="es-CL" sz="2000" dirty="0" smtClean="0"/>
              <a:t>.</a:t>
            </a:r>
            <a:endParaRPr lang="es-CL" sz="2000" b="1" u="sng" dirty="0" smtClean="0">
              <a:solidFill>
                <a:srgbClr val="FF0000"/>
              </a:solidFill>
            </a:endParaRPr>
          </a:p>
        </p:txBody>
      </p:sp>
      <p:sp>
        <p:nvSpPr>
          <p:cNvPr id="15" name="14 Cheurón"/>
          <p:cNvSpPr/>
          <p:nvPr/>
        </p:nvSpPr>
        <p:spPr>
          <a:xfrm>
            <a:off x="467544" y="3157996"/>
            <a:ext cx="233502" cy="241948"/>
          </a:xfrm>
          <a:prstGeom prst="chevron">
            <a:avLst/>
          </a:prstGeom>
          <a:solidFill>
            <a:srgbClr val="00A6D6">
              <a:alpha val="60000"/>
            </a:srgbClr>
          </a:solidFill>
          <a:ln>
            <a:noFill/>
          </a:ln>
          <a:effectLst>
            <a:reflection blurRad="6350" stA="50000" endA="300" endPos="55500" dist="50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>
              <a:solidFill>
                <a:prstClr val="black"/>
              </a:solidFill>
              <a:effectLst>
                <a:innerShdw blurRad="114300">
                  <a:prstClr val="black"/>
                </a:innerShdw>
              </a:effectLst>
            </a:endParaRPr>
          </a:p>
        </p:txBody>
      </p:sp>
      <p:sp>
        <p:nvSpPr>
          <p:cNvPr id="18" name="17 CuadroTexto"/>
          <p:cNvSpPr txBox="1"/>
          <p:nvPr/>
        </p:nvSpPr>
        <p:spPr>
          <a:xfrm>
            <a:off x="683568" y="3068960"/>
            <a:ext cx="8136904" cy="3427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indent="-457200" algn="just">
              <a:spcAft>
                <a:spcPts val="600"/>
              </a:spcAft>
            </a:pPr>
            <a:r>
              <a:rPr lang="es-CL" sz="2000" dirty="0" smtClean="0"/>
              <a:t>El </a:t>
            </a:r>
            <a:r>
              <a:rPr lang="es-CL" sz="2000" dirty="0"/>
              <a:t>informe final de la OCDE sostiene </a:t>
            </a:r>
            <a:r>
              <a:rPr lang="es-CL" sz="2000" dirty="0" smtClean="0"/>
              <a:t>:</a:t>
            </a:r>
            <a:endParaRPr lang="es-CL" sz="2000" dirty="0"/>
          </a:p>
          <a:p>
            <a:pPr marL="179388" lvl="1" algn="just"/>
            <a:r>
              <a:rPr lang="es-CL" sz="2000" b="1" dirty="0"/>
              <a:t>“Impacto de las Tablas de Mortalidad 2014 en pensiones</a:t>
            </a:r>
          </a:p>
          <a:p>
            <a:pPr marL="179388" lvl="2" algn="just"/>
            <a:r>
              <a:rPr lang="es-CL" sz="2000" b="1" dirty="0" smtClean="0"/>
              <a:t>Ha </a:t>
            </a:r>
            <a:r>
              <a:rPr lang="es-CL" sz="2000" b="1" dirty="0"/>
              <a:t>habido preocupación de que las tablas propuestas deben ser cambiadas debido a que la mayor expectativa de vida predicha por ellas afectará negativamente a los pensionados</a:t>
            </a:r>
            <a:r>
              <a:rPr lang="es-CL" sz="2000" dirty="0"/>
              <a:t>. Los pensionados en Retiro Programado podrían ver reducido su monto máximo a retirar, y los pensionados futuros que contraten rentas vitalicias recibirían un menor ingreso que el que tendrían con las actuales tablas de mortalidad.</a:t>
            </a:r>
          </a:p>
          <a:p>
            <a:pPr marL="0" lvl="1" algn="just">
              <a:spcBef>
                <a:spcPct val="0"/>
              </a:spcBef>
              <a:spcAft>
                <a:spcPct val="35000"/>
              </a:spcAft>
              <a:buClr>
                <a:schemeClr val="tx1"/>
              </a:buClr>
              <a:buSzPct val="100000"/>
              <a:tabLst>
                <a:tab pos="447675" algn="l"/>
              </a:tabLst>
            </a:pPr>
            <a:endParaRPr lang="es-CL" sz="2200" b="1" u="sng" dirty="0">
              <a:solidFill>
                <a:srgbClr val="FF0000"/>
              </a:solidFill>
            </a:endParaRPr>
          </a:p>
          <a:p>
            <a:pPr marL="0" lvl="1" algn="just">
              <a:spcBef>
                <a:spcPct val="0"/>
              </a:spcBef>
              <a:spcAft>
                <a:spcPct val="35000"/>
              </a:spcAft>
              <a:buClr>
                <a:schemeClr val="tx1"/>
              </a:buClr>
              <a:buSzPct val="100000"/>
              <a:tabLst>
                <a:tab pos="447675" algn="l"/>
              </a:tabLst>
            </a:pPr>
            <a:endParaRPr lang="es-CL" sz="2200" b="1" u="sng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01519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5D0DD-E23F-49B5-8656-B6496AF58C54}" type="slidenum">
              <a:rPr lang="es-CL" smtClean="0">
                <a:solidFill>
                  <a:prstClr val="white">
                    <a:lumMod val="50000"/>
                  </a:prstClr>
                </a:solidFill>
              </a:rPr>
              <a:pPr/>
              <a:t>19</a:t>
            </a:fld>
            <a:endParaRPr lang="es-CL" dirty="0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57" name="2 Título"/>
          <p:cNvSpPr>
            <a:spLocks noGrp="1"/>
          </p:cNvSpPr>
          <p:nvPr>
            <p:ph type="title"/>
          </p:nvPr>
        </p:nvSpPr>
        <p:spPr>
          <a:xfrm>
            <a:off x="179512" y="188640"/>
            <a:ext cx="8229600" cy="504056"/>
          </a:xfrm>
        </p:spPr>
        <p:txBody>
          <a:bodyPr>
            <a:normAutofit/>
          </a:bodyPr>
          <a:lstStyle/>
          <a:p>
            <a:r>
              <a:rPr lang="es-CL" dirty="0" smtClean="0"/>
              <a:t>AJUSTES A LOS PARÁMETROS DEL SISTEMA DE PENSIONES </a:t>
            </a:r>
            <a:endParaRPr lang="es-CL" dirty="0"/>
          </a:p>
        </p:txBody>
      </p:sp>
      <p:sp>
        <p:nvSpPr>
          <p:cNvPr id="11" name="10 Cheurón"/>
          <p:cNvSpPr/>
          <p:nvPr/>
        </p:nvSpPr>
        <p:spPr>
          <a:xfrm>
            <a:off x="251520" y="1098823"/>
            <a:ext cx="233502" cy="241948"/>
          </a:xfrm>
          <a:prstGeom prst="chevron">
            <a:avLst/>
          </a:prstGeom>
          <a:solidFill>
            <a:srgbClr val="00A6D6">
              <a:alpha val="60000"/>
            </a:srgbClr>
          </a:solidFill>
          <a:ln>
            <a:noFill/>
          </a:ln>
          <a:effectLst>
            <a:reflection blurRad="6350" stA="50000" endA="300" endPos="55500" dist="50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>
              <a:solidFill>
                <a:prstClr val="black"/>
              </a:solidFill>
              <a:effectLst>
                <a:innerShdw blurRad="114300">
                  <a:prstClr val="black"/>
                </a:innerShdw>
              </a:effectLst>
            </a:endParaRPr>
          </a:p>
        </p:txBody>
      </p:sp>
      <p:sp>
        <p:nvSpPr>
          <p:cNvPr id="12" name="11 CuadroTexto"/>
          <p:cNvSpPr txBox="1"/>
          <p:nvPr/>
        </p:nvSpPr>
        <p:spPr>
          <a:xfrm>
            <a:off x="549490" y="980728"/>
            <a:ext cx="798295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L" sz="2200" b="1" u="sng" dirty="0" smtClean="0">
                <a:solidFill>
                  <a:prstClr val="black"/>
                </a:solidFill>
              </a:rPr>
              <a:t>Tablas de Mortalidad </a:t>
            </a:r>
            <a:endParaRPr lang="es-CL" sz="2200" b="1" u="sng" dirty="0">
              <a:solidFill>
                <a:prstClr val="black"/>
              </a:solidFill>
            </a:endParaRPr>
          </a:p>
        </p:txBody>
      </p:sp>
      <p:sp>
        <p:nvSpPr>
          <p:cNvPr id="10" name="9 Cheurón"/>
          <p:cNvSpPr/>
          <p:nvPr/>
        </p:nvSpPr>
        <p:spPr>
          <a:xfrm>
            <a:off x="467544" y="1717836"/>
            <a:ext cx="233502" cy="241948"/>
          </a:xfrm>
          <a:prstGeom prst="chevron">
            <a:avLst/>
          </a:prstGeom>
          <a:solidFill>
            <a:srgbClr val="00A6D6">
              <a:alpha val="60000"/>
            </a:srgbClr>
          </a:solidFill>
          <a:ln>
            <a:noFill/>
          </a:ln>
          <a:effectLst>
            <a:reflection blurRad="6350" stA="50000" endA="300" endPos="55500" dist="50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>
              <a:solidFill>
                <a:prstClr val="black"/>
              </a:solidFill>
              <a:effectLst>
                <a:innerShdw blurRad="114300">
                  <a:prstClr val="black"/>
                </a:innerShdw>
              </a:effectLst>
            </a:endParaRPr>
          </a:p>
        </p:txBody>
      </p:sp>
      <p:sp>
        <p:nvSpPr>
          <p:cNvPr id="16" name="15 CuadroTexto"/>
          <p:cNvSpPr txBox="1"/>
          <p:nvPr/>
        </p:nvSpPr>
        <p:spPr>
          <a:xfrm>
            <a:off x="683568" y="1628800"/>
            <a:ext cx="8136904" cy="4965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indent="-457200" algn="just">
              <a:spcAft>
                <a:spcPts val="600"/>
              </a:spcAft>
            </a:pPr>
            <a:r>
              <a:rPr lang="es-CL" sz="2000" dirty="0" smtClean="0"/>
              <a:t>El </a:t>
            </a:r>
            <a:r>
              <a:rPr lang="es-CL" sz="2000" dirty="0"/>
              <a:t>informe final de la OCDE sostiene (cont.):</a:t>
            </a:r>
          </a:p>
          <a:p>
            <a:pPr marL="177800" lvl="1" algn="just"/>
            <a:r>
              <a:rPr lang="es-CL" sz="2000" b="1" dirty="0" smtClean="0"/>
              <a:t>“</a:t>
            </a:r>
            <a:r>
              <a:rPr lang="es-CL" sz="2000" dirty="0" smtClean="0"/>
              <a:t>No </a:t>
            </a:r>
            <a:r>
              <a:rPr lang="es-CL" sz="2000" dirty="0"/>
              <a:t>se puede justificar la mantención de tablas de mortalidad que no reflejan expectativas razonables con respecto al mejoramiento futuro de la mortalidad sobre la base de que las pensiones disminuirán. </a:t>
            </a:r>
            <a:r>
              <a:rPr lang="es-CL" sz="2000" b="1" dirty="0"/>
              <a:t>Las tablas de mortalidad 2014 propuestas tienen la intención de proporcionar expectativas de vida realistas para asegurar la sostenibilidad de las pensiones</a:t>
            </a:r>
            <a:r>
              <a:rPr lang="es-CL" sz="2000" dirty="0"/>
              <a:t>, asegurando que las compañías de seguro tengan reservas adecuadas para cubrir las promesas futuras y que los pensionados no vivan más allá que sus </a:t>
            </a:r>
            <a:r>
              <a:rPr lang="es-CL" sz="2000" dirty="0" smtClean="0"/>
              <a:t>ahorros.</a:t>
            </a:r>
          </a:p>
          <a:p>
            <a:pPr marL="177800" lvl="1" algn="just"/>
            <a:r>
              <a:rPr lang="es-CL" sz="2000" dirty="0" smtClean="0"/>
              <a:t>Las </a:t>
            </a:r>
            <a:r>
              <a:rPr lang="es-CL" sz="2000" dirty="0"/>
              <a:t>tablas propuestas reflejan expectativas de mortalidad y de vida realistas para la población de pensionados de hoy. </a:t>
            </a:r>
            <a:r>
              <a:rPr lang="es-CL" sz="2000" b="1" dirty="0"/>
              <a:t>Cualquier cambio en esta población, por ejemplo, con respecto a la composición demográfica, será reflejado en una revisión futura de las tablas de mortalidad</a:t>
            </a:r>
            <a:r>
              <a:rPr lang="es-CL" sz="2000" dirty="0"/>
              <a:t>.”</a:t>
            </a:r>
          </a:p>
          <a:p>
            <a:pPr marL="0" lvl="1" algn="just">
              <a:spcBef>
                <a:spcPct val="0"/>
              </a:spcBef>
              <a:spcAft>
                <a:spcPct val="35000"/>
              </a:spcAft>
              <a:buClr>
                <a:schemeClr val="tx1"/>
              </a:buClr>
              <a:buSzPct val="100000"/>
              <a:tabLst>
                <a:tab pos="447675" algn="l"/>
              </a:tabLst>
            </a:pPr>
            <a:endParaRPr lang="es-CL" sz="2200" b="1" u="sng" dirty="0">
              <a:solidFill>
                <a:srgbClr val="FF0000"/>
              </a:solidFill>
            </a:endParaRPr>
          </a:p>
          <a:p>
            <a:pPr marL="0" lvl="1" algn="just">
              <a:spcBef>
                <a:spcPct val="0"/>
              </a:spcBef>
              <a:spcAft>
                <a:spcPct val="35000"/>
              </a:spcAft>
              <a:buClr>
                <a:schemeClr val="tx1"/>
              </a:buClr>
              <a:buSzPct val="100000"/>
              <a:tabLst>
                <a:tab pos="447675" algn="l"/>
              </a:tabLst>
            </a:pPr>
            <a:endParaRPr lang="es-CL" sz="2200" b="1" u="sng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2278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5D0DD-E23F-49B5-8656-B6496AF58C54}" type="slidenum">
              <a:rPr lang="es-CL" smtClean="0">
                <a:solidFill>
                  <a:prstClr val="white">
                    <a:lumMod val="50000"/>
                  </a:prstClr>
                </a:solidFill>
              </a:rPr>
              <a:pPr/>
              <a:t>2</a:t>
            </a:fld>
            <a:endParaRPr lang="es-CL" dirty="0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L" dirty="0" smtClean="0"/>
              <a:t>AGENDA</a:t>
            </a:r>
            <a:endParaRPr lang="es-CL" dirty="0"/>
          </a:p>
        </p:txBody>
      </p:sp>
      <p:sp>
        <p:nvSpPr>
          <p:cNvPr id="31" name="30 Cheurón"/>
          <p:cNvSpPr/>
          <p:nvPr/>
        </p:nvSpPr>
        <p:spPr>
          <a:xfrm>
            <a:off x="467544" y="1700808"/>
            <a:ext cx="233502" cy="241948"/>
          </a:xfrm>
          <a:prstGeom prst="chevron">
            <a:avLst/>
          </a:prstGeom>
          <a:solidFill>
            <a:srgbClr val="00A6D6">
              <a:alpha val="60000"/>
            </a:srgbClr>
          </a:solidFill>
          <a:ln>
            <a:noFill/>
          </a:ln>
          <a:effectLst>
            <a:reflection blurRad="6350" stA="50000" endA="300" endPos="55500" dist="50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>
              <a:solidFill>
                <a:prstClr val="black"/>
              </a:solidFill>
              <a:effectLst>
                <a:innerShdw blurRad="114300">
                  <a:prstClr val="black"/>
                </a:innerShdw>
              </a:effectLst>
            </a:endParaRPr>
          </a:p>
        </p:txBody>
      </p:sp>
      <p:sp>
        <p:nvSpPr>
          <p:cNvPr id="32" name="31 CuadroTexto"/>
          <p:cNvSpPr txBox="1"/>
          <p:nvPr/>
        </p:nvSpPr>
        <p:spPr>
          <a:xfrm>
            <a:off x="683568" y="1628800"/>
            <a:ext cx="8136904" cy="19574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>
              <a:spcBef>
                <a:spcPct val="0"/>
              </a:spcBef>
              <a:spcAft>
                <a:spcPct val="35000"/>
              </a:spcAft>
              <a:buClr>
                <a:schemeClr val="tx1"/>
              </a:buClr>
              <a:buSzPct val="100000"/>
              <a:tabLst>
                <a:tab pos="447675" algn="l"/>
              </a:tabLst>
            </a:pPr>
            <a:r>
              <a:rPr lang="es-CL" sz="2400" b="1" dirty="0" smtClean="0"/>
              <a:t>Sistema de Pensiones Chileno</a:t>
            </a:r>
          </a:p>
          <a:p>
            <a:pPr marL="0" lvl="1">
              <a:spcBef>
                <a:spcPct val="0"/>
              </a:spcBef>
              <a:spcAft>
                <a:spcPct val="35000"/>
              </a:spcAft>
              <a:buClr>
                <a:schemeClr val="tx1"/>
              </a:buClr>
              <a:buSzPct val="100000"/>
              <a:tabLst>
                <a:tab pos="447675" algn="l"/>
              </a:tabLst>
            </a:pPr>
            <a:endParaRPr lang="es-CL" sz="2400" b="1" dirty="0"/>
          </a:p>
          <a:p>
            <a:pPr marL="0" lvl="1">
              <a:spcBef>
                <a:spcPct val="0"/>
              </a:spcBef>
              <a:spcAft>
                <a:spcPct val="35000"/>
              </a:spcAft>
              <a:buClr>
                <a:schemeClr val="tx1"/>
              </a:buClr>
              <a:buSzPct val="100000"/>
              <a:tabLst>
                <a:tab pos="447675" algn="l"/>
              </a:tabLst>
            </a:pPr>
            <a:r>
              <a:rPr lang="es-CL" sz="2400" b="1" dirty="0"/>
              <a:t>Ajustes de los Parámetros del Sistema de Pensiones</a:t>
            </a:r>
            <a:endParaRPr lang="es-CL" sz="2400" b="1" u="sng" dirty="0"/>
          </a:p>
          <a:p>
            <a:pPr marL="0" lvl="1">
              <a:spcBef>
                <a:spcPct val="0"/>
              </a:spcBef>
              <a:spcAft>
                <a:spcPct val="35000"/>
              </a:spcAft>
              <a:buClr>
                <a:schemeClr val="tx1"/>
              </a:buClr>
              <a:buSzPct val="100000"/>
              <a:tabLst>
                <a:tab pos="447675" algn="l"/>
              </a:tabLst>
            </a:pPr>
            <a:endParaRPr lang="es-CL" sz="2400" b="1" dirty="0" smtClean="0"/>
          </a:p>
        </p:txBody>
      </p:sp>
      <p:sp>
        <p:nvSpPr>
          <p:cNvPr id="33" name="32 Cheurón"/>
          <p:cNvSpPr/>
          <p:nvPr/>
        </p:nvSpPr>
        <p:spPr>
          <a:xfrm>
            <a:off x="467544" y="2755004"/>
            <a:ext cx="233502" cy="241948"/>
          </a:xfrm>
          <a:prstGeom prst="chevron">
            <a:avLst/>
          </a:prstGeom>
          <a:solidFill>
            <a:srgbClr val="00A6D6">
              <a:alpha val="60000"/>
            </a:srgbClr>
          </a:solidFill>
          <a:ln>
            <a:noFill/>
          </a:ln>
          <a:effectLst>
            <a:reflection blurRad="6350" stA="50000" endA="300" endPos="55500" dist="50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>
              <a:solidFill>
                <a:prstClr val="black"/>
              </a:solidFill>
              <a:effectLst>
                <a:innerShdw blurRad="114300">
                  <a:prstClr val="black"/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511051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5D0DD-E23F-49B5-8656-B6496AF58C54}" type="slidenum">
              <a:rPr lang="es-CL" smtClean="0">
                <a:solidFill>
                  <a:prstClr val="white">
                    <a:lumMod val="50000"/>
                  </a:prstClr>
                </a:solidFill>
              </a:rPr>
              <a:pPr/>
              <a:t>20</a:t>
            </a:fld>
            <a:endParaRPr lang="es-CL" dirty="0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57" name="2 Título"/>
          <p:cNvSpPr>
            <a:spLocks noGrp="1"/>
          </p:cNvSpPr>
          <p:nvPr>
            <p:ph type="title"/>
          </p:nvPr>
        </p:nvSpPr>
        <p:spPr>
          <a:xfrm>
            <a:off x="179512" y="188640"/>
            <a:ext cx="8229600" cy="504056"/>
          </a:xfrm>
        </p:spPr>
        <p:txBody>
          <a:bodyPr>
            <a:normAutofit/>
          </a:bodyPr>
          <a:lstStyle/>
          <a:p>
            <a:r>
              <a:rPr lang="es-CL" dirty="0" smtClean="0"/>
              <a:t>AJUSTES A LOS PARÁMETROS DEL SISTEMA DE PENSIONES </a:t>
            </a:r>
            <a:endParaRPr lang="es-CL" dirty="0"/>
          </a:p>
        </p:txBody>
      </p:sp>
      <p:sp>
        <p:nvSpPr>
          <p:cNvPr id="11" name="10 Cheurón"/>
          <p:cNvSpPr/>
          <p:nvPr/>
        </p:nvSpPr>
        <p:spPr>
          <a:xfrm>
            <a:off x="251520" y="1098823"/>
            <a:ext cx="233502" cy="241948"/>
          </a:xfrm>
          <a:prstGeom prst="chevron">
            <a:avLst/>
          </a:prstGeom>
          <a:solidFill>
            <a:srgbClr val="00A6D6">
              <a:alpha val="60000"/>
            </a:srgbClr>
          </a:solidFill>
          <a:ln>
            <a:noFill/>
          </a:ln>
          <a:effectLst>
            <a:reflection blurRad="6350" stA="50000" endA="300" endPos="55500" dist="50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>
              <a:solidFill>
                <a:prstClr val="black"/>
              </a:solidFill>
              <a:effectLst>
                <a:innerShdw blurRad="114300">
                  <a:prstClr val="black"/>
                </a:innerShdw>
              </a:effectLst>
            </a:endParaRPr>
          </a:p>
        </p:txBody>
      </p:sp>
      <p:sp>
        <p:nvSpPr>
          <p:cNvPr id="12" name="11 CuadroTexto"/>
          <p:cNvSpPr txBox="1"/>
          <p:nvPr/>
        </p:nvSpPr>
        <p:spPr>
          <a:xfrm>
            <a:off x="549490" y="980728"/>
            <a:ext cx="798295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L" sz="2200" b="1" u="sng" dirty="0" smtClean="0">
                <a:solidFill>
                  <a:prstClr val="black"/>
                </a:solidFill>
              </a:rPr>
              <a:t>Tablas de Mortalidad </a:t>
            </a:r>
            <a:endParaRPr lang="es-CL" sz="2200" b="1" u="sng" dirty="0">
              <a:solidFill>
                <a:prstClr val="black"/>
              </a:solidFill>
            </a:endParaRPr>
          </a:p>
        </p:txBody>
      </p:sp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4027281"/>
              </p:ext>
            </p:extLst>
          </p:nvPr>
        </p:nvGraphicFramePr>
        <p:xfrm>
          <a:off x="638618" y="2276872"/>
          <a:ext cx="6096000" cy="322235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24072"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A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b="1" dirty="0" smtClean="0">
                          <a:solidFill>
                            <a:schemeClr val="bg1"/>
                          </a:solidFill>
                        </a:rPr>
                        <a:t>1985</a:t>
                      </a:r>
                      <a:endParaRPr lang="es-CL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A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A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08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L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A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A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A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08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b="1" dirty="0" smtClean="0">
                          <a:solidFill>
                            <a:schemeClr val="bg1"/>
                          </a:solidFill>
                        </a:rPr>
                        <a:t>2017</a:t>
                      </a:r>
                      <a:endParaRPr lang="es-CL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A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A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087"/>
                    </a:solidFill>
                  </a:tcPr>
                </a:tc>
              </a:tr>
              <a:tr h="1272422"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>
                    <a:lnL w="12700" cap="flat" cmpd="sng" algn="ctr">
                      <a:solidFill>
                        <a:srgbClr val="00A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A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A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A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 smtClean="0"/>
                        <a:t>81,65</a:t>
                      </a:r>
                      <a:endParaRPr lang="es-CL" dirty="0"/>
                    </a:p>
                  </a:txBody>
                  <a:tcPr anchor="ctr">
                    <a:lnL w="12700" cap="flat" cmpd="sng" algn="ctr">
                      <a:solidFill>
                        <a:srgbClr val="00A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A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A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A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L" dirty="0"/>
                    </a:p>
                  </a:txBody>
                  <a:tcPr anchor="ctr">
                    <a:lnL w="12700" cap="flat" cmpd="sng" algn="ctr">
                      <a:solidFill>
                        <a:srgbClr val="00A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A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A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A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 smtClean="0"/>
                        <a:t>85,45</a:t>
                      </a:r>
                      <a:endParaRPr lang="es-CL" dirty="0"/>
                    </a:p>
                  </a:txBody>
                  <a:tcPr anchor="ctr">
                    <a:lnL w="12700" cap="flat" cmpd="sng" algn="ctr">
                      <a:solidFill>
                        <a:srgbClr val="00A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A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A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A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>
                    <a:lnL w="12700" cap="flat" cmpd="sng" algn="ctr">
                      <a:solidFill>
                        <a:srgbClr val="00A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A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A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A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L" dirty="0"/>
                    </a:p>
                  </a:txBody>
                  <a:tcPr anchor="ctr">
                    <a:lnL w="12700" cap="flat" cmpd="sng" algn="ctr">
                      <a:solidFill>
                        <a:srgbClr val="00A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A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A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A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L" dirty="0"/>
                    </a:p>
                  </a:txBody>
                  <a:tcPr anchor="ctr">
                    <a:lnL w="12700" cap="flat" cmpd="sng" algn="ctr">
                      <a:solidFill>
                        <a:srgbClr val="00A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A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A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A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L" dirty="0"/>
                    </a:p>
                  </a:txBody>
                  <a:tcPr anchor="ctr">
                    <a:lnL w="12700" cap="flat" cmpd="sng" algn="ctr">
                      <a:solidFill>
                        <a:srgbClr val="00A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A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A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A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13336"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>
                    <a:lnL w="12700" cap="flat" cmpd="sng" algn="ctr">
                      <a:solidFill>
                        <a:srgbClr val="00A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A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A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A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 smtClean="0"/>
                        <a:t>84,32</a:t>
                      </a:r>
                      <a:endParaRPr lang="es-CL" dirty="0"/>
                    </a:p>
                  </a:txBody>
                  <a:tcPr anchor="ctr">
                    <a:lnL w="12700" cap="flat" cmpd="sng" algn="ctr">
                      <a:solidFill>
                        <a:srgbClr val="00A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A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A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A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L" dirty="0"/>
                    </a:p>
                  </a:txBody>
                  <a:tcPr anchor="ctr">
                    <a:lnL w="12700" cap="flat" cmpd="sng" algn="ctr">
                      <a:solidFill>
                        <a:srgbClr val="00A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A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A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A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 smtClean="0"/>
                        <a:t>90,54</a:t>
                      </a:r>
                      <a:endParaRPr lang="es-CL" dirty="0"/>
                    </a:p>
                  </a:txBody>
                  <a:tcPr anchor="ctr">
                    <a:lnL w="12700" cap="flat" cmpd="sng" algn="ctr">
                      <a:solidFill>
                        <a:srgbClr val="00A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A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A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A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6 Rectángulo"/>
          <p:cNvSpPr/>
          <p:nvPr/>
        </p:nvSpPr>
        <p:spPr>
          <a:xfrm>
            <a:off x="1574450" y="5734997"/>
            <a:ext cx="652594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L" sz="1200" dirty="0" smtClean="0"/>
              <a:t>(</a:t>
            </a:r>
            <a:r>
              <a:rPr lang="es-CL" sz="1200" dirty="0"/>
              <a:t>1) Año 1985 con tabla RV1985 y año 2017 con tablas RV2014. (2) Cálculos realizados al año 2017 con la TITRP 2,94% vigente para mujer y hombre pensionados por vejez a la edad legal de pensión. Fuente: </a:t>
            </a:r>
            <a:r>
              <a:rPr lang="es-CL" sz="1200" dirty="0" smtClean="0"/>
              <a:t>SP</a:t>
            </a:r>
            <a:endParaRPr lang="es-CL" sz="1200" dirty="0"/>
          </a:p>
        </p:txBody>
      </p:sp>
      <p:sp>
        <p:nvSpPr>
          <p:cNvPr id="8" name="7 CuadroTexto"/>
          <p:cNvSpPr txBox="1"/>
          <p:nvPr/>
        </p:nvSpPr>
        <p:spPr>
          <a:xfrm>
            <a:off x="6987050" y="2276872"/>
            <a:ext cx="1728192" cy="2554545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es-CL" sz="1600" dirty="0" smtClean="0"/>
              <a:t>Un año de aumento en la expectativa de vida, implica que el monto de pensión disminuye 1,9% y 3,5% para mujeres y hombres,  respectivamente</a:t>
            </a:r>
            <a:r>
              <a:rPr lang="es-CL" sz="1050" dirty="0" smtClean="0"/>
              <a:t>(2)</a:t>
            </a:r>
            <a:endParaRPr lang="es-CL" sz="1600" dirty="0"/>
          </a:p>
        </p:txBody>
      </p:sp>
      <p:cxnSp>
        <p:nvCxnSpPr>
          <p:cNvPr id="9" name="8 Conector recto de flecha"/>
          <p:cNvCxnSpPr/>
          <p:nvPr/>
        </p:nvCxnSpPr>
        <p:spPr>
          <a:xfrm flipV="1">
            <a:off x="3995936" y="3424538"/>
            <a:ext cx="944513" cy="108012"/>
          </a:xfrm>
          <a:prstGeom prst="straightConnector1">
            <a:avLst/>
          </a:prstGeom>
          <a:ln w="3810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2 Marcador de número de diapositiva"/>
          <p:cNvSpPr txBox="1">
            <a:spLocks/>
          </p:cNvSpPr>
          <p:nvPr/>
        </p:nvSpPr>
        <p:spPr>
          <a:xfrm>
            <a:off x="6337176" y="592430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s-CL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AE21997-A0C6-491D-8F44-3E7F50C70172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20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3" name="12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1616" y="2799117"/>
            <a:ext cx="384048" cy="1036320"/>
          </a:xfrm>
          <a:prstGeom prst="rect">
            <a:avLst/>
          </a:prstGeom>
        </p:spPr>
      </p:pic>
      <p:pic>
        <p:nvPicPr>
          <p:cNvPr id="14" name="13 Image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7608" y="4336896"/>
            <a:ext cx="512064" cy="1036320"/>
          </a:xfrm>
          <a:prstGeom prst="rect">
            <a:avLst/>
          </a:prstGeom>
        </p:spPr>
      </p:pic>
      <p:cxnSp>
        <p:nvCxnSpPr>
          <p:cNvPr id="15" name="14 Conector recto de flecha"/>
          <p:cNvCxnSpPr/>
          <p:nvPr/>
        </p:nvCxnSpPr>
        <p:spPr>
          <a:xfrm flipV="1">
            <a:off x="4005121" y="4937365"/>
            <a:ext cx="944513" cy="108012"/>
          </a:xfrm>
          <a:prstGeom prst="straightConnector1">
            <a:avLst/>
          </a:prstGeom>
          <a:ln w="3810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15 CuadroTexto"/>
          <p:cNvSpPr txBox="1"/>
          <p:nvPr/>
        </p:nvSpPr>
        <p:spPr>
          <a:xfrm>
            <a:off x="3635896" y="2996952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i="1" dirty="0" smtClean="0"/>
              <a:t>3,80 años</a:t>
            </a:r>
          </a:p>
        </p:txBody>
      </p:sp>
      <p:sp>
        <p:nvSpPr>
          <p:cNvPr id="17" name="16 CuadroTexto"/>
          <p:cNvSpPr txBox="1"/>
          <p:nvPr/>
        </p:nvSpPr>
        <p:spPr>
          <a:xfrm>
            <a:off x="3635896" y="4550120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i="1" dirty="0" smtClean="0"/>
              <a:t>6,19 años</a:t>
            </a:r>
          </a:p>
        </p:txBody>
      </p:sp>
      <p:sp>
        <p:nvSpPr>
          <p:cNvPr id="18" name="17 CuadroTexto"/>
          <p:cNvSpPr txBox="1"/>
          <p:nvPr/>
        </p:nvSpPr>
        <p:spPr>
          <a:xfrm>
            <a:off x="395536" y="1628800"/>
            <a:ext cx="8352928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2000" b="1" dirty="0"/>
              <a:t>Expectativas de vida a la edad de jubilación </a:t>
            </a:r>
            <a:br>
              <a:rPr lang="es-CL" sz="2000" b="1" dirty="0"/>
            </a:br>
            <a:r>
              <a:rPr lang="es-CL" sz="1400" dirty="0"/>
              <a:t>(65 años hombres y 60 años mujeres) (1)</a:t>
            </a:r>
          </a:p>
        </p:txBody>
      </p:sp>
    </p:spTree>
    <p:extLst>
      <p:ext uri="{BB962C8B-B14F-4D97-AF65-F5344CB8AC3E}">
        <p14:creationId xmlns:p14="http://schemas.microsoft.com/office/powerpoint/2010/main" val="2399928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5D0DD-E23F-49B5-8656-B6496AF58C54}" type="slidenum">
              <a:rPr lang="es-CL" smtClean="0">
                <a:solidFill>
                  <a:prstClr val="white">
                    <a:lumMod val="50000"/>
                  </a:prstClr>
                </a:solidFill>
              </a:rPr>
              <a:pPr/>
              <a:t>21</a:t>
            </a:fld>
            <a:endParaRPr lang="es-CL" dirty="0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57" name="2 Título"/>
          <p:cNvSpPr>
            <a:spLocks noGrp="1"/>
          </p:cNvSpPr>
          <p:nvPr>
            <p:ph type="title"/>
          </p:nvPr>
        </p:nvSpPr>
        <p:spPr>
          <a:xfrm>
            <a:off x="179512" y="188640"/>
            <a:ext cx="8229600" cy="504056"/>
          </a:xfrm>
        </p:spPr>
        <p:txBody>
          <a:bodyPr>
            <a:normAutofit/>
          </a:bodyPr>
          <a:lstStyle/>
          <a:p>
            <a:r>
              <a:rPr lang="es-CL" dirty="0" smtClean="0"/>
              <a:t>AJUSTES A LOS PARÁMETROS DEL SISTEMA DE PENSIONES </a:t>
            </a:r>
            <a:endParaRPr lang="es-CL" dirty="0"/>
          </a:p>
        </p:txBody>
      </p:sp>
      <p:sp>
        <p:nvSpPr>
          <p:cNvPr id="11" name="10 Cheurón"/>
          <p:cNvSpPr/>
          <p:nvPr/>
        </p:nvSpPr>
        <p:spPr>
          <a:xfrm>
            <a:off x="251520" y="1098823"/>
            <a:ext cx="233502" cy="241948"/>
          </a:xfrm>
          <a:prstGeom prst="chevron">
            <a:avLst/>
          </a:prstGeom>
          <a:solidFill>
            <a:srgbClr val="00A6D6">
              <a:alpha val="60000"/>
            </a:srgbClr>
          </a:solidFill>
          <a:ln>
            <a:noFill/>
          </a:ln>
          <a:effectLst>
            <a:reflection blurRad="6350" stA="50000" endA="300" endPos="55500" dist="50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>
              <a:solidFill>
                <a:prstClr val="black"/>
              </a:solidFill>
              <a:effectLst>
                <a:innerShdw blurRad="114300">
                  <a:prstClr val="black"/>
                </a:innerShdw>
              </a:effectLst>
            </a:endParaRPr>
          </a:p>
        </p:txBody>
      </p:sp>
      <p:sp>
        <p:nvSpPr>
          <p:cNvPr id="12" name="11 CuadroTexto"/>
          <p:cNvSpPr txBox="1"/>
          <p:nvPr/>
        </p:nvSpPr>
        <p:spPr>
          <a:xfrm>
            <a:off x="549490" y="980728"/>
            <a:ext cx="798295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L" sz="2200" b="1" u="sng" dirty="0" smtClean="0">
                <a:solidFill>
                  <a:prstClr val="black"/>
                </a:solidFill>
              </a:rPr>
              <a:t>Tablas de Mortalidad: impacto de las actualizaciones </a:t>
            </a:r>
            <a:endParaRPr lang="es-CL" sz="2200" b="1" u="sng" dirty="0">
              <a:solidFill>
                <a:prstClr val="black"/>
              </a:solidFill>
            </a:endParaRPr>
          </a:p>
        </p:txBody>
      </p:sp>
      <p:sp>
        <p:nvSpPr>
          <p:cNvPr id="8" name="3 Marcador de texto"/>
          <p:cNvSpPr txBox="1">
            <a:spLocks/>
          </p:cNvSpPr>
          <p:nvPr/>
        </p:nvSpPr>
        <p:spPr>
          <a:xfrm>
            <a:off x="683568" y="1556792"/>
            <a:ext cx="8215341" cy="576064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2000" b="1" dirty="0" smtClean="0"/>
              <a:t>Cambio en Expectativa de Vida (años):</a:t>
            </a:r>
            <a:endParaRPr lang="en-US" sz="2000" b="1" dirty="0" smtClean="0"/>
          </a:p>
          <a:p>
            <a:pPr>
              <a:spcBef>
                <a:spcPts val="0"/>
              </a:spcBef>
            </a:pPr>
            <a:endParaRPr lang="en-US" sz="2000" b="1" dirty="0" smtClean="0"/>
          </a:p>
          <a:p>
            <a:pPr>
              <a:spcBef>
                <a:spcPts val="0"/>
              </a:spcBef>
            </a:pPr>
            <a:endParaRPr lang="en-US" sz="2000" b="1" dirty="0" smtClean="0"/>
          </a:p>
          <a:p>
            <a:endParaRPr lang="es-CL" sz="2000" b="1" dirty="0" smtClean="0"/>
          </a:p>
        </p:txBody>
      </p:sp>
      <p:graphicFrame>
        <p:nvGraphicFramePr>
          <p:cNvPr id="9" name="8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760430"/>
              </p:ext>
            </p:extLst>
          </p:nvPr>
        </p:nvGraphicFramePr>
        <p:xfrm>
          <a:off x="611559" y="1916832"/>
          <a:ext cx="7984509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9843"/>
                <a:gridCol w="1998222"/>
                <a:gridCol w="1998222"/>
                <a:gridCol w="199822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L" dirty="0" smtClean="0"/>
                        <a:t>Caso</a:t>
                      </a:r>
                      <a:endParaRPr lang="es-CL" dirty="0"/>
                    </a:p>
                  </a:txBody>
                  <a:tcPr marL="90000" marR="90000" marT="46800" marB="468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RV-85→RV-2004</a:t>
                      </a:r>
                    </a:p>
                  </a:txBody>
                  <a:tcPr marL="90000" marR="90000" marT="46800" marB="468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RV-2004→RV-2009</a:t>
                      </a:r>
                    </a:p>
                  </a:txBody>
                  <a:tcPr marL="90000" marR="90000" marT="46800" marB="468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RV-2009→RV-2014</a:t>
                      </a:r>
                    </a:p>
                  </a:txBody>
                  <a:tcPr marL="90000" marR="90000" marT="46800" marB="46800" anchor="ctr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s-CL" dirty="0" smtClean="0"/>
                        <a:t>Hombre 65 años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 smtClean="0"/>
                        <a:t>2,0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 smtClean="0"/>
                        <a:t>0,4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 smtClean="0"/>
                        <a:t>0,7</a:t>
                      </a:r>
                      <a:endParaRPr lang="es-C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s-CL" dirty="0" smtClean="0"/>
                        <a:t>Mujer 60 años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CL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4,8</a:t>
                      </a:r>
                      <a:endParaRPr lang="es-CL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 smtClean="0"/>
                        <a:t>-0,3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 smtClean="0"/>
                        <a:t>1,3</a:t>
                      </a:r>
                      <a:endParaRPr lang="es-CL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3" name="1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0184565"/>
              </p:ext>
            </p:extLst>
          </p:nvPr>
        </p:nvGraphicFramePr>
        <p:xfrm>
          <a:off x="603181" y="3543960"/>
          <a:ext cx="7992888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98222"/>
                <a:gridCol w="1998222"/>
                <a:gridCol w="1998222"/>
                <a:gridCol w="199822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L" dirty="0" smtClean="0"/>
                        <a:t>Caso</a:t>
                      </a:r>
                      <a:endParaRPr lang="es-CL" dirty="0"/>
                    </a:p>
                  </a:txBody>
                  <a:tcPr marL="90000" marR="90000" marT="46800" marB="468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RV-85→RV-2004</a:t>
                      </a:r>
                    </a:p>
                  </a:txBody>
                  <a:tcPr marL="90000" marR="90000" marT="46800" marB="468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RV-2004→RV-2009</a:t>
                      </a:r>
                    </a:p>
                  </a:txBody>
                  <a:tcPr marL="90000" marR="90000" marT="46800" marB="468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RV-2009→RV-2014</a:t>
                      </a:r>
                    </a:p>
                  </a:txBody>
                  <a:tcPr marL="90000" marR="90000" marT="46800" marB="46800" anchor="ctr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s-CL" dirty="0" smtClean="0"/>
                        <a:t>Hombre 65 años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 smtClean="0"/>
                        <a:t>-8,7%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 smtClean="0"/>
                        <a:t>-1,8%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 smtClean="0"/>
                        <a:t>-2,3%</a:t>
                      </a:r>
                      <a:endParaRPr lang="es-C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s-CL" dirty="0" smtClean="0"/>
                        <a:t>Mujer 60 años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 smtClean="0"/>
                        <a:t>-11,6%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baseline="0" dirty="0" smtClean="0"/>
                        <a:t> </a:t>
                      </a:r>
                      <a:r>
                        <a:rPr lang="es-CL" dirty="0" smtClean="0"/>
                        <a:t>0,3%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 smtClean="0"/>
                        <a:t>-2,3%</a:t>
                      </a:r>
                      <a:endParaRPr lang="es-CL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13 CuadroTexto"/>
          <p:cNvSpPr txBox="1"/>
          <p:nvPr/>
        </p:nvSpPr>
        <p:spPr>
          <a:xfrm>
            <a:off x="1907705" y="5992232"/>
            <a:ext cx="71056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200" b="1" dirty="0" smtClean="0"/>
              <a:t>Supuestos</a:t>
            </a:r>
            <a:r>
              <a:rPr lang="es-CL" sz="1200" dirty="0" smtClean="0"/>
              <a:t>: Los efectos se calcularon al año de actualización de las respectivas tablas de mortalidad. La pensión se calculó para pensionados sin beneficiarios, usando la Tasa </a:t>
            </a:r>
            <a:r>
              <a:rPr lang="es-CL" sz="1200" dirty="0"/>
              <a:t>de interés técnica del Retiro Programado </a:t>
            </a:r>
            <a:r>
              <a:rPr lang="es-CL" sz="1200" dirty="0" smtClean="0"/>
              <a:t>vigente en julio de 2016 de </a:t>
            </a:r>
            <a:r>
              <a:rPr lang="es-CL" sz="1200" dirty="0"/>
              <a:t>3,12</a:t>
            </a:r>
            <a:r>
              <a:rPr lang="es-CL" sz="1200" dirty="0" smtClean="0"/>
              <a:t>%, para aislar el efecto de variación de las tasas. Fuente: SP</a:t>
            </a:r>
            <a:endParaRPr lang="es-CL" sz="1200" dirty="0"/>
          </a:p>
        </p:txBody>
      </p:sp>
      <p:graphicFrame>
        <p:nvGraphicFramePr>
          <p:cNvPr id="15" name="1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9443275"/>
              </p:ext>
            </p:extLst>
          </p:nvPr>
        </p:nvGraphicFramePr>
        <p:xfrm>
          <a:off x="732389" y="5128136"/>
          <a:ext cx="7992888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98222"/>
                <a:gridCol w="1998222"/>
                <a:gridCol w="1998222"/>
                <a:gridCol w="199822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L" dirty="0" smtClean="0"/>
                        <a:t>Caso</a:t>
                      </a:r>
                      <a:endParaRPr lang="es-CL" dirty="0"/>
                    </a:p>
                  </a:txBody>
                  <a:tcPr marL="90000" marR="90000" marT="46800" marB="468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RV-85→RV-2004</a:t>
                      </a:r>
                    </a:p>
                  </a:txBody>
                  <a:tcPr marL="90000" marR="90000" marT="46800" marB="468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RV-2004→RV-2009</a:t>
                      </a:r>
                    </a:p>
                  </a:txBody>
                  <a:tcPr marL="90000" marR="90000" marT="46800" marB="468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RV-2009→RV-2014</a:t>
                      </a:r>
                    </a:p>
                  </a:txBody>
                  <a:tcPr marL="90000" marR="90000" marT="46800" marB="46800" anchor="ctr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s-CL" dirty="0" smtClean="0"/>
                        <a:t>Aumento en % RTF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 smtClean="0"/>
                        <a:t>5,21%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 smtClean="0"/>
                        <a:t>0,21%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 smtClean="0"/>
                        <a:t>1,48%</a:t>
                      </a:r>
                      <a:endParaRPr lang="es-CL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3 Marcador de texto"/>
          <p:cNvSpPr txBox="1">
            <a:spLocks/>
          </p:cNvSpPr>
          <p:nvPr/>
        </p:nvSpPr>
        <p:spPr>
          <a:xfrm>
            <a:off x="749147" y="3140968"/>
            <a:ext cx="8215341" cy="576064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2000" b="1" dirty="0"/>
              <a:t>Cambio en monto de la primera pensión RP</a:t>
            </a:r>
            <a:r>
              <a:rPr lang="es-CL" sz="2000" b="1" dirty="0" smtClean="0"/>
              <a:t>:</a:t>
            </a:r>
            <a:endParaRPr lang="en-US" sz="2000" b="1" dirty="0" smtClean="0"/>
          </a:p>
          <a:p>
            <a:endParaRPr lang="es-CL" sz="2000" b="1" dirty="0" smtClean="0"/>
          </a:p>
        </p:txBody>
      </p:sp>
      <p:sp>
        <p:nvSpPr>
          <p:cNvPr id="18" name="3 Marcador de texto"/>
          <p:cNvSpPr txBox="1">
            <a:spLocks/>
          </p:cNvSpPr>
          <p:nvPr/>
        </p:nvSpPr>
        <p:spPr>
          <a:xfrm>
            <a:off x="749147" y="4797152"/>
            <a:ext cx="8215341" cy="576064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2000" b="1" dirty="0"/>
              <a:t>Cambio en Reserva de RV :</a:t>
            </a:r>
          </a:p>
          <a:p>
            <a:pPr>
              <a:spcBef>
                <a:spcPts val="0"/>
              </a:spcBef>
            </a:pPr>
            <a:endParaRPr lang="en-US" sz="2000" b="1" dirty="0" smtClean="0"/>
          </a:p>
          <a:p>
            <a:pPr>
              <a:spcBef>
                <a:spcPts val="0"/>
              </a:spcBef>
            </a:pPr>
            <a:endParaRPr lang="en-US" sz="2000" b="1" dirty="0" smtClean="0"/>
          </a:p>
          <a:p>
            <a:endParaRPr lang="es-CL" sz="2000" b="1" dirty="0" smtClean="0"/>
          </a:p>
        </p:txBody>
      </p:sp>
    </p:spTree>
    <p:extLst>
      <p:ext uri="{BB962C8B-B14F-4D97-AF65-F5344CB8AC3E}">
        <p14:creationId xmlns:p14="http://schemas.microsoft.com/office/powerpoint/2010/main" val="3718037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5D0DD-E23F-49B5-8656-B6496AF58C54}" type="slidenum">
              <a:rPr lang="es-CL" smtClean="0">
                <a:solidFill>
                  <a:prstClr val="white">
                    <a:lumMod val="50000"/>
                  </a:prstClr>
                </a:solidFill>
              </a:rPr>
              <a:pPr/>
              <a:t>22</a:t>
            </a:fld>
            <a:endParaRPr lang="es-CL" dirty="0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57" name="2 Título"/>
          <p:cNvSpPr>
            <a:spLocks noGrp="1"/>
          </p:cNvSpPr>
          <p:nvPr>
            <p:ph type="title"/>
          </p:nvPr>
        </p:nvSpPr>
        <p:spPr>
          <a:xfrm>
            <a:off x="179512" y="188640"/>
            <a:ext cx="8229600" cy="504056"/>
          </a:xfrm>
        </p:spPr>
        <p:txBody>
          <a:bodyPr>
            <a:normAutofit/>
          </a:bodyPr>
          <a:lstStyle/>
          <a:p>
            <a:r>
              <a:rPr lang="es-CL" dirty="0" smtClean="0"/>
              <a:t>AJUSTES A LOS PARÁMETROS DEL SISTEMA DE PENSIONES </a:t>
            </a:r>
            <a:endParaRPr lang="es-CL" dirty="0"/>
          </a:p>
        </p:txBody>
      </p:sp>
      <p:sp>
        <p:nvSpPr>
          <p:cNvPr id="11" name="10 Cheurón"/>
          <p:cNvSpPr/>
          <p:nvPr/>
        </p:nvSpPr>
        <p:spPr>
          <a:xfrm>
            <a:off x="251520" y="1098823"/>
            <a:ext cx="233502" cy="241948"/>
          </a:xfrm>
          <a:prstGeom prst="chevron">
            <a:avLst/>
          </a:prstGeom>
          <a:solidFill>
            <a:srgbClr val="00A6D6">
              <a:alpha val="60000"/>
            </a:srgbClr>
          </a:solidFill>
          <a:ln>
            <a:noFill/>
          </a:ln>
          <a:effectLst>
            <a:reflection blurRad="6350" stA="50000" endA="300" endPos="55500" dist="50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>
              <a:solidFill>
                <a:prstClr val="black"/>
              </a:solidFill>
              <a:effectLst>
                <a:innerShdw blurRad="114300">
                  <a:prstClr val="black"/>
                </a:innerShdw>
              </a:effectLst>
            </a:endParaRPr>
          </a:p>
        </p:txBody>
      </p:sp>
      <p:sp>
        <p:nvSpPr>
          <p:cNvPr id="12" name="11 CuadroTexto"/>
          <p:cNvSpPr txBox="1"/>
          <p:nvPr/>
        </p:nvSpPr>
        <p:spPr>
          <a:xfrm>
            <a:off x="549490" y="980728"/>
            <a:ext cx="798295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L" sz="2200" b="1" u="sng" dirty="0">
                <a:solidFill>
                  <a:prstClr val="black"/>
                </a:solidFill>
              </a:rPr>
              <a:t>Tablas de Mortalidad: impacto de las actualizaciones </a:t>
            </a:r>
          </a:p>
        </p:txBody>
      </p:sp>
      <p:sp>
        <p:nvSpPr>
          <p:cNvPr id="6" name="5 CuadroTexto"/>
          <p:cNvSpPr txBox="1"/>
          <p:nvPr/>
        </p:nvSpPr>
        <p:spPr>
          <a:xfrm>
            <a:off x="1691680" y="6207695"/>
            <a:ext cx="725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200" b="1" dirty="0" smtClean="0">
                <a:solidFill>
                  <a:prstClr val="black"/>
                </a:solidFill>
              </a:rPr>
              <a:t>Supuestos</a:t>
            </a:r>
            <a:r>
              <a:rPr lang="es-CL" sz="1200" dirty="0" smtClean="0">
                <a:solidFill>
                  <a:prstClr val="black"/>
                </a:solidFill>
              </a:rPr>
              <a:t>: Mujer de 60 años en 2016, con un saldo </a:t>
            </a:r>
            <a:r>
              <a:rPr lang="es-CL" sz="1200" dirty="0">
                <a:solidFill>
                  <a:prstClr val="black"/>
                </a:solidFill>
              </a:rPr>
              <a:t>de $</a:t>
            </a:r>
            <a:r>
              <a:rPr lang="es-CL" sz="1200" dirty="0" smtClean="0">
                <a:solidFill>
                  <a:prstClr val="black"/>
                </a:solidFill>
              </a:rPr>
              <a:t>45.000.000, sin beneficiarios. Tasa de interés técnica del Retiro Programado (TRP) de 3,12%. </a:t>
            </a:r>
            <a:r>
              <a:rPr lang="es-CL" sz="1200" dirty="0" err="1" smtClean="0">
                <a:solidFill>
                  <a:prstClr val="black"/>
                </a:solidFill>
              </a:rPr>
              <a:t>Fuente:SP</a:t>
            </a:r>
            <a:endParaRPr lang="es-CL" sz="1200" dirty="0">
              <a:solidFill>
                <a:prstClr val="black"/>
              </a:solidFill>
            </a:endParaRPr>
          </a:p>
        </p:txBody>
      </p:sp>
      <p:graphicFrame>
        <p:nvGraphicFramePr>
          <p:cNvPr id="7" name="3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46494854"/>
              </p:ext>
            </p:extLst>
          </p:nvPr>
        </p:nvGraphicFramePr>
        <p:xfrm>
          <a:off x="179512" y="2607295"/>
          <a:ext cx="5022304" cy="36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Rectangle 11"/>
          <p:cNvSpPr/>
          <p:nvPr/>
        </p:nvSpPr>
        <p:spPr>
          <a:xfrm>
            <a:off x="395536" y="1484784"/>
            <a:ext cx="842493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C00000"/>
              </a:buClr>
            </a:pPr>
            <a:r>
              <a:rPr lang="es-CL" sz="2000" dirty="0" smtClean="0">
                <a:solidFill>
                  <a:prstClr val="black"/>
                </a:solidFill>
              </a:rPr>
              <a:t>Para el sub-grupo de </a:t>
            </a:r>
            <a:r>
              <a:rPr lang="es-CL" sz="2000" b="1" dirty="0" smtClean="0">
                <a:solidFill>
                  <a:prstClr val="black"/>
                </a:solidFill>
              </a:rPr>
              <a:t>nuevos pensionados en retiro programado</a:t>
            </a:r>
            <a:r>
              <a:rPr lang="es-CL" sz="2000" dirty="0">
                <a:solidFill>
                  <a:prstClr val="black"/>
                </a:solidFill>
              </a:rPr>
              <a:t>, </a:t>
            </a:r>
            <a:r>
              <a:rPr lang="es-CL" sz="2000" dirty="0" smtClean="0">
                <a:solidFill>
                  <a:prstClr val="black"/>
                </a:solidFill>
              </a:rPr>
              <a:t>las </a:t>
            </a:r>
            <a:r>
              <a:rPr lang="es-CL" sz="2000" dirty="0">
                <a:solidFill>
                  <a:prstClr val="black"/>
                </a:solidFill>
              </a:rPr>
              <a:t>nuevas </a:t>
            </a:r>
            <a:r>
              <a:rPr lang="es-CL" sz="2000" dirty="0" smtClean="0">
                <a:solidFill>
                  <a:prstClr val="black"/>
                </a:solidFill>
              </a:rPr>
              <a:t>TM redistribuyen </a:t>
            </a:r>
            <a:r>
              <a:rPr lang="es-CL" sz="2000" dirty="0">
                <a:solidFill>
                  <a:prstClr val="black"/>
                </a:solidFill>
              </a:rPr>
              <a:t>el pago de las pensiones, disminuyendo el monto de </a:t>
            </a:r>
            <a:r>
              <a:rPr lang="es-CL" sz="2000" dirty="0" smtClean="0">
                <a:solidFill>
                  <a:prstClr val="black"/>
                </a:solidFill>
              </a:rPr>
              <a:t>las primeras </a:t>
            </a:r>
            <a:r>
              <a:rPr lang="es-CL" sz="2000" dirty="0">
                <a:solidFill>
                  <a:prstClr val="black"/>
                </a:solidFill>
              </a:rPr>
              <a:t>pensiones y aumentando el de las últimas. </a:t>
            </a:r>
          </a:p>
        </p:txBody>
      </p:sp>
      <p:graphicFrame>
        <p:nvGraphicFramePr>
          <p:cNvPr id="9" name="8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4227974"/>
              </p:ext>
            </p:extLst>
          </p:nvPr>
        </p:nvGraphicFramePr>
        <p:xfrm>
          <a:off x="3923928" y="2996953"/>
          <a:ext cx="4824536" cy="12438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3503"/>
                <a:gridCol w="1150207"/>
                <a:gridCol w="1246971"/>
                <a:gridCol w="1313855"/>
              </a:tblGrid>
              <a:tr h="544130">
                <a:tc>
                  <a:txBody>
                    <a:bodyPr/>
                    <a:lstStyle/>
                    <a:p>
                      <a:pPr algn="ctr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600" kern="1200" dirty="0">
                          <a:effectLst/>
                        </a:rPr>
                        <a:t>Tipo</a:t>
                      </a:r>
                      <a:endParaRPr lang="es-CL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0170" marR="90170" marT="46990" marB="4699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600" kern="1200" dirty="0" smtClean="0">
                          <a:effectLst/>
                        </a:rPr>
                        <a:t>Edad de pensión</a:t>
                      </a:r>
                      <a:endParaRPr lang="es-CL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0170" marR="90170" marT="46990" marB="4699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600" kern="1200">
                          <a:effectLst/>
                        </a:rPr>
                        <a:t>Cambio 1</a:t>
                      </a:r>
                      <a:r>
                        <a:rPr lang="es-CL" sz="1600" kern="1200" baseline="30000">
                          <a:effectLst/>
                        </a:rPr>
                        <a:t>ra</a:t>
                      </a:r>
                      <a:r>
                        <a:rPr lang="es-CL" sz="1600" kern="1200">
                          <a:effectLst/>
                        </a:rPr>
                        <a:t> pensión</a:t>
                      </a:r>
                      <a:endParaRPr lang="es-CL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0170" marR="90170" marT="46990" marB="4699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Cambio en pensión a los 90 años</a:t>
                      </a:r>
                      <a:endParaRPr lang="es-CL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0170" marR="90170" marT="46990" marB="46990" anchor="ctr"/>
                </a:tc>
              </a:tr>
              <a:tr h="231990">
                <a:tc>
                  <a:txBody>
                    <a:bodyPr/>
                    <a:lstStyle/>
                    <a:p>
                      <a:pPr algn="ctr" fontAlgn="b">
                        <a:lnSpc>
                          <a:spcPts val="1690"/>
                        </a:lnSpc>
                        <a:spcAft>
                          <a:spcPts val="0"/>
                        </a:spcAft>
                      </a:pPr>
                      <a:r>
                        <a:rPr lang="es-CL" sz="1600" kern="1200" dirty="0">
                          <a:effectLst/>
                        </a:rPr>
                        <a:t>Vejez</a:t>
                      </a:r>
                      <a:endParaRPr lang="es-CL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0170" marR="90170" marT="46990" marB="4699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690"/>
                        </a:lnSpc>
                        <a:spcAft>
                          <a:spcPts val="0"/>
                        </a:spcAft>
                      </a:pPr>
                      <a:r>
                        <a:rPr lang="es-CL" sz="1600" kern="1200" dirty="0">
                          <a:effectLst/>
                        </a:rPr>
                        <a:t>60</a:t>
                      </a:r>
                      <a:endParaRPr lang="es-CL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0170" marR="90170" marT="46990" marB="4699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690"/>
                        </a:lnSpc>
                        <a:spcAft>
                          <a:spcPts val="0"/>
                        </a:spcAft>
                      </a:pPr>
                      <a:r>
                        <a:rPr lang="es-CL" sz="1600" kern="1200">
                          <a:effectLst/>
                        </a:rPr>
                        <a:t>-2,3%</a:t>
                      </a:r>
                      <a:endParaRPr lang="es-CL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0170" marR="90170" marT="46990" marB="4699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690"/>
                        </a:lnSpc>
                        <a:spcAft>
                          <a:spcPts val="0"/>
                        </a:spcAft>
                      </a:pPr>
                      <a:r>
                        <a:rPr lang="es-CL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11,1%</a:t>
                      </a:r>
                      <a:endParaRPr lang="es-CL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0170" marR="90170" marT="46990" marB="46990" anchor="b"/>
                </a:tc>
              </a:tr>
            </a:tbl>
          </a:graphicData>
        </a:graphic>
      </p:graphicFrame>
      <p:sp>
        <p:nvSpPr>
          <p:cNvPr id="10" name="9 CuadroTexto"/>
          <p:cNvSpPr txBox="1"/>
          <p:nvPr/>
        </p:nvSpPr>
        <p:spPr>
          <a:xfrm>
            <a:off x="485022" y="2680574"/>
            <a:ext cx="402406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1500" b="1" dirty="0" smtClean="0">
                <a:solidFill>
                  <a:prstClr val="black"/>
                </a:solidFill>
              </a:rPr>
              <a:t>Mujer</a:t>
            </a:r>
            <a:endParaRPr lang="es-CL" sz="15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4564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5D0DD-E23F-49B5-8656-B6496AF58C54}" type="slidenum">
              <a:rPr lang="es-CL" smtClean="0">
                <a:solidFill>
                  <a:prstClr val="white">
                    <a:lumMod val="50000"/>
                  </a:prstClr>
                </a:solidFill>
              </a:rPr>
              <a:pPr/>
              <a:t>23</a:t>
            </a:fld>
            <a:endParaRPr lang="es-CL" dirty="0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57" name="2 Título"/>
          <p:cNvSpPr>
            <a:spLocks noGrp="1"/>
          </p:cNvSpPr>
          <p:nvPr>
            <p:ph type="title"/>
          </p:nvPr>
        </p:nvSpPr>
        <p:spPr>
          <a:xfrm>
            <a:off x="179512" y="188640"/>
            <a:ext cx="8229600" cy="504056"/>
          </a:xfrm>
        </p:spPr>
        <p:txBody>
          <a:bodyPr>
            <a:normAutofit/>
          </a:bodyPr>
          <a:lstStyle/>
          <a:p>
            <a:r>
              <a:rPr lang="es-CL" dirty="0" smtClean="0"/>
              <a:t>AJUSTES A LOS PARÁMETROS DEL SISTEMA DE PENSIONES </a:t>
            </a:r>
            <a:endParaRPr lang="es-CL" dirty="0"/>
          </a:p>
        </p:txBody>
      </p:sp>
      <p:sp>
        <p:nvSpPr>
          <p:cNvPr id="11" name="10 Cheurón"/>
          <p:cNvSpPr/>
          <p:nvPr/>
        </p:nvSpPr>
        <p:spPr>
          <a:xfrm>
            <a:off x="251520" y="1098823"/>
            <a:ext cx="233502" cy="241948"/>
          </a:xfrm>
          <a:prstGeom prst="chevron">
            <a:avLst/>
          </a:prstGeom>
          <a:solidFill>
            <a:srgbClr val="00A6D6">
              <a:alpha val="60000"/>
            </a:srgbClr>
          </a:solidFill>
          <a:ln>
            <a:noFill/>
          </a:ln>
          <a:effectLst>
            <a:reflection blurRad="6350" stA="50000" endA="300" endPos="55500" dist="50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>
              <a:solidFill>
                <a:prstClr val="black"/>
              </a:solidFill>
              <a:effectLst>
                <a:innerShdw blurRad="114300">
                  <a:prstClr val="black"/>
                </a:innerShdw>
              </a:effectLst>
            </a:endParaRPr>
          </a:p>
        </p:txBody>
      </p:sp>
      <p:sp>
        <p:nvSpPr>
          <p:cNvPr id="12" name="11 CuadroTexto"/>
          <p:cNvSpPr txBox="1"/>
          <p:nvPr/>
        </p:nvSpPr>
        <p:spPr>
          <a:xfrm>
            <a:off x="549490" y="980728"/>
            <a:ext cx="798295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L" sz="2200" b="1" u="sng" dirty="0">
                <a:solidFill>
                  <a:prstClr val="black"/>
                </a:solidFill>
              </a:rPr>
              <a:t>Tablas de Mortalidad: impacto de las actualizaciones </a:t>
            </a:r>
          </a:p>
        </p:txBody>
      </p:sp>
      <p:sp>
        <p:nvSpPr>
          <p:cNvPr id="13" name="Rectangle 11"/>
          <p:cNvSpPr/>
          <p:nvPr/>
        </p:nvSpPr>
        <p:spPr>
          <a:xfrm>
            <a:off x="395536" y="1484784"/>
            <a:ext cx="835292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C00000"/>
              </a:buClr>
            </a:pPr>
            <a:r>
              <a:rPr lang="es-CL" sz="2000" dirty="0" smtClean="0">
                <a:solidFill>
                  <a:prstClr val="black"/>
                </a:solidFill>
              </a:rPr>
              <a:t>Para el sub-grupo de </a:t>
            </a:r>
            <a:r>
              <a:rPr lang="es-CL" sz="2000" b="1" dirty="0" smtClean="0">
                <a:solidFill>
                  <a:prstClr val="black"/>
                </a:solidFill>
              </a:rPr>
              <a:t>nuevos pensionados en retiro programado</a:t>
            </a:r>
            <a:r>
              <a:rPr lang="es-CL" sz="2000" dirty="0">
                <a:solidFill>
                  <a:prstClr val="black"/>
                </a:solidFill>
              </a:rPr>
              <a:t>, </a:t>
            </a:r>
            <a:r>
              <a:rPr lang="es-CL" sz="2000" dirty="0" smtClean="0">
                <a:solidFill>
                  <a:prstClr val="black"/>
                </a:solidFill>
              </a:rPr>
              <a:t>las </a:t>
            </a:r>
            <a:r>
              <a:rPr lang="es-CL" sz="2000" dirty="0">
                <a:solidFill>
                  <a:prstClr val="black"/>
                </a:solidFill>
              </a:rPr>
              <a:t>nuevas </a:t>
            </a:r>
            <a:r>
              <a:rPr lang="es-CL" sz="2000" dirty="0" smtClean="0">
                <a:solidFill>
                  <a:prstClr val="black"/>
                </a:solidFill>
              </a:rPr>
              <a:t>TM redistribuyen </a:t>
            </a:r>
            <a:r>
              <a:rPr lang="es-CL" sz="2000" dirty="0">
                <a:solidFill>
                  <a:prstClr val="black"/>
                </a:solidFill>
              </a:rPr>
              <a:t>el pago de las pensiones, disminuyendo el monto de </a:t>
            </a:r>
            <a:r>
              <a:rPr lang="es-CL" sz="2000" dirty="0" smtClean="0">
                <a:solidFill>
                  <a:prstClr val="black"/>
                </a:solidFill>
              </a:rPr>
              <a:t>las primeras </a:t>
            </a:r>
            <a:r>
              <a:rPr lang="es-CL" sz="2000" dirty="0">
                <a:solidFill>
                  <a:prstClr val="black"/>
                </a:solidFill>
              </a:rPr>
              <a:t>pensiones y aumentando el de las últimas. </a:t>
            </a:r>
          </a:p>
        </p:txBody>
      </p:sp>
      <p:graphicFrame>
        <p:nvGraphicFramePr>
          <p:cNvPr id="14" name="1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4219839"/>
              </p:ext>
            </p:extLst>
          </p:nvPr>
        </p:nvGraphicFramePr>
        <p:xfrm>
          <a:off x="3995937" y="2924944"/>
          <a:ext cx="4824536" cy="12451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3503"/>
                <a:gridCol w="1150207"/>
                <a:gridCol w="1246971"/>
                <a:gridCol w="1313855"/>
              </a:tblGrid>
              <a:tr h="369570">
                <a:tc>
                  <a:txBody>
                    <a:bodyPr/>
                    <a:lstStyle/>
                    <a:p>
                      <a:pPr algn="ctr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600" kern="1200" dirty="0">
                          <a:effectLst/>
                        </a:rPr>
                        <a:t>Tipo</a:t>
                      </a:r>
                      <a:endParaRPr lang="es-CL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0170" marR="90170" marT="46990" marB="4699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600" kern="1200" dirty="0" smtClean="0">
                          <a:effectLst/>
                        </a:rPr>
                        <a:t>Edad de pensión</a:t>
                      </a:r>
                      <a:endParaRPr lang="es-CL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0170" marR="90170" marT="46990" marB="4699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600" kern="1200" dirty="0">
                          <a:effectLst/>
                        </a:rPr>
                        <a:t>Cambio 1</a:t>
                      </a:r>
                      <a:r>
                        <a:rPr lang="es-CL" sz="1600" kern="1200" baseline="30000" dirty="0">
                          <a:effectLst/>
                        </a:rPr>
                        <a:t>ra</a:t>
                      </a:r>
                      <a:r>
                        <a:rPr lang="es-CL" sz="1600" kern="1200" dirty="0">
                          <a:effectLst/>
                        </a:rPr>
                        <a:t> pensión</a:t>
                      </a:r>
                      <a:endParaRPr lang="es-CL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0170" marR="90170" marT="46990" marB="4699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Cambio en pensión a los 90 años</a:t>
                      </a:r>
                      <a:endParaRPr lang="es-CL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0170" marR="90170" marT="46990" marB="46990" anchor="ctr"/>
                </a:tc>
              </a:tr>
              <a:tr h="309880">
                <a:tc>
                  <a:txBody>
                    <a:bodyPr/>
                    <a:lstStyle/>
                    <a:p>
                      <a:pPr algn="ctr" fontAlgn="b">
                        <a:lnSpc>
                          <a:spcPts val="1690"/>
                        </a:lnSpc>
                        <a:spcAft>
                          <a:spcPts val="0"/>
                        </a:spcAft>
                      </a:pPr>
                      <a:r>
                        <a:rPr lang="es-CL" sz="1600" kern="1200">
                          <a:effectLst/>
                        </a:rPr>
                        <a:t>Vejez</a:t>
                      </a:r>
                      <a:endParaRPr lang="es-CL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0170" marR="90170" marT="46990" marB="4699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690"/>
                        </a:lnSpc>
                        <a:spcAft>
                          <a:spcPts val="0"/>
                        </a:spcAft>
                      </a:pPr>
                      <a:r>
                        <a:rPr lang="es-CL" sz="1600" kern="1200">
                          <a:effectLst/>
                        </a:rPr>
                        <a:t>65</a:t>
                      </a:r>
                      <a:endParaRPr lang="es-CL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0170" marR="90170" marT="46990" marB="4699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690"/>
                        </a:lnSpc>
                        <a:spcAft>
                          <a:spcPts val="0"/>
                        </a:spcAft>
                      </a:pPr>
                      <a:r>
                        <a:rPr lang="es-CL" sz="1600" kern="1200" dirty="0">
                          <a:effectLst/>
                        </a:rPr>
                        <a:t>-2,3%</a:t>
                      </a:r>
                      <a:endParaRPr lang="es-CL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0170" marR="90170" marT="46990" marB="4699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690"/>
                        </a:lnSpc>
                        <a:spcAft>
                          <a:spcPts val="0"/>
                        </a:spcAft>
                      </a:pPr>
                      <a:r>
                        <a:rPr lang="es-CL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15,4%</a:t>
                      </a:r>
                      <a:endParaRPr lang="es-CL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0170" marR="90170" marT="46990" marB="46990" anchor="b"/>
                </a:tc>
              </a:tr>
            </a:tbl>
          </a:graphicData>
        </a:graphic>
      </p:graphicFrame>
      <p:graphicFrame>
        <p:nvGraphicFramePr>
          <p:cNvPr id="15" name="4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25935120"/>
              </p:ext>
            </p:extLst>
          </p:nvPr>
        </p:nvGraphicFramePr>
        <p:xfrm>
          <a:off x="31304" y="2636912"/>
          <a:ext cx="4752528" cy="35283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6" name="15 CuadroTexto"/>
          <p:cNvSpPr txBox="1"/>
          <p:nvPr/>
        </p:nvSpPr>
        <p:spPr>
          <a:xfrm>
            <a:off x="395536" y="2671556"/>
            <a:ext cx="402406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1500" b="1" dirty="0" smtClean="0"/>
              <a:t>Hombre</a:t>
            </a:r>
            <a:endParaRPr lang="es-CL" sz="1500" dirty="0"/>
          </a:p>
        </p:txBody>
      </p:sp>
      <p:sp>
        <p:nvSpPr>
          <p:cNvPr id="17" name="16 CuadroTexto"/>
          <p:cNvSpPr txBox="1"/>
          <p:nvPr/>
        </p:nvSpPr>
        <p:spPr>
          <a:xfrm>
            <a:off x="1835696" y="6207695"/>
            <a:ext cx="69847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200" b="1" dirty="0" smtClean="0"/>
              <a:t>Supuestos</a:t>
            </a:r>
            <a:r>
              <a:rPr lang="es-CL" sz="1200" dirty="0" smtClean="0"/>
              <a:t>: Hombre de 65 años en 2016, con un saldo </a:t>
            </a:r>
            <a:r>
              <a:rPr lang="es-CL" sz="1200" dirty="0"/>
              <a:t>de $</a:t>
            </a:r>
            <a:r>
              <a:rPr lang="es-CL" sz="1200" dirty="0" smtClean="0"/>
              <a:t>45.000.000, sin beneficiarios. Tasa de interés técnica del Retiro Programado (TRP) de 3,12%. Fuente: SP</a:t>
            </a:r>
            <a:endParaRPr lang="es-CL" sz="1200" dirty="0"/>
          </a:p>
        </p:txBody>
      </p:sp>
    </p:spTree>
    <p:extLst>
      <p:ext uri="{BB962C8B-B14F-4D97-AF65-F5344CB8AC3E}">
        <p14:creationId xmlns:p14="http://schemas.microsoft.com/office/powerpoint/2010/main" val="29682381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5D0DD-E23F-49B5-8656-B6496AF58C54}" type="slidenum">
              <a:rPr lang="es-CL" smtClean="0">
                <a:solidFill>
                  <a:prstClr val="white">
                    <a:lumMod val="50000"/>
                  </a:prstClr>
                </a:solidFill>
              </a:rPr>
              <a:pPr/>
              <a:t>24</a:t>
            </a:fld>
            <a:endParaRPr lang="es-CL" dirty="0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57" name="2 Título"/>
          <p:cNvSpPr>
            <a:spLocks noGrp="1"/>
          </p:cNvSpPr>
          <p:nvPr>
            <p:ph type="title"/>
          </p:nvPr>
        </p:nvSpPr>
        <p:spPr>
          <a:xfrm>
            <a:off x="179512" y="188640"/>
            <a:ext cx="8229600" cy="504056"/>
          </a:xfrm>
        </p:spPr>
        <p:txBody>
          <a:bodyPr>
            <a:normAutofit/>
          </a:bodyPr>
          <a:lstStyle/>
          <a:p>
            <a:r>
              <a:rPr lang="es-CL" dirty="0" smtClean="0"/>
              <a:t>AJUSTES A LOS PARÁMETROS DEL SISTEMA DE PENSIONES </a:t>
            </a:r>
            <a:endParaRPr lang="es-CL" dirty="0"/>
          </a:p>
        </p:txBody>
      </p:sp>
      <p:sp>
        <p:nvSpPr>
          <p:cNvPr id="11" name="10 Cheurón"/>
          <p:cNvSpPr/>
          <p:nvPr/>
        </p:nvSpPr>
        <p:spPr>
          <a:xfrm>
            <a:off x="251520" y="1098823"/>
            <a:ext cx="233502" cy="241948"/>
          </a:xfrm>
          <a:prstGeom prst="chevron">
            <a:avLst/>
          </a:prstGeom>
          <a:solidFill>
            <a:srgbClr val="00A6D6">
              <a:alpha val="60000"/>
            </a:srgbClr>
          </a:solidFill>
          <a:ln>
            <a:noFill/>
          </a:ln>
          <a:effectLst>
            <a:reflection blurRad="6350" stA="50000" endA="300" endPos="55500" dist="50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>
              <a:solidFill>
                <a:prstClr val="black"/>
              </a:solidFill>
              <a:effectLst>
                <a:innerShdw blurRad="114300">
                  <a:prstClr val="black"/>
                </a:innerShdw>
              </a:effectLst>
            </a:endParaRPr>
          </a:p>
        </p:txBody>
      </p:sp>
      <p:sp>
        <p:nvSpPr>
          <p:cNvPr id="12" name="11 CuadroTexto"/>
          <p:cNvSpPr txBox="1"/>
          <p:nvPr/>
        </p:nvSpPr>
        <p:spPr>
          <a:xfrm>
            <a:off x="549490" y="980728"/>
            <a:ext cx="798295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L" sz="2200" b="1" u="sng" dirty="0">
                <a:solidFill>
                  <a:prstClr val="black"/>
                </a:solidFill>
              </a:rPr>
              <a:t>Tablas de Mortalidad: </a:t>
            </a:r>
            <a:r>
              <a:rPr lang="es-CL" sz="2200" b="1" u="sng" dirty="0" smtClean="0">
                <a:solidFill>
                  <a:prstClr val="black"/>
                </a:solidFill>
              </a:rPr>
              <a:t>efecto en las reservas técnicas de RV</a:t>
            </a:r>
            <a:endParaRPr lang="es-CL" sz="2200" b="1" u="sng" dirty="0">
              <a:solidFill>
                <a:prstClr val="black"/>
              </a:solidFill>
            </a:endParaRPr>
          </a:p>
        </p:txBody>
      </p:sp>
      <p:sp>
        <p:nvSpPr>
          <p:cNvPr id="18" name="17 Cheurón"/>
          <p:cNvSpPr/>
          <p:nvPr/>
        </p:nvSpPr>
        <p:spPr>
          <a:xfrm>
            <a:off x="467544" y="1717836"/>
            <a:ext cx="233502" cy="241948"/>
          </a:xfrm>
          <a:prstGeom prst="chevron">
            <a:avLst/>
          </a:prstGeom>
          <a:solidFill>
            <a:srgbClr val="00A6D6">
              <a:alpha val="60000"/>
            </a:srgbClr>
          </a:solidFill>
          <a:ln>
            <a:noFill/>
          </a:ln>
          <a:effectLst>
            <a:reflection blurRad="6350" stA="50000" endA="300" endPos="55500" dist="50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>
              <a:solidFill>
                <a:prstClr val="black"/>
              </a:solidFill>
              <a:effectLst>
                <a:innerShdw blurRad="114300">
                  <a:prstClr val="black"/>
                </a:innerShdw>
              </a:effectLst>
            </a:endParaRPr>
          </a:p>
        </p:txBody>
      </p:sp>
      <p:sp>
        <p:nvSpPr>
          <p:cNvPr id="19" name="18 CuadroTexto"/>
          <p:cNvSpPr txBox="1"/>
          <p:nvPr/>
        </p:nvSpPr>
        <p:spPr>
          <a:xfrm>
            <a:off x="683568" y="1628800"/>
            <a:ext cx="8136904" cy="48582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Clr>
                <a:srgbClr val="C00000"/>
              </a:buClr>
            </a:pPr>
            <a:r>
              <a:rPr lang="es-CL" sz="2000" dirty="0"/>
              <a:t>Como resultado de la aplicación de las nuevas TM, la Superintendencia de Valores y Seguros ha estimado que </a:t>
            </a:r>
            <a:r>
              <a:rPr lang="es-CL" sz="2000" b="1" dirty="0"/>
              <a:t>las reservas técnicas de las aseguradoras</a:t>
            </a:r>
            <a:r>
              <a:rPr lang="es-CL" sz="2000" dirty="0"/>
              <a:t>, que respaldan sus obligaciones futuras de pensiones por renta vitalicia y seguro de invalidez y sobrevivencia, </a:t>
            </a:r>
            <a:r>
              <a:rPr lang="es-CL" sz="2000" b="1" dirty="0"/>
              <a:t>se incrementarán en aproximadamente US$ 530 millones</a:t>
            </a:r>
            <a:r>
              <a:rPr lang="es-CL" sz="2000" dirty="0"/>
              <a:t>, equivalentes a 1,48% de las reservas técnicas por rentas vitalicias, a junio de 2015. </a:t>
            </a:r>
          </a:p>
          <a:p>
            <a:pPr algn="just">
              <a:buClr>
                <a:srgbClr val="C00000"/>
              </a:buClr>
            </a:pPr>
            <a:endParaRPr lang="es-CL" dirty="0"/>
          </a:p>
          <a:p>
            <a:pPr algn="just">
              <a:buClr>
                <a:srgbClr val="C00000"/>
              </a:buClr>
            </a:pPr>
            <a:r>
              <a:rPr lang="es-CL" sz="2000" b="1" dirty="0" smtClean="0"/>
              <a:t>El </a:t>
            </a:r>
            <a:r>
              <a:rPr lang="es-CL" sz="2000" b="1" dirty="0"/>
              <a:t>incremento en reservas técnicas derivado de las nuevas tablas incrementa el costo de la renta vitalicia para la </a:t>
            </a:r>
            <a:r>
              <a:rPr lang="es-CL" sz="2000" b="1" dirty="0" smtClean="0"/>
              <a:t>compañía</a:t>
            </a:r>
            <a:r>
              <a:rPr lang="es-CL" sz="2000" dirty="0" smtClean="0"/>
              <a:t>. Si </a:t>
            </a:r>
            <a:r>
              <a:rPr lang="es-CL" sz="2000" dirty="0"/>
              <a:t>las aseguradoras traspasaran íntegramente a pensión el efecto de las nuevas tablas sobre las provisiones técnicas que éstas deben constituir, el monto de la renta vitalicia ofertada a partir de la vigencia de las nuevas tablas se reduciría en torno al  2%.</a:t>
            </a:r>
          </a:p>
          <a:p>
            <a:pPr marL="0" lvl="1" algn="just">
              <a:spcBef>
                <a:spcPct val="0"/>
              </a:spcBef>
              <a:spcAft>
                <a:spcPct val="35000"/>
              </a:spcAft>
              <a:buClr>
                <a:schemeClr val="tx1"/>
              </a:buClr>
              <a:buSzPct val="100000"/>
              <a:tabLst>
                <a:tab pos="447675" algn="l"/>
              </a:tabLst>
            </a:pPr>
            <a:endParaRPr lang="es-CL" sz="2200" b="1" u="sng" dirty="0">
              <a:solidFill>
                <a:srgbClr val="FF0000"/>
              </a:solidFill>
            </a:endParaRPr>
          </a:p>
          <a:p>
            <a:pPr marL="0" lvl="1" algn="just">
              <a:spcBef>
                <a:spcPct val="0"/>
              </a:spcBef>
              <a:spcAft>
                <a:spcPct val="35000"/>
              </a:spcAft>
              <a:buClr>
                <a:schemeClr val="tx1"/>
              </a:buClr>
              <a:buSzPct val="100000"/>
              <a:tabLst>
                <a:tab pos="447675" algn="l"/>
              </a:tabLst>
            </a:pPr>
            <a:endParaRPr lang="es-CL" sz="2200" b="1" u="sng" dirty="0" smtClean="0">
              <a:solidFill>
                <a:srgbClr val="FF0000"/>
              </a:solidFill>
            </a:endParaRPr>
          </a:p>
        </p:txBody>
      </p:sp>
      <p:sp>
        <p:nvSpPr>
          <p:cNvPr id="20" name="19 Cheurón"/>
          <p:cNvSpPr/>
          <p:nvPr/>
        </p:nvSpPr>
        <p:spPr>
          <a:xfrm>
            <a:off x="467544" y="3861048"/>
            <a:ext cx="233502" cy="241948"/>
          </a:xfrm>
          <a:prstGeom prst="chevron">
            <a:avLst/>
          </a:prstGeom>
          <a:solidFill>
            <a:srgbClr val="00A6D6">
              <a:alpha val="60000"/>
            </a:srgbClr>
          </a:solidFill>
          <a:ln>
            <a:noFill/>
          </a:ln>
          <a:effectLst>
            <a:reflection blurRad="6350" stA="50000" endA="300" endPos="55500" dist="50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>
              <a:solidFill>
                <a:prstClr val="black"/>
              </a:solidFill>
              <a:effectLst>
                <a:innerShdw blurRad="114300">
                  <a:prstClr val="black"/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2772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5D0DD-E23F-49B5-8656-B6496AF58C54}" type="slidenum">
              <a:rPr lang="es-CL" smtClean="0">
                <a:solidFill>
                  <a:prstClr val="white">
                    <a:lumMod val="50000"/>
                  </a:prstClr>
                </a:solidFill>
              </a:rPr>
              <a:pPr/>
              <a:t>25</a:t>
            </a:fld>
            <a:endParaRPr lang="es-CL" dirty="0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57" name="2 Título"/>
          <p:cNvSpPr>
            <a:spLocks noGrp="1"/>
          </p:cNvSpPr>
          <p:nvPr>
            <p:ph type="title"/>
          </p:nvPr>
        </p:nvSpPr>
        <p:spPr>
          <a:xfrm>
            <a:off x="179512" y="188640"/>
            <a:ext cx="8229600" cy="504056"/>
          </a:xfrm>
        </p:spPr>
        <p:txBody>
          <a:bodyPr>
            <a:normAutofit/>
          </a:bodyPr>
          <a:lstStyle/>
          <a:p>
            <a:r>
              <a:rPr lang="es-CL" dirty="0" smtClean="0"/>
              <a:t>AJUSTES A LOS PARÁMETROS DEL SISTEMA DE PENSIONES </a:t>
            </a:r>
            <a:endParaRPr lang="es-CL" dirty="0"/>
          </a:p>
        </p:txBody>
      </p:sp>
      <p:sp>
        <p:nvSpPr>
          <p:cNvPr id="11" name="10 Cheurón"/>
          <p:cNvSpPr/>
          <p:nvPr/>
        </p:nvSpPr>
        <p:spPr>
          <a:xfrm>
            <a:off x="251520" y="1098823"/>
            <a:ext cx="233502" cy="241948"/>
          </a:xfrm>
          <a:prstGeom prst="chevron">
            <a:avLst/>
          </a:prstGeom>
          <a:solidFill>
            <a:srgbClr val="00A6D6">
              <a:alpha val="60000"/>
            </a:srgbClr>
          </a:solidFill>
          <a:ln>
            <a:noFill/>
          </a:ln>
          <a:effectLst>
            <a:reflection blurRad="6350" stA="50000" endA="300" endPos="55500" dist="50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>
              <a:solidFill>
                <a:prstClr val="black"/>
              </a:solidFill>
              <a:effectLst>
                <a:innerShdw blurRad="114300">
                  <a:prstClr val="black"/>
                </a:innerShdw>
              </a:effectLst>
            </a:endParaRPr>
          </a:p>
        </p:txBody>
      </p:sp>
      <p:sp>
        <p:nvSpPr>
          <p:cNvPr id="12" name="11 CuadroTexto"/>
          <p:cNvSpPr txBox="1"/>
          <p:nvPr/>
        </p:nvSpPr>
        <p:spPr>
          <a:xfrm>
            <a:off x="549490" y="980728"/>
            <a:ext cx="798295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L" sz="2200" b="1" u="sng" dirty="0">
                <a:solidFill>
                  <a:prstClr val="black"/>
                </a:solidFill>
              </a:rPr>
              <a:t>Tablas de Mortalidad: </a:t>
            </a:r>
            <a:r>
              <a:rPr lang="es-CL" sz="2200" b="1" u="sng" dirty="0" smtClean="0">
                <a:solidFill>
                  <a:prstClr val="black"/>
                </a:solidFill>
              </a:rPr>
              <a:t>efecto en las reservas técnicas del SIS</a:t>
            </a:r>
            <a:endParaRPr lang="es-CL" sz="2200" b="1" u="sng" dirty="0">
              <a:solidFill>
                <a:prstClr val="black"/>
              </a:solidFill>
            </a:endParaRPr>
          </a:p>
        </p:txBody>
      </p:sp>
      <p:sp>
        <p:nvSpPr>
          <p:cNvPr id="6" name="5 Cheurón"/>
          <p:cNvSpPr/>
          <p:nvPr/>
        </p:nvSpPr>
        <p:spPr>
          <a:xfrm>
            <a:off x="467544" y="1717836"/>
            <a:ext cx="233502" cy="241948"/>
          </a:xfrm>
          <a:prstGeom prst="chevron">
            <a:avLst/>
          </a:prstGeom>
          <a:solidFill>
            <a:srgbClr val="00A6D6">
              <a:alpha val="60000"/>
            </a:srgbClr>
          </a:solidFill>
          <a:ln>
            <a:noFill/>
          </a:ln>
          <a:effectLst>
            <a:reflection blurRad="6350" stA="50000" endA="300" endPos="55500" dist="50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>
              <a:solidFill>
                <a:prstClr val="black"/>
              </a:solidFill>
              <a:effectLst>
                <a:innerShdw blurRad="114300">
                  <a:prstClr val="black"/>
                </a:innerShdw>
              </a:effectLst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683568" y="1628800"/>
            <a:ext cx="8136904" cy="51044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000" dirty="0"/>
              <a:t>Los compañías que se adjudicaron la licitaron de las cobertura del Seguro de Invalidez y Sobrevivencia para el periodo 2016-2018, presentaron sus ofertas considerando las TM 2014</a:t>
            </a:r>
            <a:r>
              <a:rPr lang="es-CL" sz="2000" dirty="0" smtClean="0"/>
              <a:t>.</a:t>
            </a:r>
          </a:p>
          <a:p>
            <a:endParaRPr lang="es-CL" sz="2200" dirty="0"/>
          </a:p>
          <a:p>
            <a:r>
              <a:rPr lang="es-CL" sz="2000" dirty="0"/>
              <a:t>De esta forma </a:t>
            </a:r>
            <a:r>
              <a:rPr lang="es-CL" sz="2000" b="1" dirty="0"/>
              <a:t>las tasas licitadas consideran el aumento en costo del seguro  producto de la entrada en vigencia de estas tablas</a:t>
            </a:r>
            <a:r>
              <a:rPr lang="es-CL" sz="2000" dirty="0"/>
              <a:t>, cifra que se estima en un 5,80% de aumento para los hombres y un 4,22% para las mujeres.</a:t>
            </a:r>
          </a:p>
          <a:p>
            <a:endParaRPr lang="es-CL" sz="2200" dirty="0" smtClean="0"/>
          </a:p>
          <a:p>
            <a:r>
              <a:rPr lang="es-CL" sz="2000" dirty="0" smtClean="0"/>
              <a:t>Las </a:t>
            </a:r>
            <a:r>
              <a:rPr lang="es-CL" sz="2000" dirty="0"/>
              <a:t>tasa promedio adjudicada por cada grupo correspondieron  a:</a:t>
            </a:r>
          </a:p>
          <a:p>
            <a:endParaRPr lang="es-CL" sz="2200" dirty="0"/>
          </a:p>
          <a:p>
            <a:endParaRPr lang="es-CL" sz="2200" dirty="0"/>
          </a:p>
          <a:p>
            <a:r>
              <a:rPr lang="es-CL" sz="2000" dirty="0"/>
              <a:t>Estas tasas sin considerar el efecto de las TM 2014 habrían sido:</a:t>
            </a:r>
          </a:p>
          <a:p>
            <a:endParaRPr lang="es-CL" sz="2200" dirty="0"/>
          </a:p>
          <a:p>
            <a:pPr marL="0" lvl="1" algn="just">
              <a:spcBef>
                <a:spcPct val="0"/>
              </a:spcBef>
              <a:spcAft>
                <a:spcPct val="35000"/>
              </a:spcAft>
              <a:buClr>
                <a:schemeClr val="tx1"/>
              </a:buClr>
              <a:buSzPct val="100000"/>
              <a:tabLst>
                <a:tab pos="447675" algn="l"/>
              </a:tabLst>
            </a:pPr>
            <a:endParaRPr lang="es-CL" sz="2200" b="1" u="sng" dirty="0">
              <a:solidFill>
                <a:srgbClr val="FF0000"/>
              </a:solidFill>
            </a:endParaRPr>
          </a:p>
          <a:p>
            <a:pPr marL="0" lvl="1" algn="just">
              <a:spcBef>
                <a:spcPct val="0"/>
              </a:spcBef>
              <a:spcAft>
                <a:spcPct val="35000"/>
              </a:spcAft>
              <a:buClr>
                <a:schemeClr val="tx1"/>
              </a:buClr>
              <a:buSzPct val="100000"/>
              <a:tabLst>
                <a:tab pos="447675" algn="l"/>
              </a:tabLst>
            </a:pPr>
            <a:endParaRPr lang="es-CL" sz="2200" b="1" u="sng" dirty="0" smtClean="0">
              <a:solidFill>
                <a:srgbClr val="FF0000"/>
              </a:solidFill>
            </a:endParaRPr>
          </a:p>
        </p:txBody>
      </p:sp>
      <p:sp>
        <p:nvSpPr>
          <p:cNvPr id="8" name="7 Cheurón"/>
          <p:cNvSpPr/>
          <p:nvPr/>
        </p:nvSpPr>
        <p:spPr>
          <a:xfrm>
            <a:off x="466701" y="4232746"/>
            <a:ext cx="233502" cy="241948"/>
          </a:xfrm>
          <a:prstGeom prst="chevron">
            <a:avLst/>
          </a:prstGeom>
          <a:solidFill>
            <a:srgbClr val="00A6D6">
              <a:alpha val="60000"/>
            </a:srgbClr>
          </a:solidFill>
          <a:ln>
            <a:noFill/>
          </a:ln>
          <a:effectLst>
            <a:reflection blurRad="6350" stA="50000" endA="300" endPos="55500" dist="50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>
              <a:solidFill>
                <a:prstClr val="black"/>
              </a:solidFill>
              <a:effectLst>
                <a:innerShdw blurRad="114300">
                  <a:prstClr val="black"/>
                </a:innerShdw>
              </a:effectLst>
            </a:endParaRPr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1" y="5517232"/>
            <a:ext cx="3810129" cy="5977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4509120"/>
            <a:ext cx="3810130" cy="576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12 Cheurón"/>
          <p:cNvSpPr/>
          <p:nvPr/>
        </p:nvSpPr>
        <p:spPr>
          <a:xfrm>
            <a:off x="467544" y="2996952"/>
            <a:ext cx="233502" cy="241948"/>
          </a:xfrm>
          <a:prstGeom prst="chevron">
            <a:avLst/>
          </a:prstGeom>
          <a:solidFill>
            <a:srgbClr val="00A6D6">
              <a:alpha val="60000"/>
            </a:srgbClr>
          </a:solidFill>
          <a:ln>
            <a:noFill/>
          </a:ln>
          <a:effectLst>
            <a:reflection blurRad="6350" stA="50000" endA="300" endPos="55500" dist="50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>
              <a:solidFill>
                <a:prstClr val="black"/>
              </a:solidFill>
              <a:effectLst>
                <a:innerShdw blurRad="114300">
                  <a:prstClr val="black"/>
                </a:innerShdw>
              </a:effectLst>
            </a:endParaRPr>
          </a:p>
        </p:txBody>
      </p:sp>
      <p:sp>
        <p:nvSpPr>
          <p:cNvPr id="14" name="13 Cheurón"/>
          <p:cNvSpPr/>
          <p:nvPr/>
        </p:nvSpPr>
        <p:spPr>
          <a:xfrm>
            <a:off x="475712" y="5203276"/>
            <a:ext cx="233502" cy="241948"/>
          </a:xfrm>
          <a:prstGeom prst="chevron">
            <a:avLst/>
          </a:prstGeom>
          <a:solidFill>
            <a:srgbClr val="00A6D6">
              <a:alpha val="60000"/>
            </a:srgbClr>
          </a:solidFill>
          <a:ln>
            <a:noFill/>
          </a:ln>
          <a:effectLst>
            <a:reflection blurRad="6350" stA="50000" endA="300" endPos="55500" dist="50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>
              <a:solidFill>
                <a:prstClr val="black"/>
              </a:solidFill>
              <a:effectLst>
                <a:innerShdw blurRad="114300">
                  <a:prstClr val="black"/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367092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5D0DD-E23F-49B5-8656-B6496AF58C54}" type="slidenum">
              <a:rPr lang="es-CL" smtClean="0">
                <a:solidFill>
                  <a:prstClr val="white">
                    <a:lumMod val="50000"/>
                  </a:prstClr>
                </a:solidFill>
              </a:rPr>
              <a:pPr/>
              <a:t>26</a:t>
            </a:fld>
            <a:endParaRPr lang="es-CL" dirty="0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57" name="2 Título"/>
          <p:cNvSpPr>
            <a:spLocks noGrp="1"/>
          </p:cNvSpPr>
          <p:nvPr>
            <p:ph type="title"/>
          </p:nvPr>
        </p:nvSpPr>
        <p:spPr>
          <a:xfrm>
            <a:off x="179512" y="188640"/>
            <a:ext cx="8229600" cy="504056"/>
          </a:xfrm>
        </p:spPr>
        <p:txBody>
          <a:bodyPr>
            <a:normAutofit/>
          </a:bodyPr>
          <a:lstStyle/>
          <a:p>
            <a:r>
              <a:rPr lang="es-CL" dirty="0" smtClean="0"/>
              <a:t>AJUSTES A LOS PARÁMETROS DEL SISTEMA DE PENSIONES </a:t>
            </a:r>
            <a:endParaRPr lang="es-CL" dirty="0"/>
          </a:p>
        </p:txBody>
      </p:sp>
      <p:sp>
        <p:nvSpPr>
          <p:cNvPr id="15" name="14 Cheurón"/>
          <p:cNvSpPr/>
          <p:nvPr/>
        </p:nvSpPr>
        <p:spPr>
          <a:xfrm>
            <a:off x="251520" y="1098823"/>
            <a:ext cx="233502" cy="241948"/>
          </a:xfrm>
          <a:prstGeom prst="chevron">
            <a:avLst/>
          </a:prstGeom>
          <a:solidFill>
            <a:srgbClr val="00A6D6">
              <a:alpha val="60000"/>
            </a:srgbClr>
          </a:solidFill>
          <a:ln>
            <a:noFill/>
          </a:ln>
          <a:effectLst>
            <a:reflection blurRad="6350" stA="50000" endA="300" endPos="55500" dist="50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>
              <a:solidFill>
                <a:prstClr val="black"/>
              </a:solidFill>
              <a:effectLst>
                <a:innerShdw blurRad="114300">
                  <a:prstClr val="black"/>
                </a:innerShdw>
              </a:effectLst>
            </a:endParaRPr>
          </a:p>
        </p:txBody>
      </p:sp>
      <p:sp>
        <p:nvSpPr>
          <p:cNvPr id="16" name="15 CuadroTexto"/>
          <p:cNvSpPr txBox="1"/>
          <p:nvPr/>
        </p:nvSpPr>
        <p:spPr>
          <a:xfrm>
            <a:off x="549490" y="980728"/>
            <a:ext cx="798295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L" sz="2200" b="1" u="sng" dirty="0" smtClean="0">
                <a:solidFill>
                  <a:prstClr val="black"/>
                </a:solidFill>
              </a:rPr>
              <a:t>Tasa de Interés Técnica del Retiro Programado</a:t>
            </a:r>
            <a:endParaRPr lang="es-CL" sz="2200" b="1" u="sng" dirty="0">
              <a:solidFill>
                <a:prstClr val="black"/>
              </a:solidFill>
            </a:endParaRPr>
          </a:p>
        </p:txBody>
      </p:sp>
      <p:sp>
        <p:nvSpPr>
          <p:cNvPr id="17" name="16 Cheurón"/>
          <p:cNvSpPr/>
          <p:nvPr/>
        </p:nvSpPr>
        <p:spPr>
          <a:xfrm>
            <a:off x="467544" y="1717836"/>
            <a:ext cx="233502" cy="241948"/>
          </a:xfrm>
          <a:prstGeom prst="chevron">
            <a:avLst/>
          </a:prstGeom>
          <a:solidFill>
            <a:srgbClr val="00A6D6">
              <a:alpha val="60000"/>
            </a:srgbClr>
          </a:solidFill>
          <a:ln>
            <a:noFill/>
          </a:ln>
          <a:effectLst>
            <a:reflection blurRad="6350" stA="50000" endA="300" endPos="55500" dist="50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>
              <a:solidFill>
                <a:prstClr val="black"/>
              </a:solidFill>
              <a:effectLst>
                <a:innerShdw blurRad="114300">
                  <a:prstClr val="black"/>
                </a:innerShdw>
              </a:effectLst>
            </a:endParaRPr>
          </a:p>
        </p:txBody>
      </p:sp>
      <p:sp>
        <p:nvSpPr>
          <p:cNvPr id="18" name="17 CuadroTexto"/>
          <p:cNvSpPr txBox="1"/>
          <p:nvPr/>
        </p:nvSpPr>
        <p:spPr>
          <a:xfrm>
            <a:off x="683568" y="1628800"/>
            <a:ext cx="8136904" cy="37148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s-CL" sz="2000" dirty="0"/>
              <a:t>La Tasa de Interés Técnica del Retiro Programado (TITRP) es la </a:t>
            </a:r>
            <a:r>
              <a:rPr lang="es-CL" sz="2000" b="1" dirty="0"/>
              <a:t>tasa de descuento utilizada para el cálculo y re‐cálculo de los retiros programados </a:t>
            </a:r>
            <a:r>
              <a:rPr lang="es-CL" sz="2000" dirty="0"/>
              <a:t>y las rentas temporales a pagar durante un año</a:t>
            </a:r>
            <a:r>
              <a:rPr lang="es-CL" sz="2000" dirty="0" smtClean="0"/>
              <a:t>.</a:t>
            </a:r>
          </a:p>
          <a:p>
            <a:pPr>
              <a:spcAft>
                <a:spcPts val="600"/>
              </a:spcAft>
            </a:pPr>
            <a:endParaRPr lang="es-CL" sz="2400" dirty="0"/>
          </a:p>
          <a:p>
            <a:pPr>
              <a:spcAft>
                <a:spcPts val="600"/>
              </a:spcAft>
            </a:pPr>
            <a:r>
              <a:rPr lang="es-CL" sz="2000" dirty="0"/>
              <a:t>El objetivo fundamental de la TITRP es </a:t>
            </a:r>
            <a:r>
              <a:rPr lang="es-CL" sz="2000" b="1" dirty="0"/>
              <a:t>reflejar las expectativas de retornos futuros de los Fondos de Pensiones</a:t>
            </a:r>
            <a:r>
              <a:rPr lang="es-CL" sz="2000" dirty="0"/>
              <a:t>. Lo anterior debido a que el saldo que los pensionados por RP tendrán disponible en el futuro depende de dicha rentabilidad. </a:t>
            </a:r>
          </a:p>
          <a:p>
            <a:pPr marL="0" lvl="1">
              <a:spcBef>
                <a:spcPct val="0"/>
              </a:spcBef>
              <a:spcAft>
                <a:spcPct val="35000"/>
              </a:spcAft>
              <a:buClr>
                <a:schemeClr val="tx1"/>
              </a:buClr>
              <a:buSzPct val="100000"/>
              <a:tabLst>
                <a:tab pos="447675" algn="l"/>
              </a:tabLst>
            </a:pPr>
            <a:endParaRPr lang="es-CL" sz="2400" b="1" u="sng" dirty="0">
              <a:solidFill>
                <a:srgbClr val="FF0000"/>
              </a:solidFill>
            </a:endParaRPr>
          </a:p>
          <a:p>
            <a:pPr marL="0" lvl="1">
              <a:spcBef>
                <a:spcPct val="0"/>
              </a:spcBef>
              <a:spcAft>
                <a:spcPct val="35000"/>
              </a:spcAft>
              <a:buClr>
                <a:schemeClr val="tx1"/>
              </a:buClr>
              <a:buSzPct val="100000"/>
              <a:tabLst>
                <a:tab pos="447675" algn="l"/>
              </a:tabLst>
            </a:pPr>
            <a:endParaRPr lang="es-CL" sz="2400" b="1" u="sng" dirty="0" smtClean="0">
              <a:solidFill>
                <a:srgbClr val="FF0000"/>
              </a:solidFill>
            </a:endParaRPr>
          </a:p>
        </p:txBody>
      </p:sp>
      <p:sp>
        <p:nvSpPr>
          <p:cNvPr id="19" name="18 Cheurón"/>
          <p:cNvSpPr/>
          <p:nvPr/>
        </p:nvSpPr>
        <p:spPr>
          <a:xfrm>
            <a:off x="450066" y="3140968"/>
            <a:ext cx="233502" cy="241948"/>
          </a:xfrm>
          <a:prstGeom prst="chevron">
            <a:avLst/>
          </a:prstGeom>
          <a:solidFill>
            <a:srgbClr val="00A6D6">
              <a:alpha val="60000"/>
            </a:srgbClr>
          </a:solidFill>
          <a:ln>
            <a:noFill/>
          </a:ln>
          <a:effectLst>
            <a:reflection blurRad="6350" stA="50000" endA="300" endPos="55500" dist="50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>
              <a:solidFill>
                <a:prstClr val="black"/>
              </a:solidFill>
              <a:effectLst>
                <a:innerShdw blurRad="114300">
                  <a:prstClr val="black"/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52412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5D0DD-E23F-49B5-8656-B6496AF58C54}" type="slidenum">
              <a:rPr lang="es-CL" smtClean="0">
                <a:solidFill>
                  <a:prstClr val="white">
                    <a:lumMod val="50000"/>
                  </a:prstClr>
                </a:solidFill>
              </a:rPr>
              <a:pPr/>
              <a:t>27</a:t>
            </a:fld>
            <a:endParaRPr lang="es-CL" dirty="0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57" name="2 Título"/>
          <p:cNvSpPr>
            <a:spLocks noGrp="1"/>
          </p:cNvSpPr>
          <p:nvPr>
            <p:ph type="title"/>
          </p:nvPr>
        </p:nvSpPr>
        <p:spPr>
          <a:xfrm>
            <a:off x="179512" y="188640"/>
            <a:ext cx="8229600" cy="504056"/>
          </a:xfrm>
        </p:spPr>
        <p:txBody>
          <a:bodyPr>
            <a:normAutofit/>
          </a:bodyPr>
          <a:lstStyle/>
          <a:p>
            <a:r>
              <a:rPr lang="es-CL" dirty="0" smtClean="0"/>
              <a:t>AJUSTES A LOS PARÁMETROS DEL SISTEMA DE PENSIONES </a:t>
            </a:r>
            <a:endParaRPr lang="es-CL" dirty="0"/>
          </a:p>
        </p:txBody>
      </p:sp>
      <p:sp>
        <p:nvSpPr>
          <p:cNvPr id="15" name="14 Cheurón"/>
          <p:cNvSpPr/>
          <p:nvPr/>
        </p:nvSpPr>
        <p:spPr>
          <a:xfrm>
            <a:off x="251520" y="1098823"/>
            <a:ext cx="233502" cy="241948"/>
          </a:xfrm>
          <a:prstGeom prst="chevron">
            <a:avLst/>
          </a:prstGeom>
          <a:solidFill>
            <a:srgbClr val="00A6D6">
              <a:alpha val="60000"/>
            </a:srgbClr>
          </a:solidFill>
          <a:ln>
            <a:noFill/>
          </a:ln>
          <a:effectLst>
            <a:reflection blurRad="6350" stA="50000" endA="300" endPos="55500" dist="50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>
              <a:solidFill>
                <a:prstClr val="black"/>
              </a:solidFill>
              <a:effectLst>
                <a:innerShdw blurRad="114300">
                  <a:prstClr val="black"/>
                </a:innerShdw>
              </a:effectLst>
            </a:endParaRPr>
          </a:p>
        </p:txBody>
      </p:sp>
      <p:sp>
        <p:nvSpPr>
          <p:cNvPr id="16" name="15 CuadroTexto"/>
          <p:cNvSpPr txBox="1"/>
          <p:nvPr/>
        </p:nvSpPr>
        <p:spPr>
          <a:xfrm>
            <a:off x="549490" y="980728"/>
            <a:ext cx="798295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L" sz="2200" b="1" u="sng" dirty="0" smtClean="0">
                <a:solidFill>
                  <a:prstClr val="black"/>
                </a:solidFill>
              </a:rPr>
              <a:t>Tasa de Interés Técnica del Retiro Programado</a:t>
            </a:r>
            <a:endParaRPr lang="es-CL" sz="2200" b="1" u="sng" dirty="0">
              <a:solidFill>
                <a:prstClr val="black"/>
              </a:solidFill>
            </a:endParaRPr>
          </a:p>
        </p:txBody>
      </p:sp>
      <p:sp>
        <p:nvSpPr>
          <p:cNvPr id="6" name="5 Cheurón"/>
          <p:cNvSpPr/>
          <p:nvPr/>
        </p:nvSpPr>
        <p:spPr>
          <a:xfrm>
            <a:off x="467544" y="1717836"/>
            <a:ext cx="233502" cy="241948"/>
          </a:xfrm>
          <a:prstGeom prst="chevron">
            <a:avLst/>
          </a:prstGeom>
          <a:solidFill>
            <a:srgbClr val="00A6D6">
              <a:alpha val="60000"/>
            </a:srgbClr>
          </a:solidFill>
          <a:ln>
            <a:noFill/>
          </a:ln>
          <a:effectLst>
            <a:reflection blurRad="6350" stA="50000" endA="300" endPos="55500" dist="50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>
              <a:solidFill>
                <a:prstClr val="black"/>
              </a:solidFill>
              <a:effectLst>
                <a:innerShdw blurRad="114300">
                  <a:prstClr val="black"/>
                </a:innerShdw>
              </a:effectLst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683568" y="1628800"/>
            <a:ext cx="8136904" cy="41149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s-CL" sz="2000" dirty="0" smtClean="0"/>
              <a:t>Así</a:t>
            </a:r>
            <a:r>
              <a:rPr lang="es-CL" sz="2000" dirty="0"/>
              <a:t>, </a:t>
            </a:r>
            <a:r>
              <a:rPr lang="es-CL" sz="2000" b="1" dirty="0"/>
              <a:t>un correcto cálculo de la TITRP permite que el afiliado pensionado por RP agote sus recursos a una velocidad adecuada </a:t>
            </a:r>
            <a:r>
              <a:rPr lang="es-CL" sz="2000" dirty="0"/>
              <a:t>sin desincentivar injustificadamente la elección de una determinada modalidad.</a:t>
            </a:r>
          </a:p>
          <a:p>
            <a:pPr marL="0" lvl="1">
              <a:spcBef>
                <a:spcPct val="0"/>
              </a:spcBef>
              <a:spcAft>
                <a:spcPct val="35000"/>
              </a:spcAft>
              <a:buClr>
                <a:schemeClr val="tx1"/>
              </a:buClr>
              <a:buSzPct val="100000"/>
              <a:tabLst>
                <a:tab pos="447675" algn="l"/>
              </a:tabLst>
            </a:pPr>
            <a:endParaRPr lang="es-CL" sz="2400" b="1" u="sng" dirty="0">
              <a:solidFill>
                <a:srgbClr val="FF0000"/>
              </a:solidFill>
            </a:endParaRPr>
          </a:p>
          <a:p>
            <a:r>
              <a:rPr lang="es-CL" sz="2000" dirty="0"/>
              <a:t>Relación entre la TITRP y la TRV: La TITRP debe superior a la TRV: </a:t>
            </a:r>
          </a:p>
          <a:p>
            <a:pPr marL="971550" lvl="1" indent="-514350">
              <a:buFont typeface="+mj-lt"/>
              <a:buAutoNum type="romanLcPeriod"/>
            </a:pPr>
            <a:r>
              <a:rPr lang="es-CL" sz="2000" b="1" dirty="0" smtClean="0"/>
              <a:t>En </a:t>
            </a:r>
            <a:r>
              <a:rPr lang="es-CL" sz="2000" b="1" dirty="0"/>
              <a:t>RP es el afiliado quien asume los riesgos de longevidad y de las inversiones,</a:t>
            </a:r>
            <a:r>
              <a:rPr lang="es-CL" sz="2000" dirty="0"/>
              <a:t> mientras que en renta vitalicia los riesgos los asume la compañía de seguros</a:t>
            </a:r>
          </a:p>
          <a:p>
            <a:pPr marL="971550" lvl="1" indent="-514350">
              <a:buFont typeface="+mj-lt"/>
              <a:buAutoNum type="romanLcPeriod"/>
            </a:pPr>
            <a:r>
              <a:rPr lang="es-CL" sz="2000" b="1" dirty="0" smtClean="0"/>
              <a:t>Los </a:t>
            </a:r>
            <a:r>
              <a:rPr lang="es-CL" sz="2000" b="1" dirty="0"/>
              <a:t>costos de proveer la pensión están incluidos en la TRV y no en la TITRP</a:t>
            </a:r>
            <a:r>
              <a:rPr lang="es-CL" sz="2000" dirty="0"/>
              <a:t>, ya que en el retiro programado se cobra una comisión que se descuenta de la pensión.  </a:t>
            </a:r>
          </a:p>
          <a:p>
            <a:pPr marL="0" lvl="1">
              <a:spcBef>
                <a:spcPct val="0"/>
              </a:spcBef>
              <a:spcAft>
                <a:spcPct val="35000"/>
              </a:spcAft>
              <a:buClr>
                <a:schemeClr val="tx1"/>
              </a:buClr>
              <a:buSzPct val="100000"/>
              <a:tabLst>
                <a:tab pos="447675" algn="l"/>
              </a:tabLst>
            </a:pPr>
            <a:endParaRPr lang="es-CL" sz="2400" b="1" u="sng" dirty="0" smtClean="0">
              <a:solidFill>
                <a:srgbClr val="FF0000"/>
              </a:solidFill>
            </a:endParaRPr>
          </a:p>
        </p:txBody>
      </p:sp>
      <p:sp>
        <p:nvSpPr>
          <p:cNvPr id="8" name="7 Cheurón"/>
          <p:cNvSpPr/>
          <p:nvPr/>
        </p:nvSpPr>
        <p:spPr>
          <a:xfrm>
            <a:off x="450066" y="3212976"/>
            <a:ext cx="233502" cy="241948"/>
          </a:xfrm>
          <a:prstGeom prst="chevron">
            <a:avLst/>
          </a:prstGeom>
          <a:solidFill>
            <a:srgbClr val="00A6D6">
              <a:alpha val="60000"/>
            </a:srgbClr>
          </a:solidFill>
          <a:ln>
            <a:noFill/>
          </a:ln>
          <a:effectLst>
            <a:reflection blurRad="6350" stA="50000" endA="300" endPos="55500" dist="50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>
              <a:solidFill>
                <a:prstClr val="black"/>
              </a:solidFill>
              <a:effectLst>
                <a:innerShdw blurRad="114300">
                  <a:prstClr val="black"/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00205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5D0DD-E23F-49B5-8656-B6496AF58C54}" type="slidenum">
              <a:rPr lang="es-CL" smtClean="0">
                <a:solidFill>
                  <a:prstClr val="white">
                    <a:lumMod val="50000"/>
                  </a:prstClr>
                </a:solidFill>
              </a:rPr>
              <a:pPr/>
              <a:t>28</a:t>
            </a:fld>
            <a:endParaRPr lang="es-CL" dirty="0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57" name="2 Título"/>
          <p:cNvSpPr>
            <a:spLocks noGrp="1"/>
          </p:cNvSpPr>
          <p:nvPr>
            <p:ph type="title"/>
          </p:nvPr>
        </p:nvSpPr>
        <p:spPr>
          <a:xfrm>
            <a:off x="179512" y="188640"/>
            <a:ext cx="8229600" cy="504056"/>
          </a:xfrm>
        </p:spPr>
        <p:txBody>
          <a:bodyPr>
            <a:normAutofit/>
          </a:bodyPr>
          <a:lstStyle/>
          <a:p>
            <a:r>
              <a:rPr lang="es-CL" dirty="0" smtClean="0"/>
              <a:t>AJUSTES A LOS PARÁMETROS DEL SISTEMA DE PENSIONES </a:t>
            </a:r>
            <a:endParaRPr lang="es-CL" dirty="0"/>
          </a:p>
        </p:txBody>
      </p:sp>
      <p:sp>
        <p:nvSpPr>
          <p:cNvPr id="15" name="14 Cheurón"/>
          <p:cNvSpPr/>
          <p:nvPr/>
        </p:nvSpPr>
        <p:spPr>
          <a:xfrm>
            <a:off x="251520" y="1098823"/>
            <a:ext cx="233502" cy="241948"/>
          </a:xfrm>
          <a:prstGeom prst="chevron">
            <a:avLst/>
          </a:prstGeom>
          <a:solidFill>
            <a:srgbClr val="00A6D6">
              <a:alpha val="60000"/>
            </a:srgbClr>
          </a:solidFill>
          <a:ln>
            <a:noFill/>
          </a:ln>
          <a:effectLst>
            <a:reflection blurRad="6350" stA="50000" endA="300" endPos="55500" dist="50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>
              <a:solidFill>
                <a:prstClr val="black"/>
              </a:solidFill>
              <a:effectLst>
                <a:innerShdw blurRad="114300">
                  <a:prstClr val="black"/>
                </a:innerShdw>
              </a:effectLst>
            </a:endParaRPr>
          </a:p>
        </p:txBody>
      </p:sp>
      <p:sp>
        <p:nvSpPr>
          <p:cNvPr id="16" name="15 CuadroTexto"/>
          <p:cNvSpPr txBox="1"/>
          <p:nvPr/>
        </p:nvSpPr>
        <p:spPr>
          <a:xfrm>
            <a:off x="549490" y="980728"/>
            <a:ext cx="798295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L" sz="2200" b="1" u="sng" dirty="0" smtClean="0">
                <a:solidFill>
                  <a:prstClr val="black"/>
                </a:solidFill>
              </a:rPr>
              <a:t>Tasa de Interés Técnica del Retiro Programado</a:t>
            </a:r>
            <a:endParaRPr lang="es-CL" sz="2200" b="1" u="sng" dirty="0">
              <a:solidFill>
                <a:prstClr val="black"/>
              </a:solidFill>
            </a:endParaRPr>
          </a:p>
        </p:txBody>
      </p:sp>
      <p:sp>
        <p:nvSpPr>
          <p:cNvPr id="6" name="5 Cheurón"/>
          <p:cNvSpPr/>
          <p:nvPr/>
        </p:nvSpPr>
        <p:spPr>
          <a:xfrm>
            <a:off x="467544" y="1717836"/>
            <a:ext cx="233502" cy="241948"/>
          </a:xfrm>
          <a:prstGeom prst="chevron">
            <a:avLst/>
          </a:prstGeom>
          <a:solidFill>
            <a:srgbClr val="00A6D6">
              <a:alpha val="60000"/>
            </a:srgbClr>
          </a:solidFill>
          <a:ln>
            <a:noFill/>
          </a:ln>
          <a:effectLst>
            <a:reflection blurRad="6350" stA="50000" endA="300" endPos="55500" dist="50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>
              <a:solidFill>
                <a:prstClr val="black"/>
              </a:solidFill>
              <a:effectLst>
                <a:innerShdw blurRad="114300">
                  <a:prstClr val="black"/>
                </a:innerShdw>
              </a:effectLst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761520" y="1683326"/>
            <a:ext cx="813096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000" b="1" dirty="0" smtClean="0"/>
              <a:t>Metodología </a:t>
            </a:r>
          </a:p>
          <a:p>
            <a:pPr lvl="0"/>
            <a:endParaRPr lang="es-CL" sz="2000" dirty="0" smtClean="0"/>
          </a:p>
          <a:p>
            <a:pPr marL="514350" lvl="0" indent="-514350">
              <a:buFont typeface="+mj-lt"/>
              <a:buAutoNum type="romanLcPeriod"/>
            </a:pPr>
            <a:r>
              <a:rPr lang="es-CL" sz="2000" dirty="0" smtClean="0"/>
              <a:t>La </a:t>
            </a:r>
            <a:r>
              <a:rPr lang="es-CL" sz="2000" dirty="0"/>
              <a:t>TITRP </a:t>
            </a:r>
            <a:r>
              <a:rPr lang="es-CL" sz="2000" dirty="0" smtClean="0"/>
              <a:t>es un </a:t>
            </a:r>
            <a:r>
              <a:rPr lang="es-CL" sz="2000" dirty="0"/>
              <a:t>vector de tasas de interés que resulta de la suma de una “Curva Cero Real” </a:t>
            </a:r>
            <a:r>
              <a:rPr lang="es-CL" sz="2000" dirty="0" smtClean="0"/>
              <a:t>más un exceso </a:t>
            </a:r>
            <a:r>
              <a:rPr lang="es-CL" sz="2000" dirty="0"/>
              <a:t>de retorno o </a:t>
            </a:r>
            <a:r>
              <a:rPr lang="es-CL" sz="2000" i="1" dirty="0"/>
              <a:t>spread </a:t>
            </a:r>
            <a:r>
              <a:rPr lang="es-CL" sz="2000" dirty="0"/>
              <a:t>correspondiente a los instrumentos de renta fija corporativa con clasificación de riesgo </a:t>
            </a:r>
            <a:r>
              <a:rPr lang="es-CL" sz="2000" dirty="0" smtClean="0"/>
              <a:t>“AA” (ponderados por 150%). En ambos </a:t>
            </a:r>
            <a:r>
              <a:rPr lang="es-CL" sz="2000" dirty="0"/>
              <a:t>casos</a:t>
            </a:r>
            <a:r>
              <a:rPr lang="es-CL" sz="2000" dirty="0" smtClean="0"/>
              <a:t>, se considera </a:t>
            </a:r>
            <a:r>
              <a:rPr lang="es-CL" sz="2000" dirty="0"/>
              <a:t>el promedio de los tres meses anteriores a la aplicación de la tasa</a:t>
            </a:r>
            <a:r>
              <a:rPr lang="es-CL" sz="2000" dirty="0" smtClean="0"/>
              <a:t>.</a:t>
            </a:r>
          </a:p>
          <a:p>
            <a:pPr lvl="0"/>
            <a:endParaRPr lang="es-CL" sz="2000" dirty="0" smtClean="0"/>
          </a:p>
          <a:p>
            <a:pPr marL="514350" lvl="0" indent="-514350">
              <a:buFont typeface="+mj-lt"/>
              <a:buAutoNum type="romanLcPeriod" startAt="2"/>
            </a:pPr>
            <a:r>
              <a:rPr lang="es-CL" sz="2000" dirty="0"/>
              <a:t>Del vector </a:t>
            </a:r>
            <a:r>
              <a:rPr lang="es-CL" sz="2000" dirty="0" smtClean="0"/>
              <a:t>resultante, se utiliza </a:t>
            </a:r>
            <a:r>
              <a:rPr lang="es-CL" sz="2000" dirty="0"/>
              <a:t>una tasa única correspondiente a la tasa equivalente (o TIR) del vector. </a:t>
            </a:r>
            <a:endParaRPr lang="es-CL" sz="2000" dirty="0" smtClean="0"/>
          </a:p>
          <a:p>
            <a:pPr marL="285750" lvl="0" indent="-285750">
              <a:buFont typeface="Wingdings" panose="05000000000000000000" pitchFamily="2" charset="2"/>
              <a:buChar char="§"/>
            </a:pPr>
            <a:endParaRPr lang="es-CL" sz="2000" dirty="0" smtClean="0"/>
          </a:p>
          <a:p>
            <a:pPr marL="514350" indent="-514350">
              <a:buFont typeface="+mj-lt"/>
              <a:buAutoNum type="romanLcPeriod" startAt="3"/>
            </a:pPr>
            <a:r>
              <a:rPr lang="es-CL" sz="2000" dirty="0" smtClean="0"/>
              <a:t>La TITRP se revisa trimestralmente y se gatilla </a:t>
            </a:r>
            <a:r>
              <a:rPr lang="es-CL" sz="2000" dirty="0"/>
              <a:t>un cambio </a:t>
            </a:r>
            <a:r>
              <a:rPr lang="es-CL" sz="2000" dirty="0" smtClean="0"/>
              <a:t>cuando </a:t>
            </a:r>
            <a:r>
              <a:rPr lang="es-CL" sz="2000" dirty="0"/>
              <a:t>el valor de la tasa equivalente muestre una variación igual o mayor a 10 puntos </a:t>
            </a:r>
            <a:r>
              <a:rPr lang="es-CL" sz="2000" dirty="0" smtClean="0"/>
              <a:t>base.</a:t>
            </a:r>
            <a:endParaRPr lang="es-CL" sz="2000" dirty="0"/>
          </a:p>
          <a:p>
            <a:pPr marL="285750" lvl="0" indent="-285750">
              <a:buFont typeface="Wingdings" panose="05000000000000000000" pitchFamily="2" charset="2"/>
              <a:buChar char="§"/>
            </a:pPr>
            <a:endParaRPr lang="es-CL" sz="2200" dirty="0"/>
          </a:p>
          <a:p>
            <a:endParaRPr lang="es-CL" sz="2200" dirty="0"/>
          </a:p>
        </p:txBody>
      </p:sp>
    </p:spTree>
    <p:extLst>
      <p:ext uri="{BB962C8B-B14F-4D97-AF65-F5344CB8AC3E}">
        <p14:creationId xmlns:p14="http://schemas.microsoft.com/office/powerpoint/2010/main" val="2300205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5D0DD-E23F-49B5-8656-B6496AF58C54}" type="slidenum">
              <a:rPr lang="es-CL" smtClean="0">
                <a:solidFill>
                  <a:prstClr val="white">
                    <a:lumMod val="50000"/>
                  </a:prstClr>
                </a:solidFill>
              </a:rPr>
              <a:pPr/>
              <a:t>29</a:t>
            </a:fld>
            <a:endParaRPr lang="es-CL" dirty="0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57" name="2 Título"/>
          <p:cNvSpPr>
            <a:spLocks noGrp="1"/>
          </p:cNvSpPr>
          <p:nvPr>
            <p:ph type="title"/>
          </p:nvPr>
        </p:nvSpPr>
        <p:spPr>
          <a:xfrm>
            <a:off x="179512" y="188640"/>
            <a:ext cx="8229600" cy="504056"/>
          </a:xfrm>
        </p:spPr>
        <p:txBody>
          <a:bodyPr>
            <a:normAutofit/>
          </a:bodyPr>
          <a:lstStyle/>
          <a:p>
            <a:r>
              <a:rPr lang="es-CL" dirty="0" smtClean="0"/>
              <a:t>AJUSTES A LOS PARÁMETROS DEL SISTEMA DE PENSIONES </a:t>
            </a:r>
            <a:endParaRPr lang="es-CL" dirty="0"/>
          </a:p>
        </p:txBody>
      </p:sp>
      <p:sp>
        <p:nvSpPr>
          <p:cNvPr id="15" name="14 Cheurón"/>
          <p:cNvSpPr/>
          <p:nvPr/>
        </p:nvSpPr>
        <p:spPr>
          <a:xfrm>
            <a:off x="251520" y="1098823"/>
            <a:ext cx="233502" cy="241948"/>
          </a:xfrm>
          <a:prstGeom prst="chevron">
            <a:avLst/>
          </a:prstGeom>
          <a:solidFill>
            <a:srgbClr val="00A6D6">
              <a:alpha val="60000"/>
            </a:srgbClr>
          </a:solidFill>
          <a:ln>
            <a:noFill/>
          </a:ln>
          <a:effectLst>
            <a:reflection blurRad="6350" stA="50000" endA="300" endPos="55500" dist="50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>
              <a:solidFill>
                <a:prstClr val="black"/>
              </a:solidFill>
              <a:effectLst>
                <a:innerShdw blurRad="114300">
                  <a:prstClr val="black"/>
                </a:innerShdw>
              </a:effectLst>
            </a:endParaRPr>
          </a:p>
        </p:txBody>
      </p:sp>
      <p:sp>
        <p:nvSpPr>
          <p:cNvPr id="16" name="15 CuadroTexto"/>
          <p:cNvSpPr txBox="1"/>
          <p:nvPr/>
        </p:nvSpPr>
        <p:spPr>
          <a:xfrm>
            <a:off x="549490" y="980728"/>
            <a:ext cx="798295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L" sz="2200" b="1" u="sng" dirty="0" smtClean="0">
                <a:solidFill>
                  <a:prstClr val="black"/>
                </a:solidFill>
              </a:rPr>
              <a:t>Tasa de Interés Técnica del Retiro Programado</a:t>
            </a:r>
            <a:endParaRPr lang="es-CL" sz="2200" b="1" u="sng" dirty="0">
              <a:solidFill>
                <a:prstClr val="black"/>
              </a:solidFill>
            </a:endParaRPr>
          </a:p>
        </p:txBody>
      </p:sp>
      <p:graphicFrame>
        <p:nvGraphicFramePr>
          <p:cNvPr id="8" name="2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01353916"/>
              </p:ext>
            </p:extLst>
          </p:nvPr>
        </p:nvGraphicFramePr>
        <p:xfrm>
          <a:off x="463731" y="1656158"/>
          <a:ext cx="8424936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8 Rectángulo"/>
          <p:cNvSpPr/>
          <p:nvPr/>
        </p:nvSpPr>
        <p:spPr>
          <a:xfrm>
            <a:off x="2006498" y="6447819"/>
            <a:ext cx="652594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L" sz="1200" dirty="0" smtClean="0"/>
              <a:t>Fuente</a:t>
            </a:r>
            <a:r>
              <a:rPr lang="es-CL" sz="1200" dirty="0"/>
              <a:t>: </a:t>
            </a:r>
            <a:r>
              <a:rPr lang="es-CL" sz="1200" dirty="0" smtClean="0"/>
              <a:t>SVS y SP</a:t>
            </a:r>
            <a:endParaRPr lang="es-CL" sz="1200" dirty="0"/>
          </a:p>
        </p:txBody>
      </p:sp>
    </p:spTree>
    <p:extLst>
      <p:ext uri="{BB962C8B-B14F-4D97-AF65-F5344CB8AC3E}">
        <p14:creationId xmlns:p14="http://schemas.microsoft.com/office/powerpoint/2010/main" val="35171614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L" dirty="0" smtClean="0"/>
              <a:t>SISTEMA DE PENSIONES CHILENO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6775508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2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1 CuadroTexto"/>
          <p:cNvSpPr txBox="1"/>
          <p:nvPr/>
        </p:nvSpPr>
        <p:spPr>
          <a:xfrm>
            <a:off x="5436096" y="4509120"/>
            <a:ext cx="3456383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b="1" dirty="0" smtClean="0">
                <a:solidFill>
                  <a:prstClr val="white"/>
                </a:solidFill>
              </a:rPr>
              <a:t>Ximena Quintanilla</a:t>
            </a:r>
            <a:endParaRPr lang="es-CL" b="1" dirty="0">
              <a:solidFill>
                <a:prstClr val="white"/>
              </a:solidFill>
            </a:endParaRPr>
          </a:p>
          <a:p>
            <a:pPr algn="r"/>
            <a:r>
              <a:rPr lang="es-CL" b="1" dirty="0" smtClean="0">
                <a:solidFill>
                  <a:prstClr val="white"/>
                </a:solidFill>
              </a:rPr>
              <a:t>Jefa División Estudios </a:t>
            </a:r>
          </a:p>
          <a:p>
            <a:pPr algn="r"/>
            <a:r>
              <a:rPr lang="es-CL" sz="1500" b="1" dirty="0" smtClean="0">
                <a:solidFill>
                  <a:prstClr val="white"/>
                </a:solidFill>
              </a:rPr>
              <a:t>30 </a:t>
            </a:r>
            <a:r>
              <a:rPr lang="es-CL" sz="1500" b="1" dirty="0">
                <a:solidFill>
                  <a:prstClr val="white"/>
                </a:solidFill>
              </a:rPr>
              <a:t>de </a:t>
            </a:r>
            <a:r>
              <a:rPr lang="es-CL" sz="1500" b="1" dirty="0" smtClean="0">
                <a:solidFill>
                  <a:prstClr val="white"/>
                </a:solidFill>
              </a:rPr>
              <a:t>Noviembre  2017</a:t>
            </a:r>
            <a:endParaRPr lang="es-CL" sz="1500" b="1" dirty="0">
              <a:solidFill>
                <a:prstClr val="white"/>
              </a:solidFill>
            </a:endParaRPr>
          </a:p>
          <a:p>
            <a:pPr algn="r"/>
            <a:endParaRPr lang="es-CL" dirty="0">
              <a:solidFill>
                <a:prstClr val="black"/>
              </a:solidFill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1979712" y="6239053"/>
            <a:ext cx="66247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b="1" dirty="0" smtClean="0">
                <a:solidFill>
                  <a:prstClr val="white"/>
                </a:solidFill>
              </a:rPr>
              <a:t>Seminario </a:t>
            </a:r>
            <a:r>
              <a:rPr lang="es-CL" b="1" dirty="0">
                <a:solidFill>
                  <a:prstClr val="white"/>
                </a:solidFill>
              </a:rPr>
              <a:t>Regional sobre Capacitación de Supervisores de Seguros de Latinoamérica </a:t>
            </a:r>
            <a:r>
              <a:rPr lang="es-CL" b="1" dirty="0" smtClean="0">
                <a:solidFill>
                  <a:prstClr val="white"/>
                </a:solidFill>
              </a:rPr>
              <a:t>ASSAL-IAIS. Montevideo, Uruguay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419872" y="2560139"/>
            <a:ext cx="518457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3200" b="1" dirty="0" smtClean="0">
                <a:solidFill>
                  <a:srgbClr val="002060"/>
                </a:solidFill>
              </a:rPr>
              <a:t>PARÁMETROS DEL SISTEMA DE PENSIONES CHILENO </a:t>
            </a:r>
          </a:p>
        </p:txBody>
      </p:sp>
    </p:spTree>
    <p:extLst>
      <p:ext uri="{BB962C8B-B14F-4D97-AF65-F5344CB8AC3E}">
        <p14:creationId xmlns:p14="http://schemas.microsoft.com/office/powerpoint/2010/main" val="11888750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/>
        </p:nvSpPr>
        <p:spPr>
          <a:xfrm>
            <a:off x="7128629" y="5775649"/>
            <a:ext cx="140381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1200" dirty="0" smtClean="0"/>
              <a:t>Fuente: SP.</a:t>
            </a:r>
            <a:endParaRPr lang="es-CL" sz="1200" dirty="0"/>
          </a:p>
        </p:txBody>
      </p:sp>
      <p:grpSp>
        <p:nvGrpSpPr>
          <p:cNvPr id="4" name="3 Grupo"/>
          <p:cNvGrpSpPr/>
          <p:nvPr/>
        </p:nvGrpSpPr>
        <p:grpSpPr>
          <a:xfrm>
            <a:off x="489600" y="836712"/>
            <a:ext cx="8042840" cy="4896544"/>
            <a:chOff x="489600" y="1052736"/>
            <a:chExt cx="8048986" cy="4871168"/>
          </a:xfrm>
        </p:grpSpPr>
        <p:grpSp>
          <p:nvGrpSpPr>
            <p:cNvPr id="21" name="20 Grupo"/>
            <p:cNvGrpSpPr/>
            <p:nvPr/>
          </p:nvGrpSpPr>
          <p:grpSpPr>
            <a:xfrm>
              <a:off x="2024614" y="1053104"/>
              <a:ext cx="6513972" cy="2334008"/>
              <a:chOff x="2589272" y="1629345"/>
              <a:chExt cx="4477194" cy="2209556"/>
            </a:xfrm>
          </p:grpSpPr>
          <p:sp>
            <p:nvSpPr>
              <p:cNvPr id="14" name="5 CuadroTexto"/>
              <p:cNvSpPr txBox="1"/>
              <p:nvPr/>
            </p:nvSpPr>
            <p:spPr>
              <a:xfrm>
                <a:off x="2589272" y="1629345"/>
                <a:ext cx="1484780" cy="1022525"/>
              </a:xfrm>
              <a:prstGeom prst="rect">
                <a:avLst/>
              </a:prstGeom>
              <a:solidFill>
                <a:srgbClr val="003366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square" rtlCol="0" anchor="ctr">
                <a:noAutofit/>
              </a:bodyPr>
              <a:lstStyle/>
              <a:p>
                <a:pPr algn="ctr" fontAlgn="base"/>
                <a:endParaRPr lang="es-CL" sz="1600" b="1" dirty="0" smtClean="0">
                  <a:solidFill>
                    <a:prstClr val="white"/>
                  </a:solidFill>
                  <a:ea typeface="Times New Roman"/>
                  <a:cs typeface="Times New Roman"/>
                </a:endParaRPr>
              </a:p>
              <a:p>
                <a:pPr algn="ctr" fontAlgn="base"/>
                <a:r>
                  <a:rPr lang="es-CL" sz="1600" b="1" dirty="0" smtClean="0">
                    <a:solidFill>
                      <a:prstClr val="white"/>
                    </a:solidFill>
                    <a:ea typeface="Times New Roman"/>
                    <a:cs typeface="Times New Roman"/>
                  </a:rPr>
                  <a:t>Pilar 1: Solidario</a:t>
                </a:r>
              </a:p>
              <a:p>
                <a:pPr algn="ctr" fontAlgn="base"/>
                <a:r>
                  <a:rPr lang="es-CL" sz="1600" b="1" dirty="0" smtClean="0">
                    <a:solidFill>
                      <a:prstClr val="white"/>
                    </a:solidFill>
                    <a:ea typeface="Times New Roman"/>
                    <a:cs typeface="Times New Roman"/>
                  </a:rPr>
                  <a:t>Sistema </a:t>
                </a:r>
                <a:r>
                  <a:rPr lang="es-CL" sz="1600" b="1" dirty="0">
                    <a:solidFill>
                      <a:prstClr val="white"/>
                    </a:solidFill>
                    <a:ea typeface="Times New Roman"/>
                    <a:cs typeface="Times New Roman"/>
                  </a:rPr>
                  <a:t>de Pensiones Solidarias </a:t>
                </a:r>
                <a:r>
                  <a:rPr lang="es-CL" sz="1600" b="1" dirty="0" smtClean="0">
                    <a:solidFill>
                      <a:prstClr val="white"/>
                    </a:solidFill>
                    <a:ea typeface="Times New Roman"/>
                    <a:cs typeface="Times New Roman"/>
                  </a:rPr>
                  <a:t>2008</a:t>
                </a:r>
                <a:endParaRPr lang="es-CL" sz="1600" dirty="0">
                  <a:solidFill>
                    <a:prstClr val="white"/>
                  </a:solidFill>
                  <a:ea typeface="Times New Roman"/>
                </a:endParaRPr>
              </a:p>
              <a:p>
                <a:pPr algn="ctr" fontAlgn="base"/>
                <a:endParaRPr lang="es-CL" sz="1600" dirty="0">
                  <a:solidFill>
                    <a:prstClr val="white"/>
                  </a:solidFill>
                  <a:ea typeface="Times New Roman"/>
                </a:endParaRPr>
              </a:p>
            </p:txBody>
          </p:sp>
          <p:sp>
            <p:nvSpPr>
              <p:cNvPr id="15" name="6 CuadroTexto"/>
              <p:cNvSpPr txBox="1"/>
              <p:nvPr/>
            </p:nvSpPr>
            <p:spPr>
              <a:xfrm>
                <a:off x="4082483" y="1629345"/>
                <a:ext cx="1484615" cy="1022527"/>
              </a:xfrm>
              <a:prstGeom prst="rect">
                <a:avLst/>
              </a:prstGeom>
              <a:solidFill>
                <a:srgbClr val="003366"/>
              </a:solidFill>
              <a:ln>
                <a:noFill/>
              </a:ln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wrap="square" rtlCol="0">
                <a:noAutofit/>
              </a:bodyPr>
              <a:lstStyle/>
              <a:p>
                <a:pPr algn="ctr" fontAlgn="base"/>
                <a:r>
                  <a:rPr lang="es-CL" sz="1600" b="1" dirty="0" smtClean="0">
                    <a:solidFill>
                      <a:prstClr val="white"/>
                    </a:solidFill>
                    <a:ea typeface="Times New Roman"/>
                    <a:cs typeface="Times New Roman"/>
                  </a:rPr>
                  <a:t>Pilar 2: Ahorro Obligatorio Sistema Capitalización 1980  </a:t>
                </a:r>
                <a:endParaRPr lang="es-CL" sz="1600" b="1" dirty="0">
                  <a:solidFill>
                    <a:prstClr val="white"/>
                  </a:solidFill>
                  <a:ea typeface="Times New Roman"/>
                  <a:cs typeface="Times New Roman"/>
                </a:endParaRPr>
              </a:p>
              <a:p>
                <a:pPr algn="ctr" fontAlgn="base"/>
                <a:r>
                  <a:rPr lang="es-CL" sz="1500" b="1" dirty="0" smtClean="0">
                    <a:solidFill>
                      <a:prstClr val="white"/>
                    </a:solidFill>
                    <a:ea typeface="Times New Roman"/>
                    <a:cs typeface="Times New Roman"/>
                  </a:rPr>
                  <a:t> </a:t>
                </a:r>
                <a:endParaRPr lang="es-CL" sz="1500" b="1" dirty="0">
                  <a:solidFill>
                    <a:prstClr val="white"/>
                  </a:solidFill>
                  <a:ea typeface="Times New Roman"/>
                </a:endParaRPr>
              </a:p>
            </p:txBody>
          </p:sp>
          <p:sp>
            <p:nvSpPr>
              <p:cNvPr id="16" name="7 CuadroTexto"/>
              <p:cNvSpPr txBox="1"/>
              <p:nvPr/>
            </p:nvSpPr>
            <p:spPr>
              <a:xfrm>
                <a:off x="5581851" y="1629345"/>
                <a:ext cx="1484615" cy="1022527"/>
              </a:xfrm>
              <a:prstGeom prst="rect">
                <a:avLst/>
              </a:prstGeom>
              <a:solidFill>
                <a:srgbClr val="003366"/>
              </a:solidFill>
              <a:ln>
                <a:noFill/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square" rtlCol="0">
                <a:noAutofit/>
              </a:bodyPr>
              <a:lstStyle/>
              <a:p>
                <a:pPr algn="ctr" fontAlgn="base"/>
                <a:r>
                  <a:rPr lang="es-CL" sz="1600" b="1" dirty="0">
                    <a:solidFill>
                      <a:prstClr val="white"/>
                    </a:solidFill>
                    <a:ea typeface="Times New Roman"/>
                    <a:cs typeface="Times New Roman"/>
                  </a:rPr>
                  <a:t>Pilar </a:t>
                </a:r>
                <a:r>
                  <a:rPr lang="es-CL" sz="1600" b="1" dirty="0" smtClean="0">
                    <a:solidFill>
                      <a:prstClr val="white"/>
                    </a:solidFill>
                    <a:ea typeface="Times New Roman"/>
                    <a:cs typeface="Times New Roman"/>
                  </a:rPr>
                  <a:t>3: Ahorro Voluntario</a:t>
                </a:r>
              </a:p>
              <a:p>
                <a:pPr algn="ctr" fontAlgn="base"/>
                <a:r>
                  <a:rPr lang="es-CL" sz="1600" b="1" dirty="0" smtClean="0">
                    <a:solidFill>
                      <a:prstClr val="white"/>
                    </a:solidFill>
                    <a:ea typeface="Times New Roman"/>
                    <a:cs typeface="Times New Roman"/>
                  </a:rPr>
                  <a:t>APV 2002 y APVC 2008 </a:t>
                </a:r>
                <a:endParaRPr lang="es-CL" sz="1600" b="1" dirty="0">
                  <a:solidFill>
                    <a:prstClr val="white"/>
                  </a:solidFill>
                  <a:ea typeface="Times New Roman"/>
                  <a:cs typeface="Times New Roman"/>
                </a:endParaRPr>
              </a:p>
              <a:p>
                <a:pPr algn="ctr" fontAlgn="base"/>
                <a:endParaRPr lang="es-CL" sz="1500" dirty="0">
                  <a:solidFill>
                    <a:prstClr val="white"/>
                  </a:solidFill>
                  <a:ea typeface="Times New Roman"/>
                </a:endParaRPr>
              </a:p>
            </p:txBody>
          </p:sp>
          <p:sp>
            <p:nvSpPr>
              <p:cNvPr id="17" name="8 CuadroTexto"/>
              <p:cNvSpPr txBox="1"/>
              <p:nvPr/>
            </p:nvSpPr>
            <p:spPr>
              <a:xfrm>
                <a:off x="2589272" y="2764223"/>
                <a:ext cx="1484614" cy="107467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square" rtlCol="0" anchor="ctr" anchorCtr="0">
                <a:noAutofit/>
              </a:bodyPr>
              <a:lstStyle/>
              <a:p>
                <a:pPr algn="ctr" fontAlgn="base"/>
                <a:r>
                  <a:rPr lang="es-CL" sz="1600" dirty="0" smtClean="0">
                    <a:solidFill>
                      <a:prstClr val="black"/>
                    </a:solidFill>
                    <a:ea typeface="Times New Roman"/>
                    <a:cs typeface="Times New Roman"/>
                  </a:rPr>
                  <a:t>Aliviar la pobreza en la vejez e invalidez</a:t>
                </a:r>
              </a:p>
            </p:txBody>
          </p:sp>
          <p:sp>
            <p:nvSpPr>
              <p:cNvPr id="18" name="9 CuadroTexto"/>
              <p:cNvSpPr txBox="1"/>
              <p:nvPr/>
            </p:nvSpPr>
            <p:spPr>
              <a:xfrm>
                <a:off x="4082483" y="2764223"/>
                <a:ext cx="1484615" cy="107353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wrap="square" rtlCol="0" anchor="ctr" anchorCtr="0">
                <a:noAutofit/>
              </a:bodyPr>
              <a:lstStyle/>
              <a:p>
                <a:pPr algn="ctr" fontAlgn="base"/>
                <a:r>
                  <a:rPr lang="es-CL" sz="1600" dirty="0" smtClean="0">
                    <a:solidFill>
                      <a:prstClr val="black"/>
                    </a:solidFill>
                    <a:ea typeface="Times New Roman"/>
                    <a:cs typeface="Times New Roman"/>
                  </a:rPr>
                  <a:t>Suavizar </a:t>
                </a:r>
                <a:r>
                  <a:rPr lang="es-CL" sz="1600" dirty="0">
                    <a:solidFill>
                      <a:prstClr val="black"/>
                    </a:solidFill>
                    <a:ea typeface="Times New Roman"/>
                    <a:cs typeface="Times New Roman"/>
                  </a:rPr>
                  <a:t>consumo entre etapa activa y </a:t>
                </a:r>
                <a:r>
                  <a:rPr lang="es-CL" sz="1600" dirty="0" smtClean="0">
                    <a:solidFill>
                      <a:prstClr val="black"/>
                    </a:solidFill>
                    <a:ea typeface="Times New Roman"/>
                    <a:cs typeface="Times New Roman"/>
                  </a:rPr>
                  <a:t>pasiva</a:t>
                </a:r>
                <a:endParaRPr lang="es-CL" sz="1600" dirty="0">
                  <a:solidFill>
                    <a:prstClr val="black"/>
                  </a:solidFill>
                  <a:ea typeface="Times New Roman"/>
                </a:endParaRPr>
              </a:p>
            </p:txBody>
          </p:sp>
          <p:sp>
            <p:nvSpPr>
              <p:cNvPr id="19" name="10 CuadroTexto"/>
              <p:cNvSpPr txBox="1"/>
              <p:nvPr/>
            </p:nvSpPr>
            <p:spPr>
              <a:xfrm>
                <a:off x="5581851" y="2764223"/>
                <a:ext cx="1484615" cy="107353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square" rtlCol="0" anchor="ctr">
                <a:noAutofit/>
              </a:bodyPr>
              <a:lstStyle/>
              <a:p>
                <a:pPr algn="ctr" fontAlgn="base"/>
                <a:r>
                  <a:rPr lang="es-CL" sz="1600" dirty="0" smtClean="0">
                    <a:solidFill>
                      <a:prstClr val="black"/>
                    </a:solidFill>
                    <a:ea typeface="Times New Roman"/>
                    <a:cs typeface="Times New Roman"/>
                  </a:rPr>
                  <a:t>Complementar ahorro para </a:t>
                </a:r>
                <a:r>
                  <a:rPr lang="es-CL" sz="1600" dirty="0">
                    <a:solidFill>
                      <a:prstClr val="black"/>
                    </a:solidFill>
                    <a:ea typeface="Times New Roman"/>
                    <a:cs typeface="Times New Roman"/>
                  </a:rPr>
                  <a:t>mejorar </a:t>
                </a:r>
                <a:r>
                  <a:rPr lang="es-CL" sz="1600" dirty="0" smtClean="0">
                    <a:solidFill>
                      <a:prstClr val="black"/>
                    </a:solidFill>
                    <a:ea typeface="Times New Roman"/>
                    <a:cs typeface="Times New Roman"/>
                  </a:rPr>
                  <a:t>la pensión</a:t>
                </a:r>
                <a:endParaRPr lang="es-CL" sz="1600" dirty="0">
                  <a:solidFill>
                    <a:prstClr val="black"/>
                  </a:solidFill>
                  <a:ea typeface="Times New Roman"/>
                </a:endParaRPr>
              </a:p>
            </p:txBody>
          </p:sp>
        </p:grpSp>
        <p:sp>
          <p:nvSpPr>
            <p:cNvPr id="13" name="8 CuadroTexto"/>
            <p:cNvSpPr txBox="1"/>
            <p:nvPr/>
          </p:nvSpPr>
          <p:spPr>
            <a:xfrm>
              <a:off x="489600" y="2276872"/>
              <a:ext cx="1518445" cy="1109031"/>
            </a:xfrm>
            <a:prstGeom prst="rect">
              <a:avLst/>
            </a:prstGeom>
            <a:solidFill>
              <a:srgbClr val="003366"/>
            </a:solidFill>
            <a:ln>
              <a:noFill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 rtlCol="0" anchor="ctr">
              <a:noAutofit/>
            </a:bodyPr>
            <a:lstStyle>
              <a:defPPr>
                <a:defRPr lang="es-CL"/>
              </a:defPPr>
              <a:lvl1pPr algn="ctr" fontAlgn="base">
                <a:spcAft>
                  <a:spcPts val="0"/>
                </a:spcAft>
                <a:defRPr sz="1400" b="1">
                  <a:solidFill>
                    <a:schemeClr val="bg1"/>
                  </a:solidFill>
                  <a:effectLst/>
                  <a:latin typeface="+mj-lt"/>
                  <a:ea typeface="Times New Roman"/>
                  <a:cs typeface="Times New Roman"/>
                </a:defRPr>
              </a:lvl1pPr>
            </a:lstStyle>
            <a:p>
              <a:endParaRPr lang="es-CL" sz="1600" dirty="0">
                <a:solidFill>
                  <a:prstClr val="white"/>
                </a:solidFill>
              </a:endParaRPr>
            </a:p>
            <a:p>
              <a:endParaRPr lang="es-CL" sz="1600" dirty="0">
                <a:solidFill>
                  <a:prstClr val="white"/>
                </a:solidFill>
              </a:endParaRPr>
            </a:p>
            <a:p>
              <a:r>
                <a:rPr lang="es-CL" sz="1600" dirty="0">
                  <a:solidFill>
                    <a:prstClr val="white"/>
                  </a:solidFill>
                </a:rPr>
                <a:t>Objetivo</a:t>
              </a:r>
            </a:p>
            <a:p>
              <a:endParaRPr lang="es-CL" sz="1600" dirty="0">
                <a:solidFill>
                  <a:prstClr val="white"/>
                </a:solidFill>
              </a:endParaRPr>
            </a:p>
            <a:p>
              <a:endParaRPr lang="es-CL" sz="1600" dirty="0">
                <a:solidFill>
                  <a:prstClr val="white"/>
                </a:solidFill>
              </a:endParaRPr>
            </a:p>
          </p:txBody>
        </p:sp>
        <p:sp>
          <p:nvSpPr>
            <p:cNvPr id="22" name="8 CuadroTexto"/>
            <p:cNvSpPr txBox="1"/>
            <p:nvPr/>
          </p:nvSpPr>
          <p:spPr>
            <a:xfrm>
              <a:off x="490757" y="3398010"/>
              <a:ext cx="1519200" cy="1314000"/>
            </a:xfrm>
            <a:prstGeom prst="rect">
              <a:avLst/>
            </a:prstGeom>
            <a:solidFill>
              <a:srgbClr val="003366"/>
            </a:solidFill>
            <a:ln>
              <a:noFill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 rtlCol="0" anchor="ctr">
              <a:noAutofit/>
            </a:bodyPr>
            <a:lstStyle>
              <a:defPPr>
                <a:defRPr lang="es-CL"/>
              </a:defPPr>
              <a:lvl1pPr algn="ctr" fontAlgn="base">
                <a:spcAft>
                  <a:spcPts val="0"/>
                </a:spcAft>
                <a:defRPr sz="1400" b="1">
                  <a:solidFill>
                    <a:schemeClr val="bg1"/>
                  </a:solidFill>
                  <a:effectLst/>
                  <a:latin typeface="+mj-lt"/>
                  <a:ea typeface="Times New Roman"/>
                  <a:cs typeface="Times New Roman"/>
                </a:defRPr>
              </a:lvl1pPr>
            </a:lstStyle>
            <a:p>
              <a:endParaRPr lang="es-CL" sz="1600" dirty="0">
                <a:solidFill>
                  <a:prstClr val="white"/>
                </a:solidFill>
              </a:endParaRPr>
            </a:p>
            <a:p>
              <a:endParaRPr lang="es-CL" sz="1600" dirty="0">
                <a:solidFill>
                  <a:prstClr val="white"/>
                </a:solidFill>
              </a:endParaRPr>
            </a:p>
            <a:p>
              <a:r>
                <a:rPr lang="es-CL" sz="1600" dirty="0">
                  <a:solidFill>
                    <a:prstClr val="white"/>
                  </a:solidFill>
                </a:rPr>
                <a:t>Financiamiento</a:t>
              </a:r>
            </a:p>
            <a:p>
              <a:endParaRPr lang="es-CL" sz="1600" dirty="0">
                <a:solidFill>
                  <a:prstClr val="white"/>
                </a:solidFill>
              </a:endParaRPr>
            </a:p>
            <a:p>
              <a:endParaRPr lang="es-CL" sz="1600" dirty="0">
                <a:solidFill>
                  <a:prstClr val="white"/>
                </a:solidFill>
              </a:endParaRPr>
            </a:p>
          </p:txBody>
        </p:sp>
        <p:sp>
          <p:nvSpPr>
            <p:cNvPr id="23" name="8 CuadroTexto"/>
            <p:cNvSpPr txBox="1"/>
            <p:nvPr/>
          </p:nvSpPr>
          <p:spPr>
            <a:xfrm>
              <a:off x="489600" y="4717916"/>
              <a:ext cx="1518445" cy="1204785"/>
            </a:xfrm>
            <a:prstGeom prst="rect">
              <a:avLst/>
            </a:prstGeom>
            <a:solidFill>
              <a:srgbClr val="003366"/>
            </a:solidFill>
            <a:ln>
              <a:noFill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pPr fontAlgn="base"/>
              <a:endParaRPr lang="es-CL" sz="1600" b="1" dirty="0" smtClean="0">
                <a:solidFill>
                  <a:prstClr val="white"/>
                </a:solidFill>
                <a:ea typeface="Times New Roman"/>
                <a:cs typeface="Times New Roman"/>
              </a:endParaRPr>
            </a:p>
            <a:p>
              <a:pPr algn="ctr" fontAlgn="base"/>
              <a:r>
                <a:rPr lang="es-CL" sz="1600" b="1" dirty="0" smtClean="0">
                  <a:solidFill>
                    <a:prstClr val="white"/>
                  </a:solidFill>
                  <a:ea typeface="Times New Roman"/>
                  <a:cs typeface="Times New Roman"/>
                </a:rPr>
                <a:t>Beneficios</a:t>
              </a:r>
              <a:endParaRPr lang="es-CL" sz="1600" b="1" dirty="0">
                <a:solidFill>
                  <a:prstClr val="white"/>
                </a:solidFill>
                <a:ea typeface="Times New Roman"/>
                <a:cs typeface="Times New Roman"/>
              </a:endParaRPr>
            </a:p>
            <a:p>
              <a:pPr fontAlgn="base"/>
              <a:endParaRPr lang="es-CL" sz="1600" dirty="0" smtClean="0">
                <a:solidFill>
                  <a:prstClr val="white"/>
                </a:solidFill>
                <a:ea typeface="Times New Roman"/>
                <a:cs typeface="Times New Roman"/>
              </a:endParaRPr>
            </a:p>
          </p:txBody>
        </p:sp>
        <p:sp>
          <p:nvSpPr>
            <p:cNvPr id="24" name="8 CuadroTexto"/>
            <p:cNvSpPr txBox="1"/>
            <p:nvPr/>
          </p:nvSpPr>
          <p:spPr>
            <a:xfrm>
              <a:off x="489600" y="1052736"/>
              <a:ext cx="1518445" cy="1085664"/>
            </a:xfrm>
            <a:prstGeom prst="rect">
              <a:avLst/>
            </a:prstGeom>
            <a:solidFill>
              <a:srgbClr val="003366"/>
            </a:solidFill>
            <a:ln>
              <a:noFill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 rtlCol="0" anchor="ctr">
              <a:noAutofit/>
            </a:bodyPr>
            <a:lstStyle/>
            <a:p>
              <a:pPr algn="ctr" fontAlgn="base"/>
              <a:r>
                <a:rPr lang="es-CL" sz="1600" b="1" dirty="0" smtClean="0">
                  <a:solidFill>
                    <a:prstClr val="white"/>
                  </a:solidFill>
                  <a:ea typeface="Times New Roman"/>
                  <a:cs typeface="Times New Roman"/>
                </a:rPr>
                <a:t>Pilares</a:t>
              </a:r>
              <a:endParaRPr lang="es-CL" sz="1600" dirty="0" smtClean="0">
                <a:solidFill>
                  <a:prstClr val="white"/>
                </a:solidFill>
                <a:ea typeface="Times New Roman"/>
                <a:cs typeface="Times New Roman"/>
              </a:endParaRPr>
            </a:p>
          </p:txBody>
        </p:sp>
        <p:sp>
          <p:nvSpPr>
            <p:cNvPr id="25" name="8 CuadroTexto"/>
            <p:cNvSpPr txBox="1"/>
            <p:nvPr/>
          </p:nvSpPr>
          <p:spPr>
            <a:xfrm>
              <a:off x="2024614" y="3396147"/>
              <a:ext cx="2159999" cy="131468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 rtlCol="0" anchor="ctr" anchorCtr="0">
              <a:noAutofit/>
            </a:bodyPr>
            <a:lstStyle/>
            <a:p>
              <a:pPr algn="ctr" fontAlgn="base"/>
              <a:r>
                <a:rPr lang="es-CL" sz="1600" dirty="0" smtClean="0">
                  <a:solidFill>
                    <a:prstClr val="black"/>
                  </a:solidFill>
                  <a:ea typeface="Times New Roman"/>
                  <a:cs typeface="Times New Roman"/>
                </a:rPr>
                <a:t>Impuestos generales</a:t>
              </a:r>
              <a:endParaRPr lang="es-CL" sz="1600" dirty="0">
                <a:solidFill>
                  <a:prstClr val="black"/>
                </a:solidFill>
                <a:ea typeface="Times New Roman"/>
              </a:endParaRPr>
            </a:p>
            <a:p>
              <a:pPr fontAlgn="base"/>
              <a:r>
                <a:rPr lang="es-CL" sz="1400" dirty="0">
                  <a:solidFill>
                    <a:prstClr val="black"/>
                  </a:solidFill>
                  <a:ea typeface="Times New Roman"/>
                  <a:cs typeface="Times New Roman"/>
                </a:rPr>
                <a:t> </a:t>
              </a:r>
              <a:endParaRPr lang="es-CL" sz="1400" dirty="0" smtClean="0">
                <a:solidFill>
                  <a:prstClr val="black"/>
                </a:solidFill>
                <a:ea typeface="Times New Roman"/>
              </a:endParaRPr>
            </a:p>
          </p:txBody>
        </p:sp>
        <p:sp>
          <p:nvSpPr>
            <p:cNvPr id="26" name="8 CuadroTexto"/>
            <p:cNvSpPr txBox="1"/>
            <p:nvPr/>
          </p:nvSpPr>
          <p:spPr>
            <a:xfrm>
              <a:off x="2023200" y="4718570"/>
              <a:ext cx="2159999" cy="120413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 rtlCol="0" anchor="ctr" anchorCtr="0">
              <a:noAutofit/>
            </a:bodyPr>
            <a:lstStyle/>
            <a:p>
              <a:pPr algn="ctr" fontAlgn="base"/>
              <a:endParaRPr lang="es-CL" sz="1600" dirty="0" smtClean="0">
                <a:solidFill>
                  <a:prstClr val="black"/>
                </a:solidFill>
                <a:ea typeface="Times New Roman"/>
                <a:cs typeface="Times New Roman"/>
              </a:endParaRPr>
            </a:p>
            <a:p>
              <a:pPr algn="ctr" fontAlgn="base"/>
              <a:endParaRPr lang="es-CL" sz="1600" dirty="0">
                <a:solidFill>
                  <a:prstClr val="black"/>
                </a:solidFill>
                <a:ea typeface="Times New Roman"/>
                <a:cs typeface="Times New Roman"/>
              </a:endParaRPr>
            </a:p>
            <a:p>
              <a:pPr algn="ctr" fontAlgn="base"/>
              <a:endParaRPr lang="es-CL" sz="1600" dirty="0" smtClean="0">
                <a:solidFill>
                  <a:prstClr val="black"/>
                </a:solidFill>
                <a:ea typeface="Times New Roman"/>
                <a:cs typeface="Times New Roman"/>
              </a:endParaRPr>
            </a:p>
            <a:p>
              <a:pPr algn="ctr" fontAlgn="base"/>
              <a:r>
                <a:rPr lang="es-CL" sz="1600" dirty="0" smtClean="0">
                  <a:solidFill>
                    <a:prstClr val="black"/>
                  </a:solidFill>
                  <a:ea typeface="Times New Roman"/>
                  <a:cs typeface="Times New Roman"/>
                </a:rPr>
                <a:t>PBS </a:t>
              </a:r>
              <a:r>
                <a:rPr lang="es-CL" sz="1600" dirty="0">
                  <a:solidFill>
                    <a:prstClr val="black"/>
                  </a:solidFill>
                  <a:ea typeface="Times New Roman"/>
                  <a:cs typeface="Times New Roman"/>
                </a:rPr>
                <a:t>y APS</a:t>
              </a:r>
            </a:p>
            <a:p>
              <a:pPr algn="ctr" fontAlgn="base"/>
              <a:r>
                <a:rPr lang="es-CL" sz="1600" dirty="0" smtClean="0">
                  <a:solidFill>
                    <a:prstClr val="black"/>
                  </a:solidFill>
                  <a:ea typeface="Times New Roman"/>
                  <a:cs typeface="Times New Roman"/>
                </a:rPr>
                <a:t>(60% más pobre)</a:t>
              </a:r>
              <a:endParaRPr lang="es-CL" sz="1600" dirty="0">
                <a:solidFill>
                  <a:prstClr val="black"/>
                </a:solidFill>
                <a:ea typeface="Times New Roman"/>
                <a:cs typeface="Times New Roman"/>
              </a:endParaRPr>
            </a:p>
            <a:p>
              <a:pPr algn="just" fontAlgn="base"/>
              <a:endParaRPr lang="es-CL" sz="1200" dirty="0">
                <a:solidFill>
                  <a:prstClr val="black"/>
                </a:solidFill>
                <a:ea typeface="Times New Roman"/>
                <a:cs typeface="Times New Roman"/>
              </a:endParaRPr>
            </a:p>
            <a:p>
              <a:pPr algn="just" fontAlgn="base"/>
              <a:endParaRPr lang="es-CL" sz="1200" dirty="0" smtClean="0">
                <a:solidFill>
                  <a:prstClr val="black"/>
                </a:solidFill>
                <a:ea typeface="Times New Roman"/>
                <a:cs typeface="Times New Roman"/>
              </a:endParaRPr>
            </a:p>
            <a:p>
              <a:pPr algn="just" fontAlgn="base"/>
              <a:endParaRPr lang="es-CL" sz="1200" dirty="0" smtClean="0">
                <a:solidFill>
                  <a:prstClr val="black"/>
                </a:solidFill>
                <a:ea typeface="Times New Roman"/>
                <a:cs typeface="Times New Roman"/>
              </a:endParaRPr>
            </a:p>
            <a:p>
              <a:pPr algn="just" fontAlgn="base"/>
              <a:endParaRPr lang="es-CL" sz="1200" dirty="0">
                <a:solidFill>
                  <a:prstClr val="black"/>
                </a:solidFill>
                <a:ea typeface="Times New Roman"/>
                <a:cs typeface="Times New Roman"/>
              </a:endParaRPr>
            </a:p>
            <a:p>
              <a:pPr algn="just" fontAlgn="base"/>
              <a:endParaRPr lang="es-CL" sz="1200" dirty="0" smtClean="0">
                <a:solidFill>
                  <a:prstClr val="black"/>
                </a:solidFill>
                <a:ea typeface="Times New Roman"/>
                <a:cs typeface="Times New Roman"/>
              </a:endParaRPr>
            </a:p>
          </p:txBody>
        </p:sp>
        <p:sp>
          <p:nvSpPr>
            <p:cNvPr id="27" name="9 CuadroTexto"/>
            <p:cNvSpPr txBox="1"/>
            <p:nvPr/>
          </p:nvSpPr>
          <p:spPr>
            <a:xfrm>
              <a:off x="4197121" y="3396147"/>
              <a:ext cx="2160000" cy="1314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rtlCol="0" anchor="ctr" anchorCtr="0">
              <a:noAutofit/>
            </a:bodyPr>
            <a:lstStyle/>
            <a:p>
              <a:pPr algn="ctr" fontAlgn="base"/>
              <a:r>
                <a:rPr lang="es-CL" sz="1600" dirty="0" smtClean="0">
                  <a:solidFill>
                    <a:prstClr val="black"/>
                  </a:solidFill>
                  <a:ea typeface="Times New Roman"/>
                  <a:cs typeface="Times New Roman"/>
                </a:rPr>
                <a:t>Ahorro individual </a:t>
              </a:r>
            </a:p>
            <a:p>
              <a:pPr algn="ctr" fontAlgn="base"/>
              <a:r>
                <a:rPr lang="es-CL" sz="1600" dirty="0" smtClean="0">
                  <a:solidFill>
                    <a:prstClr val="black"/>
                  </a:solidFill>
                  <a:ea typeface="Times New Roman"/>
                  <a:cs typeface="Times New Roman"/>
                </a:rPr>
                <a:t>Cotización 10%</a:t>
              </a:r>
            </a:p>
            <a:p>
              <a:pPr algn="ctr" fontAlgn="base"/>
              <a:r>
                <a:rPr lang="es-CL" sz="1600" dirty="0" smtClean="0">
                  <a:solidFill>
                    <a:prstClr val="black"/>
                  </a:solidFill>
                  <a:ea typeface="Times New Roman"/>
                  <a:cs typeface="Times New Roman"/>
                </a:rPr>
                <a:t>Cotización al SIS</a:t>
              </a:r>
              <a:endParaRPr lang="es-CL" sz="1600" dirty="0">
                <a:solidFill>
                  <a:prstClr val="black"/>
                </a:solidFill>
                <a:ea typeface="Times New Roman"/>
              </a:endParaRPr>
            </a:p>
          </p:txBody>
        </p:sp>
        <p:sp>
          <p:nvSpPr>
            <p:cNvPr id="28" name="9 CuadroTexto"/>
            <p:cNvSpPr txBox="1"/>
            <p:nvPr/>
          </p:nvSpPr>
          <p:spPr>
            <a:xfrm>
              <a:off x="4197600" y="4717904"/>
              <a:ext cx="2160000" cy="1206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rtlCol="0" anchor="ctr">
              <a:noAutofit/>
            </a:bodyPr>
            <a:lstStyle/>
            <a:p>
              <a:pPr algn="just" fontAlgn="base"/>
              <a:endParaRPr lang="es-CL" sz="1400" u="sng" dirty="0">
                <a:solidFill>
                  <a:prstClr val="black"/>
                </a:solidFill>
                <a:ea typeface="Times New Roman"/>
                <a:cs typeface="Times New Roman"/>
              </a:endParaRPr>
            </a:p>
            <a:p>
              <a:pPr algn="ctr" fontAlgn="base"/>
              <a:endParaRPr lang="es-CL" sz="1500" dirty="0" smtClean="0">
                <a:solidFill>
                  <a:prstClr val="black"/>
                </a:solidFill>
                <a:ea typeface="Times New Roman"/>
                <a:cs typeface="Times New Roman"/>
              </a:endParaRPr>
            </a:p>
            <a:p>
              <a:pPr algn="ctr" fontAlgn="base"/>
              <a:endParaRPr lang="es-CL" sz="1500" dirty="0">
                <a:solidFill>
                  <a:prstClr val="black"/>
                </a:solidFill>
                <a:ea typeface="Times New Roman"/>
                <a:cs typeface="Times New Roman"/>
              </a:endParaRPr>
            </a:p>
            <a:p>
              <a:pPr algn="ctr" fontAlgn="base"/>
              <a:r>
                <a:rPr lang="es-CL" sz="1600" dirty="0" smtClean="0">
                  <a:solidFill>
                    <a:prstClr val="black"/>
                  </a:solidFill>
                  <a:ea typeface="Times New Roman"/>
                  <a:cs typeface="Times New Roman"/>
                </a:rPr>
                <a:t>En vejez </a:t>
              </a:r>
              <a:r>
                <a:rPr lang="es-CL" sz="1600" dirty="0">
                  <a:solidFill>
                    <a:prstClr val="black"/>
                  </a:solidFill>
                  <a:ea typeface="Times New Roman"/>
                  <a:cs typeface="Times New Roman"/>
                </a:rPr>
                <a:t>dependen del monto </a:t>
              </a:r>
              <a:r>
                <a:rPr lang="es-CL" sz="1600" dirty="0" smtClean="0">
                  <a:solidFill>
                    <a:prstClr val="black"/>
                  </a:solidFill>
                  <a:ea typeface="Times New Roman"/>
                  <a:cs typeface="Times New Roman"/>
                </a:rPr>
                <a:t>ahorrado</a:t>
              </a:r>
              <a:endParaRPr lang="es-CL" sz="1600" dirty="0">
                <a:solidFill>
                  <a:prstClr val="black"/>
                </a:solidFill>
                <a:ea typeface="Times New Roman"/>
                <a:cs typeface="Times New Roman"/>
              </a:endParaRPr>
            </a:p>
            <a:p>
              <a:pPr algn="just" fontAlgn="base"/>
              <a:endParaRPr lang="es-CL" sz="1400" dirty="0">
                <a:solidFill>
                  <a:prstClr val="black"/>
                </a:solidFill>
                <a:ea typeface="Times New Roman"/>
                <a:cs typeface="Times New Roman"/>
              </a:endParaRPr>
            </a:p>
            <a:p>
              <a:pPr algn="just" fontAlgn="base"/>
              <a:endParaRPr lang="es-CL" sz="1400" dirty="0">
                <a:solidFill>
                  <a:prstClr val="black"/>
                </a:solidFill>
                <a:ea typeface="Times New Roman"/>
                <a:cs typeface="Times New Roman"/>
              </a:endParaRPr>
            </a:p>
            <a:p>
              <a:pPr algn="just" fontAlgn="base"/>
              <a:endParaRPr lang="es-CL" sz="1400" dirty="0">
                <a:solidFill>
                  <a:prstClr val="black"/>
                </a:solidFill>
                <a:ea typeface="Times New Roman"/>
                <a:cs typeface="Times New Roman"/>
              </a:endParaRPr>
            </a:p>
            <a:p>
              <a:pPr algn="just" fontAlgn="base"/>
              <a:r>
                <a:rPr lang="es-CL" sz="1400" dirty="0">
                  <a:solidFill>
                    <a:prstClr val="black"/>
                  </a:solidFill>
                  <a:ea typeface="Times New Roman"/>
                </a:rPr>
                <a:t> </a:t>
              </a:r>
            </a:p>
          </p:txBody>
        </p:sp>
        <p:sp>
          <p:nvSpPr>
            <p:cNvPr id="29" name="10 CuadroTexto"/>
            <p:cNvSpPr txBox="1"/>
            <p:nvPr/>
          </p:nvSpPr>
          <p:spPr>
            <a:xfrm>
              <a:off x="6378586" y="3395139"/>
              <a:ext cx="2160000" cy="1314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square" rtlCol="0" anchor="ctr">
              <a:noAutofit/>
            </a:bodyPr>
            <a:lstStyle/>
            <a:p>
              <a:pPr algn="ctr" fontAlgn="base"/>
              <a:r>
                <a:rPr lang="es-CL" sz="1600" dirty="0" smtClean="0">
                  <a:solidFill>
                    <a:prstClr val="black"/>
                  </a:solidFill>
                  <a:ea typeface="Times New Roman"/>
                  <a:cs typeface="Times New Roman"/>
                </a:rPr>
                <a:t>Ahorro </a:t>
              </a:r>
              <a:r>
                <a:rPr lang="es-CL" sz="1600" dirty="0">
                  <a:solidFill>
                    <a:prstClr val="black"/>
                  </a:solidFill>
                  <a:ea typeface="Times New Roman"/>
                  <a:cs typeface="Times New Roman"/>
                </a:rPr>
                <a:t>individual con </a:t>
              </a:r>
              <a:r>
                <a:rPr lang="es-CL" sz="1600" dirty="0" smtClean="0">
                  <a:solidFill>
                    <a:prstClr val="black"/>
                  </a:solidFill>
                  <a:ea typeface="Times New Roman"/>
                  <a:cs typeface="Times New Roman"/>
                </a:rPr>
                <a:t>incentivos</a:t>
              </a:r>
              <a:endParaRPr lang="es-CL" sz="1600" dirty="0">
                <a:solidFill>
                  <a:prstClr val="black"/>
                </a:solidFill>
                <a:ea typeface="Times New Roman"/>
              </a:endParaRPr>
            </a:p>
          </p:txBody>
        </p:sp>
        <p:sp>
          <p:nvSpPr>
            <p:cNvPr id="30" name="10 CuadroTexto"/>
            <p:cNvSpPr txBox="1"/>
            <p:nvPr/>
          </p:nvSpPr>
          <p:spPr>
            <a:xfrm>
              <a:off x="6378586" y="4717904"/>
              <a:ext cx="2160000" cy="1206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square" rtlCol="0" anchor="ctr">
              <a:noAutofit/>
            </a:bodyPr>
            <a:lstStyle/>
            <a:p>
              <a:pPr algn="ctr" fontAlgn="base"/>
              <a:r>
                <a:rPr lang="es-CL" sz="1600" dirty="0" smtClean="0">
                  <a:solidFill>
                    <a:prstClr val="black"/>
                  </a:solidFill>
                  <a:ea typeface="Times New Roman"/>
                  <a:cs typeface="Times New Roman"/>
                </a:rPr>
                <a:t>Dependen del </a:t>
              </a:r>
              <a:r>
                <a:rPr lang="es-CL" sz="1600" dirty="0">
                  <a:solidFill>
                    <a:prstClr val="black"/>
                  </a:solidFill>
                  <a:ea typeface="Times New Roman"/>
                  <a:cs typeface="Times New Roman"/>
                </a:rPr>
                <a:t>monto </a:t>
              </a:r>
              <a:r>
                <a:rPr lang="es-CL" sz="1600" dirty="0" smtClean="0">
                  <a:solidFill>
                    <a:prstClr val="black"/>
                  </a:solidFill>
                  <a:ea typeface="Times New Roman"/>
                  <a:cs typeface="Times New Roman"/>
                </a:rPr>
                <a:t>ahorrado</a:t>
              </a:r>
              <a:r>
                <a:rPr lang="es-CL" sz="1600" dirty="0">
                  <a:solidFill>
                    <a:prstClr val="black"/>
                  </a:solidFill>
                  <a:ea typeface="Times New Roman"/>
                </a:rPr>
                <a:t> </a:t>
              </a:r>
            </a:p>
          </p:txBody>
        </p:sp>
      </p:grpSp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5D0DD-E23F-49B5-8656-B6496AF58C54}" type="slidenum">
              <a:rPr lang="es-CL" smtClean="0">
                <a:solidFill>
                  <a:prstClr val="white">
                    <a:lumMod val="50000"/>
                  </a:prstClr>
                </a:solidFill>
              </a:rPr>
              <a:pPr/>
              <a:t>4</a:t>
            </a:fld>
            <a:endParaRPr lang="es-CL" dirty="0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L" dirty="0" smtClean="0"/>
              <a:t>SISTEMA DE PENSIONES CHILENO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7891748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5D0DD-E23F-49B5-8656-B6496AF58C54}" type="slidenum">
              <a:rPr lang="es-CL" smtClean="0">
                <a:solidFill>
                  <a:prstClr val="white">
                    <a:lumMod val="50000"/>
                  </a:prstClr>
                </a:solidFill>
              </a:rPr>
              <a:pPr/>
              <a:t>5</a:t>
            </a:fld>
            <a:endParaRPr lang="es-CL" dirty="0">
              <a:solidFill>
                <a:prstClr val="white">
                  <a:lumMod val="50000"/>
                </a:prstClr>
              </a:solidFill>
            </a:endParaRPr>
          </a:p>
        </p:txBody>
      </p:sp>
      <p:grpSp>
        <p:nvGrpSpPr>
          <p:cNvPr id="34" name="33 Grupo"/>
          <p:cNvGrpSpPr/>
          <p:nvPr/>
        </p:nvGrpSpPr>
        <p:grpSpPr>
          <a:xfrm>
            <a:off x="214131" y="1668874"/>
            <a:ext cx="8534333" cy="3272294"/>
            <a:chOff x="-1893" y="1556795"/>
            <a:chExt cx="7356561" cy="2216884"/>
          </a:xfrm>
        </p:grpSpPr>
        <p:sp>
          <p:nvSpPr>
            <p:cNvPr id="35" name="34 Rectángulo"/>
            <p:cNvSpPr/>
            <p:nvPr/>
          </p:nvSpPr>
          <p:spPr>
            <a:xfrm>
              <a:off x="-1893" y="2387433"/>
              <a:ext cx="2053613" cy="400111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 sz="2400" dirty="0"/>
            </a:p>
          </p:txBody>
        </p:sp>
        <p:sp>
          <p:nvSpPr>
            <p:cNvPr id="36" name="35 CuadroTexto"/>
            <p:cNvSpPr txBox="1"/>
            <p:nvPr/>
          </p:nvSpPr>
          <p:spPr>
            <a:xfrm>
              <a:off x="-1893" y="2387428"/>
              <a:ext cx="2053613" cy="3127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s-CL" sz="2400" b="1" dirty="0" smtClean="0">
                  <a:solidFill>
                    <a:schemeClr val="bg1"/>
                  </a:solidFill>
                  <a:latin typeface="+mj-lt"/>
                </a:rPr>
                <a:t>Sistema de AFP</a:t>
              </a:r>
              <a:endParaRPr lang="es-CL" sz="2400" b="1" dirty="0">
                <a:solidFill>
                  <a:schemeClr val="bg1"/>
                </a:solidFill>
                <a:latin typeface="+mj-lt"/>
              </a:endParaRPr>
            </a:p>
          </p:txBody>
        </p:sp>
        <p:cxnSp>
          <p:nvCxnSpPr>
            <p:cNvPr id="37" name="36 Conector recto"/>
            <p:cNvCxnSpPr>
              <a:stCxn id="35" idx="3"/>
            </p:cNvCxnSpPr>
            <p:nvPr/>
          </p:nvCxnSpPr>
          <p:spPr>
            <a:xfrm>
              <a:off x="2051720" y="2587483"/>
              <a:ext cx="720080" cy="0"/>
            </a:xfrm>
            <a:prstGeom prst="line">
              <a:avLst/>
            </a:prstGeom>
            <a:ln>
              <a:solidFill>
                <a:srgbClr val="00308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37 Conector recto"/>
            <p:cNvCxnSpPr/>
            <p:nvPr/>
          </p:nvCxnSpPr>
          <p:spPr>
            <a:xfrm>
              <a:off x="2771800" y="1839685"/>
              <a:ext cx="0" cy="149559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38 Conector recto"/>
            <p:cNvCxnSpPr/>
            <p:nvPr/>
          </p:nvCxnSpPr>
          <p:spPr>
            <a:xfrm>
              <a:off x="2771800" y="1840755"/>
              <a:ext cx="288032" cy="0"/>
            </a:xfrm>
            <a:prstGeom prst="line">
              <a:avLst/>
            </a:prstGeom>
            <a:ln>
              <a:solidFill>
                <a:srgbClr val="00308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39 Conector recto"/>
            <p:cNvCxnSpPr/>
            <p:nvPr/>
          </p:nvCxnSpPr>
          <p:spPr>
            <a:xfrm>
              <a:off x="2771800" y="2587483"/>
              <a:ext cx="288032" cy="0"/>
            </a:xfrm>
            <a:prstGeom prst="line">
              <a:avLst/>
            </a:prstGeom>
            <a:ln>
              <a:solidFill>
                <a:srgbClr val="00308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40 Conector recto"/>
            <p:cNvCxnSpPr/>
            <p:nvPr/>
          </p:nvCxnSpPr>
          <p:spPr>
            <a:xfrm>
              <a:off x="2771800" y="3335280"/>
              <a:ext cx="288032" cy="0"/>
            </a:xfrm>
            <a:prstGeom prst="line">
              <a:avLst/>
            </a:prstGeom>
            <a:ln>
              <a:solidFill>
                <a:srgbClr val="00308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41 Rectángulo"/>
            <p:cNvSpPr/>
            <p:nvPr/>
          </p:nvSpPr>
          <p:spPr>
            <a:xfrm>
              <a:off x="3059840" y="1717386"/>
              <a:ext cx="1872207" cy="400111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 sz="2400" dirty="0"/>
            </a:p>
          </p:txBody>
        </p:sp>
        <p:sp>
          <p:nvSpPr>
            <p:cNvPr id="43" name="42 CuadroTexto"/>
            <p:cNvSpPr txBox="1"/>
            <p:nvPr/>
          </p:nvSpPr>
          <p:spPr>
            <a:xfrm>
              <a:off x="3313245" y="1717381"/>
              <a:ext cx="1800200" cy="3127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s-CL" sz="2400" dirty="0" smtClean="0">
                  <a:solidFill>
                    <a:schemeClr val="bg1"/>
                  </a:solidFill>
                  <a:latin typeface="+mj-lt"/>
                </a:rPr>
                <a:t>Afiliados</a:t>
              </a:r>
              <a:endParaRPr lang="es-CL" sz="2400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44" name="43 Rectángulo"/>
            <p:cNvSpPr/>
            <p:nvPr/>
          </p:nvSpPr>
          <p:spPr>
            <a:xfrm>
              <a:off x="3059840" y="2437466"/>
              <a:ext cx="1872207" cy="400111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 sz="2400" dirty="0"/>
            </a:p>
          </p:txBody>
        </p:sp>
        <p:sp>
          <p:nvSpPr>
            <p:cNvPr id="45" name="44 CuadroTexto"/>
            <p:cNvSpPr txBox="1"/>
            <p:nvPr/>
          </p:nvSpPr>
          <p:spPr>
            <a:xfrm>
              <a:off x="3313245" y="2437461"/>
              <a:ext cx="1800200" cy="3127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s-CL" sz="2400" dirty="0" smtClean="0">
                  <a:solidFill>
                    <a:schemeClr val="bg1"/>
                  </a:solidFill>
                  <a:latin typeface="+mj-lt"/>
                </a:rPr>
                <a:t>Cotizantes</a:t>
              </a:r>
              <a:endParaRPr lang="es-CL" sz="2400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46" name="45 Rectángulo"/>
            <p:cNvSpPr/>
            <p:nvPr/>
          </p:nvSpPr>
          <p:spPr>
            <a:xfrm>
              <a:off x="3059840" y="3172910"/>
              <a:ext cx="1872207" cy="400111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 sz="2400" dirty="0"/>
            </a:p>
          </p:txBody>
        </p:sp>
        <p:sp>
          <p:nvSpPr>
            <p:cNvPr id="47" name="46 CuadroTexto"/>
            <p:cNvSpPr txBox="1"/>
            <p:nvPr/>
          </p:nvSpPr>
          <p:spPr>
            <a:xfrm>
              <a:off x="3313245" y="3172905"/>
              <a:ext cx="1800200" cy="3127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s-CL" sz="2400" dirty="0" smtClean="0">
                  <a:solidFill>
                    <a:schemeClr val="bg1"/>
                  </a:solidFill>
                  <a:latin typeface="+mj-lt"/>
                </a:rPr>
                <a:t>Pensionados</a:t>
              </a:r>
              <a:endParaRPr lang="es-CL" sz="2400" dirty="0">
                <a:solidFill>
                  <a:schemeClr val="bg1"/>
                </a:solidFill>
                <a:latin typeface="+mj-lt"/>
              </a:endParaRPr>
            </a:p>
          </p:txBody>
        </p:sp>
        <p:grpSp>
          <p:nvGrpSpPr>
            <p:cNvPr id="48" name="47 Grupo"/>
            <p:cNvGrpSpPr/>
            <p:nvPr/>
          </p:nvGrpSpPr>
          <p:grpSpPr>
            <a:xfrm>
              <a:off x="5508115" y="1556795"/>
              <a:ext cx="1846553" cy="704716"/>
              <a:chOff x="5847894" y="1556792"/>
              <a:chExt cx="1902495" cy="704716"/>
            </a:xfrm>
          </p:grpSpPr>
          <p:sp>
            <p:nvSpPr>
              <p:cNvPr id="55" name="54 Rectángulo"/>
              <p:cNvSpPr/>
              <p:nvPr/>
            </p:nvSpPr>
            <p:spPr>
              <a:xfrm>
                <a:off x="5847894" y="1556792"/>
                <a:ext cx="1902495" cy="704716"/>
              </a:xfrm>
              <a:prstGeom prst="rect">
                <a:avLst/>
              </a:prstGeom>
              <a:noFill/>
              <a:ln>
                <a:solidFill>
                  <a:srgbClr val="0099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L" sz="2400" dirty="0"/>
              </a:p>
            </p:txBody>
          </p:sp>
          <p:sp>
            <p:nvSpPr>
              <p:cNvPr id="56" name="55 CuadroTexto"/>
              <p:cNvSpPr txBox="1"/>
              <p:nvPr/>
            </p:nvSpPr>
            <p:spPr>
              <a:xfrm>
                <a:off x="5897802" y="1709095"/>
                <a:ext cx="1831758" cy="3127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s-CL" sz="2400" dirty="0" smtClean="0">
                    <a:solidFill>
                      <a:srgbClr val="003087"/>
                    </a:solidFill>
                    <a:latin typeface="+mj-lt"/>
                  </a:rPr>
                  <a:t>10,4 millones</a:t>
                </a:r>
                <a:endParaRPr lang="es-CL" sz="2400" dirty="0">
                  <a:solidFill>
                    <a:srgbClr val="003087"/>
                  </a:solidFill>
                  <a:latin typeface="+mj-lt"/>
                </a:endParaRPr>
              </a:p>
            </p:txBody>
          </p:sp>
        </p:grpSp>
        <p:grpSp>
          <p:nvGrpSpPr>
            <p:cNvPr id="49" name="48 Grupo"/>
            <p:cNvGrpSpPr/>
            <p:nvPr/>
          </p:nvGrpSpPr>
          <p:grpSpPr>
            <a:xfrm>
              <a:off x="5508105" y="2312879"/>
              <a:ext cx="1846553" cy="704716"/>
              <a:chOff x="5509007" y="2276872"/>
              <a:chExt cx="2241384" cy="704716"/>
            </a:xfrm>
          </p:grpSpPr>
          <p:sp>
            <p:nvSpPr>
              <p:cNvPr id="53" name="52 Rectángulo"/>
              <p:cNvSpPr/>
              <p:nvPr/>
            </p:nvSpPr>
            <p:spPr>
              <a:xfrm>
                <a:off x="5509007" y="2276872"/>
                <a:ext cx="2241384" cy="704716"/>
              </a:xfrm>
              <a:prstGeom prst="rect">
                <a:avLst/>
              </a:prstGeom>
              <a:noFill/>
              <a:ln>
                <a:solidFill>
                  <a:srgbClr val="0099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L" sz="2400" dirty="0"/>
              </a:p>
            </p:txBody>
          </p:sp>
          <p:sp>
            <p:nvSpPr>
              <p:cNvPr id="54" name="53 CuadroTexto"/>
              <p:cNvSpPr txBox="1"/>
              <p:nvPr/>
            </p:nvSpPr>
            <p:spPr>
              <a:xfrm>
                <a:off x="5514359" y="2429175"/>
                <a:ext cx="2215199" cy="3127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s-CL" sz="2400" dirty="0" smtClean="0">
                    <a:solidFill>
                      <a:srgbClr val="003087"/>
                    </a:solidFill>
                    <a:latin typeface="+mj-lt"/>
                  </a:rPr>
                  <a:t>5,2 millones</a:t>
                </a:r>
                <a:endParaRPr lang="es-CL" sz="2400" dirty="0">
                  <a:solidFill>
                    <a:srgbClr val="003087"/>
                  </a:solidFill>
                  <a:latin typeface="+mj-lt"/>
                </a:endParaRPr>
              </a:p>
            </p:txBody>
          </p:sp>
        </p:grpSp>
        <p:grpSp>
          <p:nvGrpSpPr>
            <p:cNvPr id="50" name="49 Grupo"/>
            <p:cNvGrpSpPr/>
            <p:nvPr/>
          </p:nvGrpSpPr>
          <p:grpSpPr>
            <a:xfrm>
              <a:off x="5508105" y="3068963"/>
              <a:ext cx="1846553" cy="704716"/>
              <a:chOff x="5509007" y="2276872"/>
              <a:chExt cx="2241384" cy="704716"/>
            </a:xfrm>
          </p:grpSpPr>
          <p:sp>
            <p:nvSpPr>
              <p:cNvPr id="51" name="50 Rectángulo"/>
              <p:cNvSpPr/>
              <p:nvPr/>
            </p:nvSpPr>
            <p:spPr>
              <a:xfrm>
                <a:off x="5509007" y="2276872"/>
                <a:ext cx="2241384" cy="704716"/>
              </a:xfrm>
              <a:prstGeom prst="rect">
                <a:avLst/>
              </a:prstGeom>
              <a:noFill/>
              <a:ln>
                <a:solidFill>
                  <a:srgbClr val="0099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L" sz="2400" dirty="0"/>
              </a:p>
            </p:txBody>
          </p:sp>
          <p:sp>
            <p:nvSpPr>
              <p:cNvPr id="52" name="51 CuadroTexto"/>
              <p:cNvSpPr txBox="1"/>
              <p:nvPr/>
            </p:nvSpPr>
            <p:spPr>
              <a:xfrm>
                <a:off x="5514359" y="2429175"/>
                <a:ext cx="2215199" cy="3127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s-CL" sz="2400" dirty="0" smtClean="0">
                    <a:solidFill>
                      <a:srgbClr val="003087"/>
                    </a:solidFill>
                    <a:latin typeface="+mj-lt"/>
                  </a:rPr>
                  <a:t>1,2 millones*</a:t>
                </a:r>
                <a:endParaRPr lang="es-CL" sz="2400" dirty="0">
                  <a:solidFill>
                    <a:srgbClr val="003087"/>
                  </a:solidFill>
                  <a:latin typeface="+mj-lt"/>
                </a:endParaRPr>
              </a:p>
            </p:txBody>
          </p:sp>
        </p:grpSp>
      </p:grpSp>
      <p:sp>
        <p:nvSpPr>
          <p:cNvPr id="57" name="2 Título"/>
          <p:cNvSpPr>
            <a:spLocks noGrp="1"/>
          </p:cNvSpPr>
          <p:nvPr>
            <p:ph type="title"/>
          </p:nvPr>
        </p:nvSpPr>
        <p:spPr>
          <a:xfrm>
            <a:off x="179512" y="188640"/>
            <a:ext cx="8229600" cy="504056"/>
          </a:xfrm>
        </p:spPr>
        <p:txBody>
          <a:bodyPr>
            <a:normAutofit/>
          </a:bodyPr>
          <a:lstStyle/>
          <a:p>
            <a:r>
              <a:rPr lang="es-CL" dirty="0" smtClean="0"/>
              <a:t>SISTEMA DE PENSIONES CHILENO</a:t>
            </a:r>
            <a:endParaRPr lang="es-CL" dirty="0"/>
          </a:p>
        </p:txBody>
      </p:sp>
      <p:sp>
        <p:nvSpPr>
          <p:cNvPr id="58" name="57 CuadroTexto"/>
          <p:cNvSpPr txBox="1"/>
          <p:nvPr/>
        </p:nvSpPr>
        <p:spPr>
          <a:xfrm>
            <a:off x="1907704" y="6237312"/>
            <a:ext cx="61729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200" dirty="0" smtClean="0">
                <a:latin typeface="+mj-lt"/>
              </a:rPr>
              <a:t>* Vejez, invalidez y sobrevivencia. </a:t>
            </a:r>
            <a:br>
              <a:rPr lang="es-CL" sz="1200" dirty="0" smtClean="0">
                <a:latin typeface="+mj-lt"/>
              </a:rPr>
            </a:br>
            <a:r>
              <a:rPr lang="es-CL" sz="1200" dirty="0" smtClean="0">
                <a:latin typeface="+mj-lt"/>
              </a:rPr>
              <a:t>Cifras a septiembre de 2017. Fuente: SP</a:t>
            </a:r>
            <a:endParaRPr lang="es-CL" sz="1200" dirty="0">
              <a:latin typeface="+mj-lt"/>
            </a:endParaRPr>
          </a:p>
        </p:txBody>
      </p:sp>
      <p:sp>
        <p:nvSpPr>
          <p:cNvPr id="59" name="58 CuadroTexto"/>
          <p:cNvSpPr txBox="1"/>
          <p:nvPr/>
        </p:nvSpPr>
        <p:spPr>
          <a:xfrm>
            <a:off x="549490" y="980728"/>
            <a:ext cx="798295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L" sz="2200" b="1" u="sng" dirty="0" smtClean="0">
                <a:latin typeface="+mj-lt"/>
              </a:rPr>
              <a:t>Pilar 2: Ahorro Obligatorio </a:t>
            </a:r>
            <a:endParaRPr lang="es-CL" sz="2200" b="1" u="sng" dirty="0">
              <a:latin typeface="+mj-lt"/>
            </a:endParaRPr>
          </a:p>
        </p:txBody>
      </p:sp>
      <p:sp>
        <p:nvSpPr>
          <p:cNvPr id="60" name="59 Cheurón"/>
          <p:cNvSpPr/>
          <p:nvPr/>
        </p:nvSpPr>
        <p:spPr>
          <a:xfrm>
            <a:off x="251520" y="1098823"/>
            <a:ext cx="233502" cy="241948"/>
          </a:xfrm>
          <a:prstGeom prst="chevron">
            <a:avLst/>
          </a:prstGeom>
          <a:solidFill>
            <a:srgbClr val="00A6D6">
              <a:alpha val="60000"/>
            </a:srgbClr>
          </a:solidFill>
          <a:ln>
            <a:noFill/>
          </a:ln>
          <a:effectLst>
            <a:reflection blurRad="6350" stA="50000" endA="300" endPos="55500" dist="50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>
              <a:solidFill>
                <a:prstClr val="black"/>
              </a:solidFill>
              <a:effectLst>
                <a:innerShdw blurRad="114300">
                  <a:prstClr val="black"/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477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5D0DD-E23F-49B5-8656-B6496AF58C54}" type="slidenum">
              <a:rPr lang="es-CL" smtClean="0">
                <a:solidFill>
                  <a:prstClr val="white">
                    <a:lumMod val="50000"/>
                  </a:prstClr>
                </a:solidFill>
              </a:rPr>
              <a:pPr/>
              <a:t>6</a:t>
            </a:fld>
            <a:endParaRPr lang="es-CL" dirty="0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57" name="2 Título"/>
          <p:cNvSpPr>
            <a:spLocks noGrp="1"/>
          </p:cNvSpPr>
          <p:nvPr>
            <p:ph type="title"/>
          </p:nvPr>
        </p:nvSpPr>
        <p:spPr>
          <a:xfrm>
            <a:off x="179512" y="188640"/>
            <a:ext cx="8229600" cy="504056"/>
          </a:xfrm>
        </p:spPr>
        <p:txBody>
          <a:bodyPr>
            <a:normAutofit/>
          </a:bodyPr>
          <a:lstStyle/>
          <a:p>
            <a:r>
              <a:rPr lang="es-CL" dirty="0" smtClean="0"/>
              <a:t>SISTEMA DE PENSIONES CHILENO</a:t>
            </a:r>
            <a:endParaRPr lang="es-CL" dirty="0"/>
          </a:p>
        </p:txBody>
      </p:sp>
      <p:sp>
        <p:nvSpPr>
          <p:cNvPr id="31" name="30 Cheurón"/>
          <p:cNvSpPr/>
          <p:nvPr/>
        </p:nvSpPr>
        <p:spPr>
          <a:xfrm>
            <a:off x="251520" y="1098823"/>
            <a:ext cx="233502" cy="241948"/>
          </a:xfrm>
          <a:prstGeom prst="chevron">
            <a:avLst/>
          </a:prstGeom>
          <a:solidFill>
            <a:srgbClr val="00A6D6">
              <a:alpha val="60000"/>
            </a:srgbClr>
          </a:solidFill>
          <a:ln>
            <a:noFill/>
          </a:ln>
          <a:effectLst>
            <a:reflection blurRad="6350" stA="50000" endA="300" endPos="55500" dist="50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>
              <a:solidFill>
                <a:prstClr val="black"/>
              </a:solidFill>
              <a:effectLst>
                <a:innerShdw blurRad="114300">
                  <a:prstClr val="black"/>
                </a:innerShdw>
              </a:effectLst>
            </a:endParaRPr>
          </a:p>
        </p:txBody>
      </p:sp>
      <p:grpSp>
        <p:nvGrpSpPr>
          <p:cNvPr id="59" name="58 Grupo"/>
          <p:cNvGrpSpPr/>
          <p:nvPr/>
        </p:nvGrpSpPr>
        <p:grpSpPr>
          <a:xfrm>
            <a:off x="467544" y="1647497"/>
            <a:ext cx="4169980" cy="4374931"/>
            <a:chOff x="-186730" y="1628799"/>
            <a:chExt cx="3347049" cy="3492389"/>
          </a:xfrm>
          <a:solidFill>
            <a:schemeClr val="tx2"/>
          </a:solidFill>
        </p:grpSpPr>
        <p:sp>
          <p:nvSpPr>
            <p:cNvPr id="60" name="59 Elipse"/>
            <p:cNvSpPr/>
            <p:nvPr/>
          </p:nvSpPr>
          <p:spPr>
            <a:xfrm>
              <a:off x="-186730" y="1628799"/>
              <a:ext cx="3347049" cy="3492389"/>
            </a:xfrm>
            <a:prstGeom prst="ellipse">
              <a:avLst/>
            </a:prstGeom>
            <a:grpFill/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 dirty="0">
                <a:latin typeface="+mj-lt"/>
              </a:endParaRPr>
            </a:p>
          </p:txBody>
        </p:sp>
        <p:sp>
          <p:nvSpPr>
            <p:cNvPr id="61" name="60 CuadroTexto"/>
            <p:cNvSpPr txBox="1"/>
            <p:nvPr/>
          </p:nvSpPr>
          <p:spPr>
            <a:xfrm>
              <a:off x="630464" y="2808017"/>
              <a:ext cx="1841489" cy="1203879"/>
            </a:xfrm>
            <a:prstGeom prst="rect">
              <a:avLst/>
            </a:prstGeom>
            <a:grpFill/>
            <a:ln>
              <a:solidFill>
                <a:schemeClr val="tx2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s-CL" sz="2400" b="1" dirty="0" smtClean="0">
                  <a:solidFill>
                    <a:schemeClr val="bg1"/>
                  </a:solidFill>
                  <a:latin typeface="+mj-lt"/>
                </a:rPr>
                <a:t>US$ 203.013 </a:t>
              </a:r>
              <a:r>
                <a:rPr lang="es-CL" sz="2000" b="1" dirty="0" smtClean="0">
                  <a:solidFill>
                    <a:schemeClr val="bg1"/>
                  </a:solidFill>
                  <a:latin typeface="+mj-lt"/>
                </a:rPr>
                <a:t>MM</a:t>
              </a:r>
              <a:r>
                <a:rPr lang="es-CL" sz="2400" b="1" dirty="0" smtClean="0">
                  <a:solidFill>
                    <a:schemeClr val="bg1"/>
                  </a:solidFill>
                  <a:latin typeface="+mj-lt"/>
                </a:rPr>
                <a:t/>
              </a:r>
              <a:br>
                <a:rPr lang="es-CL" sz="2400" b="1" dirty="0" smtClean="0">
                  <a:solidFill>
                    <a:schemeClr val="bg1"/>
                  </a:solidFill>
                  <a:latin typeface="+mj-lt"/>
                </a:rPr>
              </a:br>
              <a:r>
                <a:rPr lang="es-CL" sz="2400" b="1" dirty="0" smtClean="0">
                  <a:solidFill>
                    <a:schemeClr val="bg1"/>
                  </a:solidFill>
                  <a:latin typeface="+mj-lt"/>
                </a:rPr>
                <a:t>en Fondos de Pensiones</a:t>
              </a:r>
              <a:endParaRPr lang="es-CL" sz="2400" dirty="0" smtClean="0">
                <a:solidFill>
                  <a:schemeClr val="bg1"/>
                </a:solidFill>
                <a:latin typeface="+mj-lt"/>
              </a:endParaRPr>
            </a:p>
            <a:p>
              <a:pPr algn="ctr"/>
              <a:endParaRPr lang="es-CL" sz="2000" dirty="0">
                <a:solidFill>
                  <a:schemeClr val="bg1"/>
                </a:solidFill>
                <a:latin typeface="+mj-lt"/>
              </a:endParaRPr>
            </a:p>
          </p:txBody>
        </p:sp>
      </p:grpSp>
      <p:sp>
        <p:nvSpPr>
          <p:cNvPr id="62" name="61 Flecha derecha"/>
          <p:cNvSpPr/>
          <p:nvPr/>
        </p:nvSpPr>
        <p:spPr>
          <a:xfrm rot="19522327">
            <a:off x="4534551" y="2335184"/>
            <a:ext cx="1111469" cy="468085"/>
          </a:xfrm>
          <a:prstGeom prst="rightArrow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  <p:sp>
        <p:nvSpPr>
          <p:cNvPr id="63" name="62 CuadroTexto"/>
          <p:cNvSpPr txBox="1"/>
          <p:nvPr/>
        </p:nvSpPr>
        <p:spPr>
          <a:xfrm>
            <a:off x="5624348" y="1645351"/>
            <a:ext cx="1663262" cy="830997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L" sz="2800" b="1" dirty="0" smtClean="0">
                <a:latin typeface="+mj-lt"/>
              </a:rPr>
              <a:t>75,5%</a:t>
            </a:r>
            <a:endParaRPr lang="es-CL" sz="2400" b="1" dirty="0">
              <a:latin typeface="+mj-lt"/>
            </a:endParaRPr>
          </a:p>
          <a:p>
            <a:pPr algn="ctr"/>
            <a:r>
              <a:rPr lang="es-CL" sz="2000" dirty="0">
                <a:latin typeface="+mj-lt"/>
              </a:rPr>
              <a:t>del PIB </a:t>
            </a:r>
          </a:p>
        </p:txBody>
      </p:sp>
      <p:sp>
        <p:nvSpPr>
          <p:cNvPr id="64" name="63 CuadroTexto"/>
          <p:cNvSpPr txBox="1"/>
          <p:nvPr/>
        </p:nvSpPr>
        <p:spPr>
          <a:xfrm>
            <a:off x="4648065" y="6021288"/>
            <a:ext cx="27322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200" dirty="0" smtClean="0">
                <a:latin typeface="+mj-lt"/>
              </a:rPr>
              <a:t>Fondos de Pensiones $129.215.689 MM</a:t>
            </a:r>
          </a:p>
          <a:p>
            <a:r>
              <a:rPr lang="es-CL" sz="1200" dirty="0" smtClean="0">
                <a:latin typeface="+mj-lt"/>
              </a:rPr>
              <a:t>Cifras a septiembre de 2017. </a:t>
            </a:r>
            <a:br>
              <a:rPr lang="es-CL" sz="1200" dirty="0" smtClean="0">
                <a:latin typeface="+mj-lt"/>
              </a:rPr>
            </a:br>
            <a:r>
              <a:rPr lang="es-CL" sz="1200" dirty="0" smtClean="0">
                <a:latin typeface="+mj-lt"/>
              </a:rPr>
              <a:t>Fuente: SP</a:t>
            </a:r>
            <a:endParaRPr lang="es-CL" sz="1200" dirty="0">
              <a:latin typeface="+mj-lt"/>
            </a:endParaRPr>
          </a:p>
        </p:txBody>
      </p:sp>
      <p:sp>
        <p:nvSpPr>
          <p:cNvPr id="65" name="64 CuadroTexto"/>
          <p:cNvSpPr txBox="1"/>
          <p:nvPr/>
        </p:nvSpPr>
        <p:spPr>
          <a:xfrm>
            <a:off x="549490" y="980728"/>
            <a:ext cx="798295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L" sz="2200" b="1" u="sng" dirty="0" smtClean="0">
                <a:latin typeface="+mj-lt"/>
              </a:rPr>
              <a:t>Pilar 2: Ahorro Obligatorio </a:t>
            </a:r>
            <a:endParaRPr lang="es-CL" sz="2200" b="1" u="sng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2791197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5D0DD-E23F-49B5-8656-B6496AF58C54}" type="slidenum">
              <a:rPr lang="es-CL" smtClean="0">
                <a:solidFill>
                  <a:prstClr val="white">
                    <a:lumMod val="50000"/>
                  </a:prstClr>
                </a:solidFill>
              </a:rPr>
              <a:pPr/>
              <a:t>7</a:t>
            </a:fld>
            <a:endParaRPr lang="es-CL" dirty="0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57" name="2 Título"/>
          <p:cNvSpPr>
            <a:spLocks noGrp="1"/>
          </p:cNvSpPr>
          <p:nvPr>
            <p:ph type="title"/>
          </p:nvPr>
        </p:nvSpPr>
        <p:spPr>
          <a:xfrm>
            <a:off x="179512" y="188640"/>
            <a:ext cx="8229600" cy="504056"/>
          </a:xfrm>
        </p:spPr>
        <p:txBody>
          <a:bodyPr>
            <a:normAutofit/>
          </a:bodyPr>
          <a:lstStyle/>
          <a:p>
            <a:r>
              <a:rPr lang="es-CL" dirty="0" smtClean="0"/>
              <a:t>SISTEMA DE PENSIONES CHILENO</a:t>
            </a:r>
            <a:endParaRPr lang="es-CL" dirty="0"/>
          </a:p>
        </p:txBody>
      </p:sp>
      <p:sp>
        <p:nvSpPr>
          <p:cNvPr id="13" name="12 CuadroTexto"/>
          <p:cNvSpPr txBox="1"/>
          <p:nvPr/>
        </p:nvSpPr>
        <p:spPr>
          <a:xfrm>
            <a:off x="683568" y="1628800"/>
            <a:ext cx="81369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algn="ctr">
              <a:spcBef>
                <a:spcPct val="0"/>
              </a:spcBef>
              <a:spcAft>
                <a:spcPct val="35000"/>
              </a:spcAft>
              <a:buClr>
                <a:schemeClr val="tx1"/>
              </a:buClr>
              <a:buSzPct val="100000"/>
              <a:tabLst>
                <a:tab pos="447675" algn="l"/>
              </a:tabLst>
            </a:pPr>
            <a:r>
              <a:rPr lang="es-CL" sz="2000" b="1" dirty="0" smtClean="0"/>
              <a:t>Cómo se calculan las pensiones</a:t>
            </a:r>
            <a:endParaRPr lang="es-CL" b="1" dirty="0" smtClean="0"/>
          </a:p>
        </p:txBody>
      </p:sp>
      <p:grpSp>
        <p:nvGrpSpPr>
          <p:cNvPr id="15" name="14 Grupo"/>
          <p:cNvGrpSpPr/>
          <p:nvPr/>
        </p:nvGrpSpPr>
        <p:grpSpPr>
          <a:xfrm>
            <a:off x="0" y="2420888"/>
            <a:ext cx="1501052" cy="1461864"/>
            <a:chOff x="5651" y="1650255"/>
            <a:chExt cx="763488" cy="763488"/>
          </a:xfrm>
          <a:solidFill>
            <a:schemeClr val="tx2"/>
          </a:solidFill>
        </p:grpSpPr>
        <p:sp>
          <p:nvSpPr>
            <p:cNvPr id="16" name="15 Elipse"/>
            <p:cNvSpPr/>
            <p:nvPr/>
          </p:nvSpPr>
          <p:spPr>
            <a:xfrm>
              <a:off x="5651" y="1650255"/>
              <a:ext cx="763488" cy="763488"/>
            </a:xfrm>
            <a:prstGeom prst="ellipse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7" name="Elipse 4"/>
            <p:cNvSpPr/>
            <p:nvPr/>
          </p:nvSpPr>
          <p:spPr>
            <a:xfrm>
              <a:off x="117461" y="1788337"/>
              <a:ext cx="539868" cy="501248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890" tIns="8890" rIns="8890" bIns="8890" numCol="1" spcCol="1270" anchor="ctr" anchorCtr="0">
              <a:noAutofit/>
            </a:bodyPr>
            <a:lstStyle/>
            <a:p>
              <a:pPr lvl="0" algn="ctr" defTabSz="311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CL" sz="1600" b="1" kern="1200" dirty="0" smtClean="0"/>
                <a:t>Saldo disponible en la cuenta individual</a:t>
              </a:r>
              <a:endParaRPr lang="es-CL" sz="1600" b="1" kern="1200" dirty="0"/>
            </a:p>
          </p:txBody>
        </p:sp>
      </p:grpSp>
      <p:grpSp>
        <p:nvGrpSpPr>
          <p:cNvPr id="18" name="17 Grupo"/>
          <p:cNvGrpSpPr>
            <a:grpSpLocks noChangeAspect="1"/>
          </p:cNvGrpSpPr>
          <p:nvPr/>
        </p:nvGrpSpPr>
        <p:grpSpPr>
          <a:xfrm>
            <a:off x="1459486" y="2793088"/>
            <a:ext cx="606194" cy="635911"/>
            <a:chOff x="831135" y="1857908"/>
            <a:chExt cx="442823" cy="442823"/>
          </a:xfrm>
        </p:grpSpPr>
        <p:sp>
          <p:nvSpPr>
            <p:cNvPr id="19" name="18 Más"/>
            <p:cNvSpPr/>
            <p:nvPr/>
          </p:nvSpPr>
          <p:spPr>
            <a:xfrm>
              <a:off x="831135" y="1857908"/>
              <a:ext cx="442823" cy="442823"/>
            </a:xfrm>
            <a:prstGeom prst="mathPlus">
              <a:avLst/>
            </a:pr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0" name="Más 6"/>
            <p:cNvSpPr/>
            <p:nvPr/>
          </p:nvSpPr>
          <p:spPr>
            <a:xfrm>
              <a:off x="889831" y="1979924"/>
              <a:ext cx="325431" cy="10415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266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CL" sz="600" kern="1200"/>
            </a:p>
          </p:txBody>
        </p:sp>
      </p:grpSp>
      <p:grpSp>
        <p:nvGrpSpPr>
          <p:cNvPr id="21" name="20 Grupo"/>
          <p:cNvGrpSpPr/>
          <p:nvPr/>
        </p:nvGrpSpPr>
        <p:grpSpPr>
          <a:xfrm>
            <a:off x="2051720" y="2420888"/>
            <a:ext cx="1393548" cy="1461864"/>
            <a:chOff x="1335953" y="1650255"/>
            <a:chExt cx="763488" cy="763488"/>
          </a:xfrm>
          <a:solidFill>
            <a:srgbClr val="0099CC"/>
          </a:solidFill>
        </p:grpSpPr>
        <p:sp>
          <p:nvSpPr>
            <p:cNvPr id="22" name="21 Elipse"/>
            <p:cNvSpPr/>
            <p:nvPr/>
          </p:nvSpPr>
          <p:spPr>
            <a:xfrm>
              <a:off x="1335953" y="1650255"/>
              <a:ext cx="763488" cy="763488"/>
            </a:xfrm>
            <a:prstGeom prst="ellipse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3" name="Elipse 8"/>
            <p:cNvSpPr/>
            <p:nvPr/>
          </p:nvSpPr>
          <p:spPr>
            <a:xfrm>
              <a:off x="1447763" y="1788337"/>
              <a:ext cx="539868" cy="501247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890" tIns="8890" rIns="8890" bIns="8890" numCol="1" spcCol="1270" anchor="ctr" anchorCtr="0">
              <a:noAutofit/>
            </a:bodyPr>
            <a:lstStyle/>
            <a:p>
              <a:pPr lvl="0" algn="ctr" defTabSz="311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CL" sz="1600" b="1" kern="1200" dirty="0" smtClean="0"/>
                <a:t>Tasa de interés     RP o RV</a:t>
              </a:r>
              <a:endParaRPr lang="es-CL" sz="1600" b="1" kern="1200" dirty="0"/>
            </a:p>
          </p:txBody>
        </p:sp>
      </p:grpSp>
      <p:grpSp>
        <p:nvGrpSpPr>
          <p:cNvPr id="24" name="23 Grupo"/>
          <p:cNvGrpSpPr/>
          <p:nvPr/>
        </p:nvGrpSpPr>
        <p:grpSpPr>
          <a:xfrm>
            <a:off x="3995936" y="2348880"/>
            <a:ext cx="1393548" cy="1461864"/>
            <a:chOff x="2666255" y="1650255"/>
            <a:chExt cx="763488" cy="763488"/>
          </a:xfrm>
        </p:grpSpPr>
        <p:sp>
          <p:nvSpPr>
            <p:cNvPr id="25" name="24 Elipse"/>
            <p:cNvSpPr/>
            <p:nvPr/>
          </p:nvSpPr>
          <p:spPr>
            <a:xfrm>
              <a:off x="2666255" y="1650255"/>
              <a:ext cx="763488" cy="763488"/>
            </a:xfrm>
            <a:prstGeom prst="ellipse">
              <a:avLst/>
            </a:prstGeom>
            <a:solidFill>
              <a:srgbClr val="33CCFF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6" name="Elipse 12"/>
            <p:cNvSpPr/>
            <p:nvPr/>
          </p:nvSpPr>
          <p:spPr>
            <a:xfrm>
              <a:off x="2745158" y="1762065"/>
              <a:ext cx="598313" cy="53986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890" tIns="8890" rIns="8890" bIns="8890" numCol="1" spcCol="1270" anchor="ctr" anchorCtr="0">
              <a:noAutofit/>
            </a:bodyPr>
            <a:lstStyle/>
            <a:p>
              <a:pPr lvl="0" algn="ctr" defTabSz="311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CL" sz="1600" b="1" kern="1200" dirty="0" smtClean="0"/>
                <a:t>Expectativas de Vida</a:t>
              </a:r>
            </a:p>
          </p:txBody>
        </p:sp>
      </p:grpSp>
      <p:grpSp>
        <p:nvGrpSpPr>
          <p:cNvPr id="27" name="26 Grupo"/>
          <p:cNvGrpSpPr>
            <a:grpSpLocks noChangeAspect="1"/>
          </p:cNvGrpSpPr>
          <p:nvPr/>
        </p:nvGrpSpPr>
        <p:grpSpPr>
          <a:xfrm>
            <a:off x="5333958" y="2802531"/>
            <a:ext cx="606194" cy="635911"/>
            <a:chOff x="3491739" y="1810588"/>
            <a:chExt cx="442823" cy="442823"/>
          </a:xfrm>
        </p:grpSpPr>
        <p:sp>
          <p:nvSpPr>
            <p:cNvPr id="28" name="27 Menos"/>
            <p:cNvSpPr/>
            <p:nvPr/>
          </p:nvSpPr>
          <p:spPr>
            <a:xfrm>
              <a:off x="3491739" y="1810588"/>
              <a:ext cx="442823" cy="442823"/>
            </a:xfrm>
            <a:prstGeom prst="mathMinus">
              <a:avLst/>
            </a:pr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9" name="Menos 14"/>
            <p:cNvSpPr/>
            <p:nvPr/>
          </p:nvSpPr>
          <p:spPr>
            <a:xfrm>
              <a:off x="3550435" y="1979924"/>
              <a:ext cx="325431" cy="10415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266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CL" sz="600" kern="1200"/>
            </a:p>
          </p:txBody>
        </p:sp>
      </p:grpSp>
      <p:grpSp>
        <p:nvGrpSpPr>
          <p:cNvPr id="32" name="31 Grupo"/>
          <p:cNvGrpSpPr/>
          <p:nvPr/>
        </p:nvGrpSpPr>
        <p:grpSpPr>
          <a:xfrm>
            <a:off x="5868144" y="2348880"/>
            <a:ext cx="1393548" cy="1461864"/>
            <a:chOff x="3996557" y="1650255"/>
            <a:chExt cx="763488" cy="763488"/>
          </a:xfrm>
        </p:grpSpPr>
        <p:sp>
          <p:nvSpPr>
            <p:cNvPr id="33" name="32 Elipse"/>
            <p:cNvSpPr/>
            <p:nvPr/>
          </p:nvSpPr>
          <p:spPr>
            <a:xfrm>
              <a:off x="3996557" y="1650255"/>
              <a:ext cx="763488" cy="763488"/>
            </a:xfrm>
            <a:prstGeom prst="ellipse">
              <a:avLst/>
            </a:prstGeom>
            <a:solidFill>
              <a:srgbClr val="FFCC0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4" name="Elipse 16"/>
            <p:cNvSpPr/>
            <p:nvPr/>
          </p:nvSpPr>
          <p:spPr>
            <a:xfrm>
              <a:off x="4036008" y="1762065"/>
              <a:ext cx="654164" cy="53986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890" tIns="8890" rIns="8890" bIns="8890" numCol="1" spcCol="1270" anchor="ctr" anchorCtr="0">
              <a:noAutofit/>
            </a:bodyPr>
            <a:lstStyle/>
            <a:p>
              <a:pPr lvl="0" algn="ctr" defTabSz="311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CL" sz="1600" b="1" kern="1200" dirty="0" smtClean="0"/>
                <a:t>Beneficiarios</a:t>
              </a:r>
            </a:p>
          </p:txBody>
        </p:sp>
      </p:grpSp>
      <p:grpSp>
        <p:nvGrpSpPr>
          <p:cNvPr id="35" name="34 Grupo"/>
          <p:cNvGrpSpPr>
            <a:grpSpLocks noChangeAspect="1"/>
          </p:cNvGrpSpPr>
          <p:nvPr/>
        </p:nvGrpSpPr>
        <p:grpSpPr>
          <a:xfrm>
            <a:off x="7236296" y="2852936"/>
            <a:ext cx="454646" cy="476933"/>
            <a:chOff x="4822041" y="1810588"/>
            <a:chExt cx="442823" cy="442823"/>
          </a:xfrm>
        </p:grpSpPr>
        <p:sp>
          <p:nvSpPr>
            <p:cNvPr id="36" name="35 Igual que"/>
            <p:cNvSpPr/>
            <p:nvPr/>
          </p:nvSpPr>
          <p:spPr>
            <a:xfrm>
              <a:off x="4822041" y="1810588"/>
              <a:ext cx="442823" cy="442823"/>
            </a:xfrm>
            <a:prstGeom prst="mathEqual">
              <a:avLst/>
            </a:pr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7" name="Igual que 18"/>
            <p:cNvSpPr/>
            <p:nvPr/>
          </p:nvSpPr>
          <p:spPr>
            <a:xfrm>
              <a:off x="4880737" y="1901810"/>
              <a:ext cx="325431" cy="26037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266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CL" sz="600" kern="1200"/>
            </a:p>
          </p:txBody>
        </p:sp>
      </p:grpSp>
      <p:grpSp>
        <p:nvGrpSpPr>
          <p:cNvPr id="38" name="37 Grupo"/>
          <p:cNvGrpSpPr/>
          <p:nvPr/>
        </p:nvGrpSpPr>
        <p:grpSpPr>
          <a:xfrm>
            <a:off x="7714956" y="2348880"/>
            <a:ext cx="1393548" cy="1461864"/>
            <a:chOff x="5326859" y="1650255"/>
            <a:chExt cx="763488" cy="763488"/>
          </a:xfrm>
        </p:grpSpPr>
        <p:sp>
          <p:nvSpPr>
            <p:cNvPr id="39" name="38 Elipse"/>
            <p:cNvSpPr/>
            <p:nvPr/>
          </p:nvSpPr>
          <p:spPr>
            <a:xfrm>
              <a:off x="5326859" y="1650255"/>
              <a:ext cx="763488" cy="763488"/>
            </a:xfrm>
            <a:prstGeom prst="ellipse">
              <a:avLst/>
            </a:prstGeom>
            <a:solidFill>
              <a:srgbClr val="FF660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0" name="Elipse 20"/>
            <p:cNvSpPr/>
            <p:nvPr/>
          </p:nvSpPr>
          <p:spPr>
            <a:xfrm>
              <a:off x="5438669" y="1762065"/>
              <a:ext cx="539868" cy="53986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890" tIns="8890" rIns="8890" bIns="8890" numCol="1" spcCol="1270" anchor="ctr" anchorCtr="0">
              <a:noAutofit/>
            </a:bodyPr>
            <a:lstStyle/>
            <a:p>
              <a:pPr lvl="0" algn="ctr" defTabSz="311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CL" sz="1600" b="1" kern="1200" dirty="0" smtClean="0"/>
                <a:t>Pensión</a:t>
              </a:r>
              <a:endParaRPr lang="es-CL" sz="1600" b="1" kern="1200" dirty="0"/>
            </a:p>
          </p:txBody>
        </p:sp>
      </p:grpSp>
      <p:grpSp>
        <p:nvGrpSpPr>
          <p:cNvPr id="41" name="40 Grupo"/>
          <p:cNvGrpSpPr>
            <a:grpSpLocks noChangeAspect="1"/>
          </p:cNvGrpSpPr>
          <p:nvPr/>
        </p:nvGrpSpPr>
        <p:grpSpPr>
          <a:xfrm>
            <a:off x="3413741" y="2802531"/>
            <a:ext cx="606194" cy="635911"/>
            <a:chOff x="3491739" y="1810588"/>
            <a:chExt cx="442823" cy="442823"/>
          </a:xfrm>
        </p:grpSpPr>
        <p:sp>
          <p:nvSpPr>
            <p:cNvPr id="42" name="41 Menos"/>
            <p:cNvSpPr/>
            <p:nvPr/>
          </p:nvSpPr>
          <p:spPr>
            <a:xfrm>
              <a:off x="3491739" y="1810588"/>
              <a:ext cx="442823" cy="442823"/>
            </a:xfrm>
            <a:prstGeom prst="mathMinus">
              <a:avLst/>
            </a:pr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3" name="Menos 14"/>
            <p:cNvSpPr/>
            <p:nvPr/>
          </p:nvSpPr>
          <p:spPr>
            <a:xfrm>
              <a:off x="3550435" y="1979924"/>
              <a:ext cx="325431" cy="10415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266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CL" sz="600" kern="1200"/>
            </a:p>
          </p:txBody>
        </p:sp>
      </p:grpSp>
      <p:sp>
        <p:nvSpPr>
          <p:cNvPr id="44" name="43 Rectángulo"/>
          <p:cNvSpPr/>
          <p:nvPr/>
        </p:nvSpPr>
        <p:spPr>
          <a:xfrm>
            <a:off x="804278" y="4365104"/>
            <a:ext cx="757351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L" sz="2000" b="1" dirty="0"/>
              <a:t>En particular, un bajo monto acumulado, altas expectativas de vida, una baja tasa de interés y un mayor número de beneficiarios de sobrevivencia, disminuyen el monto de la pensión.</a:t>
            </a:r>
          </a:p>
        </p:txBody>
      </p:sp>
      <p:sp>
        <p:nvSpPr>
          <p:cNvPr id="45" name="44 Cheurón"/>
          <p:cNvSpPr/>
          <p:nvPr/>
        </p:nvSpPr>
        <p:spPr>
          <a:xfrm>
            <a:off x="251520" y="1098823"/>
            <a:ext cx="233502" cy="241948"/>
          </a:xfrm>
          <a:prstGeom prst="chevron">
            <a:avLst/>
          </a:prstGeom>
          <a:solidFill>
            <a:srgbClr val="00A6D6">
              <a:alpha val="60000"/>
            </a:srgbClr>
          </a:solidFill>
          <a:ln>
            <a:noFill/>
          </a:ln>
          <a:effectLst>
            <a:reflection blurRad="6350" stA="50000" endA="300" endPos="55500" dist="50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>
              <a:solidFill>
                <a:prstClr val="black"/>
              </a:solidFill>
              <a:effectLst>
                <a:innerShdw blurRad="114300">
                  <a:prstClr val="black"/>
                </a:innerShdw>
              </a:effectLst>
            </a:endParaRPr>
          </a:p>
        </p:txBody>
      </p:sp>
      <p:sp>
        <p:nvSpPr>
          <p:cNvPr id="46" name="45 CuadroTexto"/>
          <p:cNvSpPr txBox="1"/>
          <p:nvPr/>
        </p:nvSpPr>
        <p:spPr>
          <a:xfrm>
            <a:off x="549490" y="980728"/>
            <a:ext cx="798295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L" sz="2200" b="1" u="sng" dirty="0" smtClean="0">
                <a:latin typeface="+mj-lt"/>
              </a:rPr>
              <a:t>Pilar 2: Ahorro Obligatorio </a:t>
            </a:r>
            <a:endParaRPr lang="es-CL" sz="2200" b="1" u="sng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73409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5D0DD-E23F-49B5-8656-B6496AF58C54}" type="slidenum">
              <a:rPr lang="es-CL" smtClean="0">
                <a:solidFill>
                  <a:prstClr val="white">
                    <a:lumMod val="50000"/>
                  </a:prstClr>
                </a:solidFill>
              </a:rPr>
              <a:pPr/>
              <a:t>8</a:t>
            </a:fld>
            <a:endParaRPr lang="es-CL" dirty="0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57" name="2 Título"/>
          <p:cNvSpPr>
            <a:spLocks noGrp="1"/>
          </p:cNvSpPr>
          <p:nvPr>
            <p:ph type="title"/>
          </p:nvPr>
        </p:nvSpPr>
        <p:spPr>
          <a:xfrm>
            <a:off x="179512" y="188640"/>
            <a:ext cx="8229600" cy="504056"/>
          </a:xfrm>
        </p:spPr>
        <p:txBody>
          <a:bodyPr>
            <a:normAutofit/>
          </a:bodyPr>
          <a:lstStyle/>
          <a:p>
            <a:r>
              <a:rPr lang="es-CL" dirty="0" smtClean="0"/>
              <a:t>SISTEMA DE PENSIONES CHILENO</a:t>
            </a:r>
            <a:endParaRPr lang="es-CL" dirty="0"/>
          </a:p>
        </p:txBody>
      </p:sp>
      <p:sp>
        <p:nvSpPr>
          <p:cNvPr id="45" name="44 Cheurón"/>
          <p:cNvSpPr/>
          <p:nvPr/>
        </p:nvSpPr>
        <p:spPr>
          <a:xfrm>
            <a:off x="251520" y="1098823"/>
            <a:ext cx="233502" cy="241948"/>
          </a:xfrm>
          <a:prstGeom prst="chevron">
            <a:avLst/>
          </a:prstGeom>
          <a:solidFill>
            <a:srgbClr val="00A6D6">
              <a:alpha val="60000"/>
            </a:srgbClr>
          </a:solidFill>
          <a:ln>
            <a:noFill/>
          </a:ln>
          <a:effectLst>
            <a:reflection blurRad="6350" stA="50000" endA="300" endPos="55500" dist="50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>
              <a:solidFill>
                <a:prstClr val="black"/>
              </a:solidFill>
              <a:effectLst>
                <a:innerShdw blurRad="114300">
                  <a:prstClr val="black"/>
                </a:innerShdw>
              </a:effectLst>
            </a:endParaRPr>
          </a:p>
        </p:txBody>
      </p:sp>
      <p:sp>
        <p:nvSpPr>
          <p:cNvPr id="46" name="45 CuadroTexto"/>
          <p:cNvSpPr txBox="1"/>
          <p:nvPr/>
        </p:nvSpPr>
        <p:spPr>
          <a:xfrm>
            <a:off x="549490" y="980728"/>
            <a:ext cx="798295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L" sz="2200" b="1" u="sng" dirty="0" smtClean="0">
                <a:latin typeface="+mj-lt"/>
              </a:rPr>
              <a:t>Pilar 2: Ahorro Obligatorio </a:t>
            </a:r>
            <a:endParaRPr lang="es-CL" sz="2200" b="1" u="sng" dirty="0">
              <a:latin typeface="+mj-lt"/>
            </a:endParaRPr>
          </a:p>
        </p:txBody>
      </p:sp>
      <p:sp>
        <p:nvSpPr>
          <p:cNvPr id="47" name="46 CuadroTexto"/>
          <p:cNvSpPr txBox="1"/>
          <p:nvPr/>
        </p:nvSpPr>
        <p:spPr>
          <a:xfrm>
            <a:off x="683568" y="1628800"/>
            <a:ext cx="81369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algn="ctr">
              <a:spcBef>
                <a:spcPct val="0"/>
              </a:spcBef>
              <a:spcAft>
                <a:spcPct val="35000"/>
              </a:spcAft>
              <a:buClr>
                <a:schemeClr val="tx1"/>
              </a:buClr>
              <a:buSzPct val="100000"/>
              <a:tabLst>
                <a:tab pos="447675" algn="l"/>
              </a:tabLst>
            </a:pPr>
            <a:r>
              <a:rPr lang="es-CL" altLang="es-CL" sz="2000" b="1" dirty="0" smtClean="0"/>
              <a:t>Modalidades de pensión</a:t>
            </a:r>
            <a:endParaRPr lang="es-CL" b="1" dirty="0" smtClean="0"/>
          </a:p>
        </p:txBody>
      </p:sp>
      <p:graphicFrame>
        <p:nvGraphicFramePr>
          <p:cNvPr id="48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2123018"/>
              </p:ext>
            </p:extLst>
          </p:nvPr>
        </p:nvGraphicFramePr>
        <p:xfrm>
          <a:off x="179512" y="2170652"/>
          <a:ext cx="8784977" cy="3706619"/>
        </p:xfrm>
        <a:graphic>
          <a:graphicData uri="http://schemas.openxmlformats.org/drawingml/2006/table">
            <a:tbl>
              <a:tblPr/>
              <a:tblGrid>
                <a:gridCol w="1537020">
                  <a:extLst>
                    <a:ext uri="{9D8B030D-6E8A-4147-A177-3AD203B41FA5}">
                      <a16:colId xmlns="" xmlns:a16="http://schemas.microsoft.com/office/drawing/2014/main" val="3000689240"/>
                    </a:ext>
                  </a:extLst>
                </a:gridCol>
                <a:gridCol w="1156589">
                  <a:extLst>
                    <a:ext uri="{9D8B030D-6E8A-4147-A177-3AD203B41FA5}">
                      <a16:colId xmlns="" xmlns:a16="http://schemas.microsoft.com/office/drawing/2014/main" val="3209410018"/>
                    </a:ext>
                  </a:extLst>
                </a:gridCol>
                <a:gridCol w="2236072">
                  <a:extLst>
                    <a:ext uri="{9D8B030D-6E8A-4147-A177-3AD203B41FA5}">
                      <a16:colId xmlns="" xmlns:a16="http://schemas.microsoft.com/office/drawing/2014/main" val="655666479"/>
                    </a:ext>
                  </a:extLst>
                </a:gridCol>
                <a:gridCol w="2004754">
                  <a:extLst>
                    <a:ext uri="{9D8B030D-6E8A-4147-A177-3AD203B41FA5}">
                      <a16:colId xmlns="" xmlns:a16="http://schemas.microsoft.com/office/drawing/2014/main" val="681147214"/>
                    </a:ext>
                  </a:extLst>
                </a:gridCol>
                <a:gridCol w="1850542">
                  <a:extLst>
                    <a:ext uri="{9D8B030D-6E8A-4147-A177-3AD203B41FA5}">
                      <a16:colId xmlns="" xmlns:a16="http://schemas.microsoft.com/office/drawing/2014/main" val="1179616339"/>
                    </a:ext>
                  </a:extLst>
                </a:gridCol>
              </a:tblGrid>
              <a:tr h="706011">
                <a:tc>
                  <a:txBody>
                    <a:bodyPr/>
                    <a:lstStyle/>
                    <a:p>
                      <a:pPr algn="ctr"/>
                      <a:r>
                        <a:rPr lang="es-CL" sz="1600" b="1" dirty="0">
                          <a:solidFill>
                            <a:schemeClr val="bg1"/>
                          </a:solidFill>
                          <a:effectLst/>
                        </a:rPr>
                        <a:t>Características</a:t>
                      </a:r>
                    </a:p>
                  </a:txBody>
                  <a:tcPr marL="4902" marR="4902" marT="4902" marB="490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1600" b="1" dirty="0">
                          <a:solidFill>
                            <a:schemeClr val="bg1"/>
                          </a:solidFill>
                          <a:effectLst/>
                        </a:rPr>
                        <a:t>Retiro Programado</a:t>
                      </a:r>
                    </a:p>
                    <a:p>
                      <a:pPr algn="ctr"/>
                      <a:r>
                        <a:rPr lang="es-CL" sz="1600" b="1" dirty="0">
                          <a:solidFill>
                            <a:schemeClr val="bg1"/>
                          </a:solidFill>
                          <a:effectLst/>
                        </a:rPr>
                        <a:t>(RP)</a:t>
                      </a:r>
                    </a:p>
                  </a:txBody>
                  <a:tcPr marL="4902" marR="4902" marT="4902" marB="490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1600" b="1" dirty="0">
                          <a:solidFill>
                            <a:schemeClr val="bg1"/>
                          </a:solidFill>
                          <a:effectLst/>
                        </a:rPr>
                        <a:t>Renta Vitalicia Inmediata (RVI)</a:t>
                      </a:r>
                      <a:br>
                        <a:rPr lang="es-CL" sz="1600" b="1" dirty="0">
                          <a:solidFill>
                            <a:schemeClr val="bg1"/>
                          </a:solidFill>
                          <a:effectLst/>
                        </a:rPr>
                      </a:br>
                      <a:r>
                        <a:rPr lang="es-CL" sz="1600" b="1" dirty="0">
                          <a:solidFill>
                            <a:schemeClr val="bg1"/>
                          </a:solidFill>
                          <a:effectLst/>
                        </a:rPr>
                        <a:t>(simple o con condiciones especiales de cobertura)</a:t>
                      </a:r>
                    </a:p>
                  </a:txBody>
                  <a:tcPr marL="4902" marR="4902" marT="4902" marB="490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1600" b="1" dirty="0">
                          <a:solidFill>
                            <a:schemeClr val="bg1"/>
                          </a:solidFill>
                          <a:effectLst/>
                        </a:rPr>
                        <a:t>Renta Temporal (RT) con RV Diferida (RVD)</a:t>
                      </a:r>
                      <a:br>
                        <a:rPr lang="es-CL" sz="1600" b="1" dirty="0">
                          <a:solidFill>
                            <a:schemeClr val="bg1"/>
                          </a:solidFill>
                          <a:effectLst/>
                        </a:rPr>
                      </a:br>
                      <a:r>
                        <a:rPr lang="es-CL" sz="1600" b="1" dirty="0">
                          <a:solidFill>
                            <a:schemeClr val="bg1"/>
                          </a:solidFill>
                          <a:effectLst/>
                        </a:rPr>
                        <a:t>(simple o con condiciones especiales de cobertura)</a:t>
                      </a:r>
                    </a:p>
                  </a:txBody>
                  <a:tcPr marL="4902" marR="4902" marT="4902" marB="490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1600" b="1" dirty="0">
                          <a:solidFill>
                            <a:schemeClr val="bg1"/>
                          </a:solidFill>
                          <a:effectLst/>
                        </a:rPr>
                        <a:t>Renta Vitalicia Inmediata (RVI) con Retiro Programado (RP)</a:t>
                      </a:r>
                      <a:br>
                        <a:rPr lang="es-CL" sz="1600" b="1" dirty="0">
                          <a:solidFill>
                            <a:schemeClr val="bg1"/>
                          </a:solidFill>
                          <a:effectLst/>
                        </a:rPr>
                      </a:br>
                      <a:r>
                        <a:rPr lang="es-CL" sz="1600" b="1" dirty="0">
                          <a:solidFill>
                            <a:schemeClr val="bg1"/>
                          </a:solidFill>
                          <a:effectLst/>
                        </a:rPr>
                        <a:t>(simple o con condiciones especiales de cobertura)</a:t>
                      </a:r>
                    </a:p>
                  </a:txBody>
                  <a:tcPr marL="4902" marR="4902" marT="4902" marB="490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6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644238314"/>
                  </a:ext>
                </a:extLst>
              </a:tr>
              <a:tr h="233502">
                <a:tc>
                  <a:txBody>
                    <a:bodyPr/>
                    <a:lstStyle/>
                    <a:p>
                      <a:pPr marL="0" indent="0" algn="ctr" defTabSz="914400" rtl="0" eaLnBrk="1" fontAlgn="t" latinLnBrk="0" hangingPunct="1">
                        <a:buFont typeface="Wingdings" panose="05000000000000000000" pitchFamily="2" charset="2"/>
                        <a:buNone/>
                      </a:pPr>
                      <a:r>
                        <a:rPr lang="es-CL" sz="16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Monto pensión</a:t>
                      </a:r>
                    </a:p>
                  </a:txBody>
                  <a:tcPr marL="4902" marR="4902" marT="4902" marB="49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fontAlgn="t" latinLnBrk="0" hangingPunct="1">
                        <a:buFont typeface="Wingdings" panose="05000000000000000000" pitchFamily="2" charset="2"/>
                        <a:buNone/>
                      </a:pPr>
                      <a:r>
                        <a:rPr lang="es-CL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Variable</a:t>
                      </a:r>
                    </a:p>
                  </a:txBody>
                  <a:tcPr marL="4902" marR="4902" marT="4902" marB="49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fontAlgn="t" latinLnBrk="0" hangingPunct="1">
                        <a:buFont typeface="Wingdings" panose="05000000000000000000" pitchFamily="2" charset="2"/>
                        <a:buNone/>
                      </a:pPr>
                      <a:r>
                        <a:rPr lang="es-CL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Constante</a:t>
                      </a:r>
                    </a:p>
                  </a:txBody>
                  <a:tcPr marL="4902" marR="4902" marT="4902" marB="49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fontAlgn="t" latinLnBrk="0" hangingPunct="1">
                        <a:buFont typeface="Wingdings" panose="05000000000000000000" pitchFamily="2" charset="2"/>
                        <a:buNone/>
                      </a:pPr>
                      <a:r>
                        <a:rPr lang="es-CL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RT: Variable</a:t>
                      </a:r>
                      <a:br>
                        <a:rPr lang="es-CL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s-CL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RVD: Constante</a:t>
                      </a:r>
                    </a:p>
                  </a:txBody>
                  <a:tcPr marL="4902" marR="4902" marT="4902" marB="49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fontAlgn="t" latinLnBrk="0" hangingPunct="1">
                        <a:buFont typeface="Wingdings" panose="05000000000000000000" pitchFamily="2" charset="2"/>
                        <a:buNone/>
                      </a:pPr>
                      <a:r>
                        <a:rPr lang="es-CL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RP: Variable</a:t>
                      </a:r>
                      <a:br>
                        <a:rPr lang="es-CL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s-CL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RVI: Constante</a:t>
                      </a:r>
                    </a:p>
                  </a:txBody>
                  <a:tcPr marL="4902" marR="4902" marT="4902" marB="49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843949977"/>
                  </a:ext>
                </a:extLst>
              </a:tr>
              <a:tr h="218262">
                <a:tc>
                  <a:txBody>
                    <a:bodyPr/>
                    <a:lstStyle/>
                    <a:p>
                      <a:pPr marL="0" indent="0" algn="ctr" defTabSz="914400" rtl="0" eaLnBrk="1" fontAlgn="t" latinLnBrk="0" hangingPunct="1">
                        <a:buFont typeface="Wingdings" panose="05000000000000000000" pitchFamily="2" charset="2"/>
                        <a:buNone/>
                      </a:pPr>
                      <a:r>
                        <a:rPr lang="es-CL" sz="16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Garantía estatal</a:t>
                      </a:r>
                    </a:p>
                  </a:txBody>
                  <a:tcPr marL="4902" marR="4902" marT="4902" marB="49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fontAlgn="t" latinLnBrk="0" hangingPunct="1">
                        <a:buFont typeface="Wingdings" panose="05000000000000000000" pitchFamily="2" charset="2"/>
                        <a:buNone/>
                      </a:pPr>
                      <a:r>
                        <a:rPr lang="es-CL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Sí</a:t>
                      </a:r>
                    </a:p>
                  </a:txBody>
                  <a:tcPr marL="4902" marR="4902" marT="4902" marB="49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fontAlgn="t" latinLnBrk="0" hangingPunct="1">
                        <a:buFont typeface="Wingdings" panose="05000000000000000000" pitchFamily="2" charset="2"/>
                        <a:buNone/>
                      </a:pPr>
                      <a:r>
                        <a:rPr lang="es-CL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Sí</a:t>
                      </a:r>
                    </a:p>
                  </a:txBody>
                  <a:tcPr marL="4902" marR="4902" marT="4902" marB="49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fontAlgn="t" latinLnBrk="0" hangingPunct="1">
                        <a:buFont typeface="Wingdings" panose="05000000000000000000" pitchFamily="2" charset="2"/>
                        <a:buNone/>
                      </a:pPr>
                      <a:r>
                        <a:rPr lang="es-CL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Sí</a:t>
                      </a:r>
                    </a:p>
                  </a:txBody>
                  <a:tcPr marL="4902" marR="4902" marT="4902" marB="49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fontAlgn="t" latinLnBrk="0" hangingPunct="1">
                        <a:buFont typeface="Wingdings" panose="05000000000000000000" pitchFamily="2" charset="2"/>
                        <a:buNone/>
                      </a:pPr>
                      <a:r>
                        <a:rPr lang="es-CL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Sí</a:t>
                      </a:r>
                    </a:p>
                  </a:txBody>
                  <a:tcPr marL="4902" marR="4902" marT="4902" marB="49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4247475998"/>
                  </a:ext>
                </a:extLst>
              </a:tr>
              <a:tr h="218262">
                <a:tc>
                  <a:txBody>
                    <a:bodyPr/>
                    <a:lstStyle/>
                    <a:p>
                      <a:pPr marL="0" indent="0" algn="ctr" defTabSz="914400" rtl="0" eaLnBrk="1" fontAlgn="t" latinLnBrk="0" hangingPunct="1">
                        <a:buFont typeface="Wingdings" panose="05000000000000000000" pitchFamily="2" charset="2"/>
                        <a:buNone/>
                      </a:pPr>
                      <a:r>
                        <a:rPr lang="es-CL" sz="16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APS</a:t>
                      </a:r>
                    </a:p>
                  </a:txBody>
                  <a:tcPr marL="4902" marR="4902" marT="4902" marB="49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fontAlgn="t" latinLnBrk="0" hangingPunct="1">
                        <a:buFont typeface="Wingdings" panose="05000000000000000000" pitchFamily="2" charset="2"/>
                        <a:buNone/>
                      </a:pPr>
                      <a:r>
                        <a:rPr lang="es-CL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Sí</a:t>
                      </a:r>
                    </a:p>
                  </a:txBody>
                  <a:tcPr marL="4902" marR="4902" marT="4902" marB="49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fontAlgn="t" latinLnBrk="0" hangingPunct="1">
                        <a:buFont typeface="Wingdings" panose="05000000000000000000" pitchFamily="2" charset="2"/>
                        <a:buNone/>
                      </a:pPr>
                      <a:r>
                        <a:rPr lang="es-CL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Sí</a:t>
                      </a:r>
                    </a:p>
                  </a:txBody>
                  <a:tcPr marL="4902" marR="4902" marT="4902" marB="49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fontAlgn="t" latinLnBrk="0" hangingPunct="1">
                        <a:buFont typeface="Wingdings" panose="05000000000000000000" pitchFamily="2" charset="2"/>
                        <a:buNone/>
                      </a:pPr>
                      <a:r>
                        <a:rPr lang="es-CL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Sí</a:t>
                      </a:r>
                    </a:p>
                  </a:txBody>
                  <a:tcPr marL="4902" marR="4902" marT="4902" marB="49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fontAlgn="t" latinLnBrk="0" hangingPunct="1">
                        <a:buFont typeface="Wingdings" panose="05000000000000000000" pitchFamily="2" charset="2"/>
                        <a:buNone/>
                      </a:pPr>
                      <a:r>
                        <a:rPr lang="es-CL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Sí</a:t>
                      </a:r>
                    </a:p>
                  </a:txBody>
                  <a:tcPr marL="4902" marR="4902" marT="4902" marB="49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33502">
                <a:tc>
                  <a:txBody>
                    <a:bodyPr/>
                    <a:lstStyle/>
                    <a:p>
                      <a:pPr marL="0" indent="0" algn="ctr" defTabSz="914400" rtl="0" eaLnBrk="1" fontAlgn="t" latinLnBrk="0" hangingPunct="1">
                        <a:buFont typeface="Wingdings" panose="05000000000000000000" pitchFamily="2" charset="2"/>
                        <a:buNone/>
                      </a:pPr>
                      <a:r>
                        <a:rPr lang="es-CL" sz="16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Monto del Beneficio</a:t>
                      </a:r>
                    </a:p>
                  </a:txBody>
                  <a:tcPr marL="4902" marR="4902" marT="4902" marB="49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fontAlgn="t" latinLnBrk="0" hangingPunct="1">
                        <a:buFont typeface="Wingdings" panose="05000000000000000000" pitchFamily="2" charset="2"/>
                        <a:buNone/>
                      </a:pPr>
                      <a:r>
                        <a:rPr lang="es-CL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En general, el primer pago es mayor.</a:t>
                      </a:r>
                    </a:p>
                  </a:txBody>
                  <a:tcPr marL="4902" marR="4902" marT="4902" marB="49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fontAlgn="t" latinLnBrk="0" hangingPunct="1">
                        <a:buFont typeface="Wingdings" panose="05000000000000000000" pitchFamily="2" charset="2"/>
                        <a:buNone/>
                      </a:pPr>
                      <a:r>
                        <a:rPr lang="es-CL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En general, el primer pago es menor.</a:t>
                      </a:r>
                    </a:p>
                  </a:txBody>
                  <a:tcPr marL="4902" marR="4902" marT="4902" marB="49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fontAlgn="t" latinLnBrk="0" hangingPunct="1">
                        <a:buFont typeface="Wingdings" panose="05000000000000000000" pitchFamily="2" charset="2"/>
                        <a:buNone/>
                      </a:pPr>
                      <a:r>
                        <a:rPr lang="es-CL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RT es mayor</a:t>
                      </a:r>
                    </a:p>
                    <a:p>
                      <a:pPr marL="0" indent="0" algn="ctr" defTabSz="914400" rtl="0" eaLnBrk="1" fontAlgn="t" latinLnBrk="0" hangingPunct="1">
                        <a:buFont typeface="Wingdings" panose="05000000000000000000" pitchFamily="2" charset="2"/>
                        <a:buNone/>
                      </a:pPr>
                      <a:r>
                        <a:rPr lang="es-CL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RV es menor</a:t>
                      </a:r>
                    </a:p>
                  </a:txBody>
                  <a:tcPr marL="4902" marR="4902" marT="4902" marB="49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fontAlgn="t" latinLnBrk="0" hangingPunct="1">
                        <a:buFont typeface="Wingdings" panose="05000000000000000000" pitchFamily="2" charset="2"/>
                        <a:buNone/>
                      </a:pPr>
                      <a:r>
                        <a:rPr lang="es-ES_tradnl" altLang="es-CL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Entre RV y RP</a:t>
                      </a:r>
                      <a:endParaRPr lang="es-CL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902" marR="4902" marT="4902" marB="49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6561826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6758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5D0DD-E23F-49B5-8656-B6496AF58C54}" type="slidenum">
              <a:rPr lang="es-CL" smtClean="0">
                <a:solidFill>
                  <a:prstClr val="white">
                    <a:lumMod val="50000"/>
                  </a:prstClr>
                </a:solidFill>
              </a:rPr>
              <a:pPr/>
              <a:t>9</a:t>
            </a:fld>
            <a:endParaRPr lang="es-CL" dirty="0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57" name="2 Título"/>
          <p:cNvSpPr>
            <a:spLocks noGrp="1"/>
          </p:cNvSpPr>
          <p:nvPr>
            <p:ph type="title"/>
          </p:nvPr>
        </p:nvSpPr>
        <p:spPr>
          <a:xfrm>
            <a:off x="179512" y="188640"/>
            <a:ext cx="8229600" cy="504056"/>
          </a:xfrm>
        </p:spPr>
        <p:txBody>
          <a:bodyPr>
            <a:normAutofit/>
          </a:bodyPr>
          <a:lstStyle/>
          <a:p>
            <a:r>
              <a:rPr lang="es-CL" dirty="0" smtClean="0"/>
              <a:t>SISTEMA DE PENSIONES CHILENO</a:t>
            </a:r>
            <a:endParaRPr lang="es-CL" dirty="0"/>
          </a:p>
        </p:txBody>
      </p:sp>
      <p:sp>
        <p:nvSpPr>
          <p:cNvPr id="45" name="44 Cheurón"/>
          <p:cNvSpPr/>
          <p:nvPr/>
        </p:nvSpPr>
        <p:spPr>
          <a:xfrm>
            <a:off x="251520" y="1098823"/>
            <a:ext cx="233502" cy="241948"/>
          </a:xfrm>
          <a:prstGeom prst="chevron">
            <a:avLst/>
          </a:prstGeom>
          <a:solidFill>
            <a:srgbClr val="00A6D6">
              <a:alpha val="60000"/>
            </a:srgbClr>
          </a:solidFill>
          <a:ln>
            <a:noFill/>
          </a:ln>
          <a:effectLst>
            <a:reflection blurRad="6350" stA="50000" endA="300" endPos="55500" dist="50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>
              <a:solidFill>
                <a:prstClr val="black"/>
              </a:solidFill>
              <a:effectLst>
                <a:innerShdw blurRad="114300">
                  <a:prstClr val="black"/>
                </a:innerShdw>
              </a:effectLst>
            </a:endParaRPr>
          </a:p>
        </p:txBody>
      </p:sp>
      <p:sp>
        <p:nvSpPr>
          <p:cNvPr id="46" name="45 CuadroTexto"/>
          <p:cNvSpPr txBox="1"/>
          <p:nvPr/>
        </p:nvSpPr>
        <p:spPr>
          <a:xfrm>
            <a:off x="549490" y="980728"/>
            <a:ext cx="798295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L" sz="2200" b="1" u="sng" dirty="0" smtClean="0">
                <a:latin typeface="+mj-lt"/>
              </a:rPr>
              <a:t>Pilar 2: Ahorro Obligatorio </a:t>
            </a:r>
            <a:endParaRPr lang="es-CL" sz="2200" b="1" u="sng" dirty="0">
              <a:latin typeface="+mj-lt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683568" y="1628800"/>
            <a:ext cx="81369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algn="ctr">
              <a:spcBef>
                <a:spcPct val="0"/>
              </a:spcBef>
              <a:spcAft>
                <a:spcPct val="35000"/>
              </a:spcAft>
              <a:buClr>
                <a:schemeClr val="tx1"/>
              </a:buClr>
              <a:buSzPct val="100000"/>
              <a:tabLst>
                <a:tab pos="447675" algn="l"/>
              </a:tabLst>
            </a:pPr>
            <a:r>
              <a:rPr lang="es-CL" altLang="es-CL" sz="2000" b="1" dirty="0" smtClean="0"/>
              <a:t>Modalidades de pensión</a:t>
            </a:r>
            <a:endParaRPr lang="es-CL" b="1" dirty="0" smtClean="0"/>
          </a:p>
        </p:txBody>
      </p:sp>
      <p:graphicFrame>
        <p:nvGraphicFramePr>
          <p:cNvPr id="7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4204756"/>
              </p:ext>
            </p:extLst>
          </p:nvPr>
        </p:nvGraphicFramePr>
        <p:xfrm>
          <a:off x="179512" y="2132856"/>
          <a:ext cx="8784977" cy="3677207"/>
        </p:xfrm>
        <a:graphic>
          <a:graphicData uri="http://schemas.openxmlformats.org/drawingml/2006/table">
            <a:tbl>
              <a:tblPr/>
              <a:tblGrid>
                <a:gridCol w="1537020">
                  <a:extLst>
                    <a:ext uri="{9D8B030D-6E8A-4147-A177-3AD203B41FA5}">
                      <a16:colId xmlns="" xmlns:a16="http://schemas.microsoft.com/office/drawing/2014/main" val="3000689240"/>
                    </a:ext>
                  </a:extLst>
                </a:gridCol>
                <a:gridCol w="1156589">
                  <a:extLst>
                    <a:ext uri="{9D8B030D-6E8A-4147-A177-3AD203B41FA5}">
                      <a16:colId xmlns="" xmlns:a16="http://schemas.microsoft.com/office/drawing/2014/main" val="3209410018"/>
                    </a:ext>
                  </a:extLst>
                </a:gridCol>
                <a:gridCol w="2236072">
                  <a:extLst>
                    <a:ext uri="{9D8B030D-6E8A-4147-A177-3AD203B41FA5}">
                      <a16:colId xmlns="" xmlns:a16="http://schemas.microsoft.com/office/drawing/2014/main" val="655666479"/>
                    </a:ext>
                  </a:extLst>
                </a:gridCol>
                <a:gridCol w="2004754">
                  <a:extLst>
                    <a:ext uri="{9D8B030D-6E8A-4147-A177-3AD203B41FA5}">
                      <a16:colId xmlns="" xmlns:a16="http://schemas.microsoft.com/office/drawing/2014/main" val="681147214"/>
                    </a:ext>
                  </a:extLst>
                </a:gridCol>
                <a:gridCol w="1850542">
                  <a:extLst>
                    <a:ext uri="{9D8B030D-6E8A-4147-A177-3AD203B41FA5}">
                      <a16:colId xmlns="" xmlns:a16="http://schemas.microsoft.com/office/drawing/2014/main" val="1179616339"/>
                    </a:ext>
                  </a:extLst>
                </a:gridCol>
              </a:tblGrid>
              <a:tr h="706011">
                <a:tc>
                  <a:txBody>
                    <a:bodyPr/>
                    <a:lstStyle/>
                    <a:p>
                      <a:pPr algn="ctr"/>
                      <a:r>
                        <a:rPr lang="es-CL" sz="1600" b="1" dirty="0">
                          <a:solidFill>
                            <a:schemeClr val="bg1"/>
                          </a:solidFill>
                          <a:effectLst/>
                        </a:rPr>
                        <a:t>Características</a:t>
                      </a:r>
                    </a:p>
                  </a:txBody>
                  <a:tcPr marL="4902" marR="4902" marT="4902" marB="490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1600" b="1" dirty="0">
                          <a:solidFill>
                            <a:schemeClr val="bg1"/>
                          </a:solidFill>
                          <a:effectLst/>
                        </a:rPr>
                        <a:t>Retiro Programado</a:t>
                      </a:r>
                    </a:p>
                    <a:p>
                      <a:pPr algn="ctr"/>
                      <a:r>
                        <a:rPr lang="es-CL" sz="1600" b="1" dirty="0">
                          <a:solidFill>
                            <a:schemeClr val="bg1"/>
                          </a:solidFill>
                          <a:effectLst/>
                        </a:rPr>
                        <a:t>(RP)</a:t>
                      </a:r>
                    </a:p>
                  </a:txBody>
                  <a:tcPr marL="4902" marR="4902" marT="4902" marB="490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1600" b="1" dirty="0">
                          <a:solidFill>
                            <a:schemeClr val="bg1"/>
                          </a:solidFill>
                          <a:effectLst/>
                        </a:rPr>
                        <a:t>Renta Vitalicia Inmediata (RVI)</a:t>
                      </a:r>
                      <a:br>
                        <a:rPr lang="es-CL" sz="1600" b="1" dirty="0">
                          <a:solidFill>
                            <a:schemeClr val="bg1"/>
                          </a:solidFill>
                          <a:effectLst/>
                        </a:rPr>
                      </a:br>
                      <a:r>
                        <a:rPr lang="es-CL" sz="1600" b="1" dirty="0">
                          <a:solidFill>
                            <a:schemeClr val="bg1"/>
                          </a:solidFill>
                          <a:effectLst/>
                        </a:rPr>
                        <a:t>(simple o con condiciones especiales de cobertura)</a:t>
                      </a:r>
                    </a:p>
                  </a:txBody>
                  <a:tcPr marL="4902" marR="4902" marT="4902" marB="490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1600" b="1" dirty="0">
                          <a:solidFill>
                            <a:schemeClr val="bg1"/>
                          </a:solidFill>
                          <a:effectLst/>
                        </a:rPr>
                        <a:t>Renta Temporal (RT) con RV Diferida (RVD)</a:t>
                      </a:r>
                      <a:br>
                        <a:rPr lang="es-CL" sz="1600" b="1" dirty="0">
                          <a:solidFill>
                            <a:schemeClr val="bg1"/>
                          </a:solidFill>
                          <a:effectLst/>
                        </a:rPr>
                      </a:br>
                      <a:r>
                        <a:rPr lang="es-CL" sz="1600" b="1" dirty="0">
                          <a:solidFill>
                            <a:schemeClr val="bg1"/>
                          </a:solidFill>
                          <a:effectLst/>
                        </a:rPr>
                        <a:t>(simple o con condiciones especiales de cobertura)</a:t>
                      </a:r>
                    </a:p>
                  </a:txBody>
                  <a:tcPr marL="4902" marR="4902" marT="4902" marB="490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1600" b="1" dirty="0">
                          <a:solidFill>
                            <a:schemeClr val="bg1"/>
                          </a:solidFill>
                          <a:effectLst/>
                        </a:rPr>
                        <a:t>Renta Vitalicia Inmediata (RVI) con Retiro Programado (RP)</a:t>
                      </a:r>
                      <a:br>
                        <a:rPr lang="es-CL" sz="1600" b="1" dirty="0">
                          <a:solidFill>
                            <a:schemeClr val="bg1"/>
                          </a:solidFill>
                          <a:effectLst/>
                        </a:rPr>
                      </a:br>
                      <a:r>
                        <a:rPr lang="es-CL" sz="1600" b="1" dirty="0">
                          <a:solidFill>
                            <a:schemeClr val="bg1"/>
                          </a:solidFill>
                          <a:effectLst/>
                        </a:rPr>
                        <a:t>(simple o con condiciones especiales de cobertura)</a:t>
                      </a:r>
                    </a:p>
                  </a:txBody>
                  <a:tcPr marL="4902" marR="4902" marT="4902" marB="490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6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644238314"/>
                  </a:ext>
                </a:extLst>
              </a:tr>
              <a:tr h="233502">
                <a:tc>
                  <a:txBody>
                    <a:bodyPr/>
                    <a:lstStyle/>
                    <a:p>
                      <a:pPr marL="0" indent="0" algn="ctr" defTabSz="914400" rtl="0" eaLnBrk="1" fontAlgn="t" latinLnBrk="0" hangingPunct="1">
                        <a:buFont typeface="Wingdings" panose="05000000000000000000" pitchFamily="2" charset="2"/>
                        <a:buNone/>
                      </a:pPr>
                      <a:r>
                        <a:rPr lang="es-CL" sz="16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Herencia</a:t>
                      </a:r>
                    </a:p>
                  </a:txBody>
                  <a:tcPr marL="4902" marR="4902" marT="4902" marB="49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s-ES_tradnl" altLang="es-CL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El saldo no utilizado para pensiones pasa íntegramente a los herederos.</a:t>
                      </a:r>
                    </a:p>
                  </a:txBody>
                  <a:tcPr marL="4902" marR="4902" marT="4902" marB="49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s-ES_tradnl" altLang="es-CL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No deja herencia, salvo con periodo garantizado.</a:t>
                      </a:r>
                    </a:p>
                  </a:txBody>
                  <a:tcPr marL="4902" marR="4902" marT="4902" marB="49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s-ES_tradnl" altLang="es-CL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RVD no deja herencia, salvo con periodo garantizado</a:t>
                      </a:r>
                      <a:r>
                        <a:rPr lang="es-CL" altLang="es-CL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es-ES_tradnl" altLang="es-CL" sz="16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902" marR="4902" marT="4902" marB="49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s-CL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RP: Sí</a:t>
                      </a:r>
                      <a:br>
                        <a:rPr lang="es-CL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s-CL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RVI: </a:t>
                      </a:r>
                      <a:r>
                        <a:rPr lang="es-ES_tradnl" altLang="es-CL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No deja herencia, salvo con periodo garantizado.</a:t>
                      </a:r>
                    </a:p>
                  </a:txBody>
                  <a:tcPr marL="4902" marR="4902" marT="4902" marB="49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8439499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504609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iseño personalizad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Diseño personalizado">
  <a:themeElements>
    <a:clrScheme name="Personalizado 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0066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4_Diseño personalizado">
  <a:themeElements>
    <a:clrScheme name="Personalizado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FF"/>
      </a:hlink>
      <a:folHlink>
        <a:srgbClr val="FFFF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14_Diseño personalizad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2_Diseño personalizado">
  <a:themeElements>
    <a:clrScheme name="Personalizado 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0066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3_Diseño personalizad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PaletaDefect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003366"/>
    </a:accent1>
    <a:accent2>
      <a:srgbClr val="0099CC"/>
    </a:accent2>
    <a:accent3>
      <a:srgbClr val="33CCFF"/>
    </a:accent3>
    <a:accent4>
      <a:srgbClr val="FFCC00"/>
    </a:accent4>
    <a:accent5>
      <a:srgbClr val="FF6600"/>
    </a:accent5>
    <a:accent6>
      <a:srgbClr val="CC0000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PaletaDefect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003366"/>
    </a:accent1>
    <a:accent2>
      <a:srgbClr val="0099CC"/>
    </a:accent2>
    <a:accent3>
      <a:srgbClr val="33CCFF"/>
    </a:accent3>
    <a:accent4>
      <a:srgbClr val="FFCC00"/>
    </a:accent4>
    <a:accent5>
      <a:srgbClr val="FF6600"/>
    </a:accent5>
    <a:accent6>
      <a:srgbClr val="CC0000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PaletaDefect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003366"/>
    </a:accent1>
    <a:accent2>
      <a:srgbClr val="0099CC"/>
    </a:accent2>
    <a:accent3>
      <a:srgbClr val="33CCFF"/>
    </a:accent3>
    <a:accent4>
      <a:srgbClr val="FFCC00"/>
    </a:accent4>
    <a:accent5>
      <a:srgbClr val="FF6600"/>
    </a:accent5>
    <a:accent6>
      <a:srgbClr val="CC0000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12899</TotalTime>
  <Words>2492</Words>
  <Application>Microsoft Macintosh PowerPoint</Application>
  <PresentationFormat>Presentación en pantalla (4:3)</PresentationFormat>
  <Paragraphs>370</Paragraphs>
  <Slides>30</Slides>
  <Notes>28</Notes>
  <HiddenSlides>0</HiddenSlides>
  <MMClips>0</MMClips>
  <ScaleCrop>false</ScaleCrop>
  <HeadingPairs>
    <vt:vector size="4" baseType="variant">
      <vt:variant>
        <vt:lpstr>Tema</vt:lpstr>
      </vt:variant>
      <vt:variant>
        <vt:i4>7</vt:i4>
      </vt:variant>
      <vt:variant>
        <vt:lpstr>Títulos de diapositiva</vt:lpstr>
      </vt:variant>
      <vt:variant>
        <vt:i4>30</vt:i4>
      </vt:variant>
    </vt:vector>
  </HeadingPairs>
  <TitlesOfParts>
    <vt:vector size="37" baseType="lpstr">
      <vt:lpstr>Tema de Office</vt:lpstr>
      <vt:lpstr>Diseño personalizado</vt:lpstr>
      <vt:lpstr>1_Diseño personalizado</vt:lpstr>
      <vt:lpstr>4_Diseño personalizado</vt:lpstr>
      <vt:lpstr>14_Diseño personalizado</vt:lpstr>
      <vt:lpstr>2_Diseño personalizado</vt:lpstr>
      <vt:lpstr>3_Diseño personalizado</vt:lpstr>
      <vt:lpstr>Presentación de PowerPoint</vt:lpstr>
      <vt:lpstr>AGENDA</vt:lpstr>
      <vt:lpstr>SISTEMA DE PENSIONES CHILENO</vt:lpstr>
      <vt:lpstr>SISTEMA DE PENSIONES CHILENO</vt:lpstr>
      <vt:lpstr>SISTEMA DE PENSIONES CHILENO</vt:lpstr>
      <vt:lpstr>SISTEMA DE PENSIONES CHILENO</vt:lpstr>
      <vt:lpstr>SISTEMA DE PENSIONES CHILENO</vt:lpstr>
      <vt:lpstr>SISTEMA DE PENSIONES CHILENO</vt:lpstr>
      <vt:lpstr>SISTEMA DE PENSIONES CHILENO</vt:lpstr>
      <vt:lpstr>SISTEMA DE PENSIONES CHILENO</vt:lpstr>
      <vt:lpstr>SISTEMA DE PENSIONES CHILENO</vt:lpstr>
      <vt:lpstr>SISTEMA DE PENSIONES CHILENO</vt:lpstr>
      <vt:lpstr>AJUSTES A LOS PARÁMETROS DEL SISTEMA DE PENSIONES </vt:lpstr>
      <vt:lpstr>AJUSTES A LOS PARÁMETROS DEL SISTEMA DE PENSIONES </vt:lpstr>
      <vt:lpstr>AJUSTES A LOS PARÁMETROS DEL SISTEMA DE PENSIONES </vt:lpstr>
      <vt:lpstr>AJUSTES A LOS PARÁMETROS DEL SISTEMA DE PENSIONES </vt:lpstr>
      <vt:lpstr>AJUSTES A LOS PARÁMETROS DEL SISTEMA DE PENSIONES </vt:lpstr>
      <vt:lpstr>AJUSTES A LOS PARÁMETROS DEL SISTEMA DE PENSIONES </vt:lpstr>
      <vt:lpstr>AJUSTES A LOS PARÁMETROS DEL SISTEMA DE PENSIONES </vt:lpstr>
      <vt:lpstr>AJUSTES A LOS PARÁMETROS DEL SISTEMA DE PENSIONES </vt:lpstr>
      <vt:lpstr>AJUSTES A LOS PARÁMETROS DEL SISTEMA DE PENSIONES </vt:lpstr>
      <vt:lpstr>AJUSTES A LOS PARÁMETROS DEL SISTEMA DE PENSIONES </vt:lpstr>
      <vt:lpstr>AJUSTES A LOS PARÁMETROS DEL SISTEMA DE PENSIONES </vt:lpstr>
      <vt:lpstr>AJUSTES A LOS PARÁMETROS DEL SISTEMA DE PENSIONES </vt:lpstr>
      <vt:lpstr>AJUSTES A LOS PARÁMETROS DEL SISTEMA DE PENSIONES </vt:lpstr>
      <vt:lpstr>AJUSTES A LOS PARÁMETROS DEL SISTEMA DE PENSIONES </vt:lpstr>
      <vt:lpstr>AJUSTES A LOS PARÁMETROS DEL SISTEMA DE PENSIONES </vt:lpstr>
      <vt:lpstr>AJUSTES A LOS PARÁMETROS DEL SISTEMA DE PENSIONES </vt:lpstr>
      <vt:lpstr>AJUSTES A LOS PARÁMETROS DEL SISTEMA DE PENSIONES </vt:lpstr>
      <vt:lpstr>Presentación de PowerPoint</vt:lpstr>
    </vt:vector>
  </TitlesOfParts>
  <Company>Superintendencia de Pensiones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spensiones</dc:creator>
  <cp:lastModifiedBy>Ximena Quintanilla</cp:lastModifiedBy>
  <cp:revision>1000</cp:revision>
  <cp:lastPrinted>2017-09-11T19:15:37Z</cp:lastPrinted>
  <dcterms:created xsi:type="dcterms:W3CDTF">2014-08-26T15:38:45Z</dcterms:created>
  <dcterms:modified xsi:type="dcterms:W3CDTF">2017-11-30T12:37:27Z</dcterms:modified>
</cp:coreProperties>
</file>