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2" r:id="rId4"/>
    <p:sldId id="261" r:id="rId5"/>
    <p:sldId id="260" r:id="rId6"/>
    <p:sldId id="264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07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EAD7B5B1-4D12-4E5B-B7C6-661293511D9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98A094C-B889-4C6F-989D-2DAF42E6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8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713D8C7-6F31-4B31-ADC5-41349326384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4E7F05D1-836D-48A5-B2D5-30151D57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05D1-836D-48A5-B2D5-30151D579D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4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1772-911F-44F2-B83B-76D2C4797016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55320" cy="502920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2E07-27D1-468E-BE1D-A4CA7C6ADA90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6AA8-1ECA-4E33-9A47-DFC2AEE6557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345-A264-41EB-9064-CD0B272F6568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2F7F-D89D-45C1-929D-FCB120FF00C1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F7B1-DAFC-4D10-BF21-94B3A343DFCE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ABF0-E13C-40A8-9262-4C7D2D97EAD2}" type="datetime1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639D-E231-44A5-9334-181F3A150C7B}" type="datetime1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EFF4-FE08-4C96-AA75-282E39365EE5}" type="datetime1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224D-2FAE-47C3-A02E-8B88C25825AF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511-B195-444F-95A1-9B4B1FD44DA8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47800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106B64-7B4A-4F71-90C2-F90225E5BA58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55320" cy="50292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wmf"/><Relationship Id="rId7" Type="http://schemas.openxmlformats.org/officeDocument/2006/relationships/image" Target="../media/image9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gif"/><Relationship Id="rId4" Type="http://schemas.openxmlformats.org/officeDocument/2006/relationships/image" Target="../media/image6.png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&amp; Supervision of Market Conduct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7815" y="3962400"/>
            <a:ext cx="321844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+mj-lt"/>
              </a:rPr>
              <a:t>NAIC 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Market</a:t>
            </a:r>
          </a:p>
          <a:p>
            <a:pPr algn="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Regulation</a:t>
            </a:r>
          </a:p>
          <a:p>
            <a:pPr algn="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Activities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48425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4491769" y="1600200"/>
            <a:ext cx="0" cy="40588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465392" y="5638800"/>
            <a:ext cx="10287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951042" y="3581400"/>
            <a:ext cx="10287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977419" y="4648200"/>
            <a:ext cx="10287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956904" y="2438400"/>
            <a:ext cx="10287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57400" y="381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28800" y="76200"/>
            <a:ext cx="5562600" cy="14038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4">
                    <a:lumMod val="10000"/>
                  </a:schemeClr>
                </a:solidFill>
              </a:rPr>
              <a:t>2014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</a:rPr>
              <a:t>Market Regulation and Consumer Affairs (D) Committee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956904" y="1295400"/>
            <a:ext cx="4044096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Chair: Stephen W. Robertson (IN)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Vice-Chair: Therese M. Goldsmith (MD)</a:t>
            </a:r>
          </a:p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4680438" y="5257800"/>
            <a:ext cx="3935291" cy="73802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Market Conduct Examination Standards              (D) Working Group</a:t>
            </a:r>
          </a:p>
          <a:p>
            <a:pPr algn="ctr"/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5799992" y="5867400"/>
            <a:ext cx="2924176" cy="359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Bruce R. Ramge (NE)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 Chair: Jim Mealer (MO)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79509" y="4343400"/>
            <a:ext cx="3935291" cy="7380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Market Information Systems                                    (D) Task Force</a:t>
            </a:r>
          </a:p>
          <a:p>
            <a:pPr algn="ctr"/>
            <a:endParaRPr lang="en-US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1299063" y="4953000"/>
            <a:ext cx="2924176" cy="359229"/>
          </a:xfrm>
          <a:prstGeom prst="roundRect">
            <a:avLst/>
          </a:prstGeom>
          <a:solidFill>
            <a:srgbClr val="DDE8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Mike Kreidler (WA)  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 Chair: Michael D. Riley (WV)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79509" y="3175393"/>
            <a:ext cx="3935291" cy="86320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Investigation of Life/Annuity Settlement Practices                                                                    (D) Task Force </a:t>
            </a:r>
          </a:p>
          <a:p>
            <a:pPr algn="ctr"/>
            <a:endParaRPr lang="en-US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1299063" y="3810000"/>
            <a:ext cx="2924176" cy="359229"/>
          </a:xfrm>
          <a:prstGeom prst="roundRect">
            <a:avLst/>
          </a:prstGeom>
          <a:solidFill>
            <a:srgbClr val="DDE8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Kevin M. McCarty (FL)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 Chair: Dave Jones (CA)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686300" y="4267200"/>
            <a:ext cx="3935291" cy="73802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Market Analysis Procedures                                    (D) Working Group</a:t>
            </a:r>
          </a:p>
          <a:p>
            <a:pPr algn="ctr"/>
            <a:endParaRPr lang="en-US" sz="1400" dirty="0"/>
          </a:p>
        </p:txBody>
      </p:sp>
      <p:sp>
        <p:nvSpPr>
          <p:cNvPr id="32" name="Rounded Rectangle 31"/>
          <p:cNvSpPr/>
          <p:nvPr/>
        </p:nvSpPr>
        <p:spPr>
          <a:xfrm>
            <a:off x="5805854" y="4876800"/>
            <a:ext cx="2924176" cy="359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Chuck Vanasdalan (NH)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 Chair: John Haworth (WA)</a:t>
            </a:r>
          </a:p>
          <a:p>
            <a:pPr algn="ctr"/>
            <a:endParaRPr lang="en-US" sz="1600" dirty="0"/>
          </a:p>
        </p:txBody>
      </p:sp>
      <p:sp>
        <p:nvSpPr>
          <p:cNvPr id="33" name="Rounded Rectangle 32"/>
          <p:cNvSpPr/>
          <p:nvPr/>
        </p:nvSpPr>
        <p:spPr>
          <a:xfrm>
            <a:off x="4680438" y="3200400"/>
            <a:ext cx="3935291" cy="73802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Market Actions                                                           (D) Working Group</a:t>
            </a:r>
          </a:p>
          <a:p>
            <a:pPr algn="ctr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U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5799992" y="3733800"/>
            <a:ext cx="2924176" cy="359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Stephen W. Robertson (IN)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Vice-Chair: Therese M. Goldsmith (MD)</a:t>
            </a:r>
          </a:p>
          <a:p>
            <a:pPr algn="ctr"/>
            <a:endParaRPr lang="en-US" sz="1600" dirty="0"/>
          </a:p>
        </p:txBody>
      </p:sp>
      <p:sp>
        <p:nvSpPr>
          <p:cNvPr id="35" name="Rounded Rectangle 34"/>
          <p:cNvSpPr/>
          <p:nvPr/>
        </p:nvSpPr>
        <p:spPr>
          <a:xfrm>
            <a:off x="4686300" y="2057400"/>
            <a:ext cx="3935291" cy="73802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Auto Insurance Study                                            (C/D) Working Group</a:t>
            </a:r>
          </a:p>
          <a:p>
            <a:pPr algn="ctr"/>
            <a:endParaRPr lang="en-US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5805854" y="2667000"/>
            <a:ext cx="2924176" cy="359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Joseph G. Murphy (MA)  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 Chair: Tom C. Hirsig (WY)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/>
              <a:t>                                     </a:t>
            </a:r>
            <a:endParaRPr lang="en-US" sz="1600" dirty="0"/>
          </a:p>
        </p:txBody>
      </p:sp>
      <p:sp>
        <p:nvSpPr>
          <p:cNvPr id="37" name="Rounded Rectangle 36"/>
          <p:cNvSpPr/>
          <p:nvPr/>
        </p:nvSpPr>
        <p:spPr>
          <a:xfrm>
            <a:off x="179509" y="2057400"/>
            <a:ext cx="3935291" cy="7380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schemeClr val="bg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Antifraud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                                                                       </a:t>
            </a: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</a:rPr>
              <a:t>(D) Task Force</a:t>
            </a:r>
          </a:p>
          <a:p>
            <a:pPr algn="ctr"/>
            <a:endParaRPr lang="en-US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1299063" y="2667000"/>
            <a:ext cx="2924176" cy="359229"/>
          </a:xfrm>
          <a:prstGeom prst="roundRect">
            <a:avLst/>
          </a:prstGeom>
          <a:solidFill>
            <a:srgbClr val="DDE8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Chair: Sandy Praeger (KS)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Vice Chair: Wayne Goodwin (NC)</a:t>
            </a:r>
          </a:p>
          <a:p>
            <a:pPr algn="ctr"/>
            <a:endParaRPr lang="en-US" sz="1600" dirty="0"/>
          </a:p>
        </p:txBody>
      </p:sp>
      <p:pic>
        <p:nvPicPr>
          <p:cNvPr id="102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69" y="4243430"/>
            <a:ext cx="70708" cy="6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leonard\AppData\Local\Microsoft\Windows\Temporary Internet Files\Content.IE5\B1ATUA9X\MC9000898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187579"/>
            <a:ext cx="755793" cy="74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leonard\AppData\Local\Microsoft\Windows\Temporary Internet Files\Content.IE5\UO8N7I8F\MC90043266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03" y="5648476"/>
            <a:ext cx="783934" cy="78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leonard\AppData\Local\Microsoft\Windows\Temporary Internet Files\Content.IE5\NI3Q5FSJ\MM90023470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03" y="4442889"/>
            <a:ext cx="783934" cy="72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88" y="4421693"/>
            <a:ext cx="722686" cy="73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leonard\AppData\Local\Microsoft\Windows\Temporary Internet Files\Content.IE5\B1ATUA9X\MM900282993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5" y="2195341"/>
            <a:ext cx="753542" cy="75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cleonard\AppData\Local\Microsoft\Windows\Temporary Internet Files\Content.IE5\6K9U2Y28\MM900283709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7" y="3369496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leonard\AppData\Local\Microsoft\Windows\Temporary Internet Files\Content.IE5\UO8N7I8F\MC90003004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680" y="3325585"/>
            <a:ext cx="660770" cy="73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0030" y="5867400"/>
            <a:ext cx="413970" cy="426720"/>
          </a:xfrm>
          <a:ln>
            <a:noFill/>
          </a:ln>
        </p:spPr>
        <p:txBody>
          <a:bodyPr>
            <a:noAutofit/>
          </a:bodyPr>
          <a:lstStyle/>
          <a:p>
            <a:fld id="{1C03530A-814D-4301-9D6A-DC58C03EA753}" type="slidenum">
              <a:rPr lang="en-US" sz="2400" smtClean="0">
                <a:latin typeface="+mj-lt"/>
              </a:rPr>
              <a:t>2</a:t>
            </a:fld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814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1066800"/>
          </a:xfrm>
        </p:spPr>
        <p:txBody>
          <a:bodyPr/>
          <a:lstStyle/>
          <a:p>
            <a:r>
              <a:rPr lang="en-US" dirty="0" smtClean="0"/>
              <a:t>Market Regulation and </a:t>
            </a:r>
            <a:br>
              <a:rPr lang="en-US" dirty="0" smtClean="0"/>
            </a:br>
            <a:r>
              <a:rPr lang="en-US" dirty="0" smtClean="0"/>
              <a:t>consumer affairs Committee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1910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Monitors all aspects of the market regulatory process for continuous improvement.</a:t>
            </a:r>
          </a:p>
          <a:p>
            <a:pPr marL="909638" lvl="4" indent="-457200"/>
            <a:r>
              <a:rPr lang="en-US" sz="2600" dirty="0" smtClean="0"/>
              <a:t>Market Analysis</a:t>
            </a:r>
          </a:p>
          <a:p>
            <a:pPr marL="909638" lvl="4" indent="-457200"/>
            <a:r>
              <a:rPr lang="en-US" sz="2600" dirty="0" smtClean="0"/>
              <a:t>Regulatory Interventions</a:t>
            </a:r>
          </a:p>
          <a:p>
            <a:pPr marL="909638" lvl="4" indent="-457200"/>
            <a:r>
              <a:rPr lang="en-US" sz="2600" dirty="0" smtClean="0"/>
              <a:t>Interstate Collaboration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Reviews and make recommendations on underwriting and market practices of companies and producers.</a:t>
            </a:r>
          </a:p>
          <a:p>
            <a:pPr marL="0" indent="0"/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1066800"/>
          </a:xfrm>
        </p:spPr>
        <p:txBody>
          <a:bodyPr/>
          <a:lstStyle/>
          <a:p>
            <a:r>
              <a:rPr lang="en-US" dirty="0" smtClean="0"/>
              <a:t>Market information systems       task force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419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Provides </a:t>
            </a:r>
            <a:r>
              <a:rPr lang="en-US" dirty="0"/>
              <a:t>business expertise </a:t>
            </a:r>
            <a:r>
              <a:rPr lang="en-US" dirty="0" smtClean="0"/>
              <a:t>regarding the desired </a:t>
            </a:r>
            <a:r>
              <a:rPr lang="en-US" dirty="0"/>
              <a:t>functionality of the NAIC </a:t>
            </a:r>
            <a:r>
              <a:rPr lang="en-US" dirty="0" smtClean="0"/>
              <a:t>Market Information </a:t>
            </a:r>
            <a:r>
              <a:rPr lang="en-US" dirty="0"/>
              <a:t>Systems and the </a:t>
            </a:r>
            <a:r>
              <a:rPr lang="en-US" dirty="0" smtClean="0"/>
              <a:t>prioritization of regulatory </a:t>
            </a:r>
            <a:r>
              <a:rPr lang="en-US" dirty="0"/>
              <a:t>requests for the </a:t>
            </a:r>
            <a:r>
              <a:rPr lang="en-US" dirty="0" smtClean="0"/>
              <a:t>development </a:t>
            </a:r>
            <a:r>
              <a:rPr lang="en-US" dirty="0"/>
              <a:t>and </a:t>
            </a:r>
            <a:r>
              <a:rPr lang="en-US" dirty="0" smtClean="0"/>
              <a:t>enhancements </a:t>
            </a:r>
            <a:r>
              <a:rPr lang="en-US" dirty="0"/>
              <a:t>to the NAIC </a:t>
            </a:r>
            <a:r>
              <a:rPr lang="en-US" dirty="0" smtClean="0"/>
              <a:t>Market </a:t>
            </a:r>
            <a:r>
              <a:rPr lang="en-US" dirty="0"/>
              <a:t>Information </a:t>
            </a:r>
            <a:r>
              <a:rPr lang="en-US" dirty="0" smtClean="0"/>
              <a:t>Systems.</a:t>
            </a:r>
          </a:p>
          <a:p>
            <a:pPr marL="909638" lvl="4" indent="-457200"/>
            <a:r>
              <a:rPr lang="en-US" sz="2600" dirty="0" smtClean="0"/>
              <a:t>Examination Tracking System</a:t>
            </a:r>
          </a:p>
          <a:p>
            <a:pPr marL="909638" lvl="4" indent="-457200"/>
            <a:r>
              <a:rPr lang="en-US" sz="2600" dirty="0" smtClean="0"/>
              <a:t>Complaint Tracking System</a:t>
            </a:r>
          </a:p>
          <a:p>
            <a:pPr marL="909638" lvl="4" indent="-457200"/>
            <a:r>
              <a:rPr lang="en-US" sz="2600" dirty="0" smtClean="0"/>
              <a:t>Regulatory Information Retrieval System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762000"/>
          </a:xfrm>
        </p:spPr>
        <p:txBody>
          <a:bodyPr/>
          <a:lstStyle/>
          <a:p>
            <a:r>
              <a:rPr lang="en-US" dirty="0" smtClean="0"/>
              <a:t>Antifraud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101840" cy="476677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Serves </a:t>
            </a:r>
            <a:r>
              <a:rPr lang="en-US" sz="2600" dirty="0"/>
              <a:t>the public interest by assisting the state </a:t>
            </a:r>
            <a:r>
              <a:rPr lang="en-US" sz="2600" dirty="0" smtClean="0"/>
              <a:t>insurance </a:t>
            </a:r>
            <a:r>
              <a:rPr lang="en-US" sz="2600" dirty="0"/>
              <a:t>supervisory </a:t>
            </a:r>
            <a:r>
              <a:rPr lang="en-US" sz="2600" dirty="0" smtClean="0"/>
              <a:t>official through </a:t>
            </a:r>
            <a:r>
              <a:rPr lang="en-US" sz="2600" dirty="0"/>
              <a:t>the detection, </a:t>
            </a:r>
            <a:r>
              <a:rPr lang="en-US" sz="2600" dirty="0" smtClean="0"/>
              <a:t>monitoring </a:t>
            </a:r>
            <a:r>
              <a:rPr lang="en-US" sz="2600" dirty="0"/>
              <a:t>and appropriate referral for </a:t>
            </a:r>
            <a:r>
              <a:rPr lang="en-US" sz="2600" dirty="0" smtClean="0"/>
              <a:t>investigation of </a:t>
            </a:r>
            <a:r>
              <a:rPr lang="en-US" sz="2600" dirty="0"/>
              <a:t>insurance crime, both by and against consumers.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Assists </a:t>
            </a:r>
            <a:r>
              <a:rPr lang="en-US" sz="2600" dirty="0"/>
              <a:t>the insurance regulatory community </a:t>
            </a:r>
            <a:r>
              <a:rPr lang="en-US" sz="2600" dirty="0" smtClean="0"/>
              <a:t>through the </a:t>
            </a:r>
            <a:r>
              <a:rPr lang="en-US" sz="2600" dirty="0"/>
              <a:t>maintenance and improvement of electronic </a:t>
            </a:r>
            <a:r>
              <a:rPr lang="en-US" sz="2600" dirty="0" smtClean="0"/>
              <a:t>databases </a:t>
            </a:r>
            <a:r>
              <a:rPr lang="en-US" sz="2600" dirty="0"/>
              <a:t>regarding fraudulent </a:t>
            </a:r>
            <a:r>
              <a:rPr lang="en-US" sz="2600"/>
              <a:t>insurance </a:t>
            </a:r>
            <a:r>
              <a:rPr lang="en-US" sz="2600" smtClean="0"/>
              <a:t>activities.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Provides </a:t>
            </a:r>
            <a:r>
              <a:rPr lang="en-US" sz="2600" dirty="0"/>
              <a:t>a liaison function between insurance </a:t>
            </a:r>
            <a:r>
              <a:rPr lang="en-US" sz="2600" dirty="0" smtClean="0"/>
              <a:t>regulators</a:t>
            </a:r>
            <a:r>
              <a:rPr lang="en-US" sz="2600" dirty="0"/>
              <a:t>; federal, state, local and international </a:t>
            </a:r>
            <a:r>
              <a:rPr lang="en-US" sz="2600" dirty="0" smtClean="0"/>
              <a:t>law enforcement</a:t>
            </a:r>
            <a:r>
              <a:rPr lang="en-US" sz="2600" dirty="0"/>
              <a:t>; and other specific antifraud </a:t>
            </a:r>
            <a:r>
              <a:rPr lang="en-US" sz="2600" dirty="0" smtClean="0"/>
              <a:t>organizations</a:t>
            </a:r>
            <a:r>
              <a:rPr lang="en-US" sz="26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dirty="0" smtClean="0"/>
              <a:t>KEY 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31242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Market Actions Working Group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Market Analysis Procedures Working </a:t>
            </a:r>
            <a:r>
              <a:rPr lang="en-US" dirty="0" smtClean="0"/>
              <a:t>Group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Market Conduct Examination Standards Working Group</a:t>
            </a:r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57200"/>
            <a:ext cx="7520940" cy="4766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sz="32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3200" dirty="0" smtClean="0">
                <a:latin typeface="Franklin Gothic Medium" panose="020B0603020102020204" pitchFamily="34" charset="0"/>
              </a:rPr>
              <a:t>QUESTIONS/COMMENTS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90</TotalTime>
  <Words>406</Words>
  <Application>Microsoft Office PowerPoint</Application>
  <PresentationFormat>On-screen Show (4:3)</PresentationFormat>
  <Paragraphs>66</Paragraphs>
  <Slides>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Seminar NAIC</vt:lpstr>
      <vt:lpstr>Seminar NAIC/ASSAL/SVS</vt:lpstr>
      <vt:lpstr>PowerPoint Presentation</vt:lpstr>
      <vt:lpstr>Market Regulation and  consumer affairs Committee</vt:lpstr>
      <vt:lpstr>Market information systems       task force</vt:lpstr>
      <vt:lpstr>Antifraud task force</vt:lpstr>
      <vt:lpstr>KEY WORKING GROUPS</vt:lpstr>
      <vt:lpstr>PowerPoint Presentation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Seemann, Lacey</cp:lastModifiedBy>
  <cp:revision>29</cp:revision>
  <cp:lastPrinted>2014-07-03T13:44:52Z</cp:lastPrinted>
  <dcterms:created xsi:type="dcterms:W3CDTF">2014-05-22T15:46:50Z</dcterms:created>
  <dcterms:modified xsi:type="dcterms:W3CDTF">2014-07-10T15:18:31Z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212271511</vt:i4>
  </property>
  <property fmtid="{D5CDD505-2E9C-101B-9397-08002B2CF9AE}" pid="3" name="_NewReviewCycle">
    <vt:lpwstr/>
  </property>
  <property fmtid="{D5CDD505-2E9C-101B-9397-08002B2CF9AE}" pid="4" name="_EmailSubject">
    <vt:lpwstr>Template samples</vt:lpwstr>
  </property>
  <property fmtid="{D5CDD505-2E9C-101B-9397-08002B2CF9AE}" pid="5" name="_AuthorEmail">
    <vt:lpwstr>cleonard@naic.org</vt:lpwstr>
  </property>
  <property fmtid="{D5CDD505-2E9C-101B-9397-08002B2CF9AE}" pid="6" name="_AuthorEmailDisplayName">
    <vt:lpwstr>Leonard, Craig</vt:lpwstr>
  </property>
  <property fmtid="{D5CDD505-2E9C-101B-9397-08002B2CF9AE}" pid="7" name="_PreviousAdHocReviewCycleID">
    <vt:i4>337343239</vt:i4>
  </property>
</Properties>
</file>