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71" r:id="rId2"/>
    <p:sldId id="333" r:id="rId3"/>
    <p:sldId id="314" r:id="rId4"/>
    <p:sldId id="310" r:id="rId5"/>
    <p:sldId id="346" r:id="rId6"/>
    <p:sldId id="349" r:id="rId7"/>
    <p:sldId id="350" r:id="rId8"/>
    <p:sldId id="360" r:id="rId9"/>
    <p:sldId id="342" r:id="rId10"/>
    <p:sldId id="365" r:id="rId11"/>
    <p:sldId id="366" r:id="rId12"/>
    <p:sldId id="367" r:id="rId13"/>
    <p:sldId id="368" r:id="rId14"/>
    <p:sldId id="369" r:id="rId15"/>
  </p:sldIdLst>
  <p:sldSz cx="9144000" cy="6858000" type="screen4x3"/>
  <p:notesSz cx="6881813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4E4E4"/>
    <a:srgbClr val="CC3300"/>
    <a:srgbClr val="FFFF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9247" autoAdjust="0"/>
    <p:restoredTop sz="99174" autoAdjust="0"/>
  </p:normalViewPr>
  <p:slideViewPr>
    <p:cSldViewPr>
      <p:cViewPr varScale="1">
        <p:scale>
          <a:sx n="54" d="100"/>
          <a:sy n="54" d="100"/>
        </p:scale>
        <p:origin x="-1656" y="-62"/>
      </p:cViewPr>
      <p:guideLst>
        <p:guide orient="horz" pos="527"/>
        <p:guide orient="horz" pos="3702"/>
        <p:guide orient="horz" pos="845"/>
        <p:guide orient="horz" pos="2205"/>
        <p:guide orient="horz" pos="3294"/>
        <p:guide orient="horz" pos="1344"/>
        <p:guide pos="839"/>
        <p:guide pos="5556"/>
        <p:guide pos="5148"/>
        <p:guide pos="2880"/>
        <p:guide pos="9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>
        <p:scale>
          <a:sx n="120" d="100"/>
          <a:sy n="120" d="100"/>
        </p:scale>
        <p:origin x="-138" y="5406"/>
      </p:cViewPr>
      <p:guideLst>
        <p:guide orient="horz" pos="1697"/>
        <p:guide orient="horz" pos="437"/>
        <p:guide orient="horz" pos="1952"/>
        <p:guide pos="3040"/>
        <p:guide pos="12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86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7337" y="1"/>
            <a:ext cx="298286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EDA1F-5755-4762-9FC9-B688528B6FED}" type="datetimeFigureOut">
              <a:rPr lang="es-CL" smtClean="0"/>
              <a:t>12-04-2012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30086"/>
            <a:ext cx="298286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7337" y="8830086"/>
            <a:ext cx="298286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1AFAD-167B-49F7-BC7B-B66DAE3E1AC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5600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2869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37" y="1"/>
            <a:ext cx="2982869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79638" y="696913"/>
            <a:ext cx="2482850" cy="1862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861" y="3705109"/>
            <a:ext cx="5506093" cy="48948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8591"/>
            <a:ext cx="2982869" cy="4663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37" y="8828591"/>
            <a:ext cx="2982869" cy="4663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B10336B2-EAA6-4B1D-A61E-731905E41766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093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85750" indent="-285750" algn="l" rtl="0" eaLnBrk="0" fontAlgn="base" hangingPunct="0">
      <a:spcBef>
        <a:spcPct val="30000"/>
      </a:spcBef>
      <a:spcAft>
        <a:spcPct val="0"/>
      </a:spcAft>
      <a:buSzPct val="140000"/>
      <a:buFont typeface="Arial" charset="0"/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§"/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1200150" indent="-285750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Ø"/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28822A-0661-4C05-ACFB-07BEFEC223EA}" type="slidenum">
              <a:rPr lang="en-GB" altLang="ja-JP" smtClean="0"/>
              <a:pPr/>
              <a:t>1</a:t>
            </a:fld>
            <a:endParaRPr lang="en-GB" altLang="ja-JP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62163" y="696913"/>
            <a:ext cx="2655887" cy="1992312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61" y="3098303"/>
            <a:ext cx="5506093" cy="5501615"/>
          </a:xfrm>
          <a:noFill/>
        </p:spPr>
        <p:txBody>
          <a:bodyPr/>
          <a:lstStyle/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57400" y="679450"/>
            <a:ext cx="2686050" cy="2014538"/>
          </a:xfrm>
          <a:ln/>
        </p:spPr>
      </p:sp>
      <p:sp>
        <p:nvSpPr>
          <p:cNvPr id="35842" name="Slide Number Placeholder 3"/>
          <p:cNvSpPr txBox="1">
            <a:spLocks noGrp="1"/>
          </p:cNvSpPr>
          <p:nvPr/>
        </p:nvSpPr>
        <p:spPr bwMode="auto">
          <a:xfrm>
            <a:off x="3897337" y="8828591"/>
            <a:ext cx="2982869" cy="46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D7761E6-3BF7-4946-809D-5A11ECB1A2A4}" type="slidenum">
              <a:rPr kumimoji="0" lang="en-GB" altLang="ja-JP" sz="1200"/>
              <a:pPr algn="r"/>
              <a:t>10</a:t>
            </a:fld>
            <a:endParaRPr kumimoji="0" lang="en-GB" altLang="ja-JP" sz="1200"/>
          </a:p>
        </p:txBody>
      </p:sp>
      <p:sp>
        <p:nvSpPr>
          <p:cNvPr id="35843" name="Notes Placeholder 4"/>
          <p:cNvSpPr>
            <a:spLocks noGrp="1"/>
          </p:cNvSpPr>
          <p:nvPr/>
        </p:nvSpPr>
        <p:spPr bwMode="auto">
          <a:xfrm>
            <a:off x="687861" y="3098303"/>
            <a:ext cx="5506093" cy="55016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spcBef>
                <a:spcPct val="30000"/>
              </a:spcBef>
              <a:buSzPct val="140000"/>
              <a:buFont typeface="Arial" charset="0"/>
              <a:buChar char="•"/>
            </a:pPr>
            <a:endParaRPr kumimoji="0" lang="es-ES" altLang="ja-JP" sz="14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57400" y="679450"/>
            <a:ext cx="2686050" cy="2014538"/>
          </a:xfrm>
          <a:ln/>
        </p:spPr>
      </p:sp>
      <p:sp>
        <p:nvSpPr>
          <p:cNvPr id="37890" name="Slide Number Placeholder 3"/>
          <p:cNvSpPr txBox="1">
            <a:spLocks noGrp="1"/>
          </p:cNvSpPr>
          <p:nvPr/>
        </p:nvSpPr>
        <p:spPr bwMode="auto">
          <a:xfrm>
            <a:off x="3897337" y="8828591"/>
            <a:ext cx="2982869" cy="46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30F25C1-9382-496D-99FA-89FCF37B268A}" type="slidenum">
              <a:rPr kumimoji="0" lang="en-GB" altLang="ja-JP" sz="1200"/>
              <a:pPr algn="r"/>
              <a:t>11</a:t>
            </a:fld>
            <a:endParaRPr kumimoji="0" lang="en-GB" altLang="ja-JP" sz="1200"/>
          </a:p>
        </p:txBody>
      </p:sp>
      <p:sp>
        <p:nvSpPr>
          <p:cNvPr id="37891" name="Notes Placeholder 4"/>
          <p:cNvSpPr>
            <a:spLocks noGrp="1"/>
          </p:cNvSpPr>
          <p:nvPr/>
        </p:nvSpPr>
        <p:spPr bwMode="auto">
          <a:xfrm>
            <a:off x="687861" y="3098303"/>
            <a:ext cx="5506093" cy="55016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spcBef>
                <a:spcPct val="30000"/>
              </a:spcBef>
              <a:buSzPct val="140000"/>
              <a:buFont typeface="Arial" charset="0"/>
              <a:buChar char="•"/>
            </a:pPr>
            <a:endParaRPr kumimoji="0" lang="es-ES" altLang="ja-JP" sz="14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57400" y="679450"/>
            <a:ext cx="2686050" cy="2014538"/>
          </a:xfrm>
          <a:ln/>
        </p:spPr>
      </p:sp>
      <p:sp>
        <p:nvSpPr>
          <p:cNvPr id="39938" name="Slide Number Placeholder 3"/>
          <p:cNvSpPr txBox="1">
            <a:spLocks noGrp="1"/>
          </p:cNvSpPr>
          <p:nvPr/>
        </p:nvSpPr>
        <p:spPr bwMode="auto">
          <a:xfrm>
            <a:off x="3897337" y="8828591"/>
            <a:ext cx="2982869" cy="46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2D57BC1-0FDD-4486-83E5-3CDCC2102A22}" type="slidenum">
              <a:rPr kumimoji="0" lang="en-GB" altLang="ja-JP" sz="1200"/>
              <a:pPr algn="r"/>
              <a:t>12</a:t>
            </a:fld>
            <a:endParaRPr kumimoji="0" lang="en-GB" altLang="ja-JP" sz="1200"/>
          </a:p>
        </p:txBody>
      </p:sp>
      <p:sp>
        <p:nvSpPr>
          <p:cNvPr id="39939" name="Notes Placeholder 4"/>
          <p:cNvSpPr>
            <a:spLocks noGrp="1"/>
          </p:cNvSpPr>
          <p:nvPr/>
        </p:nvSpPr>
        <p:spPr bwMode="auto">
          <a:xfrm>
            <a:off x="687861" y="3098303"/>
            <a:ext cx="5506093" cy="55016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spcBef>
                <a:spcPct val="30000"/>
              </a:spcBef>
              <a:buSzPct val="140000"/>
              <a:buFont typeface="Arial" charset="0"/>
              <a:buChar char="•"/>
            </a:pPr>
            <a:endParaRPr kumimoji="0" lang="es-ES" altLang="ja-JP" sz="14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57400" y="679450"/>
            <a:ext cx="2686050" cy="2014538"/>
          </a:xfrm>
          <a:ln/>
        </p:spPr>
      </p:sp>
      <p:sp>
        <p:nvSpPr>
          <p:cNvPr id="41986" name="Slide Number Placeholder 3"/>
          <p:cNvSpPr txBox="1">
            <a:spLocks noGrp="1"/>
          </p:cNvSpPr>
          <p:nvPr/>
        </p:nvSpPr>
        <p:spPr bwMode="auto">
          <a:xfrm>
            <a:off x="3897337" y="8828591"/>
            <a:ext cx="2982869" cy="46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BBDC72A-0074-4736-8626-F22C30284F02}" type="slidenum">
              <a:rPr kumimoji="0" lang="en-GB" altLang="ja-JP" sz="1200"/>
              <a:pPr algn="r"/>
              <a:t>13</a:t>
            </a:fld>
            <a:endParaRPr kumimoji="0" lang="en-GB" altLang="ja-JP" sz="1200"/>
          </a:p>
        </p:txBody>
      </p:sp>
      <p:sp>
        <p:nvSpPr>
          <p:cNvPr id="41987" name="Notes Placeholder 4"/>
          <p:cNvSpPr>
            <a:spLocks noGrp="1"/>
          </p:cNvSpPr>
          <p:nvPr/>
        </p:nvSpPr>
        <p:spPr bwMode="auto">
          <a:xfrm>
            <a:off x="687861" y="3098303"/>
            <a:ext cx="5506093" cy="55016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spcBef>
                <a:spcPct val="30000"/>
              </a:spcBef>
              <a:buSzPct val="140000"/>
              <a:buFont typeface="Arial" charset="0"/>
              <a:buChar char="•"/>
            </a:pPr>
            <a:endParaRPr kumimoji="0" lang="es-ES" altLang="ja-JP" sz="14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57400" y="679450"/>
            <a:ext cx="2686050" cy="2014538"/>
          </a:xfrm>
          <a:ln/>
        </p:spPr>
      </p:sp>
      <p:sp>
        <p:nvSpPr>
          <p:cNvPr id="44034" name="Slide Number Placeholder 3"/>
          <p:cNvSpPr txBox="1">
            <a:spLocks noGrp="1"/>
          </p:cNvSpPr>
          <p:nvPr/>
        </p:nvSpPr>
        <p:spPr bwMode="auto">
          <a:xfrm>
            <a:off x="3897337" y="8828591"/>
            <a:ext cx="2982869" cy="46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CF3A09E-53F4-47E3-AD22-E889735BCD53}" type="slidenum">
              <a:rPr kumimoji="0" lang="en-GB" altLang="ja-JP" sz="1200"/>
              <a:pPr algn="r"/>
              <a:t>14</a:t>
            </a:fld>
            <a:endParaRPr kumimoji="0" lang="en-GB" altLang="ja-JP" sz="1200"/>
          </a:p>
        </p:txBody>
      </p:sp>
      <p:sp>
        <p:nvSpPr>
          <p:cNvPr id="44035" name="Notes Placeholder 4"/>
          <p:cNvSpPr>
            <a:spLocks noGrp="1"/>
          </p:cNvSpPr>
          <p:nvPr/>
        </p:nvSpPr>
        <p:spPr bwMode="auto">
          <a:xfrm>
            <a:off x="687861" y="3098303"/>
            <a:ext cx="5506093" cy="55016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spcBef>
                <a:spcPct val="30000"/>
              </a:spcBef>
              <a:buSzPct val="140000"/>
              <a:buFont typeface="Arial" charset="0"/>
              <a:buChar char="•"/>
            </a:pPr>
            <a:endParaRPr kumimoji="0" lang="es-ES" altLang="ja-JP"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57400" y="679450"/>
            <a:ext cx="2686050" cy="2014538"/>
          </a:xfrm>
          <a:ln/>
        </p:spPr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17BA6F-D47B-4C06-B51F-3BB9448FD1E0}" type="slidenum">
              <a:rPr lang="en-GB" altLang="ja-JP" smtClean="0"/>
              <a:pPr/>
              <a:t>2</a:t>
            </a:fld>
            <a:endParaRPr lang="en-GB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73275" y="696913"/>
            <a:ext cx="2662238" cy="1997075"/>
          </a:xfrm>
          <a:ln/>
        </p:spPr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EDF3FE1-AA78-464B-B857-E0CFC5A17E2D}" type="slidenum">
              <a:rPr lang="en-GB" altLang="ja-JP" smtClean="0"/>
              <a:pPr/>
              <a:t>3</a:t>
            </a:fld>
            <a:endParaRPr lang="en-GB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DF6D0EC-20E4-458F-A800-80A7E6C79500}" type="slidenum">
              <a:rPr lang="en-GB" altLang="ja-JP" smtClean="0"/>
              <a:pPr/>
              <a:t>4</a:t>
            </a:fld>
            <a:endParaRPr lang="en-GB" altLang="ja-JP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65338" y="687388"/>
            <a:ext cx="2663825" cy="1998662"/>
          </a:xfrm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57400" y="679450"/>
            <a:ext cx="2686050" cy="2014538"/>
          </a:xfrm>
          <a:ln/>
        </p:spPr>
      </p:sp>
      <p:sp>
        <p:nvSpPr>
          <p:cNvPr id="2560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2734C31-CA6B-4B64-80E0-D8983F39DAE4}" type="slidenum">
              <a:rPr lang="en-GB" altLang="ja-JP" smtClean="0"/>
              <a:pPr/>
              <a:t>5</a:t>
            </a:fld>
            <a:endParaRPr lang="en-GB" altLang="ja-JP" smtClean="0"/>
          </a:p>
        </p:txBody>
      </p:sp>
      <p:sp>
        <p:nvSpPr>
          <p:cNvPr id="25603" name="Notes Placeholder 4"/>
          <p:cNvSpPr>
            <a:spLocks noGrp="1"/>
          </p:cNvSpPr>
          <p:nvPr/>
        </p:nvSpPr>
        <p:spPr bwMode="auto">
          <a:xfrm>
            <a:off x="687861" y="3098303"/>
            <a:ext cx="5506093" cy="5501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spcBef>
                <a:spcPct val="30000"/>
              </a:spcBef>
              <a:buSzPct val="140000"/>
              <a:buFont typeface="Arial" charset="0"/>
              <a:buChar char="•"/>
            </a:pPr>
            <a:endParaRPr kumimoji="0" lang="es-ES" altLang="ja-JP" sz="1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36763" y="696913"/>
            <a:ext cx="2662237" cy="1997075"/>
          </a:xfrm>
          <a:ln/>
        </p:spPr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1E60C5-32C9-4DF1-95AF-B51FD949573C}" type="slidenum">
              <a:rPr lang="en-GB" altLang="ja-JP" smtClean="0"/>
              <a:pPr/>
              <a:t>6</a:t>
            </a:fld>
            <a:endParaRPr lang="en-GB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57400" y="679450"/>
            <a:ext cx="2686050" cy="2014538"/>
          </a:xfrm>
          <a:ln/>
        </p:spPr>
      </p:sp>
      <p:sp>
        <p:nvSpPr>
          <p:cNvPr id="2969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B1225E-6FA0-4225-B499-F04B46260A7E}" type="slidenum">
              <a:rPr lang="en-GB" altLang="ja-JP" smtClean="0"/>
              <a:pPr/>
              <a:t>7</a:t>
            </a:fld>
            <a:endParaRPr lang="en-GB" altLang="ja-JP" smtClean="0"/>
          </a:p>
        </p:txBody>
      </p:sp>
      <p:sp>
        <p:nvSpPr>
          <p:cNvPr id="29699" name="Notes Placeholder 4"/>
          <p:cNvSpPr>
            <a:spLocks noGrp="1"/>
          </p:cNvSpPr>
          <p:nvPr/>
        </p:nvSpPr>
        <p:spPr bwMode="auto">
          <a:xfrm>
            <a:off x="687861" y="3098303"/>
            <a:ext cx="5506093" cy="5501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spcBef>
                <a:spcPct val="30000"/>
              </a:spcBef>
              <a:buSzPct val="140000"/>
              <a:buFont typeface="Arial" charset="0"/>
              <a:buChar char="•"/>
            </a:pPr>
            <a:endParaRPr kumimoji="0" lang="es-ES" altLang="ja-JP" sz="14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57400" y="679450"/>
            <a:ext cx="2686050" cy="2014538"/>
          </a:xfrm>
          <a:ln/>
        </p:spPr>
      </p:sp>
      <p:sp>
        <p:nvSpPr>
          <p:cNvPr id="31746" name="Slide Number Placeholder 3"/>
          <p:cNvSpPr txBox="1">
            <a:spLocks noGrp="1"/>
          </p:cNvSpPr>
          <p:nvPr/>
        </p:nvSpPr>
        <p:spPr bwMode="auto">
          <a:xfrm>
            <a:off x="3897337" y="8828591"/>
            <a:ext cx="2982869" cy="46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79A7C4-13E7-4436-BD02-C3A8C0CA94D0}" type="slidenum">
              <a:rPr kumimoji="0" lang="en-GB" altLang="ja-JP" sz="1200"/>
              <a:pPr algn="r"/>
              <a:t>8</a:t>
            </a:fld>
            <a:endParaRPr kumimoji="0" lang="en-GB" altLang="ja-JP" sz="1200"/>
          </a:p>
        </p:txBody>
      </p:sp>
      <p:sp>
        <p:nvSpPr>
          <p:cNvPr id="31747" name="Notes Placeholder 4"/>
          <p:cNvSpPr>
            <a:spLocks noGrp="1"/>
          </p:cNvSpPr>
          <p:nvPr/>
        </p:nvSpPr>
        <p:spPr bwMode="auto">
          <a:xfrm>
            <a:off x="687861" y="3098303"/>
            <a:ext cx="5506093" cy="55016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spcBef>
                <a:spcPct val="30000"/>
              </a:spcBef>
              <a:buSzPct val="140000"/>
              <a:buFont typeface="Arial" charset="0"/>
              <a:buChar char="•"/>
            </a:pPr>
            <a:endParaRPr kumimoji="0" lang="es-ES" altLang="ja-JP" sz="14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73275" y="696913"/>
            <a:ext cx="2662238" cy="1997075"/>
          </a:xfrm>
          <a:ln/>
        </p:spPr>
      </p:sp>
      <p:sp>
        <p:nvSpPr>
          <p:cNvPr id="3379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8A465F-4A7F-4E85-A656-87141365649C}" type="slidenum">
              <a:rPr lang="en-GB" altLang="ja-JP" smtClean="0"/>
              <a:pPr/>
              <a:t>9</a:t>
            </a:fld>
            <a:endParaRPr lang="en-GB" altLang="ja-JP" smtClean="0"/>
          </a:p>
        </p:txBody>
      </p:sp>
      <p:sp>
        <p:nvSpPr>
          <p:cNvPr id="33795" name="Notes Placeholder 1"/>
          <p:cNvSpPr>
            <a:spLocks noGrp="1"/>
          </p:cNvSpPr>
          <p:nvPr>
            <p:ph type="body" idx="1"/>
          </p:nvPr>
        </p:nvSpPr>
        <p:spPr>
          <a:xfrm>
            <a:off x="687861" y="3098303"/>
            <a:ext cx="5506093" cy="5501615"/>
          </a:xfrm>
          <a:noFill/>
        </p:spPr>
        <p:txBody>
          <a:bodyPr/>
          <a:lstStyle/>
          <a:p>
            <a:endParaRPr lang="es-E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0"/>
            <a:ext cx="1066800" cy="68580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kumimoji="0" lang="en-US" sz="2400">
              <a:latin typeface="Times New Roman" pitchFamily="18" charset="0"/>
              <a:ea typeface="+mn-ea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52400" y="0"/>
            <a:ext cx="1066800" cy="68580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xtLst/>
        </p:spPr>
        <p:txBody>
          <a:bodyPr wrap="none" anchor="ctr"/>
          <a:lstStyle/>
          <a:p>
            <a:pPr algn="ctr">
              <a:defRPr/>
            </a:pPr>
            <a:endParaRPr kumimoji="0" lang="en-US" sz="2400">
              <a:latin typeface="Times New Roman" pitchFamily="18" charset="0"/>
              <a:ea typeface="+mn-ea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6699FF">
              <a:alpha val="50195"/>
            </a:srgbClr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kumimoji="0" lang="en-US" sz="2400">
              <a:latin typeface="Times New Roman" pitchFamily="18" charset="0"/>
              <a:ea typeface="+mn-ea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52400" y="152400"/>
            <a:ext cx="1066800" cy="990600"/>
          </a:xfrm>
          <a:prstGeom prst="rect">
            <a:avLst/>
          </a:prstGeom>
          <a:solidFill>
            <a:schemeClr val="hlink"/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kumimoji="0" lang="en-US" sz="2400">
              <a:latin typeface="Times New Roman" pitchFamily="18" charset="0"/>
              <a:ea typeface="+mn-ea"/>
            </a:endParaRPr>
          </a:p>
        </p:txBody>
      </p:sp>
      <p:pic>
        <p:nvPicPr>
          <p:cNvPr id="8" name="Picture 20" descr="iais_logo_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6699FF">
              <a:alpha val="50195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kumimoji="0" lang="en-US" sz="3200" b="1">
              <a:latin typeface="Arial" pitchFamily="34" charset="0"/>
              <a:ea typeface="+mn-ea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152400" y="152400"/>
            <a:ext cx="1066800" cy="990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kumimoji="0" lang="en-US">
              <a:latin typeface="Arial" pitchFamily="34" charset="0"/>
              <a:ea typeface="+mn-ea"/>
            </a:endParaRPr>
          </a:p>
        </p:txBody>
      </p:sp>
      <p:pic>
        <p:nvPicPr>
          <p:cNvPr id="11" name="Picture 14" descr="iais_logo_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304088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130425"/>
            <a:ext cx="7343775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1000">
                <a:latin typeface="+mn-lt"/>
                <a:ea typeface="ＭＳ Ｐゴシック" pitchFamily="34" charset="-128"/>
              </a:defRPr>
            </a:lvl1pPr>
          </a:lstStyle>
          <a:p>
            <a:pPr>
              <a:defRPr/>
            </a:pPr>
            <a:fld id="{6F109846-553C-4BC7-B6AD-239DF2AAFAF4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CCB8A-2935-4C29-9342-24A65D36E06F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DEBBE-3252-4D7C-9FE1-47539A1D68A3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447800"/>
            <a:ext cx="7239000" cy="46482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DE305-2F7C-4A91-9B49-A80EE00F55C4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447800"/>
            <a:ext cx="35433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447800"/>
            <a:ext cx="35433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FF443-D23B-4AF4-9022-96F4DA54CAFB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E131E-A7A6-4C5E-9E2F-303C3DC63489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1842B-77DB-4D40-8F1A-39C29E8FB770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447800"/>
            <a:ext cx="3543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447800"/>
            <a:ext cx="3543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F0C45-D52B-4BBE-9AC7-7026A55BD909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6297E-14BF-48D0-AE7B-2C5CE82C464A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31B45-9402-49BD-A6DE-0DD6948E73E3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DAB1B-D733-464D-AC79-3F6925541C43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EB657-7D66-4A4E-8C91-F3CE164B2FF6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0DB16-403C-42EE-BDFC-C953FC33A810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</p:spTree>
  </p:cSld>
  <p:clrMapOvr>
    <a:masterClrMapping/>
  </p:clrMapOvr>
  <p:transition spd="slow" advClick="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6699FF">
              <a:alpha val="50195"/>
            </a:srgb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kumimoji="0" lang="en-US" sz="3200" b="1">
              <a:latin typeface="Arial" pitchFamily="34" charset="0"/>
              <a:ea typeface="+mn-ea"/>
            </a:endParaRPr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152400" y="0"/>
            <a:ext cx="1066800" cy="68580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kumimoji="0" lang="en-US" sz="2400">
              <a:latin typeface="Times New Roman" pitchFamily="18" charset="0"/>
              <a:ea typeface="+mn-ea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447800"/>
            <a:ext cx="7239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ja-JP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237288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altLang="ja-JP"/>
              <a:t>ASSAL 24 April 2012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latin typeface="+mn-lt"/>
                <a:ea typeface="ＭＳ Ｐゴシック" pitchFamily="34" charset="-128"/>
              </a:defRPr>
            </a:lvl1pPr>
          </a:lstStyle>
          <a:p>
            <a:pPr>
              <a:defRPr/>
            </a:pPr>
            <a:fld id="{9BE36CAF-9953-4638-9D47-0374E284CC1C}" type="slidenum">
              <a:rPr lang="ja-JP" altLang="en-US"/>
              <a:pPr>
                <a:defRPr/>
              </a:pPr>
              <a:t>‹Nº›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52400" y="0"/>
            <a:ext cx="1066800" cy="68580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xtLst/>
        </p:spPr>
        <p:txBody>
          <a:bodyPr wrap="none" anchor="ctr"/>
          <a:lstStyle/>
          <a:p>
            <a:pPr algn="ctr">
              <a:defRPr/>
            </a:pPr>
            <a:endParaRPr kumimoji="0" lang="en-US" sz="2400">
              <a:latin typeface="Times New Roman" pitchFamily="18" charset="0"/>
              <a:ea typeface="+mn-ea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solidFill>
            <a:srgbClr val="6699FF">
              <a:alpha val="50195"/>
            </a:srgbClr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kumimoji="0" lang="en-US" sz="2400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092825"/>
            <a:ext cx="1219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900">
                <a:latin typeface="Arial Narrow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OCE April 2012</a:t>
            </a:r>
            <a:endParaRPr lang="en-US" altLang="ja-JP" dirty="0"/>
          </a:p>
        </p:txBody>
      </p:sp>
      <p:sp>
        <p:nvSpPr>
          <p:cNvPr id="1035" name="Rectangle 9"/>
          <p:cNvSpPr>
            <a:spLocks noChangeArrowheads="1"/>
          </p:cNvSpPr>
          <p:nvPr/>
        </p:nvSpPr>
        <p:spPr bwMode="auto">
          <a:xfrm>
            <a:off x="152400" y="152400"/>
            <a:ext cx="1066800" cy="990600"/>
          </a:xfrm>
          <a:prstGeom prst="rect">
            <a:avLst/>
          </a:prstGeom>
          <a:solidFill>
            <a:schemeClr val="hlink"/>
          </a:soli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kumimoji="0" lang="en-US" sz="2400">
              <a:latin typeface="Times New Roman" pitchFamily="18" charset="0"/>
              <a:ea typeface="+mn-ea"/>
            </a:endParaRPr>
          </a:p>
        </p:txBody>
      </p:sp>
      <p:pic>
        <p:nvPicPr>
          <p:cNvPr id="1036" name="Picture 20" descr="iais_logo_rgb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152400" y="152400"/>
            <a:ext cx="1066800" cy="990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kumimoji="0" lang="en-US">
              <a:latin typeface="Arial" pitchFamily="34" charset="0"/>
              <a:ea typeface="+mn-ea"/>
            </a:endParaRPr>
          </a:p>
        </p:txBody>
      </p:sp>
      <p:pic>
        <p:nvPicPr>
          <p:cNvPr id="1038" name="Picture 14" descr="iais_logo_rgb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ransition spd="slow" advClick="0">
    <p:push dir="u"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3644900"/>
            <a:ext cx="7343775" cy="576263"/>
          </a:xfrm>
        </p:spPr>
        <p:txBody>
          <a:bodyPr/>
          <a:lstStyle/>
          <a:p>
            <a:pPr eaLnBrk="1" hangingPunct="1"/>
            <a:r>
              <a:rPr lang="en-GB" altLang="ja-JP" dirty="0" err="1" smtClean="0">
                <a:ea typeface="ＭＳ Ｐゴシック" charset="-128"/>
              </a:rPr>
              <a:t>Conferencia</a:t>
            </a:r>
            <a:r>
              <a:rPr lang="en-GB" altLang="ja-JP" dirty="0" smtClean="0">
                <a:ea typeface="ＭＳ Ｐゴシック" charset="-128"/>
              </a:rPr>
              <a:t> ASSAL</a:t>
            </a:r>
            <a:endParaRPr lang="en-GB" altLang="ja-JP" sz="2400" dirty="0" smtClean="0">
              <a:ea typeface="ＭＳ Ｐゴシック" charset="-128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3663" y="1844675"/>
            <a:ext cx="7304087" cy="14398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GB" altLang="ja-JP" sz="3600" b="1" dirty="0" err="1" smtClean="0">
                <a:ea typeface="ＭＳ Ｐゴシック" charset="-128"/>
              </a:rPr>
              <a:t>Presentación</a:t>
            </a:r>
            <a:r>
              <a:rPr lang="en-GB" altLang="ja-JP" sz="3600" b="1" dirty="0" smtClean="0">
                <a:ea typeface="ＭＳ Ｐゴシック" charset="-128"/>
              </a:rPr>
              <a:t> </a:t>
            </a:r>
            <a:r>
              <a:rPr lang="en-GB" altLang="ja-JP" sz="3600" b="1" dirty="0" err="1" smtClean="0">
                <a:ea typeface="ＭＳ Ｐゴシック" charset="-128"/>
              </a:rPr>
              <a:t>sobre</a:t>
            </a:r>
            <a:r>
              <a:rPr lang="en-GB" altLang="ja-JP" sz="3600" b="1" dirty="0" smtClean="0">
                <a:ea typeface="ＭＳ Ｐゴシック" charset="-128"/>
              </a:rPr>
              <a:t> </a:t>
            </a:r>
            <a:r>
              <a:rPr lang="en-GB" altLang="ja-JP" sz="3600" b="1" dirty="0" err="1" smtClean="0">
                <a:ea typeface="ＭＳ Ｐゴシック" charset="-128"/>
              </a:rPr>
              <a:t>Supervisión</a:t>
            </a:r>
            <a:r>
              <a:rPr lang="en-GB" altLang="ja-JP" sz="3600" b="1" dirty="0" smtClean="0">
                <a:ea typeface="ＭＳ Ｐゴシック" charset="-128"/>
              </a:rPr>
              <a:t> Macro </a:t>
            </a:r>
            <a:r>
              <a:rPr lang="en-GB" altLang="ja-JP" sz="3600" b="1" dirty="0" err="1" smtClean="0">
                <a:ea typeface="ＭＳ Ｐゴシック" charset="-128"/>
              </a:rPr>
              <a:t>Prudencial</a:t>
            </a:r>
            <a:endParaRPr lang="en-GB" altLang="ja-JP" sz="3600" b="1" dirty="0" smtClean="0">
              <a:ea typeface="ＭＳ Ｐゴシック" charset="-128"/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1325563" y="4292600"/>
            <a:ext cx="7456487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0" lang="en-GB" altLang="ja-JP" dirty="0"/>
              <a:t>Yoshihiro Kawai</a:t>
            </a:r>
          </a:p>
          <a:p>
            <a:pPr algn="ctr">
              <a:lnSpc>
                <a:spcPct val="110000"/>
              </a:lnSpc>
            </a:pPr>
            <a:r>
              <a:rPr kumimoji="0" lang="en-GB" altLang="ja-JP" dirty="0" err="1" smtClean="0"/>
              <a:t>Secretario</a:t>
            </a:r>
            <a:r>
              <a:rPr kumimoji="0" lang="en-GB" altLang="ja-JP" dirty="0" smtClean="0"/>
              <a:t> </a:t>
            </a:r>
            <a:r>
              <a:rPr kumimoji="0" lang="en-GB" altLang="ja-JP" dirty="0"/>
              <a:t>General</a:t>
            </a:r>
          </a:p>
          <a:p>
            <a:pPr algn="ctr">
              <a:lnSpc>
                <a:spcPct val="110000"/>
              </a:lnSpc>
            </a:pPr>
            <a:r>
              <a:rPr kumimoji="0" lang="en-GB" altLang="ja-JP" dirty="0" err="1" smtClean="0"/>
              <a:t>Asociación</a:t>
            </a:r>
            <a:r>
              <a:rPr kumimoji="0" lang="en-GB" altLang="ja-JP" dirty="0" smtClean="0"/>
              <a:t> </a:t>
            </a:r>
            <a:r>
              <a:rPr kumimoji="0" lang="en-GB" altLang="ja-JP" dirty="0" err="1" smtClean="0"/>
              <a:t>Internacional</a:t>
            </a:r>
            <a:r>
              <a:rPr kumimoji="0" lang="en-GB" altLang="ja-JP" dirty="0" smtClean="0"/>
              <a:t> de </a:t>
            </a:r>
            <a:r>
              <a:rPr kumimoji="0" lang="en-GB" altLang="ja-JP" dirty="0" err="1" smtClean="0"/>
              <a:t>Supervisores</a:t>
            </a:r>
            <a:r>
              <a:rPr kumimoji="0" lang="en-GB" altLang="ja-JP" dirty="0" smtClean="0"/>
              <a:t> de </a:t>
            </a:r>
            <a:r>
              <a:rPr kumimoji="0" lang="en-GB" altLang="ja-JP" dirty="0" err="1" smtClean="0"/>
              <a:t>Seguros</a:t>
            </a:r>
            <a:r>
              <a:rPr kumimoji="0" lang="en-GB" altLang="ja-JP" dirty="0" smtClean="0"/>
              <a:t> (IAIS)</a:t>
            </a:r>
            <a:endParaRPr kumimoji="0" lang="en-GB" altLang="ja-JP" dirty="0"/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1331913" y="5516563"/>
            <a:ext cx="7456487" cy="342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0" lang="en-GB" altLang="ja-JP" sz="1600" dirty="0" smtClean="0"/>
              <a:t>24 de </a:t>
            </a:r>
            <a:r>
              <a:rPr kumimoji="0" lang="en-GB" altLang="ja-JP" sz="1600" dirty="0" err="1" smtClean="0"/>
              <a:t>abril</a:t>
            </a:r>
            <a:r>
              <a:rPr kumimoji="0" lang="en-GB" altLang="ja-JP" sz="1600" dirty="0" smtClean="0"/>
              <a:t>, </a:t>
            </a:r>
            <a:r>
              <a:rPr kumimoji="0" lang="en-GB" altLang="ja-JP" sz="1600" dirty="0"/>
              <a:t>2012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CH" altLang="ja-JP" dirty="0" smtClean="0">
                <a:ea typeface="ＭＳ Ｐゴシック" charset="-128"/>
              </a:rPr>
              <a:t>Caso 1 para discusión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34818" name="Footer Placeholder 3"/>
          <p:cNvSpPr txBox="1">
            <a:spLocks noGrp="1"/>
          </p:cNvSpPr>
          <p:nvPr/>
        </p:nvSpPr>
        <p:spPr bwMode="auto">
          <a:xfrm>
            <a:off x="1619250" y="6237288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nn-NO" altLang="ja-JP" sz="1000" dirty="0"/>
              <a:t>ASSAL </a:t>
            </a:r>
            <a:r>
              <a:rPr kumimoji="0" lang="nn-NO" altLang="ja-JP" sz="1000" dirty="0" smtClean="0"/>
              <a:t>24 de abril, </a:t>
            </a:r>
            <a:r>
              <a:rPr kumimoji="0" lang="nn-NO" altLang="ja-JP" sz="1000" dirty="0"/>
              <a:t>2012</a:t>
            </a:r>
            <a:endParaRPr kumimoji="0" lang="en-US" altLang="ja-JP" sz="1000" dirty="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229600" y="6248400"/>
            <a:ext cx="533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1DC364FD-D1AB-4EFB-8A29-F37884E50746}" type="slidenum">
              <a:rPr kumimoji="0" lang="ja-JP" altLang="en-US" sz="1000">
                <a:latin typeface="+mn-lt"/>
                <a:ea typeface="ＭＳ Ｐゴシック" pitchFamily="34" charset="-128"/>
              </a:rPr>
              <a:pPr algn="r">
                <a:defRPr/>
              </a:pPr>
              <a:t>10</a:t>
            </a:fld>
            <a:endParaRPr kumimoji="0" lang="en-US" altLang="ja-JP" sz="1000">
              <a:latin typeface="+mn-lt"/>
              <a:ea typeface="ＭＳ Ｐゴシック" pitchFamily="34" charset="-128"/>
            </a:endParaRPr>
          </a:p>
        </p:txBody>
      </p:sp>
      <p:sp>
        <p:nvSpPr>
          <p:cNvPr id="34820" name="Date Placeholder 5"/>
          <p:cNvSpPr txBox="1">
            <a:spLocks noGrp="1"/>
          </p:cNvSpPr>
          <p:nvPr/>
        </p:nvSpPr>
        <p:spPr bwMode="auto">
          <a:xfrm>
            <a:off x="146050" y="6143625"/>
            <a:ext cx="9350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en-US" altLang="ja-JP" sz="900">
                <a:latin typeface="Arial Narrow" pitchFamily="34" charset="0"/>
              </a:rPr>
              <a:t>OCE April 2012</a:t>
            </a:r>
          </a:p>
        </p:txBody>
      </p:sp>
      <p:sp>
        <p:nvSpPr>
          <p:cNvPr id="34821" name="Oval 3"/>
          <p:cNvSpPr>
            <a:spLocks noChangeArrowheads="1"/>
          </p:cNvSpPr>
          <p:nvPr/>
        </p:nvSpPr>
        <p:spPr bwMode="auto">
          <a:xfrm>
            <a:off x="5580063" y="2205038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kumimoji="0" lang="en-US" altLang="ja-JP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428883"/>
              </p:ext>
            </p:extLst>
          </p:nvPr>
        </p:nvGraphicFramePr>
        <p:xfrm>
          <a:off x="1476375" y="1555750"/>
          <a:ext cx="6696075" cy="4527161"/>
        </p:xfrm>
        <a:graphic>
          <a:graphicData uri="http://schemas.openxmlformats.org/drawingml/2006/table">
            <a:tbl>
              <a:tblPr/>
              <a:tblGrid>
                <a:gridCol w="1511449"/>
                <a:gridCol w="5184626"/>
              </a:tblGrid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Riesgo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Insolvencia de países y bancos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1196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Definición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8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 riesgo </a:t>
                      </a: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insolvencia de países </a:t>
                      </a: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seguido </a:t>
                      </a: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 insolvencias</a:t>
                      </a:r>
                      <a:r>
                        <a:rPr kumimoji="0" lang="de-CH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gran escala por parte de </a:t>
                      </a: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bancos expuestos </a:t>
                      </a: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 </a:t>
                      </a:r>
                      <a:r>
                        <a:rPr kumimoji="0" lang="de-CH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créditos </a:t>
                      </a: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 ese país en particular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Eventos históricos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Argentina 2001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Otras situaciones de tensión durante la crisis de la deuda de los 80’s en América Latina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Paralelos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actuales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Grecia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Posiblemente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otros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países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 la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Eurozona</a:t>
                      </a:r>
                      <a:endParaRPr kumimoji="0" lang="de-CH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CH" altLang="ja-JP" dirty="0" smtClean="0">
                <a:ea typeface="ＭＳ Ｐゴシック" charset="-128"/>
              </a:rPr>
              <a:t>Caso 2 para discusión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36866" name="Footer Placeholder 3"/>
          <p:cNvSpPr txBox="1">
            <a:spLocks noGrp="1"/>
          </p:cNvSpPr>
          <p:nvPr/>
        </p:nvSpPr>
        <p:spPr bwMode="auto">
          <a:xfrm>
            <a:off x="1619250" y="6237288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nn-NO" altLang="ja-JP" sz="1000" dirty="0"/>
              <a:t>ASSAL </a:t>
            </a:r>
            <a:r>
              <a:rPr kumimoji="0" lang="nn-NO" altLang="ja-JP" sz="1000" dirty="0" smtClean="0"/>
              <a:t>24 de abril, </a:t>
            </a:r>
            <a:r>
              <a:rPr kumimoji="0" lang="nn-NO" altLang="ja-JP" sz="1000" dirty="0"/>
              <a:t>2012</a:t>
            </a:r>
            <a:endParaRPr kumimoji="0" lang="en-US" altLang="ja-JP" sz="1000" dirty="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229600" y="6248400"/>
            <a:ext cx="533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88AF2D2E-33BE-4CB0-8DD0-E696700A95AE}" type="slidenum">
              <a:rPr kumimoji="0" lang="ja-JP" altLang="en-US" sz="1000">
                <a:latin typeface="+mn-lt"/>
                <a:ea typeface="ＭＳ Ｐゴシック" pitchFamily="34" charset="-128"/>
              </a:rPr>
              <a:pPr algn="r">
                <a:defRPr/>
              </a:pPr>
              <a:t>11</a:t>
            </a:fld>
            <a:endParaRPr kumimoji="0" lang="en-US" altLang="ja-JP" sz="1000">
              <a:latin typeface="+mn-lt"/>
              <a:ea typeface="ＭＳ Ｐゴシック" pitchFamily="34" charset="-128"/>
            </a:endParaRPr>
          </a:p>
        </p:txBody>
      </p:sp>
      <p:sp>
        <p:nvSpPr>
          <p:cNvPr id="36868" name="Date Placeholder 5"/>
          <p:cNvSpPr txBox="1">
            <a:spLocks noGrp="1"/>
          </p:cNvSpPr>
          <p:nvPr/>
        </p:nvSpPr>
        <p:spPr bwMode="auto">
          <a:xfrm>
            <a:off x="146050" y="6143625"/>
            <a:ext cx="9350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en-US" altLang="ja-JP" sz="900">
                <a:latin typeface="Arial Narrow" pitchFamily="34" charset="0"/>
              </a:rPr>
              <a:t>OCE April 2012</a:t>
            </a:r>
          </a:p>
        </p:txBody>
      </p:sp>
      <p:sp>
        <p:nvSpPr>
          <p:cNvPr id="36869" name="Oval 3"/>
          <p:cNvSpPr>
            <a:spLocks noChangeArrowheads="1"/>
          </p:cNvSpPr>
          <p:nvPr/>
        </p:nvSpPr>
        <p:spPr bwMode="auto">
          <a:xfrm>
            <a:off x="5580063" y="2205038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kumimoji="0" lang="en-US" altLang="ja-JP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006782"/>
              </p:ext>
            </p:extLst>
          </p:nvPr>
        </p:nvGraphicFramePr>
        <p:xfrm>
          <a:off x="1476375" y="1555750"/>
          <a:ext cx="6696075" cy="4043315"/>
        </p:xfrm>
        <a:graphic>
          <a:graphicData uri="http://schemas.openxmlformats.org/drawingml/2006/table">
            <a:tbl>
              <a:tblPr/>
              <a:tblGrid>
                <a:gridCol w="1511449"/>
                <a:gridCol w="5184626"/>
              </a:tblGrid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Riesgo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Bajo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crecimiento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bajos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rendimientos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inversiones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Definición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8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 período prolongado con bajo crecimiento económico y bajas tasas de interés, tendientes a generar bajos rendimientos en las inversiones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Eventos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históricos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Japón en los 90’s y en la década actual</a:t>
                      </a:r>
                      <a:endParaRPr kumimoji="0" lang="de-C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Paralelos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actuales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Europa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Posiblemente los EEUU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CH" altLang="ja-JP" dirty="0" smtClean="0">
                <a:ea typeface="ＭＳ Ｐゴシック" charset="-128"/>
              </a:rPr>
              <a:t>Caso 3 para discusión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38914" name="Footer Placeholder 3"/>
          <p:cNvSpPr txBox="1">
            <a:spLocks noGrp="1"/>
          </p:cNvSpPr>
          <p:nvPr/>
        </p:nvSpPr>
        <p:spPr bwMode="auto">
          <a:xfrm>
            <a:off x="1619250" y="6237288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nn-NO" altLang="ja-JP" sz="1000" dirty="0"/>
              <a:t>ASSAL </a:t>
            </a:r>
            <a:r>
              <a:rPr kumimoji="0" lang="nn-NO" altLang="ja-JP" sz="1000" dirty="0" smtClean="0"/>
              <a:t>24 de abril, </a:t>
            </a:r>
            <a:r>
              <a:rPr kumimoji="0" lang="nn-NO" altLang="ja-JP" sz="1000" dirty="0"/>
              <a:t>2012</a:t>
            </a:r>
            <a:endParaRPr kumimoji="0" lang="en-US" altLang="ja-JP" sz="1000" dirty="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229600" y="6248400"/>
            <a:ext cx="533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296F560E-34F4-4FAF-BC93-71A515AC6C61}" type="slidenum">
              <a:rPr kumimoji="0" lang="ja-JP" altLang="en-US" sz="1000">
                <a:latin typeface="+mn-lt"/>
                <a:ea typeface="ＭＳ Ｐゴシック" pitchFamily="34" charset="-128"/>
              </a:rPr>
              <a:pPr algn="r">
                <a:defRPr/>
              </a:pPr>
              <a:t>12</a:t>
            </a:fld>
            <a:endParaRPr kumimoji="0" lang="en-US" altLang="ja-JP" sz="1000">
              <a:latin typeface="+mn-lt"/>
              <a:ea typeface="ＭＳ Ｐゴシック" pitchFamily="34" charset="-128"/>
            </a:endParaRPr>
          </a:p>
        </p:txBody>
      </p:sp>
      <p:sp>
        <p:nvSpPr>
          <p:cNvPr id="38916" name="Date Placeholder 5"/>
          <p:cNvSpPr txBox="1">
            <a:spLocks noGrp="1"/>
          </p:cNvSpPr>
          <p:nvPr/>
        </p:nvSpPr>
        <p:spPr bwMode="auto">
          <a:xfrm>
            <a:off x="146050" y="6143625"/>
            <a:ext cx="9350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en-US" altLang="ja-JP" sz="900">
                <a:latin typeface="Arial Narrow" pitchFamily="34" charset="0"/>
              </a:rPr>
              <a:t>OCE April 2012</a:t>
            </a:r>
          </a:p>
        </p:txBody>
      </p:sp>
      <p:sp>
        <p:nvSpPr>
          <p:cNvPr id="38917" name="Oval 3"/>
          <p:cNvSpPr>
            <a:spLocks noChangeArrowheads="1"/>
          </p:cNvSpPr>
          <p:nvPr/>
        </p:nvSpPr>
        <p:spPr bwMode="auto">
          <a:xfrm>
            <a:off x="5580063" y="2205038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kumimoji="0" lang="en-US" altLang="ja-JP"/>
          </a:p>
        </p:txBody>
      </p:sp>
      <p:graphicFrame>
        <p:nvGraphicFramePr>
          <p:cNvPr id="8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652896"/>
              </p:ext>
            </p:extLst>
          </p:nvPr>
        </p:nvGraphicFramePr>
        <p:xfrm>
          <a:off x="1476375" y="1555750"/>
          <a:ext cx="6696075" cy="3927476"/>
        </p:xfrm>
        <a:graphic>
          <a:graphicData uri="http://schemas.openxmlformats.org/drawingml/2006/table">
            <a:tbl>
              <a:tblPr/>
              <a:tblGrid>
                <a:gridCol w="1511449"/>
                <a:gridCol w="5184626"/>
              </a:tblGrid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Riesgo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Inflación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galopante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1196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Definición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8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 rápido y progresivo incremento en el índice de precios al consumidor, por encima del margen establecido por el banco central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Eventos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históricos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América Latina en los 80’s y 90’s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Economías industrializadas en los 70’s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Paralelos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actuales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Argentina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Algunos mercados emergentes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CH" altLang="ja-JP" dirty="0" smtClean="0">
                <a:ea typeface="ＭＳ Ｐゴシック" charset="-128"/>
              </a:rPr>
              <a:t>Caso 4 para discusión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40962" name="Footer Placeholder 3"/>
          <p:cNvSpPr txBox="1">
            <a:spLocks noGrp="1"/>
          </p:cNvSpPr>
          <p:nvPr/>
        </p:nvSpPr>
        <p:spPr bwMode="auto">
          <a:xfrm>
            <a:off x="1619250" y="6237288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nn-NO" altLang="ja-JP" sz="1000" dirty="0"/>
              <a:t>ASSAL 24 </a:t>
            </a:r>
            <a:r>
              <a:rPr kumimoji="0" lang="nn-NO" altLang="ja-JP" sz="1000" dirty="0" smtClean="0"/>
              <a:t>de abril, </a:t>
            </a:r>
            <a:r>
              <a:rPr kumimoji="0" lang="nn-NO" altLang="ja-JP" sz="1000" dirty="0"/>
              <a:t>2012</a:t>
            </a:r>
            <a:endParaRPr kumimoji="0" lang="en-US" altLang="ja-JP" sz="1000" dirty="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229600" y="6248400"/>
            <a:ext cx="533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B61C3EB-42E1-4E8C-B4F3-379451A2F2CB}" type="slidenum">
              <a:rPr kumimoji="0" lang="ja-JP" altLang="en-US" sz="1000">
                <a:latin typeface="+mn-lt"/>
                <a:ea typeface="ＭＳ Ｐゴシック" pitchFamily="34" charset="-128"/>
              </a:rPr>
              <a:pPr algn="r">
                <a:defRPr/>
              </a:pPr>
              <a:t>13</a:t>
            </a:fld>
            <a:endParaRPr kumimoji="0" lang="en-US" altLang="ja-JP" sz="1000">
              <a:latin typeface="+mn-lt"/>
              <a:ea typeface="ＭＳ Ｐゴシック" pitchFamily="34" charset="-128"/>
            </a:endParaRPr>
          </a:p>
        </p:txBody>
      </p:sp>
      <p:sp>
        <p:nvSpPr>
          <p:cNvPr id="40964" name="Date Placeholder 5"/>
          <p:cNvSpPr txBox="1">
            <a:spLocks noGrp="1"/>
          </p:cNvSpPr>
          <p:nvPr/>
        </p:nvSpPr>
        <p:spPr bwMode="auto">
          <a:xfrm>
            <a:off x="146050" y="6143625"/>
            <a:ext cx="9350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en-US" altLang="ja-JP" sz="900">
                <a:latin typeface="Arial Narrow" pitchFamily="34" charset="0"/>
              </a:rPr>
              <a:t>OCE April 2012</a:t>
            </a:r>
          </a:p>
        </p:txBody>
      </p:sp>
      <p:sp>
        <p:nvSpPr>
          <p:cNvPr id="40965" name="Oval 3"/>
          <p:cNvSpPr>
            <a:spLocks noChangeArrowheads="1"/>
          </p:cNvSpPr>
          <p:nvPr/>
        </p:nvSpPr>
        <p:spPr bwMode="auto">
          <a:xfrm>
            <a:off x="5580063" y="2205038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kumimoji="0" lang="en-US" altLang="ja-JP"/>
          </a:p>
        </p:txBody>
      </p:sp>
      <p:graphicFrame>
        <p:nvGraphicFramePr>
          <p:cNvPr id="40985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391417"/>
              </p:ext>
            </p:extLst>
          </p:nvPr>
        </p:nvGraphicFramePr>
        <p:xfrm>
          <a:off x="1502051" y="1251315"/>
          <a:ext cx="6696075" cy="4880587"/>
        </p:xfrm>
        <a:graphic>
          <a:graphicData uri="http://schemas.openxmlformats.org/drawingml/2006/table">
            <a:tbl>
              <a:tblPr/>
              <a:tblGrid>
                <a:gridCol w="1511449"/>
                <a:gridCol w="5184626"/>
              </a:tblGrid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Riesgo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4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Cambio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tendencias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en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tasas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interés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1196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Definición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8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de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 repentino y fuerte incremento en las tasas de interés, causado por un cambio en las expectativas inflacionarias o por problemas en los mercados financieros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Eventos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históricos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América Latina durante la crisis de la deuda de los 80’s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Economías industrializadas al final del período hiperinflacionario (finales de los 70’s)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Sudeste asiático durante la crisis de la deuda de 1997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Paralelos actuales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 periferia de la Eurozona (Grecia, Irlanda, España, Portugal)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CH" altLang="ja-JP" dirty="0" smtClean="0">
                <a:ea typeface="ＭＳ Ｐゴシック" charset="-128"/>
              </a:rPr>
              <a:t>Caso 5 para discusión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43010" name="Footer Placeholder 3"/>
          <p:cNvSpPr txBox="1">
            <a:spLocks noGrp="1"/>
          </p:cNvSpPr>
          <p:nvPr/>
        </p:nvSpPr>
        <p:spPr bwMode="auto">
          <a:xfrm>
            <a:off x="1619250" y="6237288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nn-NO" altLang="ja-JP" sz="1000" dirty="0"/>
              <a:t>ASSAL 24 </a:t>
            </a:r>
            <a:r>
              <a:rPr kumimoji="0" lang="nn-NO" altLang="ja-JP" sz="1000" dirty="0" smtClean="0"/>
              <a:t>de abril, </a:t>
            </a:r>
            <a:r>
              <a:rPr kumimoji="0" lang="nn-NO" altLang="ja-JP" sz="1000" dirty="0"/>
              <a:t>2012</a:t>
            </a:r>
            <a:endParaRPr kumimoji="0" lang="en-US" altLang="ja-JP" sz="1000" dirty="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229600" y="6248400"/>
            <a:ext cx="533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7728F048-B230-46D2-AAEB-2A827E7EC0BB}" type="slidenum">
              <a:rPr kumimoji="0" lang="ja-JP" altLang="en-US" sz="1000">
                <a:latin typeface="+mn-lt"/>
                <a:ea typeface="ＭＳ Ｐゴシック" pitchFamily="34" charset="-128"/>
              </a:rPr>
              <a:pPr algn="r">
                <a:defRPr/>
              </a:pPr>
              <a:t>14</a:t>
            </a:fld>
            <a:endParaRPr kumimoji="0" lang="en-US" altLang="ja-JP" sz="1000">
              <a:latin typeface="+mn-lt"/>
              <a:ea typeface="ＭＳ Ｐゴシック" pitchFamily="34" charset="-128"/>
            </a:endParaRPr>
          </a:p>
        </p:txBody>
      </p:sp>
      <p:sp>
        <p:nvSpPr>
          <p:cNvPr id="43012" name="Date Placeholder 5"/>
          <p:cNvSpPr txBox="1">
            <a:spLocks noGrp="1"/>
          </p:cNvSpPr>
          <p:nvPr/>
        </p:nvSpPr>
        <p:spPr bwMode="auto">
          <a:xfrm>
            <a:off x="146050" y="6143625"/>
            <a:ext cx="9350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en-US" altLang="ja-JP" sz="900">
                <a:latin typeface="Arial Narrow" pitchFamily="34" charset="0"/>
              </a:rPr>
              <a:t>OCE April 2012</a:t>
            </a:r>
          </a:p>
        </p:txBody>
      </p:sp>
      <p:sp>
        <p:nvSpPr>
          <p:cNvPr id="43013" name="Oval 3"/>
          <p:cNvSpPr>
            <a:spLocks noChangeArrowheads="1"/>
          </p:cNvSpPr>
          <p:nvPr/>
        </p:nvSpPr>
        <p:spPr bwMode="auto">
          <a:xfrm>
            <a:off x="5580063" y="2205038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kumimoji="0" lang="en-US" altLang="ja-JP"/>
          </a:p>
        </p:txBody>
      </p:sp>
      <p:graphicFrame>
        <p:nvGraphicFramePr>
          <p:cNvPr id="43032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452567"/>
              </p:ext>
            </p:extLst>
          </p:nvPr>
        </p:nvGraphicFramePr>
        <p:xfrm>
          <a:off x="1476375" y="1454058"/>
          <a:ext cx="6696075" cy="4669108"/>
        </p:xfrm>
        <a:graphic>
          <a:graphicData uri="http://schemas.openxmlformats.org/drawingml/2006/table">
            <a:tbl>
              <a:tblPr/>
              <a:tblGrid>
                <a:gridCol w="1511449"/>
                <a:gridCol w="5184626"/>
              </a:tblGrid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Riesgo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5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Malas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clasificaciones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soberanas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141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Definición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8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Una mala clasificación (de S&amp;P, por ejemplo)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la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salud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financiera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un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país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en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que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se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cuestione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la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integridad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del 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benchmark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local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que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define la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tasa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interés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sin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riesgo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Eventos históricos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Países que hayan pasado por crisis de deuda (América Latina 80’s – 90’s)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Sudeste asiático 1997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Paralelos actuales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Deudores soberanos en la Eurozona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ct val="125000"/>
                        <a:buFontTx/>
                        <a:buChar char="•"/>
                        <a:tabLst/>
                      </a:pPr>
                      <a:r>
                        <a:rPr kumimoji="0" lang="de-CH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Algunos países con alto nivel de deuda soberana (como Francia y EEUU)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Agenda</a:t>
            </a:r>
          </a:p>
        </p:txBody>
      </p:sp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nn-NO" altLang="ja-JP" dirty="0" smtClean="0"/>
              <a:t>ASSAL 24 de abril, 2012</a:t>
            </a:r>
            <a:endParaRPr lang="en-US" altLang="ja-JP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595442-E555-4B48-9EA7-143CD09B48B7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18436" name="Date Placeholder 5"/>
          <p:cNvSpPr>
            <a:spLocks noGrp="1"/>
          </p:cNvSpPr>
          <p:nvPr>
            <p:ph type="dt" sz="quarter" idx="12"/>
          </p:nvPr>
        </p:nvSpPr>
        <p:spPr>
          <a:xfrm>
            <a:off x="146050" y="6143625"/>
            <a:ext cx="935038" cy="381000"/>
          </a:xfrm>
          <a:noFill/>
        </p:spPr>
        <p:txBody>
          <a:bodyPr/>
          <a:lstStyle/>
          <a:p>
            <a:r>
              <a:rPr lang="en-US" altLang="ja-JP" dirty="0" smtClean="0"/>
              <a:t>OCE April 2012</a:t>
            </a:r>
          </a:p>
        </p:txBody>
      </p:sp>
      <p:sp>
        <p:nvSpPr>
          <p:cNvPr id="18437" name="Oval 3"/>
          <p:cNvSpPr>
            <a:spLocks noChangeArrowheads="1"/>
          </p:cNvSpPr>
          <p:nvPr/>
        </p:nvSpPr>
        <p:spPr bwMode="auto">
          <a:xfrm>
            <a:off x="5580063" y="2205038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kumimoji="0" lang="en-US" altLang="ja-JP"/>
          </a:p>
        </p:txBody>
      </p:sp>
      <p:sp>
        <p:nvSpPr>
          <p:cNvPr id="18438" name="TextBox 1"/>
          <p:cNvSpPr txBox="1">
            <a:spLocks noChangeArrowheads="1"/>
          </p:cNvSpPr>
          <p:nvPr/>
        </p:nvSpPr>
        <p:spPr bwMode="auto">
          <a:xfrm>
            <a:off x="1476375" y="1697038"/>
            <a:ext cx="640873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Aft>
                <a:spcPts val="2400"/>
              </a:spcAft>
              <a:buFont typeface="Arial" charset="0"/>
              <a:buAutoNum type="arabicParenR"/>
            </a:pPr>
            <a:r>
              <a:rPr kumimoji="0" lang="de-CH" altLang="ja-JP" sz="3200" b="1" dirty="0" smtClean="0"/>
              <a:t>Aproximación a la supervisión macro prudencial </a:t>
            </a:r>
            <a:endParaRPr kumimoji="0" lang="de-CH" altLang="ja-JP" sz="3200" b="1" dirty="0"/>
          </a:p>
          <a:p>
            <a:pPr marL="457200" indent="-457200" eaLnBrk="0" hangingPunct="0">
              <a:spcAft>
                <a:spcPts val="2400"/>
              </a:spcAft>
              <a:buFont typeface="Arial" charset="0"/>
              <a:buAutoNum type="arabicParenR"/>
            </a:pPr>
            <a:r>
              <a:rPr kumimoji="0" lang="de-CH" altLang="ja-JP" sz="3200" b="1" dirty="0" smtClean="0"/>
              <a:t>Principio Básico de Seguros (ICP) </a:t>
            </a:r>
            <a:r>
              <a:rPr kumimoji="0" lang="de-CH" altLang="ja-JP" sz="3200" b="1" dirty="0"/>
              <a:t>24</a:t>
            </a:r>
            <a:endParaRPr kumimoji="0" lang="en-GB" altLang="ja-JP" sz="3200" b="1" dirty="0"/>
          </a:p>
          <a:p>
            <a:pPr marL="457200" indent="-457200" eaLnBrk="0" hangingPunct="0">
              <a:spcAft>
                <a:spcPts val="2400"/>
              </a:spcAft>
              <a:buFont typeface="Arial" charset="0"/>
              <a:buAutoNum type="arabicParenR"/>
            </a:pPr>
            <a:r>
              <a:rPr kumimoji="0" lang="en-GB" altLang="ja-JP" sz="3200" b="1" dirty="0" err="1" smtClean="0"/>
              <a:t>Casos</a:t>
            </a:r>
            <a:r>
              <a:rPr kumimoji="0" lang="en-GB" altLang="ja-JP" sz="3200" b="1" dirty="0" smtClean="0"/>
              <a:t> de </a:t>
            </a:r>
            <a:r>
              <a:rPr kumimoji="0" lang="en-GB" altLang="ja-JP" sz="3200" b="1" dirty="0" err="1" smtClean="0"/>
              <a:t>estudio</a:t>
            </a:r>
            <a:endParaRPr kumimoji="0" lang="en-GB" altLang="ja-JP" sz="3200" b="1" dirty="0"/>
          </a:p>
          <a:p>
            <a:pPr marL="457200" indent="-457200" eaLnBrk="0" hangingPunct="0">
              <a:spcAft>
                <a:spcPts val="2400"/>
              </a:spcAft>
              <a:buFont typeface="Arial" charset="0"/>
              <a:buNone/>
            </a:pPr>
            <a:endParaRPr kumimoji="0" lang="en-GB" altLang="ja-JP" sz="2800" b="1" dirty="0"/>
          </a:p>
          <a:p>
            <a:pPr marL="457200" indent="-457200" eaLnBrk="0" hangingPunct="0">
              <a:spcAft>
                <a:spcPts val="2400"/>
              </a:spcAft>
              <a:buFont typeface="Arial" charset="0"/>
              <a:buChar char="•"/>
            </a:pPr>
            <a:endParaRPr kumimoji="0" lang="en-GB" altLang="ja-JP" sz="2800" b="1" dirty="0"/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ASSAL 24 de </a:t>
            </a:r>
            <a:r>
              <a:rPr lang="en-US" altLang="ja-JP" dirty="0" err="1" smtClean="0"/>
              <a:t>abril</a:t>
            </a:r>
            <a:r>
              <a:rPr lang="en-US" altLang="ja-JP" dirty="0" smtClean="0"/>
              <a:t>, 2012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09F729-6936-41BD-8D23-4F0AE3E577CB}" type="slidenum">
              <a:rPr lang="ja-JP" altLang="en-US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20483" name="Date Placehold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OCE April 2012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ja-JP" dirty="0" err="1" smtClean="0">
                <a:ea typeface="ＭＳ Ｐゴシック" charset="-128"/>
              </a:rPr>
              <a:t>Por</a:t>
            </a:r>
            <a:r>
              <a:rPr lang="en-GB" altLang="ja-JP" dirty="0" smtClean="0">
                <a:ea typeface="ＭＳ Ｐゴシック" charset="-128"/>
              </a:rPr>
              <a:t> </a:t>
            </a:r>
            <a:r>
              <a:rPr lang="en-GB" altLang="ja-JP" dirty="0" err="1" smtClean="0">
                <a:ea typeface="ＭＳ Ｐゴシック" charset="-128"/>
              </a:rPr>
              <a:t>qué</a:t>
            </a:r>
            <a:r>
              <a:rPr lang="en-GB" altLang="ja-JP" dirty="0" smtClean="0">
                <a:ea typeface="ＭＳ Ｐゴシック" charset="-128"/>
              </a:rPr>
              <a:t> (</a:t>
            </a:r>
            <a:r>
              <a:rPr lang="en-GB" altLang="ja-JP" dirty="0" err="1" smtClean="0">
                <a:ea typeface="ＭＳ Ｐゴシック" charset="-128"/>
              </a:rPr>
              <a:t>deberíamos</a:t>
            </a:r>
            <a:r>
              <a:rPr lang="en-GB" altLang="ja-JP" dirty="0" smtClean="0">
                <a:ea typeface="ＭＳ Ｐゴシック" charset="-128"/>
              </a:rPr>
              <a:t>) regular</a:t>
            </a:r>
          </a:p>
        </p:txBody>
      </p:sp>
      <p:sp>
        <p:nvSpPr>
          <p:cNvPr id="103428" name="AutoShape 4"/>
          <p:cNvSpPr>
            <a:spLocks noChangeArrowheads="1"/>
          </p:cNvSpPr>
          <p:nvPr/>
        </p:nvSpPr>
        <p:spPr bwMode="auto">
          <a:xfrm rot="10800000" flipV="1">
            <a:off x="3059113" y="1700213"/>
            <a:ext cx="4752975" cy="12969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>
              <a:alpha val="27843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6" name="AutoShape 5"/>
          <p:cNvSpPr>
            <a:spLocks noChangeArrowheads="1"/>
          </p:cNvSpPr>
          <p:nvPr/>
        </p:nvSpPr>
        <p:spPr bwMode="auto">
          <a:xfrm flipV="1">
            <a:off x="3059113" y="4076700"/>
            <a:ext cx="4752975" cy="12969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>
              <a:alpha val="27843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3059113" y="3090863"/>
            <a:ext cx="4752975" cy="914400"/>
          </a:xfrm>
          <a:prstGeom prst="rect">
            <a:avLst/>
          </a:prstGeom>
          <a:solidFill>
            <a:schemeClr val="folHlink">
              <a:alpha val="4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0" lang="en-US" altLang="ja-JP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403350" y="4479925"/>
            <a:ext cx="15844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GB" altLang="ja-JP" sz="1600" b="1" dirty="0" err="1" smtClean="0"/>
              <a:t>Aproximación</a:t>
            </a:r>
            <a:r>
              <a:rPr kumimoji="0" lang="en-GB" altLang="ja-JP" sz="1600" b="1" dirty="0" smtClean="0"/>
              <a:t> micro-</a:t>
            </a:r>
            <a:r>
              <a:rPr kumimoji="0" lang="en-GB" altLang="ja-JP" sz="1600" b="1" dirty="0" err="1" smtClean="0"/>
              <a:t>prudencial</a:t>
            </a:r>
            <a:endParaRPr kumimoji="0" lang="en-GB" altLang="ja-JP" sz="1600" b="1" dirty="0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743598" y="4387224"/>
            <a:ext cx="35275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buFontTx/>
              <a:buChar char="•"/>
            </a:pPr>
            <a:r>
              <a:rPr kumimoji="0" lang="en-GB" altLang="ja-JP" b="1" dirty="0" err="1" smtClean="0"/>
              <a:t>Protección</a:t>
            </a:r>
            <a:r>
              <a:rPr kumimoji="0" lang="en-GB" altLang="ja-JP" b="1" dirty="0" smtClean="0"/>
              <a:t> al </a:t>
            </a:r>
            <a:r>
              <a:rPr kumimoji="0" lang="en-GB" altLang="ja-JP" b="1" dirty="0" err="1" smtClean="0"/>
              <a:t>consumidor</a:t>
            </a:r>
            <a:endParaRPr kumimoji="0" lang="en-GB" altLang="ja-JP" b="1" dirty="0"/>
          </a:p>
          <a:p>
            <a:pPr marL="180975" indent="-180975">
              <a:buFontTx/>
              <a:buChar char="•"/>
            </a:pPr>
            <a:r>
              <a:rPr kumimoji="0" lang="en-GB" altLang="ja-JP" sz="1400" b="1" dirty="0" smtClean="0"/>
              <a:t>(La </a:t>
            </a:r>
            <a:r>
              <a:rPr kumimoji="0" lang="en-GB" altLang="ja-JP" sz="1400" b="1" dirty="0" err="1" smtClean="0"/>
              <a:t>estabilidad</a:t>
            </a:r>
            <a:r>
              <a:rPr kumimoji="0" lang="en-GB" altLang="ja-JP" sz="1400" b="1" dirty="0" smtClean="0"/>
              <a:t> </a:t>
            </a:r>
            <a:r>
              <a:rPr kumimoji="0" lang="en-GB" altLang="ja-JP" sz="1400" b="1" dirty="0" err="1" smtClean="0"/>
              <a:t>financiera</a:t>
            </a:r>
            <a:r>
              <a:rPr kumimoji="0" lang="en-GB" altLang="ja-JP" sz="1400" b="1" dirty="0" smtClean="0"/>
              <a:t> </a:t>
            </a:r>
            <a:r>
              <a:rPr kumimoji="0" lang="en-GB" altLang="ja-JP" sz="1400" b="1" dirty="0" err="1" smtClean="0"/>
              <a:t>como</a:t>
            </a:r>
            <a:r>
              <a:rPr kumimoji="0" lang="en-GB" altLang="ja-JP" sz="1400" b="1" dirty="0" smtClean="0"/>
              <a:t> </a:t>
            </a:r>
            <a:r>
              <a:rPr kumimoji="0" lang="en-GB" altLang="ja-JP" sz="1400" b="1" dirty="0" err="1" smtClean="0"/>
              <a:t>complementaria</a:t>
            </a:r>
            <a:r>
              <a:rPr kumimoji="0" lang="en-GB" altLang="ja-JP" sz="1400" b="1" dirty="0" smtClean="0"/>
              <a:t> a la </a:t>
            </a:r>
            <a:r>
              <a:rPr kumimoji="0" lang="en-GB" altLang="ja-JP" sz="1400" b="1" dirty="0" err="1" smtClean="0"/>
              <a:t>regulación</a:t>
            </a:r>
            <a:r>
              <a:rPr kumimoji="0" lang="en-GB" altLang="ja-JP" sz="1400" b="1" dirty="0" smtClean="0"/>
              <a:t> de </a:t>
            </a:r>
            <a:r>
              <a:rPr kumimoji="0" lang="en-GB" altLang="ja-JP" sz="1400" b="1" dirty="0" err="1" smtClean="0"/>
              <a:t>solvencia</a:t>
            </a:r>
            <a:r>
              <a:rPr kumimoji="0" lang="en-GB" altLang="ja-JP" sz="1400" b="1" dirty="0" smtClean="0"/>
              <a:t>)</a:t>
            </a:r>
            <a:endParaRPr kumimoji="0" lang="en-GB" altLang="ja-JP" sz="1400" b="1" dirty="0"/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3109913" y="3378200"/>
            <a:ext cx="446308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GB" altLang="ja-JP" sz="1600" b="1" dirty="0" smtClean="0"/>
              <a:t>El </a:t>
            </a:r>
            <a:r>
              <a:rPr kumimoji="0" lang="en-GB" altLang="ja-JP" sz="1600" b="1" dirty="0" err="1" smtClean="0"/>
              <a:t>todo</a:t>
            </a:r>
            <a:r>
              <a:rPr kumimoji="0" lang="en-GB" altLang="ja-JP" sz="1600" b="1" dirty="0" smtClean="0"/>
              <a:t> </a:t>
            </a:r>
            <a:r>
              <a:rPr kumimoji="0" lang="en-GB" altLang="ja-JP" sz="1600" b="1" dirty="0" err="1" smtClean="0"/>
              <a:t>es</a:t>
            </a:r>
            <a:r>
              <a:rPr kumimoji="0" lang="en-GB" altLang="ja-JP" sz="1600" b="1" dirty="0" smtClean="0"/>
              <a:t> mayor </a:t>
            </a:r>
            <a:r>
              <a:rPr kumimoji="0" lang="en-GB" altLang="ja-JP" sz="1600" b="1" dirty="0" err="1" smtClean="0"/>
              <a:t>que</a:t>
            </a:r>
            <a:r>
              <a:rPr kumimoji="0" lang="en-GB" altLang="ja-JP" sz="1600" b="1" dirty="0" smtClean="0"/>
              <a:t> la </a:t>
            </a:r>
            <a:r>
              <a:rPr kumimoji="0" lang="en-GB" altLang="ja-JP" sz="1600" b="1" dirty="0" err="1" smtClean="0"/>
              <a:t>suma</a:t>
            </a:r>
            <a:r>
              <a:rPr kumimoji="0" lang="en-GB" altLang="ja-JP" sz="1600" b="1" dirty="0" smtClean="0"/>
              <a:t> de sus </a:t>
            </a:r>
            <a:r>
              <a:rPr kumimoji="0" lang="en-GB" altLang="ja-JP" sz="1600" b="1" dirty="0" err="1" smtClean="0"/>
              <a:t>partes</a:t>
            </a:r>
            <a:endParaRPr kumimoji="0" lang="en-GB" altLang="ja-JP" sz="1600" b="1" dirty="0"/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1403350" y="1628775"/>
            <a:ext cx="16557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GB" altLang="ja-JP" sz="1600" b="1" dirty="0" err="1" smtClean="0"/>
              <a:t>Aproximación</a:t>
            </a:r>
            <a:r>
              <a:rPr kumimoji="0" lang="en-GB" altLang="ja-JP" sz="1600" b="1" dirty="0" smtClean="0"/>
              <a:t> macro-</a:t>
            </a:r>
            <a:r>
              <a:rPr kumimoji="0" lang="en-GB" altLang="ja-JP" sz="1600" b="1" dirty="0" err="1" smtClean="0"/>
              <a:t>prudencial</a:t>
            </a:r>
            <a:endParaRPr kumimoji="0" lang="en-GB" altLang="ja-JP" sz="1600" b="1" dirty="0"/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3743598" y="1700213"/>
            <a:ext cx="33840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buFontTx/>
              <a:buChar char="•"/>
            </a:pPr>
            <a:r>
              <a:rPr kumimoji="0" lang="en-GB" altLang="ja-JP" b="1" dirty="0" err="1" smtClean="0"/>
              <a:t>Estabilidad</a:t>
            </a:r>
            <a:r>
              <a:rPr kumimoji="0" lang="en-GB" altLang="ja-JP" b="1" dirty="0" smtClean="0"/>
              <a:t> </a:t>
            </a:r>
            <a:r>
              <a:rPr kumimoji="0" lang="en-GB" altLang="ja-JP" b="1" dirty="0" err="1" smtClean="0"/>
              <a:t>sistémica</a:t>
            </a:r>
            <a:endParaRPr kumimoji="0" lang="en-GB" altLang="ja-JP" b="1" dirty="0"/>
          </a:p>
          <a:p>
            <a:pPr marL="180975" indent="-180975">
              <a:buFontTx/>
              <a:buChar char="•"/>
            </a:pPr>
            <a:r>
              <a:rPr kumimoji="0" lang="en-GB" altLang="ja-JP" sz="1400" b="1" dirty="0" smtClean="0"/>
              <a:t>(Los </a:t>
            </a:r>
            <a:r>
              <a:rPr kumimoji="0" lang="en-GB" altLang="ja-JP" sz="1400" b="1" dirty="0" err="1" smtClean="0"/>
              <a:t>consumidores</a:t>
            </a:r>
            <a:r>
              <a:rPr kumimoji="0" lang="en-GB" altLang="ja-JP" sz="1400" b="1" dirty="0" smtClean="0"/>
              <a:t> se </a:t>
            </a:r>
            <a:r>
              <a:rPr kumimoji="0" lang="en-GB" altLang="ja-JP" sz="1400" b="1" dirty="0" err="1" smtClean="0"/>
              <a:t>benefician</a:t>
            </a:r>
            <a:r>
              <a:rPr kumimoji="0" lang="en-GB" altLang="ja-JP" sz="1400" b="1" dirty="0" smtClean="0"/>
              <a:t> de </a:t>
            </a:r>
            <a:r>
              <a:rPr kumimoji="0" lang="en-GB" altLang="ja-JP" sz="1400" b="1" dirty="0" err="1" smtClean="0"/>
              <a:t>instituciones</a:t>
            </a:r>
            <a:r>
              <a:rPr kumimoji="0" lang="en-GB" altLang="ja-JP" sz="1400" b="1" dirty="0" smtClean="0"/>
              <a:t> </a:t>
            </a:r>
            <a:r>
              <a:rPr kumimoji="0" lang="en-GB" altLang="ja-JP" sz="1400" b="1" dirty="0" err="1" smtClean="0"/>
              <a:t>financieras</a:t>
            </a:r>
            <a:r>
              <a:rPr kumimoji="0" lang="en-GB" altLang="ja-JP" sz="1400" b="1" dirty="0" smtClean="0"/>
              <a:t> </a:t>
            </a:r>
            <a:r>
              <a:rPr kumimoji="0" lang="en-GB" altLang="ja-JP" sz="1400" b="1" dirty="0" err="1" smtClean="0"/>
              <a:t>sanas</a:t>
            </a:r>
            <a:r>
              <a:rPr kumimoji="0" lang="en-GB" altLang="ja-JP" sz="1400" b="1" dirty="0" smtClean="0"/>
              <a:t> y </a:t>
            </a:r>
            <a:r>
              <a:rPr kumimoji="0" lang="en-GB" altLang="ja-JP" sz="1400" b="1" dirty="0" err="1" smtClean="0"/>
              <a:t>estables</a:t>
            </a:r>
            <a:r>
              <a:rPr kumimoji="0" lang="en-GB" altLang="ja-JP" sz="1400" b="1" dirty="0" smtClean="0"/>
              <a:t>)</a:t>
            </a:r>
            <a:endParaRPr kumimoji="0" lang="en-GB" altLang="ja-JP" sz="1400" b="1" dirty="0"/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nimBg="1"/>
      <p:bldP spid="103430" grpId="0" animBg="1"/>
      <p:bldP spid="103434" grpId="0"/>
      <p:bldP spid="103437" grpId="0"/>
      <p:bldP spid="1034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ASSAL 24 de </a:t>
            </a:r>
            <a:r>
              <a:rPr lang="en-US" altLang="ja-JP" dirty="0" err="1" smtClean="0"/>
              <a:t>abril</a:t>
            </a:r>
            <a:r>
              <a:rPr lang="en-US" altLang="ja-JP" dirty="0" smtClean="0"/>
              <a:t>, 2012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B3011A-F4D7-4B95-A669-F4E4D3937BD3}" type="slidenum">
              <a:rPr lang="ja-JP" altLang="en-US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OCE April 2012</a:t>
            </a: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31900" y="200025"/>
            <a:ext cx="7488238" cy="927100"/>
          </a:xfrm>
        </p:spPr>
        <p:txBody>
          <a:bodyPr lIns="92075" tIns="46038" rIns="92075" bIns="46038"/>
          <a:lstStyle/>
          <a:p>
            <a:pPr eaLnBrk="1" hangingPunct="1"/>
            <a:r>
              <a:rPr lang="en-CA" altLang="ja-JP" sz="3000" dirty="0" err="1" smtClean="0">
                <a:ea typeface="ＭＳ Ｐゴシック" charset="-128"/>
              </a:rPr>
              <a:t>Aproximaciones</a:t>
            </a:r>
            <a:r>
              <a:rPr lang="en-CA" altLang="ja-JP" sz="3000" dirty="0" smtClean="0">
                <a:ea typeface="ＭＳ Ｐゴシック" charset="-128"/>
              </a:rPr>
              <a:t> Macro y Micro </a:t>
            </a:r>
            <a:r>
              <a:rPr lang="en-CA" altLang="ja-JP" sz="3000" dirty="0" err="1" smtClean="0">
                <a:ea typeface="ＭＳ Ｐゴシック" charset="-128"/>
              </a:rPr>
              <a:t>Prudenciales</a:t>
            </a:r>
            <a:endParaRPr lang="en-CA" altLang="ja-JP" sz="3000" dirty="0" smtClean="0">
              <a:ea typeface="ＭＳ Ｐゴシック" charset="-128"/>
            </a:endParaRPr>
          </a:p>
        </p:txBody>
      </p:sp>
      <p:graphicFrame>
        <p:nvGraphicFramePr>
          <p:cNvPr id="110595" name="Group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27734907"/>
              </p:ext>
            </p:extLst>
          </p:nvPr>
        </p:nvGraphicFramePr>
        <p:xfrm>
          <a:off x="1331913" y="1557338"/>
          <a:ext cx="6624637" cy="3841434"/>
        </p:xfrm>
        <a:graphic>
          <a:graphicData uri="http://schemas.openxmlformats.org/drawingml/2006/table">
            <a:tbl>
              <a:tblPr/>
              <a:tblGrid>
                <a:gridCol w="1963737"/>
                <a:gridCol w="2325688"/>
                <a:gridCol w="2335212"/>
              </a:tblGrid>
              <a:tr h="4619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 </a:t>
                      </a:r>
                      <a:r>
                        <a:rPr kumimoji="0" lang="en-C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prudencial</a:t>
                      </a:r>
                      <a:endParaRPr kumimoji="0" lang="en-C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Macro </a:t>
                      </a:r>
                      <a:r>
                        <a:rPr kumimoji="0" lang="en-C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prudencial</a:t>
                      </a:r>
                      <a:endParaRPr kumimoji="0" lang="en-C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Objetivo</a:t>
                      </a:r>
                      <a:r>
                        <a:rPr kumimoji="0" lang="en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C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próximo</a:t>
                      </a:r>
                      <a:endParaRPr kumimoji="0" lang="en-C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Limitar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el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peligro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instituciones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individuales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Limitar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el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peligro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sistémico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Objetivo</a:t>
                      </a:r>
                      <a:r>
                        <a:rPr kumimoji="0" lang="en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C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último</a:t>
                      </a:r>
                      <a:endParaRPr kumimoji="0" lang="en-C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Protección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del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inversionista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ahorrante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Evitar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los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costos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macroeconómicos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asociados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 la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inestabilidad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Caracterización</a:t>
                      </a:r>
                      <a:r>
                        <a:rPr kumimoji="0" lang="en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del </a:t>
                      </a:r>
                      <a:r>
                        <a:rPr kumimoji="0" lang="en-C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riesgo</a:t>
                      </a:r>
                      <a:endParaRPr kumimoji="0" lang="en-C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Exógeno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independiente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del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comportamiento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individual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Endógeno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dependiente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del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comportamiento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colectivo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Correlaciones</a:t>
                      </a:r>
                      <a:r>
                        <a:rPr kumimoji="0" lang="en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y </a:t>
                      </a:r>
                      <a:r>
                        <a:rPr kumimoji="0" lang="en-C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exposiciones</a:t>
                      </a:r>
                      <a:r>
                        <a:rPr kumimoji="0" lang="en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C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comunes</a:t>
                      </a:r>
                      <a:endParaRPr kumimoji="0" lang="en-C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Irrelevante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Importante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Calibrado</a:t>
                      </a:r>
                      <a:r>
                        <a:rPr kumimoji="0" lang="en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kumimoji="0" lang="en-C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controles</a:t>
                      </a:r>
                      <a:r>
                        <a:rPr kumimoji="0" lang="en-C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C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prudenciales</a:t>
                      </a:r>
                      <a:endParaRPr kumimoji="0" lang="en-C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Hacia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arriba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CA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(“bottom-up”),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riesgos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instituciones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individuales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Hacia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abajo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CA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(“top-down”)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términos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riesgo</a:t>
                      </a:r>
                      <a:r>
                        <a:rPr kumimoji="0" lang="en-C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CA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sistémico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563" name="TextBox 7"/>
          <p:cNvSpPr txBox="1">
            <a:spLocks noChangeArrowheads="1"/>
          </p:cNvSpPr>
          <p:nvPr/>
        </p:nvSpPr>
        <p:spPr bwMode="auto">
          <a:xfrm>
            <a:off x="1254125" y="5675313"/>
            <a:ext cx="76692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CA" altLang="ja-JP" sz="1000" dirty="0" err="1" smtClean="0"/>
              <a:t>Fuente</a:t>
            </a:r>
            <a:r>
              <a:rPr kumimoji="0" lang="en-CA" altLang="ja-JP" sz="1000" dirty="0" smtClean="0"/>
              <a:t>: </a:t>
            </a:r>
            <a:r>
              <a:rPr kumimoji="0" lang="en-CA" altLang="ja-JP" sz="1000" dirty="0"/>
              <a:t>Claudio </a:t>
            </a:r>
            <a:r>
              <a:rPr kumimoji="0" lang="en-CA" altLang="ja-JP" sz="1000" dirty="0" err="1"/>
              <a:t>Borio</a:t>
            </a:r>
            <a:r>
              <a:rPr kumimoji="0" lang="en-CA" altLang="ja-JP" sz="1000" dirty="0"/>
              <a:t>, “Towards a </a:t>
            </a:r>
            <a:r>
              <a:rPr kumimoji="0" lang="en-CA" altLang="ja-JP" sz="1000" dirty="0" err="1"/>
              <a:t>macroprudential</a:t>
            </a:r>
            <a:r>
              <a:rPr kumimoji="0" lang="en-CA" altLang="ja-JP" sz="1000" dirty="0"/>
              <a:t> framework for financial stability” (BIS WP 128, 2003 )</a:t>
            </a:r>
          </a:p>
        </p:txBody>
      </p:sp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5724525" y="3308350"/>
            <a:ext cx="2160588" cy="625475"/>
          </a:xfrm>
          <a:prstGeom prst="ellips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</p:spPr>
        <p:txBody>
          <a:bodyPr anchor="ctr"/>
          <a:lstStyle/>
          <a:p>
            <a:endParaRPr kumimoji="0" lang="es-ES" altLang="ja-JP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724525" y="3933825"/>
            <a:ext cx="2160588" cy="625475"/>
          </a:xfrm>
          <a:prstGeom prst="ellipse">
            <a:avLst/>
          </a:prstGeom>
          <a:noFill/>
          <a:ln w="31750">
            <a:solidFill>
              <a:srgbClr val="FF3300"/>
            </a:solidFill>
            <a:round/>
            <a:headEnd/>
            <a:tailEnd/>
          </a:ln>
        </p:spPr>
        <p:txBody>
          <a:bodyPr anchor="ctr"/>
          <a:lstStyle/>
          <a:p>
            <a:endParaRPr kumimoji="0" lang="es-ES" altLang="ja-JP"/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Agenda</a:t>
            </a:r>
          </a:p>
        </p:txBody>
      </p:sp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nn-NO" altLang="ja-JP" dirty="0" smtClean="0"/>
              <a:t>ASSAL 24 de abril, 2012</a:t>
            </a:r>
            <a:endParaRPr lang="en-US" altLang="ja-JP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53577F-D5CE-41AF-84E0-0435226FF5E0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24580" name="Date Placeholder 5"/>
          <p:cNvSpPr>
            <a:spLocks noGrp="1"/>
          </p:cNvSpPr>
          <p:nvPr>
            <p:ph type="dt" sz="quarter" idx="12"/>
          </p:nvPr>
        </p:nvSpPr>
        <p:spPr>
          <a:xfrm>
            <a:off x="146050" y="6143625"/>
            <a:ext cx="935038" cy="381000"/>
          </a:xfrm>
          <a:noFill/>
        </p:spPr>
        <p:txBody>
          <a:bodyPr/>
          <a:lstStyle/>
          <a:p>
            <a:r>
              <a:rPr lang="en-US" altLang="ja-JP" smtClean="0"/>
              <a:t>OCE April 2012</a:t>
            </a:r>
          </a:p>
        </p:txBody>
      </p:sp>
      <p:sp>
        <p:nvSpPr>
          <p:cNvPr id="24581" name="Oval 3"/>
          <p:cNvSpPr>
            <a:spLocks noChangeArrowheads="1"/>
          </p:cNvSpPr>
          <p:nvPr/>
        </p:nvSpPr>
        <p:spPr bwMode="auto">
          <a:xfrm>
            <a:off x="5580063" y="2205038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kumimoji="0" lang="en-US" altLang="ja-JP"/>
          </a:p>
        </p:txBody>
      </p:sp>
      <p:sp>
        <p:nvSpPr>
          <p:cNvPr id="24582" name="TextBox 1"/>
          <p:cNvSpPr txBox="1">
            <a:spLocks noChangeArrowheads="1"/>
          </p:cNvSpPr>
          <p:nvPr/>
        </p:nvSpPr>
        <p:spPr bwMode="auto">
          <a:xfrm>
            <a:off x="1476375" y="1697038"/>
            <a:ext cx="6408738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Aft>
                <a:spcPts val="2400"/>
              </a:spcAft>
              <a:buFont typeface="Arial" charset="0"/>
              <a:buAutoNum type="arabicParenR"/>
            </a:pPr>
            <a:r>
              <a:rPr kumimoji="0" lang="de-CH" altLang="ja-JP" sz="3200" b="1" dirty="0" smtClean="0">
                <a:solidFill>
                  <a:srgbClr val="A6A6A6"/>
                </a:solidFill>
              </a:rPr>
              <a:t>Aproximación a la supervisión macro prudencial</a:t>
            </a:r>
          </a:p>
          <a:p>
            <a:pPr marL="457200" indent="-457200" eaLnBrk="0" hangingPunct="0">
              <a:spcAft>
                <a:spcPts val="2400"/>
              </a:spcAft>
              <a:buFont typeface="Arial" charset="0"/>
              <a:buAutoNum type="arabicParenR"/>
            </a:pPr>
            <a:r>
              <a:rPr kumimoji="0" lang="de-CH" altLang="ja-JP" sz="3200" b="1" dirty="0" smtClean="0"/>
              <a:t>Principio Básico de Seguros (ICP) 24</a:t>
            </a:r>
            <a:endParaRPr kumimoji="0" lang="en-GB" altLang="ja-JP" sz="3200" b="1" dirty="0" smtClean="0"/>
          </a:p>
          <a:p>
            <a:pPr marL="457200" indent="-457200" eaLnBrk="0" hangingPunct="0">
              <a:spcAft>
                <a:spcPts val="2400"/>
              </a:spcAft>
              <a:buFont typeface="Arial" charset="0"/>
              <a:buAutoNum type="arabicParenR"/>
            </a:pPr>
            <a:r>
              <a:rPr kumimoji="0" lang="en-GB" altLang="ja-JP" sz="3200" b="1" dirty="0" err="1" smtClean="0">
                <a:solidFill>
                  <a:srgbClr val="A6A6A6"/>
                </a:solidFill>
              </a:rPr>
              <a:t>Casos</a:t>
            </a:r>
            <a:r>
              <a:rPr kumimoji="0" lang="en-GB" altLang="ja-JP" sz="3200" b="1" dirty="0" smtClean="0">
                <a:solidFill>
                  <a:srgbClr val="A6A6A6"/>
                </a:solidFill>
              </a:rPr>
              <a:t> de </a:t>
            </a:r>
            <a:r>
              <a:rPr kumimoji="0" lang="en-GB" altLang="ja-JP" sz="3200" b="1" dirty="0" err="1" smtClean="0">
                <a:solidFill>
                  <a:srgbClr val="A6A6A6"/>
                </a:solidFill>
              </a:rPr>
              <a:t>estudio</a:t>
            </a:r>
            <a:endParaRPr kumimoji="0" lang="en-GB" altLang="ja-JP" sz="3200" b="1" dirty="0">
              <a:solidFill>
                <a:srgbClr val="A6A6A6"/>
              </a:solidFill>
            </a:endParaRPr>
          </a:p>
          <a:p>
            <a:pPr marL="457200" indent="-457200" eaLnBrk="0" hangingPunct="0">
              <a:spcAft>
                <a:spcPts val="2400"/>
              </a:spcAft>
              <a:buFont typeface="Arial" charset="0"/>
              <a:buNone/>
            </a:pPr>
            <a:endParaRPr kumimoji="0" lang="en-GB" altLang="ja-JP" sz="3200" b="1" dirty="0">
              <a:solidFill>
                <a:srgbClr val="A6A6A6"/>
              </a:solidFill>
            </a:endParaRPr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nn-NO" altLang="ja-JP" dirty="0" smtClean="0"/>
              <a:t>ASSAL 24 de abril, 2012</a:t>
            </a:r>
            <a:endParaRPr lang="en-US" altLang="ja-JP" dirty="0" smtClean="0"/>
          </a:p>
        </p:txBody>
      </p:sp>
      <p:sp>
        <p:nvSpPr>
          <p:cNvPr id="5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E9575C-3966-44D2-8E1C-A1BE18CB6A6A}" type="slidenum">
              <a:rPr lang="ja-JP" altLang="en-US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26627" name="Date Placeholder 6"/>
          <p:cNvSpPr>
            <a:spLocks noGrp="1"/>
          </p:cNvSpPr>
          <p:nvPr>
            <p:ph type="dt" sz="quarter" idx="12"/>
          </p:nvPr>
        </p:nvSpPr>
        <p:spPr>
          <a:xfrm>
            <a:off x="152400" y="6156325"/>
            <a:ext cx="1219200" cy="381000"/>
          </a:xfrm>
          <a:noFill/>
        </p:spPr>
        <p:txBody>
          <a:bodyPr/>
          <a:lstStyle/>
          <a:p>
            <a:r>
              <a:rPr lang="en-US" altLang="ja-JP" smtClean="0"/>
              <a:t>OCE April 2012</a:t>
            </a: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altLang="ja-JP" dirty="0" smtClean="0">
                <a:ea typeface="ＭＳ Ｐゴシック" charset="-128"/>
              </a:rPr>
              <a:t>El principio fundamental del ICP 24 </a:t>
            </a:r>
            <a:endParaRPr lang="en-GB" altLang="ja-JP" dirty="0" smtClean="0">
              <a:ea typeface="ＭＳ Ｐゴシック" charset="-128"/>
            </a:endParaRPr>
          </a:p>
        </p:txBody>
      </p:sp>
      <p:sp>
        <p:nvSpPr>
          <p:cNvPr id="26629" name="Content Placeholder 3"/>
          <p:cNvSpPr>
            <a:spLocks noGrp="1"/>
          </p:cNvSpPr>
          <p:nvPr>
            <p:ph sz="half" idx="2"/>
          </p:nvPr>
        </p:nvSpPr>
        <p:spPr>
          <a:xfrm>
            <a:off x="1403350" y="1557338"/>
            <a:ext cx="7359650" cy="4392612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tabLst>
                <a:tab pos="400050" algn="l"/>
                <a:tab pos="503238" algn="l"/>
              </a:tabLst>
            </a:pPr>
            <a:r>
              <a:rPr lang="en-GB" altLang="ja-JP" sz="2400" b="1" dirty="0" smtClean="0">
                <a:ea typeface="SimSun" pitchFamily="2" charset="-122"/>
                <a:cs typeface="Arial" charset="0"/>
              </a:rPr>
              <a:t>El principio de la </a:t>
            </a:r>
            <a:r>
              <a:rPr lang="en-GB" altLang="ja-JP" sz="2400" b="1" dirty="0" err="1" smtClean="0">
                <a:ea typeface="SimSun" pitchFamily="2" charset="-122"/>
                <a:cs typeface="Arial" charset="0"/>
              </a:rPr>
              <a:t>vigilancia</a:t>
            </a:r>
            <a:r>
              <a:rPr lang="en-GB" altLang="ja-JP" sz="2400" b="1" dirty="0" smtClean="0">
                <a:ea typeface="SimSun" pitchFamily="2" charset="-122"/>
                <a:cs typeface="Arial" charset="0"/>
              </a:rPr>
              <a:t> y </a:t>
            </a:r>
            <a:r>
              <a:rPr lang="en-GB" altLang="ja-JP" sz="2400" b="1" dirty="0" err="1" smtClean="0">
                <a:ea typeface="SimSun" pitchFamily="2" charset="-122"/>
                <a:cs typeface="Arial" charset="0"/>
              </a:rPr>
              <a:t>supervisión</a:t>
            </a:r>
            <a:r>
              <a:rPr lang="en-GB" altLang="ja-JP" sz="2400" b="1" dirty="0" smtClean="0">
                <a:ea typeface="SimSun" pitchFamily="2" charset="-122"/>
                <a:cs typeface="Arial" charset="0"/>
              </a:rPr>
              <a:t> de </a:t>
            </a:r>
            <a:r>
              <a:rPr lang="en-GB" altLang="ja-JP" sz="2400" b="1" dirty="0" err="1" smtClean="0">
                <a:ea typeface="SimSun" pitchFamily="2" charset="-122"/>
                <a:cs typeface="Arial" charset="0"/>
              </a:rPr>
              <a:t>seguros</a:t>
            </a:r>
            <a:r>
              <a:rPr lang="en-GB" altLang="ja-JP" sz="2400" b="1" dirty="0" smtClean="0">
                <a:ea typeface="SimSun" pitchFamily="2" charset="-122"/>
                <a:cs typeface="Arial" charset="0"/>
              </a:rPr>
              <a:t> macro </a:t>
            </a:r>
            <a:r>
              <a:rPr lang="en-GB" altLang="ja-JP" sz="2400" b="1" dirty="0" err="1" smtClean="0">
                <a:ea typeface="SimSun" pitchFamily="2" charset="-122"/>
                <a:cs typeface="Arial" charset="0"/>
              </a:rPr>
              <a:t>prudencial</a:t>
            </a:r>
            <a:r>
              <a:rPr lang="en-GB" altLang="ja-JP" sz="2400" b="1" dirty="0" smtClean="0">
                <a:ea typeface="SimSun" pitchFamily="2" charset="-122"/>
                <a:cs typeface="Arial" charset="0"/>
              </a:rPr>
              <a:t>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tabLst>
                <a:tab pos="400050" algn="l"/>
                <a:tab pos="503238" algn="l"/>
              </a:tabLst>
            </a:pPr>
            <a:endParaRPr lang="en-GB" altLang="ja-JP" sz="2400" b="1" dirty="0" smtClean="0">
              <a:ea typeface="SimSun" pitchFamily="2" charset="-122"/>
              <a:cs typeface="Arial" charset="0"/>
            </a:endParaRPr>
          </a:p>
          <a:p>
            <a:pPr marL="0" indent="0">
              <a:lnSpc>
                <a:spcPct val="130000"/>
              </a:lnSpc>
              <a:tabLst>
                <a:tab pos="400050" algn="l"/>
                <a:tab pos="503238" algn="l"/>
              </a:tabLst>
            </a:pPr>
            <a:r>
              <a:rPr lang="en-GB" altLang="ja-JP" sz="2400" dirty="0" smtClean="0">
                <a:ea typeface="Times New Roman" pitchFamily="18" charset="0"/>
                <a:cs typeface="Arial" charset="0"/>
              </a:rPr>
              <a:t>El supervisor </a:t>
            </a:r>
            <a:r>
              <a:rPr lang="en-GB" altLang="ja-JP" sz="2400" b="1" dirty="0" err="1" smtClean="0">
                <a:ea typeface="Times New Roman" pitchFamily="18" charset="0"/>
                <a:cs typeface="Arial" charset="0"/>
              </a:rPr>
              <a:t>identifica</a:t>
            </a:r>
            <a:r>
              <a:rPr lang="en-GB" altLang="ja-JP" sz="2400" b="1" dirty="0" smtClean="0">
                <a:ea typeface="Times New Roman" pitchFamily="18" charset="0"/>
                <a:cs typeface="Arial" charset="0"/>
              </a:rPr>
              <a:t>, </a:t>
            </a:r>
            <a:r>
              <a:rPr lang="en-GB" altLang="ja-JP" sz="2400" b="1" dirty="0" err="1" smtClean="0">
                <a:ea typeface="Times New Roman" pitchFamily="18" charset="0"/>
                <a:cs typeface="Arial" charset="0"/>
              </a:rPr>
              <a:t>monitorea</a:t>
            </a:r>
            <a:r>
              <a:rPr lang="en-GB" altLang="ja-JP" sz="2400" b="1" dirty="0" smtClean="0">
                <a:ea typeface="Times New Roman" pitchFamily="18" charset="0"/>
                <a:cs typeface="Arial" charset="0"/>
              </a:rPr>
              <a:t> y </a:t>
            </a:r>
            <a:r>
              <a:rPr lang="en-GB" altLang="ja-JP" sz="2400" b="1" dirty="0" err="1" smtClean="0">
                <a:ea typeface="Times New Roman" pitchFamily="18" charset="0"/>
                <a:cs typeface="Arial" charset="0"/>
              </a:rPr>
              <a:t>analiza</a:t>
            </a:r>
            <a:r>
              <a:rPr lang="en-GB" altLang="ja-JP" sz="2400" b="1" dirty="0" smtClean="0">
                <a:ea typeface="Times New Roman" pitchFamily="18" charset="0"/>
                <a:cs typeface="Arial" charset="0"/>
              </a:rPr>
              <a:t> los </a:t>
            </a:r>
            <a:r>
              <a:rPr lang="en-GB" altLang="ja-JP" sz="2400" b="1" dirty="0" err="1" smtClean="0">
                <a:ea typeface="Times New Roman" pitchFamily="18" charset="0"/>
                <a:cs typeface="Arial" charset="0"/>
              </a:rPr>
              <a:t>desarrollos</a:t>
            </a:r>
            <a:r>
              <a:rPr lang="en-GB" altLang="ja-JP" sz="2400" b="1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altLang="ja-JP" sz="2400" b="1" dirty="0" err="1" smtClean="0">
                <a:ea typeface="Times New Roman" pitchFamily="18" charset="0"/>
                <a:cs typeface="Arial" charset="0"/>
              </a:rPr>
              <a:t>financieros</a:t>
            </a:r>
            <a:r>
              <a:rPr lang="en-GB" altLang="ja-JP" sz="2400" b="1" dirty="0" smtClean="0">
                <a:ea typeface="Times New Roman" pitchFamily="18" charset="0"/>
                <a:cs typeface="Arial" charset="0"/>
              </a:rPr>
              <a:t> y de </a:t>
            </a:r>
            <a:r>
              <a:rPr lang="en-GB" altLang="ja-JP" sz="2400" b="1" dirty="0" err="1" smtClean="0">
                <a:ea typeface="Times New Roman" pitchFamily="18" charset="0"/>
                <a:cs typeface="Arial" charset="0"/>
              </a:rPr>
              <a:t>mercado</a:t>
            </a:r>
            <a:r>
              <a:rPr lang="en-GB" altLang="ja-JP" sz="2400" b="1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altLang="ja-JP" sz="2400" dirty="0" smtClean="0">
                <a:ea typeface="Times New Roman" pitchFamily="18" charset="0"/>
                <a:cs typeface="Arial" charset="0"/>
              </a:rPr>
              <a:t>y </a:t>
            </a:r>
            <a:r>
              <a:rPr lang="en-GB" altLang="ja-JP" sz="2400" dirty="0" err="1" smtClean="0">
                <a:ea typeface="Times New Roman" pitchFamily="18" charset="0"/>
                <a:cs typeface="Arial" charset="0"/>
              </a:rPr>
              <a:t>otros</a:t>
            </a:r>
            <a:r>
              <a:rPr lang="en-GB" altLang="ja-JP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altLang="ja-JP" sz="2400" dirty="0" err="1" smtClean="0">
                <a:ea typeface="Times New Roman" pitchFamily="18" charset="0"/>
                <a:cs typeface="Arial" charset="0"/>
              </a:rPr>
              <a:t>factores</a:t>
            </a:r>
            <a:r>
              <a:rPr lang="en-GB" altLang="ja-JP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altLang="ja-JP" sz="2400" dirty="0" err="1" smtClean="0">
                <a:ea typeface="Times New Roman" pitchFamily="18" charset="0"/>
                <a:cs typeface="Arial" charset="0"/>
              </a:rPr>
              <a:t>ambientales</a:t>
            </a:r>
            <a:r>
              <a:rPr lang="en-GB" altLang="ja-JP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altLang="ja-JP" sz="2400" dirty="0" err="1" smtClean="0">
                <a:ea typeface="Times New Roman" pitchFamily="18" charset="0"/>
                <a:cs typeface="Arial" charset="0"/>
              </a:rPr>
              <a:t>que</a:t>
            </a:r>
            <a:r>
              <a:rPr lang="en-GB" altLang="ja-JP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altLang="ja-JP" sz="2400" dirty="0" err="1" smtClean="0">
                <a:ea typeface="Times New Roman" pitchFamily="18" charset="0"/>
                <a:cs typeface="Arial" charset="0"/>
              </a:rPr>
              <a:t>puedan</a:t>
            </a:r>
            <a:r>
              <a:rPr lang="en-GB" altLang="ja-JP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altLang="ja-JP" sz="2400" dirty="0" err="1" smtClean="0">
                <a:ea typeface="Times New Roman" pitchFamily="18" charset="0"/>
                <a:cs typeface="Arial" charset="0"/>
              </a:rPr>
              <a:t>afectar</a:t>
            </a:r>
            <a:r>
              <a:rPr lang="en-GB" altLang="ja-JP" sz="2400" dirty="0" smtClean="0">
                <a:ea typeface="Times New Roman" pitchFamily="18" charset="0"/>
                <a:cs typeface="Arial" charset="0"/>
              </a:rPr>
              <a:t> a los </a:t>
            </a:r>
            <a:r>
              <a:rPr lang="en-GB" altLang="ja-JP" sz="2400" dirty="0" err="1" smtClean="0">
                <a:ea typeface="Times New Roman" pitchFamily="18" charset="0"/>
                <a:cs typeface="Arial" charset="0"/>
              </a:rPr>
              <a:t>aseguradores</a:t>
            </a:r>
            <a:r>
              <a:rPr lang="en-GB" altLang="ja-JP" sz="2400" dirty="0" smtClean="0">
                <a:ea typeface="Times New Roman" pitchFamily="18" charset="0"/>
                <a:cs typeface="Arial" charset="0"/>
              </a:rPr>
              <a:t> y al </a:t>
            </a:r>
            <a:r>
              <a:rPr lang="en-GB" altLang="ja-JP" sz="2400" dirty="0" err="1" smtClean="0">
                <a:ea typeface="Times New Roman" pitchFamily="18" charset="0"/>
                <a:cs typeface="Arial" charset="0"/>
              </a:rPr>
              <a:t>mercado</a:t>
            </a:r>
            <a:r>
              <a:rPr lang="en-GB" altLang="ja-JP" sz="2400" dirty="0" smtClean="0">
                <a:ea typeface="Times New Roman" pitchFamily="18" charset="0"/>
                <a:cs typeface="Arial" charset="0"/>
              </a:rPr>
              <a:t> de </a:t>
            </a:r>
            <a:r>
              <a:rPr lang="en-GB" altLang="ja-JP" sz="2400" dirty="0" err="1" smtClean="0">
                <a:ea typeface="Times New Roman" pitchFamily="18" charset="0"/>
                <a:cs typeface="Arial" charset="0"/>
              </a:rPr>
              <a:t>seguros</a:t>
            </a:r>
            <a:r>
              <a:rPr lang="en-GB" altLang="ja-JP" sz="2400" dirty="0" smtClean="0">
                <a:ea typeface="Times New Roman" pitchFamily="18" charset="0"/>
                <a:cs typeface="Arial" charset="0"/>
              </a:rPr>
              <a:t>, y </a:t>
            </a:r>
            <a:r>
              <a:rPr lang="en-GB" altLang="ja-JP" sz="2400" b="1" dirty="0" err="1" smtClean="0">
                <a:ea typeface="Times New Roman" pitchFamily="18" charset="0"/>
                <a:cs typeface="Arial" charset="0"/>
              </a:rPr>
              <a:t>usa</a:t>
            </a:r>
            <a:r>
              <a:rPr lang="en-GB" altLang="ja-JP" sz="2400" b="1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altLang="ja-JP" sz="2400" b="1" dirty="0" err="1" smtClean="0">
                <a:ea typeface="Times New Roman" pitchFamily="18" charset="0"/>
                <a:cs typeface="Arial" charset="0"/>
              </a:rPr>
              <a:t>esta</a:t>
            </a:r>
            <a:r>
              <a:rPr lang="en-GB" altLang="ja-JP" sz="2400" b="1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altLang="ja-JP" sz="2400" b="1" dirty="0" err="1" smtClean="0">
                <a:ea typeface="Times New Roman" pitchFamily="18" charset="0"/>
                <a:cs typeface="Arial" charset="0"/>
              </a:rPr>
              <a:t>información</a:t>
            </a:r>
            <a:r>
              <a:rPr lang="en-GB" altLang="ja-JP" sz="2400" b="1" dirty="0" smtClean="0">
                <a:ea typeface="Times New Roman" pitchFamily="18" charset="0"/>
                <a:cs typeface="Arial" charset="0"/>
              </a:rPr>
              <a:t> en la </a:t>
            </a:r>
            <a:r>
              <a:rPr lang="en-GB" altLang="ja-JP" sz="2400" b="1" dirty="0" err="1" smtClean="0">
                <a:ea typeface="Times New Roman" pitchFamily="18" charset="0"/>
                <a:cs typeface="Arial" charset="0"/>
              </a:rPr>
              <a:t>supervisión</a:t>
            </a:r>
            <a:r>
              <a:rPr lang="en-GB" altLang="ja-JP" sz="2400" b="1" dirty="0" smtClean="0">
                <a:ea typeface="Times New Roman" pitchFamily="18" charset="0"/>
                <a:cs typeface="Arial" charset="0"/>
              </a:rPr>
              <a:t> de </a:t>
            </a:r>
            <a:r>
              <a:rPr lang="en-GB" altLang="ja-JP" sz="2400" b="1" dirty="0" err="1" smtClean="0">
                <a:ea typeface="Times New Roman" pitchFamily="18" charset="0"/>
                <a:cs typeface="Arial" charset="0"/>
              </a:rPr>
              <a:t>aseguradores</a:t>
            </a:r>
            <a:r>
              <a:rPr lang="en-GB" altLang="ja-JP" sz="2400" b="1" dirty="0" smtClean="0">
                <a:ea typeface="Times New Roman" pitchFamily="18" charset="0"/>
                <a:cs typeface="Arial" charset="0"/>
              </a:rPr>
              <a:t> </a:t>
            </a:r>
            <a:r>
              <a:rPr lang="en-GB" altLang="ja-JP" sz="2400" b="1" dirty="0" err="1" smtClean="0">
                <a:ea typeface="Times New Roman" pitchFamily="18" charset="0"/>
                <a:cs typeface="Arial" charset="0"/>
              </a:rPr>
              <a:t>individuales</a:t>
            </a:r>
            <a:endParaRPr lang="en-GB" altLang="ja-JP" sz="2400" dirty="0" smtClean="0">
              <a:ea typeface="ＭＳ Ｐゴシック" charset="-128"/>
              <a:cs typeface="Arial" charset="0"/>
            </a:endParaRPr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charset="-128"/>
              </a:rPr>
              <a:t>Agenda</a:t>
            </a:r>
          </a:p>
        </p:txBody>
      </p:sp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nn-NO" altLang="ja-JP" dirty="0" smtClean="0"/>
              <a:t>ASSAL 24 de abril, 2012</a:t>
            </a:r>
            <a:endParaRPr lang="en-US" altLang="ja-JP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3E5DC9-48B7-4A85-A3F6-D21B74D3D649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28676" name="Date Placeholder 5"/>
          <p:cNvSpPr>
            <a:spLocks noGrp="1"/>
          </p:cNvSpPr>
          <p:nvPr>
            <p:ph type="dt" sz="quarter" idx="12"/>
          </p:nvPr>
        </p:nvSpPr>
        <p:spPr>
          <a:xfrm>
            <a:off x="146050" y="6143625"/>
            <a:ext cx="935038" cy="381000"/>
          </a:xfrm>
          <a:noFill/>
        </p:spPr>
        <p:txBody>
          <a:bodyPr/>
          <a:lstStyle/>
          <a:p>
            <a:r>
              <a:rPr lang="en-US" altLang="ja-JP" smtClean="0"/>
              <a:t>OCE April 2012</a:t>
            </a:r>
          </a:p>
        </p:txBody>
      </p:sp>
      <p:sp>
        <p:nvSpPr>
          <p:cNvPr id="28677" name="Oval 3"/>
          <p:cNvSpPr>
            <a:spLocks noChangeArrowheads="1"/>
          </p:cNvSpPr>
          <p:nvPr/>
        </p:nvSpPr>
        <p:spPr bwMode="auto">
          <a:xfrm>
            <a:off x="5580063" y="2205038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kumimoji="0" lang="en-US" altLang="ja-JP"/>
          </a:p>
        </p:txBody>
      </p:sp>
      <p:sp>
        <p:nvSpPr>
          <p:cNvPr id="28678" name="TextBox 1"/>
          <p:cNvSpPr txBox="1">
            <a:spLocks noChangeArrowheads="1"/>
          </p:cNvSpPr>
          <p:nvPr/>
        </p:nvSpPr>
        <p:spPr bwMode="auto">
          <a:xfrm>
            <a:off x="1476375" y="1697038"/>
            <a:ext cx="6408738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Aft>
                <a:spcPts val="2400"/>
              </a:spcAft>
              <a:buFont typeface="Arial" charset="0"/>
              <a:buAutoNum type="arabicParenR"/>
            </a:pPr>
            <a:r>
              <a:rPr kumimoji="0" lang="de-CH" altLang="ja-JP" sz="3200" b="1" dirty="0" smtClean="0">
                <a:solidFill>
                  <a:srgbClr val="A6A6A6"/>
                </a:solidFill>
              </a:rPr>
              <a:t>Aproximación a la supervición macro prudencial </a:t>
            </a:r>
            <a:endParaRPr kumimoji="0" lang="de-CH" altLang="ja-JP" sz="3200" b="1" dirty="0">
              <a:solidFill>
                <a:srgbClr val="A6A6A6"/>
              </a:solidFill>
            </a:endParaRPr>
          </a:p>
          <a:p>
            <a:pPr marL="457200" indent="-457200" eaLnBrk="0" hangingPunct="0">
              <a:spcAft>
                <a:spcPts val="2400"/>
              </a:spcAft>
              <a:buFont typeface="Arial" charset="0"/>
              <a:buAutoNum type="arabicParenR"/>
            </a:pPr>
            <a:r>
              <a:rPr kumimoji="0" lang="de-CH" altLang="ja-JP" sz="3200" b="1" dirty="0">
                <a:solidFill>
                  <a:srgbClr val="A6A6A6"/>
                </a:solidFill>
              </a:rPr>
              <a:t>ICP 24</a:t>
            </a:r>
            <a:endParaRPr kumimoji="0" lang="en-GB" altLang="ja-JP" sz="3200" b="1" dirty="0">
              <a:solidFill>
                <a:srgbClr val="A6A6A6"/>
              </a:solidFill>
            </a:endParaRPr>
          </a:p>
          <a:p>
            <a:pPr marL="457200" indent="-457200" eaLnBrk="0" hangingPunct="0">
              <a:spcAft>
                <a:spcPts val="2400"/>
              </a:spcAft>
              <a:buFont typeface="Arial" charset="0"/>
              <a:buAutoNum type="arabicParenR"/>
            </a:pPr>
            <a:r>
              <a:rPr kumimoji="0" lang="en-GB" altLang="ja-JP" sz="3200" b="1" dirty="0" err="1" smtClean="0"/>
              <a:t>Casos</a:t>
            </a:r>
            <a:r>
              <a:rPr kumimoji="0" lang="en-GB" altLang="ja-JP" sz="3200" b="1" dirty="0" smtClean="0"/>
              <a:t> de </a:t>
            </a:r>
            <a:r>
              <a:rPr kumimoji="0" lang="en-GB" altLang="ja-JP" sz="3200" b="1" dirty="0" err="1" smtClean="0"/>
              <a:t>estudio</a:t>
            </a:r>
            <a:endParaRPr kumimoji="0" lang="en-GB" altLang="ja-JP" sz="3200" b="1" dirty="0"/>
          </a:p>
          <a:p>
            <a:pPr marL="457200" indent="-457200" eaLnBrk="0" hangingPunct="0">
              <a:spcAft>
                <a:spcPts val="2400"/>
              </a:spcAft>
              <a:buFont typeface="Arial" charset="0"/>
              <a:buNone/>
            </a:pPr>
            <a:endParaRPr kumimoji="0" lang="en-GB" altLang="ja-JP" sz="2800" b="1" dirty="0"/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ja-JP" dirty="0" err="1" smtClean="0">
                <a:ea typeface="ＭＳ Ｐゴシック" charset="-128"/>
              </a:rPr>
              <a:t>Instrucciones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30722" name="Footer Placeholder 3"/>
          <p:cNvSpPr txBox="1">
            <a:spLocks noGrp="1"/>
          </p:cNvSpPr>
          <p:nvPr/>
        </p:nvSpPr>
        <p:spPr bwMode="auto">
          <a:xfrm>
            <a:off x="1619250" y="6237288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nn-NO" altLang="ja-JP" sz="1000" dirty="0"/>
              <a:t>ASSAL 24 </a:t>
            </a:r>
            <a:r>
              <a:rPr kumimoji="0" lang="nn-NO" altLang="ja-JP" sz="1000" dirty="0" smtClean="0"/>
              <a:t>de abril, </a:t>
            </a:r>
            <a:r>
              <a:rPr kumimoji="0" lang="nn-NO" altLang="ja-JP" sz="1000" dirty="0"/>
              <a:t>2012</a:t>
            </a:r>
            <a:endParaRPr kumimoji="0" lang="en-US" altLang="ja-JP" sz="1000" dirty="0"/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 bwMode="auto">
          <a:xfrm>
            <a:off x="8229600" y="6248400"/>
            <a:ext cx="533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349B914-557A-4CDF-92F3-EC9F7303EFFF}" type="slidenum">
              <a:rPr kumimoji="0" lang="ja-JP" altLang="en-US" sz="1000">
                <a:latin typeface="+mn-lt"/>
                <a:ea typeface="ＭＳ Ｐゴシック" pitchFamily="34" charset="-128"/>
              </a:rPr>
              <a:pPr algn="r">
                <a:defRPr/>
              </a:pPr>
              <a:t>8</a:t>
            </a:fld>
            <a:endParaRPr kumimoji="0" lang="en-US" altLang="ja-JP" sz="1000">
              <a:latin typeface="+mn-lt"/>
              <a:ea typeface="ＭＳ Ｐゴシック" pitchFamily="34" charset="-128"/>
            </a:endParaRPr>
          </a:p>
        </p:txBody>
      </p:sp>
      <p:sp>
        <p:nvSpPr>
          <p:cNvPr id="30724" name="Date Placeholder 5"/>
          <p:cNvSpPr txBox="1">
            <a:spLocks noGrp="1"/>
          </p:cNvSpPr>
          <p:nvPr/>
        </p:nvSpPr>
        <p:spPr bwMode="auto">
          <a:xfrm>
            <a:off x="146050" y="6143625"/>
            <a:ext cx="9350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kumimoji="0" lang="en-US" altLang="ja-JP" sz="900">
                <a:latin typeface="Arial Narrow" pitchFamily="34" charset="0"/>
              </a:rPr>
              <a:t>OCE April 2012</a:t>
            </a:r>
          </a:p>
        </p:txBody>
      </p:sp>
      <p:sp>
        <p:nvSpPr>
          <p:cNvPr id="30725" name="Oval 3"/>
          <p:cNvSpPr>
            <a:spLocks noChangeArrowheads="1"/>
          </p:cNvSpPr>
          <p:nvPr/>
        </p:nvSpPr>
        <p:spPr bwMode="auto">
          <a:xfrm>
            <a:off x="5580063" y="2205038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kumimoji="0" lang="en-US" altLang="ja-JP"/>
          </a:p>
        </p:txBody>
      </p:sp>
      <p:sp>
        <p:nvSpPr>
          <p:cNvPr id="30726" name="TextBox 1"/>
          <p:cNvSpPr txBox="1">
            <a:spLocks noChangeArrowheads="1"/>
          </p:cNvSpPr>
          <p:nvPr/>
        </p:nvSpPr>
        <p:spPr bwMode="auto">
          <a:xfrm>
            <a:off x="1331913" y="1628775"/>
            <a:ext cx="6696075" cy="380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110000"/>
              </a:lnSpc>
              <a:spcAft>
                <a:spcPts val="1800"/>
              </a:spcAft>
              <a:buFont typeface="Arial" charset="0"/>
              <a:buAutoNum type="arabicParenR"/>
            </a:pPr>
            <a:r>
              <a:rPr kumimoji="0" lang="en-GB" altLang="ja-JP" sz="2400" b="1" dirty="0" err="1" smtClean="0"/>
              <a:t>Por</a:t>
            </a:r>
            <a:r>
              <a:rPr kumimoji="0" lang="en-GB" altLang="ja-JP" sz="2400" b="1" dirty="0" smtClean="0"/>
              <a:t> </a:t>
            </a:r>
            <a:r>
              <a:rPr kumimoji="0" lang="en-GB" altLang="ja-JP" sz="2400" b="1" dirty="0" err="1" smtClean="0"/>
              <a:t>favor</a:t>
            </a:r>
            <a:r>
              <a:rPr kumimoji="0" lang="en-GB" altLang="ja-JP" sz="2400" b="1" dirty="0" smtClean="0"/>
              <a:t> </a:t>
            </a:r>
            <a:r>
              <a:rPr kumimoji="0" lang="en-GB" altLang="ja-JP" sz="2400" b="1" dirty="0" err="1" smtClean="0"/>
              <a:t>organícense</a:t>
            </a:r>
            <a:r>
              <a:rPr kumimoji="0" lang="en-GB" altLang="ja-JP" sz="2400" b="1" dirty="0" smtClean="0"/>
              <a:t> en 5 </a:t>
            </a:r>
            <a:r>
              <a:rPr kumimoji="0" lang="en-GB" altLang="ja-JP" sz="2400" b="1" dirty="0" err="1" smtClean="0"/>
              <a:t>grupos</a:t>
            </a:r>
            <a:r>
              <a:rPr kumimoji="0" lang="en-GB" altLang="ja-JP" sz="2400" b="1" dirty="0" smtClean="0"/>
              <a:t> </a:t>
            </a:r>
            <a:r>
              <a:rPr kumimoji="0" lang="en-GB" altLang="ja-JP" sz="2400" b="1" dirty="0" err="1" smtClean="0"/>
              <a:t>distintos</a:t>
            </a:r>
            <a:r>
              <a:rPr kumimoji="0" lang="en-GB" altLang="ja-JP" sz="2400" b="1" dirty="0" smtClean="0"/>
              <a:t> </a:t>
            </a:r>
            <a:endParaRPr kumimoji="0" lang="en-GB" altLang="ja-JP" sz="2400" b="1" dirty="0"/>
          </a:p>
          <a:p>
            <a:pPr marL="457200" indent="-457200" eaLnBrk="0" hangingPunct="0">
              <a:lnSpc>
                <a:spcPct val="110000"/>
              </a:lnSpc>
              <a:spcAft>
                <a:spcPts val="1800"/>
              </a:spcAft>
              <a:buFont typeface="Arial" charset="0"/>
              <a:buAutoNum type="arabicParenR"/>
            </a:pPr>
            <a:r>
              <a:rPr kumimoji="0" lang="en-GB" altLang="ja-JP" sz="2400" b="1" dirty="0" err="1" smtClean="0"/>
              <a:t>Discutan</a:t>
            </a:r>
            <a:r>
              <a:rPr kumimoji="0" lang="en-GB" altLang="ja-JP" sz="2400" b="1" dirty="0" smtClean="0"/>
              <a:t> los </a:t>
            </a:r>
            <a:r>
              <a:rPr kumimoji="0" lang="en-GB" altLang="ja-JP" sz="2400" b="1" dirty="0" err="1" smtClean="0"/>
              <a:t>casos</a:t>
            </a:r>
            <a:r>
              <a:rPr kumimoji="0" lang="en-GB" altLang="ja-JP" sz="2400" b="1" dirty="0" smtClean="0"/>
              <a:t> y </a:t>
            </a:r>
            <a:r>
              <a:rPr kumimoji="0" lang="en-GB" altLang="ja-JP" sz="2400" b="1" dirty="0" err="1" smtClean="0"/>
              <a:t>respondan</a:t>
            </a:r>
            <a:r>
              <a:rPr kumimoji="0" lang="en-GB" altLang="ja-JP" sz="2400" b="1" dirty="0" smtClean="0"/>
              <a:t> </a:t>
            </a:r>
            <a:r>
              <a:rPr kumimoji="0" lang="en-GB" altLang="ja-JP" sz="2400" b="1" dirty="0" err="1" smtClean="0"/>
              <a:t>las</a:t>
            </a:r>
            <a:r>
              <a:rPr kumimoji="0" lang="en-GB" altLang="ja-JP" sz="2400" b="1" dirty="0" smtClean="0"/>
              <a:t> </a:t>
            </a:r>
            <a:r>
              <a:rPr kumimoji="0" lang="en-GB" altLang="ja-JP" sz="2400" b="1" dirty="0" err="1" smtClean="0"/>
              <a:t>preguntas</a:t>
            </a:r>
            <a:r>
              <a:rPr kumimoji="0" lang="en-GB" altLang="ja-JP" sz="2400" b="1" dirty="0" smtClean="0"/>
              <a:t> </a:t>
            </a:r>
            <a:r>
              <a:rPr kumimoji="0" lang="en-GB" altLang="ja-JP" sz="2400" b="1" dirty="0" err="1" smtClean="0"/>
              <a:t>incluidas</a:t>
            </a:r>
            <a:r>
              <a:rPr kumimoji="0" lang="en-GB" altLang="ja-JP" sz="2400" b="1" dirty="0" smtClean="0"/>
              <a:t> en la </a:t>
            </a:r>
            <a:r>
              <a:rPr kumimoji="0" lang="en-GB" altLang="ja-JP" sz="2400" b="1" dirty="0" err="1" smtClean="0"/>
              <a:t>diapositiva</a:t>
            </a:r>
            <a:r>
              <a:rPr kumimoji="0" lang="en-GB" altLang="ja-JP" sz="2400" b="1" dirty="0" smtClean="0"/>
              <a:t> </a:t>
            </a:r>
            <a:r>
              <a:rPr kumimoji="0" lang="en-GB" altLang="ja-JP" sz="2400" b="1" dirty="0" err="1" smtClean="0"/>
              <a:t>siguiente</a:t>
            </a:r>
            <a:endParaRPr kumimoji="0" lang="en-GB" altLang="ja-JP" sz="2400" b="1" dirty="0"/>
          </a:p>
          <a:p>
            <a:pPr marL="457200" indent="-457200" eaLnBrk="0" hangingPunct="0">
              <a:lnSpc>
                <a:spcPct val="110000"/>
              </a:lnSpc>
              <a:spcAft>
                <a:spcPts val="1800"/>
              </a:spcAft>
              <a:buFont typeface="Arial" charset="0"/>
              <a:buAutoNum type="arabicParenR"/>
            </a:pPr>
            <a:r>
              <a:rPr kumimoji="0" lang="en-GB" altLang="ja-JP" sz="2400" b="1" dirty="0" err="1" smtClean="0"/>
              <a:t>Cada</a:t>
            </a:r>
            <a:r>
              <a:rPr kumimoji="0" lang="en-GB" altLang="ja-JP" sz="2400" b="1" dirty="0" smtClean="0"/>
              <a:t> </a:t>
            </a:r>
            <a:r>
              <a:rPr kumimoji="0" lang="en-GB" altLang="ja-JP" sz="2400" b="1" dirty="0" err="1" smtClean="0"/>
              <a:t>grupo</a:t>
            </a:r>
            <a:r>
              <a:rPr kumimoji="0" lang="en-GB" altLang="ja-JP" sz="2400" b="1" dirty="0" smtClean="0"/>
              <a:t> </a:t>
            </a:r>
            <a:r>
              <a:rPr kumimoji="0" lang="en-GB" altLang="ja-JP" sz="2400" b="1" dirty="0" err="1" smtClean="0"/>
              <a:t>contará</a:t>
            </a:r>
            <a:r>
              <a:rPr kumimoji="0" lang="en-GB" altLang="ja-JP" sz="2400" b="1" dirty="0" smtClean="0"/>
              <a:t> con un </a:t>
            </a:r>
            <a:r>
              <a:rPr kumimoji="0" lang="en-GB" altLang="ja-JP" sz="2400" b="1" dirty="0" err="1" smtClean="0"/>
              <a:t>máximo</a:t>
            </a:r>
            <a:r>
              <a:rPr kumimoji="0" lang="en-GB" altLang="ja-JP" sz="2400" b="1" dirty="0" smtClean="0"/>
              <a:t> de </a:t>
            </a:r>
            <a:r>
              <a:rPr kumimoji="0" lang="en-GB" altLang="ja-JP" sz="2400" b="1" dirty="0" err="1" smtClean="0"/>
              <a:t>cuatro</a:t>
            </a:r>
            <a:r>
              <a:rPr kumimoji="0" lang="en-GB" altLang="ja-JP" sz="2400" b="1" dirty="0" smtClean="0"/>
              <a:t> </a:t>
            </a:r>
            <a:r>
              <a:rPr kumimoji="0" lang="en-GB" altLang="ja-JP" sz="2400" b="1" dirty="0" err="1" smtClean="0"/>
              <a:t>minutos</a:t>
            </a:r>
            <a:r>
              <a:rPr kumimoji="0" lang="en-GB" altLang="ja-JP" sz="2400" b="1" dirty="0" smtClean="0"/>
              <a:t> </a:t>
            </a:r>
            <a:r>
              <a:rPr kumimoji="0" lang="en-GB" altLang="ja-JP" sz="2400" b="1" dirty="0" err="1" smtClean="0"/>
              <a:t>para</a:t>
            </a:r>
            <a:r>
              <a:rPr kumimoji="0" lang="en-GB" altLang="ja-JP" sz="2400" b="1" dirty="0" smtClean="0"/>
              <a:t> </a:t>
            </a:r>
            <a:r>
              <a:rPr kumimoji="0" lang="en-GB" altLang="ja-JP" sz="2400" b="1" dirty="0" err="1" smtClean="0"/>
              <a:t>presentar</a:t>
            </a:r>
            <a:r>
              <a:rPr kumimoji="0" lang="en-GB" altLang="ja-JP" sz="2400" b="1" dirty="0" smtClean="0"/>
              <a:t> sus </a:t>
            </a:r>
            <a:r>
              <a:rPr kumimoji="0" lang="en-GB" altLang="ja-JP" sz="2400" b="1" dirty="0" err="1" smtClean="0"/>
              <a:t>respuestas</a:t>
            </a:r>
            <a:endParaRPr kumimoji="0" lang="en-GB" altLang="ja-JP" sz="2400" b="1" dirty="0"/>
          </a:p>
        </p:txBody>
      </p:sp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altLang="ja-JP" dirty="0" smtClean="0"/>
              <a:t>ASSAL 24 de </a:t>
            </a:r>
            <a:r>
              <a:rPr lang="en-GB" altLang="ja-JP" dirty="0" err="1" smtClean="0"/>
              <a:t>abril</a:t>
            </a:r>
            <a:r>
              <a:rPr lang="en-GB" altLang="ja-JP" dirty="0" smtClean="0"/>
              <a:t>, 2012</a:t>
            </a:r>
            <a:endParaRPr lang="en-US" altLang="ja-JP" dirty="0" smtClean="0"/>
          </a:p>
        </p:txBody>
      </p:sp>
      <p:sp>
        <p:nvSpPr>
          <p:cNvPr id="5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FFD39A2-F463-4F65-A0D8-6C317A218B33}" type="slidenum">
              <a:rPr lang="ja-JP" altLang="en-US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32771" name="Date Placeholder 6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OCE April 2012</a:t>
            </a: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ja-JP" sz="2800" dirty="0" err="1" smtClean="0">
                <a:ea typeface="ＭＳ Ｐゴシック" charset="-128"/>
              </a:rPr>
              <a:t>Preguntas</a:t>
            </a:r>
            <a:endParaRPr lang="en-GB" altLang="ja-JP" sz="2800" dirty="0" smtClean="0">
              <a:ea typeface="ＭＳ Ｐゴシック" charset="-128"/>
            </a:endParaRPr>
          </a:p>
        </p:txBody>
      </p:sp>
      <p:graphicFrame>
        <p:nvGraphicFramePr>
          <p:cNvPr id="30742" name="Group 2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41148906"/>
              </p:ext>
            </p:extLst>
          </p:nvPr>
        </p:nvGraphicFramePr>
        <p:xfrm>
          <a:off x="1476375" y="1555750"/>
          <a:ext cx="6696075" cy="4501174"/>
        </p:xfrm>
        <a:graphic>
          <a:graphicData uri="http://schemas.openxmlformats.org/drawingml/2006/table">
            <a:tbl>
              <a:tblPr/>
              <a:tblGrid>
                <a:gridCol w="6696075"/>
              </a:tblGrid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Discutan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estas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preguntas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cada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uno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los 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cinco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riesgos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>
                        <a:alpha val="50195"/>
                      </a:schemeClr>
                    </a:solidFill>
                  </a:tcPr>
                </a:tc>
              </a:tr>
              <a:tr h="3678238">
                <a:tc>
                  <a:txBody>
                    <a:bodyPr/>
                    <a:lstStyle/>
                    <a:p>
                      <a:pPr marL="342900" marR="0" lvl="0" indent="-5032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C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Cómo afectará el riesgo a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de-C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Aseguradores de vida?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de-C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Aseguradores generales?</a:t>
                      </a:r>
                    </a:p>
                    <a:p>
                      <a:pPr marL="342900" marR="0" lvl="0" indent="-5032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24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C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Cuáles pueden ser los posibles signos de alerta temprana para el riesgo?</a:t>
                      </a:r>
                    </a:p>
                    <a:p>
                      <a:pPr marL="342900" marR="0" lvl="0" indent="-5032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de-C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Qué debe hacer el supervisor para mitigar el riesgo?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">
  <a:themeElements>
    <a:clrScheme name="Presentatio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845</Words>
  <Application>Microsoft Office PowerPoint</Application>
  <PresentationFormat>Presentación en pantalla (4:3)</PresentationFormat>
  <Paragraphs>167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Presentation Template</vt:lpstr>
      <vt:lpstr>Conferencia ASSAL</vt:lpstr>
      <vt:lpstr>Agenda</vt:lpstr>
      <vt:lpstr>Por qué (deberíamos) regular</vt:lpstr>
      <vt:lpstr>Aproximaciones Macro y Micro Prudenciales</vt:lpstr>
      <vt:lpstr>Agenda</vt:lpstr>
      <vt:lpstr>El principio fundamental del ICP 24 </vt:lpstr>
      <vt:lpstr>Agenda</vt:lpstr>
      <vt:lpstr>Instrucciones</vt:lpstr>
      <vt:lpstr>Preguntas</vt:lpstr>
      <vt:lpstr>Caso 1 para discusión</vt:lpstr>
      <vt:lpstr>Caso 2 para discusión</vt:lpstr>
      <vt:lpstr>Caso 3 para discusión</vt:lpstr>
      <vt:lpstr>Caso 4 para discusión</vt:lpstr>
      <vt:lpstr>Caso 5 para discusión</vt:lpstr>
    </vt:vector>
  </TitlesOfParts>
  <Company>BIS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IAIS</dc:creator>
  <cp:lastModifiedBy>Arboleda Márquez Martín</cp:lastModifiedBy>
  <cp:revision>403</cp:revision>
  <cp:lastPrinted>2012-04-11T18:43:44Z</cp:lastPrinted>
  <dcterms:created xsi:type="dcterms:W3CDTF">2011-04-15T14:14:16Z</dcterms:created>
  <dcterms:modified xsi:type="dcterms:W3CDTF">2012-04-12T19:51:31Z</dcterms:modified>
</cp:coreProperties>
</file>