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sldIdLst>
    <p:sldId id="271" r:id="rId2"/>
    <p:sldId id="333" r:id="rId3"/>
    <p:sldId id="314" r:id="rId4"/>
    <p:sldId id="310" r:id="rId5"/>
    <p:sldId id="346" r:id="rId6"/>
    <p:sldId id="349" r:id="rId7"/>
    <p:sldId id="350" r:id="rId8"/>
    <p:sldId id="360" r:id="rId9"/>
    <p:sldId id="342" r:id="rId10"/>
    <p:sldId id="365" r:id="rId11"/>
    <p:sldId id="366" r:id="rId12"/>
    <p:sldId id="367" r:id="rId13"/>
    <p:sldId id="368" r:id="rId14"/>
    <p:sldId id="369" r:id="rId1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4E4E4"/>
    <a:srgbClr val="CC3300"/>
    <a:srgbClr val="FFFF00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247" autoAdjust="0"/>
    <p:restoredTop sz="99174" autoAdjust="0"/>
  </p:normalViewPr>
  <p:slideViewPr>
    <p:cSldViewPr>
      <p:cViewPr varScale="1">
        <p:scale>
          <a:sx n="42" d="100"/>
          <a:sy n="42" d="100"/>
        </p:scale>
        <p:origin x="-1296" y="-102"/>
      </p:cViewPr>
      <p:guideLst>
        <p:guide orient="horz" pos="527"/>
        <p:guide orient="horz" pos="3702"/>
        <p:guide orient="horz" pos="845"/>
        <p:guide orient="horz" pos="2205"/>
        <p:guide orient="horz" pos="3294"/>
        <p:guide orient="horz" pos="1344"/>
        <p:guide pos="839"/>
        <p:guide pos="5556"/>
        <p:guide pos="5148"/>
        <p:guide pos="2880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38" y="5406"/>
      </p:cViewPr>
      <p:guideLst>
        <p:guide orient="horz" pos="1803"/>
        <p:guide orient="horz" pos="464"/>
        <p:guide orient="horz" pos="2073"/>
        <p:guide pos="3003"/>
        <p:guide pos="123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0575" y="739775"/>
            <a:ext cx="2636838" cy="1978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3935413"/>
            <a:ext cx="5438775" cy="5199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10336B2-EAA6-4B1D-A61E-731905E41766}" type="slidenum">
              <a:rPr lang="en-GB"/>
              <a:pPr>
                <a:defRPr/>
              </a:pPr>
              <a:t>&lt;#&gt;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85750" indent="-285750" algn="l" rtl="0" eaLnBrk="0" fontAlgn="base" hangingPunct="0">
      <a:spcBef>
        <a:spcPct val="30000"/>
      </a:spcBef>
      <a:spcAft>
        <a:spcPct val="0"/>
      </a:spcAft>
      <a:buSzPct val="140000"/>
      <a:buFont typeface="Arial" charset="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200150" indent="-2857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28822A-0661-4C05-ACFB-07BEFEC223EA}" type="slidenum">
              <a:rPr lang="en-GB" altLang="ja-JP" smtClean="0"/>
              <a:pPr/>
              <a:t>1</a:t>
            </a:fld>
            <a:endParaRPr lang="en-GB" altLang="ja-JP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38338" y="739775"/>
            <a:ext cx="2820987" cy="211613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290888"/>
            <a:ext cx="5438775" cy="5843587"/>
          </a:xfrm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35842" name="Slide Number Placeholder 3"/>
          <p:cNvSpPr txBox="1">
            <a:spLocks noGrp="1"/>
          </p:cNvSpPr>
          <p:nvPr/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7761E6-3BF7-4946-809D-5A11ECB1A2A4}" type="slidenum">
              <a:rPr kumimoji="0" lang="en-GB" altLang="ja-JP" sz="1200"/>
              <a:pPr algn="r"/>
              <a:t>10</a:t>
            </a:fld>
            <a:endParaRPr kumimoji="0" lang="en-GB" altLang="ja-JP" sz="1200"/>
          </a:p>
        </p:txBody>
      </p:sp>
      <p:sp>
        <p:nvSpPr>
          <p:cNvPr id="35843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37890" name="Slide Number Placeholder 3"/>
          <p:cNvSpPr txBox="1">
            <a:spLocks noGrp="1"/>
          </p:cNvSpPr>
          <p:nvPr/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0F25C1-9382-496D-99FA-89FCF37B268A}" type="slidenum">
              <a:rPr kumimoji="0" lang="en-GB" altLang="ja-JP" sz="1200"/>
              <a:pPr algn="r"/>
              <a:t>11</a:t>
            </a:fld>
            <a:endParaRPr kumimoji="0" lang="en-GB" altLang="ja-JP" sz="1200"/>
          </a:p>
        </p:txBody>
      </p:sp>
      <p:sp>
        <p:nvSpPr>
          <p:cNvPr id="37891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39938" name="Slide Number Placeholder 3"/>
          <p:cNvSpPr txBox="1">
            <a:spLocks noGrp="1"/>
          </p:cNvSpPr>
          <p:nvPr/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D57BC1-0FDD-4486-83E5-3CDCC2102A22}" type="slidenum">
              <a:rPr kumimoji="0" lang="en-GB" altLang="ja-JP" sz="1200"/>
              <a:pPr algn="r"/>
              <a:t>12</a:t>
            </a:fld>
            <a:endParaRPr kumimoji="0" lang="en-GB" altLang="ja-JP" sz="1200"/>
          </a:p>
        </p:txBody>
      </p:sp>
      <p:sp>
        <p:nvSpPr>
          <p:cNvPr id="39939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41986" name="Slide Number Placeholder 3"/>
          <p:cNvSpPr txBox="1">
            <a:spLocks noGrp="1"/>
          </p:cNvSpPr>
          <p:nvPr/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BDC72A-0074-4736-8626-F22C30284F02}" type="slidenum">
              <a:rPr kumimoji="0" lang="en-GB" altLang="ja-JP" sz="1200"/>
              <a:pPr algn="r"/>
              <a:t>13</a:t>
            </a:fld>
            <a:endParaRPr kumimoji="0" lang="en-GB" altLang="ja-JP" sz="1200"/>
          </a:p>
        </p:txBody>
      </p:sp>
      <p:sp>
        <p:nvSpPr>
          <p:cNvPr id="41987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44034" name="Slide Number Placeholder 3"/>
          <p:cNvSpPr txBox="1">
            <a:spLocks noGrp="1"/>
          </p:cNvSpPr>
          <p:nvPr/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F3A09E-53F4-47E3-AD22-E889735BCD53}" type="slidenum">
              <a:rPr kumimoji="0" lang="en-GB" altLang="ja-JP" sz="1200"/>
              <a:pPr algn="r"/>
              <a:t>14</a:t>
            </a:fld>
            <a:endParaRPr kumimoji="0" lang="en-GB" altLang="ja-JP" sz="1200"/>
          </a:p>
        </p:txBody>
      </p:sp>
      <p:sp>
        <p:nvSpPr>
          <p:cNvPr id="44035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17BA6F-D47B-4C06-B51F-3BB9448FD1E0}" type="slidenum">
              <a:rPr lang="en-GB" altLang="ja-JP" smtClean="0"/>
              <a:pPr/>
              <a:t>2</a:t>
            </a:fld>
            <a:endParaRPr lang="en-GB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7863" y="739775"/>
            <a:ext cx="2830512" cy="2122488"/>
          </a:xfrm>
          <a:ln/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DF3FE1-AA78-464B-B857-E0CFC5A17E2D}" type="slidenum">
              <a:rPr lang="en-GB" altLang="ja-JP" smtClean="0"/>
              <a:pPr/>
              <a:t>3</a:t>
            </a:fld>
            <a:endParaRPr lang="en-GB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F6D0EC-20E4-458F-A800-80A7E6C79500}" type="slidenum">
              <a:rPr lang="en-GB" altLang="ja-JP" smtClean="0"/>
              <a:pPr/>
              <a:t>4</a:t>
            </a:fld>
            <a:endParaRPr lang="en-GB" altLang="ja-JP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41513" y="730250"/>
            <a:ext cx="2828925" cy="2122488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2560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734C31-CA6B-4B64-80E0-D8983F39DAE4}" type="slidenum">
              <a:rPr lang="en-GB" altLang="ja-JP" smtClean="0"/>
              <a:pPr/>
              <a:t>5</a:t>
            </a:fld>
            <a:endParaRPr lang="en-GB" altLang="ja-JP" smtClean="0"/>
          </a:p>
        </p:txBody>
      </p:sp>
      <p:sp>
        <p:nvSpPr>
          <p:cNvPr id="25603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1350" y="739775"/>
            <a:ext cx="2830513" cy="2122488"/>
          </a:xfrm>
          <a:ln/>
        </p:spPr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1E60C5-32C9-4DF1-95AF-B51FD949573C}" type="slidenum">
              <a:rPr lang="en-GB" altLang="ja-JP" smtClean="0"/>
              <a:pPr/>
              <a:t>6</a:t>
            </a:fld>
            <a:endParaRPr lang="en-GB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2969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B1225E-6FA0-4225-B499-F04B46260A7E}" type="slidenum">
              <a:rPr lang="en-GB" altLang="ja-JP" smtClean="0"/>
              <a:pPr/>
              <a:t>7</a:t>
            </a:fld>
            <a:endParaRPr lang="en-GB" altLang="ja-JP" smtClean="0"/>
          </a:p>
        </p:txBody>
      </p:sp>
      <p:sp>
        <p:nvSpPr>
          <p:cNvPr id="29699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1988" y="722313"/>
            <a:ext cx="2854325" cy="2139950"/>
          </a:xfrm>
          <a:ln/>
        </p:spPr>
      </p:sp>
      <p:sp>
        <p:nvSpPr>
          <p:cNvPr id="31746" name="Slide Number Placeholder 3"/>
          <p:cNvSpPr txBox="1">
            <a:spLocks noGrp="1"/>
          </p:cNvSpPr>
          <p:nvPr/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79A7C4-13E7-4436-BD02-C3A8C0CA94D0}" type="slidenum">
              <a:rPr kumimoji="0" lang="en-GB" altLang="ja-JP" sz="1200"/>
              <a:pPr algn="r"/>
              <a:t>8</a:t>
            </a:fld>
            <a:endParaRPr kumimoji="0" lang="en-GB" altLang="ja-JP" sz="1200"/>
          </a:p>
        </p:txBody>
      </p:sp>
      <p:sp>
        <p:nvSpPr>
          <p:cNvPr id="31747" name="Notes Placeholder 4"/>
          <p:cNvSpPr>
            <a:spLocks noGrp="1"/>
          </p:cNvSpPr>
          <p:nvPr/>
        </p:nvSpPr>
        <p:spPr bwMode="auto">
          <a:xfrm>
            <a:off x="679450" y="3290888"/>
            <a:ext cx="5438775" cy="584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7863" y="739775"/>
            <a:ext cx="2830512" cy="2122488"/>
          </a:xfrm>
          <a:ln/>
        </p:spPr>
      </p:sp>
      <p:sp>
        <p:nvSpPr>
          <p:cNvPr id="3379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8A465F-4A7F-4E85-A656-87141365649C}" type="slidenum">
              <a:rPr lang="en-GB" altLang="ja-JP" smtClean="0"/>
              <a:pPr/>
              <a:t>9</a:t>
            </a:fld>
            <a:endParaRPr lang="en-GB" altLang="ja-JP" smtClean="0"/>
          </a:p>
        </p:txBody>
      </p:sp>
      <p:sp>
        <p:nvSpPr>
          <p:cNvPr id="33795" name="Notes Placeholder 1"/>
          <p:cNvSpPr>
            <a:spLocks noGrp="1"/>
          </p:cNvSpPr>
          <p:nvPr>
            <p:ph type="body" idx="1"/>
          </p:nvPr>
        </p:nvSpPr>
        <p:spPr>
          <a:xfrm>
            <a:off x="679450" y="3290888"/>
            <a:ext cx="5438775" cy="5843587"/>
          </a:xfrm>
          <a:noFill/>
        </p:spPr>
        <p:txBody>
          <a:bodyPr/>
          <a:lstStyle/>
          <a:p>
            <a:endParaRPr lang="es-E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pic>
        <p:nvPicPr>
          <p:cNvPr id="8" name="Picture 20" descr="iais_logo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3200" b="1">
              <a:latin typeface="Arial" pitchFamily="34" charset="0"/>
              <a:ea typeface="+mn-ea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kumimoji="0" lang="en-US">
              <a:latin typeface="Arial" pitchFamily="34" charset="0"/>
              <a:ea typeface="+mn-ea"/>
            </a:endParaRPr>
          </a:p>
        </p:txBody>
      </p:sp>
      <p:pic>
        <p:nvPicPr>
          <p:cNvPr id="11" name="Picture 14" descr="iais_logo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04088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130425"/>
            <a:ext cx="7343775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6F109846-553C-4BC7-B6AD-239DF2AAFAF4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CCB8A-2935-4C29-9342-24A65D36E06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EBBE-3252-4D7C-9FE1-47539A1D68A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447800"/>
            <a:ext cx="7239000" cy="4648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E305-2F7C-4A91-9B49-A80EE00F55C4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F443-D23B-4AF4-9022-96F4DA54CAF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E131E-A7A6-4C5E-9E2F-303C3DC6348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842B-77DB-4D40-8F1A-39C29E8FB77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0C45-D52B-4BBE-9AC7-7026A55BD90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297E-14BF-48D0-AE7B-2C5CE82C464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1B45-9402-49BD-A6DE-0DD6948E73E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AB1B-D733-464D-AC79-3F6925541C4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EB657-7D66-4A4E-8C91-F3CE164B2FF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DB16-403C-42EE-BDFC-C953FC33A81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3200" b="1">
              <a:latin typeface="Arial" pitchFamily="34" charset="0"/>
              <a:ea typeface="+mn-ea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9BE36CAF-9953-4638-9D47-0374E284CC1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092825"/>
            <a:ext cx="1219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900">
                <a:latin typeface="Arial Narrow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pic>
        <p:nvPicPr>
          <p:cNvPr id="1036" name="Picture 20" descr="iais_logo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kumimoji="0" lang="en-US">
              <a:latin typeface="Arial" pitchFamily="34" charset="0"/>
              <a:ea typeface="+mn-ea"/>
            </a:endParaRPr>
          </a:p>
        </p:txBody>
      </p:sp>
      <p:pic>
        <p:nvPicPr>
          <p:cNvPr id="1038" name="Picture 14" descr="iais_logo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ransition spd="slow" advClick="0">
    <p:push dir="u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3644900"/>
            <a:ext cx="7343775" cy="576263"/>
          </a:xfrm>
        </p:spPr>
        <p:txBody>
          <a:bodyPr/>
          <a:lstStyle/>
          <a:p>
            <a:pPr eaLnBrk="1" hangingPunct="1"/>
            <a:r>
              <a:rPr lang="en-GB" altLang="ja-JP" smtClean="0">
                <a:ea typeface="ＭＳ Ｐゴシック" charset="-128"/>
              </a:rPr>
              <a:t>ASSAL Meeting Workshop</a:t>
            </a:r>
            <a:r>
              <a:rPr lang="en-GB" altLang="ja-JP" sz="2400" smtClean="0">
                <a:ea typeface="ＭＳ Ｐゴシック" charset="-128"/>
              </a:rPr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1844675"/>
            <a:ext cx="7304087" cy="14398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altLang="ja-JP" sz="3600" b="1" smtClean="0">
                <a:ea typeface="ＭＳ Ｐゴシック" charset="-128"/>
              </a:rPr>
              <a:t>Presentation on Macroprudential Supervision</a:t>
            </a:r>
          </a:p>
          <a:p>
            <a:pPr eaLnBrk="1" hangingPunct="1">
              <a:lnSpc>
                <a:spcPct val="110000"/>
              </a:lnSpc>
            </a:pPr>
            <a:endParaRPr lang="en-GB" altLang="ja-JP" sz="3600" b="1" smtClean="0">
              <a:ea typeface="ＭＳ Ｐゴシック" charset="-128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325563" y="4292600"/>
            <a:ext cx="7456487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en-GB" altLang="ja-JP"/>
              <a:t>Yoshihiro Kawai</a:t>
            </a:r>
          </a:p>
          <a:p>
            <a:pPr algn="ctr">
              <a:lnSpc>
                <a:spcPct val="110000"/>
              </a:lnSpc>
            </a:pPr>
            <a:r>
              <a:rPr kumimoji="0" lang="en-GB" altLang="ja-JP"/>
              <a:t>Secretary General</a:t>
            </a:r>
          </a:p>
          <a:p>
            <a:pPr algn="ctr">
              <a:lnSpc>
                <a:spcPct val="110000"/>
              </a:lnSpc>
            </a:pPr>
            <a:r>
              <a:rPr kumimoji="0" lang="en-GB" altLang="ja-JP"/>
              <a:t>International Association of Insurance Supervisors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331913" y="5516563"/>
            <a:ext cx="74564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en-GB" altLang="ja-JP" sz="1600"/>
              <a:t>24 April 2012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smtClean="0">
                <a:ea typeface="ＭＳ Ｐゴシック" charset="-128"/>
              </a:rPr>
              <a:t>Case 1 for discussion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34818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/>
              <a:t>ASSAL 24 April 2012</a:t>
            </a:r>
            <a:endParaRPr kumimoji="0" lang="en-US" altLang="ja-JP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DC364FD-D1AB-4EFB-8A29-F37884E50746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10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4820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4821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1476375" y="1555750"/>
          <a:ext cx="6696075" cy="4214813"/>
        </p:xfrm>
        <a:graphic>
          <a:graphicData uri="http://schemas.openxmlformats.org/drawingml/2006/table">
            <a:tbl>
              <a:tblPr/>
              <a:tblGrid>
                <a:gridCol w="1366838"/>
                <a:gridCol w="532923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 of sovereigns and banks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risk of sovereign default followed by wide-spread defaults of banks with credit exposures to that particular sovereign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Historic  events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Argentina 2001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stress situations during Latin America’s debt crisis in the 1980s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parallels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Greece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Potentially other Eurozone countries</a:t>
                      </a:r>
                      <a:endParaRPr kumimoji="0" lang="de-C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smtClean="0">
                <a:ea typeface="ＭＳ Ｐゴシック" charset="-128"/>
              </a:rPr>
              <a:t>Case 2 for discussion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36866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/>
              <a:t>ASSAL 24 April 2012</a:t>
            </a:r>
            <a:endParaRPr kumimoji="0" lang="en-US" altLang="ja-JP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8AF2D2E-33BE-4CB0-8DD0-E696700A95AE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11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6868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6869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1476375" y="1555750"/>
          <a:ext cx="6696075" cy="3781425"/>
        </p:xfrm>
        <a:graphic>
          <a:graphicData uri="http://schemas.openxmlformats.org/drawingml/2006/table">
            <a:tbl>
              <a:tblPr/>
              <a:tblGrid>
                <a:gridCol w="1366838"/>
                <a:gridCol w="532923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growth / low investment yields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prolonged period with subpar economic growth and low interest rates leading also to low investment yields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Historic  events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Japan in the 1990s and the current decade</a:t>
                      </a:r>
                      <a:endParaRPr kumimoji="0" lang="de-C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parallels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Possibly the US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smtClean="0">
                <a:ea typeface="ＭＳ Ｐゴシック" charset="-128"/>
              </a:rPr>
              <a:t>Case 3 for discussion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38914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/>
              <a:t>ASSAL 24 April 2012</a:t>
            </a:r>
            <a:endParaRPr kumimoji="0" lang="en-US" altLang="ja-JP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6F560E-34F4-4FAF-BC93-71A515AC6C61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12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8916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8917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1476375" y="1555750"/>
          <a:ext cx="6696075" cy="4040188"/>
        </p:xfrm>
        <a:graphic>
          <a:graphicData uri="http://schemas.openxmlformats.org/drawingml/2006/table">
            <a:tbl>
              <a:tblPr/>
              <a:tblGrid>
                <a:gridCol w="1366838"/>
                <a:gridCol w="532923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Accelerating inflation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rapid and accelerating increase in the rate of headline or consumer price inflation well above the central bank’s inflation target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Historic  events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Latin America in the 1980s and 1990s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Industrialised economies in the 1970s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parallels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Argentina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Selected emerging market economies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endParaRPr kumimoji="0" lang="de-C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smtClean="0">
                <a:ea typeface="ＭＳ Ｐゴシック" charset="-128"/>
              </a:rPr>
              <a:t>Case 4 for discussion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40962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/>
              <a:t>ASSAL 24 April 2012</a:t>
            </a:r>
            <a:endParaRPr kumimoji="0" lang="en-US" altLang="ja-JP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B61C3EB-42E1-4E8C-B4F3-379451A2F2CB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13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40964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40985" name="Group 25"/>
          <p:cNvGraphicFramePr>
            <a:graphicFrameLocks noGrp="1"/>
          </p:cNvGraphicFramePr>
          <p:nvPr/>
        </p:nvGraphicFramePr>
        <p:xfrm>
          <a:off x="1476375" y="1555750"/>
          <a:ext cx="6696075" cy="4872038"/>
        </p:xfrm>
        <a:graphic>
          <a:graphicData uri="http://schemas.openxmlformats.org/drawingml/2006/table">
            <a:tbl>
              <a:tblPr/>
              <a:tblGrid>
                <a:gridCol w="1366838"/>
                <a:gridCol w="532923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Trend reversal in interest rates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Typically a sudden and sharp increase in the prevailing level of interest rates, caused by either a change in inflation expectations or distressed financial markets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Historic  events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Latin America during 1980s debt crisis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Industrialised economies at the end of the high inflation period (late 1970s)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East Asia during the debt crisis in 1997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parallels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Eurozone periphery (Greece, Ireland, Spain, Portugal)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smtClean="0">
                <a:ea typeface="ＭＳ Ｐゴシック" charset="-128"/>
              </a:rPr>
              <a:t>Case 5 for discussion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43010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/>
              <a:t>ASSAL 24 April 2012</a:t>
            </a:r>
            <a:endParaRPr kumimoji="0" lang="en-US" altLang="ja-JP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728F048-B230-46D2-AAEB-2A827E7EC0BB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14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43012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43032" name="Group 24"/>
          <p:cNvGraphicFramePr>
            <a:graphicFrameLocks noGrp="1"/>
          </p:cNvGraphicFramePr>
          <p:nvPr/>
        </p:nvGraphicFramePr>
        <p:xfrm>
          <a:off x="1476375" y="1555750"/>
          <a:ext cx="6696075" cy="4467225"/>
        </p:xfrm>
        <a:graphic>
          <a:graphicData uri="http://schemas.openxmlformats.org/drawingml/2006/table">
            <a:tbl>
              <a:tblPr/>
              <a:tblGrid>
                <a:gridCol w="1366838"/>
                <a:gridCol w="532923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Sovereign downgrades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downgrade (by S&amp;P, for example)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a sovereign’s financial strength rating, questioning the integrity of the domestic benchmark defining the risk free interest rate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Historic  events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Countries having experienced debt crises in the past (Latin America 1980s – 1990s)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East Asia 1997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parallels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Sovereign debtors in the Eurozone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Selected sovereigns with high sovereign debt (such as France and the US)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Agenda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smtClean="0"/>
              <a:t>ASSAL 24 April 2012</a:t>
            </a:r>
            <a:endParaRPr lang="en-US" altLang="ja-JP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595442-E555-4B48-9EA7-143CD09B48B7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46050" y="6143625"/>
            <a:ext cx="935038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1476375" y="1697038"/>
            <a:ext cx="64087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/>
              <a:t>Approach to macroprudential surveillance 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/>
              <a:t>ICP 24</a:t>
            </a:r>
            <a:endParaRPr kumimoji="0" lang="en-GB" altLang="ja-JP" sz="3200" b="1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en-GB" altLang="ja-JP" sz="3200" b="1"/>
              <a:t>Case studies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None/>
            </a:pPr>
            <a:endParaRPr kumimoji="0" lang="en-GB" altLang="ja-JP" sz="2800" b="1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Char char="•"/>
            </a:pPr>
            <a:endParaRPr kumimoji="0" lang="en-GB" altLang="ja-JP" sz="2800" b="1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ASSAL 24 April 2012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09F729-6936-41BD-8D23-4F0AE3E577CB}" type="slidenum">
              <a:rPr lang="ja-JP" altLang="en-US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2048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mtClean="0">
                <a:ea typeface="ＭＳ Ｐゴシック" charset="-128"/>
              </a:rPr>
              <a:t>Why we (should) regulate</a:t>
            </a: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 rot="10800000" flipV="1">
            <a:off x="3059113" y="1700213"/>
            <a:ext cx="4752975" cy="12969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2784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 flipV="1">
            <a:off x="3059113" y="4076700"/>
            <a:ext cx="4752975" cy="12969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2784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059113" y="3090863"/>
            <a:ext cx="4752975" cy="914400"/>
          </a:xfrm>
          <a:prstGeom prst="rect">
            <a:avLst/>
          </a:prstGeom>
          <a:solidFill>
            <a:schemeClr val="folHlink">
              <a:alpha val="4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en-US" altLang="ja-JP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03350" y="4479925"/>
            <a:ext cx="1439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GB" altLang="ja-JP" sz="1600" b="1"/>
              <a:t>Micro-prudential approach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924300" y="4402138"/>
            <a:ext cx="30083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0975" indent="-180975">
              <a:buFontTx/>
              <a:buChar char="•"/>
            </a:pPr>
            <a:r>
              <a:rPr kumimoji="0" lang="en-GB" altLang="ja-JP" b="1"/>
              <a:t>Consumer protection</a:t>
            </a:r>
          </a:p>
          <a:p>
            <a:pPr marL="180975" indent="-180975">
              <a:buFontTx/>
              <a:buChar char="•"/>
            </a:pPr>
            <a:r>
              <a:rPr kumimoji="0" lang="en-GB" altLang="ja-JP" sz="1400" b="1"/>
              <a:t>(Financial stability as an after-</a:t>
            </a:r>
            <a:br>
              <a:rPr kumimoji="0" lang="en-GB" altLang="ja-JP" sz="1400" b="1"/>
            </a:br>
            <a:r>
              <a:rPr kumimoji="0" lang="en-GB" altLang="ja-JP" sz="1400" b="1"/>
              <a:t>thought to solvency regulation)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3109913" y="3378200"/>
            <a:ext cx="450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GB" altLang="ja-JP" sz="1600" b="1"/>
              <a:t>The whole is bigger than the sum of its parts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1403350" y="1628775"/>
            <a:ext cx="1439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GB" altLang="ja-JP" sz="1600" b="1"/>
              <a:t>Macro-prudential approach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946525" y="1916113"/>
            <a:ext cx="31019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0975" indent="-180975">
              <a:buFontTx/>
              <a:buChar char="•"/>
            </a:pPr>
            <a:r>
              <a:rPr kumimoji="0" lang="en-GB" altLang="ja-JP" b="1"/>
              <a:t>Systemic stability</a:t>
            </a:r>
          </a:p>
          <a:p>
            <a:pPr marL="180975" indent="-180975">
              <a:buFontTx/>
              <a:buChar char="•"/>
            </a:pPr>
            <a:r>
              <a:rPr kumimoji="0" lang="en-GB" altLang="ja-JP" sz="1400" b="1"/>
              <a:t>(Consumers benefit from sound </a:t>
            </a:r>
            <a:br>
              <a:rPr kumimoji="0" lang="en-GB" altLang="ja-JP" sz="1400" b="1"/>
            </a:br>
            <a:r>
              <a:rPr kumimoji="0" lang="en-GB" altLang="ja-JP" sz="1400" b="1"/>
              <a:t>and stable financial institutions)</a:t>
            </a: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103430" grpId="0" animBg="1"/>
      <p:bldP spid="103434" grpId="0"/>
      <p:bldP spid="103437" grpId="0"/>
      <p:bldP spid="103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ASSAL 24 April 2012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B3011A-F4D7-4B95-A669-F4E4D3937BD3}" type="slidenum">
              <a:rPr lang="ja-JP" altLang="en-US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1900" y="200025"/>
            <a:ext cx="7488238" cy="927100"/>
          </a:xfrm>
        </p:spPr>
        <p:txBody>
          <a:bodyPr lIns="92075" tIns="46038" rIns="92075" bIns="46038"/>
          <a:lstStyle/>
          <a:p>
            <a:pPr eaLnBrk="1" hangingPunct="1"/>
            <a:r>
              <a:rPr lang="en-CA" altLang="ja-JP" sz="3000" smtClean="0">
                <a:ea typeface="ＭＳ Ｐゴシック" charset="-128"/>
              </a:rPr>
              <a:t>Macro- and microprudential approaches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>
            <p:ph idx="4294967295"/>
          </p:nvPr>
        </p:nvGraphicFramePr>
        <p:xfrm>
          <a:off x="1331913" y="1557338"/>
          <a:ext cx="6624637" cy="3687762"/>
        </p:xfrm>
        <a:graphic>
          <a:graphicData uri="http://schemas.openxmlformats.org/drawingml/2006/table">
            <a:tbl>
              <a:tblPr/>
              <a:tblGrid>
                <a:gridCol w="1963737"/>
                <a:gridCol w="2325688"/>
                <a:gridCol w="2335212"/>
              </a:tblGrid>
              <a:tr h="461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Microprudential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Macroprudential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Proximate objective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 distress of individual institutions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 system-wide distress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Ultimate objective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Investor/depositor) protection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Avoid macroeconomic costs linked to instability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characterisation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Exogenous—independent of  individual behaviour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Endogenous—dependent on collective behaviour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Correlations and common exposures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Irrelevant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Calibration of prudential controls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Bottom up, risks of individual institutions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 down, in terms of system-wide risk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63" name="TextBox 7"/>
          <p:cNvSpPr txBox="1">
            <a:spLocks noChangeArrowheads="1"/>
          </p:cNvSpPr>
          <p:nvPr/>
        </p:nvSpPr>
        <p:spPr bwMode="auto">
          <a:xfrm>
            <a:off x="1254125" y="5675313"/>
            <a:ext cx="7669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CA" altLang="ja-JP" sz="1000"/>
              <a:t>Source: Claudio Borio, “Towards a macroprudential framework for financial stability” (BIS WP 128, 2003 )</a:t>
            </a: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5724525" y="3235325"/>
            <a:ext cx="2160588" cy="625475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endParaRPr kumimoji="0" lang="es-ES" altLang="ja-JP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724525" y="3933825"/>
            <a:ext cx="2160588" cy="625475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endParaRPr kumimoji="0" lang="es-ES" altLang="ja-JP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Agenda</a:t>
            </a:r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smtClean="0"/>
              <a:t>ASSAL 24 April 2012</a:t>
            </a:r>
            <a:endParaRPr lang="en-US" altLang="ja-JP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3577F-D5CE-41AF-84E0-0435226FF5E0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24580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46050" y="6143625"/>
            <a:ext cx="935038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4581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1476375" y="1697038"/>
            <a:ext cx="640873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>
                <a:solidFill>
                  <a:srgbClr val="A6A6A6"/>
                </a:solidFill>
              </a:rPr>
              <a:t>Approach to macroprudential surveillance 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/>
              <a:t>ICP 24</a:t>
            </a:r>
            <a:endParaRPr kumimoji="0" lang="en-GB" altLang="ja-JP" sz="3200" b="1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en-GB" altLang="ja-JP" sz="3200" b="1">
                <a:solidFill>
                  <a:srgbClr val="A6A6A6"/>
                </a:solidFill>
              </a:rPr>
              <a:t>Case studies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None/>
            </a:pPr>
            <a:endParaRPr kumimoji="0" lang="en-GB" altLang="ja-JP" sz="3200" b="1">
              <a:solidFill>
                <a:srgbClr val="A6A6A6"/>
              </a:solidFill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smtClean="0"/>
              <a:t>ASSAL 24 April 2012</a:t>
            </a:r>
            <a:endParaRPr lang="en-US" altLang="ja-JP" smtClean="0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E9575C-3966-44D2-8E1C-A1BE18CB6A6A}" type="slidenum">
              <a:rPr lang="ja-JP" altLang="en-US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26627" name="Date Placeholder 6"/>
          <p:cNvSpPr>
            <a:spLocks noGrp="1"/>
          </p:cNvSpPr>
          <p:nvPr>
            <p:ph type="dt" sz="quarter" idx="12"/>
          </p:nvPr>
        </p:nvSpPr>
        <p:spPr>
          <a:xfrm>
            <a:off x="152400" y="6156325"/>
            <a:ext cx="1219200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ja-JP" smtClean="0">
                <a:ea typeface="ＭＳ Ｐゴシック" charset="-128"/>
              </a:rPr>
              <a:t>The salient principle of ICP 24 </a:t>
            </a:r>
            <a:endParaRPr lang="en-GB" altLang="ja-JP" smtClean="0">
              <a:ea typeface="ＭＳ Ｐゴシック" charset="-128"/>
            </a:endParaRPr>
          </a:p>
        </p:txBody>
      </p:sp>
      <p:sp>
        <p:nvSpPr>
          <p:cNvPr id="26629" name="Content Placeholder 3"/>
          <p:cNvSpPr>
            <a:spLocks noGrp="1"/>
          </p:cNvSpPr>
          <p:nvPr>
            <p:ph sz="half" idx="2"/>
          </p:nvPr>
        </p:nvSpPr>
        <p:spPr>
          <a:xfrm>
            <a:off x="1403350" y="1557338"/>
            <a:ext cx="7359650" cy="439261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tabLst>
                <a:tab pos="400050" algn="l"/>
                <a:tab pos="503238" algn="l"/>
              </a:tabLst>
            </a:pPr>
            <a:r>
              <a:rPr lang="en-GB" altLang="ja-JP" sz="2400" b="1" smtClean="0">
                <a:ea typeface="SimSun" pitchFamily="2" charset="-122"/>
                <a:cs typeface="Arial" charset="0"/>
              </a:rPr>
              <a:t>The principle of Macroprudential Surveillance and Insurance Supervision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tabLst>
                <a:tab pos="400050" algn="l"/>
                <a:tab pos="503238" algn="l"/>
              </a:tabLst>
            </a:pPr>
            <a:endParaRPr lang="en-GB" altLang="ja-JP" sz="2400" b="1" smtClean="0">
              <a:ea typeface="SimSun" pitchFamily="2" charset="-122"/>
              <a:cs typeface="Arial" charset="0"/>
            </a:endParaRPr>
          </a:p>
          <a:p>
            <a:pPr marL="0" indent="0">
              <a:lnSpc>
                <a:spcPct val="130000"/>
              </a:lnSpc>
              <a:tabLst>
                <a:tab pos="400050" algn="l"/>
                <a:tab pos="503238" algn="l"/>
              </a:tabLst>
            </a:pPr>
            <a:r>
              <a:rPr lang="en-GB" altLang="ja-JP" sz="2400" smtClean="0">
                <a:ea typeface="Times New Roman" pitchFamily="18" charset="0"/>
                <a:cs typeface="Arial" charset="0"/>
              </a:rPr>
              <a:t>The supervisor </a:t>
            </a:r>
            <a:r>
              <a:rPr lang="en-GB" altLang="ja-JP" sz="2400" b="1" smtClean="0">
                <a:ea typeface="Times New Roman" pitchFamily="18" charset="0"/>
                <a:cs typeface="Arial" charset="0"/>
              </a:rPr>
              <a:t>identifies, monitors and analyses market and financial developments</a:t>
            </a:r>
            <a:r>
              <a:rPr lang="en-GB" altLang="ja-JP" sz="2400" smtClean="0">
                <a:ea typeface="Times New Roman" pitchFamily="18" charset="0"/>
                <a:cs typeface="Arial" charset="0"/>
              </a:rPr>
              <a:t> and other environmental factors that may impact insurers and insurance markets and </a:t>
            </a:r>
            <a:r>
              <a:rPr lang="en-GB" altLang="ja-JP" sz="2400" b="1" smtClean="0">
                <a:ea typeface="Times New Roman" pitchFamily="18" charset="0"/>
                <a:cs typeface="Arial" charset="0"/>
              </a:rPr>
              <a:t>uses this information in the supervision of individual insurers</a:t>
            </a:r>
            <a:r>
              <a:rPr lang="en-GB" altLang="ja-JP" sz="2400" smtClean="0">
                <a:ea typeface="Times New Roman" pitchFamily="18" charset="0"/>
                <a:cs typeface="Arial" charset="0"/>
              </a:rPr>
              <a:t>. </a:t>
            </a:r>
            <a:endParaRPr lang="en-GB" altLang="ja-JP" sz="2400" smtClean="0"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Agenda</a:t>
            </a:r>
          </a:p>
        </p:txBody>
      </p:sp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smtClean="0"/>
              <a:t>ASSAL 24 April 2012</a:t>
            </a:r>
            <a:endParaRPr lang="en-US" altLang="ja-JP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3E5DC9-48B7-4A85-A3F6-D21B74D3D649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28676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46050" y="6143625"/>
            <a:ext cx="935038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28678" name="TextBox 1"/>
          <p:cNvSpPr txBox="1">
            <a:spLocks noChangeArrowheads="1"/>
          </p:cNvSpPr>
          <p:nvPr/>
        </p:nvSpPr>
        <p:spPr bwMode="auto">
          <a:xfrm>
            <a:off x="1476375" y="1697038"/>
            <a:ext cx="64087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>
                <a:solidFill>
                  <a:srgbClr val="A6A6A6"/>
                </a:solidFill>
              </a:rPr>
              <a:t>Approach to macroprudential surveillance 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>
                <a:solidFill>
                  <a:srgbClr val="A6A6A6"/>
                </a:solidFill>
              </a:rPr>
              <a:t>ICP 24</a:t>
            </a:r>
            <a:endParaRPr kumimoji="0" lang="en-GB" altLang="ja-JP" sz="3200" b="1">
              <a:solidFill>
                <a:srgbClr val="A6A6A6"/>
              </a:solidFill>
            </a:endParaRP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en-GB" altLang="ja-JP" sz="3200" b="1"/>
              <a:t>Case studies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None/>
            </a:pPr>
            <a:endParaRPr kumimoji="0" lang="en-GB" altLang="ja-JP" sz="2800" b="1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Instructions</a:t>
            </a:r>
          </a:p>
        </p:txBody>
      </p:sp>
      <p:sp>
        <p:nvSpPr>
          <p:cNvPr id="30722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/>
              <a:t>ASSAL 24 April 2012</a:t>
            </a:r>
            <a:endParaRPr kumimoji="0" lang="en-US" altLang="ja-JP" sz="100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349B914-557A-4CDF-92F3-EC9F7303EFFF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8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0724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0725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1331913" y="1628775"/>
            <a:ext cx="6696075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110000"/>
              </a:lnSpc>
              <a:spcAft>
                <a:spcPts val="1800"/>
              </a:spcAft>
              <a:buFont typeface="Arial" charset="0"/>
              <a:buAutoNum type="arabicParenR"/>
            </a:pPr>
            <a:r>
              <a:rPr kumimoji="0" lang="en-GB" altLang="ja-JP" sz="2400" b="1"/>
              <a:t>Please divide up in to five separate groups </a:t>
            </a:r>
          </a:p>
          <a:p>
            <a:pPr marL="457200" indent="-457200" eaLnBrk="0" hangingPunct="0">
              <a:lnSpc>
                <a:spcPct val="110000"/>
              </a:lnSpc>
              <a:spcAft>
                <a:spcPts val="1800"/>
              </a:spcAft>
              <a:buFont typeface="Arial" charset="0"/>
              <a:buAutoNum type="arabicParenR"/>
            </a:pPr>
            <a:r>
              <a:rPr kumimoji="0" lang="en-GB" altLang="ja-JP" sz="2400" b="1"/>
              <a:t>Discuss the cases and address the questions given on the next slide</a:t>
            </a:r>
          </a:p>
          <a:p>
            <a:pPr marL="457200" indent="-457200" eaLnBrk="0" hangingPunct="0">
              <a:lnSpc>
                <a:spcPct val="110000"/>
              </a:lnSpc>
              <a:spcAft>
                <a:spcPts val="1800"/>
              </a:spcAft>
              <a:buFont typeface="Arial" charset="0"/>
              <a:buAutoNum type="arabicParenR"/>
            </a:pPr>
            <a:r>
              <a:rPr kumimoji="0" lang="en-GB" altLang="ja-JP" sz="2400" b="1"/>
              <a:t>Each group will have up to four minutes to present their answers to the plenary</a:t>
            </a: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ja-JP" smtClean="0"/>
              <a:t>ASSAL 24 April 2012</a:t>
            </a:r>
            <a:endParaRPr lang="en-US" altLang="ja-JP" smtClean="0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FD39A2-F463-4F65-A0D8-6C317A218B33}" type="slidenum">
              <a:rPr lang="ja-JP" altLang="en-US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z="2800" smtClean="0">
                <a:ea typeface="ＭＳ Ｐゴシック" charset="-128"/>
              </a:rPr>
              <a:t>Questions</a:t>
            </a:r>
          </a:p>
        </p:txBody>
      </p:sp>
      <p:graphicFrame>
        <p:nvGraphicFramePr>
          <p:cNvPr id="30742" name="Group 22"/>
          <p:cNvGraphicFramePr>
            <a:graphicFrameLocks noGrp="1"/>
          </p:cNvGraphicFramePr>
          <p:nvPr>
            <p:ph sz="half" idx="2"/>
          </p:nvPr>
        </p:nvGraphicFramePr>
        <p:xfrm>
          <a:off x="1476375" y="1555750"/>
          <a:ext cx="6696075" cy="4248150"/>
        </p:xfrm>
        <a:graphic>
          <a:graphicData uri="http://schemas.openxmlformats.org/drawingml/2006/table">
            <a:tbl>
              <a:tblPr/>
              <a:tblGrid>
                <a:gridCol w="669607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Discuss these questions for all five risks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78238">
                <a:tc>
                  <a:txBody>
                    <a:bodyPr/>
                    <a:lstStyle/>
                    <a:p>
                      <a:pPr marL="342900" marR="0" lvl="0" indent="-503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will the risk impact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de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 insurers?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de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Non-life insurers?</a:t>
                      </a:r>
                    </a:p>
                    <a:p>
                      <a:pPr marL="342900" marR="0" lvl="0" indent="-503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possible early warning indicators for the risk?</a:t>
                      </a:r>
                    </a:p>
                    <a:p>
                      <a:pPr marL="342900" marR="0" lvl="0" indent="-503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C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should the supervisor do to mitigate the risk?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Presentatio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686</Words>
  <Application>Microsoft Office PowerPoint</Application>
  <PresentationFormat>画面に合わせる (4:3)</PresentationFormat>
  <Paragraphs>167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デザイン テンプレート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Arial</vt:lpstr>
      <vt:lpstr>ＭＳ Ｐゴシック</vt:lpstr>
      <vt:lpstr>Wingdings</vt:lpstr>
      <vt:lpstr>Times New Roman</vt:lpstr>
      <vt:lpstr>Arial Narrow</vt:lpstr>
      <vt:lpstr>SimSun</vt:lpstr>
      <vt:lpstr>Presentation Template</vt:lpstr>
      <vt:lpstr>Presentation Template</vt:lpstr>
      <vt:lpstr>ASSAL Meeting Workshop </vt:lpstr>
      <vt:lpstr>Agenda</vt:lpstr>
      <vt:lpstr>Why we (should) regulate</vt:lpstr>
      <vt:lpstr>Macro- and microprudential approaches</vt:lpstr>
      <vt:lpstr>Agenda</vt:lpstr>
      <vt:lpstr>The salient principle of ICP 24 </vt:lpstr>
      <vt:lpstr>Agenda</vt:lpstr>
      <vt:lpstr>Instructions</vt:lpstr>
      <vt:lpstr>Questions</vt:lpstr>
      <vt:lpstr>Case 1 for discussion</vt:lpstr>
      <vt:lpstr>Case 2 for discussion</vt:lpstr>
      <vt:lpstr>Case 3 for discussion</vt:lpstr>
      <vt:lpstr>Case 4 for discussion</vt:lpstr>
      <vt:lpstr>Case 5 for discussion</vt:lpstr>
    </vt:vector>
  </TitlesOfParts>
  <Company>BIS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IAIS </dc:creator>
  <cp:lastModifiedBy>Yasuharu FUJIOKA</cp:lastModifiedBy>
  <cp:revision>366</cp:revision>
  <cp:lastPrinted>2012-04-03T11:45:11Z</cp:lastPrinted>
  <dcterms:created xsi:type="dcterms:W3CDTF">2011-04-15T14:14:16Z</dcterms:created>
  <dcterms:modified xsi:type="dcterms:W3CDTF">2012-04-06T10:16:47Z</dcterms:modified>
</cp:coreProperties>
</file>