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93" r:id="rId3"/>
    <p:sldId id="321" r:id="rId4"/>
    <p:sldId id="307" r:id="rId5"/>
    <p:sldId id="320" r:id="rId6"/>
    <p:sldId id="363" r:id="rId7"/>
    <p:sldId id="359" r:id="rId8"/>
    <p:sldId id="322" r:id="rId9"/>
    <p:sldId id="319" r:id="rId10"/>
    <p:sldId id="372" r:id="rId11"/>
    <p:sldId id="258" r:id="rId12"/>
    <p:sldId id="259" r:id="rId13"/>
    <p:sldId id="296" r:id="rId14"/>
    <p:sldId id="373" r:id="rId15"/>
    <p:sldId id="348" r:id="rId16"/>
    <p:sldId id="349" r:id="rId17"/>
    <p:sldId id="328" r:id="rId18"/>
    <p:sldId id="374" r:id="rId19"/>
    <p:sldId id="364" r:id="rId20"/>
    <p:sldId id="365" r:id="rId21"/>
    <p:sldId id="340" r:id="rId22"/>
    <p:sldId id="329" r:id="rId23"/>
    <p:sldId id="315" r:id="rId24"/>
    <p:sldId id="301" r:id="rId25"/>
    <p:sldId id="330" r:id="rId26"/>
    <p:sldId id="274" r:id="rId27"/>
  </p:sldIdLst>
  <p:sldSz cx="9144000" cy="6858000" type="screen4x3"/>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1B978B"/>
    <a:srgbClr val="235F89"/>
    <a:srgbClr val="BDDFC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433" autoAdjust="0"/>
  </p:normalViewPr>
  <p:slideViewPr>
    <p:cSldViewPr snapToGrid="0" snapToObjects="1">
      <p:cViewPr>
        <p:scale>
          <a:sx n="81" d="100"/>
          <a:sy n="81" d="100"/>
        </p:scale>
        <p:origin x="-2928" y="-80"/>
      </p:cViewPr>
      <p:guideLst>
        <p:guide orient="horz" pos="2214"/>
        <p:guide pos="3104"/>
      </p:guideLst>
    </p:cSldViewPr>
  </p:slideViewPr>
  <p:notesTextViewPr>
    <p:cViewPr>
      <p:scale>
        <a:sx n="100" d="100"/>
        <a:sy n="100" d="100"/>
      </p:scale>
      <p:origin x="0" y="0"/>
    </p:cViewPr>
  </p:notesTextViewPr>
  <p:sorterViewPr>
    <p:cViewPr>
      <p:scale>
        <a:sx n="100" d="100"/>
        <a:sy n="100" d="100"/>
      </p:scale>
      <p:origin x="0" y="204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1.xml"/><Relationship Id="rId2"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2.xml"/><Relationship Id="rId2"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
          <c:w val="0.949045654655739"/>
          <c:h val="0.912054982947669"/>
        </c:manualLayout>
      </c:layout>
      <c:areaChart>
        <c:grouping val="standard"/>
        <c:varyColors val="0"/>
        <c:ser>
          <c:idx val="1"/>
          <c:order val="0"/>
          <c:spPr>
            <a:solidFill>
              <a:schemeClr val="accent1">
                <a:lumMod val="75000"/>
              </a:schemeClr>
            </a:solidFill>
            <a:ln w="25400">
              <a:noFill/>
            </a:ln>
            <a:effectLst/>
          </c:spPr>
          <c:cat>
            <c:numRef>
              <c:f>Hoja1!$B$2:$CB$2</c:f>
              <c:numCache>
                <c:formatCode>General</c:formatCode>
                <c:ptCount val="79"/>
                <c:pt idx="0">
                  <c:v>2008.0</c:v>
                </c:pt>
                <c:pt idx="1">
                  <c:v>2009.0</c:v>
                </c:pt>
                <c:pt idx="2">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pt idx="18">
                  <c:v>2026.0</c:v>
                </c:pt>
                <c:pt idx="19">
                  <c:v>2027.0</c:v>
                </c:pt>
                <c:pt idx="20">
                  <c:v>2028.0</c:v>
                </c:pt>
                <c:pt idx="21">
                  <c:v>2029.0</c:v>
                </c:pt>
                <c:pt idx="22">
                  <c:v>2030.0</c:v>
                </c:pt>
                <c:pt idx="23">
                  <c:v>2031.0</c:v>
                </c:pt>
                <c:pt idx="24">
                  <c:v>2032.0</c:v>
                </c:pt>
                <c:pt idx="25">
                  <c:v>2033.0</c:v>
                </c:pt>
                <c:pt idx="26">
                  <c:v>2034.0</c:v>
                </c:pt>
                <c:pt idx="27">
                  <c:v>2035.0</c:v>
                </c:pt>
                <c:pt idx="28">
                  <c:v>2036.0</c:v>
                </c:pt>
                <c:pt idx="29">
                  <c:v>2037.0</c:v>
                </c:pt>
                <c:pt idx="30">
                  <c:v>2038.0</c:v>
                </c:pt>
                <c:pt idx="31">
                  <c:v>2039.0</c:v>
                </c:pt>
                <c:pt idx="32">
                  <c:v>2040.0</c:v>
                </c:pt>
                <c:pt idx="33">
                  <c:v>2041.0</c:v>
                </c:pt>
                <c:pt idx="34">
                  <c:v>2042.0</c:v>
                </c:pt>
                <c:pt idx="35">
                  <c:v>2043.0</c:v>
                </c:pt>
                <c:pt idx="36">
                  <c:v>2044.0</c:v>
                </c:pt>
                <c:pt idx="37">
                  <c:v>2045.0</c:v>
                </c:pt>
                <c:pt idx="38">
                  <c:v>2046.0</c:v>
                </c:pt>
                <c:pt idx="39">
                  <c:v>2047.0</c:v>
                </c:pt>
                <c:pt idx="40">
                  <c:v>2048.0</c:v>
                </c:pt>
                <c:pt idx="41">
                  <c:v>2049.0</c:v>
                </c:pt>
                <c:pt idx="42">
                  <c:v>2050.0</c:v>
                </c:pt>
                <c:pt idx="43">
                  <c:v>2051.0</c:v>
                </c:pt>
                <c:pt idx="44">
                  <c:v>2052.0</c:v>
                </c:pt>
                <c:pt idx="45">
                  <c:v>2053.0</c:v>
                </c:pt>
                <c:pt idx="46">
                  <c:v>2054.0</c:v>
                </c:pt>
                <c:pt idx="47">
                  <c:v>2055.0</c:v>
                </c:pt>
                <c:pt idx="48">
                  <c:v>2056.0</c:v>
                </c:pt>
                <c:pt idx="49">
                  <c:v>2057.0</c:v>
                </c:pt>
                <c:pt idx="50">
                  <c:v>2058.0</c:v>
                </c:pt>
                <c:pt idx="51">
                  <c:v>2059.0</c:v>
                </c:pt>
                <c:pt idx="52">
                  <c:v>2060.0</c:v>
                </c:pt>
                <c:pt idx="53">
                  <c:v>2061.0</c:v>
                </c:pt>
                <c:pt idx="54">
                  <c:v>2062.0</c:v>
                </c:pt>
                <c:pt idx="55">
                  <c:v>2063.0</c:v>
                </c:pt>
                <c:pt idx="56">
                  <c:v>2064.0</c:v>
                </c:pt>
                <c:pt idx="57">
                  <c:v>2065.0</c:v>
                </c:pt>
                <c:pt idx="58">
                  <c:v>2066.0</c:v>
                </c:pt>
                <c:pt idx="59">
                  <c:v>2067.0</c:v>
                </c:pt>
                <c:pt idx="60">
                  <c:v>2068.0</c:v>
                </c:pt>
                <c:pt idx="61">
                  <c:v>2069.0</c:v>
                </c:pt>
                <c:pt idx="62">
                  <c:v>2070.0</c:v>
                </c:pt>
                <c:pt idx="63">
                  <c:v>2071.0</c:v>
                </c:pt>
                <c:pt idx="64">
                  <c:v>2072.0</c:v>
                </c:pt>
                <c:pt idx="65">
                  <c:v>2073.0</c:v>
                </c:pt>
                <c:pt idx="66">
                  <c:v>2074.0</c:v>
                </c:pt>
                <c:pt idx="67">
                  <c:v>2075.0</c:v>
                </c:pt>
                <c:pt idx="68">
                  <c:v>2076.0</c:v>
                </c:pt>
                <c:pt idx="69">
                  <c:v>2077.0</c:v>
                </c:pt>
                <c:pt idx="70">
                  <c:v>2078.0</c:v>
                </c:pt>
                <c:pt idx="71">
                  <c:v>2079.0</c:v>
                </c:pt>
                <c:pt idx="72">
                  <c:v>2080.0</c:v>
                </c:pt>
                <c:pt idx="73">
                  <c:v>2081.0</c:v>
                </c:pt>
                <c:pt idx="74">
                  <c:v>2082.0</c:v>
                </c:pt>
                <c:pt idx="75">
                  <c:v>2083.0</c:v>
                </c:pt>
                <c:pt idx="76">
                  <c:v>2084.0</c:v>
                </c:pt>
                <c:pt idx="77">
                  <c:v>2085.0</c:v>
                </c:pt>
                <c:pt idx="78">
                  <c:v>2086.0</c:v>
                </c:pt>
              </c:numCache>
            </c:numRef>
          </c:cat>
          <c:val>
            <c:numRef>
              <c:f>Hoja1!$B$3:$CB$3</c:f>
              <c:numCache>
                <c:formatCode>"$"#,##0.00</c:formatCode>
                <c:ptCount val="79"/>
                <c:pt idx="0">
                  <c:v>23858.0</c:v>
                </c:pt>
                <c:pt idx="1">
                  <c:v>28858.0</c:v>
                </c:pt>
                <c:pt idx="2">
                  <c:v>33585.0</c:v>
                </c:pt>
                <c:pt idx="3">
                  <c:v>36842.0</c:v>
                </c:pt>
                <c:pt idx="4">
                  <c:v>43975.0</c:v>
                </c:pt>
                <c:pt idx="5">
                  <c:v>46032.0</c:v>
                </c:pt>
                <c:pt idx="6">
                  <c:v>51017.0</c:v>
                </c:pt>
                <c:pt idx="7">
                  <c:v>53176.0</c:v>
                </c:pt>
                <c:pt idx="8">
                  <c:v>55928.0</c:v>
                </c:pt>
                <c:pt idx="9">
                  <c:v>57885.48</c:v>
                </c:pt>
                <c:pt idx="10">
                  <c:v>59911.4718</c:v>
                </c:pt>
                <c:pt idx="11">
                  <c:v>62008.373313</c:v>
                </c:pt>
                <c:pt idx="12">
                  <c:v>64178.666378955</c:v>
                </c:pt>
                <c:pt idx="13">
                  <c:v>66424.91970221841</c:v>
                </c:pt>
                <c:pt idx="14">
                  <c:v>68749.79189179601</c:v>
                </c:pt>
                <c:pt idx="15">
                  <c:v>71156.03460800892</c:v>
                </c:pt>
                <c:pt idx="16">
                  <c:v>73646.49581928921</c:v>
                </c:pt>
                <c:pt idx="17">
                  <c:v>76224.1231729644</c:v>
                </c:pt>
                <c:pt idx="18">
                  <c:v>78891.96748401804</c:v>
                </c:pt>
                <c:pt idx="19">
                  <c:v>81653.18634595869</c:v>
                </c:pt>
                <c:pt idx="20">
                  <c:v>84511.04786806724</c:v>
                </c:pt>
                <c:pt idx="21">
                  <c:v>87468.93454344942</c:v>
                </c:pt>
                <c:pt idx="22">
                  <c:v>90530.34725247031</c:v>
                </c:pt>
                <c:pt idx="23">
                  <c:v>93698.90940630677</c:v>
                </c:pt>
                <c:pt idx="24">
                  <c:v>96978.37123552742</c:v>
                </c:pt>
                <c:pt idx="25">
                  <c:v>100372.614228771</c:v>
                </c:pt>
                <c:pt idx="26">
                  <c:v>103885.655726778</c:v>
                </c:pt>
                <c:pt idx="27">
                  <c:v>107521.6536772152</c:v>
                </c:pt>
                <c:pt idx="28">
                  <c:v>111284.9115559177</c:v>
                </c:pt>
                <c:pt idx="29">
                  <c:v>115179.8834603748</c:v>
                </c:pt>
                <c:pt idx="30">
                  <c:v>119211.179381488</c:v>
                </c:pt>
                <c:pt idx="31">
                  <c:v>123383.57065984</c:v>
                </c:pt>
                <c:pt idx="32">
                  <c:v>127701.9956329344</c:v>
                </c:pt>
                <c:pt idx="33" formatCode="General">
                  <c:v>0.0</c:v>
                </c:pt>
                <c:pt idx="34" formatCode="General">
                  <c:v>0.0</c:v>
                </c:pt>
                <c:pt idx="35" formatCode="General">
                  <c:v>0.0</c:v>
                </c:pt>
                <c:pt idx="36" formatCode="General">
                  <c:v>0.0</c:v>
                </c:pt>
                <c:pt idx="37" formatCode="General">
                  <c:v>0.0</c:v>
                </c:pt>
                <c:pt idx="38" formatCode="General">
                  <c:v>0.0</c:v>
                </c:pt>
                <c:pt idx="39" formatCode="General">
                  <c:v>0.0</c:v>
                </c:pt>
                <c:pt idx="40" formatCode="General">
                  <c:v>0.0</c:v>
                </c:pt>
                <c:pt idx="41" formatCode="General">
                  <c:v>0.0</c:v>
                </c:pt>
                <c:pt idx="42" formatCode="General">
                  <c:v>0.0</c:v>
                </c:pt>
                <c:pt idx="43" formatCode="General">
                  <c:v>0.0</c:v>
                </c:pt>
                <c:pt idx="44" formatCode="General">
                  <c:v>0.0</c:v>
                </c:pt>
                <c:pt idx="45" formatCode="General">
                  <c:v>0.0</c:v>
                </c:pt>
                <c:pt idx="46" formatCode="General">
                  <c:v>0.0</c:v>
                </c:pt>
                <c:pt idx="47" formatCode="General">
                  <c:v>0.0</c:v>
                </c:pt>
                <c:pt idx="48" formatCode="General">
                  <c:v>0.0</c:v>
                </c:pt>
                <c:pt idx="49" formatCode="General">
                  <c:v>0.0</c:v>
                </c:pt>
                <c:pt idx="50" formatCode="General">
                  <c:v>0.0</c:v>
                </c:pt>
                <c:pt idx="51" formatCode="General">
                  <c:v>0.0</c:v>
                </c:pt>
                <c:pt idx="52" formatCode="General">
                  <c:v>0.0</c:v>
                </c:pt>
                <c:pt idx="53" formatCode="General">
                  <c:v>0.0</c:v>
                </c:pt>
                <c:pt idx="54" formatCode="General">
                  <c:v>0.0</c:v>
                </c:pt>
                <c:pt idx="55" formatCode="General">
                  <c:v>0.0</c:v>
                </c:pt>
                <c:pt idx="56" formatCode="General">
                  <c:v>0.0</c:v>
                </c:pt>
                <c:pt idx="57" formatCode="General">
                  <c:v>0.0</c:v>
                </c:pt>
                <c:pt idx="58" formatCode="General">
                  <c:v>0.0</c:v>
                </c:pt>
                <c:pt idx="59" formatCode="General">
                  <c:v>0.0</c:v>
                </c:pt>
                <c:pt idx="60" formatCode="General">
                  <c:v>0.0</c:v>
                </c:pt>
                <c:pt idx="61" formatCode="General">
                  <c:v>0.0</c:v>
                </c:pt>
                <c:pt idx="62" formatCode="General">
                  <c:v>0.0</c:v>
                </c:pt>
                <c:pt idx="63" formatCode="General">
                  <c:v>0.0</c:v>
                </c:pt>
                <c:pt idx="64" formatCode="General">
                  <c:v>0.0</c:v>
                </c:pt>
                <c:pt idx="65" formatCode="General">
                  <c:v>0.0</c:v>
                </c:pt>
                <c:pt idx="66" formatCode="General">
                  <c:v>0.0</c:v>
                </c:pt>
                <c:pt idx="67" formatCode="General">
                  <c:v>0.0</c:v>
                </c:pt>
                <c:pt idx="68" formatCode="General">
                  <c:v>0.0</c:v>
                </c:pt>
                <c:pt idx="69" formatCode="General">
                  <c:v>0.0</c:v>
                </c:pt>
                <c:pt idx="70" formatCode="General">
                  <c:v>0.0</c:v>
                </c:pt>
                <c:pt idx="71" formatCode="General">
                  <c:v>0.0</c:v>
                </c:pt>
                <c:pt idx="72" formatCode="General">
                  <c:v>0.0</c:v>
                </c:pt>
                <c:pt idx="73" formatCode="General">
                  <c:v>0.0</c:v>
                </c:pt>
                <c:pt idx="74" formatCode="General">
                  <c:v>0.0</c:v>
                </c:pt>
                <c:pt idx="75" formatCode="General">
                  <c:v>0.0</c:v>
                </c:pt>
                <c:pt idx="76" formatCode="General">
                  <c:v>0.0</c:v>
                </c:pt>
                <c:pt idx="77" formatCode="General">
                  <c:v>0.0</c:v>
                </c:pt>
                <c:pt idx="78" formatCode="General">
                  <c:v>0.0</c:v>
                </c:pt>
              </c:numCache>
            </c:numRef>
          </c:val>
        </c:ser>
        <c:ser>
          <c:idx val="2"/>
          <c:order val="1"/>
          <c:spPr>
            <a:solidFill>
              <a:schemeClr val="accent6">
                <a:lumMod val="75000"/>
              </a:schemeClr>
            </a:solidFill>
            <a:ln w="25400">
              <a:noFill/>
            </a:ln>
            <a:effectLst/>
          </c:spPr>
          <c:cat>
            <c:numRef>
              <c:f>Hoja1!$B$2:$CB$2</c:f>
              <c:numCache>
                <c:formatCode>General</c:formatCode>
                <c:ptCount val="79"/>
                <c:pt idx="0">
                  <c:v>2008.0</c:v>
                </c:pt>
                <c:pt idx="1">
                  <c:v>2009.0</c:v>
                </c:pt>
                <c:pt idx="2">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pt idx="18">
                  <c:v>2026.0</c:v>
                </c:pt>
                <c:pt idx="19">
                  <c:v>2027.0</c:v>
                </c:pt>
                <c:pt idx="20">
                  <c:v>2028.0</c:v>
                </c:pt>
                <c:pt idx="21">
                  <c:v>2029.0</c:v>
                </c:pt>
                <c:pt idx="22">
                  <c:v>2030.0</c:v>
                </c:pt>
                <c:pt idx="23">
                  <c:v>2031.0</c:v>
                </c:pt>
                <c:pt idx="24">
                  <c:v>2032.0</c:v>
                </c:pt>
                <c:pt idx="25">
                  <c:v>2033.0</c:v>
                </c:pt>
                <c:pt idx="26">
                  <c:v>2034.0</c:v>
                </c:pt>
                <c:pt idx="27">
                  <c:v>2035.0</c:v>
                </c:pt>
                <c:pt idx="28">
                  <c:v>2036.0</c:v>
                </c:pt>
                <c:pt idx="29">
                  <c:v>2037.0</c:v>
                </c:pt>
                <c:pt idx="30">
                  <c:v>2038.0</c:v>
                </c:pt>
                <c:pt idx="31">
                  <c:v>2039.0</c:v>
                </c:pt>
                <c:pt idx="32">
                  <c:v>2040.0</c:v>
                </c:pt>
                <c:pt idx="33">
                  <c:v>2041.0</c:v>
                </c:pt>
                <c:pt idx="34">
                  <c:v>2042.0</c:v>
                </c:pt>
                <c:pt idx="35">
                  <c:v>2043.0</c:v>
                </c:pt>
                <c:pt idx="36">
                  <c:v>2044.0</c:v>
                </c:pt>
                <c:pt idx="37">
                  <c:v>2045.0</c:v>
                </c:pt>
                <c:pt idx="38">
                  <c:v>2046.0</c:v>
                </c:pt>
                <c:pt idx="39">
                  <c:v>2047.0</c:v>
                </c:pt>
                <c:pt idx="40">
                  <c:v>2048.0</c:v>
                </c:pt>
                <c:pt idx="41">
                  <c:v>2049.0</c:v>
                </c:pt>
                <c:pt idx="42">
                  <c:v>2050.0</c:v>
                </c:pt>
                <c:pt idx="43">
                  <c:v>2051.0</c:v>
                </c:pt>
                <c:pt idx="44">
                  <c:v>2052.0</c:v>
                </c:pt>
                <c:pt idx="45">
                  <c:v>2053.0</c:v>
                </c:pt>
                <c:pt idx="46">
                  <c:v>2054.0</c:v>
                </c:pt>
                <c:pt idx="47">
                  <c:v>2055.0</c:v>
                </c:pt>
                <c:pt idx="48">
                  <c:v>2056.0</c:v>
                </c:pt>
                <c:pt idx="49">
                  <c:v>2057.0</c:v>
                </c:pt>
                <c:pt idx="50">
                  <c:v>2058.0</c:v>
                </c:pt>
                <c:pt idx="51">
                  <c:v>2059.0</c:v>
                </c:pt>
                <c:pt idx="52">
                  <c:v>2060.0</c:v>
                </c:pt>
                <c:pt idx="53">
                  <c:v>2061.0</c:v>
                </c:pt>
                <c:pt idx="54">
                  <c:v>2062.0</c:v>
                </c:pt>
                <c:pt idx="55">
                  <c:v>2063.0</c:v>
                </c:pt>
                <c:pt idx="56">
                  <c:v>2064.0</c:v>
                </c:pt>
                <c:pt idx="57">
                  <c:v>2065.0</c:v>
                </c:pt>
                <c:pt idx="58">
                  <c:v>2066.0</c:v>
                </c:pt>
                <c:pt idx="59">
                  <c:v>2067.0</c:v>
                </c:pt>
                <c:pt idx="60">
                  <c:v>2068.0</c:v>
                </c:pt>
                <c:pt idx="61">
                  <c:v>2069.0</c:v>
                </c:pt>
                <c:pt idx="62">
                  <c:v>2070.0</c:v>
                </c:pt>
                <c:pt idx="63">
                  <c:v>2071.0</c:v>
                </c:pt>
                <c:pt idx="64">
                  <c:v>2072.0</c:v>
                </c:pt>
                <c:pt idx="65">
                  <c:v>2073.0</c:v>
                </c:pt>
                <c:pt idx="66">
                  <c:v>2074.0</c:v>
                </c:pt>
                <c:pt idx="67">
                  <c:v>2075.0</c:v>
                </c:pt>
                <c:pt idx="68">
                  <c:v>2076.0</c:v>
                </c:pt>
                <c:pt idx="69">
                  <c:v>2077.0</c:v>
                </c:pt>
                <c:pt idx="70">
                  <c:v>2078.0</c:v>
                </c:pt>
                <c:pt idx="71">
                  <c:v>2079.0</c:v>
                </c:pt>
                <c:pt idx="72">
                  <c:v>2080.0</c:v>
                </c:pt>
                <c:pt idx="73">
                  <c:v>2081.0</c:v>
                </c:pt>
                <c:pt idx="74">
                  <c:v>2082.0</c:v>
                </c:pt>
                <c:pt idx="75">
                  <c:v>2083.0</c:v>
                </c:pt>
                <c:pt idx="76">
                  <c:v>2084.0</c:v>
                </c:pt>
                <c:pt idx="77">
                  <c:v>2085.0</c:v>
                </c:pt>
                <c:pt idx="78">
                  <c:v>2086.0</c:v>
                </c:pt>
              </c:numCache>
            </c:numRef>
          </c:cat>
          <c:val>
            <c:numRef>
              <c:f>Hoja1!$B$4:$CB$4</c:f>
              <c:numCache>
                <c:formatCode>General</c:formatCode>
                <c:ptCount val="79"/>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formatCode="&quot;$&quot;#,##0.00">
                  <c:v>127701.9956329344</c:v>
                </c:pt>
                <c:pt idx="33" formatCode="_(* #,##0.00_);_(* \(#,##0.00\);_(* &quot;-&quot;??_);_(@_)">
                  <c:v>120319.9351333721</c:v>
                </c:pt>
                <c:pt idx="34" formatCode="_(* #,##0.00_);_(* \(#,##0.00\);_(* &quot;-&quot;??_);_(@_)">
                  <c:v>117204.081257388</c:v>
                </c:pt>
                <c:pt idx="35" formatCode="_(* #,##0.00_);_(* \(#,##0.00\);_(* &quot;-&quot;??_);_(@_)">
                  <c:v>114036.744614514</c:v>
                </c:pt>
                <c:pt idx="36" formatCode="_(* #,##0.00_);_(* \(#,##0.00\);_(* &quot;-&quot;??_);_(@_)">
                  <c:v>110818.8828277705</c:v>
                </c:pt>
                <c:pt idx="37" formatCode="_(* #,##0.00_);_(* \(#,##0.00\);_(* &quot;-&quot;??_);_(@_)">
                  <c:v>107551.6087765408</c:v>
                </c:pt>
                <c:pt idx="38" formatCode="_(* #,##0.00_);_(* \(#,##0.00\);_(* &quot;-&quot;??_);_(@_)">
                  <c:v>104236.254424417</c:v>
                </c:pt>
                <c:pt idx="39" formatCode="_(* #,##0.00_);_(* \(#,##0.00\);_(* &quot;-&quot;??_);_(@_)">
                  <c:v>100874.4327151482</c:v>
                </c:pt>
                <c:pt idx="40" formatCode="_(* #,##0.00_);_(* \(#,##0.00\);_(* &quot;-&quot;??_);_(@_)">
                  <c:v>97468.03488191174</c:v>
                </c:pt>
                <c:pt idx="41" formatCode="_(* #,##0.00_);_(* \(#,##0.00\);_(* &quot;-&quot;??_);_(@_)">
                  <c:v>94019.22742307391</c:v>
                </c:pt>
                <c:pt idx="42" formatCode="_(* #,##0.00_);_(* \(#,##0.00\);_(* &quot;-&quot;??_);_(@_)">
                  <c:v>90530.50955041239</c:v>
                </c:pt>
                <c:pt idx="43" formatCode="_(* #,##0.00_);_(* \(#,##0.00\);_(* &quot;-&quot;??_);_(@_)">
                  <c:v>87004.70796467237</c:v>
                </c:pt>
                <c:pt idx="44" formatCode="_(* #,##0.00_);_(* \(#,##0.00\);_(* &quot;-&quot;??_);_(@_)">
                  <c:v>83444.9706274285</c:v>
                </c:pt>
                <c:pt idx="45" formatCode="_(* #,##0.00_);_(* \(#,##0.00\);_(* &quot;-&quot;??_);_(@_)">
                  <c:v>79854.45307302159</c:v>
                </c:pt>
                <c:pt idx="46" formatCode="_(* #,##0.00_);_(* \(#,##0.00\);_(* &quot;-&quot;??_);_(@_)">
                  <c:v>76236.64399503639</c:v>
                </c:pt>
                <c:pt idx="47" formatCode="_(* #,##0.00_);_(* \(#,##0.00\);_(* &quot;-&quot;??_);_(@_)">
                  <c:v>72595.34248109601</c:v>
                </c:pt>
                <c:pt idx="48" formatCode="_(* #,##0.00_);_(* \(#,##0.00\);_(* &quot;-&quot;??_);_(@_)">
                  <c:v>68934.62036153912</c:v>
                </c:pt>
                <c:pt idx="49" formatCode="_(* #,##0.00_);_(* \(#,##0.00\);_(* &quot;-&quot;??_);_(@_)">
                  <c:v>65258.80802014147</c:v>
                </c:pt>
                <c:pt idx="50" formatCode="_(* #,##0.00_);_(* \(#,##0.00\);_(* &quot;-&quot;??_);_(@_)">
                  <c:v>61572.53504009755</c:v>
                </c:pt>
                <c:pt idx="51" formatCode="_(* #,##0.00_);_(* \(#,##0.00\);_(* &quot;-&quot;??_);_(@_)">
                  <c:v>57880.63872041545</c:v>
                </c:pt>
                <c:pt idx="52" formatCode="_(* #,##0.00_);_(* \(#,##0.00\);_(* &quot;-&quot;??_);_(@_)">
                  <c:v>54188.27550524444</c:v>
                </c:pt>
                <c:pt idx="53" formatCode="_(* #,##0.00_);_(* \(#,##0.00\);_(* &quot;-&quot;??_);_(@_)">
                  <c:v>50500.82741440942</c:v>
                </c:pt>
                <c:pt idx="54" formatCode="_(* #,##0.00_);_(* \(#,##0.00\);_(* &quot;-&quot;??_);_(@_)">
                  <c:v>46823.99607123646</c:v>
                </c:pt>
                <c:pt idx="55" formatCode="_(* #,##0.00_);_(* \(#,##0.00\);_(* &quot;-&quot;??_);_(@_)">
                  <c:v>43163.75179756354</c:v>
                </c:pt>
                <c:pt idx="56" formatCode="_(* #,##0.00_);_(* \(#,##0.00\);_(* &quot;-&quot;??_);_(@_)">
                  <c:v>39526.43214650107</c:v>
                </c:pt>
                <c:pt idx="57" formatCode="_(* #,##0.00_);_(* \(#,##0.00\);_(* &quot;-&quot;??_);_(@_)">
                  <c:v>35918.7010701722</c:v>
                </c:pt>
                <c:pt idx="58" formatCode="_(* #,##0.00_);_(* \(#,##0.00\);_(* &quot;-&quot;??_);_(@_)">
                  <c:v>32347.491007133</c:v>
                </c:pt>
                <c:pt idx="59" formatCode="_(* #,##0.00_);_(* \(#,##0.00\);_(* &quot;-&quot;??_);_(@_)">
                  <c:v>28835.69633293683</c:v>
                </c:pt>
                <c:pt idx="60" formatCode="_(* #,##0.00_);_(* \(#,##0.00\);_(* &quot;-&quot;??_);_(@_)">
                  <c:v>25404.34580919507</c:v>
                </c:pt>
                <c:pt idx="61" formatCode="_(* #,##0.00_);_(* \(#,##0.00\);_(* &quot;-&quot;??_);_(@_)">
                  <c:v>22080.12083398547</c:v>
                </c:pt>
                <c:pt idx="62" formatCode="_(* #,##0.00_);_(* \(#,##0.00\);_(* &quot;-&quot;??_);_(@_)">
                  <c:v>18892.48802338857</c:v>
                </c:pt>
                <c:pt idx="63" formatCode="_(* #,##0.00_);_(* \(#,##0.00\);_(* &quot;-&quot;??_);_(@_)">
                  <c:v>15872.46696223359</c:v>
                </c:pt>
                <c:pt idx="64" formatCode="_(* #,##0.00_);_(* \(#,##0.00\);_(* &quot;-&quot;??_);_(@_)">
                  <c:v>13051.66124901511</c:v>
                </c:pt>
                <c:pt idx="65" formatCode="_(* #,##0.00_);_(* \(#,##0.00\);_(* &quot;-&quot;??_);_(@_)">
                  <c:v>10461.01449612131</c:v>
                </c:pt>
                <c:pt idx="66" formatCode="_(* #,##0.00_);_(* \(#,##0.00\);_(* &quot;-&quot;??_);_(@_)">
                  <c:v>8129.043716598107</c:v>
                </c:pt>
                <c:pt idx="67" formatCode="_(* #,##0.00_);_(* \(#,##0.00\);_(* &quot;-&quot;??_);_(@_)">
                  <c:v>6079.733885205756</c:v>
                </c:pt>
                <c:pt idx="68" formatCode="_(* #,##0.00_);_(* \(#,##0.00\);_(* &quot;-&quot;??_);_(@_)">
                  <c:v>4330.0816831184</c:v>
                </c:pt>
                <c:pt idx="69" formatCode="_(* #,##0.00_);_(* \(#,##0.00\);_(* &quot;-&quot;??_);_(@_)">
                  <c:v>2934.483817931262</c:v>
                </c:pt>
                <c:pt idx="70" formatCode="_(* #,##0.00_);_(* \(#,##0.00\);_(* &quot;-&quot;??_);_(@_)">
                  <c:v>1872.464743444693</c:v>
                </c:pt>
                <c:pt idx="71" formatCode="_(* #,##0.00_);_(* \(#,##0.00\);_(* &quot;-&quot;??_);_(@_)">
                  <c:v>1109.531399893653</c:v>
                </c:pt>
                <c:pt idx="72" formatCode="_(* #,##0.00_);_(* \(#,##0.00\);_(* &quot;-&quot;??_);_(@_)">
                  <c:v>599.2636263619673</c:v>
                </c:pt>
                <c:pt idx="73" formatCode="_(* #,##0.00_);_(* \(#,##0.00\);_(* &quot;-&quot;??_);_(@_)">
                  <c:v>287.4055473405363</c:v>
                </c:pt>
                <c:pt idx="74" formatCode="_(* #,##0.00_);_(* \(#,##0.00\);_(* &quot;-&quot;??_);_(@_)">
                  <c:v>117.7452812568195</c:v>
                </c:pt>
                <c:pt idx="75" formatCode="_(* #,##0.00_);_(* \(#,##0.00\);_(* &quot;-&quot;??_);_(@_)">
                  <c:v>38.71196904206845</c:v>
                </c:pt>
                <c:pt idx="76" formatCode="_(* #,##0.00_);_(* \(#,##0.00\);_(* &quot;-&quot;??_);_(@_)">
                  <c:v>9.098527405925018</c:v>
                </c:pt>
                <c:pt idx="77" formatCode="_(* #,##0.00_);_(* \(#,##0.00\);_(* &quot;-&quot;??_);_(@_)">
                  <c:v>1.14904296479502</c:v>
                </c:pt>
                <c:pt idx="78" formatCode="_(* #,##0.00_);_(* \(#,##0.00\);_(* &quot;-&quot;??_);_(@_)">
                  <c:v>0.0</c:v>
                </c:pt>
              </c:numCache>
            </c:numRef>
          </c:val>
        </c:ser>
        <c:dLbls>
          <c:showLegendKey val="0"/>
          <c:showVal val="0"/>
          <c:showCatName val="0"/>
          <c:showSerName val="0"/>
          <c:showPercent val="0"/>
          <c:showBubbleSize val="0"/>
        </c:dLbls>
        <c:axId val="2118155896"/>
        <c:axId val="2118151352"/>
      </c:areaChart>
      <c:catAx>
        <c:axId val="2118155896"/>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18151352"/>
        <c:crosses val="autoZero"/>
        <c:auto val="1"/>
        <c:lblAlgn val="ctr"/>
        <c:lblOffset val="100"/>
        <c:noMultiLvlLbl val="0"/>
      </c:catAx>
      <c:valAx>
        <c:axId val="2118151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18155896"/>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
          <c:w val="0.949045654655739"/>
          <c:h val="0.912054982947669"/>
        </c:manualLayout>
      </c:layout>
      <c:areaChart>
        <c:grouping val="standard"/>
        <c:varyColors val="0"/>
        <c:ser>
          <c:idx val="1"/>
          <c:order val="0"/>
          <c:spPr>
            <a:solidFill>
              <a:schemeClr val="accent1">
                <a:lumMod val="75000"/>
              </a:schemeClr>
            </a:solidFill>
            <a:ln w="25400">
              <a:noFill/>
            </a:ln>
            <a:effectLst/>
          </c:spPr>
          <c:cat>
            <c:numRef>
              <c:f>Hoja1!$B$2:$CB$2</c:f>
              <c:numCache>
                <c:formatCode>General</c:formatCode>
                <c:ptCount val="79"/>
                <c:pt idx="0">
                  <c:v>2008.0</c:v>
                </c:pt>
                <c:pt idx="1">
                  <c:v>2009.0</c:v>
                </c:pt>
                <c:pt idx="2">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pt idx="18">
                  <c:v>2026.0</c:v>
                </c:pt>
                <c:pt idx="19">
                  <c:v>2027.0</c:v>
                </c:pt>
                <c:pt idx="20">
                  <c:v>2028.0</c:v>
                </c:pt>
                <c:pt idx="21">
                  <c:v>2029.0</c:v>
                </c:pt>
                <c:pt idx="22">
                  <c:v>2030.0</c:v>
                </c:pt>
                <c:pt idx="23">
                  <c:v>2031.0</c:v>
                </c:pt>
                <c:pt idx="24">
                  <c:v>2032.0</c:v>
                </c:pt>
                <c:pt idx="25">
                  <c:v>2033.0</c:v>
                </c:pt>
                <c:pt idx="26">
                  <c:v>2034.0</c:v>
                </c:pt>
                <c:pt idx="27">
                  <c:v>2035.0</c:v>
                </c:pt>
                <c:pt idx="28">
                  <c:v>2036.0</c:v>
                </c:pt>
                <c:pt idx="29">
                  <c:v>2037.0</c:v>
                </c:pt>
                <c:pt idx="30">
                  <c:v>2038.0</c:v>
                </c:pt>
                <c:pt idx="31">
                  <c:v>2039.0</c:v>
                </c:pt>
                <c:pt idx="32">
                  <c:v>2040.0</c:v>
                </c:pt>
                <c:pt idx="33">
                  <c:v>2041.0</c:v>
                </c:pt>
                <c:pt idx="34">
                  <c:v>2042.0</c:v>
                </c:pt>
                <c:pt idx="35">
                  <c:v>2043.0</c:v>
                </c:pt>
                <c:pt idx="36">
                  <c:v>2044.0</c:v>
                </c:pt>
                <c:pt idx="37">
                  <c:v>2045.0</c:v>
                </c:pt>
                <c:pt idx="38">
                  <c:v>2046.0</c:v>
                </c:pt>
                <c:pt idx="39">
                  <c:v>2047.0</c:v>
                </c:pt>
                <c:pt idx="40">
                  <c:v>2048.0</c:v>
                </c:pt>
                <c:pt idx="41">
                  <c:v>2049.0</c:v>
                </c:pt>
                <c:pt idx="42">
                  <c:v>2050.0</c:v>
                </c:pt>
                <c:pt idx="43">
                  <c:v>2051.0</c:v>
                </c:pt>
                <c:pt idx="44">
                  <c:v>2052.0</c:v>
                </c:pt>
                <c:pt idx="45">
                  <c:v>2053.0</c:v>
                </c:pt>
                <c:pt idx="46">
                  <c:v>2054.0</c:v>
                </c:pt>
                <c:pt idx="47">
                  <c:v>2055.0</c:v>
                </c:pt>
                <c:pt idx="48">
                  <c:v>2056.0</c:v>
                </c:pt>
                <c:pt idx="49">
                  <c:v>2057.0</c:v>
                </c:pt>
                <c:pt idx="50">
                  <c:v>2058.0</c:v>
                </c:pt>
                <c:pt idx="51">
                  <c:v>2059.0</c:v>
                </c:pt>
                <c:pt idx="52">
                  <c:v>2060.0</c:v>
                </c:pt>
                <c:pt idx="53">
                  <c:v>2061.0</c:v>
                </c:pt>
                <c:pt idx="54">
                  <c:v>2062.0</c:v>
                </c:pt>
                <c:pt idx="55">
                  <c:v>2063.0</c:v>
                </c:pt>
                <c:pt idx="56">
                  <c:v>2064.0</c:v>
                </c:pt>
                <c:pt idx="57">
                  <c:v>2065.0</c:v>
                </c:pt>
                <c:pt idx="58">
                  <c:v>2066.0</c:v>
                </c:pt>
                <c:pt idx="59">
                  <c:v>2067.0</c:v>
                </c:pt>
                <c:pt idx="60">
                  <c:v>2068.0</c:v>
                </c:pt>
                <c:pt idx="61">
                  <c:v>2069.0</c:v>
                </c:pt>
                <c:pt idx="62">
                  <c:v>2070.0</c:v>
                </c:pt>
                <c:pt idx="63">
                  <c:v>2071.0</c:v>
                </c:pt>
                <c:pt idx="64">
                  <c:v>2072.0</c:v>
                </c:pt>
                <c:pt idx="65">
                  <c:v>2073.0</c:v>
                </c:pt>
                <c:pt idx="66">
                  <c:v>2074.0</c:v>
                </c:pt>
                <c:pt idx="67">
                  <c:v>2075.0</c:v>
                </c:pt>
                <c:pt idx="68">
                  <c:v>2076.0</c:v>
                </c:pt>
                <c:pt idx="69">
                  <c:v>2077.0</c:v>
                </c:pt>
                <c:pt idx="70">
                  <c:v>2078.0</c:v>
                </c:pt>
                <c:pt idx="71">
                  <c:v>2079.0</c:v>
                </c:pt>
                <c:pt idx="72">
                  <c:v>2080.0</c:v>
                </c:pt>
                <c:pt idx="73">
                  <c:v>2081.0</c:v>
                </c:pt>
                <c:pt idx="74">
                  <c:v>2082.0</c:v>
                </c:pt>
                <c:pt idx="75">
                  <c:v>2083.0</c:v>
                </c:pt>
                <c:pt idx="76">
                  <c:v>2084.0</c:v>
                </c:pt>
                <c:pt idx="77">
                  <c:v>2085.0</c:v>
                </c:pt>
                <c:pt idx="78">
                  <c:v>2086.0</c:v>
                </c:pt>
              </c:numCache>
            </c:numRef>
          </c:cat>
          <c:val>
            <c:numRef>
              <c:f>Hoja1!$B$3:$CB$3</c:f>
              <c:numCache>
                <c:formatCode>"$"#,##0.00</c:formatCode>
                <c:ptCount val="79"/>
                <c:pt idx="0">
                  <c:v>23858.0</c:v>
                </c:pt>
                <c:pt idx="1">
                  <c:v>28858.0</c:v>
                </c:pt>
                <c:pt idx="2">
                  <c:v>33585.0</c:v>
                </c:pt>
                <c:pt idx="3">
                  <c:v>36842.0</c:v>
                </c:pt>
                <c:pt idx="4">
                  <c:v>43975.0</c:v>
                </c:pt>
                <c:pt idx="5">
                  <c:v>46032.0</c:v>
                </c:pt>
                <c:pt idx="6">
                  <c:v>51017.0</c:v>
                </c:pt>
                <c:pt idx="7">
                  <c:v>53176.0</c:v>
                </c:pt>
                <c:pt idx="8">
                  <c:v>55928.0</c:v>
                </c:pt>
                <c:pt idx="9">
                  <c:v>57885.48</c:v>
                </c:pt>
                <c:pt idx="10">
                  <c:v>59911.4718</c:v>
                </c:pt>
                <c:pt idx="11">
                  <c:v>62008.373313</c:v>
                </c:pt>
                <c:pt idx="12">
                  <c:v>64178.666378955</c:v>
                </c:pt>
                <c:pt idx="13">
                  <c:v>66424.91970221841</c:v>
                </c:pt>
                <c:pt idx="14">
                  <c:v>68749.79189179601</c:v>
                </c:pt>
                <c:pt idx="15">
                  <c:v>71156.03460800892</c:v>
                </c:pt>
                <c:pt idx="16">
                  <c:v>73646.49581928921</c:v>
                </c:pt>
                <c:pt idx="17">
                  <c:v>76224.1231729644</c:v>
                </c:pt>
                <c:pt idx="18">
                  <c:v>78891.96748401804</c:v>
                </c:pt>
                <c:pt idx="19">
                  <c:v>81653.18634595869</c:v>
                </c:pt>
                <c:pt idx="20">
                  <c:v>84511.04786806724</c:v>
                </c:pt>
                <c:pt idx="21">
                  <c:v>87468.93454344942</c:v>
                </c:pt>
                <c:pt idx="22">
                  <c:v>90530.34725247031</c:v>
                </c:pt>
                <c:pt idx="23">
                  <c:v>93698.90940630677</c:v>
                </c:pt>
                <c:pt idx="24">
                  <c:v>96978.37123552742</c:v>
                </c:pt>
                <c:pt idx="25">
                  <c:v>100372.614228771</c:v>
                </c:pt>
                <c:pt idx="26">
                  <c:v>103885.655726778</c:v>
                </c:pt>
                <c:pt idx="27">
                  <c:v>63885.65572677794</c:v>
                </c:pt>
                <c:pt idx="28" formatCode="_(&quot;$&quot;* #,##0.00_);_(&quot;$&quot;* \(#,##0.00\);_(&quot;$&quot;* &quot;-&quot;??_);_(@_)">
                  <c:v>66121.65367721516</c:v>
                </c:pt>
                <c:pt idx="29" formatCode="_(&quot;$&quot;* #,##0.00_);_(&quot;$&quot;* \(#,##0.00\);_(&quot;$&quot;* &quot;-&quot;??_);_(@_)">
                  <c:v>68435.91155591758</c:v>
                </c:pt>
                <c:pt idx="30" formatCode="_(&quot;$&quot;* #,##0.00_);_(&quot;$&quot;* \(#,##0.00\);_(&quot;$&quot;* &quot;-&quot;??_);_(@_)">
                  <c:v>70831.1684603748</c:v>
                </c:pt>
                <c:pt idx="31" formatCode="_(&quot;$&quot;* #,##0.00_);_(&quot;$&quot;* \(#,##0.00\);_(&quot;$&quot;* &quot;-&quot;??_);_(@_)">
                  <c:v>73310.2593564879</c:v>
                </c:pt>
                <c:pt idx="32">
                  <c:v>75876.11843396497</c:v>
                </c:pt>
                <c:pt idx="33" formatCode="General">
                  <c:v>0.0</c:v>
                </c:pt>
                <c:pt idx="34" formatCode="General">
                  <c:v>0.0</c:v>
                </c:pt>
                <c:pt idx="35" formatCode="General">
                  <c:v>0.0</c:v>
                </c:pt>
                <c:pt idx="36" formatCode="General">
                  <c:v>0.0</c:v>
                </c:pt>
                <c:pt idx="37" formatCode="General">
                  <c:v>0.0</c:v>
                </c:pt>
                <c:pt idx="38" formatCode="General">
                  <c:v>0.0</c:v>
                </c:pt>
                <c:pt idx="39" formatCode="General">
                  <c:v>0.0</c:v>
                </c:pt>
                <c:pt idx="40" formatCode="General">
                  <c:v>0.0</c:v>
                </c:pt>
                <c:pt idx="41" formatCode="General">
                  <c:v>0.0</c:v>
                </c:pt>
                <c:pt idx="42" formatCode="General">
                  <c:v>0.0</c:v>
                </c:pt>
                <c:pt idx="43" formatCode="General">
                  <c:v>0.0</c:v>
                </c:pt>
                <c:pt idx="44" formatCode="General">
                  <c:v>0.0</c:v>
                </c:pt>
                <c:pt idx="45" formatCode="General">
                  <c:v>0.0</c:v>
                </c:pt>
                <c:pt idx="46" formatCode="General">
                  <c:v>0.0</c:v>
                </c:pt>
                <c:pt idx="47" formatCode="General">
                  <c:v>0.0</c:v>
                </c:pt>
                <c:pt idx="48" formatCode="General">
                  <c:v>0.0</c:v>
                </c:pt>
                <c:pt idx="49" formatCode="General">
                  <c:v>0.0</c:v>
                </c:pt>
                <c:pt idx="50" formatCode="General">
                  <c:v>0.0</c:v>
                </c:pt>
                <c:pt idx="51" formatCode="General">
                  <c:v>0.0</c:v>
                </c:pt>
                <c:pt idx="52" formatCode="General">
                  <c:v>0.0</c:v>
                </c:pt>
                <c:pt idx="53" formatCode="General">
                  <c:v>0.0</c:v>
                </c:pt>
                <c:pt idx="54" formatCode="General">
                  <c:v>0.0</c:v>
                </c:pt>
                <c:pt idx="55" formatCode="General">
                  <c:v>0.0</c:v>
                </c:pt>
                <c:pt idx="56" formatCode="General">
                  <c:v>0.0</c:v>
                </c:pt>
                <c:pt idx="57" formatCode="General">
                  <c:v>0.0</c:v>
                </c:pt>
                <c:pt idx="58" formatCode="General">
                  <c:v>0.0</c:v>
                </c:pt>
                <c:pt idx="59" formatCode="General">
                  <c:v>0.0</c:v>
                </c:pt>
                <c:pt idx="60" formatCode="General">
                  <c:v>0.0</c:v>
                </c:pt>
                <c:pt idx="61" formatCode="General">
                  <c:v>0.0</c:v>
                </c:pt>
                <c:pt idx="62" formatCode="General">
                  <c:v>0.0</c:v>
                </c:pt>
                <c:pt idx="63" formatCode="General">
                  <c:v>0.0</c:v>
                </c:pt>
                <c:pt idx="64" formatCode="General">
                  <c:v>0.0</c:v>
                </c:pt>
                <c:pt idx="65" formatCode="General">
                  <c:v>0.0</c:v>
                </c:pt>
                <c:pt idx="66" formatCode="General">
                  <c:v>0.0</c:v>
                </c:pt>
                <c:pt idx="67" formatCode="General">
                  <c:v>0.0</c:v>
                </c:pt>
                <c:pt idx="68" formatCode="General">
                  <c:v>0.0</c:v>
                </c:pt>
                <c:pt idx="69" formatCode="General">
                  <c:v>0.0</c:v>
                </c:pt>
                <c:pt idx="70" formatCode="General">
                  <c:v>0.0</c:v>
                </c:pt>
                <c:pt idx="71" formatCode="General">
                  <c:v>0.0</c:v>
                </c:pt>
                <c:pt idx="72" formatCode="General">
                  <c:v>0.0</c:v>
                </c:pt>
                <c:pt idx="73" formatCode="General">
                  <c:v>0.0</c:v>
                </c:pt>
                <c:pt idx="74" formatCode="General">
                  <c:v>0.0</c:v>
                </c:pt>
                <c:pt idx="75" formatCode="General">
                  <c:v>0.0</c:v>
                </c:pt>
                <c:pt idx="76" formatCode="General">
                  <c:v>0.0</c:v>
                </c:pt>
                <c:pt idx="77" formatCode="General">
                  <c:v>0.0</c:v>
                </c:pt>
                <c:pt idx="78" formatCode="General">
                  <c:v>0.0</c:v>
                </c:pt>
              </c:numCache>
            </c:numRef>
          </c:val>
        </c:ser>
        <c:ser>
          <c:idx val="2"/>
          <c:order val="1"/>
          <c:spPr>
            <a:solidFill>
              <a:schemeClr val="accent6">
                <a:lumMod val="75000"/>
              </a:schemeClr>
            </a:solidFill>
            <a:ln w="25400">
              <a:noFill/>
            </a:ln>
            <a:effectLst/>
          </c:spPr>
          <c:cat>
            <c:numRef>
              <c:f>Hoja1!$B$2:$CB$2</c:f>
              <c:numCache>
                <c:formatCode>General</c:formatCode>
                <c:ptCount val="79"/>
                <c:pt idx="0">
                  <c:v>2008.0</c:v>
                </c:pt>
                <c:pt idx="1">
                  <c:v>2009.0</c:v>
                </c:pt>
                <c:pt idx="2">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pt idx="18">
                  <c:v>2026.0</c:v>
                </c:pt>
                <c:pt idx="19">
                  <c:v>2027.0</c:v>
                </c:pt>
                <c:pt idx="20">
                  <c:v>2028.0</c:v>
                </c:pt>
                <c:pt idx="21">
                  <c:v>2029.0</c:v>
                </c:pt>
                <c:pt idx="22">
                  <c:v>2030.0</c:v>
                </c:pt>
                <c:pt idx="23">
                  <c:v>2031.0</c:v>
                </c:pt>
                <c:pt idx="24">
                  <c:v>2032.0</c:v>
                </c:pt>
                <c:pt idx="25">
                  <c:v>2033.0</c:v>
                </c:pt>
                <c:pt idx="26">
                  <c:v>2034.0</c:v>
                </c:pt>
                <c:pt idx="27">
                  <c:v>2035.0</c:v>
                </c:pt>
                <c:pt idx="28">
                  <c:v>2036.0</c:v>
                </c:pt>
                <c:pt idx="29">
                  <c:v>2037.0</c:v>
                </c:pt>
                <c:pt idx="30">
                  <c:v>2038.0</c:v>
                </c:pt>
                <c:pt idx="31">
                  <c:v>2039.0</c:v>
                </c:pt>
                <c:pt idx="32">
                  <c:v>2040.0</c:v>
                </c:pt>
                <c:pt idx="33">
                  <c:v>2041.0</c:v>
                </c:pt>
                <c:pt idx="34">
                  <c:v>2042.0</c:v>
                </c:pt>
                <c:pt idx="35">
                  <c:v>2043.0</c:v>
                </c:pt>
                <c:pt idx="36">
                  <c:v>2044.0</c:v>
                </c:pt>
                <c:pt idx="37">
                  <c:v>2045.0</c:v>
                </c:pt>
                <c:pt idx="38">
                  <c:v>2046.0</c:v>
                </c:pt>
                <c:pt idx="39">
                  <c:v>2047.0</c:v>
                </c:pt>
                <c:pt idx="40">
                  <c:v>2048.0</c:v>
                </c:pt>
                <c:pt idx="41">
                  <c:v>2049.0</c:v>
                </c:pt>
                <c:pt idx="42">
                  <c:v>2050.0</c:v>
                </c:pt>
                <c:pt idx="43">
                  <c:v>2051.0</c:v>
                </c:pt>
                <c:pt idx="44">
                  <c:v>2052.0</c:v>
                </c:pt>
                <c:pt idx="45">
                  <c:v>2053.0</c:v>
                </c:pt>
                <c:pt idx="46">
                  <c:v>2054.0</c:v>
                </c:pt>
                <c:pt idx="47">
                  <c:v>2055.0</c:v>
                </c:pt>
                <c:pt idx="48">
                  <c:v>2056.0</c:v>
                </c:pt>
                <c:pt idx="49">
                  <c:v>2057.0</c:v>
                </c:pt>
                <c:pt idx="50">
                  <c:v>2058.0</c:v>
                </c:pt>
                <c:pt idx="51">
                  <c:v>2059.0</c:v>
                </c:pt>
                <c:pt idx="52">
                  <c:v>2060.0</c:v>
                </c:pt>
                <c:pt idx="53">
                  <c:v>2061.0</c:v>
                </c:pt>
                <c:pt idx="54">
                  <c:v>2062.0</c:v>
                </c:pt>
                <c:pt idx="55">
                  <c:v>2063.0</c:v>
                </c:pt>
                <c:pt idx="56">
                  <c:v>2064.0</c:v>
                </c:pt>
                <c:pt idx="57">
                  <c:v>2065.0</c:v>
                </c:pt>
                <c:pt idx="58">
                  <c:v>2066.0</c:v>
                </c:pt>
                <c:pt idx="59">
                  <c:v>2067.0</c:v>
                </c:pt>
                <c:pt idx="60">
                  <c:v>2068.0</c:v>
                </c:pt>
                <c:pt idx="61">
                  <c:v>2069.0</c:v>
                </c:pt>
                <c:pt idx="62">
                  <c:v>2070.0</c:v>
                </c:pt>
                <c:pt idx="63">
                  <c:v>2071.0</c:v>
                </c:pt>
                <c:pt idx="64">
                  <c:v>2072.0</c:v>
                </c:pt>
                <c:pt idx="65">
                  <c:v>2073.0</c:v>
                </c:pt>
                <c:pt idx="66">
                  <c:v>2074.0</c:v>
                </c:pt>
                <c:pt idx="67">
                  <c:v>2075.0</c:v>
                </c:pt>
                <c:pt idx="68">
                  <c:v>2076.0</c:v>
                </c:pt>
                <c:pt idx="69">
                  <c:v>2077.0</c:v>
                </c:pt>
                <c:pt idx="70">
                  <c:v>2078.0</c:v>
                </c:pt>
                <c:pt idx="71">
                  <c:v>2079.0</c:v>
                </c:pt>
                <c:pt idx="72">
                  <c:v>2080.0</c:v>
                </c:pt>
                <c:pt idx="73">
                  <c:v>2081.0</c:v>
                </c:pt>
                <c:pt idx="74">
                  <c:v>2082.0</c:v>
                </c:pt>
                <c:pt idx="75">
                  <c:v>2083.0</c:v>
                </c:pt>
                <c:pt idx="76">
                  <c:v>2084.0</c:v>
                </c:pt>
                <c:pt idx="77">
                  <c:v>2085.0</c:v>
                </c:pt>
                <c:pt idx="78">
                  <c:v>2086.0</c:v>
                </c:pt>
              </c:numCache>
            </c:numRef>
          </c:cat>
          <c:val>
            <c:numRef>
              <c:f>Hoja1!$B$4:$CB$4</c:f>
              <c:numCache>
                <c:formatCode>General</c:formatCode>
                <c:ptCount val="79"/>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formatCode="&quot;$&quot;#,##0.00">
                  <c:v>127701.9956329344</c:v>
                </c:pt>
                <c:pt idx="33" formatCode="_(* #,##0.00_);_(* \(#,##0.00\);_(* &quot;-&quot;??_);_(@_)">
                  <c:v>120319.9351333721</c:v>
                </c:pt>
                <c:pt idx="34" formatCode="_(* #,##0.00_);_(* \(#,##0.00\);_(* &quot;-&quot;??_);_(@_)">
                  <c:v>117204.081257388</c:v>
                </c:pt>
                <c:pt idx="35" formatCode="_(* #,##0.00_);_(* \(#,##0.00\);_(* &quot;-&quot;??_);_(@_)">
                  <c:v>114036.744614514</c:v>
                </c:pt>
                <c:pt idx="36" formatCode="_(* #,##0.00_);_(* \(#,##0.00\);_(* &quot;-&quot;??_);_(@_)">
                  <c:v>110818.8828277705</c:v>
                </c:pt>
                <c:pt idx="37" formatCode="_(* #,##0.00_);_(* \(#,##0.00\);_(* &quot;-&quot;??_);_(@_)">
                  <c:v>107551.6087765408</c:v>
                </c:pt>
                <c:pt idx="38" formatCode="_(* #,##0.00_);_(* \(#,##0.00\);_(* &quot;-&quot;??_);_(@_)">
                  <c:v>104236.254424417</c:v>
                </c:pt>
                <c:pt idx="39" formatCode="_(* #,##0.00_);_(* \(#,##0.00\);_(* &quot;-&quot;??_);_(@_)">
                  <c:v>100874.4327151482</c:v>
                </c:pt>
                <c:pt idx="40" formatCode="_(* #,##0.00_);_(* \(#,##0.00\);_(* &quot;-&quot;??_);_(@_)">
                  <c:v>97468.03488191174</c:v>
                </c:pt>
                <c:pt idx="41" formatCode="_(* #,##0.00_);_(* \(#,##0.00\);_(* &quot;-&quot;??_);_(@_)">
                  <c:v>94019.22742307391</c:v>
                </c:pt>
                <c:pt idx="42" formatCode="_(* #,##0.00_);_(* \(#,##0.00\);_(* &quot;-&quot;??_);_(@_)">
                  <c:v>90530.50955041239</c:v>
                </c:pt>
                <c:pt idx="43" formatCode="_(* #,##0.00_);_(* \(#,##0.00\);_(* &quot;-&quot;??_);_(@_)">
                  <c:v>87004.70796467237</c:v>
                </c:pt>
                <c:pt idx="44" formatCode="_(* #,##0.00_);_(* \(#,##0.00\);_(* &quot;-&quot;??_);_(@_)">
                  <c:v>83444.9706274285</c:v>
                </c:pt>
                <c:pt idx="45" formatCode="_(* #,##0.00_);_(* \(#,##0.00\);_(* &quot;-&quot;??_);_(@_)">
                  <c:v>79854.45307302159</c:v>
                </c:pt>
                <c:pt idx="46" formatCode="_(* #,##0.00_);_(* \(#,##0.00\);_(* &quot;-&quot;??_);_(@_)">
                  <c:v>76236.64399503639</c:v>
                </c:pt>
                <c:pt idx="47" formatCode="_(* #,##0.00_);_(* \(#,##0.00\);_(* &quot;-&quot;??_);_(@_)">
                  <c:v>72595.34248109601</c:v>
                </c:pt>
                <c:pt idx="48" formatCode="_(* #,##0.00_);_(* \(#,##0.00\);_(* &quot;-&quot;??_);_(@_)">
                  <c:v>68934.62036153912</c:v>
                </c:pt>
                <c:pt idx="49" formatCode="_(* #,##0.00_);_(* \(#,##0.00\);_(* &quot;-&quot;??_);_(@_)">
                  <c:v>65258.80802014147</c:v>
                </c:pt>
                <c:pt idx="50" formatCode="_(* #,##0.00_);_(* \(#,##0.00\);_(* &quot;-&quot;??_);_(@_)">
                  <c:v>61572.53504009755</c:v>
                </c:pt>
                <c:pt idx="51" formatCode="_(* #,##0.00_);_(* \(#,##0.00\);_(* &quot;-&quot;??_);_(@_)">
                  <c:v>57880.63872041545</c:v>
                </c:pt>
                <c:pt idx="52" formatCode="_(* #,##0.00_);_(* \(#,##0.00\);_(* &quot;-&quot;??_);_(@_)">
                  <c:v>54188.27550524444</c:v>
                </c:pt>
                <c:pt idx="53" formatCode="_(* #,##0.00_);_(* \(#,##0.00\);_(* &quot;-&quot;??_);_(@_)">
                  <c:v>50500.82741440942</c:v>
                </c:pt>
                <c:pt idx="54" formatCode="_(* #,##0.00_);_(* \(#,##0.00\);_(* &quot;-&quot;??_);_(@_)">
                  <c:v>46823.99607123646</c:v>
                </c:pt>
                <c:pt idx="55" formatCode="_(* #,##0.00_);_(* \(#,##0.00\);_(* &quot;-&quot;??_);_(@_)">
                  <c:v>43163.75179756354</c:v>
                </c:pt>
                <c:pt idx="56" formatCode="_(* #,##0.00_);_(* \(#,##0.00\);_(* &quot;-&quot;??_);_(@_)">
                  <c:v>39526.43214650107</c:v>
                </c:pt>
                <c:pt idx="57" formatCode="_(* #,##0.00_);_(* \(#,##0.00\);_(* &quot;-&quot;??_);_(@_)">
                  <c:v>35918.7010701722</c:v>
                </c:pt>
                <c:pt idx="58" formatCode="_(* #,##0.00_);_(* \(#,##0.00\);_(* &quot;-&quot;??_);_(@_)">
                  <c:v>32347.491007133</c:v>
                </c:pt>
                <c:pt idx="59" formatCode="_(* #,##0.00_);_(* \(#,##0.00\);_(* &quot;-&quot;??_);_(@_)">
                  <c:v>28835.69633293683</c:v>
                </c:pt>
                <c:pt idx="60" formatCode="_(* #,##0.00_);_(* \(#,##0.00\);_(* &quot;-&quot;??_);_(@_)">
                  <c:v>25404.34580919507</c:v>
                </c:pt>
                <c:pt idx="61" formatCode="_(* #,##0.00_);_(* \(#,##0.00\);_(* &quot;-&quot;??_);_(@_)">
                  <c:v>22080.12083398547</c:v>
                </c:pt>
                <c:pt idx="62" formatCode="_(* #,##0.00_);_(* \(#,##0.00\);_(* &quot;-&quot;??_);_(@_)">
                  <c:v>18892.48802338857</c:v>
                </c:pt>
                <c:pt idx="63" formatCode="_(* #,##0.00_);_(* \(#,##0.00\);_(* &quot;-&quot;??_);_(@_)">
                  <c:v>15872.46696223359</c:v>
                </c:pt>
                <c:pt idx="64" formatCode="_(* #,##0.00_);_(* \(#,##0.00\);_(* &quot;-&quot;??_);_(@_)">
                  <c:v>13051.66124901511</c:v>
                </c:pt>
                <c:pt idx="65" formatCode="_(* #,##0.00_);_(* \(#,##0.00\);_(* &quot;-&quot;??_);_(@_)">
                  <c:v>10461.01449612131</c:v>
                </c:pt>
                <c:pt idx="66" formatCode="_(* #,##0.00_);_(* \(#,##0.00\);_(* &quot;-&quot;??_);_(@_)">
                  <c:v>8129.043716598107</c:v>
                </c:pt>
                <c:pt idx="67" formatCode="_(* #,##0.00_);_(* \(#,##0.00\);_(* &quot;-&quot;??_);_(@_)">
                  <c:v>6079.733885205756</c:v>
                </c:pt>
                <c:pt idx="68" formatCode="_(* #,##0.00_);_(* \(#,##0.00\);_(* &quot;-&quot;??_);_(@_)">
                  <c:v>4330.0816831184</c:v>
                </c:pt>
                <c:pt idx="69" formatCode="_(* #,##0.00_);_(* \(#,##0.00\);_(* &quot;-&quot;??_);_(@_)">
                  <c:v>2934.483817931262</c:v>
                </c:pt>
                <c:pt idx="70" formatCode="_(* #,##0.00_);_(* \(#,##0.00\);_(* &quot;-&quot;??_);_(@_)">
                  <c:v>1872.464743444693</c:v>
                </c:pt>
                <c:pt idx="71" formatCode="_(* #,##0.00_);_(* \(#,##0.00\);_(* &quot;-&quot;??_);_(@_)">
                  <c:v>1109.531399893653</c:v>
                </c:pt>
                <c:pt idx="72" formatCode="_(* #,##0.00_);_(* \(#,##0.00\);_(* &quot;-&quot;??_);_(@_)">
                  <c:v>599.2636263619673</c:v>
                </c:pt>
                <c:pt idx="73" formatCode="_(* #,##0.00_);_(* \(#,##0.00\);_(* &quot;-&quot;??_);_(@_)">
                  <c:v>287.4055473405363</c:v>
                </c:pt>
                <c:pt idx="74" formatCode="_(* #,##0.00_);_(* \(#,##0.00\);_(* &quot;-&quot;??_);_(@_)">
                  <c:v>117.7452812568195</c:v>
                </c:pt>
                <c:pt idx="75" formatCode="_(* #,##0.00_);_(* \(#,##0.00\);_(* &quot;-&quot;??_);_(@_)">
                  <c:v>38.71196904206845</c:v>
                </c:pt>
                <c:pt idx="76" formatCode="_(* #,##0.00_);_(* \(#,##0.00\);_(* &quot;-&quot;??_);_(@_)">
                  <c:v>9.098527405925018</c:v>
                </c:pt>
                <c:pt idx="77" formatCode="_(* #,##0.00_);_(* \(#,##0.00\);_(* &quot;-&quot;??_);_(@_)">
                  <c:v>1.14904296479502</c:v>
                </c:pt>
                <c:pt idx="78" formatCode="_(* #,##0.00_);_(* \(#,##0.00\);_(* &quot;-&quot;??_);_(@_)">
                  <c:v>0.0</c:v>
                </c:pt>
              </c:numCache>
            </c:numRef>
          </c:val>
        </c:ser>
        <c:dLbls>
          <c:showLegendKey val="0"/>
          <c:showVal val="0"/>
          <c:showCatName val="0"/>
          <c:showSerName val="0"/>
          <c:showPercent val="0"/>
          <c:showBubbleSize val="0"/>
        </c:dLbls>
        <c:axId val="2117740280"/>
        <c:axId val="2117743432"/>
      </c:areaChart>
      <c:catAx>
        <c:axId val="2117740280"/>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17743432"/>
        <c:crosses val="autoZero"/>
        <c:auto val="1"/>
        <c:lblAlgn val="ctr"/>
        <c:lblOffset val="100"/>
        <c:noMultiLvlLbl val="0"/>
      </c:catAx>
      <c:valAx>
        <c:axId val="21177434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17740280"/>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0DE25-43C0-4840-8505-5BE37F45F109}"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MX"/>
        </a:p>
      </dgm:t>
    </dgm:pt>
    <dgm:pt modelId="{800E4B20-B6B9-4096-A0A4-40E1CC944D4F}">
      <dgm:prSet phldrT="[Texto]" custT="1"/>
      <dgm:spPr/>
      <dgm:t>
        <a:bodyPr/>
        <a:lstStyle/>
        <a:p>
          <a:r>
            <a:rPr lang="es-MX" sz="2400" dirty="0" smtClean="0"/>
            <a:t>Entorno</a:t>
          </a:r>
          <a:endParaRPr lang="es-MX" sz="2400" dirty="0"/>
        </a:p>
      </dgm:t>
    </dgm:pt>
    <dgm:pt modelId="{EE0F2EE1-132F-4027-96FE-1AD7EEFBAFC5}" type="parTrans" cxnId="{F6868695-6F3F-4E22-9505-B93CCF594DB0}">
      <dgm:prSet/>
      <dgm:spPr/>
      <dgm:t>
        <a:bodyPr/>
        <a:lstStyle/>
        <a:p>
          <a:endParaRPr lang="es-MX"/>
        </a:p>
      </dgm:t>
    </dgm:pt>
    <dgm:pt modelId="{1895D247-1634-42BC-A336-FF8709C667DD}" type="sibTrans" cxnId="{F6868695-6F3F-4E22-9505-B93CCF594DB0}">
      <dgm:prSet/>
      <dgm:spPr/>
      <dgm:t>
        <a:bodyPr/>
        <a:lstStyle/>
        <a:p>
          <a:endParaRPr lang="es-MX"/>
        </a:p>
      </dgm:t>
    </dgm:pt>
    <dgm:pt modelId="{454DCBD0-411C-40FB-BB2E-BC4487889615}">
      <dgm:prSet phldrT="[Texto]" custT="1"/>
      <dgm:spPr/>
      <dgm:t>
        <a:bodyPr/>
        <a:lstStyle/>
        <a:p>
          <a:r>
            <a:rPr lang="es-MX" sz="2400" dirty="0" smtClean="0"/>
            <a:t>Impacto en los seguros de pensiones</a:t>
          </a:r>
          <a:endParaRPr lang="es-MX" sz="2400" dirty="0"/>
        </a:p>
      </dgm:t>
    </dgm:pt>
    <dgm:pt modelId="{7A2602D3-3861-431E-A4BC-33039BF6E37C}" type="parTrans" cxnId="{C618783C-5D36-400E-8DBE-F8B75B69352B}">
      <dgm:prSet/>
      <dgm:spPr/>
      <dgm:t>
        <a:bodyPr/>
        <a:lstStyle/>
        <a:p>
          <a:endParaRPr lang="es-MX"/>
        </a:p>
      </dgm:t>
    </dgm:pt>
    <dgm:pt modelId="{30158D04-16A9-4200-8DD2-97633FC394D6}" type="sibTrans" cxnId="{C618783C-5D36-400E-8DBE-F8B75B69352B}">
      <dgm:prSet/>
      <dgm:spPr/>
      <dgm:t>
        <a:bodyPr/>
        <a:lstStyle/>
        <a:p>
          <a:endParaRPr lang="es-MX"/>
        </a:p>
      </dgm:t>
    </dgm:pt>
    <dgm:pt modelId="{9DA94124-59EC-43F4-B014-8662FB834929}">
      <dgm:prSet phldrT="[Texto]" custT="1"/>
      <dgm:spPr/>
      <dgm:t>
        <a:bodyPr/>
        <a:lstStyle/>
        <a:p>
          <a:r>
            <a:rPr lang="es-MX" sz="2400" dirty="0" smtClean="0"/>
            <a:t>Etapas de Acumulación y Desacumulación</a:t>
          </a:r>
          <a:endParaRPr lang="es-MX" sz="2400" dirty="0"/>
        </a:p>
      </dgm:t>
    </dgm:pt>
    <dgm:pt modelId="{7F2FA09B-820E-4A42-8AA0-9F71D2F81236}" type="parTrans" cxnId="{686CDC7A-A801-44E2-A493-B7DF4D5DCD21}">
      <dgm:prSet/>
      <dgm:spPr/>
      <dgm:t>
        <a:bodyPr/>
        <a:lstStyle/>
        <a:p>
          <a:endParaRPr lang="es-MX"/>
        </a:p>
      </dgm:t>
    </dgm:pt>
    <dgm:pt modelId="{12083CBD-3D85-4E41-9607-58041722503E}" type="sibTrans" cxnId="{686CDC7A-A801-44E2-A493-B7DF4D5DCD21}">
      <dgm:prSet/>
      <dgm:spPr/>
      <dgm:t>
        <a:bodyPr/>
        <a:lstStyle/>
        <a:p>
          <a:endParaRPr lang="es-MX"/>
        </a:p>
      </dgm:t>
    </dgm:pt>
    <dgm:pt modelId="{FBA81F25-0715-451D-B777-BAF1AE4FD441}">
      <dgm:prSet phldrT="[Texto]" custT="1"/>
      <dgm:spPr/>
      <dgm:t>
        <a:bodyPr/>
        <a:lstStyle/>
        <a:p>
          <a:r>
            <a:rPr lang="es-MX" sz="2400" dirty="0" smtClean="0"/>
            <a:t>Desafíos para los reguladores de Seguros</a:t>
          </a:r>
          <a:endParaRPr lang="es-MX" sz="2400" dirty="0"/>
        </a:p>
      </dgm:t>
    </dgm:pt>
    <dgm:pt modelId="{F0467B20-3DB7-4F89-A99A-D1271B619DEB}" type="parTrans" cxnId="{84827CDC-9790-4AF8-AE40-E74318586C79}">
      <dgm:prSet/>
      <dgm:spPr/>
      <dgm:t>
        <a:bodyPr/>
        <a:lstStyle/>
        <a:p>
          <a:endParaRPr lang="es-MX"/>
        </a:p>
      </dgm:t>
    </dgm:pt>
    <dgm:pt modelId="{8BD84774-24AF-42AC-8C71-9B210085986A}" type="sibTrans" cxnId="{84827CDC-9790-4AF8-AE40-E74318586C79}">
      <dgm:prSet/>
      <dgm:spPr/>
      <dgm:t>
        <a:bodyPr/>
        <a:lstStyle/>
        <a:p>
          <a:endParaRPr lang="es-MX"/>
        </a:p>
      </dgm:t>
    </dgm:pt>
    <dgm:pt modelId="{3040895D-D90E-4383-A2F2-E61AC2EA3EA2}" type="pres">
      <dgm:prSet presAssocID="{95B0DE25-43C0-4840-8505-5BE37F45F109}" presName="linearFlow" presStyleCnt="0">
        <dgm:presLayoutVars>
          <dgm:dir/>
          <dgm:resizeHandles val="exact"/>
        </dgm:presLayoutVars>
      </dgm:prSet>
      <dgm:spPr/>
      <dgm:t>
        <a:bodyPr/>
        <a:lstStyle/>
        <a:p>
          <a:endParaRPr lang="es-MX"/>
        </a:p>
      </dgm:t>
    </dgm:pt>
    <dgm:pt modelId="{194D8DDB-E964-42E9-BB87-3113753589A2}" type="pres">
      <dgm:prSet presAssocID="{800E4B20-B6B9-4096-A0A4-40E1CC944D4F}" presName="composite" presStyleCnt="0"/>
      <dgm:spPr/>
    </dgm:pt>
    <dgm:pt modelId="{71582F78-6EE9-4AAF-A6E0-FEC3FA901FDE}" type="pres">
      <dgm:prSet presAssocID="{800E4B20-B6B9-4096-A0A4-40E1CC944D4F}" presName="imgShp" presStyleLbl="fgImgPlace1" presStyleIdx="0" presStyleCnt="4"/>
      <dgm:spPr/>
    </dgm:pt>
    <dgm:pt modelId="{6DE780B2-3921-4312-974A-2A8F12DC0A35}" type="pres">
      <dgm:prSet presAssocID="{800E4B20-B6B9-4096-A0A4-40E1CC944D4F}" presName="txShp" presStyleLbl="node1" presStyleIdx="0" presStyleCnt="4" custLinFactNeighborX="-837" custLinFactNeighborY="-168">
        <dgm:presLayoutVars>
          <dgm:bulletEnabled val="1"/>
        </dgm:presLayoutVars>
      </dgm:prSet>
      <dgm:spPr/>
      <dgm:t>
        <a:bodyPr/>
        <a:lstStyle/>
        <a:p>
          <a:endParaRPr lang="es-MX"/>
        </a:p>
      </dgm:t>
    </dgm:pt>
    <dgm:pt modelId="{7E85E94F-EE73-45F7-91C4-C1A374847863}" type="pres">
      <dgm:prSet presAssocID="{1895D247-1634-42BC-A336-FF8709C667DD}" presName="spacing" presStyleCnt="0"/>
      <dgm:spPr/>
    </dgm:pt>
    <dgm:pt modelId="{12CB1DA2-E06B-43B2-83B7-59E4FE4EF161}" type="pres">
      <dgm:prSet presAssocID="{454DCBD0-411C-40FB-BB2E-BC4487889615}" presName="composite" presStyleCnt="0"/>
      <dgm:spPr/>
    </dgm:pt>
    <dgm:pt modelId="{87B899F8-F412-43F5-83DB-37CDE7718947}" type="pres">
      <dgm:prSet presAssocID="{454DCBD0-411C-40FB-BB2E-BC4487889615}" presName="imgShp" presStyleLbl="fgImgPlace1" presStyleIdx="1" presStyleCnt="4"/>
      <dgm:spPr/>
    </dgm:pt>
    <dgm:pt modelId="{A9B6A4AD-7692-4539-B7D9-AEC8F7511B4D}" type="pres">
      <dgm:prSet presAssocID="{454DCBD0-411C-40FB-BB2E-BC4487889615}" presName="txShp" presStyleLbl="node1" presStyleIdx="1" presStyleCnt="4">
        <dgm:presLayoutVars>
          <dgm:bulletEnabled val="1"/>
        </dgm:presLayoutVars>
      </dgm:prSet>
      <dgm:spPr/>
      <dgm:t>
        <a:bodyPr/>
        <a:lstStyle/>
        <a:p>
          <a:endParaRPr lang="es-MX"/>
        </a:p>
      </dgm:t>
    </dgm:pt>
    <dgm:pt modelId="{4B64349E-714B-4D3D-8DE7-0486C9FC0325}" type="pres">
      <dgm:prSet presAssocID="{30158D04-16A9-4200-8DD2-97633FC394D6}" presName="spacing" presStyleCnt="0"/>
      <dgm:spPr/>
    </dgm:pt>
    <dgm:pt modelId="{24C0046C-81FE-4C55-931E-F3CD481C769C}" type="pres">
      <dgm:prSet presAssocID="{9DA94124-59EC-43F4-B014-8662FB834929}" presName="composite" presStyleCnt="0"/>
      <dgm:spPr/>
    </dgm:pt>
    <dgm:pt modelId="{977158E0-F6AE-45EE-BA8A-84748D5A13B2}" type="pres">
      <dgm:prSet presAssocID="{9DA94124-59EC-43F4-B014-8662FB834929}" presName="imgShp" presStyleLbl="fgImgPlace1" presStyleIdx="2" presStyleCnt="4"/>
      <dgm:spPr/>
    </dgm:pt>
    <dgm:pt modelId="{38E0D9E6-8069-4E8B-B14E-FE4268037F69}" type="pres">
      <dgm:prSet presAssocID="{9DA94124-59EC-43F4-B014-8662FB834929}" presName="txShp" presStyleLbl="node1" presStyleIdx="2" presStyleCnt="4">
        <dgm:presLayoutVars>
          <dgm:bulletEnabled val="1"/>
        </dgm:presLayoutVars>
      </dgm:prSet>
      <dgm:spPr/>
      <dgm:t>
        <a:bodyPr/>
        <a:lstStyle/>
        <a:p>
          <a:endParaRPr lang="es-MX"/>
        </a:p>
      </dgm:t>
    </dgm:pt>
    <dgm:pt modelId="{8A05A0EC-AFE7-4064-92AD-D3A772714DA0}" type="pres">
      <dgm:prSet presAssocID="{12083CBD-3D85-4E41-9607-58041722503E}" presName="spacing" presStyleCnt="0"/>
      <dgm:spPr/>
    </dgm:pt>
    <dgm:pt modelId="{A834F961-5131-461D-94E6-C23567414FD2}" type="pres">
      <dgm:prSet presAssocID="{FBA81F25-0715-451D-B777-BAF1AE4FD441}" presName="composite" presStyleCnt="0"/>
      <dgm:spPr/>
    </dgm:pt>
    <dgm:pt modelId="{6000BF2F-8E2B-48DD-B26B-F5D75D2BA8C8}" type="pres">
      <dgm:prSet presAssocID="{FBA81F25-0715-451D-B777-BAF1AE4FD441}" presName="imgShp" presStyleLbl="fgImgPlace1" presStyleIdx="3" presStyleCnt="4"/>
      <dgm:spPr/>
    </dgm:pt>
    <dgm:pt modelId="{A82FAD86-36AE-483C-8498-357E51EF135D}" type="pres">
      <dgm:prSet presAssocID="{FBA81F25-0715-451D-B777-BAF1AE4FD441}" presName="txShp" presStyleLbl="node1" presStyleIdx="3" presStyleCnt="4">
        <dgm:presLayoutVars>
          <dgm:bulletEnabled val="1"/>
        </dgm:presLayoutVars>
      </dgm:prSet>
      <dgm:spPr/>
      <dgm:t>
        <a:bodyPr/>
        <a:lstStyle/>
        <a:p>
          <a:endParaRPr lang="es-MX"/>
        </a:p>
      </dgm:t>
    </dgm:pt>
  </dgm:ptLst>
  <dgm:cxnLst>
    <dgm:cxn modelId="{F82B020C-3549-48FD-8B01-11C69550B877}" type="presOf" srcId="{9DA94124-59EC-43F4-B014-8662FB834929}" destId="{38E0D9E6-8069-4E8B-B14E-FE4268037F69}" srcOrd="0" destOrd="0" presId="urn:microsoft.com/office/officeart/2005/8/layout/vList3"/>
    <dgm:cxn modelId="{C618783C-5D36-400E-8DBE-F8B75B69352B}" srcId="{95B0DE25-43C0-4840-8505-5BE37F45F109}" destId="{454DCBD0-411C-40FB-BB2E-BC4487889615}" srcOrd="1" destOrd="0" parTransId="{7A2602D3-3861-431E-A4BC-33039BF6E37C}" sibTransId="{30158D04-16A9-4200-8DD2-97633FC394D6}"/>
    <dgm:cxn modelId="{686CDC7A-A801-44E2-A493-B7DF4D5DCD21}" srcId="{95B0DE25-43C0-4840-8505-5BE37F45F109}" destId="{9DA94124-59EC-43F4-B014-8662FB834929}" srcOrd="2" destOrd="0" parTransId="{7F2FA09B-820E-4A42-8AA0-9F71D2F81236}" sibTransId="{12083CBD-3D85-4E41-9607-58041722503E}"/>
    <dgm:cxn modelId="{9E08EEDF-DE59-483F-9D11-2B57EC356B5F}" type="presOf" srcId="{800E4B20-B6B9-4096-A0A4-40E1CC944D4F}" destId="{6DE780B2-3921-4312-974A-2A8F12DC0A35}" srcOrd="0" destOrd="0" presId="urn:microsoft.com/office/officeart/2005/8/layout/vList3"/>
    <dgm:cxn modelId="{2DFA6188-6CD8-46F2-A32F-9BAB8F0FC725}" type="presOf" srcId="{454DCBD0-411C-40FB-BB2E-BC4487889615}" destId="{A9B6A4AD-7692-4539-B7D9-AEC8F7511B4D}" srcOrd="0" destOrd="0" presId="urn:microsoft.com/office/officeart/2005/8/layout/vList3"/>
    <dgm:cxn modelId="{F17AE778-79B8-4871-9058-6720390D2CE0}" type="presOf" srcId="{FBA81F25-0715-451D-B777-BAF1AE4FD441}" destId="{A82FAD86-36AE-483C-8498-357E51EF135D}" srcOrd="0" destOrd="0" presId="urn:microsoft.com/office/officeart/2005/8/layout/vList3"/>
    <dgm:cxn modelId="{5162D41A-26F1-49E6-827E-A05B5AD1DDB9}" type="presOf" srcId="{95B0DE25-43C0-4840-8505-5BE37F45F109}" destId="{3040895D-D90E-4383-A2F2-E61AC2EA3EA2}" srcOrd="0" destOrd="0" presId="urn:microsoft.com/office/officeart/2005/8/layout/vList3"/>
    <dgm:cxn modelId="{84827CDC-9790-4AF8-AE40-E74318586C79}" srcId="{95B0DE25-43C0-4840-8505-5BE37F45F109}" destId="{FBA81F25-0715-451D-B777-BAF1AE4FD441}" srcOrd="3" destOrd="0" parTransId="{F0467B20-3DB7-4F89-A99A-D1271B619DEB}" sibTransId="{8BD84774-24AF-42AC-8C71-9B210085986A}"/>
    <dgm:cxn modelId="{F6868695-6F3F-4E22-9505-B93CCF594DB0}" srcId="{95B0DE25-43C0-4840-8505-5BE37F45F109}" destId="{800E4B20-B6B9-4096-A0A4-40E1CC944D4F}" srcOrd="0" destOrd="0" parTransId="{EE0F2EE1-132F-4027-96FE-1AD7EEFBAFC5}" sibTransId="{1895D247-1634-42BC-A336-FF8709C667DD}"/>
    <dgm:cxn modelId="{4B1896E8-E709-4F11-9C45-6259CBECD2A0}" type="presParOf" srcId="{3040895D-D90E-4383-A2F2-E61AC2EA3EA2}" destId="{194D8DDB-E964-42E9-BB87-3113753589A2}" srcOrd="0" destOrd="0" presId="urn:microsoft.com/office/officeart/2005/8/layout/vList3"/>
    <dgm:cxn modelId="{41D9AD3C-046F-4478-B3CB-046F5481699E}" type="presParOf" srcId="{194D8DDB-E964-42E9-BB87-3113753589A2}" destId="{71582F78-6EE9-4AAF-A6E0-FEC3FA901FDE}" srcOrd="0" destOrd="0" presId="urn:microsoft.com/office/officeart/2005/8/layout/vList3"/>
    <dgm:cxn modelId="{F27F4DED-8192-4D4C-BE10-E8EE0FF9F0EA}" type="presParOf" srcId="{194D8DDB-E964-42E9-BB87-3113753589A2}" destId="{6DE780B2-3921-4312-974A-2A8F12DC0A35}" srcOrd="1" destOrd="0" presId="urn:microsoft.com/office/officeart/2005/8/layout/vList3"/>
    <dgm:cxn modelId="{2E8EA777-FE00-4E62-A59B-C46A0B132090}" type="presParOf" srcId="{3040895D-D90E-4383-A2F2-E61AC2EA3EA2}" destId="{7E85E94F-EE73-45F7-91C4-C1A374847863}" srcOrd="1" destOrd="0" presId="urn:microsoft.com/office/officeart/2005/8/layout/vList3"/>
    <dgm:cxn modelId="{999AEE3A-735F-4FA3-81DE-FF2A5877A969}" type="presParOf" srcId="{3040895D-D90E-4383-A2F2-E61AC2EA3EA2}" destId="{12CB1DA2-E06B-43B2-83B7-59E4FE4EF161}" srcOrd="2" destOrd="0" presId="urn:microsoft.com/office/officeart/2005/8/layout/vList3"/>
    <dgm:cxn modelId="{544B0EAA-E4F7-4833-9A3C-401F262C5AEF}" type="presParOf" srcId="{12CB1DA2-E06B-43B2-83B7-59E4FE4EF161}" destId="{87B899F8-F412-43F5-83DB-37CDE7718947}" srcOrd="0" destOrd="0" presId="urn:microsoft.com/office/officeart/2005/8/layout/vList3"/>
    <dgm:cxn modelId="{ABC4396F-9337-41DB-882C-BC1E44B5F04F}" type="presParOf" srcId="{12CB1DA2-E06B-43B2-83B7-59E4FE4EF161}" destId="{A9B6A4AD-7692-4539-B7D9-AEC8F7511B4D}" srcOrd="1" destOrd="0" presId="urn:microsoft.com/office/officeart/2005/8/layout/vList3"/>
    <dgm:cxn modelId="{0489BC8F-2222-48F1-8AAA-3963348C733C}" type="presParOf" srcId="{3040895D-D90E-4383-A2F2-E61AC2EA3EA2}" destId="{4B64349E-714B-4D3D-8DE7-0486C9FC0325}" srcOrd="3" destOrd="0" presId="urn:microsoft.com/office/officeart/2005/8/layout/vList3"/>
    <dgm:cxn modelId="{DFEDDD8B-B09C-4604-B965-052BDD0B850F}" type="presParOf" srcId="{3040895D-D90E-4383-A2F2-E61AC2EA3EA2}" destId="{24C0046C-81FE-4C55-931E-F3CD481C769C}" srcOrd="4" destOrd="0" presId="urn:microsoft.com/office/officeart/2005/8/layout/vList3"/>
    <dgm:cxn modelId="{2C4F1E33-5EC3-4914-8552-78803C2A1FC7}" type="presParOf" srcId="{24C0046C-81FE-4C55-931E-F3CD481C769C}" destId="{977158E0-F6AE-45EE-BA8A-84748D5A13B2}" srcOrd="0" destOrd="0" presId="urn:microsoft.com/office/officeart/2005/8/layout/vList3"/>
    <dgm:cxn modelId="{96054EBC-CB48-4CC1-933F-51213FB6F658}" type="presParOf" srcId="{24C0046C-81FE-4C55-931E-F3CD481C769C}" destId="{38E0D9E6-8069-4E8B-B14E-FE4268037F69}" srcOrd="1" destOrd="0" presId="urn:microsoft.com/office/officeart/2005/8/layout/vList3"/>
    <dgm:cxn modelId="{9EB9E847-E64F-43E4-84D1-03875E8F431F}" type="presParOf" srcId="{3040895D-D90E-4383-A2F2-E61AC2EA3EA2}" destId="{8A05A0EC-AFE7-4064-92AD-D3A772714DA0}" srcOrd="5" destOrd="0" presId="urn:microsoft.com/office/officeart/2005/8/layout/vList3"/>
    <dgm:cxn modelId="{47E953C2-5AFF-4E94-870E-6010BA8674DC}" type="presParOf" srcId="{3040895D-D90E-4383-A2F2-E61AC2EA3EA2}" destId="{A834F961-5131-461D-94E6-C23567414FD2}" srcOrd="6" destOrd="0" presId="urn:microsoft.com/office/officeart/2005/8/layout/vList3"/>
    <dgm:cxn modelId="{C7AF6489-52B4-4160-AC6E-CF98A3B4F631}" type="presParOf" srcId="{A834F961-5131-461D-94E6-C23567414FD2}" destId="{6000BF2F-8E2B-48DD-B26B-F5D75D2BA8C8}" srcOrd="0" destOrd="0" presId="urn:microsoft.com/office/officeart/2005/8/layout/vList3"/>
    <dgm:cxn modelId="{2E477927-B325-4256-9F28-4138CE56D1BF}" type="presParOf" srcId="{A834F961-5131-461D-94E6-C23567414FD2}" destId="{A82FAD86-36AE-483C-8498-357E51EF135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0DE25-43C0-4840-8505-5BE37F45F109}"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MX"/>
        </a:p>
      </dgm:t>
    </dgm:pt>
    <dgm:pt modelId="{800E4B20-B6B9-4096-A0A4-40E1CC944D4F}">
      <dgm:prSet phldrT="[Texto]" custT="1"/>
      <dgm:spPr/>
      <dgm:t>
        <a:bodyPr/>
        <a:lstStyle/>
        <a:p>
          <a:r>
            <a:rPr lang="es-MX" sz="2400" dirty="0" smtClean="0"/>
            <a:t>Entorno</a:t>
          </a:r>
          <a:endParaRPr lang="es-MX" sz="2400" dirty="0"/>
        </a:p>
      </dgm:t>
    </dgm:pt>
    <dgm:pt modelId="{EE0F2EE1-132F-4027-96FE-1AD7EEFBAFC5}" type="parTrans" cxnId="{F6868695-6F3F-4E22-9505-B93CCF594DB0}">
      <dgm:prSet/>
      <dgm:spPr/>
      <dgm:t>
        <a:bodyPr/>
        <a:lstStyle/>
        <a:p>
          <a:endParaRPr lang="es-MX"/>
        </a:p>
      </dgm:t>
    </dgm:pt>
    <dgm:pt modelId="{1895D247-1634-42BC-A336-FF8709C667DD}" type="sibTrans" cxnId="{F6868695-6F3F-4E22-9505-B93CCF594DB0}">
      <dgm:prSet/>
      <dgm:spPr/>
      <dgm:t>
        <a:bodyPr/>
        <a:lstStyle/>
        <a:p>
          <a:endParaRPr lang="es-MX"/>
        </a:p>
      </dgm:t>
    </dgm:pt>
    <dgm:pt modelId="{454DCBD0-411C-40FB-BB2E-BC4487889615}">
      <dgm:prSet phldrT="[Texto]" custT="1"/>
      <dgm:spPr/>
      <dgm:t>
        <a:bodyPr/>
        <a:lstStyle/>
        <a:p>
          <a:r>
            <a:rPr lang="es-MX" sz="2400" dirty="0" smtClean="0"/>
            <a:t>Impacto en los seguros de pensiones</a:t>
          </a:r>
          <a:endParaRPr lang="es-MX" sz="2400" dirty="0"/>
        </a:p>
      </dgm:t>
    </dgm:pt>
    <dgm:pt modelId="{7A2602D3-3861-431E-A4BC-33039BF6E37C}" type="parTrans" cxnId="{C618783C-5D36-400E-8DBE-F8B75B69352B}">
      <dgm:prSet/>
      <dgm:spPr/>
      <dgm:t>
        <a:bodyPr/>
        <a:lstStyle/>
        <a:p>
          <a:endParaRPr lang="es-MX"/>
        </a:p>
      </dgm:t>
    </dgm:pt>
    <dgm:pt modelId="{30158D04-16A9-4200-8DD2-97633FC394D6}" type="sibTrans" cxnId="{C618783C-5D36-400E-8DBE-F8B75B69352B}">
      <dgm:prSet/>
      <dgm:spPr/>
      <dgm:t>
        <a:bodyPr/>
        <a:lstStyle/>
        <a:p>
          <a:endParaRPr lang="es-MX"/>
        </a:p>
      </dgm:t>
    </dgm:pt>
    <dgm:pt modelId="{9DA94124-59EC-43F4-B014-8662FB834929}">
      <dgm:prSet phldrT="[Texto]" custT="1"/>
      <dgm:spPr/>
      <dgm:t>
        <a:bodyPr/>
        <a:lstStyle/>
        <a:p>
          <a:r>
            <a:rPr lang="es-MX" sz="2400" dirty="0" smtClean="0"/>
            <a:t>Etapas de Acumulación y Desacumulación</a:t>
          </a:r>
          <a:endParaRPr lang="es-MX" sz="2400" dirty="0"/>
        </a:p>
      </dgm:t>
    </dgm:pt>
    <dgm:pt modelId="{7F2FA09B-820E-4A42-8AA0-9F71D2F81236}" type="parTrans" cxnId="{686CDC7A-A801-44E2-A493-B7DF4D5DCD21}">
      <dgm:prSet/>
      <dgm:spPr/>
      <dgm:t>
        <a:bodyPr/>
        <a:lstStyle/>
        <a:p>
          <a:endParaRPr lang="es-MX"/>
        </a:p>
      </dgm:t>
    </dgm:pt>
    <dgm:pt modelId="{12083CBD-3D85-4E41-9607-58041722503E}" type="sibTrans" cxnId="{686CDC7A-A801-44E2-A493-B7DF4D5DCD21}">
      <dgm:prSet/>
      <dgm:spPr/>
      <dgm:t>
        <a:bodyPr/>
        <a:lstStyle/>
        <a:p>
          <a:endParaRPr lang="es-MX"/>
        </a:p>
      </dgm:t>
    </dgm:pt>
    <dgm:pt modelId="{FBA81F25-0715-451D-B777-BAF1AE4FD441}">
      <dgm:prSet phldrT="[Texto]" custT="1"/>
      <dgm:spPr/>
      <dgm:t>
        <a:bodyPr/>
        <a:lstStyle/>
        <a:p>
          <a:r>
            <a:rPr lang="es-MX" sz="2400" dirty="0" smtClean="0"/>
            <a:t>Desafíos para los reguladores de Seguros</a:t>
          </a:r>
          <a:endParaRPr lang="es-MX" sz="2400" dirty="0"/>
        </a:p>
      </dgm:t>
    </dgm:pt>
    <dgm:pt modelId="{F0467B20-3DB7-4F89-A99A-D1271B619DEB}" type="parTrans" cxnId="{84827CDC-9790-4AF8-AE40-E74318586C79}">
      <dgm:prSet/>
      <dgm:spPr/>
      <dgm:t>
        <a:bodyPr/>
        <a:lstStyle/>
        <a:p>
          <a:endParaRPr lang="es-MX"/>
        </a:p>
      </dgm:t>
    </dgm:pt>
    <dgm:pt modelId="{8BD84774-24AF-42AC-8C71-9B210085986A}" type="sibTrans" cxnId="{84827CDC-9790-4AF8-AE40-E74318586C79}">
      <dgm:prSet/>
      <dgm:spPr/>
      <dgm:t>
        <a:bodyPr/>
        <a:lstStyle/>
        <a:p>
          <a:endParaRPr lang="es-MX"/>
        </a:p>
      </dgm:t>
    </dgm:pt>
    <dgm:pt modelId="{3040895D-D90E-4383-A2F2-E61AC2EA3EA2}" type="pres">
      <dgm:prSet presAssocID="{95B0DE25-43C0-4840-8505-5BE37F45F109}" presName="linearFlow" presStyleCnt="0">
        <dgm:presLayoutVars>
          <dgm:dir/>
          <dgm:resizeHandles val="exact"/>
        </dgm:presLayoutVars>
      </dgm:prSet>
      <dgm:spPr/>
      <dgm:t>
        <a:bodyPr/>
        <a:lstStyle/>
        <a:p>
          <a:endParaRPr lang="es-MX"/>
        </a:p>
      </dgm:t>
    </dgm:pt>
    <dgm:pt modelId="{194D8DDB-E964-42E9-BB87-3113753589A2}" type="pres">
      <dgm:prSet presAssocID="{800E4B20-B6B9-4096-A0A4-40E1CC944D4F}" presName="composite" presStyleCnt="0"/>
      <dgm:spPr/>
    </dgm:pt>
    <dgm:pt modelId="{71582F78-6EE9-4AAF-A6E0-FEC3FA901FDE}" type="pres">
      <dgm:prSet presAssocID="{800E4B20-B6B9-4096-A0A4-40E1CC944D4F}" presName="imgShp" presStyleLbl="fgImgPlace1" presStyleIdx="0" presStyleCnt="4"/>
      <dgm:spPr/>
    </dgm:pt>
    <dgm:pt modelId="{6DE780B2-3921-4312-974A-2A8F12DC0A35}" type="pres">
      <dgm:prSet presAssocID="{800E4B20-B6B9-4096-A0A4-40E1CC944D4F}" presName="txShp" presStyleLbl="node1" presStyleIdx="0" presStyleCnt="4" custLinFactNeighborX="-837" custLinFactNeighborY="-168">
        <dgm:presLayoutVars>
          <dgm:bulletEnabled val="1"/>
        </dgm:presLayoutVars>
      </dgm:prSet>
      <dgm:spPr/>
      <dgm:t>
        <a:bodyPr/>
        <a:lstStyle/>
        <a:p>
          <a:endParaRPr lang="es-MX"/>
        </a:p>
      </dgm:t>
    </dgm:pt>
    <dgm:pt modelId="{7E85E94F-EE73-45F7-91C4-C1A374847863}" type="pres">
      <dgm:prSet presAssocID="{1895D247-1634-42BC-A336-FF8709C667DD}" presName="spacing" presStyleCnt="0"/>
      <dgm:spPr/>
    </dgm:pt>
    <dgm:pt modelId="{12CB1DA2-E06B-43B2-83B7-59E4FE4EF161}" type="pres">
      <dgm:prSet presAssocID="{454DCBD0-411C-40FB-BB2E-BC4487889615}" presName="composite" presStyleCnt="0"/>
      <dgm:spPr/>
    </dgm:pt>
    <dgm:pt modelId="{87B899F8-F412-43F5-83DB-37CDE7718947}" type="pres">
      <dgm:prSet presAssocID="{454DCBD0-411C-40FB-BB2E-BC4487889615}" presName="imgShp" presStyleLbl="fgImgPlace1" presStyleIdx="1" presStyleCnt="4"/>
      <dgm:spPr/>
    </dgm:pt>
    <dgm:pt modelId="{A9B6A4AD-7692-4539-B7D9-AEC8F7511B4D}" type="pres">
      <dgm:prSet presAssocID="{454DCBD0-411C-40FB-BB2E-BC4487889615}" presName="txShp" presStyleLbl="node1" presStyleIdx="1" presStyleCnt="4">
        <dgm:presLayoutVars>
          <dgm:bulletEnabled val="1"/>
        </dgm:presLayoutVars>
      </dgm:prSet>
      <dgm:spPr/>
      <dgm:t>
        <a:bodyPr/>
        <a:lstStyle/>
        <a:p>
          <a:endParaRPr lang="es-MX"/>
        </a:p>
      </dgm:t>
    </dgm:pt>
    <dgm:pt modelId="{4B64349E-714B-4D3D-8DE7-0486C9FC0325}" type="pres">
      <dgm:prSet presAssocID="{30158D04-16A9-4200-8DD2-97633FC394D6}" presName="spacing" presStyleCnt="0"/>
      <dgm:spPr/>
    </dgm:pt>
    <dgm:pt modelId="{24C0046C-81FE-4C55-931E-F3CD481C769C}" type="pres">
      <dgm:prSet presAssocID="{9DA94124-59EC-43F4-B014-8662FB834929}" presName="composite" presStyleCnt="0"/>
      <dgm:spPr/>
    </dgm:pt>
    <dgm:pt modelId="{977158E0-F6AE-45EE-BA8A-84748D5A13B2}" type="pres">
      <dgm:prSet presAssocID="{9DA94124-59EC-43F4-B014-8662FB834929}" presName="imgShp" presStyleLbl="fgImgPlace1" presStyleIdx="2" presStyleCnt="4"/>
      <dgm:spPr/>
    </dgm:pt>
    <dgm:pt modelId="{38E0D9E6-8069-4E8B-B14E-FE4268037F69}" type="pres">
      <dgm:prSet presAssocID="{9DA94124-59EC-43F4-B014-8662FB834929}" presName="txShp" presStyleLbl="node1" presStyleIdx="2" presStyleCnt="4">
        <dgm:presLayoutVars>
          <dgm:bulletEnabled val="1"/>
        </dgm:presLayoutVars>
      </dgm:prSet>
      <dgm:spPr/>
      <dgm:t>
        <a:bodyPr/>
        <a:lstStyle/>
        <a:p>
          <a:endParaRPr lang="es-MX"/>
        </a:p>
      </dgm:t>
    </dgm:pt>
    <dgm:pt modelId="{8A05A0EC-AFE7-4064-92AD-D3A772714DA0}" type="pres">
      <dgm:prSet presAssocID="{12083CBD-3D85-4E41-9607-58041722503E}" presName="spacing" presStyleCnt="0"/>
      <dgm:spPr/>
    </dgm:pt>
    <dgm:pt modelId="{A834F961-5131-461D-94E6-C23567414FD2}" type="pres">
      <dgm:prSet presAssocID="{FBA81F25-0715-451D-B777-BAF1AE4FD441}" presName="composite" presStyleCnt="0"/>
      <dgm:spPr/>
    </dgm:pt>
    <dgm:pt modelId="{6000BF2F-8E2B-48DD-B26B-F5D75D2BA8C8}" type="pres">
      <dgm:prSet presAssocID="{FBA81F25-0715-451D-B777-BAF1AE4FD441}" presName="imgShp" presStyleLbl="fgImgPlace1" presStyleIdx="3" presStyleCnt="4"/>
      <dgm:spPr/>
    </dgm:pt>
    <dgm:pt modelId="{A82FAD86-36AE-483C-8498-357E51EF135D}" type="pres">
      <dgm:prSet presAssocID="{FBA81F25-0715-451D-B777-BAF1AE4FD441}" presName="txShp" presStyleLbl="node1" presStyleIdx="3" presStyleCnt="4">
        <dgm:presLayoutVars>
          <dgm:bulletEnabled val="1"/>
        </dgm:presLayoutVars>
      </dgm:prSet>
      <dgm:spPr/>
      <dgm:t>
        <a:bodyPr/>
        <a:lstStyle/>
        <a:p>
          <a:endParaRPr lang="es-MX"/>
        </a:p>
      </dgm:t>
    </dgm:pt>
  </dgm:ptLst>
  <dgm:cxnLst>
    <dgm:cxn modelId="{C618783C-5D36-400E-8DBE-F8B75B69352B}" srcId="{95B0DE25-43C0-4840-8505-5BE37F45F109}" destId="{454DCBD0-411C-40FB-BB2E-BC4487889615}" srcOrd="1" destOrd="0" parTransId="{7A2602D3-3861-431E-A4BC-33039BF6E37C}" sibTransId="{30158D04-16A9-4200-8DD2-97633FC394D6}"/>
    <dgm:cxn modelId="{10F17C6E-E07C-FC4A-A541-A7A50F6D0B06}" type="presOf" srcId="{800E4B20-B6B9-4096-A0A4-40E1CC944D4F}" destId="{6DE780B2-3921-4312-974A-2A8F12DC0A35}" srcOrd="0" destOrd="0" presId="urn:microsoft.com/office/officeart/2005/8/layout/vList3"/>
    <dgm:cxn modelId="{686CDC7A-A801-44E2-A493-B7DF4D5DCD21}" srcId="{95B0DE25-43C0-4840-8505-5BE37F45F109}" destId="{9DA94124-59EC-43F4-B014-8662FB834929}" srcOrd="2" destOrd="0" parTransId="{7F2FA09B-820E-4A42-8AA0-9F71D2F81236}" sibTransId="{12083CBD-3D85-4E41-9607-58041722503E}"/>
    <dgm:cxn modelId="{D41E6783-3F02-2847-9B2C-94D26E7BD668}" type="presOf" srcId="{454DCBD0-411C-40FB-BB2E-BC4487889615}" destId="{A9B6A4AD-7692-4539-B7D9-AEC8F7511B4D}" srcOrd="0" destOrd="0" presId="urn:microsoft.com/office/officeart/2005/8/layout/vList3"/>
    <dgm:cxn modelId="{582C81AE-FA8C-2C4C-BC66-68A52401F3E5}" type="presOf" srcId="{9DA94124-59EC-43F4-B014-8662FB834929}" destId="{38E0D9E6-8069-4E8B-B14E-FE4268037F69}" srcOrd="0" destOrd="0" presId="urn:microsoft.com/office/officeart/2005/8/layout/vList3"/>
    <dgm:cxn modelId="{B7C8A783-9C1B-5044-8FA1-A1C3BE10AC35}" type="presOf" srcId="{FBA81F25-0715-451D-B777-BAF1AE4FD441}" destId="{A82FAD86-36AE-483C-8498-357E51EF135D}" srcOrd="0" destOrd="0" presId="urn:microsoft.com/office/officeart/2005/8/layout/vList3"/>
    <dgm:cxn modelId="{84827CDC-9790-4AF8-AE40-E74318586C79}" srcId="{95B0DE25-43C0-4840-8505-5BE37F45F109}" destId="{FBA81F25-0715-451D-B777-BAF1AE4FD441}" srcOrd="3" destOrd="0" parTransId="{F0467B20-3DB7-4F89-A99A-D1271B619DEB}" sibTransId="{8BD84774-24AF-42AC-8C71-9B210085986A}"/>
    <dgm:cxn modelId="{F6868695-6F3F-4E22-9505-B93CCF594DB0}" srcId="{95B0DE25-43C0-4840-8505-5BE37F45F109}" destId="{800E4B20-B6B9-4096-A0A4-40E1CC944D4F}" srcOrd="0" destOrd="0" parTransId="{EE0F2EE1-132F-4027-96FE-1AD7EEFBAFC5}" sibTransId="{1895D247-1634-42BC-A336-FF8709C667DD}"/>
    <dgm:cxn modelId="{627A6DD3-CD10-F844-9792-A899546C7CCE}" type="presOf" srcId="{95B0DE25-43C0-4840-8505-5BE37F45F109}" destId="{3040895D-D90E-4383-A2F2-E61AC2EA3EA2}" srcOrd="0" destOrd="0" presId="urn:microsoft.com/office/officeart/2005/8/layout/vList3"/>
    <dgm:cxn modelId="{3E6E48C1-DA55-3E4A-94A7-A4412CE517EC}" type="presParOf" srcId="{3040895D-D90E-4383-A2F2-E61AC2EA3EA2}" destId="{194D8DDB-E964-42E9-BB87-3113753589A2}" srcOrd="0" destOrd="0" presId="urn:microsoft.com/office/officeart/2005/8/layout/vList3"/>
    <dgm:cxn modelId="{D8270714-A1C2-CC4C-A817-B4DE9AACF8BF}" type="presParOf" srcId="{194D8DDB-E964-42E9-BB87-3113753589A2}" destId="{71582F78-6EE9-4AAF-A6E0-FEC3FA901FDE}" srcOrd="0" destOrd="0" presId="urn:microsoft.com/office/officeart/2005/8/layout/vList3"/>
    <dgm:cxn modelId="{D156809B-6189-4F45-8696-9D06E5DBA990}" type="presParOf" srcId="{194D8DDB-E964-42E9-BB87-3113753589A2}" destId="{6DE780B2-3921-4312-974A-2A8F12DC0A35}" srcOrd="1" destOrd="0" presId="urn:microsoft.com/office/officeart/2005/8/layout/vList3"/>
    <dgm:cxn modelId="{327E825A-F1AF-3648-997D-2E83B581DC60}" type="presParOf" srcId="{3040895D-D90E-4383-A2F2-E61AC2EA3EA2}" destId="{7E85E94F-EE73-45F7-91C4-C1A374847863}" srcOrd="1" destOrd="0" presId="urn:microsoft.com/office/officeart/2005/8/layout/vList3"/>
    <dgm:cxn modelId="{A963FFA7-6B69-A64E-B9F6-0D0F89D31D20}" type="presParOf" srcId="{3040895D-D90E-4383-A2F2-E61AC2EA3EA2}" destId="{12CB1DA2-E06B-43B2-83B7-59E4FE4EF161}" srcOrd="2" destOrd="0" presId="urn:microsoft.com/office/officeart/2005/8/layout/vList3"/>
    <dgm:cxn modelId="{011D90A6-824E-8C4A-B4ED-88FC82121FF3}" type="presParOf" srcId="{12CB1DA2-E06B-43B2-83B7-59E4FE4EF161}" destId="{87B899F8-F412-43F5-83DB-37CDE7718947}" srcOrd="0" destOrd="0" presId="urn:microsoft.com/office/officeart/2005/8/layout/vList3"/>
    <dgm:cxn modelId="{0A35727D-4CE8-B842-84A4-BF16D0E99923}" type="presParOf" srcId="{12CB1DA2-E06B-43B2-83B7-59E4FE4EF161}" destId="{A9B6A4AD-7692-4539-B7D9-AEC8F7511B4D}" srcOrd="1" destOrd="0" presId="urn:microsoft.com/office/officeart/2005/8/layout/vList3"/>
    <dgm:cxn modelId="{6A3822EE-CE91-AF40-91D3-2627EEE5253B}" type="presParOf" srcId="{3040895D-D90E-4383-A2F2-E61AC2EA3EA2}" destId="{4B64349E-714B-4D3D-8DE7-0486C9FC0325}" srcOrd="3" destOrd="0" presId="urn:microsoft.com/office/officeart/2005/8/layout/vList3"/>
    <dgm:cxn modelId="{359531A3-C04F-CA45-BD4A-C8EE72DD2D21}" type="presParOf" srcId="{3040895D-D90E-4383-A2F2-E61AC2EA3EA2}" destId="{24C0046C-81FE-4C55-931E-F3CD481C769C}" srcOrd="4" destOrd="0" presId="urn:microsoft.com/office/officeart/2005/8/layout/vList3"/>
    <dgm:cxn modelId="{357C0F9A-6CD8-8444-8814-CBB53139EC2D}" type="presParOf" srcId="{24C0046C-81FE-4C55-931E-F3CD481C769C}" destId="{977158E0-F6AE-45EE-BA8A-84748D5A13B2}" srcOrd="0" destOrd="0" presId="urn:microsoft.com/office/officeart/2005/8/layout/vList3"/>
    <dgm:cxn modelId="{5C05ABEC-BF3D-8D41-AE7A-DBB619CC6D87}" type="presParOf" srcId="{24C0046C-81FE-4C55-931E-F3CD481C769C}" destId="{38E0D9E6-8069-4E8B-B14E-FE4268037F69}" srcOrd="1" destOrd="0" presId="urn:microsoft.com/office/officeart/2005/8/layout/vList3"/>
    <dgm:cxn modelId="{92970025-4785-A946-8263-26F22B600184}" type="presParOf" srcId="{3040895D-D90E-4383-A2F2-E61AC2EA3EA2}" destId="{8A05A0EC-AFE7-4064-92AD-D3A772714DA0}" srcOrd="5" destOrd="0" presId="urn:microsoft.com/office/officeart/2005/8/layout/vList3"/>
    <dgm:cxn modelId="{B0DC224E-4F9D-3048-9CD5-F88BC8F72D28}" type="presParOf" srcId="{3040895D-D90E-4383-A2F2-E61AC2EA3EA2}" destId="{A834F961-5131-461D-94E6-C23567414FD2}" srcOrd="6" destOrd="0" presId="urn:microsoft.com/office/officeart/2005/8/layout/vList3"/>
    <dgm:cxn modelId="{20EB9B7C-FAEC-8C44-A1B4-E1886D04F770}" type="presParOf" srcId="{A834F961-5131-461D-94E6-C23567414FD2}" destId="{6000BF2F-8E2B-48DD-B26B-F5D75D2BA8C8}" srcOrd="0" destOrd="0" presId="urn:microsoft.com/office/officeart/2005/8/layout/vList3"/>
    <dgm:cxn modelId="{0C1E5160-3461-C448-B894-CCA9A18A8D76}" type="presParOf" srcId="{A834F961-5131-461D-94E6-C23567414FD2}" destId="{A82FAD86-36AE-483C-8498-357E51EF135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D740B4-9B1C-4B8E-95B0-F269680472FA}"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s-MX"/>
        </a:p>
      </dgm:t>
    </dgm:pt>
    <dgm:pt modelId="{B2943C66-B3FB-44F0-ADF9-09A53251BCDD}">
      <dgm:prSet phldrT="[Texto]"/>
      <dgm:spPr/>
      <dgm:t>
        <a:bodyPr/>
        <a:lstStyle/>
        <a:p>
          <a:r>
            <a:rPr lang="es-MX" dirty="0" smtClean="0"/>
            <a:t>Riesgo Técnico</a:t>
          </a:r>
          <a:endParaRPr lang="es-MX" dirty="0"/>
        </a:p>
      </dgm:t>
    </dgm:pt>
    <dgm:pt modelId="{120F5545-A2DE-4D33-8CB7-C4E62177FA84}" type="parTrans" cxnId="{9679F65D-4CF6-4364-A097-0EB0774FA6FA}">
      <dgm:prSet/>
      <dgm:spPr/>
      <dgm:t>
        <a:bodyPr/>
        <a:lstStyle/>
        <a:p>
          <a:endParaRPr lang="es-MX"/>
        </a:p>
      </dgm:t>
    </dgm:pt>
    <dgm:pt modelId="{506F7CD5-8718-4AC1-8A9F-A802379CE199}" type="sibTrans" cxnId="{9679F65D-4CF6-4364-A097-0EB0774FA6FA}">
      <dgm:prSet/>
      <dgm:spPr/>
      <dgm:t>
        <a:bodyPr/>
        <a:lstStyle/>
        <a:p>
          <a:endParaRPr lang="es-MX"/>
        </a:p>
      </dgm:t>
    </dgm:pt>
    <dgm:pt modelId="{3EA04F6D-949E-4042-934A-975587442838}">
      <dgm:prSet phldrT="[Texto]"/>
      <dgm:spPr/>
      <dgm:t>
        <a:bodyPr/>
        <a:lstStyle/>
        <a:p>
          <a:r>
            <a:rPr lang="es-MX" dirty="0" smtClean="0"/>
            <a:t>Riesgo de Suscripción</a:t>
          </a:r>
          <a:endParaRPr lang="es-MX" dirty="0"/>
        </a:p>
      </dgm:t>
    </dgm:pt>
    <dgm:pt modelId="{4E0BDD63-E72B-47CB-B221-09B34F4F64F9}" type="parTrans" cxnId="{AD3E5B7D-9112-40A1-817D-DE6E2730E466}">
      <dgm:prSet/>
      <dgm:spPr/>
      <dgm:t>
        <a:bodyPr/>
        <a:lstStyle/>
        <a:p>
          <a:endParaRPr lang="es-MX"/>
        </a:p>
      </dgm:t>
    </dgm:pt>
    <dgm:pt modelId="{BBB4F0AB-E20E-41D5-926A-2C158CED046A}" type="sibTrans" cxnId="{AD3E5B7D-9112-40A1-817D-DE6E2730E466}">
      <dgm:prSet/>
      <dgm:spPr/>
      <dgm:t>
        <a:bodyPr/>
        <a:lstStyle/>
        <a:p>
          <a:endParaRPr lang="es-MX"/>
        </a:p>
      </dgm:t>
    </dgm:pt>
    <dgm:pt modelId="{A6399C07-1177-4260-AF32-8F2458954F47}">
      <dgm:prSet phldrT="[Texto]"/>
      <dgm:spPr>
        <a:solidFill>
          <a:srgbClr val="FF8000"/>
        </a:solidFill>
      </dgm:spPr>
      <dgm:t>
        <a:bodyPr/>
        <a:lstStyle/>
        <a:p>
          <a:r>
            <a:rPr lang="es-MX" dirty="0" smtClean="0"/>
            <a:t>Riesgo de Longevidad</a:t>
          </a:r>
          <a:endParaRPr lang="es-MX" dirty="0"/>
        </a:p>
      </dgm:t>
    </dgm:pt>
    <dgm:pt modelId="{129BB53D-2E22-43B6-9956-01FC5EDFC8B1}" type="parTrans" cxnId="{E959197F-4A1B-42AD-A0F2-536DA0AD681E}">
      <dgm:prSet/>
      <dgm:spPr/>
      <dgm:t>
        <a:bodyPr/>
        <a:lstStyle/>
        <a:p>
          <a:endParaRPr lang="es-MX"/>
        </a:p>
      </dgm:t>
    </dgm:pt>
    <dgm:pt modelId="{DB1182F3-54FB-4F3E-839F-A54A8844A16D}" type="sibTrans" cxnId="{E959197F-4A1B-42AD-A0F2-536DA0AD681E}">
      <dgm:prSet/>
      <dgm:spPr/>
      <dgm:t>
        <a:bodyPr/>
        <a:lstStyle/>
        <a:p>
          <a:endParaRPr lang="es-MX"/>
        </a:p>
      </dgm:t>
    </dgm:pt>
    <dgm:pt modelId="{C7A6D2BB-5EF1-408F-B58C-A2ADC5B8FAE3}" type="pres">
      <dgm:prSet presAssocID="{13D740B4-9B1C-4B8E-95B0-F269680472FA}" presName="Name0" presStyleCnt="0">
        <dgm:presLayoutVars>
          <dgm:chMax val="7"/>
          <dgm:resizeHandles val="exact"/>
        </dgm:presLayoutVars>
      </dgm:prSet>
      <dgm:spPr/>
      <dgm:t>
        <a:bodyPr/>
        <a:lstStyle/>
        <a:p>
          <a:endParaRPr lang="es-MX"/>
        </a:p>
      </dgm:t>
    </dgm:pt>
    <dgm:pt modelId="{88CC7B84-4094-401C-AC10-6CFF9F87A099}" type="pres">
      <dgm:prSet presAssocID="{13D740B4-9B1C-4B8E-95B0-F269680472FA}" presName="comp1" presStyleCnt="0"/>
      <dgm:spPr/>
    </dgm:pt>
    <dgm:pt modelId="{FC62EACF-7E6B-485A-88CC-1D34456AF7A3}" type="pres">
      <dgm:prSet presAssocID="{13D740B4-9B1C-4B8E-95B0-F269680472FA}" presName="circle1" presStyleLbl="node1" presStyleIdx="0" presStyleCnt="3"/>
      <dgm:spPr/>
      <dgm:t>
        <a:bodyPr/>
        <a:lstStyle/>
        <a:p>
          <a:endParaRPr lang="es-MX"/>
        </a:p>
      </dgm:t>
    </dgm:pt>
    <dgm:pt modelId="{B7C6F4D6-DCE3-42E0-AAB6-0519E35D690F}" type="pres">
      <dgm:prSet presAssocID="{13D740B4-9B1C-4B8E-95B0-F269680472FA}" presName="c1text" presStyleLbl="node1" presStyleIdx="0" presStyleCnt="3">
        <dgm:presLayoutVars>
          <dgm:bulletEnabled val="1"/>
        </dgm:presLayoutVars>
      </dgm:prSet>
      <dgm:spPr/>
      <dgm:t>
        <a:bodyPr/>
        <a:lstStyle/>
        <a:p>
          <a:endParaRPr lang="es-MX"/>
        </a:p>
      </dgm:t>
    </dgm:pt>
    <dgm:pt modelId="{61F738A2-759D-4EBA-88BD-FD0BA73AC6E7}" type="pres">
      <dgm:prSet presAssocID="{13D740B4-9B1C-4B8E-95B0-F269680472FA}" presName="comp2" presStyleCnt="0"/>
      <dgm:spPr/>
    </dgm:pt>
    <dgm:pt modelId="{A7D4B874-0C1B-4DA5-B578-DDDC3474DDB4}" type="pres">
      <dgm:prSet presAssocID="{13D740B4-9B1C-4B8E-95B0-F269680472FA}" presName="circle2" presStyleLbl="node1" presStyleIdx="1" presStyleCnt="3"/>
      <dgm:spPr/>
      <dgm:t>
        <a:bodyPr/>
        <a:lstStyle/>
        <a:p>
          <a:endParaRPr lang="es-MX"/>
        </a:p>
      </dgm:t>
    </dgm:pt>
    <dgm:pt modelId="{1A643FFF-3216-4A73-8637-98114ECA1DBC}" type="pres">
      <dgm:prSet presAssocID="{13D740B4-9B1C-4B8E-95B0-F269680472FA}" presName="c2text" presStyleLbl="node1" presStyleIdx="1" presStyleCnt="3">
        <dgm:presLayoutVars>
          <dgm:bulletEnabled val="1"/>
        </dgm:presLayoutVars>
      </dgm:prSet>
      <dgm:spPr/>
      <dgm:t>
        <a:bodyPr/>
        <a:lstStyle/>
        <a:p>
          <a:endParaRPr lang="es-MX"/>
        </a:p>
      </dgm:t>
    </dgm:pt>
    <dgm:pt modelId="{4F63DEC3-0CE1-48E4-BD4C-A3882458175A}" type="pres">
      <dgm:prSet presAssocID="{13D740B4-9B1C-4B8E-95B0-F269680472FA}" presName="comp3" presStyleCnt="0"/>
      <dgm:spPr/>
    </dgm:pt>
    <dgm:pt modelId="{B3768395-149C-4BEE-9896-54DB29B381D1}" type="pres">
      <dgm:prSet presAssocID="{13D740B4-9B1C-4B8E-95B0-F269680472FA}" presName="circle3" presStyleLbl="node1" presStyleIdx="2" presStyleCnt="3"/>
      <dgm:spPr/>
      <dgm:t>
        <a:bodyPr/>
        <a:lstStyle/>
        <a:p>
          <a:endParaRPr lang="es-MX"/>
        </a:p>
      </dgm:t>
    </dgm:pt>
    <dgm:pt modelId="{11277877-1F4C-4C84-9E6A-63AC4F8A08F8}" type="pres">
      <dgm:prSet presAssocID="{13D740B4-9B1C-4B8E-95B0-F269680472FA}" presName="c3text" presStyleLbl="node1" presStyleIdx="2" presStyleCnt="3">
        <dgm:presLayoutVars>
          <dgm:bulletEnabled val="1"/>
        </dgm:presLayoutVars>
      </dgm:prSet>
      <dgm:spPr/>
      <dgm:t>
        <a:bodyPr/>
        <a:lstStyle/>
        <a:p>
          <a:endParaRPr lang="es-MX"/>
        </a:p>
      </dgm:t>
    </dgm:pt>
  </dgm:ptLst>
  <dgm:cxnLst>
    <dgm:cxn modelId="{686ED0CF-C48C-410E-8448-4EE6ADCD75E7}" type="presOf" srcId="{13D740B4-9B1C-4B8E-95B0-F269680472FA}" destId="{C7A6D2BB-5EF1-408F-B58C-A2ADC5B8FAE3}" srcOrd="0" destOrd="0" presId="urn:microsoft.com/office/officeart/2005/8/layout/venn2"/>
    <dgm:cxn modelId="{687DAA1E-9A00-443D-8825-FD0B24D74C70}" type="presOf" srcId="{B2943C66-B3FB-44F0-ADF9-09A53251BCDD}" destId="{B7C6F4D6-DCE3-42E0-AAB6-0519E35D690F}" srcOrd="1" destOrd="0" presId="urn:microsoft.com/office/officeart/2005/8/layout/venn2"/>
    <dgm:cxn modelId="{9679F65D-4CF6-4364-A097-0EB0774FA6FA}" srcId="{13D740B4-9B1C-4B8E-95B0-F269680472FA}" destId="{B2943C66-B3FB-44F0-ADF9-09A53251BCDD}" srcOrd="0" destOrd="0" parTransId="{120F5545-A2DE-4D33-8CB7-C4E62177FA84}" sibTransId="{506F7CD5-8718-4AC1-8A9F-A802379CE199}"/>
    <dgm:cxn modelId="{AD3E5B7D-9112-40A1-817D-DE6E2730E466}" srcId="{13D740B4-9B1C-4B8E-95B0-F269680472FA}" destId="{3EA04F6D-949E-4042-934A-975587442838}" srcOrd="1" destOrd="0" parTransId="{4E0BDD63-E72B-47CB-B221-09B34F4F64F9}" sibTransId="{BBB4F0AB-E20E-41D5-926A-2C158CED046A}"/>
    <dgm:cxn modelId="{67E80D43-3F3D-4F6A-B4AF-7289440E0463}" type="presOf" srcId="{A6399C07-1177-4260-AF32-8F2458954F47}" destId="{B3768395-149C-4BEE-9896-54DB29B381D1}" srcOrd="0" destOrd="0" presId="urn:microsoft.com/office/officeart/2005/8/layout/venn2"/>
    <dgm:cxn modelId="{2B44E5CA-D1EE-4B39-B055-23BEA76C5F91}" type="presOf" srcId="{B2943C66-B3FB-44F0-ADF9-09A53251BCDD}" destId="{FC62EACF-7E6B-485A-88CC-1D34456AF7A3}" srcOrd="0" destOrd="0" presId="urn:microsoft.com/office/officeart/2005/8/layout/venn2"/>
    <dgm:cxn modelId="{71FEFB6D-8CF0-46C9-9B66-DEAAD49F7B22}" type="presOf" srcId="{A6399C07-1177-4260-AF32-8F2458954F47}" destId="{11277877-1F4C-4C84-9E6A-63AC4F8A08F8}" srcOrd="1" destOrd="0" presId="urn:microsoft.com/office/officeart/2005/8/layout/venn2"/>
    <dgm:cxn modelId="{5750AF69-3DF5-45FD-8525-F776A610DB47}" type="presOf" srcId="{3EA04F6D-949E-4042-934A-975587442838}" destId="{1A643FFF-3216-4A73-8637-98114ECA1DBC}" srcOrd="1" destOrd="0" presId="urn:microsoft.com/office/officeart/2005/8/layout/venn2"/>
    <dgm:cxn modelId="{213DF2BE-4BA8-47AA-A3B1-0984024B7A3F}" type="presOf" srcId="{3EA04F6D-949E-4042-934A-975587442838}" destId="{A7D4B874-0C1B-4DA5-B578-DDDC3474DDB4}" srcOrd="0" destOrd="0" presId="urn:microsoft.com/office/officeart/2005/8/layout/venn2"/>
    <dgm:cxn modelId="{E959197F-4A1B-42AD-A0F2-536DA0AD681E}" srcId="{13D740B4-9B1C-4B8E-95B0-F269680472FA}" destId="{A6399C07-1177-4260-AF32-8F2458954F47}" srcOrd="2" destOrd="0" parTransId="{129BB53D-2E22-43B6-9956-01FC5EDFC8B1}" sibTransId="{DB1182F3-54FB-4F3E-839F-A54A8844A16D}"/>
    <dgm:cxn modelId="{F4080FB9-696E-4BD6-96DC-6C8DDF2424A8}" type="presParOf" srcId="{C7A6D2BB-5EF1-408F-B58C-A2ADC5B8FAE3}" destId="{88CC7B84-4094-401C-AC10-6CFF9F87A099}" srcOrd="0" destOrd="0" presId="urn:microsoft.com/office/officeart/2005/8/layout/venn2"/>
    <dgm:cxn modelId="{CB87AC34-C495-451E-813C-F8C5B2ACC67F}" type="presParOf" srcId="{88CC7B84-4094-401C-AC10-6CFF9F87A099}" destId="{FC62EACF-7E6B-485A-88CC-1D34456AF7A3}" srcOrd="0" destOrd="0" presId="urn:microsoft.com/office/officeart/2005/8/layout/venn2"/>
    <dgm:cxn modelId="{0A696560-006A-4441-887C-A65A45C0DF2A}" type="presParOf" srcId="{88CC7B84-4094-401C-AC10-6CFF9F87A099}" destId="{B7C6F4D6-DCE3-42E0-AAB6-0519E35D690F}" srcOrd="1" destOrd="0" presId="urn:microsoft.com/office/officeart/2005/8/layout/venn2"/>
    <dgm:cxn modelId="{F1E75BE0-D341-46B5-B60F-018219C35E92}" type="presParOf" srcId="{C7A6D2BB-5EF1-408F-B58C-A2ADC5B8FAE3}" destId="{61F738A2-759D-4EBA-88BD-FD0BA73AC6E7}" srcOrd="1" destOrd="0" presId="urn:microsoft.com/office/officeart/2005/8/layout/venn2"/>
    <dgm:cxn modelId="{AA3CA60A-1D8D-4DF4-8154-4D4FA29F4981}" type="presParOf" srcId="{61F738A2-759D-4EBA-88BD-FD0BA73AC6E7}" destId="{A7D4B874-0C1B-4DA5-B578-DDDC3474DDB4}" srcOrd="0" destOrd="0" presId="urn:microsoft.com/office/officeart/2005/8/layout/venn2"/>
    <dgm:cxn modelId="{B4013100-B02A-4A9F-BAB6-7E94BF47FE5D}" type="presParOf" srcId="{61F738A2-759D-4EBA-88BD-FD0BA73AC6E7}" destId="{1A643FFF-3216-4A73-8637-98114ECA1DBC}" srcOrd="1" destOrd="0" presId="urn:microsoft.com/office/officeart/2005/8/layout/venn2"/>
    <dgm:cxn modelId="{C48C694F-4E01-4430-96DE-C66F3666B16F}" type="presParOf" srcId="{C7A6D2BB-5EF1-408F-B58C-A2ADC5B8FAE3}" destId="{4F63DEC3-0CE1-48E4-BD4C-A3882458175A}" srcOrd="2" destOrd="0" presId="urn:microsoft.com/office/officeart/2005/8/layout/venn2"/>
    <dgm:cxn modelId="{F1F18812-8BCE-468B-BBAC-5A6076DFE646}" type="presParOf" srcId="{4F63DEC3-0CE1-48E4-BD4C-A3882458175A}" destId="{B3768395-149C-4BEE-9896-54DB29B381D1}" srcOrd="0" destOrd="0" presId="urn:microsoft.com/office/officeart/2005/8/layout/venn2"/>
    <dgm:cxn modelId="{BD06D842-1247-4EE0-B47E-79808A4502B4}" type="presParOf" srcId="{4F63DEC3-0CE1-48E4-BD4C-A3882458175A}" destId="{11277877-1F4C-4C84-9E6A-63AC4F8A08F8}"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5689B-982E-492E-8E4F-B25610B2B62E}"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MX"/>
        </a:p>
      </dgm:t>
    </dgm:pt>
    <dgm:pt modelId="{4E22264E-8C85-497B-BF25-1ADB93948F1F}">
      <dgm:prSet phldrT="[Texto]" custT="1"/>
      <dgm:spPr/>
      <dgm:t>
        <a:bodyPr/>
        <a:lstStyle/>
        <a:p>
          <a:r>
            <a:rPr lang="es-MX" sz="2000" dirty="0" smtClean="0">
              <a:latin typeface="Times New Roman" panose="02020603050405020304" pitchFamily="18" charset="0"/>
              <a:cs typeface="Times New Roman" panose="02020603050405020304" pitchFamily="18" charset="0"/>
            </a:rPr>
            <a:t>↑ Esperanza de Vida</a:t>
          </a:r>
          <a:endParaRPr lang="es-MX" sz="2000" dirty="0"/>
        </a:p>
      </dgm:t>
    </dgm:pt>
    <dgm:pt modelId="{97059227-089B-483A-BF9A-7FAC78FD5593}" type="parTrans" cxnId="{709B02FA-0B78-4986-9CD1-5347044213F9}">
      <dgm:prSet/>
      <dgm:spPr/>
      <dgm:t>
        <a:bodyPr/>
        <a:lstStyle/>
        <a:p>
          <a:endParaRPr lang="es-MX"/>
        </a:p>
      </dgm:t>
    </dgm:pt>
    <dgm:pt modelId="{154B1966-8252-46B7-8E16-2A17F5F5BA84}" type="sibTrans" cxnId="{709B02FA-0B78-4986-9CD1-5347044213F9}">
      <dgm:prSet/>
      <dgm:spPr/>
      <dgm:t>
        <a:bodyPr/>
        <a:lstStyle/>
        <a:p>
          <a:endParaRPr lang="es-MX"/>
        </a:p>
      </dgm:t>
    </dgm:pt>
    <dgm:pt modelId="{82BF00BA-2BFD-4F03-BC6A-50C06EA0878C}">
      <dgm:prSet phldrT="[Texto]" custT="1"/>
      <dgm:spPr/>
      <dgm:t>
        <a:bodyPr/>
        <a:lstStyle/>
        <a:p>
          <a:r>
            <a:rPr lang="es-MX" sz="2000" dirty="0" smtClean="0">
              <a:latin typeface="Times New Roman" panose="02020603050405020304" pitchFamily="18" charset="0"/>
              <a:cs typeface="Times New Roman" panose="02020603050405020304" pitchFamily="18" charset="0"/>
            </a:rPr>
            <a:t>↑ Pago de Pensión durante más tiempo</a:t>
          </a:r>
          <a:endParaRPr lang="es-MX" sz="2000" dirty="0"/>
        </a:p>
      </dgm:t>
    </dgm:pt>
    <dgm:pt modelId="{9D9AACA3-CA54-4B8E-B5C2-F9C586E760E2}" type="parTrans" cxnId="{F205726C-701C-411C-87C8-F73379E20CA0}">
      <dgm:prSet/>
      <dgm:spPr/>
      <dgm:t>
        <a:bodyPr/>
        <a:lstStyle/>
        <a:p>
          <a:endParaRPr lang="es-MX"/>
        </a:p>
      </dgm:t>
    </dgm:pt>
    <dgm:pt modelId="{4F252E3D-7FD4-4D77-9D1F-87CB1FAD9A8D}" type="sibTrans" cxnId="{F205726C-701C-411C-87C8-F73379E20CA0}">
      <dgm:prSet/>
      <dgm:spPr/>
      <dgm:t>
        <a:bodyPr/>
        <a:lstStyle/>
        <a:p>
          <a:endParaRPr lang="es-MX"/>
        </a:p>
      </dgm:t>
    </dgm:pt>
    <dgm:pt modelId="{DD81BB25-0E9C-432A-AA06-846F52644F53}">
      <dgm:prSet phldrT="[Texto]" custT="1"/>
      <dgm:spPr/>
      <dgm:t>
        <a:bodyPr/>
        <a:lstStyle/>
        <a:p>
          <a:pPr>
            <a:lnSpc>
              <a:spcPct val="80000"/>
            </a:lnSpc>
          </a:pPr>
          <a:r>
            <a:rPr lang="es-MX" sz="2000" dirty="0" smtClean="0">
              <a:latin typeface="Times New Roman" panose="02020603050405020304" pitchFamily="18" charset="0"/>
              <a:cs typeface="Times New Roman" panose="02020603050405020304" pitchFamily="18" charset="0"/>
            </a:rPr>
            <a:t>╬ Mayor Prima</a:t>
          </a:r>
        </a:p>
        <a:p>
          <a:pPr>
            <a:lnSpc>
              <a:spcPct val="80000"/>
            </a:lnSpc>
          </a:pPr>
          <a:r>
            <a:rPr lang="es-MX" sz="2000" dirty="0" smtClean="0">
              <a:latin typeface="Times New Roman" panose="02020603050405020304" pitchFamily="18" charset="0"/>
              <a:cs typeface="Times New Roman" panose="02020603050405020304" pitchFamily="18" charset="0"/>
            </a:rPr>
            <a:t>o</a:t>
          </a:r>
        </a:p>
        <a:p>
          <a:pPr>
            <a:lnSpc>
              <a:spcPct val="80000"/>
            </a:lnSpc>
          </a:pPr>
          <a:r>
            <a:rPr lang="es-MX" sz="2000" dirty="0" smtClean="0">
              <a:latin typeface="Times New Roman" panose="02020603050405020304" pitchFamily="18" charset="0"/>
              <a:cs typeface="Times New Roman" panose="02020603050405020304" pitchFamily="18" charset="0"/>
            </a:rPr>
            <a:t>╬ Menor Pensión</a:t>
          </a:r>
          <a:endParaRPr lang="es-MX" sz="2000" dirty="0"/>
        </a:p>
      </dgm:t>
    </dgm:pt>
    <dgm:pt modelId="{E6571996-E822-4A98-B208-ACA465A5730F}" type="parTrans" cxnId="{9C3A4B23-717C-412D-91E7-FC160514E03B}">
      <dgm:prSet/>
      <dgm:spPr/>
      <dgm:t>
        <a:bodyPr/>
        <a:lstStyle/>
        <a:p>
          <a:endParaRPr lang="es-MX"/>
        </a:p>
      </dgm:t>
    </dgm:pt>
    <dgm:pt modelId="{0D7E29ED-B349-4CAB-8DA0-6F57D85C5413}" type="sibTrans" cxnId="{9C3A4B23-717C-412D-91E7-FC160514E03B}">
      <dgm:prSet/>
      <dgm:spPr/>
      <dgm:t>
        <a:bodyPr/>
        <a:lstStyle/>
        <a:p>
          <a:endParaRPr lang="es-MX"/>
        </a:p>
      </dgm:t>
    </dgm:pt>
    <dgm:pt modelId="{8BB1CD08-441C-4A8C-B996-DCF39154A211}" type="pres">
      <dgm:prSet presAssocID="{99C5689B-982E-492E-8E4F-B25610B2B62E}" presName="Name0" presStyleCnt="0">
        <dgm:presLayoutVars>
          <dgm:chMax val="7"/>
          <dgm:chPref val="7"/>
          <dgm:dir/>
          <dgm:animLvl val="lvl"/>
        </dgm:presLayoutVars>
      </dgm:prSet>
      <dgm:spPr/>
      <dgm:t>
        <a:bodyPr/>
        <a:lstStyle/>
        <a:p>
          <a:endParaRPr lang="es-MX"/>
        </a:p>
      </dgm:t>
    </dgm:pt>
    <dgm:pt modelId="{24BCE3AD-F4E5-4CE6-B9FA-60E7F1C58775}" type="pres">
      <dgm:prSet presAssocID="{4E22264E-8C85-497B-BF25-1ADB93948F1F}" presName="Accent1" presStyleCnt="0"/>
      <dgm:spPr/>
    </dgm:pt>
    <dgm:pt modelId="{BEB6522E-8C95-4803-B14B-60603D10261F}" type="pres">
      <dgm:prSet presAssocID="{4E22264E-8C85-497B-BF25-1ADB93948F1F}" presName="Accent" presStyleLbl="node1" presStyleIdx="0" presStyleCnt="3"/>
      <dgm:spPr/>
    </dgm:pt>
    <dgm:pt modelId="{86681945-BD01-47DA-9445-45CE381051A6}" type="pres">
      <dgm:prSet presAssocID="{4E22264E-8C85-497B-BF25-1ADB93948F1F}" presName="Parent1" presStyleLbl="revTx" presStyleIdx="0" presStyleCnt="3">
        <dgm:presLayoutVars>
          <dgm:chMax val="1"/>
          <dgm:chPref val="1"/>
          <dgm:bulletEnabled val="1"/>
        </dgm:presLayoutVars>
      </dgm:prSet>
      <dgm:spPr/>
      <dgm:t>
        <a:bodyPr/>
        <a:lstStyle/>
        <a:p>
          <a:endParaRPr lang="es-MX"/>
        </a:p>
      </dgm:t>
    </dgm:pt>
    <dgm:pt modelId="{8609A3D9-BE07-47BA-88CF-132C49F419CF}" type="pres">
      <dgm:prSet presAssocID="{82BF00BA-2BFD-4F03-BC6A-50C06EA0878C}" presName="Accent2" presStyleCnt="0"/>
      <dgm:spPr/>
    </dgm:pt>
    <dgm:pt modelId="{7893B829-4621-4DD7-A036-42B12FAEE947}" type="pres">
      <dgm:prSet presAssocID="{82BF00BA-2BFD-4F03-BC6A-50C06EA0878C}" presName="Accent" presStyleLbl="node1" presStyleIdx="1" presStyleCnt="3"/>
      <dgm:spPr>
        <a:solidFill>
          <a:srgbClr val="FF6600"/>
        </a:solidFill>
      </dgm:spPr>
      <dgm:t>
        <a:bodyPr/>
        <a:lstStyle/>
        <a:p>
          <a:endParaRPr lang="es-ES"/>
        </a:p>
      </dgm:t>
    </dgm:pt>
    <dgm:pt modelId="{53BCB312-5F53-43EA-82CF-7102C6FFCFF2}" type="pres">
      <dgm:prSet presAssocID="{82BF00BA-2BFD-4F03-BC6A-50C06EA0878C}" presName="Parent2" presStyleLbl="revTx" presStyleIdx="1" presStyleCnt="3" custLinFactNeighborX="-10653" custLinFactNeighborY="-31947">
        <dgm:presLayoutVars>
          <dgm:chMax val="1"/>
          <dgm:chPref val="1"/>
          <dgm:bulletEnabled val="1"/>
        </dgm:presLayoutVars>
      </dgm:prSet>
      <dgm:spPr/>
      <dgm:t>
        <a:bodyPr/>
        <a:lstStyle/>
        <a:p>
          <a:endParaRPr lang="es-MX"/>
        </a:p>
      </dgm:t>
    </dgm:pt>
    <dgm:pt modelId="{814E95FF-BDC8-4AD7-85E3-2A0D7A66590F}" type="pres">
      <dgm:prSet presAssocID="{DD81BB25-0E9C-432A-AA06-846F52644F53}" presName="Accent3" presStyleCnt="0"/>
      <dgm:spPr/>
    </dgm:pt>
    <dgm:pt modelId="{8A9DBA95-4E52-4074-BFF0-64EA437256DA}" type="pres">
      <dgm:prSet presAssocID="{DD81BB25-0E9C-432A-AA06-846F52644F53}" presName="Accent" presStyleLbl="node1" presStyleIdx="2" presStyleCnt="3"/>
      <dgm:spPr/>
    </dgm:pt>
    <dgm:pt modelId="{234BD229-AB71-4EC5-8607-BE08EC9BE6AD}" type="pres">
      <dgm:prSet presAssocID="{DD81BB25-0E9C-432A-AA06-846F52644F53}" presName="Parent3" presStyleLbl="revTx" presStyleIdx="2" presStyleCnt="3" custScaleX="138939">
        <dgm:presLayoutVars>
          <dgm:chMax val="1"/>
          <dgm:chPref val="1"/>
          <dgm:bulletEnabled val="1"/>
        </dgm:presLayoutVars>
      </dgm:prSet>
      <dgm:spPr/>
      <dgm:t>
        <a:bodyPr/>
        <a:lstStyle/>
        <a:p>
          <a:endParaRPr lang="es-MX"/>
        </a:p>
      </dgm:t>
    </dgm:pt>
  </dgm:ptLst>
  <dgm:cxnLst>
    <dgm:cxn modelId="{7441CAC7-FE38-4114-B589-A59D990584AE}" type="presOf" srcId="{4E22264E-8C85-497B-BF25-1ADB93948F1F}" destId="{86681945-BD01-47DA-9445-45CE381051A6}" srcOrd="0" destOrd="0" presId="urn:microsoft.com/office/officeart/2009/layout/CircleArrowProcess"/>
    <dgm:cxn modelId="{709B02FA-0B78-4986-9CD1-5347044213F9}" srcId="{99C5689B-982E-492E-8E4F-B25610B2B62E}" destId="{4E22264E-8C85-497B-BF25-1ADB93948F1F}" srcOrd="0" destOrd="0" parTransId="{97059227-089B-483A-BF9A-7FAC78FD5593}" sibTransId="{154B1966-8252-46B7-8E16-2A17F5F5BA84}"/>
    <dgm:cxn modelId="{8A6EB546-1D6F-4961-9FEE-353A1787F4BA}" type="presOf" srcId="{82BF00BA-2BFD-4F03-BC6A-50C06EA0878C}" destId="{53BCB312-5F53-43EA-82CF-7102C6FFCFF2}" srcOrd="0" destOrd="0" presId="urn:microsoft.com/office/officeart/2009/layout/CircleArrowProcess"/>
    <dgm:cxn modelId="{F205726C-701C-411C-87C8-F73379E20CA0}" srcId="{99C5689B-982E-492E-8E4F-B25610B2B62E}" destId="{82BF00BA-2BFD-4F03-BC6A-50C06EA0878C}" srcOrd="1" destOrd="0" parTransId="{9D9AACA3-CA54-4B8E-B5C2-F9C586E760E2}" sibTransId="{4F252E3D-7FD4-4D77-9D1F-87CB1FAD9A8D}"/>
    <dgm:cxn modelId="{04BB3CE2-70F3-4E85-A59B-1669EDD4E943}" type="presOf" srcId="{DD81BB25-0E9C-432A-AA06-846F52644F53}" destId="{234BD229-AB71-4EC5-8607-BE08EC9BE6AD}" srcOrd="0" destOrd="0" presId="urn:microsoft.com/office/officeart/2009/layout/CircleArrowProcess"/>
    <dgm:cxn modelId="{9C3A4B23-717C-412D-91E7-FC160514E03B}" srcId="{99C5689B-982E-492E-8E4F-B25610B2B62E}" destId="{DD81BB25-0E9C-432A-AA06-846F52644F53}" srcOrd="2" destOrd="0" parTransId="{E6571996-E822-4A98-B208-ACA465A5730F}" sibTransId="{0D7E29ED-B349-4CAB-8DA0-6F57D85C5413}"/>
    <dgm:cxn modelId="{FABBB1E3-CB77-4692-BD07-98B98304A254}" type="presOf" srcId="{99C5689B-982E-492E-8E4F-B25610B2B62E}" destId="{8BB1CD08-441C-4A8C-B996-DCF39154A211}" srcOrd="0" destOrd="0" presId="urn:microsoft.com/office/officeart/2009/layout/CircleArrowProcess"/>
    <dgm:cxn modelId="{6B445936-2EBC-4ED5-9790-CF8573B672CC}" type="presParOf" srcId="{8BB1CD08-441C-4A8C-B996-DCF39154A211}" destId="{24BCE3AD-F4E5-4CE6-B9FA-60E7F1C58775}" srcOrd="0" destOrd="0" presId="urn:microsoft.com/office/officeart/2009/layout/CircleArrowProcess"/>
    <dgm:cxn modelId="{2B618AD3-0BDB-4326-9732-4DA92D04AF2A}" type="presParOf" srcId="{24BCE3AD-F4E5-4CE6-B9FA-60E7F1C58775}" destId="{BEB6522E-8C95-4803-B14B-60603D10261F}" srcOrd="0" destOrd="0" presId="urn:microsoft.com/office/officeart/2009/layout/CircleArrowProcess"/>
    <dgm:cxn modelId="{861C716F-81A4-42A5-A487-6FF18C6C1BF6}" type="presParOf" srcId="{8BB1CD08-441C-4A8C-B996-DCF39154A211}" destId="{86681945-BD01-47DA-9445-45CE381051A6}" srcOrd="1" destOrd="0" presId="urn:microsoft.com/office/officeart/2009/layout/CircleArrowProcess"/>
    <dgm:cxn modelId="{C7DFFE46-7BF3-46C4-A7C3-391D2D7C508A}" type="presParOf" srcId="{8BB1CD08-441C-4A8C-B996-DCF39154A211}" destId="{8609A3D9-BE07-47BA-88CF-132C49F419CF}" srcOrd="2" destOrd="0" presId="urn:microsoft.com/office/officeart/2009/layout/CircleArrowProcess"/>
    <dgm:cxn modelId="{D1396DDB-4B81-4EB4-AF30-808C59BABA3C}" type="presParOf" srcId="{8609A3D9-BE07-47BA-88CF-132C49F419CF}" destId="{7893B829-4621-4DD7-A036-42B12FAEE947}" srcOrd="0" destOrd="0" presId="urn:microsoft.com/office/officeart/2009/layout/CircleArrowProcess"/>
    <dgm:cxn modelId="{9BA5C3F6-C171-4220-B7F1-79DD728ADE88}" type="presParOf" srcId="{8BB1CD08-441C-4A8C-B996-DCF39154A211}" destId="{53BCB312-5F53-43EA-82CF-7102C6FFCFF2}" srcOrd="3" destOrd="0" presId="urn:microsoft.com/office/officeart/2009/layout/CircleArrowProcess"/>
    <dgm:cxn modelId="{F720BF41-D123-4A19-9178-3585716223EA}" type="presParOf" srcId="{8BB1CD08-441C-4A8C-B996-DCF39154A211}" destId="{814E95FF-BDC8-4AD7-85E3-2A0D7A66590F}" srcOrd="4" destOrd="0" presId="urn:microsoft.com/office/officeart/2009/layout/CircleArrowProcess"/>
    <dgm:cxn modelId="{E07862E6-B820-45A1-A34A-065C950702E0}" type="presParOf" srcId="{814E95FF-BDC8-4AD7-85E3-2A0D7A66590F}" destId="{8A9DBA95-4E52-4074-BFF0-64EA437256DA}" srcOrd="0" destOrd="0" presId="urn:microsoft.com/office/officeart/2009/layout/CircleArrowProcess"/>
    <dgm:cxn modelId="{6B489F82-3F37-422E-BB8F-9A829839D092}" type="presParOf" srcId="{8BB1CD08-441C-4A8C-B996-DCF39154A211}" destId="{234BD229-AB71-4EC5-8607-BE08EC9BE6AD}"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B0DE25-43C0-4840-8505-5BE37F45F109}"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MX"/>
        </a:p>
      </dgm:t>
    </dgm:pt>
    <dgm:pt modelId="{800E4B20-B6B9-4096-A0A4-40E1CC944D4F}">
      <dgm:prSet phldrT="[Texto]" custT="1"/>
      <dgm:spPr/>
      <dgm:t>
        <a:bodyPr/>
        <a:lstStyle/>
        <a:p>
          <a:r>
            <a:rPr lang="es-MX" sz="2400" dirty="0" smtClean="0"/>
            <a:t>Entorno</a:t>
          </a:r>
          <a:endParaRPr lang="es-MX" sz="2400" dirty="0"/>
        </a:p>
      </dgm:t>
    </dgm:pt>
    <dgm:pt modelId="{EE0F2EE1-132F-4027-96FE-1AD7EEFBAFC5}" type="parTrans" cxnId="{F6868695-6F3F-4E22-9505-B93CCF594DB0}">
      <dgm:prSet/>
      <dgm:spPr/>
      <dgm:t>
        <a:bodyPr/>
        <a:lstStyle/>
        <a:p>
          <a:endParaRPr lang="es-MX"/>
        </a:p>
      </dgm:t>
    </dgm:pt>
    <dgm:pt modelId="{1895D247-1634-42BC-A336-FF8709C667DD}" type="sibTrans" cxnId="{F6868695-6F3F-4E22-9505-B93CCF594DB0}">
      <dgm:prSet/>
      <dgm:spPr/>
      <dgm:t>
        <a:bodyPr/>
        <a:lstStyle/>
        <a:p>
          <a:endParaRPr lang="es-MX"/>
        </a:p>
      </dgm:t>
    </dgm:pt>
    <dgm:pt modelId="{454DCBD0-411C-40FB-BB2E-BC4487889615}">
      <dgm:prSet phldrT="[Texto]" custT="1"/>
      <dgm:spPr/>
      <dgm:t>
        <a:bodyPr/>
        <a:lstStyle/>
        <a:p>
          <a:r>
            <a:rPr lang="es-MX" sz="2400" dirty="0" smtClean="0"/>
            <a:t>Impacto en los seguros de pensiones</a:t>
          </a:r>
          <a:endParaRPr lang="es-MX" sz="2400" dirty="0"/>
        </a:p>
      </dgm:t>
    </dgm:pt>
    <dgm:pt modelId="{7A2602D3-3861-431E-A4BC-33039BF6E37C}" type="parTrans" cxnId="{C618783C-5D36-400E-8DBE-F8B75B69352B}">
      <dgm:prSet/>
      <dgm:spPr/>
      <dgm:t>
        <a:bodyPr/>
        <a:lstStyle/>
        <a:p>
          <a:endParaRPr lang="es-MX"/>
        </a:p>
      </dgm:t>
    </dgm:pt>
    <dgm:pt modelId="{30158D04-16A9-4200-8DD2-97633FC394D6}" type="sibTrans" cxnId="{C618783C-5D36-400E-8DBE-F8B75B69352B}">
      <dgm:prSet/>
      <dgm:spPr/>
      <dgm:t>
        <a:bodyPr/>
        <a:lstStyle/>
        <a:p>
          <a:endParaRPr lang="es-MX"/>
        </a:p>
      </dgm:t>
    </dgm:pt>
    <dgm:pt modelId="{9DA94124-59EC-43F4-B014-8662FB834929}">
      <dgm:prSet phldrT="[Texto]" custT="1"/>
      <dgm:spPr/>
      <dgm:t>
        <a:bodyPr/>
        <a:lstStyle/>
        <a:p>
          <a:r>
            <a:rPr lang="es-MX" sz="2400" dirty="0" smtClean="0"/>
            <a:t>Etapas de Acumulación y Desacumulación</a:t>
          </a:r>
          <a:endParaRPr lang="es-MX" sz="2400" dirty="0"/>
        </a:p>
      </dgm:t>
    </dgm:pt>
    <dgm:pt modelId="{7F2FA09B-820E-4A42-8AA0-9F71D2F81236}" type="parTrans" cxnId="{686CDC7A-A801-44E2-A493-B7DF4D5DCD21}">
      <dgm:prSet/>
      <dgm:spPr/>
      <dgm:t>
        <a:bodyPr/>
        <a:lstStyle/>
        <a:p>
          <a:endParaRPr lang="es-MX"/>
        </a:p>
      </dgm:t>
    </dgm:pt>
    <dgm:pt modelId="{12083CBD-3D85-4E41-9607-58041722503E}" type="sibTrans" cxnId="{686CDC7A-A801-44E2-A493-B7DF4D5DCD21}">
      <dgm:prSet/>
      <dgm:spPr/>
      <dgm:t>
        <a:bodyPr/>
        <a:lstStyle/>
        <a:p>
          <a:endParaRPr lang="es-MX"/>
        </a:p>
      </dgm:t>
    </dgm:pt>
    <dgm:pt modelId="{FBA81F25-0715-451D-B777-BAF1AE4FD441}">
      <dgm:prSet phldrT="[Texto]" custT="1"/>
      <dgm:spPr/>
      <dgm:t>
        <a:bodyPr/>
        <a:lstStyle/>
        <a:p>
          <a:r>
            <a:rPr lang="es-MX" sz="2400" dirty="0" smtClean="0"/>
            <a:t>Desafíos para los reguladores de Seguros</a:t>
          </a:r>
          <a:endParaRPr lang="es-MX" sz="2400" dirty="0"/>
        </a:p>
      </dgm:t>
    </dgm:pt>
    <dgm:pt modelId="{F0467B20-3DB7-4F89-A99A-D1271B619DEB}" type="parTrans" cxnId="{84827CDC-9790-4AF8-AE40-E74318586C79}">
      <dgm:prSet/>
      <dgm:spPr/>
      <dgm:t>
        <a:bodyPr/>
        <a:lstStyle/>
        <a:p>
          <a:endParaRPr lang="es-MX"/>
        </a:p>
      </dgm:t>
    </dgm:pt>
    <dgm:pt modelId="{8BD84774-24AF-42AC-8C71-9B210085986A}" type="sibTrans" cxnId="{84827CDC-9790-4AF8-AE40-E74318586C79}">
      <dgm:prSet/>
      <dgm:spPr/>
      <dgm:t>
        <a:bodyPr/>
        <a:lstStyle/>
        <a:p>
          <a:endParaRPr lang="es-MX"/>
        </a:p>
      </dgm:t>
    </dgm:pt>
    <dgm:pt modelId="{3040895D-D90E-4383-A2F2-E61AC2EA3EA2}" type="pres">
      <dgm:prSet presAssocID="{95B0DE25-43C0-4840-8505-5BE37F45F109}" presName="linearFlow" presStyleCnt="0">
        <dgm:presLayoutVars>
          <dgm:dir/>
          <dgm:resizeHandles val="exact"/>
        </dgm:presLayoutVars>
      </dgm:prSet>
      <dgm:spPr/>
      <dgm:t>
        <a:bodyPr/>
        <a:lstStyle/>
        <a:p>
          <a:endParaRPr lang="es-MX"/>
        </a:p>
      </dgm:t>
    </dgm:pt>
    <dgm:pt modelId="{194D8DDB-E964-42E9-BB87-3113753589A2}" type="pres">
      <dgm:prSet presAssocID="{800E4B20-B6B9-4096-A0A4-40E1CC944D4F}" presName="composite" presStyleCnt="0"/>
      <dgm:spPr/>
    </dgm:pt>
    <dgm:pt modelId="{71582F78-6EE9-4AAF-A6E0-FEC3FA901FDE}" type="pres">
      <dgm:prSet presAssocID="{800E4B20-B6B9-4096-A0A4-40E1CC944D4F}" presName="imgShp" presStyleLbl="fgImgPlace1" presStyleIdx="0" presStyleCnt="4"/>
      <dgm:spPr/>
    </dgm:pt>
    <dgm:pt modelId="{6DE780B2-3921-4312-974A-2A8F12DC0A35}" type="pres">
      <dgm:prSet presAssocID="{800E4B20-B6B9-4096-A0A4-40E1CC944D4F}" presName="txShp" presStyleLbl="node1" presStyleIdx="0" presStyleCnt="4" custLinFactNeighborX="-837" custLinFactNeighborY="-168">
        <dgm:presLayoutVars>
          <dgm:bulletEnabled val="1"/>
        </dgm:presLayoutVars>
      </dgm:prSet>
      <dgm:spPr/>
      <dgm:t>
        <a:bodyPr/>
        <a:lstStyle/>
        <a:p>
          <a:endParaRPr lang="es-MX"/>
        </a:p>
      </dgm:t>
    </dgm:pt>
    <dgm:pt modelId="{7E85E94F-EE73-45F7-91C4-C1A374847863}" type="pres">
      <dgm:prSet presAssocID="{1895D247-1634-42BC-A336-FF8709C667DD}" presName="spacing" presStyleCnt="0"/>
      <dgm:spPr/>
    </dgm:pt>
    <dgm:pt modelId="{12CB1DA2-E06B-43B2-83B7-59E4FE4EF161}" type="pres">
      <dgm:prSet presAssocID="{454DCBD0-411C-40FB-BB2E-BC4487889615}" presName="composite" presStyleCnt="0"/>
      <dgm:spPr/>
    </dgm:pt>
    <dgm:pt modelId="{87B899F8-F412-43F5-83DB-37CDE7718947}" type="pres">
      <dgm:prSet presAssocID="{454DCBD0-411C-40FB-BB2E-BC4487889615}" presName="imgShp" presStyleLbl="fgImgPlace1" presStyleIdx="1" presStyleCnt="4"/>
      <dgm:spPr/>
    </dgm:pt>
    <dgm:pt modelId="{A9B6A4AD-7692-4539-B7D9-AEC8F7511B4D}" type="pres">
      <dgm:prSet presAssocID="{454DCBD0-411C-40FB-BB2E-BC4487889615}" presName="txShp" presStyleLbl="node1" presStyleIdx="1" presStyleCnt="4">
        <dgm:presLayoutVars>
          <dgm:bulletEnabled val="1"/>
        </dgm:presLayoutVars>
      </dgm:prSet>
      <dgm:spPr/>
      <dgm:t>
        <a:bodyPr/>
        <a:lstStyle/>
        <a:p>
          <a:endParaRPr lang="es-MX"/>
        </a:p>
      </dgm:t>
    </dgm:pt>
    <dgm:pt modelId="{4B64349E-714B-4D3D-8DE7-0486C9FC0325}" type="pres">
      <dgm:prSet presAssocID="{30158D04-16A9-4200-8DD2-97633FC394D6}" presName="spacing" presStyleCnt="0"/>
      <dgm:spPr/>
    </dgm:pt>
    <dgm:pt modelId="{24C0046C-81FE-4C55-931E-F3CD481C769C}" type="pres">
      <dgm:prSet presAssocID="{9DA94124-59EC-43F4-B014-8662FB834929}" presName="composite" presStyleCnt="0"/>
      <dgm:spPr/>
    </dgm:pt>
    <dgm:pt modelId="{977158E0-F6AE-45EE-BA8A-84748D5A13B2}" type="pres">
      <dgm:prSet presAssocID="{9DA94124-59EC-43F4-B014-8662FB834929}" presName="imgShp" presStyleLbl="fgImgPlace1" presStyleIdx="2" presStyleCnt="4"/>
      <dgm:spPr/>
    </dgm:pt>
    <dgm:pt modelId="{38E0D9E6-8069-4E8B-B14E-FE4268037F69}" type="pres">
      <dgm:prSet presAssocID="{9DA94124-59EC-43F4-B014-8662FB834929}" presName="txShp" presStyleLbl="node1" presStyleIdx="2" presStyleCnt="4">
        <dgm:presLayoutVars>
          <dgm:bulletEnabled val="1"/>
        </dgm:presLayoutVars>
      </dgm:prSet>
      <dgm:spPr/>
      <dgm:t>
        <a:bodyPr/>
        <a:lstStyle/>
        <a:p>
          <a:endParaRPr lang="es-MX"/>
        </a:p>
      </dgm:t>
    </dgm:pt>
    <dgm:pt modelId="{8A05A0EC-AFE7-4064-92AD-D3A772714DA0}" type="pres">
      <dgm:prSet presAssocID="{12083CBD-3D85-4E41-9607-58041722503E}" presName="spacing" presStyleCnt="0"/>
      <dgm:spPr/>
    </dgm:pt>
    <dgm:pt modelId="{A834F961-5131-461D-94E6-C23567414FD2}" type="pres">
      <dgm:prSet presAssocID="{FBA81F25-0715-451D-B777-BAF1AE4FD441}" presName="composite" presStyleCnt="0"/>
      <dgm:spPr/>
    </dgm:pt>
    <dgm:pt modelId="{6000BF2F-8E2B-48DD-B26B-F5D75D2BA8C8}" type="pres">
      <dgm:prSet presAssocID="{FBA81F25-0715-451D-B777-BAF1AE4FD441}" presName="imgShp" presStyleLbl="fgImgPlace1" presStyleIdx="3" presStyleCnt="4"/>
      <dgm:spPr/>
    </dgm:pt>
    <dgm:pt modelId="{A82FAD86-36AE-483C-8498-357E51EF135D}" type="pres">
      <dgm:prSet presAssocID="{FBA81F25-0715-451D-B777-BAF1AE4FD441}" presName="txShp" presStyleLbl="node1" presStyleIdx="3" presStyleCnt="4">
        <dgm:presLayoutVars>
          <dgm:bulletEnabled val="1"/>
        </dgm:presLayoutVars>
      </dgm:prSet>
      <dgm:spPr/>
      <dgm:t>
        <a:bodyPr/>
        <a:lstStyle/>
        <a:p>
          <a:endParaRPr lang="es-MX"/>
        </a:p>
      </dgm:t>
    </dgm:pt>
  </dgm:ptLst>
  <dgm:cxnLst>
    <dgm:cxn modelId="{6BA5EBF5-2ED6-144F-AFA8-07267FADC177}" type="presOf" srcId="{9DA94124-59EC-43F4-B014-8662FB834929}" destId="{38E0D9E6-8069-4E8B-B14E-FE4268037F69}" srcOrd="0" destOrd="0" presId="urn:microsoft.com/office/officeart/2005/8/layout/vList3"/>
    <dgm:cxn modelId="{C618783C-5D36-400E-8DBE-F8B75B69352B}" srcId="{95B0DE25-43C0-4840-8505-5BE37F45F109}" destId="{454DCBD0-411C-40FB-BB2E-BC4487889615}" srcOrd="1" destOrd="0" parTransId="{7A2602D3-3861-431E-A4BC-33039BF6E37C}" sibTransId="{30158D04-16A9-4200-8DD2-97633FC394D6}"/>
    <dgm:cxn modelId="{F27D1A50-7BD2-754D-A40F-E8575EA7C747}" type="presOf" srcId="{95B0DE25-43C0-4840-8505-5BE37F45F109}" destId="{3040895D-D90E-4383-A2F2-E61AC2EA3EA2}" srcOrd="0" destOrd="0" presId="urn:microsoft.com/office/officeart/2005/8/layout/vList3"/>
    <dgm:cxn modelId="{686CDC7A-A801-44E2-A493-B7DF4D5DCD21}" srcId="{95B0DE25-43C0-4840-8505-5BE37F45F109}" destId="{9DA94124-59EC-43F4-B014-8662FB834929}" srcOrd="2" destOrd="0" parTransId="{7F2FA09B-820E-4A42-8AA0-9F71D2F81236}" sibTransId="{12083CBD-3D85-4E41-9607-58041722503E}"/>
    <dgm:cxn modelId="{3A634F46-33B5-0B42-BD61-AC9C8AF53957}" type="presOf" srcId="{454DCBD0-411C-40FB-BB2E-BC4487889615}" destId="{A9B6A4AD-7692-4539-B7D9-AEC8F7511B4D}" srcOrd="0" destOrd="0" presId="urn:microsoft.com/office/officeart/2005/8/layout/vList3"/>
    <dgm:cxn modelId="{8AC80778-17D7-A049-8777-B94C39D87372}" type="presOf" srcId="{800E4B20-B6B9-4096-A0A4-40E1CC944D4F}" destId="{6DE780B2-3921-4312-974A-2A8F12DC0A35}" srcOrd="0" destOrd="0" presId="urn:microsoft.com/office/officeart/2005/8/layout/vList3"/>
    <dgm:cxn modelId="{A12AFB09-E472-E94B-84CA-AE196D4872AF}" type="presOf" srcId="{FBA81F25-0715-451D-B777-BAF1AE4FD441}" destId="{A82FAD86-36AE-483C-8498-357E51EF135D}" srcOrd="0" destOrd="0" presId="urn:microsoft.com/office/officeart/2005/8/layout/vList3"/>
    <dgm:cxn modelId="{84827CDC-9790-4AF8-AE40-E74318586C79}" srcId="{95B0DE25-43C0-4840-8505-5BE37F45F109}" destId="{FBA81F25-0715-451D-B777-BAF1AE4FD441}" srcOrd="3" destOrd="0" parTransId="{F0467B20-3DB7-4F89-A99A-D1271B619DEB}" sibTransId="{8BD84774-24AF-42AC-8C71-9B210085986A}"/>
    <dgm:cxn modelId="{F6868695-6F3F-4E22-9505-B93CCF594DB0}" srcId="{95B0DE25-43C0-4840-8505-5BE37F45F109}" destId="{800E4B20-B6B9-4096-A0A4-40E1CC944D4F}" srcOrd="0" destOrd="0" parTransId="{EE0F2EE1-132F-4027-96FE-1AD7EEFBAFC5}" sibTransId="{1895D247-1634-42BC-A336-FF8709C667DD}"/>
    <dgm:cxn modelId="{6FFC70C7-6F47-1E47-A5FE-CA5A3A5114F5}" type="presParOf" srcId="{3040895D-D90E-4383-A2F2-E61AC2EA3EA2}" destId="{194D8DDB-E964-42E9-BB87-3113753589A2}" srcOrd="0" destOrd="0" presId="urn:microsoft.com/office/officeart/2005/8/layout/vList3"/>
    <dgm:cxn modelId="{59613C3E-9C59-3549-BF45-B58D744BBC67}" type="presParOf" srcId="{194D8DDB-E964-42E9-BB87-3113753589A2}" destId="{71582F78-6EE9-4AAF-A6E0-FEC3FA901FDE}" srcOrd="0" destOrd="0" presId="urn:microsoft.com/office/officeart/2005/8/layout/vList3"/>
    <dgm:cxn modelId="{CF16715C-2C79-B545-80F0-1E5DE10ADAC4}" type="presParOf" srcId="{194D8DDB-E964-42E9-BB87-3113753589A2}" destId="{6DE780B2-3921-4312-974A-2A8F12DC0A35}" srcOrd="1" destOrd="0" presId="urn:microsoft.com/office/officeart/2005/8/layout/vList3"/>
    <dgm:cxn modelId="{56AB41E0-25D7-8A42-B7C1-A39F313CC7CC}" type="presParOf" srcId="{3040895D-D90E-4383-A2F2-E61AC2EA3EA2}" destId="{7E85E94F-EE73-45F7-91C4-C1A374847863}" srcOrd="1" destOrd="0" presId="urn:microsoft.com/office/officeart/2005/8/layout/vList3"/>
    <dgm:cxn modelId="{A7BACEB9-2211-6540-A512-D19C779DBCC9}" type="presParOf" srcId="{3040895D-D90E-4383-A2F2-E61AC2EA3EA2}" destId="{12CB1DA2-E06B-43B2-83B7-59E4FE4EF161}" srcOrd="2" destOrd="0" presId="urn:microsoft.com/office/officeart/2005/8/layout/vList3"/>
    <dgm:cxn modelId="{FEDB186C-4DC1-1440-968C-FA279DE61FA5}" type="presParOf" srcId="{12CB1DA2-E06B-43B2-83B7-59E4FE4EF161}" destId="{87B899F8-F412-43F5-83DB-37CDE7718947}" srcOrd="0" destOrd="0" presId="urn:microsoft.com/office/officeart/2005/8/layout/vList3"/>
    <dgm:cxn modelId="{DB5D1DFD-72DD-E14F-BAE8-9D0B32B96C76}" type="presParOf" srcId="{12CB1DA2-E06B-43B2-83B7-59E4FE4EF161}" destId="{A9B6A4AD-7692-4539-B7D9-AEC8F7511B4D}" srcOrd="1" destOrd="0" presId="urn:microsoft.com/office/officeart/2005/8/layout/vList3"/>
    <dgm:cxn modelId="{9C5118B6-D7D1-A946-B0C4-70AB58AA404A}" type="presParOf" srcId="{3040895D-D90E-4383-A2F2-E61AC2EA3EA2}" destId="{4B64349E-714B-4D3D-8DE7-0486C9FC0325}" srcOrd="3" destOrd="0" presId="urn:microsoft.com/office/officeart/2005/8/layout/vList3"/>
    <dgm:cxn modelId="{EEE43490-CC17-FB4C-9A8C-E38FEECEC68C}" type="presParOf" srcId="{3040895D-D90E-4383-A2F2-E61AC2EA3EA2}" destId="{24C0046C-81FE-4C55-931E-F3CD481C769C}" srcOrd="4" destOrd="0" presId="urn:microsoft.com/office/officeart/2005/8/layout/vList3"/>
    <dgm:cxn modelId="{563C8060-123B-084E-9CEF-DD6AE3027B51}" type="presParOf" srcId="{24C0046C-81FE-4C55-931E-F3CD481C769C}" destId="{977158E0-F6AE-45EE-BA8A-84748D5A13B2}" srcOrd="0" destOrd="0" presId="urn:microsoft.com/office/officeart/2005/8/layout/vList3"/>
    <dgm:cxn modelId="{83B0E9CB-874F-BC4E-8DD4-99B040D92752}" type="presParOf" srcId="{24C0046C-81FE-4C55-931E-F3CD481C769C}" destId="{38E0D9E6-8069-4E8B-B14E-FE4268037F69}" srcOrd="1" destOrd="0" presId="urn:microsoft.com/office/officeart/2005/8/layout/vList3"/>
    <dgm:cxn modelId="{7A11CE2D-6542-2844-BED5-2F7852F6077E}" type="presParOf" srcId="{3040895D-D90E-4383-A2F2-E61AC2EA3EA2}" destId="{8A05A0EC-AFE7-4064-92AD-D3A772714DA0}" srcOrd="5" destOrd="0" presId="urn:microsoft.com/office/officeart/2005/8/layout/vList3"/>
    <dgm:cxn modelId="{93E28B70-684F-4F49-9205-D9B6D4E8BED0}" type="presParOf" srcId="{3040895D-D90E-4383-A2F2-E61AC2EA3EA2}" destId="{A834F961-5131-461D-94E6-C23567414FD2}" srcOrd="6" destOrd="0" presId="urn:microsoft.com/office/officeart/2005/8/layout/vList3"/>
    <dgm:cxn modelId="{CDF2CD1C-7F3C-B34A-865B-7D62FFB51B6C}" type="presParOf" srcId="{A834F961-5131-461D-94E6-C23567414FD2}" destId="{6000BF2F-8E2B-48DD-B26B-F5D75D2BA8C8}" srcOrd="0" destOrd="0" presId="urn:microsoft.com/office/officeart/2005/8/layout/vList3"/>
    <dgm:cxn modelId="{084A1A10-C4D3-3D43-B143-B887E3958E99}" type="presParOf" srcId="{A834F961-5131-461D-94E6-C23567414FD2}" destId="{A82FAD86-36AE-483C-8498-357E51EF135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B0DE25-43C0-4840-8505-5BE37F45F109}"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MX"/>
        </a:p>
      </dgm:t>
    </dgm:pt>
    <dgm:pt modelId="{800E4B20-B6B9-4096-A0A4-40E1CC944D4F}">
      <dgm:prSet phldrT="[Texto]" custT="1"/>
      <dgm:spPr/>
      <dgm:t>
        <a:bodyPr/>
        <a:lstStyle/>
        <a:p>
          <a:r>
            <a:rPr lang="es-MX" sz="2400" dirty="0" smtClean="0"/>
            <a:t>Entorno</a:t>
          </a:r>
          <a:endParaRPr lang="es-MX" sz="2400" dirty="0"/>
        </a:p>
      </dgm:t>
    </dgm:pt>
    <dgm:pt modelId="{EE0F2EE1-132F-4027-96FE-1AD7EEFBAFC5}" type="parTrans" cxnId="{F6868695-6F3F-4E22-9505-B93CCF594DB0}">
      <dgm:prSet/>
      <dgm:spPr/>
      <dgm:t>
        <a:bodyPr/>
        <a:lstStyle/>
        <a:p>
          <a:endParaRPr lang="es-MX"/>
        </a:p>
      </dgm:t>
    </dgm:pt>
    <dgm:pt modelId="{1895D247-1634-42BC-A336-FF8709C667DD}" type="sibTrans" cxnId="{F6868695-6F3F-4E22-9505-B93CCF594DB0}">
      <dgm:prSet/>
      <dgm:spPr/>
      <dgm:t>
        <a:bodyPr/>
        <a:lstStyle/>
        <a:p>
          <a:endParaRPr lang="es-MX"/>
        </a:p>
      </dgm:t>
    </dgm:pt>
    <dgm:pt modelId="{454DCBD0-411C-40FB-BB2E-BC4487889615}">
      <dgm:prSet phldrT="[Texto]" custT="1"/>
      <dgm:spPr/>
      <dgm:t>
        <a:bodyPr/>
        <a:lstStyle/>
        <a:p>
          <a:r>
            <a:rPr lang="es-MX" sz="2400" dirty="0" smtClean="0"/>
            <a:t>Impacto en los seguros de pensiones</a:t>
          </a:r>
          <a:endParaRPr lang="es-MX" sz="2400" dirty="0"/>
        </a:p>
      </dgm:t>
    </dgm:pt>
    <dgm:pt modelId="{7A2602D3-3861-431E-A4BC-33039BF6E37C}" type="parTrans" cxnId="{C618783C-5D36-400E-8DBE-F8B75B69352B}">
      <dgm:prSet/>
      <dgm:spPr/>
      <dgm:t>
        <a:bodyPr/>
        <a:lstStyle/>
        <a:p>
          <a:endParaRPr lang="es-MX"/>
        </a:p>
      </dgm:t>
    </dgm:pt>
    <dgm:pt modelId="{30158D04-16A9-4200-8DD2-97633FC394D6}" type="sibTrans" cxnId="{C618783C-5D36-400E-8DBE-F8B75B69352B}">
      <dgm:prSet/>
      <dgm:spPr/>
      <dgm:t>
        <a:bodyPr/>
        <a:lstStyle/>
        <a:p>
          <a:endParaRPr lang="es-MX"/>
        </a:p>
      </dgm:t>
    </dgm:pt>
    <dgm:pt modelId="{9DA94124-59EC-43F4-B014-8662FB834929}">
      <dgm:prSet phldrT="[Texto]" custT="1"/>
      <dgm:spPr/>
      <dgm:t>
        <a:bodyPr/>
        <a:lstStyle/>
        <a:p>
          <a:r>
            <a:rPr lang="es-MX" sz="2400" dirty="0" smtClean="0"/>
            <a:t>Etapas de Acumulación y Desacumulación</a:t>
          </a:r>
          <a:endParaRPr lang="es-MX" sz="2400" dirty="0"/>
        </a:p>
      </dgm:t>
    </dgm:pt>
    <dgm:pt modelId="{7F2FA09B-820E-4A42-8AA0-9F71D2F81236}" type="parTrans" cxnId="{686CDC7A-A801-44E2-A493-B7DF4D5DCD21}">
      <dgm:prSet/>
      <dgm:spPr/>
      <dgm:t>
        <a:bodyPr/>
        <a:lstStyle/>
        <a:p>
          <a:endParaRPr lang="es-MX"/>
        </a:p>
      </dgm:t>
    </dgm:pt>
    <dgm:pt modelId="{12083CBD-3D85-4E41-9607-58041722503E}" type="sibTrans" cxnId="{686CDC7A-A801-44E2-A493-B7DF4D5DCD21}">
      <dgm:prSet/>
      <dgm:spPr/>
      <dgm:t>
        <a:bodyPr/>
        <a:lstStyle/>
        <a:p>
          <a:endParaRPr lang="es-MX"/>
        </a:p>
      </dgm:t>
    </dgm:pt>
    <dgm:pt modelId="{FBA81F25-0715-451D-B777-BAF1AE4FD441}">
      <dgm:prSet phldrT="[Texto]" custT="1"/>
      <dgm:spPr/>
      <dgm:t>
        <a:bodyPr/>
        <a:lstStyle/>
        <a:p>
          <a:r>
            <a:rPr lang="es-MX" sz="2400" dirty="0" smtClean="0"/>
            <a:t>Desafíos para los reguladores de Seguros</a:t>
          </a:r>
          <a:endParaRPr lang="es-MX" sz="2400" dirty="0"/>
        </a:p>
      </dgm:t>
    </dgm:pt>
    <dgm:pt modelId="{F0467B20-3DB7-4F89-A99A-D1271B619DEB}" type="parTrans" cxnId="{84827CDC-9790-4AF8-AE40-E74318586C79}">
      <dgm:prSet/>
      <dgm:spPr/>
      <dgm:t>
        <a:bodyPr/>
        <a:lstStyle/>
        <a:p>
          <a:endParaRPr lang="es-MX"/>
        </a:p>
      </dgm:t>
    </dgm:pt>
    <dgm:pt modelId="{8BD84774-24AF-42AC-8C71-9B210085986A}" type="sibTrans" cxnId="{84827CDC-9790-4AF8-AE40-E74318586C79}">
      <dgm:prSet/>
      <dgm:spPr/>
      <dgm:t>
        <a:bodyPr/>
        <a:lstStyle/>
        <a:p>
          <a:endParaRPr lang="es-MX"/>
        </a:p>
      </dgm:t>
    </dgm:pt>
    <dgm:pt modelId="{3040895D-D90E-4383-A2F2-E61AC2EA3EA2}" type="pres">
      <dgm:prSet presAssocID="{95B0DE25-43C0-4840-8505-5BE37F45F109}" presName="linearFlow" presStyleCnt="0">
        <dgm:presLayoutVars>
          <dgm:dir/>
          <dgm:resizeHandles val="exact"/>
        </dgm:presLayoutVars>
      </dgm:prSet>
      <dgm:spPr/>
      <dgm:t>
        <a:bodyPr/>
        <a:lstStyle/>
        <a:p>
          <a:endParaRPr lang="es-MX"/>
        </a:p>
      </dgm:t>
    </dgm:pt>
    <dgm:pt modelId="{194D8DDB-E964-42E9-BB87-3113753589A2}" type="pres">
      <dgm:prSet presAssocID="{800E4B20-B6B9-4096-A0A4-40E1CC944D4F}" presName="composite" presStyleCnt="0"/>
      <dgm:spPr/>
    </dgm:pt>
    <dgm:pt modelId="{71582F78-6EE9-4AAF-A6E0-FEC3FA901FDE}" type="pres">
      <dgm:prSet presAssocID="{800E4B20-B6B9-4096-A0A4-40E1CC944D4F}" presName="imgShp" presStyleLbl="fgImgPlace1" presStyleIdx="0" presStyleCnt="4"/>
      <dgm:spPr/>
    </dgm:pt>
    <dgm:pt modelId="{6DE780B2-3921-4312-974A-2A8F12DC0A35}" type="pres">
      <dgm:prSet presAssocID="{800E4B20-B6B9-4096-A0A4-40E1CC944D4F}" presName="txShp" presStyleLbl="node1" presStyleIdx="0" presStyleCnt="4" custLinFactNeighborX="-837" custLinFactNeighborY="-168">
        <dgm:presLayoutVars>
          <dgm:bulletEnabled val="1"/>
        </dgm:presLayoutVars>
      </dgm:prSet>
      <dgm:spPr/>
      <dgm:t>
        <a:bodyPr/>
        <a:lstStyle/>
        <a:p>
          <a:endParaRPr lang="es-MX"/>
        </a:p>
      </dgm:t>
    </dgm:pt>
    <dgm:pt modelId="{7E85E94F-EE73-45F7-91C4-C1A374847863}" type="pres">
      <dgm:prSet presAssocID="{1895D247-1634-42BC-A336-FF8709C667DD}" presName="spacing" presStyleCnt="0"/>
      <dgm:spPr/>
    </dgm:pt>
    <dgm:pt modelId="{12CB1DA2-E06B-43B2-83B7-59E4FE4EF161}" type="pres">
      <dgm:prSet presAssocID="{454DCBD0-411C-40FB-BB2E-BC4487889615}" presName="composite" presStyleCnt="0"/>
      <dgm:spPr/>
    </dgm:pt>
    <dgm:pt modelId="{87B899F8-F412-43F5-83DB-37CDE7718947}" type="pres">
      <dgm:prSet presAssocID="{454DCBD0-411C-40FB-BB2E-BC4487889615}" presName="imgShp" presStyleLbl="fgImgPlace1" presStyleIdx="1" presStyleCnt="4"/>
      <dgm:spPr/>
    </dgm:pt>
    <dgm:pt modelId="{A9B6A4AD-7692-4539-B7D9-AEC8F7511B4D}" type="pres">
      <dgm:prSet presAssocID="{454DCBD0-411C-40FB-BB2E-BC4487889615}" presName="txShp" presStyleLbl="node1" presStyleIdx="1" presStyleCnt="4">
        <dgm:presLayoutVars>
          <dgm:bulletEnabled val="1"/>
        </dgm:presLayoutVars>
      </dgm:prSet>
      <dgm:spPr/>
      <dgm:t>
        <a:bodyPr/>
        <a:lstStyle/>
        <a:p>
          <a:endParaRPr lang="es-MX"/>
        </a:p>
      </dgm:t>
    </dgm:pt>
    <dgm:pt modelId="{4B64349E-714B-4D3D-8DE7-0486C9FC0325}" type="pres">
      <dgm:prSet presAssocID="{30158D04-16A9-4200-8DD2-97633FC394D6}" presName="spacing" presStyleCnt="0"/>
      <dgm:spPr/>
    </dgm:pt>
    <dgm:pt modelId="{24C0046C-81FE-4C55-931E-F3CD481C769C}" type="pres">
      <dgm:prSet presAssocID="{9DA94124-59EC-43F4-B014-8662FB834929}" presName="composite" presStyleCnt="0"/>
      <dgm:spPr/>
    </dgm:pt>
    <dgm:pt modelId="{977158E0-F6AE-45EE-BA8A-84748D5A13B2}" type="pres">
      <dgm:prSet presAssocID="{9DA94124-59EC-43F4-B014-8662FB834929}" presName="imgShp" presStyleLbl="fgImgPlace1" presStyleIdx="2" presStyleCnt="4"/>
      <dgm:spPr/>
    </dgm:pt>
    <dgm:pt modelId="{38E0D9E6-8069-4E8B-B14E-FE4268037F69}" type="pres">
      <dgm:prSet presAssocID="{9DA94124-59EC-43F4-B014-8662FB834929}" presName="txShp" presStyleLbl="node1" presStyleIdx="2" presStyleCnt="4">
        <dgm:presLayoutVars>
          <dgm:bulletEnabled val="1"/>
        </dgm:presLayoutVars>
      </dgm:prSet>
      <dgm:spPr/>
      <dgm:t>
        <a:bodyPr/>
        <a:lstStyle/>
        <a:p>
          <a:endParaRPr lang="es-MX"/>
        </a:p>
      </dgm:t>
    </dgm:pt>
    <dgm:pt modelId="{8A05A0EC-AFE7-4064-92AD-D3A772714DA0}" type="pres">
      <dgm:prSet presAssocID="{12083CBD-3D85-4E41-9607-58041722503E}" presName="spacing" presStyleCnt="0"/>
      <dgm:spPr/>
    </dgm:pt>
    <dgm:pt modelId="{A834F961-5131-461D-94E6-C23567414FD2}" type="pres">
      <dgm:prSet presAssocID="{FBA81F25-0715-451D-B777-BAF1AE4FD441}" presName="composite" presStyleCnt="0"/>
      <dgm:spPr/>
    </dgm:pt>
    <dgm:pt modelId="{6000BF2F-8E2B-48DD-B26B-F5D75D2BA8C8}" type="pres">
      <dgm:prSet presAssocID="{FBA81F25-0715-451D-B777-BAF1AE4FD441}" presName="imgShp" presStyleLbl="fgImgPlace1" presStyleIdx="3" presStyleCnt="4"/>
      <dgm:spPr/>
    </dgm:pt>
    <dgm:pt modelId="{A82FAD86-36AE-483C-8498-357E51EF135D}" type="pres">
      <dgm:prSet presAssocID="{FBA81F25-0715-451D-B777-BAF1AE4FD441}" presName="txShp" presStyleLbl="node1" presStyleIdx="3" presStyleCnt="4">
        <dgm:presLayoutVars>
          <dgm:bulletEnabled val="1"/>
        </dgm:presLayoutVars>
      </dgm:prSet>
      <dgm:spPr/>
      <dgm:t>
        <a:bodyPr/>
        <a:lstStyle/>
        <a:p>
          <a:endParaRPr lang="es-MX"/>
        </a:p>
      </dgm:t>
    </dgm:pt>
  </dgm:ptLst>
  <dgm:cxnLst>
    <dgm:cxn modelId="{C618783C-5D36-400E-8DBE-F8B75B69352B}" srcId="{95B0DE25-43C0-4840-8505-5BE37F45F109}" destId="{454DCBD0-411C-40FB-BB2E-BC4487889615}" srcOrd="1" destOrd="0" parTransId="{7A2602D3-3861-431E-A4BC-33039BF6E37C}" sibTransId="{30158D04-16A9-4200-8DD2-97633FC394D6}"/>
    <dgm:cxn modelId="{3F9AE750-5E39-0D44-8689-9FE6317A25A1}" type="presOf" srcId="{454DCBD0-411C-40FB-BB2E-BC4487889615}" destId="{A9B6A4AD-7692-4539-B7D9-AEC8F7511B4D}" srcOrd="0" destOrd="0" presId="urn:microsoft.com/office/officeart/2005/8/layout/vList3"/>
    <dgm:cxn modelId="{84827CDC-9790-4AF8-AE40-E74318586C79}" srcId="{95B0DE25-43C0-4840-8505-5BE37F45F109}" destId="{FBA81F25-0715-451D-B777-BAF1AE4FD441}" srcOrd="3" destOrd="0" parTransId="{F0467B20-3DB7-4F89-A99A-D1271B619DEB}" sibTransId="{8BD84774-24AF-42AC-8C71-9B210085986A}"/>
    <dgm:cxn modelId="{F6868695-6F3F-4E22-9505-B93CCF594DB0}" srcId="{95B0DE25-43C0-4840-8505-5BE37F45F109}" destId="{800E4B20-B6B9-4096-A0A4-40E1CC944D4F}" srcOrd="0" destOrd="0" parTransId="{EE0F2EE1-132F-4027-96FE-1AD7EEFBAFC5}" sibTransId="{1895D247-1634-42BC-A336-FF8709C667DD}"/>
    <dgm:cxn modelId="{686CDC7A-A801-44E2-A493-B7DF4D5DCD21}" srcId="{95B0DE25-43C0-4840-8505-5BE37F45F109}" destId="{9DA94124-59EC-43F4-B014-8662FB834929}" srcOrd="2" destOrd="0" parTransId="{7F2FA09B-820E-4A42-8AA0-9F71D2F81236}" sibTransId="{12083CBD-3D85-4E41-9607-58041722503E}"/>
    <dgm:cxn modelId="{7720C778-D905-064E-863D-22AEF77BE33A}" type="presOf" srcId="{95B0DE25-43C0-4840-8505-5BE37F45F109}" destId="{3040895D-D90E-4383-A2F2-E61AC2EA3EA2}" srcOrd="0" destOrd="0" presId="urn:microsoft.com/office/officeart/2005/8/layout/vList3"/>
    <dgm:cxn modelId="{EFA76039-5F35-8A48-BBEC-CE297B191C7F}" type="presOf" srcId="{9DA94124-59EC-43F4-B014-8662FB834929}" destId="{38E0D9E6-8069-4E8B-B14E-FE4268037F69}" srcOrd="0" destOrd="0" presId="urn:microsoft.com/office/officeart/2005/8/layout/vList3"/>
    <dgm:cxn modelId="{0B347BE6-B369-4F46-92C6-4D3B7E80F202}" type="presOf" srcId="{FBA81F25-0715-451D-B777-BAF1AE4FD441}" destId="{A82FAD86-36AE-483C-8498-357E51EF135D}" srcOrd="0" destOrd="0" presId="urn:microsoft.com/office/officeart/2005/8/layout/vList3"/>
    <dgm:cxn modelId="{C59654B4-9E60-3044-B8AD-1AECDDE45844}" type="presOf" srcId="{800E4B20-B6B9-4096-A0A4-40E1CC944D4F}" destId="{6DE780B2-3921-4312-974A-2A8F12DC0A35}" srcOrd="0" destOrd="0" presId="urn:microsoft.com/office/officeart/2005/8/layout/vList3"/>
    <dgm:cxn modelId="{66906D31-9FAB-0341-8967-4DC35F236B84}" type="presParOf" srcId="{3040895D-D90E-4383-A2F2-E61AC2EA3EA2}" destId="{194D8DDB-E964-42E9-BB87-3113753589A2}" srcOrd="0" destOrd="0" presId="urn:microsoft.com/office/officeart/2005/8/layout/vList3"/>
    <dgm:cxn modelId="{FE7DA768-E9EA-204C-B12E-5696CF47F92A}" type="presParOf" srcId="{194D8DDB-E964-42E9-BB87-3113753589A2}" destId="{71582F78-6EE9-4AAF-A6E0-FEC3FA901FDE}" srcOrd="0" destOrd="0" presId="urn:microsoft.com/office/officeart/2005/8/layout/vList3"/>
    <dgm:cxn modelId="{B75245B7-2F5F-5048-8EA2-E6DDD63A0B93}" type="presParOf" srcId="{194D8DDB-E964-42E9-BB87-3113753589A2}" destId="{6DE780B2-3921-4312-974A-2A8F12DC0A35}" srcOrd="1" destOrd="0" presId="urn:microsoft.com/office/officeart/2005/8/layout/vList3"/>
    <dgm:cxn modelId="{47B47836-C553-5A40-A1B5-22172F900C19}" type="presParOf" srcId="{3040895D-D90E-4383-A2F2-E61AC2EA3EA2}" destId="{7E85E94F-EE73-45F7-91C4-C1A374847863}" srcOrd="1" destOrd="0" presId="urn:microsoft.com/office/officeart/2005/8/layout/vList3"/>
    <dgm:cxn modelId="{01A8BD17-6B58-EF4A-BA6C-0AB1A7653B27}" type="presParOf" srcId="{3040895D-D90E-4383-A2F2-E61AC2EA3EA2}" destId="{12CB1DA2-E06B-43B2-83B7-59E4FE4EF161}" srcOrd="2" destOrd="0" presId="urn:microsoft.com/office/officeart/2005/8/layout/vList3"/>
    <dgm:cxn modelId="{2F3341AA-4D3A-B941-BE46-47E72092832B}" type="presParOf" srcId="{12CB1DA2-E06B-43B2-83B7-59E4FE4EF161}" destId="{87B899F8-F412-43F5-83DB-37CDE7718947}" srcOrd="0" destOrd="0" presId="urn:microsoft.com/office/officeart/2005/8/layout/vList3"/>
    <dgm:cxn modelId="{5358A76C-627E-304C-AC6E-16537CFECCFB}" type="presParOf" srcId="{12CB1DA2-E06B-43B2-83B7-59E4FE4EF161}" destId="{A9B6A4AD-7692-4539-B7D9-AEC8F7511B4D}" srcOrd="1" destOrd="0" presId="urn:microsoft.com/office/officeart/2005/8/layout/vList3"/>
    <dgm:cxn modelId="{C4436AEB-6980-9341-BD82-6FDBE8FB7AE1}" type="presParOf" srcId="{3040895D-D90E-4383-A2F2-E61AC2EA3EA2}" destId="{4B64349E-714B-4D3D-8DE7-0486C9FC0325}" srcOrd="3" destOrd="0" presId="urn:microsoft.com/office/officeart/2005/8/layout/vList3"/>
    <dgm:cxn modelId="{9D92A3CD-1708-E647-96FC-5ECFF438A6B0}" type="presParOf" srcId="{3040895D-D90E-4383-A2F2-E61AC2EA3EA2}" destId="{24C0046C-81FE-4C55-931E-F3CD481C769C}" srcOrd="4" destOrd="0" presId="urn:microsoft.com/office/officeart/2005/8/layout/vList3"/>
    <dgm:cxn modelId="{C26A845E-BD46-DD43-AE73-742EE4ACC6FA}" type="presParOf" srcId="{24C0046C-81FE-4C55-931E-F3CD481C769C}" destId="{977158E0-F6AE-45EE-BA8A-84748D5A13B2}" srcOrd="0" destOrd="0" presId="urn:microsoft.com/office/officeart/2005/8/layout/vList3"/>
    <dgm:cxn modelId="{90FF3E38-26B9-8646-990A-062E3B612C76}" type="presParOf" srcId="{24C0046C-81FE-4C55-931E-F3CD481C769C}" destId="{38E0D9E6-8069-4E8B-B14E-FE4268037F69}" srcOrd="1" destOrd="0" presId="urn:microsoft.com/office/officeart/2005/8/layout/vList3"/>
    <dgm:cxn modelId="{AF9015A5-19FC-6943-B145-D650073A4545}" type="presParOf" srcId="{3040895D-D90E-4383-A2F2-E61AC2EA3EA2}" destId="{8A05A0EC-AFE7-4064-92AD-D3A772714DA0}" srcOrd="5" destOrd="0" presId="urn:microsoft.com/office/officeart/2005/8/layout/vList3"/>
    <dgm:cxn modelId="{D8646692-F4FA-EB47-81EE-CE62F810B76C}" type="presParOf" srcId="{3040895D-D90E-4383-A2F2-E61AC2EA3EA2}" destId="{A834F961-5131-461D-94E6-C23567414FD2}" srcOrd="6" destOrd="0" presId="urn:microsoft.com/office/officeart/2005/8/layout/vList3"/>
    <dgm:cxn modelId="{1F5D9836-C958-7340-91FD-6DC7721E0A87}" type="presParOf" srcId="{A834F961-5131-461D-94E6-C23567414FD2}" destId="{6000BF2F-8E2B-48DD-B26B-F5D75D2BA8C8}" srcOrd="0" destOrd="0" presId="urn:microsoft.com/office/officeart/2005/8/layout/vList3"/>
    <dgm:cxn modelId="{D22C9C8B-AFBD-7147-B329-11441D5294AD}" type="presParOf" srcId="{A834F961-5131-461D-94E6-C23567414FD2}" destId="{A82FAD86-36AE-483C-8498-357E51EF135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780B2-3921-4312-974A-2A8F12DC0A35}">
      <dsp:nvSpPr>
        <dsp:cNvPr id="0" name=""/>
        <dsp:cNvSpPr/>
      </dsp:nvSpPr>
      <dsp:spPr>
        <a:xfrm rot="10800000">
          <a:off x="1258696" y="0"/>
          <a:ext cx="4181624" cy="96172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Entorno</a:t>
          </a:r>
          <a:endParaRPr lang="es-MX" sz="2400" kern="1200" dirty="0"/>
        </a:p>
      </dsp:txBody>
      <dsp:txXfrm rot="10800000">
        <a:off x="1499126" y="0"/>
        <a:ext cx="3941194" cy="961722"/>
      </dsp:txXfrm>
    </dsp:sp>
    <dsp:sp modelId="{71582F78-6EE9-4AAF-A6E0-FEC3FA901FDE}">
      <dsp:nvSpPr>
        <dsp:cNvPr id="0" name=""/>
        <dsp:cNvSpPr/>
      </dsp:nvSpPr>
      <dsp:spPr>
        <a:xfrm>
          <a:off x="812835" y="853"/>
          <a:ext cx="961722" cy="96172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B6A4AD-7692-4539-B7D9-AEC8F7511B4D}">
      <dsp:nvSpPr>
        <dsp:cNvPr id="0" name=""/>
        <dsp:cNvSpPr/>
      </dsp:nvSpPr>
      <dsp:spPr>
        <a:xfrm rot="10800000">
          <a:off x="1293696" y="1249657"/>
          <a:ext cx="4181624" cy="96172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Impacto en los seguros de pensiones</a:t>
          </a:r>
          <a:endParaRPr lang="es-MX" sz="2400" kern="1200" dirty="0"/>
        </a:p>
      </dsp:txBody>
      <dsp:txXfrm rot="10800000">
        <a:off x="1534126" y="1249657"/>
        <a:ext cx="3941194" cy="961722"/>
      </dsp:txXfrm>
    </dsp:sp>
    <dsp:sp modelId="{87B899F8-F412-43F5-83DB-37CDE7718947}">
      <dsp:nvSpPr>
        <dsp:cNvPr id="0" name=""/>
        <dsp:cNvSpPr/>
      </dsp:nvSpPr>
      <dsp:spPr>
        <a:xfrm>
          <a:off x="812835" y="1249657"/>
          <a:ext cx="961722" cy="9617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E0D9E6-8069-4E8B-B14E-FE4268037F69}">
      <dsp:nvSpPr>
        <dsp:cNvPr id="0" name=""/>
        <dsp:cNvSpPr/>
      </dsp:nvSpPr>
      <dsp:spPr>
        <a:xfrm rot="10800000">
          <a:off x="1293696" y="2498461"/>
          <a:ext cx="4181624" cy="96172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Etapas de Acumulación y Desacumulación</a:t>
          </a:r>
          <a:endParaRPr lang="es-MX" sz="2400" kern="1200" dirty="0"/>
        </a:p>
      </dsp:txBody>
      <dsp:txXfrm rot="10800000">
        <a:off x="1534126" y="2498461"/>
        <a:ext cx="3941194" cy="961722"/>
      </dsp:txXfrm>
    </dsp:sp>
    <dsp:sp modelId="{977158E0-F6AE-45EE-BA8A-84748D5A13B2}">
      <dsp:nvSpPr>
        <dsp:cNvPr id="0" name=""/>
        <dsp:cNvSpPr/>
      </dsp:nvSpPr>
      <dsp:spPr>
        <a:xfrm>
          <a:off x="812835" y="2498461"/>
          <a:ext cx="961722" cy="96172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FAD86-36AE-483C-8498-357E51EF135D}">
      <dsp:nvSpPr>
        <dsp:cNvPr id="0" name=""/>
        <dsp:cNvSpPr/>
      </dsp:nvSpPr>
      <dsp:spPr>
        <a:xfrm rot="10800000">
          <a:off x="1293696" y="3747265"/>
          <a:ext cx="4181624" cy="96172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Desafíos para los reguladores de Seguros</a:t>
          </a:r>
          <a:endParaRPr lang="es-MX" sz="2400" kern="1200" dirty="0"/>
        </a:p>
      </dsp:txBody>
      <dsp:txXfrm rot="10800000">
        <a:off x="1534126" y="3747265"/>
        <a:ext cx="3941194" cy="961722"/>
      </dsp:txXfrm>
    </dsp:sp>
    <dsp:sp modelId="{6000BF2F-8E2B-48DD-B26B-F5D75D2BA8C8}">
      <dsp:nvSpPr>
        <dsp:cNvPr id="0" name=""/>
        <dsp:cNvSpPr/>
      </dsp:nvSpPr>
      <dsp:spPr>
        <a:xfrm>
          <a:off x="812835" y="3747265"/>
          <a:ext cx="961722" cy="961722"/>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780B2-3921-4312-974A-2A8F12DC0A35}">
      <dsp:nvSpPr>
        <dsp:cNvPr id="0" name=""/>
        <dsp:cNvSpPr/>
      </dsp:nvSpPr>
      <dsp:spPr>
        <a:xfrm rot="10800000">
          <a:off x="1258696" y="0"/>
          <a:ext cx="4181624" cy="96172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Entorno</a:t>
          </a:r>
          <a:endParaRPr lang="es-MX" sz="2400" kern="1200" dirty="0"/>
        </a:p>
      </dsp:txBody>
      <dsp:txXfrm rot="10800000">
        <a:off x="1499126" y="0"/>
        <a:ext cx="3941194" cy="961722"/>
      </dsp:txXfrm>
    </dsp:sp>
    <dsp:sp modelId="{71582F78-6EE9-4AAF-A6E0-FEC3FA901FDE}">
      <dsp:nvSpPr>
        <dsp:cNvPr id="0" name=""/>
        <dsp:cNvSpPr/>
      </dsp:nvSpPr>
      <dsp:spPr>
        <a:xfrm>
          <a:off x="812835" y="853"/>
          <a:ext cx="961722" cy="96172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B6A4AD-7692-4539-B7D9-AEC8F7511B4D}">
      <dsp:nvSpPr>
        <dsp:cNvPr id="0" name=""/>
        <dsp:cNvSpPr/>
      </dsp:nvSpPr>
      <dsp:spPr>
        <a:xfrm rot="10800000">
          <a:off x="1293696" y="1249657"/>
          <a:ext cx="4181624" cy="96172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Impacto en los seguros de pensiones</a:t>
          </a:r>
          <a:endParaRPr lang="es-MX" sz="2400" kern="1200" dirty="0"/>
        </a:p>
      </dsp:txBody>
      <dsp:txXfrm rot="10800000">
        <a:off x="1534126" y="1249657"/>
        <a:ext cx="3941194" cy="961722"/>
      </dsp:txXfrm>
    </dsp:sp>
    <dsp:sp modelId="{87B899F8-F412-43F5-83DB-37CDE7718947}">
      <dsp:nvSpPr>
        <dsp:cNvPr id="0" name=""/>
        <dsp:cNvSpPr/>
      </dsp:nvSpPr>
      <dsp:spPr>
        <a:xfrm>
          <a:off x="812835" y="1249657"/>
          <a:ext cx="961722" cy="9617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E0D9E6-8069-4E8B-B14E-FE4268037F69}">
      <dsp:nvSpPr>
        <dsp:cNvPr id="0" name=""/>
        <dsp:cNvSpPr/>
      </dsp:nvSpPr>
      <dsp:spPr>
        <a:xfrm rot="10800000">
          <a:off x="1293696" y="2498461"/>
          <a:ext cx="4181624" cy="96172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Etapas de Acumulación y Desacumulación</a:t>
          </a:r>
          <a:endParaRPr lang="es-MX" sz="2400" kern="1200" dirty="0"/>
        </a:p>
      </dsp:txBody>
      <dsp:txXfrm rot="10800000">
        <a:off x="1534126" y="2498461"/>
        <a:ext cx="3941194" cy="961722"/>
      </dsp:txXfrm>
    </dsp:sp>
    <dsp:sp modelId="{977158E0-F6AE-45EE-BA8A-84748D5A13B2}">
      <dsp:nvSpPr>
        <dsp:cNvPr id="0" name=""/>
        <dsp:cNvSpPr/>
      </dsp:nvSpPr>
      <dsp:spPr>
        <a:xfrm>
          <a:off x="812835" y="2498461"/>
          <a:ext cx="961722" cy="96172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FAD86-36AE-483C-8498-357E51EF135D}">
      <dsp:nvSpPr>
        <dsp:cNvPr id="0" name=""/>
        <dsp:cNvSpPr/>
      </dsp:nvSpPr>
      <dsp:spPr>
        <a:xfrm rot="10800000">
          <a:off x="1293696" y="3747265"/>
          <a:ext cx="4181624" cy="96172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Desafíos para los reguladores de Seguros</a:t>
          </a:r>
          <a:endParaRPr lang="es-MX" sz="2400" kern="1200" dirty="0"/>
        </a:p>
      </dsp:txBody>
      <dsp:txXfrm rot="10800000">
        <a:off x="1534126" y="3747265"/>
        <a:ext cx="3941194" cy="961722"/>
      </dsp:txXfrm>
    </dsp:sp>
    <dsp:sp modelId="{6000BF2F-8E2B-48DD-B26B-F5D75D2BA8C8}">
      <dsp:nvSpPr>
        <dsp:cNvPr id="0" name=""/>
        <dsp:cNvSpPr/>
      </dsp:nvSpPr>
      <dsp:spPr>
        <a:xfrm>
          <a:off x="812835" y="3747265"/>
          <a:ext cx="961722" cy="961722"/>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2EACF-7E6B-485A-88CC-1D34456AF7A3}">
      <dsp:nvSpPr>
        <dsp:cNvPr id="0" name=""/>
        <dsp:cNvSpPr/>
      </dsp:nvSpPr>
      <dsp:spPr>
        <a:xfrm>
          <a:off x="1016000" y="0"/>
          <a:ext cx="4064000" cy="40640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t>Riesgo Técnico</a:t>
          </a:r>
          <a:endParaRPr lang="es-MX" sz="1300" kern="1200" dirty="0"/>
        </a:p>
      </dsp:txBody>
      <dsp:txXfrm>
        <a:off x="2337816" y="203199"/>
        <a:ext cx="1420368" cy="609600"/>
      </dsp:txXfrm>
    </dsp:sp>
    <dsp:sp modelId="{A7D4B874-0C1B-4DA5-B578-DDDC3474DDB4}">
      <dsp:nvSpPr>
        <dsp:cNvPr id="0" name=""/>
        <dsp:cNvSpPr/>
      </dsp:nvSpPr>
      <dsp:spPr>
        <a:xfrm>
          <a:off x="1524000" y="1015999"/>
          <a:ext cx="3048000" cy="3048000"/>
        </a:xfrm>
        <a:prstGeom prst="ellipse">
          <a:avLst/>
        </a:prstGeom>
        <a:solidFill>
          <a:schemeClr val="accent5">
            <a:hueOff val="3005351"/>
            <a:satOff val="-13190"/>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t>Riesgo de Suscripción</a:t>
          </a:r>
          <a:endParaRPr lang="es-MX" sz="1300" kern="1200" dirty="0"/>
        </a:p>
      </dsp:txBody>
      <dsp:txXfrm>
        <a:off x="2337816" y="1206499"/>
        <a:ext cx="1420368" cy="571500"/>
      </dsp:txXfrm>
    </dsp:sp>
    <dsp:sp modelId="{B3768395-149C-4BEE-9896-54DB29B381D1}">
      <dsp:nvSpPr>
        <dsp:cNvPr id="0" name=""/>
        <dsp:cNvSpPr/>
      </dsp:nvSpPr>
      <dsp:spPr>
        <a:xfrm>
          <a:off x="2032000" y="2032000"/>
          <a:ext cx="2032000" cy="2032000"/>
        </a:xfrm>
        <a:prstGeom prst="ellipse">
          <a:avLst/>
        </a:prstGeom>
        <a:solidFill>
          <a:srgbClr val="FF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kern="1200" dirty="0" smtClean="0"/>
            <a:t>Riesgo de Longevidad</a:t>
          </a:r>
          <a:endParaRPr lang="es-MX" sz="1300" kern="1200" dirty="0"/>
        </a:p>
      </dsp:txBody>
      <dsp:txXfrm>
        <a:off x="2329579" y="2540000"/>
        <a:ext cx="1436840" cy="101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6522E-8C95-4803-B14B-60603D10261F}">
      <dsp:nvSpPr>
        <dsp:cNvPr id="0" name=""/>
        <dsp:cNvSpPr/>
      </dsp:nvSpPr>
      <dsp:spPr>
        <a:xfrm>
          <a:off x="2407996" y="0"/>
          <a:ext cx="2790576" cy="279100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81945-BD01-47DA-9445-45CE381051A6}">
      <dsp:nvSpPr>
        <dsp:cNvPr id="0" name=""/>
        <dsp:cNvSpPr/>
      </dsp:nvSpPr>
      <dsp:spPr>
        <a:xfrm>
          <a:off x="3024805" y="1007636"/>
          <a:ext cx="1550669" cy="77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 Esperanza de Vida</a:t>
          </a:r>
          <a:endParaRPr lang="es-MX" sz="2000" kern="1200" dirty="0"/>
        </a:p>
      </dsp:txBody>
      <dsp:txXfrm>
        <a:off x="3024805" y="1007636"/>
        <a:ext cx="1550669" cy="775149"/>
      </dsp:txXfrm>
    </dsp:sp>
    <dsp:sp modelId="{7893B829-4621-4DD7-A036-42B12FAEE947}">
      <dsp:nvSpPr>
        <dsp:cNvPr id="0" name=""/>
        <dsp:cNvSpPr/>
      </dsp:nvSpPr>
      <dsp:spPr>
        <a:xfrm>
          <a:off x="1632923" y="1603637"/>
          <a:ext cx="2790576" cy="2791001"/>
        </a:xfrm>
        <a:prstGeom prst="leftCircularArrow">
          <a:avLst>
            <a:gd name="adj1" fmla="val 10980"/>
            <a:gd name="adj2" fmla="val 1142322"/>
            <a:gd name="adj3" fmla="val 6300000"/>
            <a:gd name="adj4" fmla="val 18900000"/>
            <a:gd name="adj5" fmla="val 1250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CB312-5F53-43EA-82CF-7102C6FFCFF2}">
      <dsp:nvSpPr>
        <dsp:cNvPr id="0" name=""/>
        <dsp:cNvSpPr/>
      </dsp:nvSpPr>
      <dsp:spPr>
        <a:xfrm>
          <a:off x="2087683" y="2372912"/>
          <a:ext cx="1550669" cy="77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 Pago de Pensión durante más tiempo</a:t>
          </a:r>
          <a:endParaRPr lang="es-MX" sz="2000" kern="1200" dirty="0"/>
        </a:p>
      </dsp:txBody>
      <dsp:txXfrm>
        <a:off x="2087683" y="2372912"/>
        <a:ext cx="1550669" cy="775149"/>
      </dsp:txXfrm>
    </dsp:sp>
    <dsp:sp modelId="{8A9DBA95-4E52-4074-BFF0-64EA437256DA}">
      <dsp:nvSpPr>
        <dsp:cNvPr id="0" name=""/>
        <dsp:cNvSpPr/>
      </dsp:nvSpPr>
      <dsp:spPr>
        <a:xfrm>
          <a:off x="2606611" y="3399177"/>
          <a:ext cx="2397537" cy="2398498"/>
        </a:xfrm>
        <a:prstGeom prst="blockArc">
          <a:avLst>
            <a:gd name="adj1" fmla="val 13500000"/>
            <a:gd name="adj2" fmla="val 10800000"/>
            <a:gd name="adj3" fmla="val 1274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BD229-AB71-4EC5-8607-BE08EC9BE6AD}">
      <dsp:nvSpPr>
        <dsp:cNvPr id="0" name=""/>
        <dsp:cNvSpPr/>
      </dsp:nvSpPr>
      <dsp:spPr>
        <a:xfrm>
          <a:off x="2726565" y="4235782"/>
          <a:ext cx="2154484" cy="77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8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 Mayor Prima</a:t>
          </a:r>
        </a:p>
        <a:p>
          <a:pPr lvl="0" algn="ctr" defTabSz="889000">
            <a:lnSpc>
              <a:spcPct val="8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o</a:t>
          </a:r>
        </a:p>
        <a:p>
          <a:pPr lvl="0" algn="ctr" defTabSz="889000">
            <a:lnSpc>
              <a:spcPct val="8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 Menor Pensión</a:t>
          </a:r>
          <a:endParaRPr lang="es-MX" sz="2000" kern="1200" dirty="0"/>
        </a:p>
      </dsp:txBody>
      <dsp:txXfrm>
        <a:off x="2726565" y="4235782"/>
        <a:ext cx="2154484" cy="775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780B2-3921-4312-974A-2A8F12DC0A35}">
      <dsp:nvSpPr>
        <dsp:cNvPr id="0" name=""/>
        <dsp:cNvSpPr/>
      </dsp:nvSpPr>
      <dsp:spPr>
        <a:xfrm rot="10800000">
          <a:off x="1258696" y="0"/>
          <a:ext cx="4181624" cy="96172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Entorno</a:t>
          </a:r>
          <a:endParaRPr lang="es-MX" sz="2400" kern="1200" dirty="0"/>
        </a:p>
      </dsp:txBody>
      <dsp:txXfrm rot="10800000">
        <a:off x="1499126" y="0"/>
        <a:ext cx="3941194" cy="961722"/>
      </dsp:txXfrm>
    </dsp:sp>
    <dsp:sp modelId="{71582F78-6EE9-4AAF-A6E0-FEC3FA901FDE}">
      <dsp:nvSpPr>
        <dsp:cNvPr id="0" name=""/>
        <dsp:cNvSpPr/>
      </dsp:nvSpPr>
      <dsp:spPr>
        <a:xfrm>
          <a:off x="812835" y="853"/>
          <a:ext cx="961722" cy="96172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B6A4AD-7692-4539-B7D9-AEC8F7511B4D}">
      <dsp:nvSpPr>
        <dsp:cNvPr id="0" name=""/>
        <dsp:cNvSpPr/>
      </dsp:nvSpPr>
      <dsp:spPr>
        <a:xfrm rot="10800000">
          <a:off x="1293696" y="1249657"/>
          <a:ext cx="4181624" cy="96172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Impacto en los seguros de pensiones</a:t>
          </a:r>
          <a:endParaRPr lang="es-MX" sz="2400" kern="1200" dirty="0"/>
        </a:p>
      </dsp:txBody>
      <dsp:txXfrm rot="10800000">
        <a:off x="1534126" y="1249657"/>
        <a:ext cx="3941194" cy="961722"/>
      </dsp:txXfrm>
    </dsp:sp>
    <dsp:sp modelId="{87B899F8-F412-43F5-83DB-37CDE7718947}">
      <dsp:nvSpPr>
        <dsp:cNvPr id="0" name=""/>
        <dsp:cNvSpPr/>
      </dsp:nvSpPr>
      <dsp:spPr>
        <a:xfrm>
          <a:off x="812835" y="1249657"/>
          <a:ext cx="961722" cy="9617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E0D9E6-8069-4E8B-B14E-FE4268037F69}">
      <dsp:nvSpPr>
        <dsp:cNvPr id="0" name=""/>
        <dsp:cNvSpPr/>
      </dsp:nvSpPr>
      <dsp:spPr>
        <a:xfrm rot="10800000">
          <a:off x="1293696" y="2498461"/>
          <a:ext cx="4181624" cy="96172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Etapas de Acumulación y Desacumulación</a:t>
          </a:r>
          <a:endParaRPr lang="es-MX" sz="2400" kern="1200" dirty="0"/>
        </a:p>
      </dsp:txBody>
      <dsp:txXfrm rot="10800000">
        <a:off x="1534126" y="2498461"/>
        <a:ext cx="3941194" cy="961722"/>
      </dsp:txXfrm>
    </dsp:sp>
    <dsp:sp modelId="{977158E0-F6AE-45EE-BA8A-84748D5A13B2}">
      <dsp:nvSpPr>
        <dsp:cNvPr id="0" name=""/>
        <dsp:cNvSpPr/>
      </dsp:nvSpPr>
      <dsp:spPr>
        <a:xfrm>
          <a:off x="812835" y="2498461"/>
          <a:ext cx="961722" cy="96172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FAD86-36AE-483C-8498-357E51EF135D}">
      <dsp:nvSpPr>
        <dsp:cNvPr id="0" name=""/>
        <dsp:cNvSpPr/>
      </dsp:nvSpPr>
      <dsp:spPr>
        <a:xfrm rot="10800000">
          <a:off x="1293696" y="3747265"/>
          <a:ext cx="4181624" cy="96172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Desafíos para los reguladores de Seguros</a:t>
          </a:r>
          <a:endParaRPr lang="es-MX" sz="2400" kern="1200" dirty="0"/>
        </a:p>
      </dsp:txBody>
      <dsp:txXfrm rot="10800000">
        <a:off x="1534126" y="3747265"/>
        <a:ext cx="3941194" cy="961722"/>
      </dsp:txXfrm>
    </dsp:sp>
    <dsp:sp modelId="{6000BF2F-8E2B-48DD-B26B-F5D75D2BA8C8}">
      <dsp:nvSpPr>
        <dsp:cNvPr id="0" name=""/>
        <dsp:cNvSpPr/>
      </dsp:nvSpPr>
      <dsp:spPr>
        <a:xfrm>
          <a:off x="812835" y="3747265"/>
          <a:ext cx="961722" cy="961722"/>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780B2-3921-4312-974A-2A8F12DC0A35}">
      <dsp:nvSpPr>
        <dsp:cNvPr id="0" name=""/>
        <dsp:cNvSpPr/>
      </dsp:nvSpPr>
      <dsp:spPr>
        <a:xfrm rot="10800000">
          <a:off x="1258696" y="0"/>
          <a:ext cx="4181624" cy="96172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Entorno</a:t>
          </a:r>
          <a:endParaRPr lang="es-MX" sz="2400" kern="1200" dirty="0"/>
        </a:p>
      </dsp:txBody>
      <dsp:txXfrm rot="10800000">
        <a:off x="1499126" y="0"/>
        <a:ext cx="3941194" cy="961722"/>
      </dsp:txXfrm>
    </dsp:sp>
    <dsp:sp modelId="{71582F78-6EE9-4AAF-A6E0-FEC3FA901FDE}">
      <dsp:nvSpPr>
        <dsp:cNvPr id="0" name=""/>
        <dsp:cNvSpPr/>
      </dsp:nvSpPr>
      <dsp:spPr>
        <a:xfrm>
          <a:off x="812835" y="853"/>
          <a:ext cx="961722" cy="96172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B6A4AD-7692-4539-B7D9-AEC8F7511B4D}">
      <dsp:nvSpPr>
        <dsp:cNvPr id="0" name=""/>
        <dsp:cNvSpPr/>
      </dsp:nvSpPr>
      <dsp:spPr>
        <a:xfrm rot="10800000">
          <a:off x="1293696" y="1249657"/>
          <a:ext cx="4181624" cy="96172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Impacto en los seguros de pensiones</a:t>
          </a:r>
          <a:endParaRPr lang="es-MX" sz="2400" kern="1200" dirty="0"/>
        </a:p>
      </dsp:txBody>
      <dsp:txXfrm rot="10800000">
        <a:off x="1534126" y="1249657"/>
        <a:ext cx="3941194" cy="961722"/>
      </dsp:txXfrm>
    </dsp:sp>
    <dsp:sp modelId="{87B899F8-F412-43F5-83DB-37CDE7718947}">
      <dsp:nvSpPr>
        <dsp:cNvPr id="0" name=""/>
        <dsp:cNvSpPr/>
      </dsp:nvSpPr>
      <dsp:spPr>
        <a:xfrm>
          <a:off x="812835" y="1249657"/>
          <a:ext cx="961722" cy="9617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E0D9E6-8069-4E8B-B14E-FE4268037F69}">
      <dsp:nvSpPr>
        <dsp:cNvPr id="0" name=""/>
        <dsp:cNvSpPr/>
      </dsp:nvSpPr>
      <dsp:spPr>
        <a:xfrm rot="10800000">
          <a:off x="1293696" y="2498461"/>
          <a:ext cx="4181624" cy="96172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Etapas de Acumulación y Desacumulación</a:t>
          </a:r>
          <a:endParaRPr lang="es-MX" sz="2400" kern="1200" dirty="0"/>
        </a:p>
      </dsp:txBody>
      <dsp:txXfrm rot="10800000">
        <a:off x="1534126" y="2498461"/>
        <a:ext cx="3941194" cy="961722"/>
      </dsp:txXfrm>
    </dsp:sp>
    <dsp:sp modelId="{977158E0-F6AE-45EE-BA8A-84748D5A13B2}">
      <dsp:nvSpPr>
        <dsp:cNvPr id="0" name=""/>
        <dsp:cNvSpPr/>
      </dsp:nvSpPr>
      <dsp:spPr>
        <a:xfrm>
          <a:off x="812835" y="2498461"/>
          <a:ext cx="961722" cy="96172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FAD86-36AE-483C-8498-357E51EF135D}">
      <dsp:nvSpPr>
        <dsp:cNvPr id="0" name=""/>
        <dsp:cNvSpPr/>
      </dsp:nvSpPr>
      <dsp:spPr>
        <a:xfrm rot="10800000">
          <a:off x="1293696" y="3747265"/>
          <a:ext cx="4181624" cy="96172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93"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Desafíos para los reguladores de Seguros</a:t>
          </a:r>
          <a:endParaRPr lang="es-MX" sz="2400" kern="1200" dirty="0"/>
        </a:p>
      </dsp:txBody>
      <dsp:txXfrm rot="10800000">
        <a:off x="1534126" y="3747265"/>
        <a:ext cx="3941194" cy="961722"/>
      </dsp:txXfrm>
    </dsp:sp>
    <dsp:sp modelId="{6000BF2F-8E2B-48DD-B26B-F5D75D2BA8C8}">
      <dsp:nvSpPr>
        <dsp:cNvPr id="0" name=""/>
        <dsp:cNvSpPr/>
      </dsp:nvSpPr>
      <dsp:spPr>
        <a:xfrm>
          <a:off x="812835" y="3747265"/>
          <a:ext cx="961722" cy="961722"/>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D638E2-069F-4480-BBB7-0028A88E869F}" type="datetimeFigureOut">
              <a:rPr lang="es-MX" smtClean="0"/>
              <a:t>13/04/17</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2B483E-1DC0-47E4-AA1E-1EB6D84147D1}" type="slidenum">
              <a:rPr lang="es-MX" smtClean="0"/>
              <a:t>‹Nr.›</a:t>
            </a:fld>
            <a:endParaRPr lang="es-MX"/>
          </a:p>
        </p:txBody>
      </p:sp>
    </p:spTree>
    <p:extLst>
      <p:ext uri="{BB962C8B-B14F-4D97-AF65-F5344CB8AC3E}">
        <p14:creationId xmlns:p14="http://schemas.microsoft.com/office/powerpoint/2010/main" val="3412408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82FE17-76B7-45FB-98DC-F46FA8153F53}" type="datetimeFigureOut">
              <a:rPr lang="es-MX" smtClean="0"/>
              <a:t>13/04/17</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3777FA-A4DE-40B2-B712-15B20B404D14}" type="slidenum">
              <a:rPr lang="es-MX" smtClean="0"/>
              <a:t>‹Nr.›</a:t>
            </a:fld>
            <a:endParaRPr lang="es-MX"/>
          </a:p>
        </p:txBody>
      </p:sp>
    </p:spTree>
    <p:extLst>
      <p:ext uri="{BB962C8B-B14F-4D97-AF65-F5344CB8AC3E}">
        <p14:creationId xmlns:p14="http://schemas.microsoft.com/office/powerpoint/2010/main" val="103760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2</a:t>
            </a:fld>
            <a:endParaRPr lang="es-MX"/>
          </a:p>
        </p:txBody>
      </p:sp>
    </p:spTree>
    <p:extLst>
      <p:ext uri="{BB962C8B-B14F-4D97-AF65-F5344CB8AC3E}">
        <p14:creationId xmlns:p14="http://schemas.microsoft.com/office/powerpoint/2010/main" val="3661012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Fuente: Junta de Gobierno Sesión 184 </a:t>
            </a:r>
            <a:r>
              <a:rPr lang="es-MX" sz="1200" dirty="0" smtClean="0"/>
              <a:t>27 de octubre de 2015 “</a:t>
            </a:r>
            <a:r>
              <a:rPr lang="es-MX" dirty="0" smtClean="0"/>
              <a:t>Análisis de modalidades de rentas vitalicias para retiro, cesantía en edad avanzada y vejez (RCV)”</a:t>
            </a:r>
            <a:endParaRPr lang="es-MX" sz="1200" dirty="0" smtClean="0"/>
          </a:p>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19</a:t>
            </a:fld>
            <a:endParaRPr lang="es-MX"/>
          </a:p>
        </p:txBody>
      </p:sp>
    </p:spTree>
    <p:extLst>
      <p:ext uri="{BB962C8B-B14F-4D97-AF65-F5344CB8AC3E}">
        <p14:creationId xmlns:p14="http://schemas.microsoft.com/office/powerpoint/2010/main" val="3360120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Fuente: Junta de Gobierno Sesión 184 </a:t>
            </a:r>
            <a:r>
              <a:rPr lang="es-MX" sz="1200" dirty="0" smtClean="0"/>
              <a:t>27 de octubre de 2015 “</a:t>
            </a:r>
            <a:r>
              <a:rPr lang="es-MX" dirty="0" smtClean="0"/>
              <a:t>Análisis de modalidades de rentas vitalicias para retiro, cesantía en edad avanzada y vejez (RCV)”</a:t>
            </a:r>
            <a:endParaRPr lang="es-MX" sz="1200" dirty="0" smtClean="0"/>
          </a:p>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20</a:t>
            </a:fld>
            <a:endParaRPr lang="es-MX"/>
          </a:p>
        </p:txBody>
      </p:sp>
    </p:spTree>
    <p:extLst>
      <p:ext uri="{BB962C8B-B14F-4D97-AF65-F5344CB8AC3E}">
        <p14:creationId xmlns:p14="http://schemas.microsoft.com/office/powerpoint/2010/main" val="336012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21</a:t>
            </a:fld>
            <a:endParaRPr lang="es-MX"/>
          </a:p>
        </p:txBody>
      </p:sp>
    </p:spTree>
    <p:extLst>
      <p:ext uri="{BB962C8B-B14F-4D97-AF65-F5344CB8AC3E}">
        <p14:creationId xmlns:p14="http://schemas.microsoft.com/office/powerpoint/2010/main" val="281631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Fuente:</a:t>
            </a:r>
            <a:r>
              <a:rPr lang="es-MX" baseline="0" dirty="0" smtClean="0"/>
              <a:t> DG Héctor Rodríguez Cabo</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22</a:t>
            </a:fld>
            <a:endParaRPr lang="es-MX"/>
          </a:p>
        </p:txBody>
      </p:sp>
    </p:spTree>
    <p:extLst>
      <p:ext uri="{BB962C8B-B14F-4D97-AF65-F5344CB8AC3E}">
        <p14:creationId xmlns:p14="http://schemas.microsoft.com/office/powerpoint/2010/main" val="1248812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ES" dirty="0" smtClean="0"/>
              <a:t>Riesgo sistemático</a:t>
            </a:r>
            <a:r>
              <a:rPr lang="es-ES" baseline="0" dirty="0" smtClean="0"/>
              <a:t> de longevidad se refiere a que la esperanza de vida aumente más rápido de lo previsto.</a:t>
            </a:r>
            <a:endParaRPr lang="es-ES" dirty="0" smtClean="0"/>
          </a:p>
          <a:p>
            <a:r>
              <a:rPr lang="es-ES" dirty="0" smtClean="0"/>
              <a:t>Si</a:t>
            </a:r>
            <a:r>
              <a:rPr lang="es-ES" baseline="0" dirty="0" smtClean="0"/>
              <a:t> l</a:t>
            </a:r>
            <a:r>
              <a:rPr lang="es-ES" dirty="0" smtClean="0"/>
              <a:t>a compañía aseguradora no determina el riesgo real de un seguro, termina quedándose con personas aseguradas con una tasa de mortalidad más alta que la estimada en el momento de establecer las primas.</a:t>
            </a:r>
          </a:p>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23</a:t>
            </a:fld>
            <a:endParaRPr lang="es-MX"/>
          </a:p>
        </p:txBody>
      </p:sp>
    </p:spTree>
    <p:extLst>
      <p:ext uri="{BB962C8B-B14F-4D97-AF65-F5344CB8AC3E}">
        <p14:creationId xmlns:p14="http://schemas.microsoft.com/office/powerpoint/2010/main" val="26988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MX" b="1" dirty="0">
                <a:solidFill>
                  <a:srgbClr val="595959"/>
                </a:solidFill>
                <a:latin typeface="Calibri (Cuerpo)"/>
              </a:rPr>
              <a:t>Lo que indica que es de suma importancia ir de la mano con la tecnología y la medicina, para poder realizar las adecuaciones actuariales y lograr que los seguros de vida y de pensiones cubran las necesidades de cada individuo, de acuerdo a su perfil (edad, sexo, pronóstico de vida, entre otros factores) que ayudarán a mitigar el riesgo de longevidad</a:t>
            </a:r>
            <a:r>
              <a:rPr lang="es-MX" sz="1400" b="1" dirty="0">
                <a:solidFill>
                  <a:srgbClr val="595959"/>
                </a:solidFill>
                <a:latin typeface="Calibri (Cuerpo)"/>
              </a:rPr>
              <a:t>.</a:t>
            </a:r>
            <a:endParaRPr lang="es-MX" sz="1100" dirty="0"/>
          </a:p>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24</a:t>
            </a:fld>
            <a:endParaRPr lang="es-MX"/>
          </a:p>
        </p:txBody>
      </p:sp>
    </p:spTree>
    <p:extLst>
      <p:ext uri="{BB962C8B-B14F-4D97-AF65-F5344CB8AC3E}">
        <p14:creationId xmlns:p14="http://schemas.microsoft.com/office/powerpoint/2010/main" val="288315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25</a:t>
            </a:fld>
            <a:endParaRPr lang="es-MX"/>
          </a:p>
        </p:txBody>
      </p:sp>
    </p:spTree>
    <p:extLst>
      <p:ext uri="{BB962C8B-B14F-4D97-AF65-F5344CB8AC3E}">
        <p14:creationId xmlns:p14="http://schemas.microsoft.com/office/powerpoint/2010/main" val="421867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26</a:t>
            </a:fld>
            <a:endParaRPr lang="es-MX"/>
          </a:p>
        </p:txBody>
      </p:sp>
    </p:spTree>
    <p:extLst>
      <p:ext uri="{BB962C8B-B14F-4D97-AF65-F5344CB8AC3E}">
        <p14:creationId xmlns:p14="http://schemas.microsoft.com/office/powerpoint/2010/main" val="59829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4</a:t>
            </a:fld>
            <a:endParaRPr lang="es-MX"/>
          </a:p>
        </p:txBody>
      </p:sp>
    </p:spTree>
    <p:extLst>
      <p:ext uri="{BB962C8B-B14F-4D97-AF65-F5344CB8AC3E}">
        <p14:creationId xmlns:p14="http://schemas.microsoft.com/office/powerpoint/2010/main" val="373475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9</a:t>
            </a:fld>
            <a:endParaRPr lang="es-MX"/>
          </a:p>
        </p:txBody>
      </p:sp>
    </p:spTree>
    <p:extLst>
      <p:ext uri="{BB962C8B-B14F-4D97-AF65-F5344CB8AC3E}">
        <p14:creationId xmlns:p14="http://schemas.microsoft.com/office/powerpoint/2010/main" val="253906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10</a:t>
            </a:fld>
            <a:endParaRPr lang="es-MX"/>
          </a:p>
        </p:txBody>
      </p:sp>
    </p:spTree>
    <p:extLst>
      <p:ext uri="{BB962C8B-B14F-4D97-AF65-F5344CB8AC3E}">
        <p14:creationId xmlns:p14="http://schemas.microsoft.com/office/powerpoint/2010/main" val="366101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11</a:t>
            </a:fld>
            <a:endParaRPr lang="es-MX"/>
          </a:p>
        </p:txBody>
      </p:sp>
    </p:spTree>
    <p:extLst>
      <p:ext uri="{BB962C8B-B14F-4D97-AF65-F5344CB8AC3E}">
        <p14:creationId xmlns:p14="http://schemas.microsoft.com/office/powerpoint/2010/main" val="302156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S" b="1" dirty="0">
                <a:solidFill>
                  <a:srgbClr val="595959"/>
                </a:solidFill>
                <a:latin typeface="Calibri (Cuerpo)"/>
              </a:rPr>
              <a:t> Mejoras sustanciales en la Longevidad pueden poner a prueba al Estado y a la economía, por que tiene impactos directos negativos en los planes de pensiones de prestación definida de compañías privadas y públicas, esto puede afectar de forma negativa a los rendimientos de la renta variable y a la calidad crediticia, por lo que se recomienda realizar análisis de sensibilidad en estas áreas.</a:t>
            </a:r>
          </a:p>
          <a:p>
            <a:pPr lvl="0" algn="just"/>
            <a:r>
              <a:rPr lang="es-MX" b="1" dirty="0">
                <a:solidFill>
                  <a:srgbClr val="595959"/>
                </a:solidFill>
                <a:latin typeface="Calibri (Cuerpo)"/>
              </a:rPr>
              <a:t>El incremento de la esperanza de vida y el envejecimiento demográfico dan lugar a importantes retos económicos, sociales y educativos, pero también suponen una fuente de oportunidades aún no explotadas que vienen de la mano de la innovación, el aumento del bienestar y el progreso social.</a:t>
            </a:r>
            <a:endParaRPr lang="es-ES" b="1" dirty="0">
              <a:solidFill>
                <a:srgbClr val="595959"/>
              </a:solidFill>
              <a:latin typeface="Calibri (Cuerpo)"/>
            </a:endParaRPr>
          </a:p>
          <a:p>
            <a:pPr lvl="0" algn="just"/>
            <a:r>
              <a:rPr lang="es-MX" b="1" dirty="0">
                <a:solidFill>
                  <a:srgbClr val="595959"/>
                </a:solidFill>
                <a:latin typeface="Calibri (Cuerpo)"/>
              </a:rPr>
              <a:t>Hay decisiones que debido al riesgo de longevidad, tienen impacto en: las Rentas Vitalicias, Seguros de Vida y Seguros de Gastos Médicos de largo plazo.</a:t>
            </a:r>
            <a:endParaRPr lang="es-ES" b="1" dirty="0">
              <a:solidFill>
                <a:srgbClr val="595959"/>
              </a:solidFill>
              <a:latin typeface="Calibri (Cuerpo)"/>
            </a:endParaRPr>
          </a:p>
          <a:p>
            <a:pPr lvl="0" algn="just"/>
            <a:r>
              <a:rPr lang="es-MX" b="1" dirty="0">
                <a:solidFill>
                  <a:srgbClr val="595959"/>
                </a:solidFill>
                <a:latin typeface="Calibri (Cuerpo)"/>
              </a:rPr>
              <a:t>Afecta las decisiones de previsión y salud. Como por ejemplo los Gastos Médicos en salud son típicamente crecientes con la edad e impredecibles; si la persona vive más, tiene más visitas al médico y sus gastos en salud cambian. Una realidad es que los gastos en salud aumentan en el último año de vida y la longevidad sólo posterga este gasto.</a:t>
            </a:r>
            <a:endParaRPr lang="es-ES" b="1" dirty="0">
              <a:solidFill>
                <a:srgbClr val="595959"/>
              </a:solidFill>
              <a:latin typeface="Calibri (Cuerpo)"/>
            </a:endParaRPr>
          </a:p>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12</a:t>
            </a:fld>
            <a:endParaRPr lang="es-MX"/>
          </a:p>
        </p:txBody>
      </p:sp>
    </p:spTree>
    <p:extLst>
      <p:ext uri="{BB962C8B-B14F-4D97-AF65-F5344CB8AC3E}">
        <p14:creationId xmlns:p14="http://schemas.microsoft.com/office/powerpoint/2010/main" val="222991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14</a:t>
            </a:fld>
            <a:endParaRPr lang="es-MX"/>
          </a:p>
        </p:txBody>
      </p:sp>
    </p:spTree>
    <p:extLst>
      <p:ext uri="{BB962C8B-B14F-4D97-AF65-F5344CB8AC3E}">
        <p14:creationId xmlns:p14="http://schemas.microsoft.com/office/powerpoint/2010/main" val="366101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Fuente: Junta de Gobierno Sesión 184 </a:t>
            </a:r>
            <a:r>
              <a:rPr lang="es-MX" sz="1200" dirty="0" smtClean="0"/>
              <a:t>27 de octubre de 2015 “</a:t>
            </a:r>
            <a:r>
              <a:rPr lang="es-MX" dirty="0" smtClean="0"/>
              <a:t>Análisis de modalidades de rentas vitalicias para retiro, cesantía en edad avanzada y vejez (RCV)”</a:t>
            </a:r>
            <a:endParaRPr lang="es-MX" sz="1200" dirty="0" smtClean="0"/>
          </a:p>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17</a:t>
            </a:fld>
            <a:endParaRPr lang="es-MX"/>
          </a:p>
        </p:txBody>
      </p:sp>
    </p:spTree>
    <p:extLst>
      <p:ext uri="{BB962C8B-B14F-4D97-AF65-F5344CB8AC3E}">
        <p14:creationId xmlns:p14="http://schemas.microsoft.com/office/powerpoint/2010/main" val="336012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E3777FA-A4DE-40B2-B712-15B20B404D14}" type="slidenum">
              <a:rPr lang="es-MX" smtClean="0"/>
              <a:t>18</a:t>
            </a:fld>
            <a:endParaRPr lang="es-MX"/>
          </a:p>
        </p:txBody>
      </p:sp>
    </p:spTree>
    <p:extLst>
      <p:ext uri="{BB962C8B-B14F-4D97-AF65-F5344CB8AC3E}">
        <p14:creationId xmlns:p14="http://schemas.microsoft.com/office/powerpoint/2010/main" val="366101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CBB1909-8283-B24A-BF9D-23438BB071B3}" type="datetimeFigureOut">
              <a:rPr lang="es-ES" smtClean="0"/>
              <a:t>13/04/17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151259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CBB1909-8283-B24A-BF9D-23438BB071B3}" type="datetimeFigureOut">
              <a:rPr lang="es-ES" smtClean="0"/>
              <a:t>13/04/17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232337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CBB1909-8283-B24A-BF9D-23438BB071B3}" type="datetimeFigureOut">
              <a:rPr lang="es-ES" smtClean="0"/>
              <a:t>13/04/17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225999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CBB1909-8283-B24A-BF9D-23438BB071B3}" type="datetimeFigureOut">
              <a:rPr lang="es-ES" smtClean="0"/>
              <a:t>13/04/17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44192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CBB1909-8283-B24A-BF9D-23438BB071B3}" type="datetimeFigureOut">
              <a:rPr lang="es-ES" smtClean="0"/>
              <a:t>13/04/17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315797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CBB1909-8283-B24A-BF9D-23438BB071B3}" type="datetimeFigureOut">
              <a:rPr lang="es-ES" smtClean="0"/>
              <a:t>13/04/17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380211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CBB1909-8283-B24A-BF9D-23438BB071B3}" type="datetimeFigureOut">
              <a:rPr lang="es-ES" smtClean="0"/>
              <a:t>13/04/17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61859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CBB1909-8283-B24A-BF9D-23438BB071B3}" type="datetimeFigureOut">
              <a:rPr lang="es-ES" smtClean="0"/>
              <a:t>13/04/17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229353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CBB1909-8283-B24A-BF9D-23438BB071B3}" type="datetimeFigureOut">
              <a:rPr lang="es-ES" smtClean="0"/>
              <a:t>13/04/17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641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CBB1909-8283-B24A-BF9D-23438BB071B3}" type="datetimeFigureOut">
              <a:rPr lang="es-ES" smtClean="0"/>
              <a:t>13/04/17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320986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CBB1909-8283-B24A-BF9D-23438BB071B3}" type="datetimeFigureOut">
              <a:rPr lang="es-ES" smtClean="0"/>
              <a:t>13/04/17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E7E6E8-7435-B04D-9FFC-F0DBA2E306BB}" type="slidenum">
              <a:rPr lang="es-ES" smtClean="0"/>
              <a:t>‹Nr.›</a:t>
            </a:fld>
            <a:endParaRPr lang="es-ES"/>
          </a:p>
        </p:txBody>
      </p:sp>
    </p:spTree>
    <p:extLst>
      <p:ext uri="{BB962C8B-B14F-4D97-AF65-F5344CB8AC3E}">
        <p14:creationId xmlns:p14="http://schemas.microsoft.com/office/powerpoint/2010/main" val="861794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B1909-8283-B24A-BF9D-23438BB071B3}" type="datetimeFigureOut">
              <a:rPr lang="es-ES" smtClean="0"/>
              <a:t>13/04/17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7E6E8-7435-B04D-9FFC-F0DBA2E306BB}" type="slidenum">
              <a:rPr lang="es-ES" smtClean="0"/>
              <a:t>‹Nr.›</a:t>
            </a:fld>
            <a:endParaRPr lang="es-ES"/>
          </a:p>
        </p:txBody>
      </p:sp>
    </p:spTree>
    <p:extLst>
      <p:ext uri="{BB962C8B-B14F-4D97-AF65-F5344CB8AC3E}">
        <p14:creationId xmlns:p14="http://schemas.microsoft.com/office/powerpoint/2010/main" val="458200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diagramData" Target="../diagrams/data5.xml"/><Relationship Id="rId6" Type="http://schemas.openxmlformats.org/officeDocument/2006/relationships/diagramLayout" Target="../diagrams/layout5.xml"/><Relationship Id="rId7" Type="http://schemas.openxmlformats.org/officeDocument/2006/relationships/diagramQuickStyle" Target="../diagrams/quickStyle5.xml"/><Relationship Id="rId8" Type="http://schemas.openxmlformats.org/officeDocument/2006/relationships/diagramColors" Target="../diagrams/colors5.xml"/><Relationship Id="rId9"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chart" Target="../charts/chart1.xml"/><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ondo3-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 y="-1"/>
            <a:ext cx="9144000" cy="6857999"/>
          </a:xfrm>
          <a:prstGeom prst="rect">
            <a:avLst/>
          </a:prstGeom>
        </p:spPr>
      </p:pic>
      <p:sp>
        <p:nvSpPr>
          <p:cNvPr id="5" name="3 Título"/>
          <p:cNvSpPr txBox="1">
            <a:spLocks/>
          </p:cNvSpPr>
          <p:nvPr/>
        </p:nvSpPr>
        <p:spPr>
          <a:xfrm>
            <a:off x="970568" y="3095796"/>
            <a:ext cx="8280920" cy="18593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a:solidFill>
                  <a:srgbClr val="235F89"/>
                </a:solidFill>
                <a:latin typeface="Calibri" panose="020F0502020204030204" pitchFamily="34" charset="0"/>
              </a:rPr>
              <a:t>Sesión 3: Envejecimiento de la población y </a:t>
            </a:r>
            <a:r>
              <a:rPr lang="es-MX" sz="2800" b="1" dirty="0" smtClean="0">
                <a:solidFill>
                  <a:srgbClr val="235F89"/>
                </a:solidFill>
                <a:latin typeface="Calibri" panose="020F0502020204030204" pitchFamily="34" charset="0"/>
              </a:rPr>
              <a:t>longevidad</a:t>
            </a:r>
            <a:endParaRPr lang="es-MX" sz="2800" b="1" cap="small" dirty="0">
              <a:solidFill>
                <a:srgbClr val="595959"/>
              </a:solidFill>
              <a:latin typeface="Calibri" panose="020F0502020204030204" pitchFamily="34" charset="0"/>
            </a:endParaRPr>
          </a:p>
        </p:txBody>
      </p:sp>
      <p:sp>
        <p:nvSpPr>
          <p:cNvPr id="6" name="Rectángulo 5"/>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dirty="0"/>
          </a:p>
        </p:txBody>
      </p:sp>
      <p:sp>
        <p:nvSpPr>
          <p:cNvPr id="7" name="4 Marcador de texto"/>
          <p:cNvSpPr txBox="1">
            <a:spLocks/>
          </p:cNvSpPr>
          <p:nvPr/>
        </p:nvSpPr>
        <p:spPr>
          <a:xfrm>
            <a:off x="5868144" y="6021288"/>
            <a:ext cx="2952328" cy="3397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MX" sz="1600" b="1" dirty="0" smtClean="0">
                <a:solidFill>
                  <a:srgbClr val="FFFFFF"/>
                </a:solidFill>
                <a:effectLst>
                  <a:outerShdw blurRad="50800" dist="38100" dir="2700000" algn="tl" rotWithShape="0">
                    <a:prstClr val="black">
                      <a:alpha val="40000"/>
                    </a:prstClr>
                  </a:outerShdw>
                </a:effectLst>
                <a:latin typeface="Calibri" panose="020F0502020204030204" pitchFamily="34" charset="0"/>
              </a:rPr>
              <a:t>Abril 17</a:t>
            </a:r>
            <a:r>
              <a:rPr lang="en-US" sz="1600" b="1" dirty="0" smtClean="0">
                <a:solidFill>
                  <a:srgbClr val="FFFFFF"/>
                </a:solidFill>
                <a:effectLst>
                  <a:outerShdw blurRad="50800" dist="38100" dir="2700000" algn="tl" rotWithShape="0">
                    <a:prstClr val="black">
                      <a:alpha val="40000"/>
                    </a:prstClr>
                  </a:outerShdw>
                </a:effectLst>
                <a:latin typeface="Calibri" panose="020F0502020204030204" pitchFamily="34" charset="0"/>
              </a:rPr>
              <a:t>, 2017</a:t>
            </a:r>
            <a:endParaRPr lang="en-US" sz="1600" b="1" dirty="0">
              <a:solidFill>
                <a:srgbClr val="FFFFFF"/>
              </a:solidFill>
              <a:effectLst>
                <a:outerShdw blurRad="50800" dist="38100" dir="2700000" algn="tl" rotWithShape="0">
                  <a:prstClr val="black">
                    <a:alpha val="40000"/>
                  </a:prstClr>
                </a:outerShdw>
              </a:effectLst>
              <a:latin typeface="Calibri" panose="020F0502020204030204" pitchFamily="34" charset="0"/>
            </a:endParaRPr>
          </a:p>
        </p:txBody>
      </p:sp>
      <p:sp>
        <p:nvSpPr>
          <p:cNvPr id="8"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9" name="Imagen 8" descr="SHC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2656"/>
            <a:ext cx="2369840" cy="812518"/>
          </a:xfrm>
          <a:prstGeom prst="rect">
            <a:avLst/>
          </a:prstGeom>
        </p:spPr>
      </p:pic>
      <p:pic>
        <p:nvPicPr>
          <p:cNvPr id="11" name="Imagen 10" descr="logo CNSF (300dp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404664"/>
            <a:ext cx="2478016" cy="620548"/>
          </a:xfrm>
          <a:prstGeom prst="rect">
            <a:avLst/>
          </a:prstGeom>
        </p:spPr>
      </p:pic>
      <p:pic>
        <p:nvPicPr>
          <p:cNvPr id="2" name="Imagen 1" descr="PLEC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0529" y="4719845"/>
            <a:ext cx="6443472" cy="908304"/>
          </a:xfrm>
          <a:prstGeom prst="rect">
            <a:avLst/>
          </a:prstGeom>
        </p:spPr>
      </p:pic>
      <p:sp>
        <p:nvSpPr>
          <p:cNvPr id="12" name="Rectángulo 11"/>
          <p:cNvSpPr/>
          <p:nvPr/>
        </p:nvSpPr>
        <p:spPr>
          <a:xfrm>
            <a:off x="3312404" y="4769744"/>
            <a:ext cx="5616624" cy="830997"/>
          </a:xfrm>
          <a:prstGeom prst="rect">
            <a:avLst/>
          </a:prstGeom>
        </p:spPr>
        <p:txBody>
          <a:bodyPr wrap="square">
            <a:spAutoFit/>
          </a:bodyPr>
          <a:lstStyle/>
          <a:p>
            <a:pPr algn="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Norma Alicia Rosas Rodríguez</a:t>
            </a:r>
          </a:p>
          <a:p>
            <a:pPr algn="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Presidente</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de la </a:t>
            </a: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Comisión</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a:t>
            </a: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Nacional</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de </a:t>
            </a: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Seguros</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y </a:t>
            </a: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Fianzas</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a:t>
            </a:r>
            <a:endParaRPr lang="en-US" sz="1600" b="1" dirty="0" smtClean="0">
              <a:solidFill>
                <a:schemeClr val="bg1"/>
              </a:solidFill>
              <a:effectLst>
                <a:outerShdw dist="50800" dir="2700000" algn="tl" rotWithShape="0">
                  <a:srgbClr val="000000">
                    <a:alpha val="79000"/>
                  </a:srgbClr>
                </a:outerShdw>
              </a:effectLst>
              <a:latin typeface="Calibri" panose="020F0502020204030204" pitchFamily="34" charset="0"/>
            </a:endParaRPr>
          </a:p>
          <a:p>
            <a:pPr algn="r"/>
            <a:r>
              <a:rPr lang="en-US" sz="1600" b="1" dirty="0" smtClean="0">
                <a:solidFill>
                  <a:schemeClr val="bg1"/>
                </a:solidFill>
                <a:effectLst>
                  <a:outerShdw dist="50800" dir="2700000" algn="tl" rotWithShape="0">
                    <a:srgbClr val="000000">
                      <a:alpha val="79000"/>
                    </a:srgbClr>
                  </a:outerShdw>
                </a:effectLst>
                <a:latin typeface="Calibri" panose="020F0502020204030204" pitchFamily="34" charset="0"/>
              </a:rPr>
              <a:t>(</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CNSF-México)</a:t>
            </a:r>
          </a:p>
        </p:txBody>
      </p:sp>
      <p:pic>
        <p:nvPicPr>
          <p:cNvPr id="3" name="Imagen 2"/>
          <p:cNvPicPr>
            <a:picLocks noChangeAspect="1"/>
          </p:cNvPicPr>
          <p:nvPr/>
        </p:nvPicPr>
        <p:blipFill>
          <a:blip r:embed="rId6"/>
          <a:stretch>
            <a:fillRect/>
          </a:stretch>
        </p:blipFill>
        <p:spPr>
          <a:xfrm>
            <a:off x="1476375" y="1190796"/>
            <a:ext cx="6191250" cy="1905000"/>
          </a:xfrm>
          <a:prstGeom prst="rect">
            <a:avLst/>
          </a:prstGeom>
        </p:spPr>
      </p:pic>
    </p:spTree>
    <p:extLst>
      <p:ext uri="{BB962C8B-B14F-4D97-AF65-F5344CB8AC3E}">
        <p14:creationId xmlns:p14="http://schemas.microsoft.com/office/powerpoint/2010/main" val="146440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fondo3-01.jpg"/>
          <p:cNvPicPr>
            <a:picLocks noChangeAspect="1"/>
          </p:cNvPicPr>
          <p:nvPr/>
        </p:nvPicPr>
        <p:blipFill>
          <a:blip r:embed="rId3" cstate="print">
            <a:alphaModFix amt="36000"/>
            <a:extLst>
              <a:ext uri="{28A0092B-C50C-407E-A947-70E740481C1C}">
                <a14:useLocalDpi xmlns:a14="http://schemas.microsoft.com/office/drawing/2010/main" val="0"/>
              </a:ext>
            </a:extLst>
          </a:blip>
          <a:stretch>
            <a:fillRect/>
          </a:stretch>
        </p:blipFill>
        <p:spPr>
          <a:xfrm rot="10800000">
            <a:off x="-50480" y="-131383"/>
            <a:ext cx="9144000" cy="6857999"/>
          </a:xfrm>
          <a:prstGeom prst="rect">
            <a:avLst/>
          </a:prstGeom>
        </p:spPr>
      </p:pic>
      <p:sp>
        <p:nvSpPr>
          <p:cNvPr id="2" name="1 CuadroTexto"/>
          <p:cNvSpPr txBox="1"/>
          <p:nvPr/>
        </p:nvSpPr>
        <p:spPr>
          <a:xfrm>
            <a:off x="1065135" y="534976"/>
            <a:ext cx="3456385" cy="461665"/>
          </a:xfrm>
          <a:prstGeom prst="rect">
            <a:avLst/>
          </a:prstGeom>
          <a:noFill/>
        </p:spPr>
        <p:txBody>
          <a:bodyPr wrap="square" rtlCol="0">
            <a:spAutoFit/>
          </a:bodyPr>
          <a:lstStyle/>
          <a:p>
            <a:r>
              <a:rPr lang="en-US" sz="2400" b="1" dirty="0" smtClean="0">
                <a:solidFill>
                  <a:srgbClr val="11628F"/>
                </a:solidFill>
                <a:effectLst>
                  <a:outerShdw blurRad="63500" dist="38100" dir="5400000" algn="t" rotWithShape="0">
                    <a:prstClr val="black">
                      <a:alpha val="25000"/>
                    </a:prstClr>
                  </a:outerShdw>
                </a:effectLst>
                <a:latin typeface="Calibri" panose="020F0502020204030204" pitchFamily="34" charset="0"/>
                <a:ea typeface="+mj-ea"/>
                <a:cs typeface="+mj-cs"/>
              </a:rPr>
              <a:t>CONTENIDO</a:t>
            </a:r>
            <a:endParaRPr lang="en-US" sz="2400" b="1" dirty="0">
              <a:solidFill>
                <a:srgbClr val="11628F"/>
              </a:solidFill>
              <a:effectLst>
                <a:outerShdw blurRad="63500" dist="38100" dir="5400000" algn="t" rotWithShape="0">
                  <a:prstClr val="black">
                    <a:alpha val="25000"/>
                  </a:prstClr>
                </a:outerShdw>
              </a:effectLst>
              <a:latin typeface="Calibri" panose="020F0502020204030204" pitchFamily="34" charset="0"/>
              <a:ea typeface="+mj-ea"/>
              <a:cs typeface="+mj-cs"/>
            </a:endParaRPr>
          </a:p>
        </p:txBody>
      </p:sp>
      <p:pic>
        <p:nvPicPr>
          <p:cNvPr id="21" name="Imagen 20"/>
          <p:cNvPicPr>
            <a:picLocks noChangeAspect="1"/>
          </p:cNvPicPr>
          <p:nvPr/>
        </p:nvPicPr>
        <p:blipFill>
          <a:blip r:embed="rId4"/>
          <a:stretch>
            <a:fillRect/>
          </a:stretch>
        </p:blipFill>
        <p:spPr>
          <a:xfrm rot="10800000">
            <a:off x="-2" y="573305"/>
            <a:ext cx="1115617" cy="461510"/>
          </a:xfrm>
          <a:prstGeom prst="rect">
            <a:avLst/>
          </a:prstGeom>
        </p:spPr>
      </p:pic>
      <p:graphicFrame>
        <p:nvGraphicFramePr>
          <p:cNvPr id="5" name="Diagrama 4"/>
          <p:cNvGraphicFramePr/>
          <p:nvPr>
            <p:extLst>
              <p:ext uri="{D42A27DB-BD31-4B8C-83A1-F6EECF244321}">
                <p14:modId xmlns:p14="http://schemas.microsoft.com/office/powerpoint/2010/main" val="3816168499"/>
              </p:ext>
            </p:extLst>
          </p:nvPr>
        </p:nvGraphicFramePr>
        <p:xfrm>
          <a:off x="1424608" y="1749287"/>
          <a:ext cx="6288157" cy="47098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503017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fondo3-01.jpg"/>
          <p:cNvPicPr>
            <a:picLocks noChangeAspect="1"/>
          </p:cNvPicPr>
          <p:nvPr/>
        </p:nvPicPr>
        <p:blipFill>
          <a:blip r:embed="rId3" cstate="print">
            <a:alphaModFix amt="36000"/>
            <a:extLst>
              <a:ext uri="{28A0092B-C50C-407E-A947-70E740481C1C}">
                <a14:useLocalDpi xmlns:a14="http://schemas.microsoft.com/office/drawing/2010/main" val="0"/>
              </a:ext>
            </a:extLst>
          </a:blip>
          <a:stretch>
            <a:fillRect/>
          </a:stretch>
        </p:blipFill>
        <p:spPr>
          <a:xfrm rot="10800000">
            <a:off x="15678" y="75810"/>
            <a:ext cx="9144000" cy="6857999"/>
          </a:xfrm>
          <a:prstGeom prst="rect">
            <a:avLst/>
          </a:prstGeom>
        </p:spPr>
      </p:pic>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4"/>
          <a:stretch>
            <a:fillRect/>
          </a:stretch>
        </p:blipFill>
        <p:spPr>
          <a:xfrm>
            <a:off x="7817555" y="573305"/>
            <a:ext cx="1326443" cy="461510"/>
          </a:xfrm>
          <a:prstGeom prst="rect">
            <a:avLst/>
          </a:prstGeom>
        </p:spPr>
      </p:pic>
      <p:pic>
        <p:nvPicPr>
          <p:cNvPr id="30" name="Imagen 29"/>
          <p:cNvPicPr>
            <a:picLocks noChangeAspect="1"/>
          </p:cNvPicPr>
          <p:nvPr/>
        </p:nvPicPr>
        <p:blipFill>
          <a:blip r:embed="rId4"/>
          <a:stretch>
            <a:fillRect/>
          </a:stretch>
        </p:blipFill>
        <p:spPr>
          <a:xfrm rot="10800000">
            <a:off x="0" y="573305"/>
            <a:ext cx="1326443" cy="461510"/>
          </a:xfrm>
          <a:prstGeom prst="rect">
            <a:avLst/>
          </a:prstGeom>
        </p:spPr>
      </p:pic>
      <p:sp>
        <p:nvSpPr>
          <p:cNvPr id="2" name="1 CuadroTexto"/>
          <p:cNvSpPr txBox="1"/>
          <p:nvPr/>
        </p:nvSpPr>
        <p:spPr>
          <a:xfrm>
            <a:off x="975196" y="601298"/>
            <a:ext cx="7199842"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Riesgo de longevidad y envejecimiento </a:t>
            </a:r>
          </a:p>
        </p:txBody>
      </p:sp>
      <p:graphicFrame>
        <p:nvGraphicFramePr>
          <p:cNvPr id="3" name="Diagrama 2"/>
          <p:cNvGraphicFramePr/>
          <p:nvPr>
            <p:extLst>
              <p:ext uri="{D42A27DB-BD31-4B8C-83A1-F6EECF244321}">
                <p14:modId xmlns:p14="http://schemas.microsoft.com/office/powerpoint/2010/main" val="3100598742"/>
              </p:ext>
            </p:extLst>
          </p:nvPr>
        </p:nvGraphicFramePr>
        <p:xfrm>
          <a:off x="204192" y="2316792"/>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5" name="Conector recto de flecha 4"/>
          <p:cNvCxnSpPr>
            <a:endCxn id="7" idx="2"/>
          </p:cNvCxnSpPr>
          <p:nvPr/>
        </p:nvCxnSpPr>
        <p:spPr>
          <a:xfrm flipV="1">
            <a:off x="3737113" y="3502863"/>
            <a:ext cx="2977315" cy="17929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5261548" y="2302534"/>
            <a:ext cx="2905760" cy="1200329"/>
          </a:xfrm>
          <a:prstGeom prst="rect">
            <a:avLst/>
          </a:prstGeom>
          <a:solidFill>
            <a:schemeClr val="accent1">
              <a:lumMod val="60000"/>
              <a:lumOff val="40000"/>
            </a:schemeClr>
          </a:solidFill>
        </p:spPr>
        <p:txBody>
          <a:bodyPr wrap="square" rtlCol="0">
            <a:spAutoFit/>
          </a:bodyPr>
          <a:lstStyle/>
          <a:p>
            <a:r>
              <a:rPr lang="es-MX" dirty="0" smtClean="0"/>
              <a:t>Riesgo de que los resultados </a:t>
            </a:r>
            <a:r>
              <a:rPr lang="es-MX" dirty="0"/>
              <a:t>futuros </a:t>
            </a:r>
            <a:r>
              <a:rPr lang="es-MX" dirty="0" smtClean="0"/>
              <a:t>en </a:t>
            </a:r>
            <a:r>
              <a:rPr lang="es-MX" dirty="0"/>
              <a:t>la esperanza de vida </a:t>
            </a:r>
            <a:r>
              <a:rPr lang="es-MX" dirty="0" smtClean="0"/>
              <a:t>sean sistemáticamente </a:t>
            </a:r>
            <a:r>
              <a:rPr lang="es-MX" dirty="0"/>
              <a:t>diferentes a las expectativas</a:t>
            </a:r>
          </a:p>
        </p:txBody>
      </p:sp>
      <p:cxnSp>
        <p:nvCxnSpPr>
          <p:cNvPr id="10" name="Conector recto de flecha 9"/>
          <p:cNvCxnSpPr>
            <a:stCxn id="7" idx="2"/>
            <a:endCxn id="11" idx="0"/>
          </p:cNvCxnSpPr>
          <p:nvPr/>
        </p:nvCxnSpPr>
        <p:spPr>
          <a:xfrm>
            <a:off x="6714428" y="3502863"/>
            <a:ext cx="17121" cy="18708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CuadroTexto 10"/>
          <p:cNvSpPr txBox="1"/>
          <p:nvPr/>
        </p:nvSpPr>
        <p:spPr>
          <a:xfrm>
            <a:off x="5319309" y="5373762"/>
            <a:ext cx="2824480" cy="923330"/>
          </a:xfrm>
          <a:prstGeom prst="rect">
            <a:avLst/>
          </a:prstGeom>
          <a:solidFill>
            <a:schemeClr val="accent1">
              <a:lumMod val="60000"/>
              <a:lumOff val="40000"/>
            </a:schemeClr>
          </a:solidFill>
        </p:spPr>
        <p:txBody>
          <a:bodyPr wrap="square" rtlCol="0">
            <a:spAutoFit/>
          </a:bodyPr>
          <a:lstStyle/>
          <a:p>
            <a:r>
              <a:rPr lang="es-MX" dirty="0" smtClean="0"/>
              <a:t>Insuficiencia </a:t>
            </a:r>
            <a:r>
              <a:rPr lang="es-MX" dirty="0"/>
              <a:t>de fondos para financiar </a:t>
            </a:r>
            <a:r>
              <a:rPr lang="es-MX" dirty="0" smtClean="0"/>
              <a:t>pensiones </a:t>
            </a:r>
            <a:r>
              <a:rPr lang="es-MX" dirty="0"/>
              <a:t>durante la vejez</a:t>
            </a:r>
          </a:p>
        </p:txBody>
      </p:sp>
      <p:sp>
        <p:nvSpPr>
          <p:cNvPr id="15" name="CuadroTexto 14"/>
          <p:cNvSpPr txBox="1"/>
          <p:nvPr/>
        </p:nvSpPr>
        <p:spPr>
          <a:xfrm>
            <a:off x="737866" y="1358333"/>
            <a:ext cx="7437172" cy="400110"/>
          </a:xfrm>
          <a:prstGeom prst="rect">
            <a:avLst/>
          </a:prstGeom>
          <a:noFill/>
        </p:spPr>
        <p:txBody>
          <a:bodyPr wrap="square" rtlCol="0">
            <a:spAutoFit/>
          </a:bodyPr>
          <a:lstStyle/>
          <a:p>
            <a:pPr marL="342900" indent="-342900" algn="just">
              <a:buFont typeface="Wingdings" panose="05000000000000000000" pitchFamily="2" charset="2"/>
              <a:buChar char="ü"/>
            </a:pPr>
            <a:r>
              <a:rPr lang="es-MX" sz="2000" dirty="0" smtClean="0"/>
              <a:t>El entorno señalado no es mas que la materialización del riesgo…</a:t>
            </a:r>
            <a:endParaRPr lang="es-MX" sz="2000" dirty="0"/>
          </a:p>
        </p:txBody>
      </p:sp>
    </p:spTree>
    <p:extLst>
      <p:ext uri="{BB962C8B-B14F-4D97-AF65-F5344CB8AC3E}">
        <p14:creationId xmlns:p14="http://schemas.microsoft.com/office/powerpoint/2010/main" val="35291679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fondo3-01.jpg"/>
          <p:cNvPicPr>
            <a:picLocks noChangeAspect="1"/>
          </p:cNvPicPr>
          <p:nvPr/>
        </p:nvPicPr>
        <p:blipFill>
          <a:blip r:embed="rId3" cstate="print">
            <a:alphaModFix amt="36000"/>
            <a:extLst>
              <a:ext uri="{28A0092B-C50C-407E-A947-70E740481C1C}">
                <a14:useLocalDpi xmlns:a14="http://schemas.microsoft.com/office/drawing/2010/main" val="0"/>
              </a:ext>
            </a:extLst>
          </a:blip>
          <a:stretch>
            <a:fillRect/>
          </a:stretch>
        </p:blipFill>
        <p:spPr>
          <a:xfrm rot="10800000">
            <a:off x="1" y="-1"/>
            <a:ext cx="9144000" cy="6857999"/>
          </a:xfrm>
          <a:prstGeom prst="rect">
            <a:avLst/>
          </a:prstGeom>
        </p:spPr>
      </p:pic>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4"/>
          <a:stretch>
            <a:fillRect/>
          </a:stretch>
        </p:blipFill>
        <p:spPr>
          <a:xfrm>
            <a:off x="7817555" y="573305"/>
            <a:ext cx="1326443" cy="461510"/>
          </a:xfrm>
          <a:prstGeom prst="rect">
            <a:avLst/>
          </a:prstGeom>
        </p:spPr>
      </p:pic>
      <p:pic>
        <p:nvPicPr>
          <p:cNvPr id="30" name="Imagen 29"/>
          <p:cNvPicPr>
            <a:picLocks noChangeAspect="1"/>
          </p:cNvPicPr>
          <p:nvPr/>
        </p:nvPicPr>
        <p:blipFill>
          <a:blip r:embed="rId4"/>
          <a:stretch>
            <a:fillRect/>
          </a:stretch>
        </p:blipFill>
        <p:spPr>
          <a:xfrm rot="10800000">
            <a:off x="0" y="573305"/>
            <a:ext cx="1326443" cy="461510"/>
          </a:xfrm>
          <a:prstGeom prst="rect">
            <a:avLst/>
          </a:prstGeom>
        </p:spPr>
      </p:pic>
      <p:graphicFrame>
        <p:nvGraphicFramePr>
          <p:cNvPr id="3" name="Diagrama 2"/>
          <p:cNvGraphicFramePr/>
          <p:nvPr>
            <p:extLst>
              <p:ext uri="{D42A27DB-BD31-4B8C-83A1-F6EECF244321}">
                <p14:modId xmlns:p14="http://schemas.microsoft.com/office/powerpoint/2010/main" val="1771392465"/>
              </p:ext>
            </p:extLst>
          </p:nvPr>
        </p:nvGraphicFramePr>
        <p:xfrm>
          <a:off x="-1613453" y="799675"/>
          <a:ext cx="6831496" cy="57976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5" name="Conector recto de flecha 4"/>
          <p:cNvCxnSpPr>
            <a:endCxn id="8" idx="1"/>
          </p:cNvCxnSpPr>
          <p:nvPr/>
        </p:nvCxnSpPr>
        <p:spPr>
          <a:xfrm flipV="1">
            <a:off x="3417033" y="3016824"/>
            <a:ext cx="2186609" cy="8717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Conector recto de flecha 6"/>
          <p:cNvCxnSpPr>
            <a:endCxn id="17" idx="1"/>
          </p:cNvCxnSpPr>
          <p:nvPr/>
        </p:nvCxnSpPr>
        <p:spPr>
          <a:xfrm>
            <a:off x="3417033" y="3888617"/>
            <a:ext cx="2186609" cy="13418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CuadroTexto 7"/>
          <p:cNvSpPr txBox="1"/>
          <p:nvPr/>
        </p:nvSpPr>
        <p:spPr>
          <a:xfrm>
            <a:off x="5603642" y="2662881"/>
            <a:ext cx="2571396" cy="707886"/>
          </a:xfrm>
          <a:prstGeom prst="rect">
            <a:avLst/>
          </a:prstGeom>
          <a:noFill/>
        </p:spPr>
        <p:txBody>
          <a:bodyPr wrap="square" rtlCol="0">
            <a:spAutoFit/>
          </a:bodyPr>
          <a:lstStyle/>
          <a:p>
            <a:r>
              <a:rPr lang="es-MX" sz="2000" dirty="0" smtClean="0"/>
              <a:t>Mayor tiempo de acumulación</a:t>
            </a:r>
            <a:endParaRPr lang="es-MX" sz="2000" dirty="0"/>
          </a:p>
        </p:txBody>
      </p:sp>
      <p:sp>
        <p:nvSpPr>
          <p:cNvPr id="17" name="CuadroTexto 16"/>
          <p:cNvSpPr txBox="1"/>
          <p:nvPr/>
        </p:nvSpPr>
        <p:spPr>
          <a:xfrm>
            <a:off x="5603642" y="4876486"/>
            <a:ext cx="2213913" cy="707886"/>
          </a:xfrm>
          <a:prstGeom prst="rect">
            <a:avLst/>
          </a:prstGeom>
          <a:noFill/>
        </p:spPr>
        <p:txBody>
          <a:bodyPr wrap="square" rtlCol="0">
            <a:spAutoFit/>
          </a:bodyPr>
          <a:lstStyle/>
          <a:p>
            <a:r>
              <a:rPr lang="es-MX" sz="2000" dirty="0" smtClean="0"/>
              <a:t>Mayor cantidad de contribución</a:t>
            </a:r>
            <a:endParaRPr lang="es-MX" sz="2000" dirty="0"/>
          </a:p>
        </p:txBody>
      </p:sp>
      <p:sp>
        <p:nvSpPr>
          <p:cNvPr id="15" name="1 CuadroTexto"/>
          <p:cNvSpPr txBox="1"/>
          <p:nvPr/>
        </p:nvSpPr>
        <p:spPr>
          <a:xfrm>
            <a:off x="975196" y="601298"/>
            <a:ext cx="7199842"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Riesgo de longevidad y envejecimiento </a:t>
            </a:r>
          </a:p>
        </p:txBody>
      </p:sp>
    </p:spTree>
    <p:extLst>
      <p:ext uri="{BB962C8B-B14F-4D97-AF65-F5344CB8AC3E}">
        <p14:creationId xmlns:p14="http://schemas.microsoft.com/office/powerpoint/2010/main" val="231639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fondo3-01.jpg"/>
          <p:cNvPicPr>
            <a:picLocks noChangeAspect="1"/>
          </p:cNvPicPr>
          <p:nvPr/>
        </p:nvPicPr>
        <p:blipFill>
          <a:blip r:embed="rId2" cstate="print">
            <a:alphaModFix amt="36000"/>
            <a:extLst>
              <a:ext uri="{28A0092B-C50C-407E-A947-70E740481C1C}">
                <a14:useLocalDpi xmlns:a14="http://schemas.microsoft.com/office/drawing/2010/main" val="0"/>
              </a:ext>
            </a:extLst>
          </a:blip>
          <a:stretch>
            <a:fillRect/>
          </a:stretch>
        </p:blipFill>
        <p:spPr>
          <a:xfrm rot="10800000">
            <a:off x="-2" y="-1"/>
            <a:ext cx="9144000" cy="6857999"/>
          </a:xfrm>
          <a:prstGeom prst="rect">
            <a:avLst/>
          </a:prstGeom>
        </p:spPr>
      </p:pic>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6" name="CuadroTexto 5"/>
          <p:cNvSpPr txBox="1"/>
          <p:nvPr/>
        </p:nvSpPr>
        <p:spPr>
          <a:xfrm>
            <a:off x="663221" y="1409326"/>
            <a:ext cx="8098972" cy="707886"/>
          </a:xfrm>
          <a:prstGeom prst="rect">
            <a:avLst/>
          </a:prstGeom>
          <a:noFill/>
        </p:spPr>
        <p:txBody>
          <a:bodyPr wrap="square" rtlCol="0">
            <a:spAutoFit/>
          </a:bodyPr>
          <a:lstStyle/>
          <a:p>
            <a:pPr marL="342900" indent="-342900">
              <a:buFont typeface="Wingdings" panose="05000000000000000000" pitchFamily="2" charset="2"/>
              <a:buChar char="ü"/>
            </a:pPr>
            <a:r>
              <a:rPr lang="es-MX" sz="2000" b="1" dirty="0" smtClean="0"/>
              <a:t>El desafío del riesgo de longevidad: </a:t>
            </a:r>
            <a:r>
              <a:rPr lang="es-MX" sz="2000" b="1" dirty="0" smtClean="0">
                <a:solidFill>
                  <a:srgbClr val="00B0F0"/>
                </a:solidFill>
              </a:rPr>
              <a:t>Hacer que </a:t>
            </a:r>
            <a:r>
              <a:rPr lang="es-MX" sz="2000" b="1" dirty="0" smtClean="0">
                <a:solidFill>
                  <a:srgbClr val="00B0F0"/>
                </a:solidFill>
              </a:rPr>
              <a:t>la pensi</a:t>
            </a:r>
            <a:r>
              <a:rPr lang="es-MX" sz="2000" b="1" dirty="0" smtClean="0">
                <a:solidFill>
                  <a:srgbClr val="00B0F0"/>
                </a:solidFill>
              </a:rPr>
              <a:t>ón dure mientras esté vivo el pensionado (o su grupo familiar).</a:t>
            </a:r>
            <a:endParaRPr lang="es-MX" sz="2000" dirty="0"/>
          </a:p>
        </p:txBody>
      </p:sp>
      <p:sp>
        <p:nvSpPr>
          <p:cNvPr id="7" name="CuadroTexto 6"/>
          <p:cNvSpPr txBox="1"/>
          <p:nvPr/>
        </p:nvSpPr>
        <p:spPr>
          <a:xfrm>
            <a:off x="663221" y="2289931"/>
            <a:ext cx="7631693" cy="2317557"/>
          </a:xfrm>
          <a:prstGeom prst="rect">
            <a:avLst/>
          </a:prstGeom>
          <a:noFill/>
        </p:spPr>
        <p:txBody>
          <a:bodyPr wrap="square" rtlCol="0">
            <a:spAutoFit/>
          </a:bodyPr>
          <a:lstStyle/>
          <a:p>
            <a:pPr marL="285750" indent="-285750" algn="just">
              <a:lnSpc>
                <a:spcPct val="80000"/>
              </a:lnSpc>
              <a:buFont typeface="Arial"/>
              <a:buChar char="•"/>
            </a:pPr>
            <a:r>
              <a:rPr lang="es-MX" dirty="0" smtClean="0"/>
              <a:t>El tener una </a:t>
            </a:r>
            <a:r>
              <a:rPr lang="es-MX" dirty="0"/>
              <a:t>“edad de retiro” establecida en muchos países, </a:t>
            </a:r>
            <a:r>
              <a:rPr lang="es-MX" b="1" u="sng" dirty="0">
                <a:solidFill>
                  <a:srgbClr val="00B0F0"/>
                </a:solidFill>
              </a:rPr>
              <a:t>ha</a:t>
            </a:r>
            <a:r>
              <a:rPr lang="es-MX" b="1" u="sng" dirty="0">
                <a:solidFill>
                  <a:schemeClr val="accent2"/>
                </a:solidFill>
              </a:rPr>
              <a:t> </a:t>
            </a:r>
            <a:r>
              <a:rPr lang="es-MX" b="1" u="sng" dirty="0">
                <a:solidFill>
                  <a:srgbClr val="00B0F0"/>
                </a:solidFill>
              </a:rPr>
              <a:t>creado</a:t>
            </a:r>
            <a:r>
              <a:rPr lang="es-MX" b="1" u="sng" dirty="0">
                <a:solidFill>
                  <a:schemeClr val="accent2"/>
                </a:solidFill>
              </a:rPr>
              <a:t> </a:t>
            </a:r>
            <a:r>
              <a:rPr lang="es-MX" b="1" u="sng" dirty="0">
                <a:solidFill>
                  <a:srgbClr val="00B0F0"/>
                </a:solidFill>
              </a:rPr>
              <a:t>falsas expectativas sobre el “periodo de vida laboral”</a:t>
            </a:r>
            <a:r>
              <a:rPr lang="es-MX" b="1" dirty="0">
                <a:solidFill>
                  <a:srgbClr val="00B0F0"/>
                </a:solidFill>
              </a:rPr>
              <a:t> </a:t>
            </a:r>
            <a:r>
              <a:rPr lang="es-MX" dirty="0"/>
              <a:t>de las personas</a:t>
            </a:r>
            <a:r>
              <a:rPr lang="es-MX" dirty="0" smtClean="0"/>
              <a:t>.  Y es claro que se requiere un mayor ahorro para generar una pensi</a:t>
            </a:r>
            <a:r>
              <a:rPr lang="es-MX" dirty="0" smtClean="0"/>
              <a:t>ón digna.</a:t>
            </a:r>
            <a:endParaRPr lang="es-MX" dirty="0"/>
          </a:p>
          <a:p>
            <a:pPr marL="285750" indent="-285750" algn="just">
              <a:lnSpc>
                <a:spcPct val="80000"/>
              </a:lnSpc>
              <a:buFont typeface="Arial"/>
              <a:buChar char="•"/>
            </a:pPr>
            <a:endParaRPr lang="es-MX" dirty="0" smtClean="0"/>
          </a:p>
          <a:p>
            <a:pPr marL="285750" indent="-285750" algn="just">
              <a:lnSpc>
                <a:spcPct val="80000"/>
              </a:lnSpc>
              <a:buFont typeface="Arial"/>
              <a:buChar char="•"/>
            </a:pPr>
            <a:r>
              <a:rPr lang="es-MX" dirty="0" smtClean="0"/>
              <a:t>En términos generales ha habido un cambio de las pensiones de </a:t>
            </a:r>
            <a:r>
              <a:rPr lang="es-MX" b="1" u="sng" dirty="0" smtClean="0">
                <a:solidFill>
                  <a:srgbClr val="00B0F0"/>
                </a:solidFill>
              </a:rPr>
              <a:t>beneficio </a:t>
            </a:r>
            <a:r>
              <a:rPr lang="es-MX" b="1" u="sng" dirty="0" smtClean="0">
                <a:solidFill>
                  <a:srgbClr val="00B0F0"/>
                </a:solidFill>
              </a:rPr>
              <a:t>definido </a:t>
            </a:r>
            <a:r>
              <a:rPr lang="es-MX" b="1" u="sng" dirty="0">
                <a:solidFill>
                  <a:srgbClr val="00B0F0"/>
                </a:solidFill>
              </a:rPr>
              <a:t>(DB) hacia planes  de contribución definida (DC)</a:t>
            </a:r>
            <a:r>
              <a:rPr lang="es-MX" u="sng" dirty="0" smtClean="0"/>
              <a:t>. </a:t>
            </a:r>
          </a:p>
          <a:p>
            <a:pPr marL="285750" indent="-285750" algn="just">
              <a:lnSpc>
                <a:spcPct val="80000"/>
              </a:lnSpc>
              <a:buFont typeface="Arial"/>
              <a:buChar char="•"/>
            </a:pPr>
            <a:endParaRPr lang="es-MX" dirty="0"/>
          </a:p>
          <a:p>
            <a:pPr marL="285750" indent="-285750" algn="just">
              <a:lnSpc>
                <a:spcPct val="80000"/>
              </a:lnSpc>
              <a:buFont typeface="Arial"/>
              <a:buChar char="•"/>
            </a:pPr>
            <a:r>
              <a:rPr lang="es-MX" dirty="0" smtClean="0"/>
              <a:t>Dicho cambio </a:t>
            </a:r>
            <a:r>
              <a:rPr lang="es-MX" b="1" dirty="0">
                <a:solidFill>
                  <a:srgbClr val="00B0F0"/>
                </a:solidFill>
              </a:rPr>
              <a:t>transfiere</a:t>
            </a:r>
            <a:r>
              <a:rPr lang="es-MX" dirty="0" smtClean="0"/>
              <a:t> la responsabilidad de gestionar los riesgos de longevidad, inversión e inflación </a:t>
            </a:r>
            <a:r>
              <a:rPr lang="es-MX" b="1" dirty="0">
                <a:solidFill>
                  <a:srgbClr val="00B0F0"/>
                </a:solidFill>
              </a:rPr>
              <a:t>al individuo</a:t>
            </a:r>
            <a:r>
              <a:rPr lang="es-MX" dirty="0" smtClean="0"/>
              <a:t>. </a:t>
            </a:r>
          </a:p>
          <a:p>
            <a:pPr algn="just">
              <a:lnSpc>
                <a:spcPct val="80000"/>
              </a:lnSpc>
            </a:pPr>
            <a:endParaRPr lang="es-MX" dirty="0"/>
          </a:p>
        </p:txBody>
      </p:sp>
      <p:sp>
        <p:nvSpPr>
          <p:cNvPr id="10" name="1 CuadroTexto"/>
          <p:cNvSpPr txBox="1"/>
          <p:nvPr/>
        </p:nvSpPr>
        <p:spPr>
          <a:xfrm>
            <a:off x="975196" y="601298"/>
            <a:ext cx="7199842"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Riesgo de longevidad y envejecimiento </a:t>
            </a:r>
          </a:p>
        </p:txBody>
      </p:sp>
    </p:spTree>
    <p:extLst>
      <p:ext uri="{BB962C8B-B14F-4D97-AF65-F5344CB8AC3E}">
        <p14:creationId xmlns:p14="http://schemas.microsoft.com/office/powerpoint/2010/main" val="194890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fondo3-01.jpg"/>
          <p:cNvPicPr>
            <a:picLocks noChangeAspect="1"/>
          </p:cNvPicPr>
          <p:nvPr/>
        </p:nvPicPr>
        <p:blipFill>
          <a:blip r:embed="rId3" cstate="print">
            <a:alphaModFix amt="36000"/>
            <a:extLst>
              <a:ext uri="{28A0092B-C50C-407E-A947-70E740481C1C}">
                <a14:useLocalDpi xmlns:a14="http://schemas.microsoft.com/office/drawing/2010/main" val="0"/>
              </a:ext>
            </a:extLst>
          </a:blip>
          <a:stretch>
            <a:fillRect/>
          </a:stretch>
        </p:blipFill>
        <p:spPr>
          <a:xfrm rot="10800000">
            <a:off x="-50480" y="-131383"/>
            <a:ext cx="9144000" cy="6857999"/>
          </a:xfrm>
          <a:prstGeom prst="rect">
            <a:avLst/>
          </a:prstGeom>
        </p:spPr>
      </p:pic>
      <p:sp>
        <p:nvSpPr>
          <p:cNvPr id="2" name="1 CuadroTexto"/>
          <p:cNvSpPr txBox="1"/>
          <p:nvPr/>
        </p:nvSpPr>
        <p:spPr>
          <a:xfrm>
            <a:off x="1065135" y="534976"/>
            <a:ext cx="3456385" cy="461665"/>
          </a:xfrm>
          <a:prstGeom prst="rect">
            <a:avLst/>
          </a:prstGeom>
          <a:noFill/>
        </p:spPr>
        <p:txBody>
          <a:bodyPr wrap="square" rtlCol="0">
            <a:spAutoFit/>
          </a:bodyPr>
          <a:lstStyle/>
          <a:p>
            <a:r>
              <a:rPr lang="en-US" sz="2400" b="1" dirty="0" smtClean="0">
                <a:solidFill>
                  <a:srgbClr val="11628F"/>
                </a:solidFill>
                <a:effectLst>
                  <a:outerShdw blurRad="63500" dist="38100" dir="5400000" algn="t" rotWithShape="0">
                    <a:prstClr val="black">
                      <a:alpha val="25000"/>
                    </a:prstClr>
                  </a:outerShdw>
                </a:effectLst>
                <a:latin typeface="Calibri" panose="020F0502020204030204" pitchFamily="34" charset="0"/>
                <a:ea typeface="+mj-ea"/>
                <a:cs typeface="+mj-cs"/>
              </a:rPr>
              <a:t>CONTENIDO</a:t>
            </a:r>
            <a:endParaRPr lang="en-US" sz="2400" b="1" dirty="0">
              <a:solidFill>
                <a:srgbClr val="11628F"/>
              </a:solidFill>
              <a:effectLst>
                <a:outerShdw blurRad="63500" dist="38100" dir="5400000" algn="t" rotWithShape="0">
                  <a:prstClr val="black">
                    <a:alpha val="25000"/>
                  </a:prstClr>
                </a:outerShdw>
              </a:effectLst>
              <a:latin typeface="Calibri" panose="020F0502020204030204" pitchFamily="34" charset="0"/>
              <a:ea typeface="+mj-ea"/>
              <a:cs typeface="+mj-cs"/>
            </a:endParaRPr>
          </a:p>
        </p:txBody>
      </p:sp>
      <p:pic>
        <p:nvPicPr>
          <p:cNvPr id="21" name="Imagen 20"/>
          <p:cNvPicPr>
            <a:picLocks noChangeAspect="1"/>
          </p:cNvPicPr>
          <p:nvPr/>
        </p:nvPicPr>
        <p:blipFill>
          <a:blip r:embed="rId4"/>
          <a:stretch>
            <a:fillRect/>
          </a:stretch>
        </p:blipFill>
        <p:spPr>
          <a:xfrm rot="10800000">
            <a:off x="-2" y="573305"/>
            <a:ext cx="1115617" cy="461510"/>
          </a:xfrm>
          <a:prstGeom prst="rect">
            <a:avLst/>
          </a:prstGeom>
        </p:spPr>
      </p:pic>
      <p:graphicFrame>
        <p:nvGraphicFramePr>
          <p:cNvPr id="5" name="Diagrama 4"/>
          <p:cNvGraphicFramePr/>
          <p:nvPr>
            <p:extLst>
              <p:ext uri="{D42A27DB-BD31-4B8C-83A1-F6EECF244321}">
                <p14:modId xmlns:p14="http://schemas.microsoft.com/office/powerpoint/2010/main" val="3816168499"/>
              </p:ext>
            </p:extLst>
          </p:nvPr>
        </p:nvGraphicFramePr>
        <p:xfrm>
          <a:off x="1424608" y="1749287"/>
          <a:ext cx="6288157" cy="47098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50301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fondo3-01.jpg"/>
          <p:cNvPicPr>
            <a:picLocks noChangeAspect="1"/>
          </p:cNvPicPr>
          <p:nvPr/>
        </p:nvPicPr>
        <p:blipFill>
          <a:blip r:embed="rId2" cstate="print">
            <a:alphaModFix amt="36000"/>
            <a:extLst>
              <a:ext uri="{28A0092B-C50C-407E-A947-70E740481C1C}">
                <a14:useLocalDpi xmlns:a14="http://schemas.microsoft.com/office/drawing/2010/main" val="0"/>
              </a:ext>
            </a:extLst>
          </a:blip>
          <a:stretch>
            <a:fillRect/>
          </a:stretch>
        </p:blipFill>
        <p:spPr>
          <a:xfrm rot="10800000">
            <a:off x="-2" y="-1"/>
            <a:ext cx="9144000" cy="6857999"/>
          </a:xfrm>
          <a:prstGeom prst="rect">
            <a:avLst/>
          </a:prstGeom>
        </p:spPr>
      </p:pic>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7" name="CuadroTexto 6"/>
          <p:cNvSpPr txBox="1"/>
          <p:nvPr/>
        </p:nvSpPr>
        <p:spPr>
          <a:xfrm>
            <a:off x="365901" y="1208798"/>
            <a:ext cx="5278917" cy="2308324"/>
          </a:xfrm>
          <a:prstGeom prst="rect">
            <a:avLst/>
          </a:prstGeom>
          <a:noFill/>
        </p:spPr>
        <p:txBody>
          <a:bodyPr wrap="square" rtlCol="0">
            <a:spAutoFit/>
          </a:bodyPr>
          <a:lstStyle/>
          <a:p>
            <a:pPr algn="just"/>
            <a:r>
              <a:rPr lang="es-MX" dirty="0" smtClean="0"/>
              <a:t>En los esquemas de ahorro, durante </a:t>
            </a:r>
            <a:r>
              <a:rPr lang="es-MX" dirty="0"/>
              <a:t>la </a:t>
            </a:r>
            <a:r>
              <a:rPr lang="es-MX" b="1" dirty="0">
                <a:solidFill>
                  <a:srgbClr val="00B0F0"/>
                </a:solidFill>
              </a:rPr>
              <a:t>fase de acumulación</a:t>
            </a:r>
            <a:r>
              <a:rPr lang="es-MX" dirty="0"/>
              <a:t>, el trabajador contribuye a su cuenta individual, y se presentan los siguientes factores de riesgos</a:t>
            </a:r>
            <a:r>
              <a:rPr lang="es-MX" baseline="30000" dirty="0"/>
              <a:t>1</a:t>
            </a:r>
            <a:r>
              <a:rPr lang="es-MX" dirty="0"/>
              <a:t>:</a:t>
            </a:r>
          </a:p>
          <a:p>
            <a:pPr marL="742950" lvl="1" indent="-285750" algn="just">
              <a:buFont typeface="Arial" panose="020B0604020202020204" pitchFamily="34" charset="0"/>
              <a:buChar char="•"/>
            </a:pPr>
            <a:r>
              <a:rPr lang="es-MX" dirty="0"/>
              <a:t>Inversión de activos</a:t>
            </a:r>
          </a:p>
          <a:p>
            <a:pPr marL="742950" lvl="1" indent="-285750" algn="just">
              <a:buFont typeface="Arial" panose="020B0604020202020204" pitchFamily="34" charset="0"/>
              <a:buChar char="•"/>
            </a:pPr>
            <a:r>
              <a:rPr lang="es-MX" b="1" dirty="0">
                <a:solidFill>
                  <a:srgbClr val="00B0F0"/>
                </a:solidFill>
              </a:rPr>
              <a:t>Tasa de interés</a:t>
            </a:r>
          </a:p>
          <a:p>
            <a:pPr marL="742950" lvl="1" indent="-285750" algn="just">
              <a:buFont typeface="Arial" panose="020B0604020202020204" pitchFamily="34" charset="0"/>
              <a:buChar char="•"/>
            </a:pPr>
            <a:r>
              <a:rPr lang="es-MX" dirty="0"/>
              <a:t>Ingreso</a:t>
            </a:r>
          </a:p>
          <a:p>
            <a:pPr marL="742950" lvl="1" indent="-285750" algn="just">
              <a:buFont typeface="Arial" panose="020B0604020202020204" pitchFamily="34" charset="0"/>
              <a:buChar char="•"/>
            </a:pPr>
            <a:r>
              <a:rPr lang="es-MX" dirty="0" smtClean="0"/>
              <a:t>Desempleo</a:t>
            </a:r>
          </a:p>
        </p:txBody>
      </p:sp>
      <p:sp>
        <p:nvSpPr>
          <p:cNvPr id="10" name="1 CuadroTexto"/>
          <p:cNvSpPr txBox="1"/>
          <p:nvPr/>
        </p:nvSpPr>
        <p:spPr>
          <a:xfrm>
            <a:off x="975196" y="601298"/>
            <a:ext cx="7199842"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Acumulación y Des-acumulación </a:t>
            </a:r>
          </a:p>
        </p:txBody>
      </p:sp>
      <p:graphicFrame>
        <p:nvGraphicFramePr>
          <p:cNvPr id="11" name="Gráfico 10"/>
          <p:cNvGraphicFramePr>
            <a:graphicFrameLocks/>
          </p:cNvGraphicFramePr>
          <p:nvPr>
            <p:extLst/>
          </p:nvPr>
        </p:nvGraphicFramePr>
        <p:xfrm>
          <a:off x="457200" y="3501008"/>
          <a:ext cx="5194920" cy="2888953"/>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1326443" y="3462976"/>
            <a:ext cx="2207939" cy="584776"/>
          </a:xfrm>
          <a:prstGeom prst="rect">
            <a:avLst/>
          </a:prstGeom>
          <a:noFill/>
        </p:spPr>
        <p:txBody>
          <a:bodyPr wrap="square" rtlCol="0">
            <a:spAutoFit/>
          </a:bodyPr>
          <a:lstStyle/>
          <a:p>
            <a:pPr algn="ctr"/>
            <a:r>
              <a:rPr lang="es-MX" sz="1600" b="1" dirty="0" smtClean="0">
                <a:solidFill>
                  <a:schemeClr val="tx1">
                    <a:lumMod val="65000"/>
                    <a:lumOff val="35000"/>
                  </a:schemeClr>
                </a:solidFill>
                <a:cs typeface="Arial" panose="020B0604020202020204" pitchFamily="34" charset="0"/>
              </a:rPr>
              <a:t>Transferencia de </a:t>
            </a:r>
          </a:p>
          <a:p>
            <a:pPr algn="ctr"/>
            <a:r>
              <a:rPr lang="es-MX" sz="1600" b="1" dirty="0" smtClean="0">
                <a:solidFill>
                  <a:schemeClr val="tx1">
                    <a:lumMod val="65000"/>
                    <a:lumOff val="35000"/>
                  </a:schemeClr>
                </a:solidFill>
                <a:cs typeface="Arial" panose="020B0604020202020204" pitchFamily="34" charset="0"/>
              </a:rPr>
              <a:t>recursos líquidos</a:t>
            </a:r>
            <a:endParaRPr lang="es-MX" sz="1600" b="1" dirty="0">
              <a:solidFill>
                <a:schemeClr val="tx1">
                  <a:lumMod val="65000"/>
                  <a:lumOff val="35000"/>
                </a:schemeClr>
              </a:solidFill>
              <a:cs typeface="Arial" panose="020B0604020202020204" pitchFamily="34" charset="0"/>
            </a:endParaRPr>
          </a:p>
        </p:txBody>
      </p:sp>
      <p:sp>
        <p:nvSpPr>
          <p:cNvPr id="15" name="CuadroTexto 14"/>
          <p:cNvSpPr txBox="1"/>
          <p:nvPr/>
        </p:nvSpPr>
        <p:spPr>
          <a:xfrm>
            <a:off x="755576" y="5301208"/>
            <a:ext cx="1516000" cy="677108"/>
          </a:xfrm>
          <a:prstGeom prst="rect">
            <a:avLst/>
          </a:prstGeom>
          <a:noFill/>
        </p:spPr>
        <p:txBody>
          <a:bodyPr wrap="square" rtlCol="0">
            <a:spAutoFit/>
          </a:bodyPr>
          <a:lstStyle/>
          <a:p>
            <a:pPr algn="ctr"/>
            <a:r>
              <a:rPr lang="es-MX" sz="1400" dirty="0" smtClean="0">
                <a:solidFill>
                  <a:schemeClr val="bg1"/>
                </a:solidFill>
                <a:cs typeface="Arial" panose="020B0604020202020204" pitchFamily="34" charset="0"/>
              </a:rPr>
              <a:t>Acumulación</a:t>
            </a:r>
          </a:p>
          <a:p>
            <a:pPr algn="ctr"/>
            <a:r>
              <a:rPr lang="es-MX" sz="1200" dirty="0" smtClean="0">
                <a:solidFill>
                  <a:schemeClr val="bg1"/>
                </a:solidFill>
                <a:cs typeface="Arial" panose="020B0604020202020204" pitchFamily="34" charset="0"/>
              </a:rPr>
              <a:t>Administradora de Fondos</a:t>
            </a:r>
            <a:endParaRPr lang="es-MX" sz="1200" dirty="0">
              <a:solidFill>
                <a:schemeClr val="bg1"/>
              </a:solidFill>
              <a:cs typeface="Arial" panose="020B0604020202020204" pitchFamily="34" charset="0"/>
            </a:endParaRPr>
          </a:p>
        </p:txBody>
      </p:sp>
      <p:sp>
        <p:nvSpPr>
          <p:cNvPr id="16" name="CuadroTexto 15"/>
          <p:cNvSpPr txBox="1"/>
          <p:nvPr/>
        </p:nvSpPr>
        <p:spPr>
          <a:xfrm>
            <a:off x="2544458" y="5301208"/>
            <a:ext cx="1637290" cy="492443"/>
          </a:xfrm>
          <a:prstGeom prst="rect">
            <a:avLst/>
          </a:prstGeom>
          <a:noFill/>
        </p:spPr>
        <p:txBody>
          <a:bodyPr wrap="square" rtlCol="0">
            <a:spAutoFit/>
          </a:bodyPr>
          <a:lstStyle/>
          <a:p>
            <a:pPr algn="ctr"/>
            <a:r>
              <a:rPr lang="es-MX" sz="1400" dirty="0" smtClean="0">
                <a:solidFill>
                  <a:schemeClr val="bg1"/>
                </a:solidFill>
                <a:cs typeface="Arial" panose="020B0604020202020204" pitchFamily="34" charset="0"/>
              </a:rPr>
              <a:t>Des-acumulación</a:t>
            </a:r>
          </a:p>
          <a:p>
            <a:pPr algn="ctr"/>
            <a:r>
              <a:rPr lang="es-MX" sz="1200" dirty="0" smtClean="0">
                <a:solidFill>
                  <a:schemeClr val="bg1"/>
                </a:solidFill>
                <a:cs typeface="Arial" panose="020B0604020202020204" pitchFamily="34" charset="0"/>
              </a:rPr>
              <a:t>Aseguradora</a:t>
            </a:r>
            <a:endParaRPr lang="es-MX" sz="1200" dirty="0">
              <a:solidFill>
                <a:schemeClr val="bg1"/>
              </a:solidFill>
              <a:cs typeface="Arial" panose="020B0604020202020204" pitchFamily="34" charset="0"/>
            </a:endParaRPr>
          </a:p>
        </p:txBody>
      </p:sp>
      <p:sp>
        <p:nvSpPr>
          <p:cNvPr id="3" name="CuadroTexto 2"/>
          <p:cNvSpPr txBox="1"/>
          <p:nvPr/>
        </p:nvSpPr>
        <p:spPr>
          <a:xfrm>
            <a:off x="5299052" y="3428999"/>
            <a:ext cx="3555699" cy="2585323"/>
          </a:xfrm>
          <a:prstGeom prst="rect">
            <a:avLst/>
          </a:prstGeom>
          <a:noFill/>
        </p:spPr>
        <p:txBody>
          <a:bodyPr wrap="square" rtlCol="0">
            <a:spAutoFit/>
          </a:bodyPr>
          <a:lstStyle/>
          <a:p>
            <a:pPr algn="just"/>
            <a:r>
              <a:rPr lang="es-MX" dirty="0"/>
              <a:t>Al momento de retirarse (</a:t>
            </a:r>
            <a:r>
              <a:rPr lang="es-MX" b="1" dirty="0">
                <a:solidFill>
                  <a:srgbClr val="00B0F0"/>
                </a:solidFill>
              </a:rPr>
              <a:t>fase de des-acumulación</a:t>
            </a:r>
            <a:r>
              <a:rPr lang="es-MX" dirty="0"/>
              <a:t>), el trabajador  debe optar por la modalidad del pago de su pensión</a:t>
            </a:r>
            <a:r>
              <a:rPr lang="es-MX" dirty="0" smtClean="0"/>
              <a:t>.  Si adquiere una renta vitalicia, la </a:t>
            </a:r>
            <a:r>
              <a:rPr lang="es-MX" dirty="0"/>
              <a:t>adquiere con cargo a sus ahorros, y </a:t>
            </a:r>
            <a:r>
              <a:rPr lang="es-MX" dirty="0" smtClean="0"/>
              <a:t>en ese momento vuelve </a:t>
            </a:r>
            <a:r>
              <a:rPr lang="es-MX" dirty="0"/>
              <a:t>a estar expuesto al </a:t>
            </a:r>
            <a:r>
              <a:rPr lang="es-MX" b="1" dirty="0">
                <a:solidFill>
                  <a:srgbClr val="00B0F0"/>
                </a:solidFill>
              </a:rPr>
              <a:t>riesgo de tasa de </a:t>
            </a:r>
            <a:r>
              <a:rPr lang="es-MX" b="1" dirty="0" smtClean="0">
                <a:solidFill>
                  <a:srgbClr val="00B0F0"/>
                </a:solidFill>
              </a:rPr>
              <a:t>interés, </a:t>
            </a:r>
            <a:r>
              <a:rPr lang="es-MX" dirty="0"/>
              <a:t>reflejado en el costo de su pensión.</a:t>
            </a:r>
            <a:endParaRPr lang="es-MX" dirty="0"/>
          </a:p>
        </p:txBody>
      </p:sp>
      <p:pic>
        <p:nvPicPr>
          <p:cNvPr id="17" name="Imagen 16"/>
          <p:cNvPicPr>
            <a:picLocks noChangeAspect="1"/>
          </p:cNvPicPr>
          <p:nvPr/>
        </p:nvPicPr>
        <p:blipFill>
          <a:blip r:embed="rId5"/>
          <a:stretch>
            <a:fillRect/>
          </a:stretch>
        </p:blipFill>
        <p:spPr>
          <a:xfrm>
            <a:off x="5772798" y="1742176"/>
            <a:ext cx="2953972" cy="1494591"/>
          </a:xfrm>
          <a:prstGeom prst="rect">
            <a:avLst/>
          </a:prstGeom>
        </p:spPr>
      </p:pic>
      <p:sp>
        <p:nvSpPr>
          <p:cNvPr id="18" name="Rectángulo 17"/>
          <p:cNvSpPr/>
          <p:nvPr/>
        </p:nvSpPr>
        <p:spPr>
          <a:xfrm>
            <a:off x="395536" y="6230807"/>
            <a:ext cx="5157181" cy="276999"/>
          </a:xfrm>
          <a:prstGeom prst="rect">
            <a:avLst/>
          </a:prstGeom>
        </p:spPr>
        <p:txBody>
          <a:bodyPr wrap="none">
            <a:spAutoFit/>
          </a:bodyPr>
          <a:lstStyle/>
          <a:p>
            <a:r>
              <a:rPr lang="es-MX" sz="1200" baseline="30000" dirty="0" smtClean="0">
                <a:solidFill>
                  <a:schemeClr val="tx1">
                    <a:lumMod val="65000"/>
                    <a:lumOff val="35000"/>
                  </a:schemeClr>
                </a:solidFill>
                <a:latin typeface="Arial" panose="020B0604020202020204" pitchFamily="34" charset="0"/>
                <a:cs typeface="Arial" panose="020B0604020202020204" pitchFamily="34" charset="0"/>
              </a:rPr>
              <a:t>1</a:t>
            </a:r>
            <a:r>
              <a:rPr lang="es-MX" sz="1200" dirty="0" smtClean="0">
                <a:solidFill>
                  <a:schemeClr val="tx1">
                    <a:lumMod val="65000"/>
                    <a:lumOff val="35000"/>
                  </a:schemeClr>
                </a:solidFill>
                <a:latin typeface="Arial" panose="020B0604020202020204" pitchFamily="34" charset="0"/>
                <a:cs typeface="Arial" panose="020B0604020202020204" pitchFamily="34" charset="0"/>
              </a:rPr>
              <a:t>: “</a:t>
            </a:r>
            <a:r>
              <a:rPr lang="es-MX" sz="1200" dirty="0" err="1" smtClean="0">
                <a:solidFill>
                  <a:schemeClr val="tx1">
                    <a:lumMod val="65000"/>
                    <a:lumOff val="35000"/>
                  </a:schemeClr>
                </a:solidFill>
                <a:latin typeface="Arial" panose="020B0604020202020204" pitchFamily="34" charset="0"/>
                <a:cs typeface="Arial" panose="020B0604020202020204" pitchFamily="34" charset="0"/>
              </a:rPr>
              <a:t>Pension</a:t>
            </a:r>
            <a:r>
              <a:rPr lang="es-MX" sz="1200" dirty="0" smtClean="0">
                <a:solidFill>
                  <a:schemeClr val="tx1">
                    <a:lumMod val="65000"/>
                    <a:lumOff val="35000"/>
                  </a:schemeClr>
                </a:solidFill>
                <a:latin typeface="Arial" panose="020B0604020202020204" pitchFamily="34" charset="0"/>
                <a:cs typeface="Arial" panose="020B0604020202020204" pitchFamily="34" charset="0"/>
              </a:rPr>
              <a:t> </a:t>
            </a:r>
            <a:r>
              <a:rPr lang="es-MX" sz="1200" dirty="0" err="1" smtClean="0">
                <a:solidFill>
                  <a:schemeClr val="tx1">
                    <a:lumMod val="65000"/>
                    <a:lumOff val="35000"/>
                  </a:schemeClr>
                </a:solidFill>
                <a:latin typeface="Arial" panose="020B0604020202020204" pitchFamily="34" charset="0"/>
                <a:cs typeface="Arial" panose="020B0604020202020204" pitchFamily="34" charset="0"/>
              </a:rPr>
              <a:t>Finance</a:t>
            </a:r>
            <a:r>
              <a:rPr lang="es-MX" sz="1200" dirty="0" smtClean="0">
                <a:solidFill>
                  <a:schemeClr val="tx1">
                    <a:lumMod val="65000"/>
                    <a:lumOff val="35000"/>
                  </a:schemeClr>
                </a:solidFill>
                <a:latin typeface="Arial" panose="020B0604020202020204" pitchFamily="34" charset="0"/>
                <a:cs typeface="Arial" panose="020B0604020202020204" pitchFamily="34" charset="0"/>
              </a:rPr>
              <a:t>”, David Blake, publicado por John </a:t>
            </a:r>
            <a:r>
              <a:rPr lang="es-MX" sz="1200" dirty="0" err="1" smtClean="0">
                <a:solidFill>
                  <a:schemeClr val="tx1">
                    <a:lumMod val="65000"/>
                    <a:lumOff val="35000"/>
                  </a:schemeClr>
                </a:solidFill>
                <a:latin typeface="Arial" panose="020B0604020202020204" pitchFamily="34" charset="0"/>
                <a:cs typeface="Arial" panose="020B0604020202020204" pitchFamily="34" charset="0"/>
              </a:rPr>
              <a:t>Wiley</a:t>
            </a:r>
            <a:r>
              <a:rPr lang="es-MX" sz="1200" dirty="0" smtClean="0">
                <a:solidFill>
                  <a:schemeClr val="tx1">
                    <a:lumMod val="65000"/>
                    <a:lumOff val="35000"/>
                  </a:schemeClr>
                </a:solidFill>
                <a:latin typeface="Arial" panose="020B0604020202020204" pitchFamily="34" charset="0"/>
                <a:cs typeface="Arial" panose="020B0604020202020204" pitchFamily="34" charset="0"/>
              </a:rPr>
              <a:t> &amp; </a:t>
            </a:r>
            <a:r>
              <a:rPr lang="es-MX" sz="1200" dirty="0" err="1" smtClean="0">
                <a:solidFill>
                  <a:schemeClr val="tx1">
                    <a:lumMod val="65000"/>
                    <a:lumOff val="35000"/>
                  </a:schemeClr>
                </a:solidFill>
                <a:latin typeface="Arial" panose="020B0604020202020204" pitchFamily="34" charset="0"/>
                <a:cs typeface="Arial" panose="020B0604020202020204" pitchFamily="34" charset="0"/>
              </a:rPr>
              <a:t>Sons</a:t>
            </a:r>
            <a:r>
              <a:rPr lang="es-MX" sz="1200" dirty="0" smtClean="0">
                <a:solidFill>
                  <a:schemeClr val="tx1">
                    <a:lumMod val="65000"/>
                    <a:lumOff val="35000"/>
                  </a:schemeClr>
                </a:solidFill>
                <a:latin typeface="Arial" panose="020B0604020202020204" pitchFamily="34" charset="0"/>
                <a:cs typeface="Arial" panose="020B0604020202020204" pitchFamily="34" charset="0"/>
              </a:rPr>
              <a:t>, </a:t>
            </a:r>
            <a:r>
              <a:rPr lang="es-MX" sz="1200" dirty="0" err="1" smtClean="0">
                <a:solidFill>
                  <a:schemeClr val="tx1">
                    <a:lumMod val="65000"/>
                    <a:lumOff val="35000"/>
                  </a:schemeClr>
                </a:solidFill>
                <a:latin typeface="Arial" panose="020B0604020202020204" pitchFamily="34" charset="0"/>
                <a:cs typeface="Arial" panose="020B0604020202020204" pitchFamily="34" charset="0"/>
              </a:rPr>
              <a:t>Ltd</a:t>
            </a:r>
            <a:r>
              <a:rPr lang="es-MX" sz="1200" dirty="0" smtClean="0">
                <a:solidFill>
                  <a:schemeClr val="tx1">
                    <a:lumMod val="65000"/>
                    <a:lumOff val="35000"/>
                  </a:schemeClr>
                </a:solidFill>
                <a:latin typeface="Arial" panose="020B0604020202020204" pitchFamily="34" charset="0"/>
                <a:cs typeface="Arial" panose="020B0604020202020204" pitchFamily="34" charset="0"/>
              </a:rPr>
              <a:t> </a:t>
            </a:r>
            <a:endParaRPr lang="es-MX" sz="1200" dirty="0"/>
          </a:p>
        </p:txBody>
      </p:sp>
    </p:spTree>
    <p:extLst>
      <p:ext uri="{BB962C8B-B14F-4D97-AF65-F5344CB8AC3E}">
        <p14:creationId xmlns:p14="http://schemas.microsoft.com/office/powerpoint/2010/main" val="26808553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fondo3-01.jpg"/>
          <p:cNvPicPr>
            <a:picLocks noChangeAspect="1"/>
          </p:cNvPicPr>
          <p:nvPr/>
        </p:nvPicPr>
        <p:blipFill>
          <a:blip r:embed="rId2" cstate="print">
            <a:alphaModFix amt="36000"/>
            <a:extLst>
              <a:ext uri="{28A0092B-C50C-407E-A947-70E740481C1C}">
                <a14:useLocalDpi xmlns:a14="http://schemas.microsoft.com/office/drawing/2010/main" val="0"/>
              </a:ext>
            </a:extLst>
          </a:blip>
          <a:stretch>
            <a:fillRect/>
          </a:stretch>
        </p:blipFill>
        <p:spPr>
          <a:xfrm rot="10800000">
            <a:off x="-2" y="-1"/>
            <a:ext cx="9144000" cy="6857999"/>
          </a:xfrm>
          <a:prstGeom prst="rect">
            <a:avLst/>
          </a:prstGeom>
        </p:spPr>
      </p:pic>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7" name="CuadroTexto 6"/>
          <p:cNvSpPr txBox="1"/>
          <p:nvPr/>
        </p:nvSpPr>
        <p:spPr>
          <a:xfrm>
            <a:off x="365901" y="1208798"/>
            <a:ext cx="8432866" cy="2031325"/>
          </a:xfrm>
          <a:prstGeom prst="rect">
            <a:avLst/>
          </a:prstGeom>
          <a:noFill/>
        </p:spPr>
        <p:txBody>
          <a:bodyPr wrap="square" rtlCol="0">
            <a:spAutoFit/>
          </a:bodyPr>
          <a:lstStyle/>
          <a:p>
            <a:pPr algn="just"/>
            <a:r>
              <a:rPr lang="es-MX" dirty="0"/>
              <a:t>Una posible </a:t>
            </a:r>
            <a:r>
              <a:rPr lang="es-MX" b="1" dirty="0">
                <a:solidFill>
                  <a:srgbClr val="00B0F0"/>
                </a:solidFill>
              </a:rPr>
              <a:t>estrategia para mitigar el riesgo de tasa de interés </a:t>
            </a:r>
            <a:r>
              <a:rPr lang="es-MX" dirty="0"/>
              <a:t>prevaleciente en la transición de ambas fases contempla</a:t>
            </a:r>
            <a:r>
              <a:rPr lang="es-MX" dirty="0" smtClean="0"/>
              <a:t>:</a:t>
            </a:r>
            <a:endParaRPr lang="es-MX" dirty="0"/>
          </a:p>
          <a:p>
            <a:pPr marL="742950" lvl="1" indent="-285750" algn="just">
              <a:buFont typeface="Arial" panose="020B0604020202020204" pitchFamily="34" charset="0"/>
              <a:buChar char="•"/>
            </a:pPr>
            <a:r>
              <a:rPr lang="es-MX" dirty="0" smtClean="0"/>
              <a:t>Ampliación </a:t>
            </a:r>
            <a:r>
              <a:rPr lang="es-MX" dirty="0"/>
              <a:t>de </a:t>
            </a:r>
            <a:r>
              <a:rPr lang="es-MX" b="1" dirty="0">
                <a:solidFill>
                  <a:srgbClr val="00B0F0"/>
                </a:solidFill>
              </a:rPr>
              <a:t>modalidades de rentas vitalicias </a:t>
            </a:r>
            <a:r>
              <a:rPr lang="es-MX" dirty="0"/>
              <a:t>(rentas vitalicias </a:t>
            </a:r>
            <a:r>
              <a:rPr lang="es-MX" dirty="0" smtClean="0"/>
              <a:t>diferidas</a:t>
            </a:r>
            <a:r>
              <a:rPr lang="es-MX" dirty="0" smtClean="0"/>
              <a:t>)</a:t>
            </a:r>
          </a:p>
          <a:p>
            <a:pPr marL="742950" lvl="1" indent="-285750" algn="just">
              <a:buFont typeface="Arial" panose="020B0604020202020204" pitchFamily="34" charset="0"/>
              <a:buChar char="•"/>
            </a:pPr>
            <a:r>
              <a:rPr lang="es-MX" b="1" dirty="0" smtClean="0">
                <a:solidFill>
                  <a:srgbClr val="00B0F0"/>
                </a:solidFill>
              </a:rPr>
              <a:t>Transferencia </a:t>
            </a:r>
            <a:r>
              <a:rPr lang="es-MX" b="1" dirty="0">
                <a:solidFill>
                  <a:srgbClr val="00B0F0"/>
                </a:solidFill>
              </a:rPr>
              <a:t>de inversiones a la aseguradora desde la fase de acumulación </a:t>
            </a:r>
            <a:r>
              <a:rPr lang="es-MX" dirty="0"/>
              <a:t>(al optar por rentas vitalicias)</a:t>
            </a:r>
          </a:p>
          <a:p>
            <a:pPr marL="719138" lvl="1" indent="-261938" algn="just">
              <a:buFont typeface="Arial" panose="020B0604020202020204" pitchFamily="34" charset="0"/>
              <a:buChar char="•"/>
            </a:pPr>
            <a:r>
              <a:rPr lang="es-MX" dirty="0" smtClean="0"/>
              <a:t> </a:t>
            </a:r>
            <a:r>
              <a:rPr lang="es-MX" b="1" dirty="0">
                <a:solidFill>
                  <a:srgbClr val="00B0F0"/>
                </a:solidFill>
              </a:rPr>
              <a:t>Mercado</a:t>
            </a:r>
            <a:r>
              <a:rPr lang="es-MX" dirty="0" smtClean="0"/>
              <a:t> </a:t>
            </a:r>
            <a:r>
              <a:rPr lang="es-MX" b="1" dirty="0">
                <a:solidFill>
                  <a:srgbClr val="00B0F0"/>
                </a:solidFill>
              </a:rPr>
              <a:t>financiero profundo </a:t>
            </a:r>
            <a:r>
              <a:rPr lang="es-MX" dirty="0"/>
              <a:t>con instrumentos para mitigar riesgos de liquidez y de descalce de plazos</a:t>
            </a:r>
            <a:r>
              <a:rPr lang="es-MX" dirty="0" smtClean="0"/>
              <a:t>.</a:t>
            </a:r>
            <a:endParaRPr lang="es-MX" dirty="0"/>
          </a:p>
        </p:txBody>
      </p:sp>
      <p:sp>
        <p:nvSpPr>
          <p:cNvPr id="10" name="1 CuadroTexto"/>
          <p:cNvSpPr txBox="1"/>
          <p:nvPr/>
        </p:nvSpPr>
        <p:spPr>
          <a:xfrm>
            <a:off x="975196" y="601298"/>
            <a:ext cx="7199842"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Acumulación y Des-acumulación </a:t>
            </a:r>
          </a:p>
        </p:txBody>
      </p:sp>
      <p:sp>
        <p:nvSpPr>
          <p:cNvPr id="15" name="CuadroTexto 14"/>
          <p:cNvSpPr txBox="1"/>
          <p:nvPr/>
        </p:nvSpPr>
        <p:spPr>
          <a:xfrm>
            <a:off x="755576" y="5301208"/>
            <a:ext cx="1516000" cy="677108"/>
          </a:xfrm>
          <a:prstGeom prst="rect">
            <a:avLst/>
          </a:prstGeom>
          <a:noFill/>
        </p:spPr>
        <p:txBody>
          <a:bodyPr wrap="square" rtlCol="0">
            <a:spAutoFit/>
          </a:bodyPr>
          <a:lstStyle/>
          <a:p>
            <a:r>
              <a:rPr lang="es-MX" sz="1400" dirty="0" smtClean="0">
                <a:solidFill>
                  <a:schemeClr val="bg1"/>
                </a:solidFill>
                <a:latin typeface="Arial" panose="020B0604020202020204" pitchFamily="34" charset="0"/>
                <a:cs typeface="Arial" panose="020B0604020202020204" pitchFamily="34" charset="0"/>
              </a:rPr>
              <a:t>Acumulación</a:t>
            </a:r>
          </a:p>
          <a:p>
            <a:r>
              <a:rPr lang="es-MX" sz="1200" dirty="0" smtClean="0">
                <a:solidFill>
                  <a:schemeClr val="bg1"/>
                </a:solidFill>
                <a:latin typeface="Arial" panose="020B0604020202020204" pitchFamily="34" charset="0"/>
                <a:cs typeface="Arial" panose="020B0604020202020204" pitchFamily="34" charset="0"/>
              </a:rPr>
              <a:t>Administradora de Fondos</a:t>
            </a:r>
            <a:endParaRPr lang="es-MX" sz="1200" dirty="0">
              <a:solidFill>
                <a:schemeClr val="bg1"/>
              </a:solidFill>
              <a:latin typeface="Arial" panose="020B0604020202020204" pitchFamily="34" charset="0"/>
              <a:cs typeface="Arial" panose="020B0604020202020204" pitchFamily="34" charset="0"/>
            </a:endParaRPr>
          </a:p>
        </p:txBody>
      </p:sp>
      <p:sp>
        <p:nvSpPr>
          <p:cNvPr id="16" name="CuadroTexto 15"/>
          <p:cNvSpPr txBox="1"/>
          <p:nvPr/>
        </p:nvSpPr>
        <p:spPr>
          <a:xfrm>
            <a:off x="2544458" y="5301208"/>
            <a:ext cx="1637290" cy="492443"/>
          </a:xfrm>
          <a:prstGeom prst="rect">
            <a:avLst/>
          </a:prstGeom>
          <a:noFill/>
        </p:spPr>
        <p:txBody>
          <a:bodyPr wrap="square" rtlCol="0">
            <a:spAutoFit/>
          </a:bodyPr>
          <a:lstStyle/>
          <a:p>
            <a:r>
              <a:rPr lang="es-MX" sz="1400" dirty="0" smtClean="0">
                <a:solidFill>
                  <a:schemeClr val="bg1"/>
                </a:solidFill>
                <a:latin typeface="Arial" panose="020B0604020202020204" pitchFamily="34" charset="0"/>
                <a:cs typeface="Arial" panose="020B0604020202020204" pitchFamily="34" charset="0"/>
              </a:rPr>
              <a:t>Des-acumulación</a:t>
            </a:r>
          </a:p>
          <a:p>
            <a:r>
              <a:rPr lang="es-MX" sz="1200" dirty="0" smtClean="0">
                <a:solidFill>
                  <a:schemeClr val="bg1"/>
                </a:solidFill>
                <a:latin typeface="Arial" panose="020B0604020202020204" pitchFamily="34" charset="0"/>
                <a:cs typeface="Arial" panose="020B0604020202020204" pitchFamily="34" charset="0"/>
              </a:rPr>
              <a:t>Aseguradora</a:t>
            </a:r>
            <a:endParaRPr lang="es-MX" sz="1200" dirty="0">
              <a:solidFill>
                <a:schemeClr val="bg1"/>
              </a:solidFill>
              <a:latin typeface="Arial" panose="020B0604020202020204" pitchFamily="34" charset="0"/>
              <a:cs typeface="Arial" panose="020B0604020202020204" pitchFamily="34" charset="0"/>
            </a:endParaRPr>
          </a:p>
        </p:txBody>
      </p:sp>
      <p:graphicFrame>
        <p:nvGraphicFramePr>
          <p:cNvPr id="18" name="Gráfico 17"/>
          <p:cNvGraphicFramePr>
            <a:graphicFrameLocks/>
          </p:cNvGraphicFramePr>
          <p:nvPr>
            <p:extLst/>
          </p:nvPr>
        </p:nvGraphicFramePr>
        <p:xfrm>
          <a:off x="457200" y="3501008"/>
          <a:ext cx="5194920" cy="2888953"/>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p:cNvSpPr txBox="1"/>
          <p:nvPr/>
        </p:nvSpPr>
        <p:spPr>
          <a:xfrm>
            <a:off x="755576" y="5301208"/>
            <a:ext cx="1516000" cy="677108"/>
          </a:xfrm>
          <a:prstGeom prst="rect">
            <a:avLst/>
          </a:prstGeom>
          <a:noFill/>
        </p:spPr>
        <p:txBody>
          <a:bodyPr wrap="square" rtlCol="0">
            <a:spAutoFit/>
          </a:bodyPr>
          <a:lstStyle/>
          <a:p>
            <a:pPr algn="ctr"/>
            <a:r>
              <a:rPr lang="es-MX" sz="1400" dirty="0" smtClean="0">
                <a:solidFill>
                  <a:schemeClr val="bg1"/>
                </a:solidFill>
                <a:cs typeface="Arial" panose="020B0604020202020204" pitchFamily="34" charset="0"/>
              </a:rPr>
              <a:t>Acumulación</a:t>
            </a:r>
          </a:p>
          <a:p>
            <a:pPr algn="ctr"/>
            <a:r>
              <a:rPr lang="es-MX" sz="1200" dirty="0" smtClean="0">
                <a:solidFill>
                  <a:schemeClr val="bg1"/>
                </a:solidFill>
                <a:cs typeface="Arial" panose="020B0604020202020204" pitchFamily="34" charset="0"/>
              </a:rPr>
              <a:t>Administradora de Fondos</a:t>
            </a:r>
            <a:endParaRPr lang="es-MX" sz="1200" dirty="0">
              <a:solidFill>
                <a:schemeClr val="bg1"/>
              </a:solidFill>
              <a:cs typeface="Arial" panose="020B0604020202020204" pitchFamily="34" charset="0"/>
            </a:endParaRPr>
          </a:p>
        </p:txBody>
      </p:sp>
      <p:sp>
        <p:nvSpPr>
          <p:cNvPr id="20" name="CuadroTexto 19"/>
          <p:cNvSpPr txBox="1"/>
          <p:nvPr/>
        </p:nvSpPr>
        <p:spPr>
          <a:xfrm>
            <a:off x="2544458" y="5301208"/>
            <a:ext cx="1637290" cy="492443"/>
          </a:xfrm>
          <a:prstGeom prst="rect">
            <a:avLst/>
          </a:prstGeom>
          <a:noFill/>
        </p:spPr>
        <p:txBody>
          <a:bodyPr wrap="square" rtlCol="0">
            <a:spAutoFit/>
          </a:bodyPr>
          <a:lstStyle/>
          <a:p>
            <a:pPr algn="ctr"/>
            <a:r>
              <a:rPr lang="es-MX" sz="1400" dirty="0" smtClean="0">
                <a:solidFill>
                  <a:schemeClr val="bg1"/>
                </a:solidFill>
                <a:cs typeface="Arial" panose="020B0604020202020204" pitchFamily="34" charset="0"/>
              </a:rPr>
              <a:t>Des-acumulación</a:t>
            </a:r>
          </a:p>
          <a:p>
            <a:pPr algn="ctr"/>
            <a:r>
              <a:rPr lang="es-MX" sz="1200" dirty="0" smtClean="0">
                <a:solidFill>
                  <a:schemeClr val="bg1"/>
                </a:solidFill>
                <a:cs typeface="Arial" panose="020B0604020202020204" pitchFamily="34" charset="0"/>
              </a:rPr>
              <a:t>Aseguradora</a:t>
            </a:r>
            <a:endParaRPr lang="es-MX" sz="1200" dirty="0">
              <a:solidFill>
                <a:schemeClr val="bg1"/>
              </a:solidFill>
              <a:cs typeface="Arial" panose="020B0604020202020204" pitchFamily="34" charset="0"/>
            </a:endParaRPr>
          </a:p>
        </p:txBody>
      </p:sp>
      <p:sp>
        <p:nvSpPr>
          <p:cNvPr id="21" name="CuadroTexto 20"/>
          <p:cNvSpPr txBox="1"/>
          <p:nvPr/>
        </p:nvSpPr>
        <p:spPr>
          <a:xfrm>
            <a:off x="1678494" y="4862985"/>
            <a:ext cx="1580344" cy="461665"/>
          </a:xfrm>
          <a:prstGeom prst="rect">
            <a:avLst/>
          </a:prstGeom>
          <a:noFill/>
        </p:spPr>
        <p:txBody>
          <a:bodyPr wrap="square" rtlCol="0">
            <a:spAutoFit/>
          </a:bodyPr>
          <a:lstStyle/>
          <a:p>
            <a:pPr algn="ctr"/>
            <a:r>
              <a:rPr lang="es-MX" sz="1200" b="1" dirty="0" smtClean="0">
                <a:solidFill>
                  <a:srgbClr val="7030A0"/>
                </a:solidFill>
                <a:cs typeface="Arial" panose="020B0604020202020204" pitchFamily="34" charset="0"/>
              </a:rPr>
              <a:t>Transferencia de </a:t>
            </a:r>
          </a:p>
          <a:p>
            <a:pPr algn="ctr"/>
            <a:r>
              <a:rPr lang="es-MX" sz="1200" b="1" dirty="0" smtClean="0">
                <a:solidFill>
                  <a:srgbClr val="7030A0"/>
                </a:solidFill>
                <a:cs typeface="Arial" panose="020B0604020202020204" pitchFamily="34" charset="0"/>
              </a:rPr>
              <a:t>inversiones</a:t>
            </a:r>
            <a:endParaRPr lang="es-MX" sz="1200" b="1" dirty="0">
              <a:solidFill>
                <a:srgbClr val="7030A0"/>
              </a:solidFill>
              <a:cs typeface="Arial" panose="020B0604020202020204" pitchFamily="34" charset="0"/>
            </a:endParaRPr>
          </a:p>
        </p:txBody>
      </p:sp>
      <p:sp>
        <p:nvSpPr>
          <p:cNvPr id="23" name="CuadroTexto 22"/>
          <p:cNvSpPr txBox="1"/>
          <p:nvPr/>
        </p:nvSpPr>
        <p:spPr>
          <a:xfrm>
            <a:off x="4828722" y="3338947"/>
            <a:ext cx="4122681" cy="2031325"/>
          </a:xfrm>
          <a:prstGeom prst="rect">
            <a:avLst/>
          </a:prstGeom>
          <a:noFill/>
        </p:spPr>
        <p:txBody>
          <a:bodyPr wrap="square" rtlCol="0">
            <a:spAutoFit/>
          </a:bodyPr>
          <a:lstStyle/>
          <a:p>
            <a:pPr algn="just"/>
            <a:r>
              <a:rPr lang="es-MX" b="1" dirty="0" smtClean="0">
                <a:solidFill>
                  <a:srgbClr val="00B0F0"/>
                </a:solidFill>
              </a:rPr>
              <a:t>Necesario, educación financiera:</a:t>
            </a:r>
          </a:p>
          <a:p>
            <a:pPr marL="285750" indent="-285750" algn="just">
              <a:buFont typeface="Arial" panose="020B0604020202020204" pitchFamily="34" charset="0"/>
              <a:buChar char="•"/>
            </a:pPr>
            <a:r>
              <a:rPr lang="es-MX" dirty="0" smtClean="0"/>
              <a:t>Con </a:t>
            </a:r>
            <a:r>
              <a:rPr lang="es-MX" dirty="0"/>
              <a:t>información accesible, el trabajador </a:t>
            </a:r>
            <a:r>
              <a:rPr lang="es-MX" dirty="0" smtClean="0"/>
              <a:t>debe elegir </a:t>
            </a:r>
            <a:r>
              <a:rPr lang="es-MX" dirty="0"/>
              <a:t>la modalidad adecuada en función </a:t>
            </a:r>
            <a:r>
              <a:rPr lang="es-MX" dirty="0" smtClean="0"/>
              <a:t>de:</a:t>
            </a:r>
          </a:p>
          <a:p>
            <a:pPr marL="742950" lvl="1" indent="-285750" algn="just">
              <a:buFont typeface="Arial" panose="020B0604020202020204" pitchFamily="34" charset="0"/>
              <a:buChar char="•"/>
            </a:pPr>
            <a:r>
              <a:rPr lang="es-MX" dirty="0"/>
              <a:t>Perfil económico</a:t>
            </a:r>
          </a:p>
          <a:p>
            <a:pPr marL="742950" lvl="1" indent="-285750" algn="just">
              <a:buFont typeface="Arial" panose="020B0604020202020204" pitchFamily="34" charset="0"/>
              <a:buChar char="•"/>
            </a:pPr>
            <a:r>
              <a:rPr lang="es-MX" dirty="0"/>
              <a:t>Estado de salud</a:t>
            </a:r>
          </a:p>
          <a:p>
            <a:pPr marL="742950" lvl="1" indent="-285750" algn="just">
              <a:buFont typeface="Arial" panose="020B0604020202020204" pitchFamily="34" charset="0"/>
              <a:buChar char="•"/>
            </a:pPr>
            <a:r>
              <a:rPr lang="es-MX" dirty="0"/>
              <a:t>Composición </a:t>
            </a:r>
            <a:r>
              <a:rPr lang="es-MX" dirty="0" smtClean="0"/>
              <a:t>familiar</a:t>
            </a:r>
            <a:endParaRPr lang="es-MX" dirty="0"/>
          </a:p>
        </p:txBody>
      </p:sp>
    </p:spTree>
    <p:extLst>
      <p:ext uri="{BB962C8B-B14F-4D97-AF65-F5344CB8AC3E}">
        <p14:creationId xmlns:p14="http://schemas.microsoft.com/office/powerpoint/2010/main" val="24886343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8" name="2 Marcador de contenido"/>
          <p:cNvSpPr txBox="1">
            <a:spLocks/>
          </p:cNvSpPr>
          <p:nvPr/>
        </p:nvSpPr>
        <p:spPr>
          <a:xfrm>
            <a:off x="457200" y="1455576"/>
            <a:ext cx="8229600" cy="449735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480"/>
              </a:spcBef>
              <a:spcAft>
                <a:spcPts val="600"/>
              </a:spcAft>
              <a:buFont typeface="Wingdings" panose="05000000000000000000" pitchFamily="2" charset="2"/>
              <a:buChar char="ü"/>
            </a:pPr>
            <a:r>
              <a:rPr lang="es-ES" sz="2200" dirty="0" smtClean="0"/>
              <a:t>Respecto a la </a:t>
            </a:r>
            <a:r>
              <a:rPr lang="es-ES" sz="2200" b="1" dirty="0">
                <a:solidFill>
                  <a:srgbClr val="00B0F0"/>
                </a:solidFill>
              </a:rPr>
              <a:t>fase de des-acumulación</a:t>
            </a:r>
            <a:r>
              <a:rPr lang="es-ES" sz="2200" dirty="0" smtClean="0"/>
              <a:t>, la OCDE ha sugerido </a:t>
            </a:r>
            <a:r>
              <a:rPr lang="es-MX" sz="2200" dirty="0"/>
              <a:t>la provisión </a:t>
            </a:r>
            <a:r>
              <a:rPr lang="es-MX" sz="2200" dirty="0" smtClean="0"/>
              <a:t>de nuevos productos que provean diferentes tipos de garantías, como por ejemplo </a:t>
            </a:r>
            <a:r>
              <a:rPr lang="es-MX" sz="2200" b="1" dirty="0">
                <a:solidFill>
                  <a:srgbClr val="00B0F0"/>
                </a:solidFill>
              </a:rPr>
              <a:t>rentas vitalicias diferidas o bien la </a:t>
            </a:r>
            <a:r>
              <a:rPr lang="es-ES" sz="2200" b="1" dirty="0">
                <a:solidFill>
                  <a:srgbClr val="00B0F0"/>
                </a:solidFill>
              </a:rPr>
              <a:t>combinación de retiros programados con rentas vitalicias diferidas adquiridas al momento del retiro</a:t>
            </a:r>
            <a:r>
              <a:rPr lang="es-ES" sz="2200" dirty="0" smtClean="0"/>
              <a:t>, al menos como opción predeterminada, y así lograr una </a:t>
            </a:r>
            <a:r>
              <a:rPr lang="es-ES" sz="2200" b="1" dirty="0">
                <a:solidFill>
                  <a:srgbClr val="00B0F0"/>
                </a:solidFill>
              </a:rPr>
              <a:t>mayor flexibilidad y liquidez </a:t>
            </a:r>
            <a:r>
              <a:rPr lang="es-ES" sz="2200" dirty="0" smtClean="0"/>
              <a:t>como una protección </a:t>
            </a:r>
            <a:r>
              <a:rPr lang="es-ES" sz="2200" dirty="0" smtClean="0"/>
              <a:t>contra </a:t>
            </a:r>
            <a:r>
              <a:rPr lang="es-ES" sz="2200" dirty="0" smtClean="0"/>
              <a:t>el riesgo de longevidad.</a:t>
            </a:r>
          </a:p>
          <a:p>
            <a:pPr algn="just">
              <a:spcBef>
                <a:spcPts val="480"/>
              </a:spcBef>
              <a:spcAft>
                <a:spcPts val="600"/>
              </a:spcAft>
              <a:buFont typeface="Wingdings" panose="05000000000000000000" pitchFamily="2" charset="2"/>
              <a:buChar char="ü"/>
            </a:pPr>
            <a:r>
              <a:rPr lang="es-MX" sz="2200" dirty="0"/>
              <a:t>La </a:t>
            </a:r>
            <a:r>
              <a:rPr lang="es-MX" sz="2200" b="1" dirty="0">
                <a:solidFill>
                  <a:srgbClr val="00B0F0"/>
                </a:solidFill>
              </a:rPr>
              <a:t>introducción de diversas </a:t>
            </a:r>
            <a:r>
              <a:rPr lang="es-MX" sz="2200" b="1" dirty="0" smtClean="0">
                <a:solidFill>
                  <a:srgbClr val="00B0F0"/>
                </a:solidFill>
              </a:rPr>
              <a:t>alternativas</a:t>
            </a:r>
            <a:r>
              <a:rPr lang="es-MX" sz="2200" dirty="0" smtClean="0"/>
              <a:t>, </a:t>
            </a:r>
            <a:r>
              <a:rPr lang="es-MX" sz="2200" dirty="0" smtClean="0"/>
              <a:t>en </a:t>
            </a:r>
            <a:r>
              <a:rPr lang="es-MX" sz="2200" dirty="0"/>
              <a:t>conjunto con el esfuerzo correspondiente en materia de </a:t>
            </a:r>
            <a:r>
              <a:rPr lang="es-MX" sz="2200" b="1" dirty="0">
                <a:solidFill>
                  <a:srgbClr val="00B0F0"/>
                </a:solidFill>
              </a:rPr>
              <a:t>educación financiera</a:t>
            </a:r>
            <a:r>
              <a:rPr lang="es-MX" sz="2200" dirty="0"/>
              <a:t>, podrían permitir a los trabajadores desde su fase de acumulación el </a:t>
            </a:r>
            <a:r>
              <a:rPr lang="es-MX" sz="2200" b="1" dirty="0">
                <a:solidFill>
                  <a:srgbClr val="00B0F0"/>
                </a:solidFill>
              </a:rPr>
              <a:t>uso más eficiente de los recursos de su cuenta individual</a:t>
            </a:r>
            <a:r>
              <a:rPr lang="es-MX" sz="2200" dirty="0"/>
              <a:t>, capitalizando coyunturas que se presenten en el mercado financiero</a:t>
            </a:r>
            <a:r>
              <a:rPr lang="es-MX" sz="2200" dirty="0" smtClean="0"/>
              <a:t>.</a:t>
            </a:r>
          </a:p>
          <a:p>
            <a:pPr marL="342900" lvl="1" indent="-342900" algn="just">
              <a:spcBef>
                <a:spcPts val="480"/>
              </a:spcBef>
              <a:spcAft>
                <a:spcPts val="600"/>
              </a:spcAft>
              <a:buFont typeface="Wingdings" panose="05000000000000000000" pitchFamily="2" charset="2"/>
              <a:buChar char="ü"/>
            </a:pPr>
            <a:r>
              <a:rPr lang="es-ES" sz="2200" dirty="0"/>
              <a:t>Otra manera de mitigar el efecto de estos factores, es </a:t>
            </a:r>
            <a:r>
              <a:rPr lang="es-ES" sz="2200" b="1" dirty="0">
                <a:solidFill>
                  <a:srgbClr val="00B0F0"/>
                </a:solidFill>
              </a:rPr>
              <a:t>incrementar</a:t>
            </a:r>
            <a:r>
              <a:rPr lang="es-ES" sz="2200" dirty="0"/>
              <a:t> </a:t>
            </a:r>
            <a:r>
              <a:rPr lang="es-ES" sz="2200" b="1" dirty="0">
                <a:solidFill>
                  <a:srgbClr val="00B0F0"/>
                </a:solidFill>
              </a:rPr>
              <a:t>la</a:t>
            </a:r>
            <a:r>
              <a:rPr lang="es-ES" sz="2200" dirty="0"/>
              <a:t> </a:t>
            </a:r>
            <a:r>
              <a:rPr lang="es-ES" sz="2200" b="1" dirty="0">
                <a:solidFill>
                  <a:srgbClr val="00B0F0"/>
                </a:solidFill>
              </a:rPr>
              <a:t>edad</a:t>
            </a:r>
            <a:r>
              <a:rPr lang="es-ES" sz="2200" dirty="0"/>
              <a:t> </a:t>
            </a:r>
            <a:r>
              <a:rPr lang="es-ES" sz="2200" b="1" dirty="0">
                <a:solidFill>
                  <a:srgbClr val="00B0F0"/>
                </a:solidFill>
              </a:rPr>
              <a:t>de</a:t>
            </a:r>
            <a:r>
              <a:rPr lang="es-ES" sz="2200" dirty="0"/>
              <a:t> </a:t>
            </a:r>
            <a:r>
              <a:rPr lang="es-ES" sz="2200" b="1" dirty="0">
                <a:solidFill>
                  <a:srgbClr val="00B0F0"/>
                </a:solidFill>
              </a:rPr>
              <a:t>elegibilidad</a:t>
            </a:r>
            <a:r>
              <a:rPr lang="es-ES" sz="2200" dirty="0"/>
              <a:t>, que podría ser utilizada para reducir la inequidad intergeneracional derivada del incremento de la longevidad. </a:t>
            </a:r>
          </a:p>
          <a:p>
            <a:pPr algn="just">
              <a:spcBef>
                <a:spcPts val="480"/>
              </a:spcBef>
              <a:spcAft>
                <a:spcPts val="600"/>
              </a:spcAft>
              <a:buFont typeface="Wingdings" panose="05000000000000000000" pitchFamily="2" charset="2"/>
              <a:buChar char="ü"/>
            </a:pPr>
            <a:endParaRPr lang="es-ES" sz="2000" dirty="0" smtClean="0"/>
          </a:p>
          <a:p>
            <a:pPr algn="just">
              <a:spcBef>
                <a:spcPts val="480"/>
              </a:spcBef>
              <a:spcAft>
                <a:spcPts val="600"/>
              </a:spcAft>
              <a:buFont typeface="Wingdings" panose="05000000000000000000" pitchFamily="2" charset="2"/>
              <a:buChar char="ü"/>
            </a:pPr>
            <a:endParaRPr lang="es-MX" sz="2000" dirty="0" smtClean="0"/>
          </a:p>
          <a:p>
            <a:pPr algn="just">
              <a:spcBef>
                <a:spcPts val="480"/>
              </a:spcBef>
              <a:buFont typeface="Wingdings" panose="05000000000000000000" pitchFamily="2" charset="2"/>
              <a:buChar char="ü"/>
            </a:pPr>
            <a:endParaRPr lang="es-MX" sz="2000" dirty="0"/>
          </a:p>
        </p:txBody>
      </p:sp>
      <p:sp>
        <p:nvSpPr>
          <p:cNvPr id="9" name="1 CuadroTexto"/>
          <p:cNvSpPr txBox="1"/>
          <p:nvPr/>
        </p:nvSpPr>
        <p:spPr>
          <a:xfrm>
            <a:off x="975196" y="601298"/>
            <a:ext cx="7199842"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Acumulación y Des-acumulación </a:t>
            </a:r>
          </a:p>
        </p:txBody>
      </p:sp>
    </p:spTree>
    <p:extLst>
      <p:ext uri="{BB962C8B-B14F-4D97-AF65-F5344CB8AC3E}">
        <p14:creationId xmlns:p14="http://schemas.microsoft.com/office/powerpoint/2010/main" val="25763368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fondo3-01.jpg"/>
          <p:cNvPicPr>
            <a:picLocks noChangeAspect="1"/>
          </p:cNvPicPr>
          <p:nvPr/>
        </p:nvPicPr>
        <p:blipFill>
          <a:blip r:embed="rId3" cstate="print">
            <a:alphaModFix amt="36000"/>
            <a:extLst>
              <a:ext uri="{28A0092B-C50C-407E-A947-70E740481C1C}">
                <a14:useLocalDpi xmlns:a14="http://schemas.microsoft.com/office/drawing/2010/main" val="0"/>
              </a:ext>
            </a:extLst>
          </a:blip>
          <a:stretch>
            <a:fillRect/>
          </a:stretch>
        </p:blipFill>
        <p:spPr>
          <a:xfrm rot="10800000">
            <a:off x="-50480" y="-131383"/>
            <a:ext cx="9144000" cy="6857999"/>
          </a:xfrm>
          <a:prstGeom prst="rect">
            <a:avLst/>
          </a:prstGeom>
        </p:spPr>
      </p:pic>
      <p:sp>
        <p:nvSpPr>
          <p:cNvPr id="2" name="1 CuadroTexto"/>
          <p:cNvSpPr txBox="1"/>
          <p:nvPr/>
        </p:nvSpPr>
        <p:spPr>
          <a:xfrm>
            <a:off x="1065135" y="534976"/>
            <a:ext cx="3456385" cy="461665"/>
          </a:xfrm>
          <a:prstGeom prst="rect">
            <a:avLst/>
          </a:prstGeom>
          <a:noFill/>
        </p:spPr>
        <p:txBody>
          <a:bodyPr wrap="square" rtlCol="0">
            <a:spAutoFit/>
          </a:bodyPr>
          <a:lstStyle/>
          <a:p>
            <a:r>
              <a:rPr lang="en-US" sz="2400" b="1" dirty="0" smtClean="0">
                <a:solidFill>
                  <a:srgbClr val="11628F"/>
                </a:solidFill>
                <a:effectLst>
                  <a:outerShdw blurRad="63500" dist="38100" dir="5400000" algn="t" rotWithShape="0">
                    <a:prstClr val="black">
                      <a:alpha val="25000"/>
                    </a:prstClr>
                  </a:outerShdw>
                </a:effectLst>
                <a:latin typeface="Calibri" panose="020F0502020204030204" pitchFamily="34" charset="0"/>
                <a:ea typeface="+mj-ea"/>
                <a:cs typeface="+mj-cs"/>
              </a:rPr>
              <a:t>CONTENIDO</a:t>
            </a:r>
            <a:endParaRPr lang="en-US" sz="2400" b="1" dirty="0">
              <a:solidFill>
                <a:srgbClr val="11628F"/>
              </a:solidFill>
              <a:effectLst>
                <a:outerShdw blurRad="63500" dist="38100" dir="5400000" algn="t" rotWithShape="0">
                  <a:prstClr val="black">
                    <a:alpha val="25000"/>
                  </a:prstClr>
                </a:outerShdw>
              </a:effectLst>
              <a:latin typeface="Calibri" panose="020F0502020204030204" pitchFamily="34" charset="0"/>
              <a:ea typeface="+mj-ea"/>
              <a:cs typeface="+mj-cs"/>
            </a:endParaRPr>
          </a:p>
        </p:txBody>
      </p:sp>
      <p:pic>
        <p:nvPicPr>
          <p:cNvPr id="21" name="Imagen 20"/>
          <p:cNvPicPr>
            <a:picLocks noChangeAspect="1"/>
          </p:cNvPicPr>
          <p:nvPr/>
        </p:nvPicPr>
        <p:blipFill>
          <a:blip r:embed="rId4"/>
          <a:stretch>
            <a:fillRect/>
          </a:stretch>
        </p:blipFill>
        <p:spPr>
          <a:xfrm rot="10800000">
            <a:off x="-2" y="573305"/>
            <a:ext cx="1115617" cy="461510"/>
          </a:xfrm>
          <a:prstGeom prst="rect">
            <a:avLst/>
          </a:prstGeom>
        </p:spPr>
      </p:pic>
      <p:graphicFrame>
        <p:nvGraphicFramePr>
          <p:cNvPr id="5" name="Diagrama 4"/>
          <p:cNvGraphicFramePr/>
          <p:nvPr>
            <p:extLst>
              <p:ext uri="{D42A27DB-BD31-4B8C-83A1-F6EECF244321}">
                <p14:modId xmlns:p14="http://schemas.microsoft.com/office/powerpoint/2010/main" val="3816168499"/>
              </p:ext>
            </p:extLst>
          </p:nvPr>
        </p:nvGraphicFramePr>
        <p:xfrm>
          <a:off x="1424608" y="1749287"/>
          <a:ext cx="6288157" cy="47098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503017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8" name="2 Marcador de contenido"/>
          <p:cNvSpPr txBox="1">
            <a:spLocks/>
          </p:cNvSpPr>
          <p:nvPr/>
        </p:nvSpPr>
        <p:spPr>
          <a:xfrm>
            <a:off x="457200" y="1455576"/>
            <a:ext cx="8229600" cy="4497355"/>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480"/>
              </a:spcBef>
              <a:spcAft>
                <a:spcPts val="600"/>
              </a:spcAft>
              <a:buFont typeface="Wingdings" panose="05000000000000000000" pitchFamily="2" charset="2"/>
              <a:buChar char="ü"/>
            </a:pPr>
            <a:r>
              <a:rPr lang="es-ES" sz="2000" dirty="0" smtClean="0"/>
              <a:t>El </a:t>
            </a:r>
            <a:r>
              <a:rPr lang="es-ES" sz="2000" b="1" dirty="0" smtClean="0">
                <a:solidFill>
                  <a:srgbClr val="00B0F0"/>
                </a:solidFill>
              </a:rPr>
              <a:t>incremento en los porcentajes de </a:t>
            </a:r>
            <a:r>
              <a:rPr lang="es-ES" sz="2000" b="1" dirty="0" smtClean="0">
                <a:solidFill>
                  <a:srgbClr val="00B0F0"/>
                </a:solidFill>
              </a:rPr>
              <a:t>la población </a:t>
            </a:r>
            <a:r>
              <a:rPr lang="es-ES" sz="2000" b="1" dirty="0" smtClean="0">
                <a:solidFill>
                  <a:srgbClr val="00B0F0"/>
                </a:solidFill>
              </a:rPr>
              <a:t>“mayor”</a:t>
            </a:r>
            <a:r>
              <a:rPr lang="es-ES" sz="2000" dirty="0" smtClean="0"/>
              <a:t>, </a:t>
            </a:r>
            <a:r>
              <a:rPr lang="es-ES" sz="2000" dirty="0" smtClean="0"/>
              <a:t>la</a:t>
            </a:r>
            <a:r>
              <a:rPr lang="es-ES_tradnl" sz="2000" dirty="0" smtClean="0"/>
              <a:t> </a:t>
            </a:r>
            <a:r>
              <a:rPr lang="es-MX" sz="2000" b="1" dirty="0" smtClean="0">
                <a:solidFill>
                  <a:srgbClr val="00B0F0"/>
                </a:solidFill>
              </a:rPr>
              <a:t>mayor duración de la vida, el incremento de la mobilidad (incluso migración) y otros cambios demográficos y culturales </a:t>
            </a:r>
            <a:r>
              <a:rPr lang="es-ES" sz="2000" dirty="0" smtClean="0"/>
              <a:t>sugieren que el total de recursos necesarios para </a:t>
            </a:r>
            <a:r>
              <a:rPr lang="es-ES" sz="2000" dirty="0" smtClean="0"/>
              <a:t>obtener </a:t>
            </a:r>
            <a:r>
              <a:rPr lang="es-ES" sz="2000" dirty="0" smtClean="0"/>
              <a:t>una pensión que dure toda la vida del pensionado, se incrementará sustancialmente. </a:t>
            </a:r>
          </a:p>
          <a:p>
            <a:pPr algn="just">
              <a:spcBef>
                <a:spcPts val="480"/>
              </a:spcBef>
              <a:spcAft>
                <a:spcPts val="600"/>
              </a:spcAft>
              <a:buFont typeface="Wingdings" panose="05000000000000000000" pitchFamily="2" charset="2"/>
              <a:buChar char="ü"/>
            </a:pPr>
            <a:r>
              <a:rPr lang="es-ES" sz="2000" dirty="0" smtClean="0"/>
              <a:t>Estos recursos serán difíciles de obtener por muchos segmentos de la población, por lo que pueden generar, presiones para los gobiernos, y requerir una cooperación público-privada. Incluso, </a:t>
            </a:r>
            <a:r>
              <a:rPr lang="es-ES" sz="2000" dirty="0" smtClean="0"/>
              <a:t>ser</a:t>
            </a:r>
            <a:r>
              <a:rPr lang="es-ES" sz="2000" dirty="0" smtClean="0"/>
              <a:t>ía adecuado </a:t>
            </a:r>
            <a:r>
              <a:rPr lang="es-ES" sz="2000" dirty="0" smtClean="0"/>
              <a:t>explorar </a:t>
            </a:r>
            <a:r>
              <a:rPr lang="es-ES" sz="2000" b="1" dirty="0" smtClean="0">
                <a:solidFill>
                  <a:srgbClr val="00B0F0"/>
                </a:solidFill>
              </a:rPr>
              <a:t>esquemas </a:t>
            </a:r>
            <a:r>
              <a:rPr lang="es-ES" sz="2000" b="1" dirty="0">
                <a:solidFill>
                  <a:srgbClr val="00B0F0"/>
                </a:solidFill>
              </a:rPr>
              <a:t>de </a:t>
            </a:r>
            <a:r>
              <a:rPr lang="es-ES" sz="2000" b="1" dirty="0" smtClean="0">
                <a:solidFill>
                  <a:srgbClr val="00B0F0"/>
                </a:solidFill>
              </a:rPr>
              <a:t>portabilidad </a:t>
            </a:r>
            <a:r>
              <a:rPr lang="es-ES" sz="2000" b="1" dirty="0">
                <a:solidFill>
                  <a:srgbClr val="00B0F0"/>
                </a:solidFill>
              </a:rPr>
              <a:t>de recursos </a:t>
            </a:r>
            <a:r>
              <a:rPr lang="es-ES" sz="2000" b="1" dirty="0" smtClean="0">
                <a:solidFill>
                  <a:srgbClr val="00B0F0"/>
                </a:solidFill>
              </a:rPr>
              <a:t>para empleados que cambian de un trabajo a otro, o bien empleados que se mueven a otros países</a:t>
            </a:r>
            <a:r>
              <a:rPr lang="es-ES" sz="2000" b="1" dirty="0">
                <a:solidFill>
                  <a:srgbClr val="00B0F0"/>
                </a:solidFill>
              </a:rPr>
              <a:t>.</a:t>
            </a:r>
          </a:p>
          <a:p>
            <a:pPr algn="just">
              <a:spcBef>
                <a:spcPts val="480"/>
              </a:spcBef>
              <a:spcAft>
                <a:spcPts val="600"/>
              </a:spcAft>
              <a:buFont typeface="Wingdings" panose="05000000000000000000" pitchFamily="2" charset="2"/>
              <a:buChar char="ü"/>
            </a:pPr>
            <a:r>
              <a:rPr lang="es-MX" sz="2000" dirty="0"/>
              <a:t>La </a:t>
            </a:r>
            <a:r>
              <a:rPr lang="es-MX" sz="2000" b="1" dirty="0">
                <a:solidFill>
                  <a:srgbClr val="00B0F0"/>
                </a:solidFill>
              </a:rPr>
              <a:t>introducción de </a:t>
            </a:r>
            <a:r>
              <a:rPr lang="es-MX" sz="2000" b="1" dirty="0" smtClean="0">
                <a:solidFill>
                  <a:srgbClr val="00B0F0"/>
                </a:solidFill>
              </a:rPr>
              <a:t>programas de ahorro voluntario en edades altas (ejemplo, encima de los 55 años)</a:t>
            </a:r>
            <a:r>
              <a:rPr lang="es-MX" sz="2000" dirty="0" smtClean="0"/>
              <a:t>, podría generar antiselección en esquemas en donde el futuro pensionado elige transferir el riesgo de inversión y longevidad a una aseguradora.</a:t>
            </a:r>
          </a:p>
          <a:p>
            <a:pPr algn="just">
              <a:spcBef>
                <a:spcPts val="480"/>
              </a:spcBef>
              <a:buFont typeface="Wingdings" panose="05000000000000000000" pitchFamily="2" charset="2"/>
              <a:buChar char="ü"/>
            </a:pPr>
            <a:endParaRPr lang="es-MX" sz="2000" dirty="0"/>
          </a:p>
        </p:txBody>
      </p:sp>
      <p:sp>
        <p:nvSpPr>
          <p:cNvPr id="9" name="1 CuadroTexto"/>
          <p:cNvSpPr txBox="1"/>
          <p:nvPr/>
        </p:nvSpPr>
        <p:spPr>
          <a:xfrm>
            <a:off x="975196" y="601298"/>
            <a:ext cx="7199842"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Desafios: para desarrollar o redefinir los programas de retiro</a:t>
            </a:r>
          </a:p>
        </p:txBody>
      </p:sp>
    </p:spTree>
    <p:extLst>
      <p:ext uri="{BB962C8B-B14F-4D97-AF65-F5344CB8AC3E}">
        <p14:creationId xmlns:p14="http://schemas.microsoft.com/office/powerpoint/2010/main" val="19149301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fondo3-01.jpg"/>
          <p:cNvPicPr>
            <a:picLocks noChangeAspect="1"/>
          </p:cNvPicPr>
          <p:nvPr/>
        </p:nvPicPr>
        <p:blipFill>
          <a:blip r:embed="rId3" cstate="print">
            <a:alphaModFix amt="36000"/>
            <a:extLst>
              <a:ext uri="{28A0092B-C50C-407E-A947-70E740481C1C}">
                <a14:useLocalDpi xmlns:a14="http://schemas.microsoft.com/office/drawing/2010/main" val="0"/>
              </a:ext>
            </a:extLst>
          </a:blip>
          <a:stretch>
            <a:fillRect/>
          </a:stretch>
        </p:blipFill>
        <p:spPr>
          <a:xfrm rot="10800000">
            <a:off x="-50480" y="-131383"/>
            <a:ext cx="9144000" cy="6857999"/>
          </a:xfrm>
          <a:prstGeom prst="rect">
            <a:avLst/>
          </a:prstGeom>
        </p:spPr>
      </p:pic>
      <p:sp>
        <p:nvSpPr>
          <p:cNvPr id="2" name="1 CuadroTexto"/>
          <p:cNvSpPr txBox="1"/>
          <p:nvPr/>
        </p:nvSpPr>
        <p:spPr>
          <a:xfrm>
            <a:off x="1065135" y="534976"/>
            <a:ext cx="3456385" cy="461665"/>
          </a:xfrm>
          <a:prstGeom prst="rect">
            <a:avLst/>
          </a:prstGeom>
          <a:noFill/>
        </p:spPr>
        <p:txBody>
          <a:bodyPr wrap="square" rtlCol="0">
            <a:spAutoFit/>
          </a:bodyPr>
          <a:lstStyle/>
          <a:p>
            <a:r>
              <a:rPr lang="en-US" sz="2400" b="1" dirty="0" smtClean="0">
                <a:solidFill>
                  <a:srgbClr val="11628F"/>
                </a:solidFill>
                <a:effectLst>
                  <a:outerShdw blurRad="63500" dist="38100" dir="5400000" algn="t" rotWithShape="0">
                    <a:prstClr val="black">
                      <a:alpha val="25000"/>
                    </a:prstClr>
                  </a:outerShdw>
                </a:effectLst>
                <a:latin typeface="Calibri" panose="020F0502020204030204" pitchFamily="34" charset="0"/>
                <a:ea typeface="+mj-ea"/>
                <a:cs typeface="+mj-cs"/>
              </a:rPr>
              <a:t>CONTENIDO</a:t>
            </a:r>
            <a:endParaRPr lang="en-US" sz="2400" b="1" dirty="0">
              <a:solidFill>
                <a:srgbClr val="11628F"/>
              </a:solidFill>
              <a:effectLst>
                <a:outerShdw blurRad="63500" dist="38100" dir="5400000" algn="t" rotWithShape="0">
                  <a:prstClr val="black">
                    <a:alpha val="25000"/>
                  </a:prstClr>
                </a:outerShdw>
              </a:effectLst>
              <a:latin typeface="Calibri" panose="020F0502020204030204" pitchFamily="34" charset="0"/>
              <a:ea typeface="+mj-ea"/>
              <a:cs typeface="+mj-cs"/>
            </a:endParaRPr>
          </a:p>
        </p:txBody>
      </p:sp>
      <p:pic>
        <p:nvPicPr>
          <p:cNvPr id="21" name="Imagen 20"/>
          <p:cNvPicPr>
            <a:picLocks noChangeAspect="1"/>
          </p:cNvPicPr>
          <p:nvPr/>
        </p:nvPicPr>
        <p:blipFill>
          <a:blip r:embed="rId4"/>
          <a:stretch>
            <a:fillRect/>
          </a:stretch>
        </p:blipFill>
        <p:spPr>
          <a:xfrm rot="10800000">
            <a:off x="-2" y="573305"/>
            <a:ext cx="1115617" cy="461510"/>
          </a:xfrm>
          <a:prstGeom prst="rect">
            <a:avLst/>
          </a:prstGeom>
        </p:spPr>
      </p:pic>
      <p:graphicFrame>
        <p:nvGraphicFramePr>
          <p:cNvPr id="5" name="Diagrama 4"/>
          <p:cNvGraphicFramePr/>
          <p:nvPr>
            <p:extLst>
              <p:ext uri="{D42A27DB-BD31-4B8C-83A1-F6EECF244321}">
                <p14:modId xmlns:p14="http://schemas.microsoft.com/office/powerpoint/2010/main" val="784484015"/>
              </p:ext>
            </p:extLst>
          </p:nvPr>
        </p:nvGraphicFramePr>
        <p:xfrm>
          <a:off x="1424608" y="1749287"/>
          <a:ext cx="6288157" cy="47098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03858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8" name="2 Marcador de contenido"/>
          <p:cNvSpPr txBox="1">
            <a:spLocks/>
          </p:cNvSpPr>
          <p:nvPr/>
        </p:nvSpPr>
        <p:spPr>
          <a:xfrm>
            <a:off x="457200" y="1455576"/>
            <a:ext cx="8229600" cy="449735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480"/>
              </a:spcBef>
              <a:spcAft>
                <a:spcPts val="600"/>
              </a:spcAft>
            </a:pPr>
            <a:r>
              <a:rPr lang="es-ES" sz="2000" dirty="0" smtClean="0"/>
              <a:t>Desde el punto de vista de las compañías de seguros, </a:t>
            </a:r>
            <a:r>
              <a:rPr lang="es-ES" sz="2000" b="1" dirty="0" smtClean="0">
                <a:solidFill>
                  <a:srgbClr val="00B0F0"/>
                </a:solidFill>
              </a:rPr>
              <a:t>es muy riesgoso ofrecer pensiones en un entorno de cambios demográficos y económicos (especialmente con bajas tasas de interés) y garantizando pensiones indexadas a la inflación, por ejemplo. </a:t>
            </a:r>
            <a:endParaRPr lang="es-ES" sz="2000" b="1" dirty="0">
              <a:solidFill>
                <a:srgbClr val="00B0F0"/>
              </a:solidFill>
            </a:endParaRPr>
          </a:p>
          <a:p>
            <a:pPr lvl="1" algn="just">
              <a:spcBef>
                <a:spcPts val="480"/>
              </a:spcBef>
              <a:spcAft>
                <a:spcPts val="600"/>
              </a:spcAft>
              <a:buFont typeface="Wingdings" panose="05000000000000000000" pitchFamily="2" charset="2"/>
              <a:buChar char="ü"/>
            </a:pPr>
            <a:r>
              <a:rPr lang="es-MX" sz="2000" dirty="0" smtClean="0"/>
              <a:t>Esta situaci</a:t>
            </a:r>
            <a:r>
              <a:rPr lang="es-MX" sz="2000" dirty="0" smtClean="0"/>
              <a:t>ón </a:t>
            </a:r>
            <a:r>
              <a:rPr lang="es-MX" sz="2000" dirty="0" smtClean="0"/>
              <a:t>ha </a:t>
            </a:r>
            <a:r>
              <a:rPr lang="es-MX" sz="2000" dirty="0" smtClean="0"/>
              <a:t>generado en distintos países, el incremento en reservas y requerimientos de </a:t>
            </a:r>
            <a:r>
              <a:rPr lang="es-MX" sz="2000" dirty="0" smtClean="0"/>
              <a:t>capital, pues no reflejaban adecuadamente las obligaciones de pago de las aseguradoras.</a:t>
            </a:r>
            <a:endParaRPr lang="es-MX" sz="2000" dirty="0" smtClean="0"/>
          </a:p>
          <a:p>
            <a:pPr lvl="1" algn="just">
              <a:spcBef>
                <a:spcPts val="480"/>
              </a:spcBef>
              <a:spcAft>
                <a:spcPts val="600"/>
              </a:spcAft>
              <a:buFont typeface="Wingdings" panose="05000000000000000000" pitchFamily="2" charset="2"/>
              <a:buChar char="ü"/>
            </a:pPr>
            <a:r>
              <a:rPr lang="es-MX" sz="2000" dirty="0" smtClean="0"/>
              <a:t>Es indispensable </a:t>
            </a:r>
            <a:r>
              <a:rPr lang="es-MX" sz="2000" dirty="0" smtClean="0"/>
              <a:t>mantener una </a:t>
            </a:r>
            <a:r>
              <a:rPr lang="es-ES_tradnl" sz="2000" b="1" dirty="0">
                <a:solidFill>
                  <a:srgbClr val="00B0F0"/>
                </a:solidFill>
              </a:rPr>
              <a:t>actualización periódica de tablas de </a:t>
            </a:r>
            <a:r>
              <a:rPr lang="es-ES_tradnl" sz="2000" b="1" dirty="0" smtClean="0">
                <a:solidFill>
                  <a:srgbClr val="00B0F0"/>
                </a:solidFill>
              </a:rPr>
              <a:t>supervivencia y la elaboración de tablas dinámicas que prevean las mejoras futuras que se proyectan para las esperanzas de vida</a:t>
            </a:r>
            <a:r>
              <a:rPr lang="es-ES_tradnl" sz="2000" b="1" dirty="0" smtClean="0">
                <a:solidFill>
                  <a:srgbClr val="00B0F0"/>
                </a:solidFill>
              </a:rPr>
              <a:t>.</a:t>
            </a:r>
          </a:p>
          <a:p>
            <a:pPr lvl="1" algn="just">
              <a:spcBef>
                <a:spcPts val="480"/>
              </a:spcBef>
              <a:spcAft>
                <a:spcPts val="600"/>
              </a:spcAft>
              <a:buFont typeface="Wingdings" panose="05000000000000000000" pitchFamily="2" charset="2"/>
              <a:buChar char="ü"/>
            </a:pPr>
            <a:r>
              <a:rPr lang="es-ES_tradnl" sz="2000" dirty="0"/>
              <a:t>Asimismo, es fundamental que las aseguradoras </a:t>
            </a:r>
            <a:r>
              <a:rPr lang="es-ES_tradnl" sz="2000" b="1" dirty="0" smtClean="0">
                <a:solidFill>
                  <a:srgbClr val="00B0F0"/>
                </a:solidFill>
              </a:rPr>
              <a:t>calcen adecuadamente sus obligaciones con activos del mismo tipo de moneda y duraci</a:t>
            </a:r>
            <a:r>
              <a:rPr lang="es-ES_tradnl" sz="2000" b="1" dirty="0" smtClean="0">
                <a:solidFill>
                  <a:srgbClr val="00B0F0"/>
                </a:solidFill>
              </a:rPr>
              <a:t>ón.</a:t>
            </a:r>
          </a:p>
          <a:p>
            <a:pPr lvl="1" algn="just">
              <a:spcBef>
                <a:spcPts val="480"/>
              </a:spcBef>
              <a:spcAft>
                <a:spcPts val="600"/>
              </a:spcAft>
              <a:buFont typeface="Wingdings" panose="05000000000000000000" pitchFamily="2" charset="2"/>
              <a:buChar char="ü"/>
            </a:pPr>
            <a:r>
              <a:rPr lang="es-ES_tradnl" sz="2100" dirty="0"/>
              <a:t>Monitorear adecuadamente </a:t>
            </a:r>
            <a:r>
              <a:rPr lang="es-ES_tradnl" sz="2000" b="1" dirty="0" smtClean="0">
                <a:solidFill>
                  <a:srgbClr val="00B0F0"/>
                </a:solidFill>
              </a:rPr>
              <a:t>la transferencia de los riesgos de longevidad </a:t>
            </a:r>
            <a:r>
              <a:rPr lang="es-ES_tradnl" sz="2100" dirty="0"/>
              <a:t>a otros mercados </a:t>
            </a:r>
            <a:r>
              <a:rPr lang="es-ES_tradnl" sz="2100" dirty="0" smtClean="0"/>
              <a:t>(reasegurador o bien </a:t>
            </a:r>
            <a:r>
              <a:rPr lang="es-ES_tradnl" sz="2100" dirty="0"/>
              <a:t>bancario).</a:t>
            </a:r>
            <a:endParaRPr lang="es-MX" sz="2100" dirty="0"/>
          </a:p>
          <a:p>
            <a:pPr marL="0" indent="0" algn="just">
              <a:spcBef>
                <a:spcPts val="480"/>
              </a:spcBef>
              <a:buNone/>
            </a:pPr>
            <a:endParaRPr lang="es-MX" sz="2100" dirty="0"/>
          </a:p>
        </p:txBody>
      </p:sp>
      <p:sp>
        <p:nvSpPr>
          <p:cNvPr id="9" name="1 CuadroTexto"/>
          <p:cNvSpPr txBox="1"/>
          <p:nvPr/>
        </p:nvSpPr>
        <p:spPr>
          <a:xfrm>
            <a:off x="975196" y="601298"/>
            <a:ext cx="7199842"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Desafios: para desarrollar o redefinir los programas de retiro</a:t>
            </a:r>
          </a:p>
        </p:txBody>
      </p:sp>
    </p:spTree>
    <p:extLst>
      <p:ext uri="{BB962C8B-B14F-4D97-AF65-F5344CB8AC3E}">
        <p14:creationId xmlns:p14="http://schemas.microsoft.com/office/powerpoint/2010/main" val="11204224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2" name="1 CuadroTexto"/>
          <p:cNvSpPr txBox="1"/>
          <p:nvPr/>
        </p:nvSpPr>
        <p:spPr>
          <a:xfrm>
            <a:off x="0" y="573305"/>
            <a:ext cx="8994711"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Desafíos: Ampliar el Mercado Financiero</a:t>
            </a:r>
            <a:endParaRPr lang="en-US" sz="2000" b="1" dirty="0">
              <a:solidFill>
                <a:schemeClr val="accent2">
                  <a:lumMod val="75000"/>
                </a:schemeClr>
              </a:solidFill>
              <a:latin typeface="Calibri" panose="020F0502020204030204" pitchFamily="34" charset="0"/>
            </a:endParaRPr>
          </a:p>
        </p:txBody>
      </p:sp>
      <p:sp>
        <p:nvSpPr>
          <p:cNvPr id="8" name="CuadroTexto 7"/>
          <p:cNvSpPr txBox="1"/>
          <p:nvPr/>
        </p:nvSpPr>
        <p:spPr>
          <a:xfrm>
            <a:off x="737866" y="1358333"/>
            <a:ext cx="7437172" cy="1015663"/>
          </a:xfrm>
          <a:prstGeom prst="rect">
            <a:avLst/>
          </a:prstGeom>
          <a:noFill/>
        </p:spPr>
        <p:txBody>
          <a:bodyPr wrap="square" rtlCol="0">
            <a:spAutoFit/>
          </a:bodyPr>
          <a:lstStyle/>
          <a:p>
            <a:pPr marL="342900" indent="-342900" algn="just">
              <a:buFont typeface="Wingdings" panose="05000000000000000000" pitchFamily="2" charset="2"/>
              <a:buChar char="ü"/>
            </a:pPr>
            <a:r>
              <a:rPr lang="es-MX" sz="2000" dirty="0"/>
              <a:t>El mercado financiero debe disponer de una oferta amplia de instrumentos de largo </a:t>
            </a:r>
            <a:r>
              <a:rPr lang="es-MX" sz="2000" dirty="0" smtClean="0"/>
              <a:t>plazo para calzar adecuadamente sus obligaciones… aquí vemos un ejemplo (México)</a:t>
            </a:r>
            <a:endParaRPr lang="es-MX" sz="2000" dirty="0"/>
          </a:p>
        </p:txBody>
      </p:sp>
      <p:pic>
        <p:nvPicPr>
          <p:cNvPr id="9" name="Imagen 8"/>
          <p:cNvPicPr>
            <a:picLocks noChangeAspect="1"/>
          </p:cNvPicPr>
          <p:nvPr/>
        </p:nvPicPr>
        <p:blipFill>
          <a:blip r:embed="rId4"/>
          <a:stretch>
            <a:fillRect/>
          </a:stretch>
        </p:blipFill>
        <p:spPr>
          <a:xfrm>
            <a:off x="4007897" y="2457011"/>
            <a:ext cx="4584589" cy="2773920"/>
          </a:xfrm>
          <a:prstGeom prst="rect">
            <a:avLst/>
          </a:prstGeom>
        </p:spPr>
      </p:pic>
      <p:sp>
        <p:nvSpPr>
          <p:cNvPr id="11" name="CuadroTexto 10"/>
          <p:cNvSpPr txBox="1"/>
          <p:nvPr/>
        </p:nvSpPr>
        <p:spPr>
          <a:xfrm>
            <a:off x="737866" y="5230931"/>
            <a:ext cx="7854620" cy="600164"/>
          </a:xfrm>
          <a:prstGeom prst="rect">
            <a:avLst/>
          </a:prstGeom>
          <a:noFill/>
        </p:spPr>
        <p:txBody>
          <a:bodyPr wrap="square" rtlCol="0">
            <a:spAutoFit/>
          </a:bodyPr>
          <a:lstStyle/>
          <a:p>
            <a:r>
              <a:rPr lang="es-MX" sz="1100" dirty="0" smtClean="0">
                <a:solidFill>
                  <a:schemeClr val="tx1">
                    <a:lumMod val="65000"/>
                    <a:lumOff val="35000"/>
                  </a:schemeClr>
                </a:solidFill>
              </a:rPr>
              <a:t>*Maduración </a:t>
            </a:r>
            <a:r>
              <a:rPr lang="es-MX" sz="1100" dirty="0">
                <a:solidFill>
                  <a:schemeClr val="tx1">
                    <a:lumMod val="65000"/>
                    <a:lumOff val="35000"/>
                  </a:schemeClr>
                </a:solidFill>
              </a:rPr>
              <a:t>promedio de inversiones al cierre de diciembre 2015 de las instituciones que operan el nuevo </a:t>
            </a:r>
            <a:r>
              <a:rPr lang="es-MX" sz="1100" dirty="0" smtClean="0">
                <a:solidFill>
                  <a:schemeClr val="tx1">
                    <a:lumMod val="65000"/>
                    <a:lumOff val="35000"/>
                  </a:schemeClr>
                </a:solidFill>
              </a:rPr>
              <a:t>esquema</a:t>
            </a:r>
          </a:p>
          <a:p>
            <a:r>
              <a:rPr lang="es-MX" sz="1100" dirty="0">
                <a:solidFill>
                  <a:schemeClr val="tx1">
                    <a:lumMod val="65000"/>
                    <a:lumOff val="35000"/>
                  </a:schemeClr>
                </a:solidFill>
              </a:rPr>
              <a:t>Fuente: </a:t>
            </a:r>
            <a:r>
              <a:rPr lang="es-MX" sz="1100" dirty="0" smtClean="0">
                <a:solidFill>
                  <a:schemeClr val="tx1">
                    <a:lumMod val="65000"/>
                    <a:lumOff val="35000"/>
                  </a:schemeClr>
                </a:solidFill>
              </a:rPr>
              <a:t>CNSF, Vigor </a:t>
            </a:r>
            <a:r>
              <a:rPr lang="es-MX" sz="1100" dirty="0">
                <a:solidFill>
                  <a:schemeClr val="tx1">
                    <a:lumMod val="65000"/>
                    <a:lumOff val="35000"/>
                  </a:schemeClr>
                </a:solidFill>
              </a:rPr>
              <a:t>de Pólizas del Nuevo Esquema Operativo a dic </a:t>
            </a:r>
            <a:r>
              <a:rPr lang="es-MX" sz="1100" dirty="0" smtClean="0">
                <a:solidFill>
                  <a:schemeClr val="tx1">
                    <a:lumMod val="65000"/>
                    <a:lumOff val="35000"/>
                  </a:schemeClr>
                </a:solidFill>
              </a:rPr>
              <a:t>2015</a:t>
            </a:r>
          </a:p>
          <a:p>
            <a:r>
              <a:rPr lang="es-MX" sz="1100" dirty="0" smtClean="0">
                <a:solidFill>
                  <a:schemeClr val="tx1">
                    <a:lumMod val="65000"/>
                    <a:lumOff val="35000"/>
                  </a:schemeClr>
                </a:solidFill>
              </a:rPr>
              <a:t>Duración del pasivo estimada con tablas de mortalidad más conservadoras que las de reservas técnicas (RCS)</a:t>
            </a:r>
            <a:endParaRPr lang="es-MX" sz="1100" dirty="0">
              <a:solidFill>
                <a:schemeClr val="tx1">
                  <a:lumMod val="65000"/>
                  <a:lumOff val="35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65509624"/>
              </p:ext>
            </p:extLst>
          </p:nvPr>
        </p:nvGraphicFramePr>
        <p:xfrm>
          <a:off x="737866" y="2451137"/>
          <a:ext cx="2975257" cy="2450967"/>
        </p:xfrm>
        <a:graphic>
          <a:graphicData uri="http://schemas.openxmlformats.org/drawingml/2006/table">
            <a:tbl>
              <a:tblPr firstRow="1" bandRow="1">
                <a:tableStyleId>{5C22544A-7EE6-4342-B048-85BDC9FD1C3A}</a:tableStyleId>
              </a:tblPr>
              <a:tblGrid>
                <a:gridCol w="1239763"/>
                <a:gridCol w="858877"/>
                <a:gridCol w="876617"/>
              </a:tblGrid>
              <a:tr h="579927">
                <a:tc>
                  <a:txBody>
                    <a:bodyPr/>
                    <a:lstStyle/>
                    <a:p>
                      <a:pPr algn="ctr"/>
                      <a:r>
                        <a:rPr lang="es-MX" sz="1400" dirty="0" smtClean="0"/>
                        <a:t>Tipo de pensión</a:t>
                      </a:r>
                      <a:endParaRPr lang="es-MX" sz="1400" dirty="0"/>
                    </a:p>
                  </a:txBody>
                  <a:tcPr/>
                </a:tc>
                <a:tc>
                  <a:txBody>
                    <a:bodyPr/>
                    <a:lstStyle/>
                    <a:p>
                      <a:pPr algn="ctr"/>
                      <a:r>
                        <a:rPr lang="es-MX" sz="1400" dirty="0" smtClean="0"/>
                        <a:t>Edad actuarial</a:t>
                      </a:r>
                      <a:endParaRPr lang="es-MX" sz="1400" dirty="0"/>
                    </a:p>
                  </a:txBody>
                  <a:tcPr/>
                </a:tc>
                <a:tc>
                  <a:txBody>
                    <a:bodyPr/>
                    <a:lstStyle/>
                    <a:p>
                      <a:pPr algn="ctr"/>
                      <a:r>
                        <a:rPr lang="es-MX" sz="1400" dirty="0" smtClean="0"/>
                        <a:t>Duración (años)</a:t>
                      </a:r>
                      <a:endParaRPr lang="es-MX" sz="1400" dirty="0"/>
                    </a:p>
                  </a:txBody>
                  <a:tcPr/>
                </a:tc>
              </a:tr>
              <a:tr h="234650">
                <a:tc>
                  <a:txBody>
                    <a:bodyPr/>
                    <a:lstStyle/>
                    <a:p>
                      <a:pPr algn="l" fontAlgn="b"/>
                      <a:r>
                        <a:rPr lang="es-MX" sz="1200" b="0" i="0" u="none" strike="noStrike" dirty="0" smtClean="0">
                          <a:solidFill>
                            <a:schemeClr val="tx1">
                              <a:lumMod val="65000"/>
                              <a:lumOff val="35000"/>
                            </a:schemeClr>
                          </a:solidFill>
                          <a:effectLst/>
                          <a:latin typeface="Calibri" panose="020F0502020204030204" pitchFamily="34" charset="0"/>
                        </a:rPr>
                        <a:t>Orfandad</a:t>
                      </a:r>
                      <a:endParaRPr lang="es-MX" sz="12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lvl="0" algn="ctr" fontAlgn="b"/>
                      <a:r>
                        <a:rPr lang="es-MX" sz="1200" b="0" i="0" u="none" strike="noStrike" dirty="0" smtClean="0">
                          <a:solidFill>
                            <a:schemeClr val="tx1">
                              <a:lumMod val="65000"/>
                              <a:lumOff val="35000"/>
                            </a:schemeClr>
                          </a:solidFill>
                          <a:effectLst/>
                          <a:latin typeface="Calibri" panose="020F0502020204030204" pitchFamily="34" charset="0"/>
                        </a:rPr>
                        <a:t>8.72</a:t>
                      </a:r>
                      <a:endParaRPr lang="es-MX" sz="12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lvl="0" algn="ctr" fontAlgn="b"/>
                      <a:r>
                        <a:rPr lang="es-MX" sz="1200" b="0" i="0" u="none" strike="noStrike" dirty="0" smtClean="0">
                          <a:solidFill>
                            <a:schemeClr val="tx1">
                              <a:lumMod val="65000"/>
                              <a:lumOff val="35000"/>
                            </a:schemeClr>
                          </a:solidFill>
                          <a:effectLst/>
                          <a:latin typeface="Calibri" panose="020F0502020204030204" pitchFamily="34" charset="0"/>
                        </a:rPr>
                        <a:t>5.63</a:t>
                      </a:r>
                      <a:endParaRPr lang="es-MX" sz="12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r>
              <a:tr h="250628">
                <a:tc>
                  <a:txBody>
                    <a:bodyPr/>
                    <a:lstStyle/>
                    <a:p>
                      <a:pPr algn="l" fontAlgn="b"/>
                      <a:r>
                        <a:rPr lang="es-MX" sz="1200" b="0" i="0" u="none" strike="noStrike" dirty="0" smtClean="0">
                          <a:solidFill>
                            <a:schemeClr val="tx1">
                              <a:lumMod val="65000"/>
                              <a:lumOff val="35000"/>
                            </a:schemeClr>
                          </a:solidFill>
                          <a:effectLst/>
                          <a:latin typeface="Calibri" panose="020F0502020204030204" pitchFamily="34" charset="0"/>
                        </a:rPr>
                        <a:t>VE (ISSSTE)</a:t>
                      </a:r>
                      <a:endParaRPr lang="es-MX" sz="12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lvl="0" algn="ctr" fontAlgn="b"/>
                      <a:r>
                        <a:rPr lang="es-MX" sz="1200" b="0" i="0" u="none" strike="noStrike" dirty="0" smtClean="0">
                          <a:solidFill>
                            <a:schemeClr val="tx1">
                              <a:lumMod val="65000"/>
                              <a:lumOff val="35000"/>
                            </a:schemeClr>
                          </a:solidFill>
                          <a:effectLst/>
                          <a:latin typeface="Calibri" panose="020F0502020204030204" pitchFamily="34" charset="0"/>
                        </a:rPr>
                        <a:t>71.69</a:t>
                      </a:r>
                      <a:endParaRPr lang="es-MX" sz="12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lvl="0" algn="ctr" fontAlgn="b"/>
                      <a:r>
                        <a:rPr lang="es-MX" sz="1200" b="0" i="0" u="none" strike="noStrike" dirty="0" smtClean="0">
                          <a:solidFill>
                            <a:schemeClr val="tx1">
                              <a:lumMod val="65000"/>
                              <a:lumOff val="35000"/>
                            </a:schemeClr>
                          </a:solidFill>
                          <a:effectLst/>
                          <a:latin typeface="Calibri" panose="020F0502020204030204" pitchFamily="34" charset="0"/>
                        </a:rPr>
                        <a:t>20.36</a:t>
                      </a:r>
                      <a:endParaRPr lang="es-MX" sz="12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r>
              <a:tr h="248927">
                <a:tc>
                  <a:txBody>
                    <a:bodyPr/>
                    <a:lstStyle/>
                    <a:p>
                      <a:pPr algn="l" fontAlgn="b"/>
                      <a:r>
                        <a:rPr lang="es-MX" sz="1200" b="0" i="0" u="none" strike="noStrike" dirty="0" smtClean="0">
                          <a:solidFill>
                            <a:schemeClr val="tx1">
                              <a:lumMod val="65000"/>
                              <a:lumOff val="35000"/>
                            </a:schemeClr>
                          </a:solidFill>
                          <a:effectLst/>
                          <a:latin typeface="Calibri" panose="020F0502020204030204" pitchFamily="34" charset="0"/>
                        </a:rPr>
                        <a:t>Inversiones *</a:t>
                      </a:r>
                      <a:endParaRPr lang="es-MX" sz="12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lvl="0" algn="ctr" fontAlgn="b"/>
                      <a:r>
                        <a:rPr lang="es-MX" sz="1200" b="0" i="0" u="none" strike="noStrike" dirty="0" err="1" smtClean="0">
                          <a:solidFill>
                            <a:schemeClr val="tx1">
                              <a:lumMod val="65000"/>
                              <a:lumOff val="35000"/>
                            </a:schemeClr>
                          </a:solidFill>
                          <a:effectLst/>
                          <a:latin typeface="Calibri" panose="020F0502020204030204" pitchFamily="34" charset="0"/>
                        </a:rPr>
                        <a:t>n.a</a:t>
                      </a:r>
                      <a:r>
                        <a:rPr lang="es-MX" sz="1200" b="0" i="0" u="none" strike="noStrike" dirty="0" smtClean="0">
                          <a:solidFill>
                            <a:schemeClr val="tx1">
                              <a:lumMod val="65000"/>
                              <a:lumOff val="35000"/>
                            </a:schemeClr>
                          </a:solidFill>
                          <a:effectLst/>
                          <a:latin typeface="Calibri" panose="020F0502020204030204" pitchFamily="34" charset="0"/>
                        </a:rPr>
                        <a:t>.</a:t>
                      </a:r>
                      <a:endParaRPr lang="es-MX" sz="12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23.59</a:t>
                      </a:r>
                    </a:p>
                  </a:txBody>
                  <a:tcPr marL="9525" marR="9525" marT="9525" marB="0" anchor="b"/>
                </a:tc>
              </a:tr>
              <a:tr h="240186">
                <a:tc>
                  <a:txBody>
                    <a:bodyPr/>
                    <a:lstStyle/>
                    <a:p>
                      <a:pPr algn="l" fontAlgn="b"/>
                      <a:r>
                        <a:rPr lang="es-MX" sz="1200" b="0" i="0" u="none" strike="noStrike" dirty="0">
                          <a:solidFill>
                            <a:schemeClr val="tx1">
                              <a:lumMod val="65000"/>
                              <a:lumOff val="35000"/>
                            </a:schemeClr>
                          </a:solidFill>
                          <a:effectLst/>
                          <a:latin typeface="Calibri" panose="020F0502020204030204" pitchFamily="34" charset="0"/>
                        </a:rPr>
                        <a:t>Invalidez</a:t>
                      </a: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47.15</a:t>
                      </a: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21.46</a:t>
                      </a:r>
                    </a:p>
                  </a:txBody>
                  <a:tcPr marL="9525" marR="9525" marT="9525" marB="0" anchor="b"/>
                </a:tc>
              </a:tr>
              <a:tr h="250629">
                <a:tc>
                  <a:txBody>
                    <a:bodyPr/>
                    <a:lstStyle/>
                    <a:p>
                      <a:pPr algn="l" fontAlgn="b"/>
                      <a:r>
                        <a:rPr lang="es-MX" sz="1200" b="0" i="0" u="none" strike="noStrike" dirty="0">
                          <a:solidFill>
                            <a:schemeClr val="tx1">
                              <a:lumMod val="65000"/>
                              <a:lumOff val="35000"/>
                            </a:schemeClr>
                          </a:solidFill>
                          <a:effectLst/>
                          <a:latin typeface="Calibri" panose="020F0502020204030204" pitchFamily="34" charset="0"/>
                        </a:rPr>
                        <a:t>CE (ISSSTE)</a:t>
                      </a: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64.43</a:t>
                      </a: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27.87</a:t>
                      </a:r>
                    </a:p>
                  </a:txBody>
                  <a:tcPr marL="9525" marR="9525" marT="9525" marB="0" anchor="b"/>
                </a:tc>
              </a:tr>
              <a:tr h="215340">
                <a:tc>
                  <a:txBody>
                    <a:bodyPr/>
                    <a:lstStyle/>
                    <a:p>
                      <a:pPr algn="l" fontAlgn="b"/>
                      <a:r>
                        <a:rPr lang="es-MX" sz="1200" b="0" i="0" u="none" strike="noStrike">
                          <a:solidFill>
                            <a:schemeClr val="tx1">
                              <a:lumMod val="65000"/>
                              <a:lumOff val="35000"/>
                            </a:schemeClr>
                          </a:solidFill>
                          <a:effectLst/>
                          <a:latin typeface="Calibri" panose="020F0502020204030204" pitchFamily="34" charset="0"/>
                        </a:rPr>
                        <a:t>Viudez</a:t>
                      </a:r>
                    </a:p>
                  </a:txBody>
                  <a:tcPr marL="9525" marR="9525" marT="9525" marB="0" anchor="b"/>
                </a:tc>
                <a:tc>
                  <a:txBody>
                    <a:bodyPr/>
                    <a:lstStyle/>
                    <a:p>
                      <a:pPr lvl="0" algn="ctr" fontAlgn="b"/>
                      <a:r>
                        <a:rPr lang="es-MX" sz="1200" b="0" i="0" u="none" strike="noStrike">
                          <a:solidFill>
                            <a:schemeClr val="tx1">
                              <a:lumMod val="65000"/>
                              <a:lumOff val="35000"/>
                            </a:schemeClr>
                          </a:solidFill>
                          <a:effectLst/>
                          <a:latin typeface="Calibri" panose="020F0502020204030204" pitchFamily="34" charset="0"/>
                        </a:rPr>
                        <a:t>52.48</a:t>
                      </a: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34.44</a:t>
                      </a:r>
                    </a:p>
                  </a:txBody>
                  <a:tcPr marL="9525" marR="9525" marT="9525" marB="0" anchor="b"/>
                </a:tc>
              </a:tr>
              <a:tr h="215340">
                <a:tc>
                  <a:txBody>
                    <a:bodyPr/>
                    <a:lstStyle/>
                    <a:p>
                      <a:pPr algn="l" fontAlgn="b"/>
                      <a:r>
                        <a:rPr lang="es-MX" sz="1200" b="0" i="0" u="none" strike="noStrike">
                          <a:solidFill>
                            <a:schemeClr val="tx1">
                              <a:lumMod val="65000"/>
                              <a:lumOff val="35000"/>
                            </a:schemeClr>
                          </a:solidFill>
                          <a:effectLst/>
                          <a:latin typeface="Calibri" panose="020F0502020204030204" pitchFamily="34" charset="0"/>
                        </a:rPr>
                        <a:t>Incapacidad</a:t>
                      </a:r>
                    </a:p>
                  </a:txBody>
                  <a:tcPr marL="9525" marR="9525" marT="9525" marB="0" anchor="b"/>
                </a:tc>
                <a:tc>
                  <a:txBody>
                    <a:bodyPr/>
                    <a:lstStyle/>
                    <a:p>
                      <a:pPr lvl="0" algn="ctr" fontAlgn="b"/>
                      <a:r>
                        <a:rPr lang="es-MX" sz="1200" b="0" i="0" u="none" strike="noStrike">
                          <a:solidFill>
                            <a:schemeClr val="tx1">
                              <a:lumMod val="65000"/>
                              <a:lumOff val="35000"/>
                            </a:schemeClr>
                          </a:solidFill>
                          <a:effectLst/>
                          <a:latin typeface="Calibri" panose="020F0502020204030204" pitchFamily="34" charset="0"/>
                        </a:rPr>
                        <a:t>34.53</a:t>
                      </a: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46.29</a:t>
                      </a:r>
                    </a:p>
                  </a:txBody>
                  <a:tcPr marL="9525" marR="9525" marT="9525" marB="0" anchor="b"/>
                </a:tc>
              </a:tr>
              <a:tr h="215340">
                <a:tc>
                  <a:txBody>
                    <a:bodyPr/>
                    <a:lstStyle/>
                    <a:p>
                      <a:pPr algn="l" fontAlgn="b"/>
                      <a:r>
                        <a:rPr lang="es-MX" sz="1200" b="0" i="0" u="none" strike="noStrike" dirty="0">
                          <a:solidFill>
                            <a:schemeClr val="tx1">
                              <a:lumMod val="65000"/>
                              <a:lumOff val="35000"/>
                            </a:schemeClr>
                          </a:solidFill>
                          <a:effectLst/>
                          <a:latin typeface="Calibri" panose="020F0502020204030204" pitchFamily="34" charset="0"/>
                        </a:rPr>
                        <a:t>Viudez y Orfandad</a:t>
                      </a: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36.82</a:t>
                      </a:r>
                    </a:p>
                  </a:txBody>
                  <a:tcPr marL="9525" marR="9525" marT="9525" marB="0" anchor="b"/>
                </a:tc>
                <a:tc>
                  <a:txBody>
                    <a:bodyPr/>
                    <a:lstStyle/>
                    <a:p>
                      <a:pPr lvl="0" algn="ctr" fontAlgn="b"/>
                      <a:r>
                        <a:rPr lang="es-MX" sz="1200" b="0" i="0" u="none" strike="noStrike" dirty="0">
                          <a:solidFill>
                            <a:schemeClr val="tx1">
                              <a:lumMod val="65000"/>
                              <a:lumOff val="35000"/>
                            </a:schemeClr>
                          </a:solidFill>
                          <a:effectLst/>
                          <a:latin typeface="Calibri" panose="020F0502020204030204" pitchFamily="34" charset="0"/>
                        </a:rPr>
                        <a:t>53.43</a:t>
                      </a:r>
                    </a:p>
                  </a:txBody>
                  <a:tcPr marL="9525" marR="9525" marT="9525" marB="0" anchor="b"/>
                </a:tc>
              </a:tr>
            </a:tbl>
          </a:graphicData>
        </a:graphic>
      </p:graphicFrame>
    </p:spTree>
    <p:extLst>
      <p:ext uri="{BB962C8B-B14F-4D97-AF65-F5344CB8AC3E}">
        <p14:creationId xmlns:p14="http://schemas.microsoft.com/office/powerpoint/2010/main" val="3723199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5" name="CuadroTexto 4"/>
          <p:cNvSpPr txBox="1"/>
          <p:nvPr/>
        </p:nvSpPr>
        <p:spPr>
          <a:xfrm>
            <a:off x="889428" y="1212980"/>
            <a:ext cx="7694735" cy="369332"/>
          </a:xfrm>
          <a:prstGeom prst="rect">
            <a:avLst/>
          </a:prstGeom>
          <a:noFill/>
        </p:spPr>
        <p:txBody>
          <a:bodyPr wrap="square" rtlCol="0">
            <a:spAutoFit/>
          </a:bodyPr>
          <a:lstStyle/>
          <a:p>
            <a:r>
              <a:rPr lang="es-ES" b="1" dirty="0"/>
              <a:t>Swaps de longevidad y transacciones de transferencia de riesgo de longevidad</a:t>
            </a:r>
            <a:endParaRPr lang="es-MX" b="1" dirty="0"/>
          </a:p>
        </p:txBody>
      </p:sp>
      <p:pic>
        <p:nvPicPr>
          <p:cNvPr id="6" name="Imagen 5"/>
          <p:cNvPicPr>
            <a:picLocks noChangeAspect="1"/>
          </p:cNvPicPr>
          <p:nvPr/>
        </p:nvPicPr>
        <p:blipFill>
          <a:blip r:embed="rId4"/>
          <a:stretch>
            <a:fillRect/>
          </a:stretch>
        </p:blipFill>
        <p:spPr>
          <a:xfrm>
            <a:off x="889428" y="1685890"/>
            <a:ext cx="7582768" cy="4546959"/>
          </a:xfrm>
          <a:prstGeom prst="rect">
            <a:avLst/>
          </a:prstGeom>
        </p:spPr>
      </p:pic>
      <p:sp>
        <p:nvSpPr>
          <p:cNvPr id="7" name="CuadroTexto 6"/>
          <p:cNvSpPr txBox="1"/>
          <p:nvPr/>
        </p:nvSpPr>
        <p:spPr>
          <a:xfrm>
            <a:off x="816620" y="6210495"/>
            <a:ext cx="7582768" cy="276999"/>
          </a:xfrm>
          <a:prstGeom prst="rect">
            <a:avLst/>
          </a:prstGeom>
          <a:noFill/>
        </p:spPr>
        <p:txBody>
          <a:bodyPr wrap="square" rtlCol="0">
            <a:spAutoFit/>
          </a:bodyPr>
          <a:lstStyle/>
          <a:p>
            <a:r>
              <a:rPr lang="es-MX" sz="1200" dirty="0"/>
              <a:t>Fuente: http://www.artemis.bm/library/longevity_swaps_risk_transfers.html </a:t>
            </a:r>
          </a:p>
        </p:txBody>
      </p:sp>
      <p:sp>
        <p:nvSpPr>
          <p:cNvPr id="10" name="1 CuadroTexto"/>
          <p:cNvSpPr txBox="1"/>
          <p:nvPr/>
        </p:nvSpPr>
        <p:spPr>
          <a:xfrm>
            <a:off x="0" y="573305"/>
            <a:ext cx="8994711"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Desafíos: Transferencia de Riesgos</a:t>
            </a:r>
            <a:endParaRPr lang="en-US" sz="2000" b="1"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18311588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10" name="1 CuadroTexto"/>
          <p:cNvSpPr txBox="1"/>
          <p:nvPr/>
        </p:nvSpPr>
        <p:spPr>
          <a:xfrm>
            <a:off x="0" y="573305"/>
            <a:ext cx="8994711"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Desafíos: Convergencia Regulatoria</a:t>
            </a:r>
            <a:endParaRPr lang="en-US" sz="2000" b="1" dirty="0">
              <a:solidFill>
                <a:schemeClr val="accent2">
                  <a:lumMod val="75000"/>
                </a:schemeClr>
              </a:solidFill>
              <a:latin typeface="Calibri" panose="020F0502020204030204" pitchFamily="34" charset="0"/>
            </a:endParaRPr>
          </a:p>
        </p:txBody>
      </p:sp>
      <p:sp>
        <p:nvSpPr>
          <p:cNvPr id="11" name="CuadroTexto 10"/>
          <p:cNvSpPr txBox="1"/>
          <p:nvPr/>
        </p:nvSpPr>
        <p:spPr>
          <a:xfrm>
            <a:off x="737866" y="1358333"/>
            <a:ext cx="7437172" cy="707886"/>
          </a:xfrm>
          <a:prstGeom prst="rect">
            <a:avLst/>
          </a:prstGeom>
          <a:noFill/>
        </p:spPr>
        <p:txBody>
          <a:bodyPr wrap="square" rtlCol="0">
            <a:spAutoFit/>
          </a:bodyPr>
          <a:lstStyle/>
          <a:p>
            <a:pPr marL="342900" indent="-342900" algn="just">
              <a:buFont typeface="Wingdings" panose="05000000000000000000" pitchFamily="2" charset="2"/>
              <a:buChar char="ü"/>
            </a:pPr>
            <a:r>
              <a:rPr lang="es-MX" sz="2000" dirty="0" smtClean="0"/>
              <a:t>Evitar arbitraje regulatorio con productos alternativos que afrontan riesgos similares…</a:t>
            </a:r>
            <a:endParaRPr lang="es-MX" sz="2000" dirty="0"/>
          </a:p>
        </p:txBody>
      </p:sp>
      <p:pic>
        <p:nvPicPr>
          <p:cNvPr id="15" name="Imagen 14" descr="D:\Docs varios Asuntos Económicos\2017\1er trim\Longevidad y Envejecimiento\grafica convergencia regulatoria.png"/>
          <p:cNvPicPr/>
          <p:nvPr/>
        </p:nvPicPr>
        <p:blipFill rotWithShape="1">
          <a:blip r:embed="rId4">
            <a:extLst>
              <a:ext uri="{28A0092B-C50C-407E-A947-70E740481C1C}">
                <a14:useLocalDpi xmlns:a14="http://schemas.microsoft.com/office/drawing/2010/main" val="0"/>
              </a:ext>
            </a:extLst>
          </a:blip>
          <a:srcRect l="5521" t="3574" r="43855" b="44353"/>
          <a:stretch/>
        </p:blipFill>
        <p:spPr bwMode="auto">
          <a:xfrm>
            <a:off x="970384" y="2097250"/>
            <a:ext cx="7204654" cy="42568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28820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5" name="CuadroTexto 4"/>
          <p:cNvSpPr txBox="1"/>
          <p:nvPr/>
        </p:nvSpPr>
        <p:spPr>
          <a:xfrm>
            <a:off x="249695" y="1550324"/>
            <a:ext cx="8716617" cy="1323439"/>
          </a:xfrm>
          <a:prstGeom prst="rect">
            <a:avLst/>
          </a:prstGeom>
          <a:noFill/>
        </p:spPr>
        <p:txBody>
          <a:bodyPr wrap="square" rtlCol="0">
            <a:spAutoFit/>
          </a:bodyPr>
          <a:lstStyle/>
          <a:p>
            <a:pPr marL="342900" indent="-342900">
              <a:buFont typeface="Arial"/>
              <a:buChar char="•"/>
            </a:pPr>
            <a:r>
              <a:rPr lang="es-MX" sz="2000" b="1" dirty="0" smtClean="0">
                <a:solidFill>
                  <a:srgbClr val="00B0F0"/>
                </a:solidFill>
              </a:rPr>
              <a:t>Por lo general las personas subestiman la sobrevivencia propia (encuestas) </a:t>
            </a:r>
          </a:p>
          <a:p>
            <a:pPr marL="800100" lvl="1" indent="-342900">
              <a:buFont typeface="Arial"/>
              <a:buChar char="•"/>
            </a:pPr>
            <a:r>
              <a:rPr lang="es-MX" sz="2000" dirty="0" smtClean="0"/>
              <a:t>Australia</a:t>
            </a:r>
            <a:r>
              <a:rPr lang="es-MX" sz="2000" dirty="0" smtClean="0">
                <a:sym typeface="Wingdings" panose="05000000000000000000" pitchFamily="2" charset="2"/>
              </a:rPr>
              <a:t></a:t>
            </a:r>
            <a:r>
              <a:rPr lang="es-MX" sz="2000" dirty="0" smtClean="0"/>
              <a:t> personas de 50 años subestiman en mas de 7 años su E.V.</a:t>
            </a:r>
          </a:p>
          <a:p>
            <a:pPr marL="742950" lvl="1" indent="-285750" algn="just">
              <a:buFont typeface="Arial" panose="020B0604020202020204" pitchFamily="34" charset="0"/>
              <a:buChar char="•"/>
            </a:pPr>
            <a:r>
              <a:rPr lang="es-MX" sz="2000" dirty="0" smtClean="0"/>
              <a:t>R.U. </a:t>
            </a:r>
            <a:r>
              <a:rPr lang="es-MX" sz="2000" dirty="0" smtClean="0">
                <a:sym typeface="Wingdings" panose="05000000000000000000" pitchFamily="2" charset="2"/>
              </a:rPr>
              <a:t> </a:t>
            </a:r>
            <a:r>
              <a:rPr lang="es-MX" sz="2000" dirty="0" smtClean="0"/>
              <a:t>hombres (55 </a:t>
            </a:r>
            <a:r>
              <a:rPr lang="es-MX" sz="2000" dirty="0"/>
              <a:t>a</a:t>
            </a:r>
            <a:r>
              <a:rPr lang="es-MX" sz="2000" dirty="0" smtClean="0"/>
              <a:t> 64) esperan vivir hasta los 81 años -su E.V. es 86; mujeres esperan vivir hasta los 79 años -su E.V. es 89</a:t>
            </a:r>
            <a:r>
              <a:rPr lang="es-MX" sz="2000" dirty="0" smtClean="0"/>
              <a:t>.</a:t>
            </a:r>
            <a:endParaRPr lang="es-MX" sz="2000" dirty="0" smtClean="0"/>
          </a:p>
        </p:txBody>
      </p:sp>
      <p:sp>
        <p:nvSpPr>
          <p:cNvPr id="8" name="CuadroTexto 7"/>
          <p:cNvSpPr txBox="1"/>
          <p:nvPr/>
        </p:nvSpPr>
        <p:spPr>
          <a:xfrm>
            <a:off x="445909" y="3561682"/>
            <a:ext cx="8645827" cy="2554545"/>
          </a:xfrm>
          <a:prstGeom prst="rect">
            <a:avLst/>
          </a:prstGeom>
          <a:noFill/>
        </p:spPr>
        <p:txBody>
          <a:bodyPr wrap="square" rtlCol="0">
            <a:spAutoFit/>
          </a:bodyPr>
          <a:lstStyle/>
          <a:p>
            <a:pPr marL="1438275" indent="-1438275" algn="just"/>
            <a:r>
              <a:rPr lang="es-MX" sz="2000" b="1" dirty="0">
                <a:solidFill>
                  <a:srgbClr val="00B0F0"/>
                </a:solidFill>
              </a:rPr>
              <a:t>Idoneidad:</a:t>
            </a:r>
            <a:r>
              <a:rPr lang="es-MX" sz="2000" dirty="0" smtClean="0"/>
              <a:t> 	Implementar mecanismos para que se comprenda el concepto de “</a:t>
            </a:r>
            <a:r>
              <a:rPr lang="es-MX" sz="2000" b="1" dirty="0">
                <a:solidFill>
                  <a:srgbClr val="00B0F0"/>
                </a:solidFill>
              </a:rPr>
              <a:t>ingreso idóneo</a:t>
            </a:r>
            <a:r>
              <a:rPr lang="es-MX" sz="2000" dirty="0" smtClean="0"/>
              <a:t>” a fin de que puedan planear en consecuencia</a:t>
            </a:r>
            <a:r>
              <a:rPr lang="es-MX" sz="2000" dirty="0" smtClean="0">
                <a:sym typeface="Wingdings" panose="05000000000000000000" pitchFamily="2" charset="2"/>
              </a:rPr>
              <a:t></a:t>
            </a:r>
            <a:r>
              <a:rPr lang="es-MX" sz="2000" dirty="0" smtClean="0"/>
              <a:t> Acumular lo </a:t>
            </a:r>
            <a:r>
              <a:rPr lang="es-MX" sz="2000" b="1" dirty="0">
                <a:solidFill>
                  <a:srgbClr val="00B0F0"/>
                </a:solidFill>
              </a:rPr>
              <a:t>ahorros idóneos </a:t>
            </a:r>
            <a:r>
              <a:rPr lang="es-MX" sz="2000" dirty="0" smtClean="0"/>
              <a:t>durante el periodo laboral.</a:t>
            </a:r>
          </a:p>
          <a:p>
            <a:pPr marL="1438275" indent="-1438275" algn="just"/>
            <a:r>
              <a:rPr lang="es-MX" sz="2000" b="1" dirty="0">
                <a:solidFill>
                  <a:srgbClr val="00B0F0"/>
                </a:solidFill>
              </a:rPr>
              <a:t>Información: </a:t>
            </a:r>
            <a:r>
              <a:rPr lang="es-MX" sz="2000" dirty="0" smtClean="0"/>
              <a:t>Las personas requieren de información, no sólo en el momento de retirarse, sino de </a:t>
            </a:r>
            <a:r>
              <a:rPr lang="es-MX" sz="2000" b="1" dirty="0">
                <a:solidFill>
                  <a:srgbClr val="00B0F0"/>
                </a:solidFill>
              </a:rPr>
              <a:t>manera previa y posterior</a:t>
            </a:r>
            <a:r>
              <a:rPr lang="es-MX" sz="2000" dirty="0" smtClean="0"/>
              <a:t>; </a:t>
            </a:r>
            <a:r>
              <a:rPr lang="es-MX" sz="2000" b="1" dirty="0">
                <a:solidFill>
                  <a:srgbClr val="00B0F0"/>
                </a:solidFill>
              </a:rPr>
              <a:t>información sobre E.V</a:t>
            </a:r>
            <a:r>
              <a:rPr lang="es-MX" sz="2000" dirty="0" smtClean="0"/>
              <a:t>. sería conveniente. </a:t>
            </a:r>
          </a:p>
          <a:p>
            <a:pPr marL="1438275" indent="-1438275" algn="just"/>
            <a:r>
              <a:rPr lang="es-MX" sz="2000" b="1" dirty="0">
                <a:solidFill>
                  <a:srgbClr val="00B0F0"/>
                </a:solidFill>
              </a:rPr>
              <a:t>Flexibilidad:  Regulación flexible </a:t>
            </a:r>
            <a:r>
              <a:rPr lang="es-MX" sz="2000" dirty="0" smtClean="0"/>
              <a:t>para que refleje las necesidades individuales de retiro; cambios en las circunstancias y, la selección de opciones. </a:t>
            </a:r>
            <a:endParaRPr lang="es-MX" sz="2000" dirty="0"/>
          </a:p>
        </p:txBody>
      </p:sp>
      <p:sp>
        <p:nvSpPr>
          <p:cNvPr id="16" name="CuadroTexto 15"/>
          <p:cNvSpPr txBox="1"/>
          <p:nvPr/>
        </p:nvSpPr>
        <p:spPr>
          <a:xfrm>
            <a:off x="546968" y="3130212"/>
            <a:ext cx="3416000" cy="400110"/>
          </a:xfrm>
          <a:prstGeom prst="rect">
            <a:avLst/>
          </a:prstGeom>
          <a:noFill/>
        </p:spPr>
        <p:txBody>
          <a:bodyPr wrap="none" rtlCol="0">
            <a:spAutoFit/>
          </a:bodyPr>
          <a:lstStyle/>
          <a:p>
            <a:r>
              <a:rPr lang="es-MX" sz="2000" dirty="0" smtClean="0"/>
              <a:t>Bajo los siguientes principios….</a:t>
            </a:r>
            <a:endParaRPr lang="es-MX" sz="2000" dirty="0"/>
          </a:p>
        </p:txBody>
      </p:sp>
      <p:sp>
        <p:nvSpPr>
          <p:cNvPr id="10" name="1 CuadroTexto"/>
          <p:cNvSpPr txBox="1"/>
          <p:nvPr/>
        </p:nvSpPr>
        <p:spPr>
          <a:xfrm>
            <a:off x="0" y="573305"/>
            <a:ext cx="8994711"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Desafíos: Educación Financiera</a:t>
            </a:r>
            <a:endParaRPr lang="en-US" sz="2000" b="1"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24580481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3" name="Rectángulo 2"/>
          <p:cNvSpPr/>
          <p:nvPr/>
        </p:nvSpPr>
        <p:spPr>
          <a:xfrm>
            <a:off x="502534" y="1231641"/>
            <a:ext cx="8210939" cy="830997"/>
          </a:xfrm>
          <a:prstGeom prst="rect">
            <a:avLst/>
          </a:prstGeom>
        </p:spPr>
        <p:txBody>
          <a:bodyPr wrap="square">
            <a:spAutoFit/>
          </a:bodyPr>
          <a:lstStyle/>
          <a:p>
            <a:pPr algn="just"/>
            <a:r>
              <a:rPr lang="es-MX" sz="1600" dirty="0"/>
              <a:t>La Comisión Nacional del Sistema de Ahorro para el Retiro (CONSAR) y la Comisión Nacional de Seguros y Fianzas (CNSF), </a:t>
            </a:r>
            <a:r>
              <a:rPr lang="es-MX" sz="1600" dirty="0" smtClean="0"/>
              <a:t>han </a:t>
            </a:r>
            <a:r>
              <a:rPr lang="es-MX" sz="1600" dirty="0"/>
              <a:t>puesto a disposición de los trabajadores solicitantes de pensión el nuevo “</a:t>
            </a:r>
            <a:r>
              <a:rPr lang="es-MX" sz="1600" b="1" dirty="0"/>
              <a:t>Documento de Oferta</a:t>
            </a:r>
            <a:r>
              <a:rPr lang="es-MX" sz="1600" dirty="0" smtClean="0"/>
              <a:t>”</a:t>
            </a:r>
            <a:r>
              <a:rPr lang="es-MX" sz="1600" dirty="0"/>
              <a:t>.</a:t>
            </a:r>
            <a:endParaRPr lang="es-MX" sz="1600" dirty="0"/>
          </a:p>
        </p:txBody>
      </p:sp>
      <p:sp>
        <p:nvSpPr>
          <p:cNvPr id="4" name="Rectángulo 3"/>
          <p:cNvSpPr/>
          <p:nvPr/>
        </p:nvSpPr>
        <p:spPr>
          <a:xfrm>
            <a:off x="3712264" y="2107214"/>
            <a:ext cx="4965205" cy="1323439"/>
          </a:xfrm>
          <a:prstGeom prst="rect">
            <a:avLst/>
          </a:prstGeom>
          <a:solidFill>
            <a:schemeClr val="accent1"/>
          </a:solidFill>
        </p:spPr>
        <p:txBody>
          <a:bodyPr wrap="square">
            <a:spAutoFit/>
          </a:bodyPr>
          <a:lstStyle/>
          <a:p>
            <a:pPr algn="just"/>
            <a:r>
              <a:rPr lang="es-MX" sz="1600" dirty="0">
                <a:solidFill>
                  <a:schemeClr val="bg1"/>
                </a:solidFill>
              </a:rPr>
              <a:t>El nuevo “</a:t>
            </a:r>
            <a:r>
              <a:rPr lang="es-MX" sz="1600" b="1" dirty="0">
                <a:solidFill>
                  <a:schemeClr val="bg1"/>
                </a:solidFill>
              </a:rPr>
              <a:t>Documento de Oferta</a:t>
            </a:r>
            <a:r>
              <a:rPr lang="es-MX" sz="1600" dirty="0">
                <a:solidFill>
                  <a:schemeClr val="bg1"/>
                </a:solidFill>
              </a:rPr>
              <a:t>” se diseñó considerando las mejores prácticas de la “teoría del comportamiento humano” (</a:t>
            </a:r>
            <a:r>
              <a:rPr lang="es-MX" sz="1600" i="1" dirty="0" err="1">
                <a:solidFill>
                  <a:schemeClr val="bg1"/>
                </a:solidFill>
              </a:rPr>
              <a:t>behavioural</a:t>
            </a:r>
            <a:r>
              <a:rPr lang="es-MX" sz="1600" i="1" dirty="0">
                <a:solidFill>
                  <a:schemeClr val="bg1"/>
                </a:solidFill>
              </a:rPr>
              <a:t> </a:t>
            </a:r>
            <a:r>
              <a:rPr lang="es-MX" sz="1600" i="1" dirty="0" err="1">
                <a:solidFill>
                  <a:schemeClr val="bg1"/>
                </a:solidFill>
              </a:rPr>
              <a:t>economics</a:t>
            </a:r>
            <a:r>
              <a:rPr lang="es-MX" sz="1600" dirty="0">
                <a:solidFill>
                  <a:schemeClr val="bg1"/>
                </a:solidFill>
              </a:rPr>
              <a:t>) que busca “guiar” y orientar al consumidor para que tome las mejores decisiones.</a:t>
            </a:r>
          </a:p>
        </p:txBody>
      </p:sp>
      <p:sp>
        <p:nvSpPr>
          <p:cNvPr id="7" name="Rectángulo 6"/>
          <p:cNvSpPr/>
          <p:nvPr/>
        </p:nvSpPr>
        <p:spPr>
          <a:xfrm>
            <a:off x="502534" y="5392130"/>
            <a:ext cx="8210939" cy="954107"/>
          </a:xfrm>
          <a:prstGeom prst="rect">
            <a:avLst/>
          </a:prstGeom>
        </p:spPr>
        <p:txBody>
          <a:bodyPr wrap="square">
            <a:spAutoFit/>
          </a:bodyPr>
          <a:lstStyle/>
          <a:p>
            <a:r>
              <a:rPr lang="es-MX" sz="1400" dirty="0"/>
              <a:t>Cabe recordar que en México las leyes de seguridad social contemplan dos modalidades de pago de pensión</a:t>
            </a:r>
            <a:r>
              <a:rPr lang="es-MX" sz="1400" dirty="0" smtClean="0"/>
              <a:t>:</a:t>
            </a:r>
          </a:p>
          <a:p>
            <a:pPr marL="285750" indent="-285750">
              <a:buFont typeface="Arial" panose="020B0604020202020204" pitchFamily="34" charset="0"/>
              <a:buChar char="•"/>
            </a:pPr>
            <a:r>
              <a:rPr lang="es-MX" sz="1400" b="1" dirty="0" smtClean="0"/>
              <a:t>La </a:t>
            </a:r>
            <a:r>
              <a:rPr lang="es-MX" sz="1400" b="1" dirty="0"/>
              <a:t>Renta Vitalicia, una mensualidad que pagará la Aseguradora que el trabajador elija mediante el “Documento de Oferta</a:t>
            </a:r>
            <a:r>
              <a:rPr lang="es-MX" sz="1400" b="1" dirty="0" smtClean="0"/>
              <a:t>” y el </a:t>
            </a:r>
            <a:r>
              <a:rPr lang="es-MX" sz="1400" dirty="0" smtClean="0"/>
              <a:t> </a:t>
            </a:r>
            <a:r>
              <a:rPr lang="es-MX" sz="1400" dirty="0"/>
              <a:t>Retiro Programado, una mensualidad que pagará la AFORE en la cual está registrado el trabajador al momento de pensionarse.</a:t>
            </a:r>
          </a:p>
        </p:txBody>
      </p:sp>
      <p:pic>
        <p:nvPicPr>
          <p:cNvPr id="15" name="Imagen 14"/>
          <p:cNvPicPr/>
          <p:nvPr/>
        </p:nvPicPr>
        <p:blipFill rotWithShape="1">
          <a:blip r:embed="rId4"/>
          <a:srcRect l="60580" t="27797" r="19877" b="49454"/>
          <a:stretch/>
        </p:blipFill>
        <p:spPr bwMode="auto">
          <a:xfrm>
            <a:off x="663221" y="2282269"/>
            <a:ext cx="2131384" cy="1262558"/>
          </a:xfrm>
          <a:prstGeom prst="rect">
            <a:avLst/>
          </a:prstGeom>
          <a:ln>
            <a:noFill/>
          </a:ln>
          <a:extLst>
            <a:ext uri="{53640926-AAD7-44d8-BBD7-CCE9431645EC}">
              <a14:shadowObscured xmlns:a14="http://schemas.microsoft.com/office/drawing/2010/main"/>
            </a:ext>
          </a:extLst>
        </p:spPr>
      </p:pic>
      <p:sp>
        <p:nvSpPr>
          <p:cNvPr id="10" name="Flecha derecha 9"/>
          <p:cNvSpPr/>
          <p:nvPr/>
        </p:nvSpPr>
        <p:spPr>
          <a:xfrm>
            <a:off x="2915816" y="2649894"/>
            <a:ext cx="639147" cy="4385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 name="Elipse 11"/>
          <p:cNvSpPr/>
          <p:nvPr/>
        </p:nvSpPr>
        <p:spPr>
          <a:xfrm>
            <a:off x="1087506" y="4101333"/>
            <a:ext cx="1282812" cy="75991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7" name="CuadroTexto 16"/>
          <p:cNvSpPr txBox="1"/>
          <p:nvPr/>
        </p:nvSpPr>
        <p:spPr>
          <a:xfrm>
            <a:off x="1188079" y="4296624"/>
            <a:ext cx="1156996" cy="369332"/>
          </a:xfrm>
          <a:prstGeom prst="rect">
            <a:avLst/>
          </a:prstGeom>
          <a:noFill/>
        </p:spPr>
        <p:txBody>
          <a:bodyPr wrap="square" rtlCol="0">
            <a:spAutoFit/>
          </a:bodyPr>
          <a:lstStyle/>
          <a:p>
            <a:r>
              <a:rPr lang="es-MX" dirty="0" smtClean="0">
                <a:solidFill>
                  <a:schemeClr val="bg1"/>
                </a:solidFill>
              </a:rPr>
              <a:t>Objetivos</a:t>
            </a:r>
            <a:endParaRPr lang="es-MX" dirty="0">
              <a:solidFill>
                <a:schemeClr val="bg1"/>
              </a:solidFill>
            </a:endParaRPr>
          </a:p>
        </p:txBody>
      </p:sp>
      <p:sp>
        <p:nvSpPr>
          <p:cNvPr id="18" name="Flecha abajo 17"/>
          <p:cNvSpPr/>
          <p:nvPr/>
        </p:nvSpPr>
        <p:spPr>
          <a:xfrm>
            <a:off x="1406735" y="3570587"/>
            <a:ext cx="644354" cy="4780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9" name="Flecha derecha 18"/>
          <p:cNvSpPr/>
          <p:nvPr/>
        </p:nvSpPr>
        <p:spPr>
          <a:xfrm>
            <a:off x="2915816" y="4165936"/>
            <a:ext cx="713792" cy="4512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0" name="Rectángulo redondeado 19"/>
          <p:cNvSpPr/>
          <p:nvPr/>
        </p:nvSpPr>
        <p:spPr>
          <a:xfrm>
            <a:off x="3808311" y="3821626"/>
            <a:ext cx="4869158" cy="128826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Tx/>
              <a:buChar char="-"/>
            </a:pPr>
            <a:r>
              <a:rPr lang="es-MX" sz="1600" dirty="0"/>
              <a:t>Ahorrar recursos a los trabajadores próximos a pensionarse</a:t>
            </a:r>
          </a:p>
          <a:p>
            <a:pPr marL="285750" indent="-285750">
              <a:buFontTx/>
              <a:buChar char="-"/>
            </a:pPr>
            <a:r>
              <a:rPr lang="es-MX" sz="1600" dirty="0"/>
              <a:t>Ahorrar recursos a los institutos de seguridad social (IMSS e ISSSTE</a:t>
            </a:r>
          </a:p>
          <a:p>
            <a:pPr marL="285750" indent="-285750">
              <a:buFontTx/>
              <a:buChar char="-"/>
            </a:pPr>
            <a:r>
              <a:rPr lang="es-MX" sz="1600" dirty="0"/>
              <a:t>Impulsar la competencia entre aseguradoras</a:t>
            </a:r>
          </a:p>
        </p:txBody>
      </p:sp>
      <p:sp>
        <p:nvSpPr>
          <p:cNvPr id="21" name="1 CuadroTexto"/>
          <p:cNvSpPr txBox="1"/>
          <p:nvPr/>
        </p:nvSpPr>
        <p:spPr>
          <a:xfrm>
            <a:off x="0" y="573305"/>
            <a:ext cx="8994711" cy="400110"/>
          </a:xfrm>
          <a:prstGeom prst="rect">
            <a:avLst/>
          </a:prstGeom>
          <a:noFill/>
        </p:spPr>
        <p:txBody>
          <a:bodyPr wrap="square" rtlCol="0">
            <a:spAutoFit/>
          </a:bodyPr>
          <a:lstStyle/>
          <a:p>
            <a:pPr algn="ctr"/>
            <a:r>
              <a:rPr lang="es-MX" sz="2000" b="1" dirty="0" smtClean="0">
                <a:solidFill>
                  <a:schemeClr val="accent2">
                    <a:lumMod val="75000"/>
                  </a:schemeClr>
                </a:solidFill>
                <a:latin typeface="Calibri" panose="020F0502020204030204" pitchFamily="34" charset="0"/>
              </a:rPr>
              <a:t>Desafíos: Educación </a:t>
            </a:r>
            <a:r>
              <a:rPr lang="es-MX" sz="2000" b="1" dirty="0" smtClean="0">
                <a:solidFill>
                  <a:schemeClr val="accent2">
                    <a:lumMod val="75000"/>
                  </a:schemeClr>
                </a:solidFill>
                <a:latin typeface="Calibri" panose="020F0502020204030204" pitchFamily="34" charset="0"/>
              </a:rPr>
              <a:t>Financiera (Transparencia)</a:t>
            </a:r>
            <a:endParaRPr lang="en-US" sz="2000" b="1"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32733831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ondo3-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 y="-1"/>
            <a:ext cx="9144000" cy="6857999"/>
          </a:xfrm>
          <a:prstGeom prst="rect">
            <a:avLst/>
          </a:prstGeom>
        </p:spPr>
      </p:pic>
      <p:sp>
        <p:nvSpPr>
          <p:cNvPr id="6" name="Rectángulo 5"/>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8"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11" name="Imagen 10" descr="logo CNSF (300dp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30" y="404664"/>
            <a:ext cx="2478016" cy="620548"/>
          </a:xfrm>
          <a:prstGeom prst="rect">
            <a:avLst/>
          </a:prstGeom>
        </p:spPr>
      </p:pic>
      <p:sp>
        <p:nvSpPr>
          <p:cNvPr id="13" name="5 Rectángulo redondeado"/>
          <p:cNvSpPr/>
          <p:nvPr/>
        </p:nvSpPr>
        <p:spPr>
          <a:xfrm>
            <a:off x="5713676" y="5143186"/>
            <a:ext cx="3034788" cy="36791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lumMod val="65000"/>
                    <a:lumOff val="35000"/>
                  </a:schemeClr>
                </a:solidFill>
              </a:rPr>
              <a:t>      www.gob.mx/cnsf</a:t>
            </a:r>
            <a:endParaRPr lang="es-MX" sz="1400" b="1" dirty="0">
              <a:solidFill>
                <a:schemeClr val="tx1">
                  <a:lumMod val="65000"/>
                  <a:lumOff val="35000"/>
                </a:schemeClr>
              </a:solidFill>
            </a:endParaRPr>
          </a:p>
        </p:txBody>
      </p:sp>
      <p:sp>
        <p:nvSpPr>
          <p:cNvPr id="14" name="6 Rectángulo redondeado"/>
          <p:cNvSpPr/>
          <p:nvPr/>
        </p:nvSpPr>
        <p:spPr>
          <a:xfrm>
            <a:off x="5713676" y="5687877"/>
            <a:ext cx="3034788" cy="36791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b="1" dirty="0" smtClean="0">
                <a:solidFill>
                  <a:schemeClr val="tx1">
                    <a:lumMod val="65000"/>
                    <a:lumOff val="35000"/>
                  </a:schemeClr>
                </a:solidFill>
                <a:latin typeface="Calibri" panose="020F0502020204030204" pitchFamily="34" charset="0"/>
              </a:rPr>
              <a:t>     nrosas@cnsf.gob.mx</a:t>
            </a:r>
            <a:endParaRPr lang="es-MX" sz="1400" b="1" dirty="0">
              <a:solidFill>
                <a:schemeClr val="tx1">
                  <a:lumMod val="65000"/>
                  <a:lumOff val="35000"/>
                </a:schemeClr>
              </a:solidFill>
              <a:latin typeface="Calibri" panose="020F0502020204030204" pitchFamily="34" charset="0"/>
            </a:endParaRPr>
          </a:p>
        </p:txBody>
      </p:sp>
      <p:pic>
        <p:nvPicPr>
          <p:cNvPr id="15" name="Picture 3" descr="C:\Users\lramireza\AppData\Local\Microsoft\Windows\Temporary Internet Files\Content.IE5\0V5WVSP0\Home_font_awesom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47349" y="5209756"/>
            <a:ext cx="243408" cy="2434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lramireza\AppData\Local\Microsoft\Windows\Temporary Internet Files\Content.IE5\0LILZLFN\220px-At_sign.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5095" y="5771962"/>
            <a:ext cx="255662" cy="25566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PLEC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0529" y="3678297"/>
            <a:ext cx="6443472" cy="908304"/>
          </a:xfrm>
          <a:prstGeom prst="rect">
            <a:avLst/>
          </a:prstGeom>
        </p:spPr>
      </p:pic>
      <p:sp>
        <p:nvSpPr>
          <p:cNvPr id="19" name="Rectángulo 18"/>
          <p:cNvSpPr/>
          <p:nvPr/>
        </p:nvSpPr>
        <p:spPr>
          <a:xfrm>
            <a:off x="3312404" y="3728196"/>
            <a:ext cx="5616624" cy="830997"/>
          </a:xfrm>
          <a:prstGeom prst="rect">
            <a:avLst/>
          </a:prstGeom>
        </p:spPr>
        <p:txBody>
          <a:bodyPr wrap="square">
            <a:spAutoFit/>
          </a:bodyPr>
          <a:lstStyle/>
          <a:p>
            <a:pPr algn="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Norma Alicia Rosas Rodríguez</a:t>
            </a:r>
          </a:p>
          <a:p>
            <a:pPr algn="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Presidente</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de la </a:t>
            </a: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Comisión</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a:t>
            </a: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Nacional</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de </a:t>
            </a: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Seguros</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y </a:t>
            </a:r>
            <a:r>
              <a:rPr lang="en-US" sz="1600" b="1" dirty="0" err="1">
                <a:solidFill>
                  <a:schemeClr val="bg1"/>
                </a:solidFill>
                <a:effectLst>
                  <a:outerShdw dist="50800" dir="2700000" algn="tl" rotWithShape="0">
                    <a:srgbClr val="000000">
                      <a:alpha val="79000"/>
                    </a:srgbClr>
                  </a:outerShdw>
                </a:effectLst>
                <a:latin typeface="Calibri" panose="020F0502020204030204" pitchFamily="34" charset="0"/>
              </a:rPr>
              <a:t>Fianzas</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 </a:t>
            </a:r>
            <a:endParaRPr lang="en-US" sz="1600" b="1" dirty="0" smtClean="0">
              <a:solidFill>
                <a:schemeClr val="bg1"/>
              </a:solidFill>
              <a:effectLst>
                <a:outerShdw dist="50800" dir="2700000" algn="tl" rotWithShape="0">
                  <a:srgbClr val="000000">
                    <a:alpha val="79000"/>
                  </a:srgbClr>
                </a:outerShdw>
              </a:effectLst>
              <a:latin typeface="Calibri" panose="020F0502020204030204" pitchFamily="34" charset="0"/>
            </a:endParaRPr>
          </a:p>
          <a:p>
            <a:pPr algn="r"/>
            <a:r>
              <a:rPr lang="en-US" sz="1600" b="1" dirty="0" smtClean="0">
                <a:solidFill>
                  <a:schemeClr val="bg1"/>
                </a:solidFill>
                <a:effectLst>
                  <a:outerShdw dist="50800" dir="2700000" algn="tl" rotWithShape="0">
                    <a:srgbClr val="000000">
                      <a:alpha val="79000"/>
                    </a:srgbClr>
                  </a:outerShdw>
                </a:effectLst>
                <a:latin typeface="Calibri" panose="020F0502020204030204" pitchFamily="34" charset="0"/>
              </a:rPr>
              <a:t>(</a:t>
            </a:r>
            <a:r>
              <a:rPr lang="en-US" sz="1600" b="1" dirty="0">
                <a:solidFill>
                  <a:schemeClr val="bg1"/>
                </a:solidFill>
                <a:effectLst>
                  <a:outerShdw dist="50800" dir="2700000" algn="tl" rotWithShape="0">
                    <a:srgbClr val="000000">
                      <a:alpha val="79000"/>
                    </a:srgbClr>
                  </a:outerShdw>
                </a:effectLst>
                <a:latin typeface="Calibri" panose="020F0502020204030204" pitchFamily="34" charset="0"/>
              </a:rPr>
              <a:t>CNSF-México)</a:t>
            </a:r>
          </a:p>
        </p:txBody>
      </p:sp>
    </p:spTree>
    <p:extLst>
      <p:ext uri="{BB962C8B-B14F-4D97-AF65-F5344CB8AC3E}">
        <p14:creationId xmlns:p14="http://schemas.microsoft.com/office/powerpoint/2010/main" val="5594955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fondo3-01.jpg"/>
          <p:cNvPicPr>
            <a:picLocks noChangeAspect="1"/>
          </p:cNvPicPr>
          <p:nvPr/>
        </p:nvPicPr>
        <p:blipFill>
          <a:blip r:embed="rId2" cstate="print">
            <a:alphaModFix amt="36000"/>
            <a:extLst>
              <a:ext uri="{28A0092B-C50C-407E-A947-70E740481C1C}">
                <a14:useLocalDpi xmlns:a14="http://schemas.microsoft.com/office/drawing/2010/main" val="0"/>
              </a:ext>
            </a:extLst>
          </a:blip>
          <a:stretch>
            <a:fillRect/>
          </a:stretch>
        </p:blipFill>
        <p:spPr>
          <a:xfrm rot="10800000">
            <a:off x="5840541" y="5684497"/>
            <a:ext cx="5620511" cy="4215383"/>
          </a:xfrm>
          <a:prstGeom prst="rect">
            <a:avLst/>
          </a:prstGeom>
        </p:spPr>
      </p:pic>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12" name="CuadroTexto 11"/>
          <p:cNvSpPr txBox="1"/>
          <p:nvPr/>
        </p:nvSpPr>
        <p:spPr>
          <a:xfrm>
            <a:off x="737866" y="1358333"/>
            <a:ext cx="7882558" cy="595035"/>
          </a:xfrm>
          <a:prstGeom prst="rect">
            <a:avLst/>
          </a:prstGeom>
          <a:noFill/>
        </p:spPr>
        <p:txBody>
          <a:bodyPr wrap="square" rtlCol="0">
            <a:spAutoFit/>
          </a:bodyPr>
          <a:lstStyle/>
          <a:p>
            <a:pPr marL="342900" indent="-342900" algn="just">
              <a:lnSpc>
                <a:spcPct val="80000"/>
              </a:lnSpc>
              <a:buFont typeface="Wingdings" panose="05000000000000000000" pitchFamily="2" charset="2"/>
              <a:buChar char="ü"/>
            </a:pPr>
            <a:r>
              <a:rPr lang="es-MX" sz="2000" dirty="0"/>
              <a:t>La historia muestra un incremento sostenido de la Esperanza de </a:t>
            </a:r>
            <a:r>
              <a:rPr lang="es-MX" sz="2000" dirty="0" smtClean="0"/>
              <a:t>Vida, mismo que ha sido un fenómeno global.</a:t>
            </a:r>
            <a:endParaRPr lang="es-MX" sz="2000" dirty="0"/>
          </a:p>
        </p:txBody>
      </p:sp>
      <p:sp>
        <p:nvSpPr>
          <p:cNvPr id="15" name="1 CuadroTexto"/>
          <p:cNvSpPr txBox="1"/>
          <p:nvPr/>
        </p:nvSpPr>
        <p:spPr>
          <a:xfrm>
            <a:off x="975196" y="610629"/>
            <a:ext cx="7199842" cy="461665"/>
          </a:xfrm>
          <a:prstGeom prst="rect">
            <a:avLst/>
          </a:prstGeom>
          <a:noFill/>
        </p:spPr>
        <p:txBody>
          <a:bodyPr wrap="square" rtlCol="0">
            <a:spAutoFit/>
          </a:bodyPr>
          <a:lstStyle/>
          <a:p>
            <a:pPr algn="ctr"/>
            <a:r>
              <a:rPr lang="es-MX" sz="2400" b="1" dirty="0" smtClean="0">
                <a:solidFill>
                  <a:schemeClr val="accent2">
                    <a:lumMod val="75000"/>
                  </a:schemeClr>
                </a:solidFill>
                <a:latin typeface="Calibri" panose="020F0502020204030204" pitchFamily="34" charset="0"/>
              </a:rPr>
              <a:t>Entorno…Aumento de la Esperanza de Vida</a:t>
            </a:r>
            <a:endParaRPr lang="en-US" sz="2400" b="1" dirty="0">
              <a:solidFill>
                <a:schemeClr val="accent2">
                  <a:lumMod val="75000"/>
                </a:schemeClr>
              </a:solidFill>
              <a:latin typeface="Calibri" panose="020F0502020204030204" pitchFamily="34" charset="0"/>
            </a:endParaRPr>
          </a:p>
        </p:txBody>
      </p:sp>
      <p:grpSp>
        <p:nvGrpSpPr>
          <p:cNvPr id="3" name="Agrupar 2"/>
          <p:cNvGrpSpPr/>
          <p:nvPr/>
        </p:nvGrpSpPr>
        <p:grpSpPr>
          <a:xfrm>
            <a:off x="1148505" y="2101594"/>
            <a:ext cx="7621061" cy="4301396"/>
            <a:chOff x="553977" y="2101594"/>
            <a:chExt cx="7621061" cy="4301396"/>
          </a:xfrm>
        </p:grpSpPr>
        <p:pic>
          <p:nvPicPr>
            <p:cNvPr id="5" name="Imagen 4"/>
            <p:cNvPicPr>
              <a:picLocks noChangeAspect="1"/>
            </p:cNvPicPr>
            <p:nvPr/>
          </p:nvPicPr>
          <p:blipFill>
            <a:blip r:embed="rId4"/>
            <a:stretch>
              <a:fillRect/>
            </a:stretch>
          </p:blipFill>
          <p:spPr>
            <a:xfrm>
              <a:off x="737866" y="2101594"/>
              <a:ext cx="7437172" cy="4095803"/>
            </a:xfrm>
            <a:prstGeom prst="rect">
              <a:avLst/>
            </a:prstGeom>
          </p:spPr>
        </p:pic>
        <p:sp>
          <p:nvSpPr>
            <p:cNvPr id="11" name="CuadroTexto 10"/>
            <p:cNvSpPr txBox="1"/>
            <p:nvPr/>
          </p:nvSpPr>
          <p:spPr>
            <a:xfrm>
              <a:off x="1321535" y="6141380"/>
              <a:ext cx="4472775" cy="261610"/>
            </a:xfrm>
            <a:prstGeom prst="rect">
              <a:avLst/>
            </a:prstGeom>
            <a:noFill/>
          </p:spPr>
          <p:txBody>
            <a:bodyPr wrap="square" rtlCol="0">
              <a:spAutoFit/>
            </a:bodyPr>
            <a:lstStyle/>
            <a:p>
              <a:r>
                <a:rPr lang="es-MX" sz="1100" i="1" dirty="0" smtClean="0"/>
                <a:t>Fuente</a:t>
              </a:r>
              <a:r>
                <a:rPr lang="es-MX" sz="1100" i="1" dirty="0"/>
                <a:t>: </a:t>
              </a:r>
              <a:r>
                <a:rPr lang="es-MX" sz="1100" i="1" dirty="0" smtClean="0"/>
                <a:t>OurWorldinData.org Licencia </a:t>
              </a:r>
              <a:r>
                <a:rPr lang="es-MX" sz="1100" i="1" dirty="0"/>
                <a:t>bajo CC-BY-SA autor: Max Roser</a:t>
              </a:r>
            </a:p>
          </p:txBody>
        </p:sp>
        <p:sp>
          <p:nvSpPr>
            <p:cNvPr id="2" name="CuadroTexto 1"/>
            <p:cNvSpPr txBox="1"/>
            <p:nvPr/>
          </p:nvSpPr>
          <p:spPr>
            <a:xfrm>
              <a:off x="553977" y="2499345"/>
              <a:ext cx="421219" cy="3416320"/>
            </a:xfrm>
            <a:prstGeom prst="rect">
              <a:avLst/>
            </a:prstGeom>
            <a:solidFill>
              <a:srgbClr val="FFFFFF"/>
            </a:solidFill>
          </p:spPr>
          <p:txBody>
            <a:bodyPr wrap="square" rtlCol="0">
              <a:spAutoFit/>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grpSp>
    </p:spTree>
    <p:extLst>
      <p:ext uri="{BB962C8B-B14F-4D97-AF65-F5344CB8AC3E}">
        <p14:creationId xmlns:p14="http://schemas.microsoft.com/office/powerpoint/2010/main" val="15237935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pic>
        <p:nvPicPr>
          <p:cNvPr id="12" name="Imagen 11" descr="D:\Docs varios Asuntos Económicos\2017\1er trim\Longevidad y Envejecimiento\garfica barras nacimientos 3 colores.png"/>
          <p:cNvPicPr/>
          <p:nvPr/>
        </p:nvPicPr>
        <p:blipFill rotWithShape="1">
          <a:blip r:embed="rId4">
            <a:extLst>
              <a:ext uri="{28A0092B-C50C-407E-A947-70E740481C1C}">
                <a14:useLocalDpi xmlns:a14="http://schemas.microsoft.com/office/drawing/2010/main" val="0"/>
              </a:ext>
            </a:extLst>
          </a:blip>
          <a:srcRect r="50777" b="43573"/>
          <a:stretch/>
        </p:blipFill>
        <p:spPr bwMode="auto">
          <a:xfrm>
            <a:off x="1326443" y="2247960"/>
            <a:ext cx="6371312" cy="3928907"/>
          </a:xfrm>
          <a:prstGeom prst="rect">
            <a:avLst/>
          </a:prstGeom>
          <a:noFill/>
          <a:ln>
            <a:noFill/>
          </a:ln>
          <a:extLst>
            <a:ext uri="{53640926-AAD7-44d8-BBD7-CCE9431645EC}">
              <a14:shadowObscured xmlns:a14="http://schemas.microsoft.com/office/drawing/2010/main"/>
            </a:ext>
          </a:extLst>
        </p:spPr>
      </p:pic>
      <p:sp>
        <p:nvSpPr>
          <p:cNvPr id="9" name="1 CuadroTexto"/>
          <p:cNvSpPr txBox="1"/>
          <p:nvPr/>
        </p:nvSpPr>
        <p:spPr>
          <a:xfrm>
            <a:off x="975196" y="610629"/>
            <a:ext cx="7199842" cy="461665"/>
          </a:xfrm>
          <a:prstGeom prst="rect">
            <a:avLst/>
          </a:prstGeom>
          <a:noFill/>
        </p:spPr>
        <p:txBody>
          <a:bodyPr wrap="square" rtlCol="0">
            <a:spAutoFit/>
          </a:bodyPr>
          <a:lstStyle/>
          <a:p>
            <a:pPr algn="ctr"/>
            <a:r>
              <a:rPr lang="es-MX" sz="2400" b="1" dirty="0" smtClean="0">
                <a:solidFill>
                  <a:schemeClr val="accent2">
                    <a:lumMod val="75000"/>
                  </a:schemeClr>
                </a:solidFill>
                <a:latin typeface="Calibri" panose="020F0502020204030204" pitchFamily="34" charset="0"/>
              </a:rPr>
              <a:t>Entorno…Aumento de la Esperanza de Vida</a:t>
            </a:r>
            <a:endParaRPr lang="en-US" sz="2400" b="1" dirty="0">
              <a:solidFill>
                <a:schemeClr val="accent2">
                  <a:lumMod val="75000"/>
                </a:schemeClr>
              </a:solidFill>
              <a:latin typeface="Calibri" panose="020F0502020204030204" pitchFamily="34" charset="0"/>
            </a:endParaRPr>
          </a:p>
        </p:txBody>
      </p:sp>
      <p:sp>
        <p:nvSpPr>
          <p:cNvPr id="10" name="CuadroTexto 9"/>
          <p:cNvSpPr txBox="1"/>
          <p:nvPr/>
        </p:nvSpPr>
        <p:spPr>
          <a:xfrm>
            <a:off x="737866" y="1358333"/>
            <a:ext cx="7437172" cy="707886"/>
          </a:xfrm>
          <a:prstGeom prst="rect">
            <a:avLst/>
          </a:prstGeom>
          <a:noFill/>
        </p:spPr>
        <p:txBody>
          <a:bodyPr wrap="square" rtlCol="0">
            <a:spAutoFit/>
          </a:bodyPr>
          <a:lstStyle/>
          <a:p>
            <a:pPr marL="342900" indent="-342900" algn="just">
              <a:buFont typeface="Wingdings" panose="05000000000000000000" pitchFamily="2" charset="2"/>
              <a:buChar char="ü"/>
            </a:pPr>
            <a:r>
              <a:rPr lang="es-MX" sz="2000" dirty="0" smtClean="0"/>
              <a:t>Al incrementarse </a:t>
            </a:r>
            <a:r>
              <a:rPr lang="es-MX" sz="2000" dirty="0"/>
              <a:t>la Esperanza de </a:t>
            </a:r>
            <a:r>
              <a:rPr lang="es-MX" sz="2000" dirty="0" smtClean="0"/>
              <a:t>Vida, las muertes ocurren en edades cada vez más altas.</a:t>
            </a:r>
            <a:endParaRPr lang="es-MX" sz="2000" dirty="0"/>
          </a:p>
        </p:txBody>
      </p:sp>
    </p:spTree>
    <p:extLst>
      <p:ext uri="{BB962C8B-B14F-4D97-AF65-F5344CB8AC3E}">
        <p14:creationId xmlns:p14="http://schemas.microsoft.com/office/powerpoint/2010/main" val="32667066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2"/>
          <a:stretch>
            <a:fillRect/>
          </a:stretch>
        </p:blipFill>
        <p:spPr>
          <a:xfrm>
            <a:off x="7817555" y="573305"/>
            <a:ext cx="1326443" cy="461510"/>
          </a:xfrm>
          <a:prstGeom prst="rect">
            <a:avLst/>
          </a:prstGeom>
        </p:spPr>
      </p:pic>
      <p:pic>
        <p:nvPicPr>
          <p:cNvPr id="30" name="Imagen 29"/>
          <p:cNvPicPr>
            <a:picLocks noChangeAspect="1"/>
          </p:cNvPicPr>
          <p:nvPr/>
        </p:nvPicPr>
        <p:blipFill>
          <a:blip r:embed="rId2"/>
          <a:stretch>
            <a:fillRect/>
          </a:stretch>
        </p:blipFill>
        <p:spPr>
          <a:xfrm rot="10800000">
            <a:off x="0" y="573305"/>
            <a:ext cx="1326443" cy="461510"/>
          </a:xfrm>
          <a:prstGeom prst="rect">
            <a:avLst/>
          </a:prstGeom>
        </p:spPr>
      </p:pic>
      <p:sp>
        <p:nvSpPr>
          <p:cNvPr id="9" name="1 CuadroTexto"/>
          <p:cNvSpPr txBox="1"/>
          <p:nvPr/>
        </p:nvSpPr>
        <p:spPr>
          <a:xfrm>
            <a:off x="975196" y="610629"/>
            <a:ext cx="7199842" cy="461665"/>
          </a:xfrm>
          <a:prstGeom prst="rect">
            <a:avLst/>
          </a:prstGeom>
          <a:noFill/>
        </p:spPr>
        <p:txBody>
          <a:bodyPr wrap="square" rtlCol="0">
            <a:spAutoFit/>
          </a:bodyPr>
          <a:lstStyle/>
          <a:p>
            <a:pPr algn="ctr"/>
            <a:r>
              <a:rPr lang="es-MX" sz="2400" b="1" dirty="0" smtClean="0">
                <a:solidFill>
                  <a:schemeClr val="accent2">
                    <a:lumMod val="75000"/>
                  </a:schemeClr>
                </a:solidFill>
                <a:latin typeface="Calibri" panose="020F0502020204030204" pitchFamily="34" charset="0"/>
              </a:rPr>
              <a:t>Entorno…Aumento de la Esperanza de Vida</a:t>
            </a:r>
            <a:endParaRPr lang="en-US" sz="2400" b="1" dirty="0">
              <a:solidFill>
                <a:schemeClr val="accent2">
                  <a:lumMod val="75000"/>
                </a:schemeClr>
              </a:solidFill>
              <a:latin typeface="Calibri" panose="020F0502020204030204" pitchFamily="34" charset="0"/>
            </a:endParaRPr>
          </a:p>
        </p:txBody>
      </p:sp>
      <p:sp>
        <p:nvSpPr>
          <p:cNvPr id="10" name="CuadroTexto 9"/>
          <p:cNvSpPr txBox="1"/>
          <p:nvPr/>
        </p:nvSpPr>
        <p:spPr>
          <a:xfrm>
            <a:off x="737866" y="1358333"/>
            <a:ext cx="8017674" cy="841256"/>
          </a:xfrm>
          <a:prstGeom prst="rect">
            <a:avLst/>
          </a:prstGeom>
          <a:noFill/>
        </p:spPr>
        <p:txBody>
          <a:bodyPr wrap="square" rtlCol="0">
            <a:spAutoFit/>
          </a:bodyPr>
          <a:lstStyle/>
          <a:p>
            <a:pPr marL="342900" indent="-342900" algn="just">
              <a:lnSpc>
                <a:spcPct val="80000"/>
              </a:lnSpc>
              <a:buFont typeface="Wingdings" panose="05000000000000000000" pitchFamily="2" charset="2"/>
              <a:buChar char="ü"/>
            </a:pPr>
            <a:r>
              <a:rPr lang="es-MX" sz="2000" dirty="0"/>
              <a:t>Los pronósticos </a:t>
            </a:r>
            <a:r>
              <a:rPr lang="es-MX" sz="2000" dirty="0" smtClean="0"/>
              <a:t>señalan </a:t>
            </a:r>
            <a:r>
              <a:rPr lang="es-MX" sz="2000" dirty="0"/>
              <a:t>que la Esperanza de Vida continuará aumentando</a:t>
            </a:r>
            <a:r>
              <a:rPr lang="es-MX" sz="2000" dirty="0" smtClean="0"/>
              <a:t>… Sin embargo, éstos han quedado consistentemente por debajo de la realidad.</a:t>
            </a:r>
            <a:endParaRPr lang="es-MX" sz="2000" dirty="0"/>
          </a:p>
        </p:txBody>
      </p:sp>
      <p:grpSp>
        <p:nvGrpSpPr>
          <p:cNvPr id="3" name="Agrupar 2"/>
          <p:cNvGrpSpPr/>
          <p:nvPr/>
        </p:nvGrpSpPr>
        <p:grpSpPr>
          <a:xfrm>
            <a:off x="914266" y="2261183"/>
            <a:ext cx="6903289" cy="4160234"/>
            <a:chOff x="914266" y="2261183"/>
            <a:chExt cx="6903289" cy="4160234"/>
          </a:xfrm>
        </p:grpSpPr>
        <p:pic>
          <p:nvPicPr>
            <p:cNvPr id="25" name="Imagen 24"/>
            <p:cNvPicPr>
              <a:picLocks noChangeAspect="1"/>
            </p:cNvPicPr>
            <p:nvPr/>
          </p:nvPicPr>
          <p:blipFill>
            <a:blip r:embed="rId3"/>
            <a:stretch>
              <a:fillRect/>
            </a:stretch>
          </p:blipFill>
          <p:spPr>
            <a:xfrm>
              <a:off x="1102804" y="2261183"/>
              <a:ext cx="6714751" cy="4160234"/>
            </a:xfrm>
            <a:prstGeom prst="rect">
              <a:avLst/>
            </a:prstGeom>
          </p:spPr>
        </p:pic>
        <p:sp>
          <p:nvSpPr>
            <p:cNvPr id="2" name="CuadroTexto 1"/>
            <p:cNvSpPr txBox="1"/>
            <p:nvPr/>
          </p:nvSpPr>
          <p:spPr>
            <a:xfrm>
              <a:off x="914266" y="2265551"/>
              <a:ext cx="1167226" cy="369332"/>
            </a:xfrm>
            <a:prstGeom prst="rect">
              <a:avLst/>
            </a:prstGeom>
            <a:solidFill>
              <a:schemeClr val="bg1"/>
            </a:solidFill>
          </p:spPr>
          <p:txBody>
            <a:bodyPr wrap="square" rtlCol="0">
              <a:spAutoFit/>
            </a:bodyPr>
            <a:lstStyle/>
            <a:p>
              <a:endParaRPr lang="es-ES" dirty="0">
                <a:solidFill>
                  <a:schemeClr val="bg1"/>
                </a:solidFill>
              </a:endParaRPr>
            </a:p>
          </p:txBody>
        </p:sp>
      </p:grpSp>
    </p:spTree>
    <p:extLst>
      <p:ext uri="{BB962C8B-B14F-4D97-AF65-F5344CB8AC3E}">
        <p14:creationId xmlns:p14="http://schemas.microsoft.com/office/powerpoint/2010/main" val="12377599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fondo3-01.jpg"/>
          <p:cNvPicPr>
            <a:picLocks noChangeAspect="1"/>
          </p:cNvPicPr>
          <p:nvPr/>
        </p:nvPicPr>
        <p:blipFill>
          <a:blip r:embed="rId2" cstate="print">
            <a:alphaModFix amt="36000"/>
            <a:extLst>
              <a:ext uri="{28A0092B-C50C-407E-A947-70E740481C1C}">
                <a14:useLocalDpi xmlns:a14="http://schemas.microsoft.com/office/drawing/2010/main" val="0"/>
              </a:ext>
            </a:extLst>
          </a:blip>
          <a:stretch>
            <a:fillRect/>
          </a:stretch>
        </p:blipFill>
        <p:spPr>
          <a:xfrm rot="10800000">
            <a:off x="-2" y="-16003"/>
            <a:ext cx="9144000" cy="6857999"/>
          </a:xfrm>
          <a:prstGeom prst="rect">
            <a:avLst/>
          </a:prstGeom>
        </p:spPr>
      </p:pic>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6" name="CuadroTexto 5"/>
          <p:cNvSpPr txBox="1"/>
          <p:nvPr/>
        </p:nvSpPr>
        <p:spPr>
          <a:xfrm>
            <a:off x="663221" y="1409326"/>
            <a:ext cx="8098972" cy="1015663"/>
          </a:xfrm>
          <a:prstGeom prst="rect">
            <a:avLst/>
          </a:prstGeom>
          <a:noFill/>
        </p:spPr>
        <p:txBody>
          <a:bodyPr wrap="square" rtlCol="0">
            <a:spAutoFit/>
          </a:bodyPr>
          <a:lstStyle/>
          <a:p>
            <a:pPr marL="342900" indent="-342900">
              <a:buFont typeface="Wingdings" panose="05000000000000000000" pitchFamily="2" charset="2"/>
              <a:buChar char="ü"/>
            </a:pPr>
            <a:r>
              <a:rPr lang="es-MX" sz="2000" b="1" dirty="0" smtClean="0"/>
              <a:t>El porcentaje de la población total con más de 65 años viene en aumento: </a:t>
            </a:r>
            <a:r>
              <a:rPr lang="es-MX" sz="2000" b="1" dirty="0" smtClean="0">
                <a:solidFill>
                  <a:srgbClr val="00B0F0"/>
                </a:solidFill>
              </a:rPr>
              <a:t>derivado del decremento en las tasas de fertilidad y el incremento en la longevidad.</a:t>
            </a:r>
            <a:endParaRPr lang="es-MX" sz="2000" dirty="0"/>
          </a:p>
        </p:txBody>
      </p:sp>
      <p:sp>
        <p:nvSpPr>
          <p:cNvPr id="7" name="CuadroTexto 6"/>
          <p:cNvSpPr txBox="1"/>
          <p:nvPr/>
        </p:nvSpPr>
        <p:spPr>
          <a:xfrm>
            <a:off x="1028045" y="2463343"/>
            <a:ext cx="7631693" cy="923330"/>
          </a:xfrm>
          <a:prstGeom prst="rect">
            <a:avLst/>
          </a:prstGeom>
          <a:noFill/>
        </p:spPr>
        <p:txBody>
          <a:bodyPr wrap="square" rtlCol="0">
            <a:spAutoFit/>
          </a:bodyPr>
          <a:lstStyle/>
          <a:p>
            <a:r>
              <a:rPr lang="es-ES" dirty="0" smtClean="0"/>
              <a:t>Esto ha traído como consecuencia </a:t>
            </a:r>
            <a:r>
              <a:rPr lang="es-ES" b="1" dirty="0" smtClean="0"/>
              <a:t>el envejecimiento </a:t>
            </a:r>
            <a:r>
              <a:rPr lang="es-ES" dirty="0" smtClean="0"/>
              <a:t>de la población en varios países e ilustra el porcentaje de la población que estará en edad de “retirarse o jubilarse”.</a:t>
            </a:r>
          </a:p>
        </p:txBody>
      </p:sp>
      <p:sp>
        <p:nvSpPr>
          <p:cNvPr id="10" name="1 CuadroTexto"/>
          <p:cNvSpPr txBox="1"/>
          <p:nvPr/>
        </p:nvSpPr>
        <p:spPr>
          <a:xfrm>
            <a:off x="663220" y="601298"/>
            <a:ext cx="8322017" cy="461665"/>
          </a:xfrm>
          <a:prstGeom prst="rect">
            <a:avLst/>
          </a:prstGeom>
          <a:noFill/>
        </p:spPr>
        <p:txBody>
          <a:bodyPr wrap="square" rtlCol="0">
            <a:spAutoFit/>
          </a:bodyPr>
          <a:lstStyle/>
          <a:p>
            <a:pPr algn="ctr"/>
            <a:r>
              <a:rPr lang="es-MX" sz="2400" b="1" dirty="0" smtClean="0">
                <a:solidFill>
                  <a:schemeClr val="accent2">
                    <a:lumMod val="75000"/>
                  </a:schemeClr>
                </a:solidFill>
                <a:latin typeface="Calibri" panose="020F0502020204030204" pitchFamily="34" charset="0"/>
              </a:rPr>
              <a:t>Entorno: Aumento del porcentaje de población “mayor”</a:t>
            </a:r>
          </a:p>
        </p:txBody>
      </p:sp>
      <p:graphicFrame>
        <p:nvGraphicFramePr>
          <p:cNvPr id="2" name="Tabla 1"/>
          <p:cNvGraphicFramePr>
            <a:graphicFrameLocks noGrp="1"/>
          </p:cNvGraphicFramePr>
          <p:nvPr>
            <p:extLst>
              <p:ext uri="{D42A27DB-BD31-4B8C-83A1-F6EECF244321}">
                <p14:modId xmlns:p14="http://schemas.microsoft.com/office/powerpoint/2010/main" val="3876271213"/>
              </p:ext>
            </p:extLst>
          </p:nvPr>
        </p:nvGraphicFramePr>
        <p:xfrm>
          <a:off x="663221" y="3630612"/>
          <a:ext cx="8322017" cy="2552942"/>
        </p:xfrm>
        <a:graphic>
          <a:graphicData uri="http://schemas.openxmlformats.org/drawingml/2006/table">
            <a:tbl>
              <a:tblPr firstRow="1" bandRow="1">
                <a:tableStyleId>{5C22544A-7EE6-4342-B048-85BDC9FD1C3A}</a:tableStyleId>
              </a:tblPr>
              <a:tblGrid>
                <a:gridCol w="756547"/>
                <a:gridCol w="756547"/>
                <a:gridCol w="756547"/>
                <a:gridCol w="756547"/>
                <a:gridCol w="756547"/>
                <a:gridCol w="756547"/>
                <a:gridCol w="756547"/>
                <a:gridCol w="756547"/>
                <a:gridCol w="756547"/>
                <a:gridCol w="756547"/>
                <a:gridCol w="756547"/>
              </a:tblGrid>
              <a:tr h="345961">
                <a:tc>
                  <a:txBody>
                    <a:bodyPr/>
                    <a:lstStyle/>
                    <a:p>
                      <a:r>
                        <a:rPr lang="es-ES" sz="1600" dirty="0" smtClean="0"/>
                        <a:t>PAIS</a:t>
                      </a:r>
                      <a:endParaRPr lang="es-ES" sz="1600" dirty="0"/>
                    </a:p>
                  </a:txBody>
                  <a:tcPr/>
                </a:tc>
                <a:tc gridSpan="2">
                  <a:txBody>
                    <a:bodyPr/>
                    <a:lstStyle/>
                    <a:p>
                      <a:pPr algn="ctr"/>
                      <a:r>
                        <a:rPr lang="es-ES" sz="1600" dirty="0" smtClean="0"/>
                        <a:t>JAPÓN</a:t>
                      </a:r>
                      <a:endParaRPr lang="es-ES" sz="1600" dirty="0"/>
                    </a:p>
                  </a:txBody>
                  <a:tcPr/>
                </a:tc>
                <a:tc hMerge="1">
                  <a:txBody>
                    <a:bodyPr/>
                    <a:lstStyle/>
                    <a:p>
                      <a:endParaRPr lang="es-ES" dirty="0"/>
                    </a:p>
                  </a:txBody>
                  <a:tcPr/>
                </a:tc>
                <a:tc gridSpan="2">
                  <a:txBody>
                    <a:bodyPr/>
                    <a:lstStyle/>
                    <a:p>
                      <a:pPr algn="ctr"/>
                      <a:r>
                        <a:rPr lang="es-ES" sz="1600" dirty="0" smtClean="0"/>
                        <a:t>ITALIA</a:t>
                      </a:r>
                      <a:endParaRPr lang="es-ES" sz="1600" dirty="0"/>
                    </a:p>
                  </a:txBody>
                  <a:tcPr/>
                </a:tc>
                <a:tc hMerge="1">
                  <a:txBody>
                    <a:bodyPr/>
                    <a:lstStyle/>
                    <a:p>
                      <a:endParaRPr lang="es-ES" dirty="0"/>
                    </a:p>
                  </a:txBody>
                  <a:tcPr/>
                </a:tc>
                <a:tc gridSpan="2">
                  <a:txBody>
                    <a:bodyPr/>
                    <a:lstStyle/>
                    <a:p>
                      <a:pPr algn="ctr"/>
                      <a:r>
                        <a:rPr lang="es-ES" sz="1600" dirty="0" smtClean="0"/>
                        <a:t>ALEMANIA</a:t>
                      </a:r>
                      <a:endParaRPr lang="es-ES" sz="1600" dirty="0"/>
                    </a:p>
                  </a:txBody>
                  <a:tcPr/>
                </a:tc>
                <a:tc hMerge="1">
                  <a:txBody>
                    <a:bodyPr/>
                    <a:lstStyle/>
                    <a:p>
                      <a:endParaRPr lang="es-ES" dirty="0"/>
                    </a:p>
                  </a:txBody>
                  <a:tcPr/>
                </a:tc>
                <a:tc gridSpan="2">
                  <a:txBody>
                    <a:bodyPr/>
                    <a:lstStyle/>
                    <a:p>
                      <a:pPr algn="ctr"/>
                      <a:r>
                        <a:rPr lang="es-ES" sz="1600" dirty="0" smtClean="0"/>
                        <a:t>CANADA</a:t>
                      </a:r>
                      <a:endParaRPr lang="es-ES" sz="1600" dirty="0"/>
                    </a:p>
                  </a:txBody>
                  <a:tcPr/>
                </a:tc>
                <a:tc hMerge="1">
                  <a:txBody>
                    <a:bodyPr/>
                    <a:lstStyle/>
                    <a:p>
                      <a:endParaRPr lang="es-ES" dirty="0"/>
                    </a:p>
                  </a:txBody>
                  <a:tcPr/>
                </a:tc>
                <a:tc gridSpan="2">
                  <a:txBody>
                    <a:bodyPr/>
                    <a:lstStyle/>
                    <a:p>
                      <a:pPr algn="ctr"/>
                      <a:r>
                        <a:rPr lang="es-ES" sz="1600" dirty="0" smtClean="0"/>
                        <a:t>USA</a:t>
                      </a:r>
                      <a:endParaRPr lang="es-ES" sz="1600" dirty="0"/>
                    </a:p>
                  </a:txBody>
                  <a:tcPr/>
                </a:tc>
                <a:tc hMerge="1">
                  <a:txBody>
                    <a:bodyPr/>
                    <a:lstStyle/>
                    <a:p>
                      <a:endParaRPr lang="es-ES" dirty="0"/>
                    </a:p>
                  </a:txBody>
                  <a:tcPr/>
                </a:tc>
              </a:tr>
              <a:tr h="315283">
                <a:tc>
                  <a:txBody>
                    <a:bodyPr/>
                    <a:lstStyle/>
                    <a:p>
                      <a:pPr algn="ct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r>
              <a:tr h="315283">
                <a:tc>
                  <a:txBody>
                    <a:bodyPr/>
                    <a:lstStyle/>
                    <a:p>
                      <a:pPr algn="ctr"/>
                      <a:r>
                        <a:rPr lang="es-ES" sz="1400" dirty="0" smtClean="0"/>
                        <a:t>1970</a:t>
                      </a:r>
                      <a:endParaRPr lang="es-ES" sz="1400" dirty="0"/>
                    </a:p>
                  </a:txBody>
                  <a:tcPr/>
                </a:tc>
                <a:tc>
                  <a:txBody>
                    <a:bodyPr/>
                    <a:lstStyle/>
                    <a:p>
                      <a:pPr algn="ctr"/>
                      <a:r>
                        <a:rPr lang="es-ES" sz="1400" dirty="0" smtClean="0"/>
                        <a:t>7.7</a:t>
                      </a:r>
                      <a:endParaRPr lang="es-ES" sz="1400" dirty="0"/>
                    </a:p>
                  </a:txBody>
                  <a:tcPr/>
                </a:tc>
                <a:tc>
                  <a:txBody>
                    <a:bodyPr/>
                    <a:lstStyle/>
                    <a:p>
                      <a:pPr algn="ctr"/>
                      <a:r>
                        <a:rPr lang="es-ES" sz="1400" dirty="0" smtClean="0"/>
                        <a:t>6.3</a:t>
                      </a:r>
                      <a:endParaRPr lang="es-ES" sz="1400" dirty="0"/>
                    </a:p>
                  </a:txBody>
                  <a:tcPr/>
                </a:tc>
                <a:tc>
                  <a:txBody>
                    <a:bodyPr/>
                    <a:lstStyle/>
                    <a:p>
                      <a:pPr algn="ctr"/>
                      <a:r>
                        <a:rPr lang="es-ES" sz="1400" dirty="0" smtClean="0"/>
                        <a:t>12.6</a:t>
                      </a:r>
                      <a:endParaRPr lang="es-ES" sz="1400" dirty="0"/>
                    </a:p>
                  </a:txBody>
                  <a:tcPr/>
                </a:tc>
                <a:tc>
                  <a:txBody>
                    <a:bodyPr/>
                    <a:lstStyle/>
                    <a:p>
                      <a:pPr algn="ctr"/>
                      <a:r>
                        <a:rPr lang="es-ES" sz="1400" dirty="0" smtClean="0"/>
                        <a:t>9.5</a:t>
                      </a:r>
                      <a:endParaRPr lang="es-ES" sz="1400" dirty="0"/>
                    </a:p>
                  </a:txBody>
                  <a:tcPr/>
                </a:tc>
                <a:tc>
                  <a:txBody>
                    <a:bodyPr/>
                    <a:lstStyle/>
                    <a:p>
                      <a:pPr algn="ctr"/>
                      <a:r>
                        <a:rPr lang="es-ES" sz="1400" dirty="0" smtClean="0"/>
                        <a:t>15.9</a:t>
                      </a:r>
                      <a:endParaRPr lang="es-ES" sz="1400" dirty="0"/>
                    </a:p>
                  </a:txBody>
                  <a:tcPr/>
                </a:tc>
                <a:tc>
                  <a:txBody>
                    <a:bodyPr/>
                    <a:lstStyle/>
                    <a:p>
                      <a:pPr algn="ctr"/>
                      <a:r>
                        <a:rPr lang="es-ES" sz="1400" dirty="0" smtClean="0"/>
                        <a:t>11.1</a:t>
                      </a:r>
                      <a:endParaRPr lang="es-ES" sz="1400" dirty="0"/>
                    </a:p>
                  </a:txBody>
                  <a:tcPr/>
                </a:tc>
                <a:tc>
                  <a:txBody>
                    <a:bodyPr/>
                    <a:lstStyle/>
                    <a:p>
                      <a:pPr algn="ctr"/>
                      <a:r>
                        <a:rPr lang="es-ES" sz="1400" dirty="0" smtClean="0"/>
                        <a:t>8.8</a:t>
                      </a:r>
                      <a:endParaRPr lang="es-ES" sz="1400" dirty="0"/>
                    </a:p>
                  </a:txBody>
                  <a:tcPr/>
                </a:tc>
                <a:tc>
                  <a:txBody>
                    <a:bodyPr/>
                    <a:lstStyle/>
                    <a:p>
                      <a:pPr algn="ctr"/>
                      <a:r>
                        <a:rPr lang="es-ES" sz="1400" dirty="0" smtClean="0"/>
                        <a:t>7.2</a:t>
                      </a:r>
                      <a:endParaRPr lang="es-ES" sz="1400" dirty="0"/>
                    </a:p>
                  </a:txBody>
                  <a:tcPr/>
                </a:tc>
                <a:tc>
                  <a:txBody>
                    <a:bodyPr/>
                    <a:lstStyle/>
                    <a:p>
                      <a:pPr algn="ctr"/>
                      <a:r>
                        <a:rPr lang="es-ES" sz="1400" dirty="0" smtClean="0"/>
                        <a:t>11.1</a:t>
                      </a:r>
                      <a:endParaRPr lang="es-ES" sz="1400" dirty="0"/>
                    </a:p>
                  </a:txBody>
                  <a:tcPr/>
                </a:tc>
                <a:tc>
                  <a:txBody>
                    <a:bodyPr/>
                    <a:lstStyle/>
                    <a:p>
                      <a:pPr algn="ctr"/>
                      <a:r>
                        <a:rPr lang="es-ES" sz="1400" dirty="0" smtClean="0"/>
                        <a:t>8.3</a:t>
                      </a:r>
                      <a:endParaRPr lang="es-ES" sz="1400" dirty="0"/>
                    </a:p>
                  </a:txBody>
                  <a:tcPr/>
                </a:tc>
              </a:tr>
              <a:tr h="315283">
                <a:tc>
                  <a:txBody>
                    <a:bodyPr/>
                    <a:lstStyle/>
                    <a:p>
                      <a:pPr algn="ctr"/>
                      <a:r>
                        <a:rPr lang="es-ES" sz="1400" dirty="0" smtClean="0"/>
                        <a:t>1990</a:t>
                      </a:r>
                      <a:endParaRPr lang="es-ES" sz="1400" dirty="0"/>
                    </a:p>
                  </a:txBody>
                  <a:tcPr/>
                </a:tc>
                <a:tc>
                  <a:txBody>
                    <a:bodyPr/>
                    <a:lstStyle/>
                    <a:p>
                      <a:pPr algn="ctr"/>
                      <a:r>
                        <a:rPr lang="es-ES" sz="1400" dirty="0" smtClean="0"/>
                        <a:t>14.1</a:t>
                      </a:r>
                      <a:endParaRPr lang="es-ES" sz="1400" dirty="0"/>
                    </a:p>
                  </a:txBody>
                  <a:tcPr/>
                </a:tc>
                <a:tc>
                  <a:txBody>
                    <a:bodyPr/>
                    <a:lstStyle/>
                    <a:p>
                      <a:pPr algn="ctr"/>
                      <a:r>
                        <a:rPr lang="es-ES" sz="1400" dirty="0" smtClean="0"/>
                        <a:t>9.8</a:t>
                      </a:r>
                      <a:endParaRPr lang="es-ES" sz="1400" dirty="0"/>
                    </a:p>
                  </a:txBody>
                  <a:tcPr/>
                </a:tc>
                <a:tc>
                  <a:txBody>
                    <a:bodyPr/>
                    <a:lstStyle/>
                    <a:p>
                      <a:pPr algn="ctr"/>
                      <a:r>
                        <a:rPr lang="es-ES" sz="1400" dirty="0" smtClean="0"/>
                        <a:t>17.2</a:t>
                      </a:r>
                      <a:endParaRPr lang="es-ES" sz="1400" dirty="0"/>
                    </a:p>
                  </a:txBody>
                  <a:tcPr/>
                </a:tc>
                <a:tc>
                  <a:txBody>
                    <a:bodyPr/>
                    <a:lstStyle/>
                    <a:p>
                      <a:pPr algn="ctr"/>
                      <a:r>
                        <a:rPr lang="es-ES" sz="1400" dirty="0" smtClean="0"/>
                        <a:t>12.3</a:t>
                      </a:r>
                      <a:endParaRPr lang="es-ES" sz="1400" dirty="0"/>
                    </a:p>
                  </a:txBody>
                  <a:tcPr/>
                </a:tc>
                <a:tc>
                  <a:txBody>
                    <a:bodyPr/>
                    <a:lstStyle/>
                    <a:p>
                      <a:pPr algn="ctr"/>
                      <a:r>
                        <a:rPr lang="es-ES" sz="1400" dirty="0" smtClean="0"/>
                        <a:t>19.1</a:t>
                      </a:r>
                      <a:endParaRPr lang="es-ES" sz="1400" dirty="0"/>
                    </a:p>
                  </a:txBody>
                  <a:tcPr/>
                </a:tc>
                <a:tc>
                  <a:txBody>
                    <a:bodyPr/>
                    <a:lstStyle/>
                    <a:p>
                      <a:pPr algn="ctr"/>
                      <a:r>
                        <a:rPr lang="es-ES" sz="1400" dirty="0" smtClean="0"/>
                        <a:t>10.3</a:t>
                      </a:r>
                      <a:endParaRPr lang="es-ES" sz="1400" dirty="0"/>
                    </a:p>
                  </a:txBody>
                  <a:tcPr/>
                </a:tc>
                <a:tc>
                  <a:txBody>
                    <a:bodyPr/>
                    <a:lstStyle/>
                    <a:p>
                      <a:pPr algn="ctr"/>
                      <a:r>
                        <a:rPr lang="es-ES" sz="1400" dirty="0" smtClean="0"/>
                        <a:t>12.9</a:t>
                      </a:r>
                      <a:endParaRPr lang="es-ES" sz="1400" dirty="0"/>
                    </a:p>
                  </a:txBody>
                  <a:tcPr/>
                </a:tc>
                <a:tc>
                  <a:txBody>
                    <a:bodyPr/>
                    <a:lstStyle/>
                    <a:p>
                      <a:pPr algn="ctr"/>
                      <a:r>
                        <a:rPr lang="es-ES" sz="1400" dirty="0" smtClean="0"/>
                        <a:t>9.5</a:t>
                      </a:r>
                      <a:endParaRPr lang="es-ES" sz="1400" dirty="0"/>
                    </a:p>
                  </a:txBody>
                  <a:tcPr/>
                </a:tc>
                <a:tc>
                  <a:txBody>
                    <a:bodyPr/>
                    <a:lstStyle/>
                    <a:p>
                      <a:pPr algn="ctr"/>
                      <a:r>
                        <a:rPr lang="es-ES" sz="1400" dirty="0" smtClean="0"/>
                        <a:t>14.6</a:t>
                      </a:r>
                      <a:endParaRPr lang="es-ES" sz="1400" dirty="0"/>
                    </a:p>
                  </a:txBody>
                  <a:tcPr/>
                </a:tc>
                <a:tc>
                  <a:txBody>
                    <a:bodyPr/>
                    <a:lstStyle/>
                    <a:p>
                      <a:pPr algn="ctr"/>
                      <a:r>
                        <a:rPr lang="es-ES" sz="1400" dirty="0" smtClean="0"/>
                        <a:t>10.4</a:t>
                      </a:r>
                      <a:endParaRPr lang="es-ES" sz="1400" dirty="0"/>
                    </a:p>
                  </a:txBody>
                  <a:tcPr/>
                </a:tc>
              </a:tr>
              <a:tr h="315283">
                <a:tc>
                  <a:txBody>
                    <a:bodyPr/>
                    <a:lstStyle/>
                    <a:p>
                      <a:pPr algn="ctr"/>
                      <a:r>
                        <a:rPr lang="es-ES" sz="1400" dirty="0" smtClean="0"/>
                        <a:t>2010</a:t>
                      </a:r>
                      <a:endParaRPr lang="es-ES" sz="1400" dirty="0"/>
                    </a:p>
                  </a:txBody>
                  <a:tcPr/>
                </a:tc>
                <a:tc>
                  <a:txBody>
                    <a:bodyPr/>
                    <a:lstStyle/>
                    <a:p>
                      <a:pPr algn="ctr"/>
                      <a:r>
                        <a:rPr lang="es-ES" sz="1400" dirty="0" smtClean="0">
                          <a:solidFill>
                            <a:schemeClr val="bg2">
                              <a:lumMod val="50000"/>
                            </a:schemeClr>
                          </a:solidFill>
                        </a:rPr>
                        <a:t>25.6</a:t>
                      </a:r>
                      <a:endParaRPr lang="es-ES" sz="1400" dirty="0">
                        <a:solidFill>
                          <a:schemeClr val="bg2">
                            <a:lumMod val="50000"/>
                          </a:schemeClr>
                        </a:solidFill>
                      </a:endParaRPr>
                    </a:p>
                  </a:txBody>
                  <a:tcPr/>
                </a:tc>
                <a:tc>
                  <a:txBody>
                    <a:bodyPr/>
                    <a:lstStyle/>
                    <a:p>
                      <a:pPr algn="ctr"/>
                      <a:r>
                        <a:rPr lang="es-ES" sz="1400" dirty="0" smtClean="0"/>
                        <a:t>20.2</a:t>
                      </a:r>
                      <a:endParaRPr lang="es-ES" sz="1400" dirty="0"/>
                    </a:p>
                  </a:txBody>
                  <a:tcPr/>
                </a:tc>
                <a:tc>
                  <a:txBody>
                    <a:bodyPr/>
                    <a:lstStyle/>
                    <a:p>
                      <a:pPr algn="ctr"/>
                      <a:r>
                        <a:rPr lang="es-ES" sz="1400" dirty="0" smtClean="0"/>
                        <a:t>22.6</a:t>
                      </a:r>
                      <a:endParaRPr lang="es-ES" sz="1400" dirty="0"/>
                    </a:p>
                  </a:txBody>
                  <a:tcPr/>
                </a:tc>
                <a:tc>
                  <a:txBody>
                    <a:bodyPr/>
                    <a:lstStyle/>
                    <a:p>
                      <a:pPr algn="ctr"/>
                      <a:r>
                        <a:rPr lang="es-ES" sz="1400" dirty="0" smtClean="0"/>
                        <a:t>17.9</a:t>
                      </a:r>
                      <a:endParaRPr lang="es-ES" sz="1400" dirty="0"/>
                    </a:p>
                  </a:txBody>
                  <a:tcPr/>
                </a:tc>
                <a:tc>
                  <a:txBody>
                    <a:bodyPr/>
                    <a:lstStyle/>
                    <a:p>
                      <a:pPr algn="ctr"/>
                      <a:r>
                        <a:rPr lang="es-ES" sz="1400" dirty="0" smtClean="0"/>
                        <a:t>23.2</a:t>
                      </a:r>
                      <a:endParaRPr lang="es-ES" sz="1400" dirty="0"/>
                    </a:p>
                  </a:txBody>
                  <a:tcPr/>
                </a:tc>
                <a:tc>
                  <a:txBody>
                    <a:bodyPr/>
                    <a:lstStyle/>
                    <a:p>
                      <a:pPr algn="ctr"/>
                      <a:r>
                        <a:rPr lang="es-ES" sz="1400" dirty="0" smtClean="0"/>
                        <a:t>17.9</a:t>
                      </a:r>
                      <a:endParaRPr lang="es-ES" sz="1400" dirty="0"/>
                    </a:p>
                  </a:txBody>
                  <a:tcPr/>
                </a:tc>
                <a:tc>
                  <a:txBody>
                    <a:bodyPr/>
                    <a:lstStyle/>
                    <a:p>
                      <a:pPr algn="ctr"/>
                      <a:r>
                        <a:rPr lang="es-ES" sz="1400" dirty="0" smtClean="0"/>
                        <a:t>15.6</a:t>
                      </a:r>
                      <a:endParaRPr lang="es-ES" sz="1400" dirty="0"/>
                    </a:p>
                  </a:txBody>
                  <a:tcPr/>
                </a:tc>
                <a:tc>
                  <a:txBody>
                    <a:bodyPr/>
                    <a:lstStyle/>
                    <a:p>
                      <a:pPr algn="ctr"/>
                      <a:r>
                        <a:rPr lang="es-ES" sz="1400" dirty="0" smtClean="0"/>
                        <a:t>12.7</a:t>
                      </a:r>
                      <a:endParaRPr lang="es-ES" sz="1400" dirty="0"/>
                    </a:p>
                  </a:txBody>
                  <a:tcPr/>
                </a:tc>
                <a:tc>
                  <a:txBody>
                    <a:bodyPr/>
                    <a:lstStyle/>
                    <a:p>
                      <a:pPr algn="ctr"/>
                      <a:r>
                        <a:rPr lang="es-ES" sz="1400" dirty="0" smtClean="0"/>
                        <a:t>14.6</a:t>
                      </a:r>
                      <a:endParaRPr lang="es-ES" sz="1400" dirty="0"/>
                    </a:p>
                  </a:txBody>
                  <a:tcPr/>
                </a:tc>
                <a:tc>
                  <a:txBody>
                    <a:bodyPr/>
                    <a:lstStyle/>
                    <a:p>
                      <a:pPr algn="ctr"/>
                      <a:r>
                        <a:rPr lang="es-ES" sz="1400" dirty="0" smtClean="0"/>
                        <a:t>11.4</a:t>
                      </a:r>
                      <a:endParaRPr lang="es-ES" sz="1400" dirty="0"/>
                    </a:p>
                  </a:txBody>
                  <a:tcPr/>
                </a:tc>
              </a:tr>
              <a:tr h="315283">
                <a:tc>
                  <a:txBody>
                    <a:bodyPr/>
                    <a:lstStyle/>
                    <a:p>
                      <a:pPr algn="ctr"/>
                      <a:r>
                        <a:rPr lang="es-ES" sz="1400" dirty="0" smtClean="0"/>
                        <a:t>2015</a:t>
                      </a:r>
                      <a:endParaRPr lang="es-ES" sz="1400" dirty="0"/>
                    </a:p>
                  </a:txBody>
                  <a:tcPr/>
                </a:tc>
                <a:tc>
                  <a:txBody>
                    <a:bodyPr/>
                    <a:lstStyle/>
                    <a:p>
                      <a:pPr algn="ctr"/>
                      <a:r>
                        <a:rPr lang="es-ES" sz="1400" dirty="0" smtClean="0">
                          <a:solidFill>
                            <a:schemeClr val="bg2">
                              <a:lumMod val="50000"/>
                            </a:schemeClr>
                          </a:solidFill>
                        </a:rPr>
                        <a:t>29.1</a:t>
                      </a:r>
                      <a:endParaRPr lang="es-ES" sz="1400" dirty="0">
                        <a:solidFill>
                          <a:schemeClr val="bg2">
                            <a:lumMod val="50000"/>
                          </a:schemeClr>
                        </a:solidFill>
                      </a:endParaRPr>
                    </a:p>
                  </a:txBody>
                  <a:tcPr/>
                </a:tc>
                <a:tc>
                  <a:txBody>
                    <a:bodyPr/>
                    <a:lstStyle/>
                    <a:p>
                      <a:pPr algn="ctr"/>
                      <a:r>
                        <a:rPr lang="es-ES" sz="1400" dirty="0" smtClean="0"/>
                        <a:t>23.4</a:t>
                      </a:r>
                      <a:endParaRPr lang="es-ES" sz="1400" dirty="0"/>
                    </a:p>
                  </a:txBody>
                  <a:tcPr/>
                </a:tc>
                <a:tc>
                  <a:txBody>
                    <a:bodyPr/>
                    <a:lstStyle/>
                    <a:p>
                      <a:pPr algn="ctr"/>
                      <a:r>
                        <a:rPr lang="es-ES" sz="1400" dirty="0" smtClean="0"/>
                        <a:t>24.8</a:t>
                      </a:r>
                      <a:endParaRPr lang="es-ES" sz="1400" dirty="0"/>
                    </a:p>
                  </a:txBody>
                  <a:tcPr/>
                </a:tc>
                <a:tc>
                  <a:txBody>
                    <a:bodyPr/>
                    <a:lstStyle/>
                    <a:p>
                      <a:pPr algn="ctr"/>
                      <a:r>
                        <a:rPr lang="es-ES" sz="1400" dirty="0" smtClean="0"/>
                        <a:t>19.8</a:t>
                      </a:r>
                      <a:endParaRPr lang="es-ES" sz="1400" dirty="0"/>
                    </a:p>
                  </a:txBody>
                  <a:tcPr/>
                </a:tc>
                <a:tc>
                  <a:txBody>
                    <a:bodyPr/>
                    <a:lstStyle/>
                    <a:p>
                      <a:pPr algn="ctr"/>
                      <a:r>
                        <a:rPr lang="es-ES" sz="1400" dirty="0" smtClean="0"/>
                        <a:t>23.5</a:t>
                      </a:r>
                      <a:endParaRPr lang="es-ES" sz="1400" dirty="0"/>
                    </a:p>
                  </a:txBody>
                  <a:tcPr/>
                </a:tc>
                <a:tc>
                  <a:txBody>
                    <a:bodyPr/>
                    <a:lstStyle/>
                    <a:p>
                      <a:pPr algn="ctr"/>
                      <a:r>
                        <a:rPr lang="es-ES" sz="1400" dirty="0" smtClean="0"/>
                        <a:t>18.9</a:t>
                      </a:r>
                      <a:endParaRPr lang="es-ES" sz="1400" dirty="0"/>
                    </a:p>
                  </a:txBody>
                  <a:tcPr/>
                </a:tc>
                <a:tc>
                  <a:txBody>
                    <a:bodyPr/>
                    <a:lstStyle/>
                    <a:p>
                      <a:pPr algn="ctr"/>
                      <a:r>
                        <a:rPr lang="es-ES" sz="1400" dirty="0" smtClean="0"/>
                        <a:t>17.5</a:t>
                      </a:r>
                      <a:endParaRPr lang="es-ES" sz="1400" dirty="0"/>
                    </a:p>
                  </a:txBody>
                  <a:tcPr/>
                </a:tc>
                <a:tc>
                  <a:txBody>
                    <a:bodyPr/>
                    <a:lstStyle/>
                    <a:p>
                      <a:pPr algn="ctr"/>
                      <a:r>
                        <a:rPr lang="es-ES" sz="1400" dirty="0" smtClean="0"/>
                        <a:t>14.8</a:t>
                      </a:r>
                      <a:endParaRPr lang="es-ES" sz="1400" dirty="0"/>
                    </a:p>
                  </a:txBody>
                  <a:tcPr/>
                </a:tc>
                <a:tc>
                  <a:txBody>
                    <a:bodyPr/>
                    <a:lstStyle/>
                    <a:p>
                      <a:pPr algn="ctr"/>
                      <a:r>
                        <a:rPr lang="es-ES" sz="1400" dirty="0" smtClean="0"/>
                        <a:t>16.3</a:t>
                      </a:r>
                      <a:endParaRPr lang="es-ES" sz="1400" dirty="0"/>
                    </a:p>
                  </a:txBody>
                  <a:tcPr/>
                </a:tc>
                <a:tc>
                  <a:txBody>
                    <a:bodyPr/>
                    <a:lstStyle/>
                    <a:p>
                      <a:pPr algn="ctr"/>
                      <a:r>
                        <a:rPr lang="es-ES" sz="1400" dirty="0" smtClean="0"/>
                        <a:t>13.2</a:t>
                      </a:r>
                      <a:endParaRPr lang="es-ES" sz="1400" dirty="0"/>
                    </a:p>
                  </a:txBody>
                  <a:tcPr/>
                </a:tc>
              </a:tr>
              <a:tr h="315283">
                <a:tc>
                  <a:txBody>
                    <a:bodyPr/>
                    <a:lstStyle/>
                    <a:p>
                      <a:pPr algn="ctr"/>
                      <a:r>
                        <a:rPr lang="es-ES" sz="1400" dirty="0" smtClean="0"/>
                        <a:t>2030</a:t>
                      </a:r>
                      <a:endParaRPr lang="es-ES" sz="1400" dirty="0"/>
                    </a:p>
                  </a:txBody>
                  <a:tcPr/>
                </a:tc>
                <a:tc>
                  <a:txBody>
                    <a:bodyPr/>
                    <a:lstStyle/>
                    <a:p>
                      <a:pPr algn="ctr"/>
                      <a:r>
                        <a:rPr lang="es-ES" sz="1400" dirty="0" smtClean="0">
                          <a:solidFill>
                            <a:srgbClr val="FF0000"/>
                          </a:solidFill>
                        </a:rPr>
                        <a:t>33.6</a:t>
                      </a:r>
                      <a:endParaRPr lang="es-ES" sz="1400" dirty="0">
                        <a:solidFill>
                          <a:srgbClr val="FF0000"/>
                        </a:solidFill>
                      </a:endParaRPr>
                    </a:p>
                  </a:txBody>
                  <a:tcPr/>
                </a:tc>
                <a:tc>
                  <a:txBody>
                    <a:bodyPr/>
                    <a:lstStyle/>
                    <a:p>
                      <a:pPr algn="ctr"/>
                      <a:r>
                        <a:rPr lang="es-ES" sz="1400" dirty="0" smtClean="0">
                          <a:solidFill>
                            <a:srgbClr val="0E58C4"/>
                          </a:solidFill>
                        </a:rPr>
                        <a:t>27.0</a:t>
                      </a:r>
                      <a:endParaRPr lang="es-ES" sz="1400" dirty="0">
                        <a:solidFill>
                          <a:srgbClr val="0E58C4"/>
                        </a:solidFill>
                      </a:endParaRPr>
                    </a:p>
                  </a:txBody>
                  <a:tcPr/>
                </a:tc>
                <a:tc>
                  <a:txBody>
                    <a:bodyPr/>
                    <a:lstStyle/>
                    <a:p>
                      <a:pPr algn="ctr"/>
                      <a:r>
                        <a:rPr lang="es-ES" sz="1400" dirty="0" smtClean="0">
                          <a:solidFill>
                            <a:srgbClr val="FF0000"/>
                          </a:solidFill>
                        </a:rPr>
                        <a:t>31.1</a:t>
                      </a:r>
                      <a:endParaRPr lang="es-ES" sz="1400" dirty="0">
                        <a:solidFill>
                          <a:srgbClr val="FF0000"/>
                        </a:solidFill>
                      </a:endParaRPr>
                    </a:p>
                  </a:txBody>
                  <a:tcPr/>
                </a:tc>
                <a:tc>
                  <a:txBody>
                    <a:bodyPr/>
                    <a:lstStyle/>
                    <a:p>
                      <a:pPr algn="ctr"/>
                      <a:r>
                        <a:rPr lang="es-ES" sz="1400" dirty="0" smtClean="0">
                          <a:solidFill>
                            <a:srgbClr val="0E58C4"/>
                          </a:solidFill>
                        </a:rPr>
                        <a:t>26.0</a:t>
                      </a:r>
                      <a:endParaRPr lang="es-ES" sz="1400" dirty="0">
                        <a:solidFill>
                          <a:srgbClr val="0E58C4"/>
                        </a:solidFill>
                      </a:endParaRPr>
                    </a:p>
                  </a:txBody>
                  <a:tcPr/>
                </a:tc>
                <a:tc>
                  <a:txBody>
                    <a:bodyPr/>
                    <a:lstStyle/>
                    <a:p>
                      <a:pPr algn="ctr"/>
                      <a:r>
                        <a:rPr lang="es-ES" sz="1400" dirty="0" smtClean="0">
                          <a:solidFill>
                            <a:srgbClr val="0E58C4"/>
                          </a:solidFill>
                        </a:rPr>
                        <a:t>29.9</a:t>
                      </a:r>
                      <a:endParaRPr lang="es-ES" sz="1400" dirty="0">
                        <a:solidFill>
                          <a:srgbClr val="0E58C4"/>
                        </a:solidFill>
                      </a:endParaRPr>
                    </a:p>
                  </a:txBody>
                  <a:tcPr/>
                </a:tc>
                <a:tc>
                  <a:txBody>
                    <a:bodyPr/>
                    <a:lstStyle/>
                    <a:p>
                      <a:pPr algn="ctr"/>
                      <a:r>
                        <a:rPr lang="es-ES" sz="1400" dirty="0" smtClean="0">
                          <a:solidFill>
                            <a:srgbClr val="0E58C4"/>
                          </a:solidFill>
                        </a:rPr>
                        <a:t>26.1</a:t>
                      </a:r>
                      <a:endParaRPr lang="es-ES" sz="1400" dirty="0">
                        <a:solidFill>
                          <a:srgbClr val="0E58C4"/>
                        </a:solidFill>
                      </a:endParaRPr>
                    </a:p>
                  </a:txBody>
                  <a:tcPr/>
                </a:tc>
                <a:tc>
                  <a:txBody>
                    <a:bodyPr/>
                    <a:lstStyle/>
                    <a:p>
                      <a:pPr algn="ctr"/>
                      <a:r>
                        <a:rPr lang="es-ES" sz="1400" dirty="0" smtClean="0"/>
                        <a:t>24.6</a:t>
                      </a:r>
                      <a:endParaRPr lang="es-ES" sz="1400" dirty="0"/>
                    </a:p>
                  </a:txBody>
                  <a:tcPr/>
                </a:tc>
                <a:tc>
                  <a:txBody>
                    <a:bodyPr/>
                    <a:lstStyle/>
                    <a:p>
                      <a:pPr algn="ctr"/>
                      <a:r>
                        <a:rPr lang="es-ES" sz="1400" dirty="0" smtClean="0"/>
                        <a:t>22.3</a:t>
                      </a:r>
                      <a:endParaRPr lang="es-ES" sz="1400" dirty="0"/>
                    </a:p>
                  </a:txBody>
                  <a:tcPr/>
                </a:tc>
                <a:tc>
                  <a:txBody>
                    <a:bodyPr/>
                    <a:lstStyle/>
                    <a:p>
                      <a:pPr algn="ctr"/>
                      <a:r>
                        <a:rPr lang="es-ES" sz="1400" dirty="0" smtClean="0"/>
                        <a:t>22.3</a:t>
                      </a:r>
                      <a:endParaRPr lang="es-ES" sz="1400" dirty="0"/>
                    </a:p>
                  </a:txBody>
                  <a:tcPr/>
                </a:tc>
                <a:tc>
                  <a:txBody>
                    <a:bodyPr/>
                    <a:lstStyle/>
                    <a:p>
                      <a:pPr algn="ctr"/>
                      <a:r>
                        <a:rPr lang="es-ES" sz="1400" dirty="0" smtClean="0"/>
                        <a:t>19.1</a:t>
                      </a:r>
                      <a:endParaRPr lang="es-ES" sz="1400" dirty="0"/>
                    </a:p>
                  </a:txBody>
                  <a:tcPr/>
                </a:tc>
              </a:tr>
              <a:tr h="315283">
                <a:tc>
                  <a:txBody>
                    <a:bodyPr/>
                    <a:lstStyle/>
                    <a:p>
                      <a:pPr algn="ctr"/>
                      <a:r>
                        <a:rPr lang="es-ES" sz="1400" dirty="0" smtClean="0"/>
                        <a:t>2050</a:t>
                      </a:r>
                      <a:endParaRPr lang="es-ES" sz="1400" dirty="0"/>
                    </a:p>
                  </a:txBody>
                  <a:tcPr/>
                </a:tc>
                <a:tc>
                  <a:txBody>
                    <a:bodyPr/>
                    <a:lstStyle/>
                    <a:p>
                      <a:pPr algn="ctr"/>
                      <a:r>
                        <a:rPr lang="es-ES" sz="1400" dirty="0" smtClean="0">
                          <a:solidFill>
                            <a:srgbClr val="FF0000"/>
                          </a:solidFill>
                        </a:rPr>
                        <a:t>39.4</a:t>
                      </a:r>
                      <a:endParaRPr lang="es-ES" sz="1400" dirty="0">
                        <a:solidFill>
                          <a:srgbClr val="FF0000"/>
                        </a:solidFill>
                      </a:endParaRPr>
                    </a:p>
                  </a:txBody>
                  <a:tcPr/>
                </a:tc>
                <a:tc>
                  <a:txBody>
                    <a:bodyPr/>
                    <a:lstStyle/>
                    <a:p>
                      <a:pPr algn="ctr"/>
                      <a:r>
                        <a:rPr lang="es-ES" sz="1400" dirty="0" smtClean="0">
                          <a:solidFill>
                            <a:srgbClr val="FF0000"/>
                          </a:solidFill>
                        </a:rPr>
                        <a:t>33.0</a:t>
                      </a:r>
                      <a:endParaRPr lang="es-ES" sz="1400" dirty="0">
                        <a:solidFill>
                          <a:srgbClr val="FF0000"/>
                        </a:solidFill>
                      </a:endParaRPr>
                    </a:p>
                  </a:txBody>
                  <a:tcPr/>
                </a:tc>
                <a:tc>
                  <a:txBody>
                    <a:bodyPr/>
                    <a:lstStyle/>
                    <a:p>
                      <a:pPr algn="ctr"/>
                      <a:r>
                        <a:rPr lang="es-ES" sz="1400" dirty="0" smtClean="0">
                          <a:solidFill>
                            <a:srgbClr val="FF0000"/>
                          </a:solidFill>
                        </a:rPr>
                        <a:t>37.6</a:t>
                      </a:r>
                      <a:endParaRPr lang="es-ES" sz="1400" dirty="0">
                        <a:solidFill>
                          <a:srgbClr val="FF0000"/>
                        </a:solidFill>
                      </a:endParaRPr>
                    </a:p>
                  </a:txBody>
                  <a:tcPr/>
                </a:tc>
                <a:tc>
                  <a:txBody>
                    <a:bodyPr/>
                    <a:lstStyle/>
                    <a:p>
                      <a:pPr algn="ctr"/>
                      <a:r>
                        <a:rPr lang="es-ES" sz="1400" dirty="0" smtClean="0">
                          <a:solidFill>
                            <a:srgbClr val="FF0000"/>
                          </a:solidFill>
                        </a:rPr>
                        <a:t>32.4</a:t>
                      </a:r>
                      <a:endParaRPr lang="es-ES" sz="1400" dirty="0">
                        <a:solidFill>
                          <a:srgbClr val="FF0000"/>
                        </a:solidFill>
                      </a:endParaRPr>
                    </a:p>
                  </a:txBody>
                  <a:tcPr/>
                </a:tc>
                <a:tc>
                  <a:txBody>
                    <a:bodyPr/>
                    <a:lstStyle/>
                    <a:p>
                      <a:pPr algn="ctr"/>
                      <a:r>
                        <a:rPr lang="es-ES" sz="1400" dirty="0" smtClean="0">
                          <a:solidFill>
                            <a:srgbClr val="FF0000"/>
                          </a:solidFill>
                        </a:rPr>
                        <a:t>34.3</a:t>
                      </a:r>
                      <a:endParaRPr lang="es-ES" sz="1400" dirty="0">
                        <a:solidFill>
                          <a:srgbClr val="FF0000"/>
                        </a:solidFill>
                      </a:endParaRPr>
                    </a:p>
                  </a:txBody>
                  <a:tcPr/>
                </a:tc>
                <a:tc>
                  <a:txBody>
                    <a:bodyPr/>
                    <a:lstStyle/>
                    <a:p>
                      <a:pPr algn="ctr"/>
                      <a:r>
                        <a:rPr lang="es-ES" sz="1400" dirty="0" smtClean="0">
                          <a:solidFill>
                            <a:srgbClr val="FF0000"/>
                          </a:solidFill>
                        </a:rPr>
                        <a:t>30.3</a:t>
                      </a:r>
                      <a:endParaRPr lang="es-ES" sz="1400" dirty="0">
                        <a:solidFill>
                          <a:srgbClr val="FF0000"/>
                        </a:solidFill>
                      </a:endParaRPr>
                    </a:p>
                  </a:txBody>
                  <a:tcPr/>
                </a:tc>
                <a:tc>
                  <a:txBody>
                    <a:bodyPr/>
                    <a:lstStyle/>
                    <a:p>
                      <a:pPr algn="ctr"/>
                      <a:r>
                        <a:rPr lang="es-ES" sz="1400" dirty="0" smtClean="0"/>
                        <a:t>24.9</a:t>
                      </a:r>
                      <a:endParaRPr lang="es-ES" sz="1400" dirty="0"/>
                    </a:p>
                  </a:txBody>
                  <a:tcPr/>
                </a:tc>
                <a:tc>
                  <a:txBody>
                    <a:bodyPr/>
                    <a:lstStyle/>
                    <a:p>
                      <a:pPr algn="ctr"/>
                      <a:r>
                        <a:rPr lang="es-ES" sz="1400" dirty="0" smtClean="0"/>
                        <a:t>11.8</a:t>
                      </a:r>
                      <a:endParaRPr lang="es-ES" sz="1400" dirty="0"/>
                    </a:p>
                  </a:txBody>
                  <a:tcPr/>
                </a:tc>
                <a:tc>
                  <a:txBody>
                    <a:bodyPr/>
                    <a:lstStyle/>
                    <a:p>
                      <a:pPr algn="ctr"/>
                      <a:r>
                        <a:rPr lang="es-ES" sz="1400" dirty="0" smtClean="0"/>
                        <a:t>23.6</a:t>
                      </a:r>
                      <a:endParaRPr lang="es-ES" sz="1400" dirty="0"/>
                    </a:p>
                  </a:txBody>
                  <a:tcPr/>
                </a:tc>
                <a:tc>
                  <a:txBody>
                    <a:bodyPr/>
                    <a:lstStyle/>
                    <a:p>
                      <a:pPr algn="ctr"/>
                      <a:r>
                        <a:rPr lang="es-ES" sz="1400" dirty="0" smtClean="0"/>
                        <a:t>20.8</a:t>
                      </a:r>
                      <a:endParaRPr lang="es-ES" sz="1400" dirty="0"/>
                    </a:p>
                  </a:txBody>
                  <a:tcPr/>
                </a:tc>
              </a:tr>
            </a:tbl>
          </a:graphicData>
        </a:graphic>
      </p:graphicFrame>
      <p:sp>
        <p:nvSpPr>
          <p:cNvPr id="3" name="CuadroTexto 2"/>
          <p:cNvSpPr txBox="1"/>
          <p:nvPr/>
        </p:nvSpPr>
        <p:spPr>
          <a:xfrm>
            <a:off x="824210" y="6263534"/>
            <a:ext cx="4741202" cy="276999"/>
          </a:xfrm>
          <a:prstGeom prst="rect">
            <a:avLst/>
          </a:prstGeom>
          <a:noFill/>
        </p:spPr>
        <p:txBody>
          <a:bodyPr wrap="none" rtlCol="0">
            <a:spAutoFit/>
          </a:bodyPr>
          <a:lstStyle/>
          <a:p>
            <a:r>
              <a:rPr lang="es-ES" sz="1200" dirty="0" smtClean="0"/>
              <a:t>FUENTE: THE WORLD BANK. WORLD DATA BANK , EXTRACTED 9-12-2016.</a:t>
            </a:r>
            <a:endParaRPr lang="es-ES" sz="1200" dirty="0"/>
          </a:p>
        </p:txBody>
      </p:sp>
    </p:spTree>
    <p:extLst>
      <p:ext uri="{BB962C8B-B14F-4D97-AF65-F5344CB8AC3E}">
        <p14:creationId xmlns:p14="http://schemas.microsoft.com/office/powerpoint/2010/main" val="9537172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descr="fondo3-01.jpg"/>
          <p:cNvPicPr>
            <a:picLocks noChangeAspect="1"/>
          </p:cNvPicPr>
          <p:nvPr/>
        </p:nvPicPr>
        <p:blipFill>
          <a:blip r:embed="rId2" cstate="print">
            <a:alphaModFix amt="36000"/>
            <a:extLst>
              <a:ext uri="{28A0092B-C50C-407E-A947-70E740481C1C}">
                <a14:useLocalDpi xmlns:a14="http://schemas.microsoft.com/office/drawing/2010/main" val="0"/>
              </a:ext>
            </a:extLst>
          </a:blip>
          <a:stretch>
            <a:fillRect/>
          </a:stretch>
        </p:blipFill>
        <p:spPr>
          <a:xfrm rot="10800000">
            <a:off x="-2" y="-16003"/>
            <a:ext cx="9144000" cy="6857999"/>
          </a:xfrm>
          <a:prstGeom prst="rect">
            <a:avLst/>
          </a:prstGeom>
        </p:spPr>
      </p:pic>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sp>
        <p:nvSpPr>
          <p:cNvPr id="6" name="CuadroTexto 5"/>
          <p:cNvSpPr txBox="1"/>
          <p:nvPr/>
        </p:nvSpPr>
        <p:spPr>
          <a:xfrm>
            <a:off x="663221" y="1409326"/>
            <a:ext cx="8098972" cy="1015663"/>
          </a:xfrm>
          <a:prstGeom prst="rect">
            <a:avLst/>
          </a:prstGeom>
          <a:noFill/>
        </p:spPr>
        <p:txBody>
          <a:bodyPr wrap="square" rtlCol="0">
            <a:spAutoFit/>
          </a:bodyPr>
          <a:lstStyle/>
          <a:p>
            <a:pPr marL="342900" indent="-342900">
              <a:buFont typeface="Wingdings" panose="05000000000000000000" pitchFamily="2" charset="2"/>
              <a:buChar char="ü"/>
            </a:pPr>
            <a:r>
              <a:rPr lang="es-MX" sz="2000" b="1" dirty="0" smtClean="0"/>
              <a:t>Aún más, el porcentaje de la población total con más 80 años, también viene en aumento: </a:t>
            </a:r>
            <a:r>
              <a:rPr lang="es-MX" sz="2000" b="1" dirty="0" smtClean="0">
                <a:solidFill>
                  <a:srgbClr val="00B0F0"/>
                </a:solidFill>
              </a:rPr>
              <a:t>inevitablemente acelerando la demanda de atención al adulto mayor.</a:t>
            </a:r>
            <a:endParaRPr lang="es-MX" sz="2000" dirty="0">
              <a:solidFill>
                <a:schemeClr val="bg2">
                  <a:lumMod val="90000"/>
                </a:schemeClr>
              </a:solidFill>
            </a:endParaRPr>
          </a:p>
        </p:txBody>
      </p:sp>
      <p:sp>
        <p:nvSpPr>
          <p:cNvPr id="7" name="CuadroTexto 6"/>
          <p:cNvSpPr txBox="1"/>
          <p:nvPr/>
        </p:nvSpPr>
        <p:spPr>
          <a:xfrm>
            <a:off x="1041557" y="2422813"/>
            <a:ext cx="7631693" cy="923330"/>
          </a:xfrm>
          <a:prstGeom prst="rect">
            <a:avLst/>
          </a:prstGeom>
          <a:noFill/>
        </p:spPr>
        <p:txBody>
          <a:bodyPr wrap="square" rtlCol="0">
            <a:spAutoFit/>
          </a:bodyPr>
          <a:lstStyle/>
          <a:p>
            <a:r>
              <a:rPr lang="es-ES" dirty="0" smtClean="0"/>
              <a:t>Esta situación pone presión sobre los gobiernos, la política de seguridad social y las pensiones públicas y privadas.</a:t>
            </a:r>
          </a:p>
          <a:p>
            <a:endParaRPr lang="es-ES" dirty="0" smtClean="0"/>
          </a:p>
        </p:txBody>
      </p:sp>
      <p:sp>
        <p:nvSpPr>
          <p:cNvPr id="10" name="1 CuadroTexto"/>
          <p:cNvSpPr txBox="1"/>
          <p:nvPr/>
        </p:nvSpPr>
        <p:spPr>
          <a:xfrm>
            <a:off x="663220" y="601298"/>
            <a:ext cx="8322017" cy="461665"/>
          </a:xfrm>
          <a:prstGeom prst="rect">
            <a:avLst/>
          </a:prstGeom>
          <a:noFill/>
        </p:spPr>
        <p:txBody>
          <a:bodyPr wrap="square" rtlCol="0">
            <a:spAutoFit/>
          </a:bodyPr>
          <a:lstStyle/>
          <a:p>
            <a:pPr algn="ctr"/>
            <a:r>
              <a:rPr lang="es-MX" sz="2400" b="1" dirty="0" smtClean="0">
                <a:solidFill>
                  <a:schemeClr val="accent2">
                    <a:lumMod val="75000"/>
                  </a:schemeClr>
                </a:solidFill>
                <a:latin typeface="Calibri" panose="020F0502020204030204" pitchFamily="34" charset="0"/>
              </a:rPr>
              <a:t>Entorno: Aumento del porcentaje de población “mayor”</a:t>
            </a:r>
          </a:p>
        </p:txBody>
      </p:sp>
      <p:graphicFrame>
        <p:nvGraphicFramePr>
          <p:cNvPr id="2" name="Tabla 1"/>
          <p:cNvGraphicFramePr>
            <a:graphicFrameLocks noGrp="1"/>
          </p:cNvGraphicFramePr>
          <p:nvPr>
            <p:extLst>
              <p:ext uri="{D42A27DB-BD31-4B8C-83A1-F6EECF244321}">
                <p14:modId xmlns:p14="http://schemas.microsoft.com/office/powerpoint/2010/main" val="4272607588"/>
              </p:ext>
            </p:extLst>
          </p:nvPr>
        </p:nvGraphicFramePr>
        <p:xfrm>
          <a:off x="663221" y="3630612"/>
          <a:ext cx="8322017" cy="2552942"/>
        </p:xfrm>
        <a:graphic>
          <a:graphicData uri="http://schemas.openxmlformats.org/drawingml/2006/table">
            <a:tbl>
              <a:tblPr firstRow="1" bandRow="1">
                <a:tableStyleId>{5C22544A-7EE6-4342-B048-85BDC9FD1C3A}</a:tableStyleId>
              </a:tblPr>
              <a:tblGrid>
                <a:gridCol w="756547"/>
                <a:gridCol w="756547"/>
                <a:gridCol w="756547"/>
                <a:gridCol w="756547"/>
                <a:gridCol w="756547"/>
                <a:gridCol w="756547"/>
                <a:gridCol w="756547"/>
                <a:gridCol w="756547"/>
                <a:gridCol w="756547"/>
                <a:gridCol w="756547"/>
                <a:gridCol w="756547"/>
              </a:tblGrid>
              <a:tr h="345961">
                <a:tc>
                  <a:txBody>
                    <a:bodyPr/>
                    <a:lstStyle/>
                    <a:p>
                      <a:pPr algn="ctr"/>
                      <a:r>
                        <a:rPr lang="es-ES" sz="1600" dirty="0" smtClean="0"/>
                        <a:t>PAIS</a:t>
                      </a:r>
                      <a:endParaRPr lang="es-ES" sz="1600" dirty="0"/>
                    </a:p>
                  </a:txBody>
                  <a:tcPr/>
                </a:tc>
                <a:tc gridSpan="2">
                  <a:txBody>
                    <a:bodyPr/>
                    <a:lstStyle/>
                    <a:p>
                      <a:pPr algn="ctr"/>
                      <a:r>
                        <a:rPr lang="es-ES" sz="1600" dirty="0" smtClean="0"/>
                        <a:t>JAPÓN</a:t>
                      </a:r>
                      <a:endParaRPr lang="es-ES" sz="1600" dirty="0"/>
                    </a:p>
                  </a:txBody>
                  <a:tcPr/>
                </a:tc>
                <a:tc hMerge="1">
                  <a:txBody>
                    <a:bodyPr/>
                    <a:lstStyle/>
                    <a:p>
                      <a:endParaRPr lang="es-ES" dirty="0"/>
                    </a:p>
                  </a:txBody>
                  <a:tcPr/>
                </a:tc>
                <a:tc gridSpan="2">
                  <a:txBody>
                    <a:bodyPr/>
                    <a:lstStyle/>
                    <a:p>
                      <a:pPr algn="ctr"/>
                      <a:r>
                        <a:rPr lang="es-ES" sz="1600" dirty="0" smtClean="0"/>
                        <a:t>ITALIA</a:t>
                      </a:r>
                      <a:endParaRPr lang="es-ES" sz="1600" dirty="0"/>
                    </a:p>
                  </a:txBody>
                  <a:tcPr/>
                </a:tc>
                <a:tc hMerge="1">
                  <a:txBody>
                    <a:bodyPr/>
                    <a:lstStyle/>
                    <a:p>
                      <a:endParaRPr lang="es-ES" dirty="0"/>
                    </a:p>
                  </a:txBody>
                  <a:tcPr/>
                </a:tc>
                <a:tc gridSpan="2">
                  <a:txBody>
                    <a:bodyPr/>
                    <a:lstStyle/>
                    <a:p>
                      <a:pPr algn="ctr"/>
                      <a:r>
                        <a:rPr lang="es-ES" sz="1600" dirty="0" smtClean="0"/>
                        <a:t>ALEMANIA</a:t>
                      </a:r>
                      <a:endParaRPr lang="es-ES" sz="1600" dirty="0"/>
                    </a:p>
                  </a:txBody>
                  <a:tcPr/>
                </a:tc>
                <a:tc hMerge="1">
                  <a:txBody>
                    <a:bodyPr/>
                    <a:lstStyle/>
                    <a:p>
                      <a:endParaRPr lang="es-ES" dirty="0"/>
                    </a:p>
                  </a:txBody>
                  <a:tcPr/>
                </a:tc>
                <a:tc gridSpan="2">
                  <a:txBody>
                    <a:bodyPr/>
                    <a:lstStyle/>
                    <a:p>
                      <a:pPr algn="ctr"/>
                      <a:r>
                        <a:rPr lang="es-ES" sz="1600" dirty="0" smtClean="0"/>
                        <a:t>CANADA</a:t>
                      </a:r>
                      <a:endParaRPr lang="es-ES" sz="1600" dirty="0"/>
                    </a:p>
                  </a:txBody>
                  <a:tcPr/>
                </a:tc>
                <a:tc hMerge="1">
                  <a:txBody>
                    <a:bodyPr/>
                    <a:lstStyle/>
                    <a:p>
                      <a:endParaRPr lang="es-ES" dirty="0"/>
                    </a:p>
                  </a:txBody>
                  <a:tcPr/>
                </a:tc>
                <a:tc gridSpan="2">
                  <a:txBody>
                    <a:bodyPr/>
                    <a:lstStyle/>
                    <a:p>
                      <a:pPr algn="ctr"/>
                      <a:r>
                        <a:rPr lang="es-ES" sz="1600" dirty="0" smtClean="0"/>
                        <a:t>USA</a:t>
                      </a:r>
                      <a:endParaRPr lang="es-ES" sz="1600" dirty="0"/>
                    </a:p>
                  </a:txBody>
                  <a:tcPr/>
                </a:tc>
                <a:tc hMerge="1">
                  <a:txBody>
                    <a:bodyPr/>
                    <a:lstStyle/>
                    <a:p>
                      <a:endParaRPr lang="es-ES" dirty="0"/>
                    </a:p>
                  </a:txBody>
                  <a:tcPr/>
                </a:tc>
              </a:tr>
              <a:tr h="315283">
                <a:tc>
                  <a:txBody>
                    <a:bodyPr/>
                    <a:lstStyle/>
                    <a:p>
                      <a:pPr algn="ct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c>
                  <a:txBody>
                    <a:bodyPr/>
                    <a:lstStyle/>
                    <a:p>
                      <a:pPr algn="ctr"/>
                      <a:r>
                        <a:rPr lang="es-ES" sz="1400" dirty="0" smtClean="0"/>
                        <a:t>M</a:t>
                      </a:r>
                      <a:endParaRPr lang="es-ES" sz="1400" dirty="0"/>
                    </a:p>
                  </a:txBody>
                  <a:tcPr/>
                </a:tc>
                <a:tc>
                  <a:txBody>
                    <a:bodyPr/>
                    <a:lstStyle/>
                    <a:p>
                      <a:pPr algn="ctr"/>
                      <a:r>
                        <a:rPr lang="es-ES" sz="1400" dirty="0" smtClean="0"/>
                        <a:t>H</a:t>
                      </a:r>
                      <a:endParaRPr lang="es-ES" sz="1400" dirty="0"/>
                    </a:p>
                  </a:txBody>
                  <a:tcPr/>
                </a:tc>
              </a:tr>
              <a:tr h="315283">
                <a:tc>
                  <a:txBody>
                    <a:bodyPr/>
                    <a:lstStyle/>
                    <a:p>
                      <a:pPr algn="ctr"/>
                      <a:r>
                        <a:rPr lang="es-ES" sz="1400" dirty="0" smtClean="0"/>
                        <a:t>1970</a:t>
                      </a:r>
                      <a:endParaRPr lang="es-ES" sz="1400" dirty="0"/>
                    </a:p>
                  </a:txBody>
                  <a:tcPr/>
                </a:tc>
                <a:tc>
                  <a:txBody>
                    <a:bodyPr/>
                    <a:lstStyle/>
                    <a:p>
                      <a:pPr algn="ctr"/>
                      <a:r>
                        <a:rPr lang="es-ES" sz="1400" dirty="0" smtClean="0"/>
                        <a:t>1.2</a:t>
                      </a:r>
                      <a:endParaRPr lang="es-ES" sz="1400" dirty="0"/>
                    </a:p>
                  </a:txBody>
                  <a:tcPr/>
                </a:tc>
                <a:tc>
                  <a:txBody>
                    <a:bodyPr/>
                    <a:lstStyle/>
                    <a:p>
                      <a:pPr algn="ctr"/>
                      <a:r>
                        <a:rPr lang="es-ES" sz="1400" dirty="0" smtClean="0"/>
                        <a:t>0.6</a:t>
                      </a:r>
                      <a:endParaRPr lang="es-ES" sz="1400" dirty="0"/>
                    </a:p>
                  </a:txBody>
                  <a:tcPr/>
                </a:tc>
                <a:tc>
                  <a:txBody>
                    <a:bodyPr/>
                    <a:lstStyle/>
                    <a:p>
                      <a:pPr algn="ctr"/>
                      <a:r>
                        <a:rPr lang="es-ES" sz="1400" dirty="0" smtClean="0"/>
                        <a:t>2.2</a:t>
                      </a:r>
                      <a:endParaRPr lang="es-ES" sz="1400" dirty="0"/>
                    </a:p>
                  </a:txBody>
                  <a:tcPr/>
                </a:tc>
                <a:tc>
                  <a:txBody>
                    <a:bodyPr/>
                    <a:lstStyle/>
                    <a:p>
                      <a:pPr algn="ctr"/>
                      <a:r>
                        <a:rPr lang="es-ES" sz="1400" dirty="0" smtClean="0"/>
                        <a:t>1.4</a:t>
                      </a:r>
                      <a:endParaRPr lang="es-ES" sz="1400" dirty="0"/>
                    </a:p>
                  </a:txBody>
                  <a:tcPr/>
                </a:tc>
                <a:tc>
                  <a:txBody>
                    <a:bodyPr/>
                    <a:lstStyle/>
                    <a:p>
                      <a:pPr algn="ctr"/>
                      <a:r>
                        <a:rPr lang="es-ES" sz="1400" dirty="0" smtClean="0"/>
                        <a:t>2.4</a:t>
                      </a:r>
                      <a:endParaRPr lang="es-ES" sz="1400" dirty="0"/>
                    </a:p>
                  </a:txBody>
                  <a:tcPr/>
                </a:tc>
                <a:tc>
                  <a:txBody>
                    <a:bodyPr/>
                    <a:lstStyle/>
                    <a:p>
                      <a:pPr algn="ctr"/>
                      <a:r>
                        <a:rPr lang="es-ES" sz="1400" dirty="0" smtClean="0"/>
                        <a:t>1.4</a:t>
                      </a:r>
                      <a:endParaRPr lang="es-ES" sz="1400" dirty="0"/>
                    </a:p>
                  </a:txBody>
                  <a:tcPr/>
                </a:tc>
                <a:tc>
                  <a:txBody>
                    <a:bodyPr/>
                    <a:lstStyle/>
                    <a:p>
                      <a:pPr algn="ctr"/>
                      <a:r>
                        <a:rPr lang="es-ES" sz="1400" dirty="0" smtClean="0"/>
                        <a:t>1.8</a:t>
                      </a:r>
                      <a:endParaRPr lang="es-ES" sz="1400" dirty="0"/>
                    </a:p>
                  </a:txBody>
                  <a:tcPr/>
                </a:tc>
                <a:tc>
                  <a:txBody>
                    <a:bodyPr/>
                    <a:lstStyle/>
                    <a:p>
                      <a:pPr algn="ctr"/>
                      <a:r>
                        <a:rPr lang="es-ES" sz="1400" dirty="0" smtClean="0"/>
                        <a:t>1.3</a:t>
                      </a:r>
                      <a:endParaRPr lang="es-ES" sz="1400" dirty="0"/>
                    </a:p>
                  </a:txBody>
                  <a:tcPr/>
                </a:tc>
                <a:tc>
                  <a:txBody>
                    <a:bodyPr/>
                    <a:lstStyle/>
                    <a:p>
                      <a:pPr algn="ctr"/>
                      <a:r>
                        <a:rPr lang="es-ES" sz="1400" dirty="0" smtClean="0"/>
                        <a:t>2.3</a:t>
                      </a:r>
                      <a:endParaRPr lang="es-ES" sz="1400" dirty="0"/>
                    </a:p>
                  </a:txBody>
                  <a:tcPr/>
                </a:tc>
                <a:tc>
                  <a:txBody>
                    <a:bodyPr/>
                    <a:lstStyle/>
                    <a:p>
                      <a:pPr algn="ctr"/>
                      <a:r>
                        <a:rPr lang="es-ES" sz="1400" dirty="0" smtClean="0"/>
                        <a:t>1.5</a:t>
                      </a:r>
                      <a:endParaRPr lang="es-ES" sz="1400" dirty="0"/>
                    </a:p>
                  </a:txBody>
                  <a:tcPr/>
                </a:tc>
              </a:tr>
              <a:tr h="315283">
                <a:tc>
                  <a:txBody>
                    <a:bodyPr/>
                    <a:lstStyle/>
                    <a:p>
                      <a:pPr algn="ctr"/>
                      <a:r>
                        <a:rPr lang="es-ES" sz="1400" dirty="0" smtClean="0"/>
                        <a:t>1990</a:t>
                      </a:r>
                      <a:endParaRPr lang="es-ES" sz="1400" dirty="0"/>
                    </a:p>
                  </a:txBody>
                  <a:tcPr/>
                </a:tc>
                <a:tc>
                  <a:txBody>
                    <a:bodyPr/>
                    <a:lstStyle/>
                    <a:p>
                      <a:pPr algn="ctr"/>
                      <a:r>
                        <a:rPr lang="es-ES" sz="1400" dirty="0" smtClean="0"/>
                        <a:t>3.0</a:t>
                      </a:r>
                      <a:endParaRPr lang="es-ES" sz="1400" dirty="0"/>
                    </a:p>
                  </a:txBody>
                  <a:tcPr/>
                </a:tc>
                <a:tc>
                  <a:txBody>
                    <a:bodyPr/>
                    <a:lstStyle/>
                    <a:p>
                      <a:pPr algn="ctr"/>
                      <a:r>
                        <a:rPr lang="es-ES" sz="1400" dirty="0" smtClean="0"/>
                        <a:t>1.7</a:t>
                      </a:r>
                      <a:endParaRPr lang="es-ES" sz="1400" dirty="0"/>
                    </a:p>
                  </a:txBody>
                  <a:tcPr/>
                </a:tc>
                <a:tc>
                  <a:txBody>
                    <a:bodyPr/>
                    <a:lstStyle/>
                    <a:p>
                      <a:pPr algn="ctr"/>
                      <a:r>
                        <a:rPr lang="es-ES" sz="1400" dirty="0" smtClean="0"/>
                        <a:t>4.3</a:t>
                      </a:r>
                      <a:endParaRPr lang="es-ES" sz="1400" dirty="0"/>
                    </a:p>
                  </a:txBody>
                  <a:tcPr/>
                </a:tc>
                <a:tc>
                  <a:txBody>
                    <a:bodyPr/>
                    <a:lstStyle/>
                    <a:p>
                      <a:pPr algn="ctr"/>
                      <a:r>
                        <a:rPr lang="es-ES" sz="1400" dirty="0" smtClean="0"/>
                        <a:t>2.2</a:t>
                      </a:r>
                      <a:endParaRPr lang="es-ES" sz="1400" dirty="0"/>
                    </a:p>
                  </a:txBody>
                  <a:tcPr/>
                </a:tc>
                <a:tc>
                  <a:txBody>
                    <a:bodyPr/>
                    <a:lstStyle/>
                    <a:p>
                      <a:pPr algn="ctr"/>
                      <a:r>
                        <a:rPr lang="es-ES" sz="1400" dirty="0" smtClean="0"/>
                        <a:t>5.2</a:t>
                      </a:r>
                      <a:endParaRPr lang="es-ES" sz="1400" dirty="0"/>
                    </a:p>
                  </a:txBody>
                  <a:tcPr/>
                </a:tc>
                <a:tc>
                  <a:txBody>
                    <a:bodyPr/>
                    <a:lstStyle/>
                    <a:p>
                      <a:pPr algn="ctr"/>
                      <a:r>
                        <a:rPr lang="es-ES" sz="1400" dirty="0" smtClean="0"/>
                        <a:t>2.2</a:t>
                      </a:r>
                      <a:endParaRPr lang="es-ES" sz="1400" dirty="0"/>
                    </a:p>
                  </a:txBody>
                  <a:tcPr/>
                </a:tc>
                <a:tc>
                  <a:txBody>
                    <a:bodyPr/>
                    <a:lstStyle/>
                    <a:p>
                      <a:pPr algn="ctr"/>
                      <a:r>
                        <a:rPr lang="es-ES" sz="1400" dirty="0" smtClean="0"/>
                        <a:t>3.0</a:t>
                      </a:r>
                      <a:endParaRPr lang="es-ES" sz="1400" dirty="0"/>
                    </a:p>
                  </a:txBody>
                  <a:tcPr/>
                </a:tc>
                <a:tc>
                  <a:txBody>
                    <a:bodyPr/>
                    <a:lstStyle/>
                    <a:p>
                      <a:pPr algn="ctr"/>
                      <a:r>
                        <a:rPr lang="es-ES" sz="1400" dirty="0" smtClean="0"/>
                        <a:t>1.6</a:t>
                      </a:r>
                      <a:endParaRPr lang="es-ES" sz="1400" dirty="0"/>
                    </a:p>
                  </a:txBody>
                  <a:tcPr/>
                </a:tc>
                <a:tc>
                  <a:txBody>
                    <a:bodyPr/>
                    <a:lstStyle/>
                    <a:p>
                      <a:pPr algn="ctr"/>
                      <a:r>
                        <a:rPr lang="es-ES" sz="1400" dirty="0" smtClean="0"/>
                        <a:t>3.7</a:t>
                      </a:r>
                      <a:endParaRPr lang="es-ES" sz="1400" dirty="0"/>
                    </a:p>
                  </a:txBody>
                  <a:tcPr/>
                </a:tc>
                <a:tc>
                  <a:txBody>
                    <a:bodyPr/>
                    <a:lstStyle/>
                    <a:p>
                      <a:pPr algn="ctr"/>
                      <a:r>
                        <a:rPr lang="es-ES" sz="1400" dirty="0" smtClean="0"/>
                        <a:t>1.8</a:t>
                      </a:r>
                      <a:endParaRPr lang="es-ES" sz="1400" dirty="0"/>
                    </a:p>
                  </a:txBody>
                  <a:tcPr/>
                </a:tc>
              </a:tr>
              <a:tr h="315283">
                <a:tc>
                  <a:txBody>
                    <a:bodyPr/>
                    <a:lstStyle/>
                    <a:p>
                      <a:pPr algn="ctr"/>
                      <a:r>
                        <a:rPr lang="es-ES" sz="1400" dirty="0" smtClean="0"/>
                        <a:t>2010</a:t>
                      </a:r>
                      <a:endParaRPr lang="es-ES" sz="1400" dirty="0"/>
                    </a:p>
                  </a:txBody>
                  <a:tcPr/>
                </a:tc>
                <a:tc>
                  <a:txBody>
                    <a:bodyPr/>
                    <a:lstStyle/>
                    <a:p>
                      <a:pPr algn="ctr"/>
                      <a:r>
                        <a:rPr lang="es-ES" sz="1400" dirty="0" smtClean="0"/>
                        <a:t>8.1</a:t>
                      </a:r>
                      <a:endParaRPr lang="es-ES" sz="1400" dirty="0"/>
                    </a:p>
                  </a:txBody>
                  <a:tcPr/>
                </a:tc>
                <a:tc>
                  <a:txBody>
                    <a:bodyPr/>
                    <a:lstStyle/>
                    <a:p>
                      <a:pPr algn="ctr"/>
                      <a:r>
                        <a:rPr lang="es-ES" sz="1400" dirty="0" smtClean="0"/>
                        <a:t>4.4</a:t>
                      </a:r>
                      <a:endParaRPr lang="es-ES" sz="1400" dirty="0"/>
                    </a:p>
                  </a:txBody>
                  <a:tcPr/>
                </a:tc>
                <a:tc>
                  <a:txBody>
                    <a:bodyPr/>
                    <a:lstStyle/>
                    <a:p>
                      <a:pPr algn="ctr"/>
                      <a:r>
                        <a:rPr lang="es-ES" sz="1400" dirty="0" smtClean="0"/>
                        <a:t>7.4</a:t>
                      </a:r>
                      <a:endParaRPr lang="es-ES" sz="1400" dirty="0"/>
                    </a:p>
                  </a:txBody>
                  <a:tcPr/>
                </a:tc>
                <a:tc>
                  <a:txBody>
                    <a:bodyPr/>
                    <a:lstStyle/>
                    <a:p>
                      <a:pPr algn="ctr"/>
                      <a:r>
                        <a:rPr lang="es-ES" sz="1400" dirty="0" smtClean="0"/>
                        <a:t>4.2</a:t>
                      </a:r>
                      <a:endParaRPr lang="es-ES" sz="1400" dirty="0"/>
                    </a:p>
                  </a:txBody>
                  <a:tcPr/>
                </a:tc>
                <a:tc>
                  <a:txBody>
                    <a:bodyPr/>
                    <a:lstStyle/>
                    <a:p>
                      <a:pPr algn="ctr"/>
                      <a:r>
                        <a:rPr lang="es-ES" sz="1400" dirty="0" smtClean="0"/>
                        <a:t>6.8</a:t>
                      </a:r>
                      <a:endParaRPr lang="es-ES" sz="1400" dirty="0"/>
                    </a:p>
                  </a:txBody>
                  <a:tcPr/>
                </a:tc>
                <a:tc>
                  <a:txBody>
                    <a:bodyPr/>
                    <a:lstStyle/>
                    <a:p>
                      <a:pPr algn="ctr"/>
                      <a:r>
                        <a:rPr lang="es-ES" sz="1400" dirty="0" smtClean="0"/>
                        <a:t>3.4</a:t>
                      </a:r>
                      <a:endParaRPr lang="es-ES" sz="1400" dirty="0"/>
                    </a:p>
                  </a:txBody>
                  <a:tcPr/>
                </a:tc>
                <a:tc>
                  <a:txBody>
                    <a:bodyPr/>
                    <a:lstStyle/>
                    <a:p>
                      <a:pPr algn="ctr"/>
                      <a:r>
                        <a:rPr lang="es-ES" sz="1400" dirty="0" smtClean="0"/>
                        <a:t>4.9</a:t>
                      </a:r>
                      <a:endParaRPr lang="es-ES" sz="1400" dirty="0"/>
                    </a:p>
                  </a:txBody>
                  <a:tcPr/>
                </a:tc>
                <a:tc>
                  <a:txBody>
                    <a:bodyPr/>
                    <a:lstStyle/>
                    <a:p>
                      <a:pPr algn="ctr"/>
                      <a:r>
                        <a:rPr lang="es-ES" sz="1400" dirty="0" smtClean="0"/>
                        <a:t>2.9</a:t>
                      </a:r>
                      <a:endParaRPr lang="es-ES" sz="1400" dirty="0"/>
                    </a:p>
                  </a:txBody>
                  <a:tcPr/>
                </a:tc>
                <a:tc>
                  <a:txBody>
                    <a:bodyPr/>
                    <a:lstStyle/>
                    <a:p>
                      <a:pPr algn="ctr"/>
                      <a:r>
                        <a:rPr lang="es-ES" sz="1400" dirty="0" smtClean="0"/>
                        <a:t>4.5</a:t>
                      </a:r>
                      <a:endParaRPr lang="es-ES" sz="1400" dirty="0"/>
                    </a:p>
                  </a:txBody>
                  <a:tcPr/>
                </a:tc>
                <a:tc>
                  <a:txBody>
                    <a:bodyPr/>
                    <a:lstStyle/>
                    <a:p>
                      <a:pPr algn="ctr"/>
                      <a:r>
                        <a:rPr lang="es-ES" sz="1400" dirty="0" smtClean="0"/>
                        <a:t>2.7</a:t>
                      </a:r>
                      <a:endParaRPr lang="es-ES" sz="1400" dirty="0"/>
                    </a:p>
                  </a:txBody>
                  <a:tcPr/>
                </a:tc>
              </a:tr>
              <a:tr h="315283">
                <a:tc>
                  <a:txBody>
                    <a:bodyPr/>
                    <a:lstStyle/>
                    <a:p>
                      <a:pPr algn="ctr"/>
                      <a:r>
                        <a:rPr lang="es-ES" sz="1400" dirty="0" smtClean="0"/>
                        <a:t>2015</a:t>
                      </a:r>
                      <a:endParaRPr lang="es-ES" sz="1400" dirty="0"/>
                    </a:p>
                  </a:txBody>
                  <a:tcPr/>
                </a:tc>
                <a:tc>
                  <a:txBody>
                    <a:bodyPr/>
                    <a:lstStyle/>
                    <a:p>
                      <a:pPr algn="ctr"/>
                      <a:r>
                        <a:rPr lang="es-ES" sz="1400" dirty="0" smtClean="0"/>
                        <a:t>9.8</a:t>
                      </a:r>
                      <a:endParaRPr lang="es-ES" sz="1400" dirty="0"/>
                    </a:p>
                  </a:txBody>
                  <a:tcPr/>
                </a:tc>
                <a:tc>
                  <a:txBody>
                    <a:bodyPr/>
                    <a:lstStyle/>
                    <a:p>
                      <a:pPr algn="ctr"/>
                      <a:r>
                        <a:rPr lang="es-ES" sz="1400" dirty="0" smtClean="0"/>
                        <a:t>5.6</a:t>
                      </a:r>
                      <a:endParaRPr lang="es-ES" sz="1400" dirty="0"/>
                    </a:p>
                  </a:txBody>
                  <a:tcPr/>
                </a:tc>
                <a:tc>
                  <a:txBody>
                    <a:bodyPr/>
                    <a:lstStyle/>
                    <a:p>
                      <a:pPr algn="ctr"/>
                      <a:r>
                        <a:rPr lang="es-ES" sz="1400" dirty="0" smtClean="0"/>
                        <a:t>8.5</a:t>
                      </a:r>
                      <a:endParaRPr lang="es-ES" sz="1400" dirty="0"/>
                    </a:p>
                  </a:txBody>
                  <a:tcPr/>
                </a:tc>
                <a:tc>
                  <a:txBody>
                    <a:bodyPr/>
                    <a:lstStyle/>
                    <a:p>
                      <a:pPr algn="ctr"/>
                      <a:r>
                        <a:rPr lang="es-ES" sz="1400" dirty="0" smtClean="0"/>
                        <a:t>5.1</a:t>
                      </a:r>
                      <a:endParaRPr lang="es-ES" sz="1400" dirty="0"/>
                    </a:p>
                  </a:txBody>
                  <a:tcPr/>
                </a:tc>
                <a:tc>
                  <a:txBody>
                    <a:bodyPr/>
                    <a:lstStyle/>
                    <a:p>
                      <a:pPr algn="ctr"/>
                      <a:r>
                        <a:rPr lang="es-ES" sz="1400" dirty="0" smtClean="0"/>
                        <a:t>7.2</a:t>
                      </a:r>
                      <a:endParaRPr lang="es-ES" sz="1400" dirty="0"/>
                    </a:p>
                  </a:txBody>
                  <a:tcPr/>
                </a:tc>
                <a:tc>
                  <a:txBody>
                    <a:bodyPr/>
                    <a:lstStyle/>
                    <a:p>
                      <a:pPr algn="ctr"/>
                      <a:r>
                        <a:rPr lang="es-ES" sz="1400" dirty="0" smtClean="0"/>
                        <a:t>4.1</a:t>
                      </a:r>
                      <a:endParaRPr lang="es-ES" sz="1400" dirty="0"/>
                    </a:p>
                  </a:txBody>
                  <a:tcPr/>
                </a:tc>
                <a:tc>
                  <a:txBody>
                    <a:bodyPr/>
                    <a:lstStyle/>
                    <a:p>
                      <a:pPr algn="ctr"/>
                      <a:r>
                        <a:rPr lang="es-ES" sz="1400" dirty="0" smtClean="0"/>
                        <a:t>5.1</a:t>
                      </a:r>
                      <a:endParaRPr lang="es-ES" sz="1400" dirty="0"/>
                    </a:p>
                  </a:txBody>
                  <a:tcPr/>
                </a:tc>
                <a:tc>
                  <a:txBody>
                    <a:bodyPr/>
                    <a:lstStyle/>
                    <a:p>
                      <a:pPr algn="ctr"/>
                      <a:r>
                        <a:rPr lang="es-ES" sz="1400" dirty="0" smtClean="0"/>
                        <a:t>3.3</a:t>
                      </a:r>
                      <a:endParaRPr lang="es-ES" sz="1400" dirty="0"/>
                    </a:p>
                  </a:txBody>
                  <a:tcPr/>
                </a:tc>
                <a:tc>
                  <a:txBody>
                    <a:bodyPr/>
                    <a:lstStyle/>
                    <a:p>
                      <a:pPr algn="ctr"/>
                      <a:r>
                        <a:rPr lang="es-ES" sz="1400" dirty="0" smtClean="0"/>
                        <a:t>4.6</a:t>
                      </a:r>
                      <a:endParaRPr lang="es-ES" sz="1400" dirty="0"/>
                    </a:p>
                  </a:txBody>
                  <a:tcPr/>
                </a:tc>
                <a:tc>
                  <a:txBody>
                    <a:bodyPr/>
                    <a:lstStyle/>
                    <a:p>
                      <a:pPr algn="ctr"/>
                      <a:r>
                        <a:rPr lang="es-ES" sz="1400" dirty="0" smtClean="0"/>
                        <a:t>2.9</a:t>
                      </a:r>
                      <a:endParaRPr lang="es-ES" sz="1400" dirty="0"/>
                    </a:p>
                  </a:txBody>
                  <a:tcPr/>
                </a:tc>
              </a:tr>
              <a:tr h="315283">
                <a:tc>
                  <a:txBody>
                    <a:bodyPr/>
                    <a:lstStyle/>
                    <a:p>
                      <a:pPr algn="ctr"/>
                      <a:r>
                        <a:rPr lang="es-ES" sz="1400" dirty="0" smtClean="0"/>
                        <a:t>2030</a:t>
                      </a:r>
                      <a:endParaRPr lang="es-ES" sz="1400" dirty="0"/>
                    </a:p>
                  </a:txBody>
                  <a:tcPr/>
                </a:tc>
                <a:tc>
                  <a:txBody>
                    <a:bodyPr/>
                    <a:lstStyle/>
                    <a:p>
                      <a:pPr algn="ctr"/>
                      <a:r>
                        <a:rPr lang="es-ES" sz="1400" dirty="0" smtClean="0">
                          <a:solidFill>
                            <a:srgbClr val="FF0000"/>
                          </a:solidFill>
                        </a:rPr>
                        <a:t>15.4</a:t>
                      </a:r>
                      <a:endParaRPr lang="es-ES" sz="1400" dirty="0">
                        <a:solidFill>
                          <a:srgbClr val="FF0000"/>
                        </a:solidFill>
                      </a:endParaRPr>
                    </a:p>
                  </a:txBody>
                  <a:tcPr/>
                </a:tc>
                <a:tc>
                  <a:txBody>
                    <a:bodyPr/>
                    <a:lstStyle/>
                    <a:p>
                      <a:pPr algn="ctr"/>
                      <a:r>
                        <a:rPr lang="es-ES" sz="1400" dirty="0" smtClean="0"/>
                        <a:t>9.8</a:t>
                      </a:r>
                      <a:endParaRPr lang="es-ES" sz="1400" dirty="0"/>
                    </a:p>
                  </a:txBody>
                  <a:tcPr/>
                </a:tc>
                <a:tc>
                  <a:txBody>
                    <a:bodyPr/>
                    <a:lstStyle/>
                    <a:p>
                      <a:pPr algn="ctr"/>
                      <a:r>
                        <a:rPr lang="es-ES" sz="1400" dirty="0" smtClean="0"/>
                        <a:t>11.5</a:t>
                      </a:r>
                      <a:endParaRPr lang="es-ES" sz="1400" dirty="0"/>
                    </a:p>
                  </a:txBody>
                  <a:tcPr/>
                </a:tc>
                <a:tc>
                  <a:txBody>
                    <a:bodyPr/>
                    <a:lstStyle/>
                    <a:p>
                      <a:pPr algn="ctr"/>
                      <a:r>
                        <a:rPr lang="es-ES" sz="1400" dirty="0" smtClean="0"/>
                        <a:t>7.8</a:t>
                      </a:r>
                      <a:endParaRPr lang="es-ES" sz="1400" dirty="0"/>
                    </a:p>
                  </a:txBody>
                  <a:tcPr/>
                </a:tc>
                <a:tc>
                  <a:txBody>
                    <a:bodyPr/>
                    <a:lstStyle/>
                    <a:p>
                      <a:pPr algn="ctr"/>
                      <a:r>
                        <a:rPr lang="es-ES" sz="1400" dirty="0" smtClean="0"/>
                        <a:t>9.4</a:t>
                      </a:r>
                      <a:endParaRPr lang="es-ES" sz="1400" dirty="0"/>
                    </a:p>
                  </a:txBody>
                  <a:tcPr/>
                </a:tc>
                <a:tc>
                  <a:txBody>
                    <a:bodyPr/>
                    <a:lstStyle/>
                    <a:p>
                      <a:pPr algn="ctr"/>
                      <a:r>
                        <a:rPr lang="es-ES" sz="1400" dirty="0" smtClean="0"/>
                        <a:t>6.6</a:t>
                      </a:r>
                      <a:endParaRPr lang="es-ES" sz="1400" dirty="0"/>
                    </a:p>
                  </a:txBody>
                  <a:tcPr/>
                </a:tc>
                <a:tc>
                  <a:txBody>
                    <a:bodyPr/>
                    <a:lstStyle/>
                    <a:p>
                      <a:pPr algn="ctr"/>
                      <a:r>
                        <a:rPr lang="es-ES" sz="1400" dirty="0" smtClean="0"/>
                        <a:t>7.4</a:t>
                      </a:r>
                      <a:endParaRPr lang="es-ES" sz="1400" dirty="0"/>
                    </a:p>
                  </a:txBody>
                  <a:tcPr/>
                </a:tc>
                <a:tc>
                  <a:txBody>
                    <a:bodyPr/>
                    <a:lstStyle/>
                    <a:p>
                      <a:pPr algn="ctr"/>
                      <a:r>
                        <a:rPr lang="es-ES" sz="1400" dirty="0" smtClean="0"/>
                        <a:t>5.6</a:t>
                      </a:r>
                      <a:endParaRPr lang="es-ES" sz="1400" dirty="0"/>
                    </a:p>
                  </a:txBody>
                  <a:tcPr/>
                </a:tc>
                <a:tc>
                  <a:txBody>
                    <a:bodyPr/>
                    <a:lstStyle/>
                    <a:p>
                      <a:pPr algn="ctr"/>
                      <a:r>
                        <a:rPr lang="es-ES" sz="1400" dirty="0" smtClean="0"/>
                        <a:t>6.3</a:t>
                      </a:r>
                      <a:endParaRPr lang="es-ES" sz="1400" dirty="0"/>
                    </a:p>
                  </a:txBody>
                  <a:tcPr/>
                </a:tc>
                <a:tc>
                  <a:txBody>
                    <a:bodyPr/>
                    <a:lstStyle/>
                    <a:p>
                      <a:pPr algn="ctr"/>
                      <a:r>
                        <a:rPr lang="es-ES" sz="1400" dirty="0" smtClean="0"/>
                        <a:t>4.5</a:t>
                      </a:r>
                      <a:endParaRPr lang="es-ES" sz="1400" dirty="0"/>
                    </a:p>
                  </a:txBody>
                  <a:tcPr/>
                </a:tc>
              </a:tr>
              <a:tr h="315283">
                <a:tc>
                  <a:txBody>
                    <a:bodyPr/>
                    <a:lstStyle/>
                    <a:p>
                      <a:pPr algn="ctr"/>
                      <a:r>
                        <a:rPr lang="es-ES" sz="1400" dirty="0" smtClean="0"/>
                        <a:t>2050</a:t>
                      </a:r>
                      <a:endParaRPr lang="es-ES" sz="1400" dirty="0"/>
                    </a:p>
                  </a:txBody>
                  <a:tcPr/>
                </a:tc>
                <a:tc>
                  <a:txBody>
                    <a:bodyPr/>
                    <a:lstStyle/>
                    <a:p>
                      <a:pPr algn="ctr"/>
                      <a:r>
                        <a:rPr lang="es-ES" sz="1400" dirty="0" smtClean="0">
                          <a:solidFill>
                            <a:srgbClr val="FF0000"/>
                          </a:solidFill>
                        </a:rPr>
                        <a:t>18.1</a:t>
                      </a:r>
                      <a:endParaRPr lang="es-ES" sz="1400" dirty="0">
                        <a:solidFill>
                          <a:srgbClr val="FF0000"/>
                        </a:solidFill>
                      </a:endParaRPr>
                    </a:p>
                  </a:txBody>
                  <a:tcPr/>
                </a:tc>
                <a:tc>
                  <a:txBody>
                    <a:bodyPr/>
                    <a:lstStyle/>
                    <a:p>
                      <a:pPr algn="ctr"/>
                      <a:r>
                        <a:rPr lang="es-ES" sz="1400" dirty="0" smtClean="0"/>
                        <a:t>12.0</a:t>
                      </a:r>
                      <a:endParaRPr lang="es-ES" sz="1400" dirty="0"/>
                    </a:p>
                  </a:txBody>
                  <a:tcPr/>
                </a:tc>
                <a:tc>
                  <a:txBody>
                    <a:bodyPr/>
                    <a:lstStyle/>
                    <a:p>
                      <a:pPr algn="ctr"/>
                      <a:r>
                        <a:rPr lang="es-ES" sz="1400" dirty="0" smtClean="0">
                          <a:solidFill>
                            <a:srgbClr val="FF0000"/>
                          </a:solidFill>
                        </a:rPr>
                        <a:t>18.0</a:t>
                      </a:r>
                      <a:endParaRPr lang="es-ES" sz="1400" dirty="0">
                        <a:solidFill>
                          <a:srgbClr val="FF0000"/>
                        </a:solidFill>
                      </a:endParaRPr>
                    </a:p>
                  </a:txBody>
                  <a:tcPr/>
                </a:tc>
                <a:tc>
                  <a:txBody>
                    <a:bodyPr/>
                    <a:lstStyle/>
                    <a:p>
                      <a:pPr algn="ctr"/>
                      <a:r>
                        <a:rPr lang="es-ES" sz="1400" dirty="0" smtClean="0"/>
                        <a:t>13.1</a:t>
                      </a:r>
                      <a:endParaRPr lang="es-ES" sz="1400" dirty="0"/>
                    </a:p>
                  </a:txBody>
                  <a:tcPr/>
                </a:tc>
                <a:tc>
                  <a:txBody>
                    <a:bodyPr/>
                    <a:lstStyle/>
                    <a:p>
                      <a:pPr algn="ctr"/>
                      <a:r>
                        <a:rPr lang="es-ES" sz="1400" dirty="0" smtClean="0">
                          <a:solidFill>
                            <a:srgbClr val="FF0000"/>
                          </a:solidFill>
                        </a:rPr>
                        <a:t>16.1</a:t>
                      </a:r>
                      <a:endParaRPr lang="es-ES" sz="1400" dirty="0">
                        <a:solidFill>
                          <a:srgbClr val="FF0000"/>
                        </a:solidFill>
                      </a:endParaRPr>
                    </a:p>
                  </a:txBody>
                  <a:tcPr/>
                </a:tc>
                <a:tc>
                  <a:txBody>
                    <a:bodyPr/>
                    <a:lstStyle/>
                    <a:p>
                      <a:pPr algn="ctr"/>
                      <a:r>
                        <a:rPr lang="es-ES" sz="1400" dirty="0" smtClean="0"/>
                        <a:t>12.7</a:t>
                      </a:r>
                      <a:endParaRPr lang="es-ES" sz="1400" dirty="0"/>
                    </a:p>
                  </a:txBody>
                  <a:tcPr/>
                </a:tc>
                <a:tc>
                  <a:txBody>
                    <a:bodyPr/>
                    <a:lstStyle/>
                    <a:p>
                      <a:pPr algn="ctr"/>
                      <a:r>
                        <a:rPr lang="es-ES" sz="1400" dirty="0" smtClean="0"/>
                        <a:t>11.8</a:t>
                      </a:r>
                      <a:endParaRPr lang="es-ES" sz="1400" dirty="0"/>
                    </a:p>
                  </a:txBody>
                  <a:tcPr/>
                </a:tc>
                <a:tc>
                  <a:txBody>
                    <a:bodyPr/>
                    <a:lstStyle/>
                    <a:p>
                      <a:pPr algn="ctr"/>
                      <a:r>
                        <a:rPr lang="es-ES" sz="1400" dirty="0" smtClean="0"/>
                        <a:t>9.5</a:t>
                      </a:r>
                      <a:endParaRPr lang="es-ES" sz="1400" dirty="0"/>
                    </a:p>
                  </a:txBody>
                  <a:tcPr/>
                </a:tc>
                <a:tc>
                  <a:txBody>
                    <a:bodyPr/>
                    <a:lstStyle/>
                    <a:p>
                      <a:pPr algn="ctr"/>
                      <a:r>
                        <a:rPr lang="es-ES" sz="1400" dirty="0" smtClean="0"/>
                        <a:t>9.4</a:t>
                      </a:r>
                      <a:endParaRPr lang="es-ES" sz="1400" dirty="0"/>
                    </a:p>
                  </a:txBody>
                  <a:tcPr/>
                </a:tc>
                <a:tc>
                  <a:txBody>
                    <a:bodyPr/>
                    <a:lstStyle/>
                    <a:p>
                      <a:pPr algn="ctr"/>
                      <a:r>
                        <a:rPr lang="es-ES" sz="1400" dirty="0" smtClean="0"/>
                        <a:t>7.3</a:t>
                      </a:r>
                      <a:endParaRPr lang="es-ES" sz="1400" dirty="0"/>
                    </a:p>
                  </a:txBody>
                  <a:tcPr/>
                </a:tc>
              </a:tr>
            </a:tbl>
          </a:graphicData>
        </a:graphic>
      </p:graphicFrame>
      <p:sp>
        <p:nvSpPr>
          <p:cNvPr id="3" name="CuadroTexto 2"/>
          <p:cNvSpPr txBox="1"/>
          <p:nvPr/>
        </p:nvSpPr>
        <p:spPr>
          <a:xfrm>
            <a:off x="824210" y="6263534"/>
            <a:ext cx="4741202" cy="276999"/>
          </a:xfrm>
          <a:prstGeom prst="rect">
            <a:avLst/>
          </a:prstGeom>
          <a:noFill/>
        </p:spPr>
        <p:txBody>
          <a:bodyPr wrap="none" rtlCol="0">
            <a:spAutoFit/>
          </a:bodyPr>
          <a:lstStyle/>
          <a:p>
            <a:r>
              <a:rPr lang="es-ES" sz="1200" dirty="0" smtClean="0"/>
              <a:t>FUENTE: THE WORLD BANK. WORLD DATA BANK , EXTRACTED 9-12-2016.</a:t>
            </a:r>
            <a:endParaRPr lang="es-ES" sz="1200" dirty="0"/>
          </a:p>
        </p:txBody>
      </p:sp>
    </p:spTree>
    <p:extLst>
      <p:ext uri="{BB962C8B-B14F-4D97-AF65-F5344CB8AC3E}">
        <p14:creationId xmlns:p14="http://schemas.microsoft.com/office/powerpoint/2010/main" val="8139015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2"/>
          <a:stretch>
            <a:fillRect/>
          </a:stretch>
        </p:blipFill>
        <p:spPr>
          <a:xfrm>
            <a:off x="7817555" y="573305"/>
            <a:ext cx="1326443" cy="461510"/>
          </a:xfrm>
          <a:prstGeom prst="rect">
            <a:avLst/>
          </a:prstGeom>
        </p:spPr>
      </p:pic>
      <p:pic>
        <p:nvPicPr>
          <p:cNvPr id="30" name="Imagen 29"/>
          <p:cNvPicPr>
            <a:picLocks noChangeAspect="1"/>
          </p:cNvPicPr>
          <p:nvPr/>
        </p:nvPicPr>
        <p:blipFill>
          <a:blip r:embed="rId2"/>
          <a:stretch>
            <a:fillRect/>
          </a:stretch>
        </p:blipFill>
        <p:spPr>
          <a:xfrm rot="10800000">
            <a:off x="0" y="573305"/>
            <a:ext cx="1326443" cy="461510"/>
          </a:xfrm>
          <a:prstGeom prst="rect">
            <a:avLst/>
          </a:prstGeom>
        </p:spPr>
      </p:pic>
      <p:pic>
        <p:nvPicPr>
          <p:cNvPr id="19" name="Imagen 18"/>
          <p:cNvPicPr>
            <a:picLocks noChangeAspect="1"/>
          </p:cNvPicPr>
          <p:nvPr/>
        </p:nvPicPr>
        <p:blipFill>
          <a:blip r:embed="rId3"/>
          <a:stretch>
            <a:fillRect/>
          </a:stretch>
        </p:blipFill>
        <p:spPr>
          <a:xfrm>
            <a:off x="1216588" y="2052733"/>
            <a:ext cx="6686441" cy="4511705"/>
          </a:xfrm>
          <a:prstGeom prst="rect">
            <a:avLst/>
          </a:prstGeom>
        </p:spPr>
      </p:pic>
      <p:sp>
        <p:nvSpPr>
          <p:cNvPr id="11" name="Elipse 10"/>
          <p:cNvSpPr/>
          <p:nvPr/>
        </p:nvSpPr>
        <p:spPr>
          <a:xfrm>
            <a:off x="4696206" y="2052733"/>
            <a:ext cx="3207972" cy="22403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5" name="1 CuadroTexto"/>
          <p:cNvSpPr txBox="1"/>
          <p:nvPr/>
        </p:nvSpPr>
        <p:spPr>
          <a:xfrm>
            <a:off x="975196" y="610629"/>
            <a:ext cx="7199842" cy="461665"/>
          </a:xfrm>
          <a:prstGeom prst="rect">
            <a:avLst/>
          </a:prstGeom>
          <a:noFill/>
        </p:spPr>
        <p:txBody>
          <a:bodyPr wrap="square" rtlCol="0">
            <a:spAutoFit/>
          </a:bodyPr>
          <a:lstStyle/>
          <a:p>
            <a:pPr algn="ctr"/>
            <a:r>
              <a:rPr lang="es-MX" sz="2400" b="1" dirty="0" smtClean="0">
                <a:solidFill>
                  <a:schemeClr val="accent2">
                    <a:lumMod val="75000"/>
                  </a:schemeClr>
                </a:solidFill>
                <a:latin typeface="Calibri" panose="020F0502020204030204" pitchFamily="34" charset="0"/>
              </a:rPr>
              <a:t>Entorno…Pirámides Poblacionales</a:t>
            </a:r>
            <a:endParaRPr lang="en-US" sz="2400" b="1" dirty="0">
              <a:solidFill>
                <a:schemeClr val="accent2">
                  <a:lumMod val="75000"/>
                </a:schemeClr>
              </a:solidFill>
              <a:latin typeface="Calibri" panose="020F0502020204030204" pitchFamily="34" charset="0"/>
            </a:endParaRPr>
          </a:p>
        </p:txBody>
      </p:sp>
      <p:sp>
        <p:nvSpPr>
          <p:cNvPr id="16" name="CuadroTexto 15"/>
          <p:cNvSpPr txBox="1"/>
          <p:nvPr/>
        </p:nvSpPr>
        <p:spPr>
          <a:xfrm>
            <a:off x="737866" y="1358333"/>
            <a:ext cx="7437172" cy="707886"/>
          </a:xfrm>
          <a:prstGeom prst="rect">
            <a:avLst/>
          </a:prstGeom>
          <a:noFill/>
        </p:spPr>
        <p:txBody>
          <a:bodyPr wrap="square" rtlCol="0">
            <a:spAutoFit/>
          </a:bodyPr>
          <a:lstStyle/>
          <a:p>
            <a:pPr marL="342900" indent="-342900" algn="just">
              <a:buFont typeface="Wingdings" panose="05000000000000000000" pitchFamily="2" charset="2"/>
              <a:buChar char="ü"/>
            </a:pPr>
            <a:r>
              <a:rPr lang="es-MX" sz="2000" dirty="0" smtClean="0"/>
              <a:t>Las economías emergentes repiten la demografía de las economías avanzadas (con unos años de diferencia)…</a:t>
            </a:r>
            <a:endParaRPr lang="es-MX" sz="2000" dirty="0"/>
          </a:p>
        </p:txBody>
      </p:sp>
      <p:sp>
        <p:nvSpPr>
          <p:cNvPr id="17" name="Elipse 16"/>
          <p:cNvSpPr/>
          <p:nvPr/>
        </p:nvSpPr>
        <p:spPr>
          <a:xfrm>
            <a:off x="1487085" y="3954474"/>
            <a:ext cx="3207972" cy="22403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866195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6597351"/>
            <a:ext cx="9144000" cy="258529"/>
          </a:xfrm>
          <a:prstGeom prst="rect">
            <a:avLst/>
          </a:prstGeom>
          <a:solidFill>
            <a:schemeClr val="tx2">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4" name="4 Marcador de texto"/>
          <p:cNvSpPr txBox="1">
            <a:spLocks/>
          </p:cNvSpPr>
          <p:nvPr/>
        </p:nvSpPr>
        <p:spPr>
          <a:xfrm>
            <a:off x="2915816" y="6628382"/>
            <a:ext cx="3384376" cy="257002"/>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spcBef>
                <a:spcPct val="20000"/>
              </a:spcBef>
              <a:buFont typeface="Arial" pitchFamily="34" charset="0"/>
              <a:buNone/>
              <a:defRPr sz="2000" kern="1200">
                <a:solidFill>
                  <a:schemeClr val="tx1">
                    <a:lumMod val="50000"/>
                    <a:lumOff val="50000"/>
                  </a:schemeClr>
                </a:solidFill>
                <a:latin typeface="Soberana Sans" pitchFamily="50" charset="0"/>
                <a:ea typeface="+mn-ea"/>
                <a:cs typeface="+mn-cs"/>
              </a:defRPr>
            </a:lvl1pPr>
            <a:lvl2pPr marL="457200" indent="0" algn="l" defTabSz="914400" rtl="0" eaLnBrk="1" latinLnBrk="0" hangingPunct="1">
              <a:spcBef>
                <a:spcPct val="20000"/>
              </a:spcBef>
              <a:buFont typeface="Courier New" pitchFamily="49" charset="0"/>
              <a:buNone/>
              <a:defRPr sz="1800" kern="1200">
                <a:solidFill>
                  <a:schemeClr val="tx1">
                    <a:tint val="75000"/>
                  </a:schemeClr>
                </a:solidFill>
                <a:latin typeface="Soberana Sans" pitchFamily="50"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oberana Sans" pitchFamily="50" charset="0"/>
                <a:ea typeface="+mn-ea"/>
                <a:cs typeface="+mn-cs"/>
              </a:defRPr>
            </a:lvl3pPr>
            <a:lvl4pPr marL="1371600" indent="0" algn="l" defTabSz="914400" rtl="0" eaLnBrk="1" latinLnBrk="0" hangingPunct="1">
              <a:spcBef>
                <a:spcPct val="20000"/>
              </a:spcBef>
              <a:buFont typeface="Courier New" pitchFamily="49" charset="0"/>
              <a:buNone/>
              <a:defRPr sz="1400" kern="1200">
                <a:solidFill>
                  <a:schemeClr val="tx1">
                    <a:tint val="75000"/>
                  </a:schemeClr>
                </a:solidFill>
                <a:latin typeface="Soberana Sans" pitchFamily="50"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oberana Sans" pitchFamily="50" charset="0"/>
                <a:ea typeface="+mn-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COMISIÓN NACIONAL DE SEGUROS Y FIANZAS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24" name="Imagen 23"/>
          <p:cNvPicPr>
            <a:picLocks noChangeAspect="1"/>
          </p:cNvPicPr>
          <p:nvPr/>
        </p:nvPicPr>
        <p:blipFill>
          <a:blip r:embed="rId3"/>
          <a:stretch>
            <a:fillRect/>
          </a:stretch>
        </p:blipFill>
        <p:spPr>
          <a:xfrm>
            <a:off x="7817555" y="573305"/>
            <a:ext cx="1326443" cy="461510"/>
          </a:xfrm>
          <a:prstGeom prst="rect">
            <a:avLst/>
          </a:prstGeom>
        </p:spPr>
      </p:pic>
      <p:pic>
        <p:nvPicPr>
          <p:cNvPr id="30" name="Imagen 29"/>
          <p:cNvPicPr>
            <a:picLocks noChangeAspect="1"/>
          </p:cNvPicPr>
          <p:nvPr/>
        </p:nvPicPr>
        <p:blipFill>
          <a:blip r:embed="rId3"/>
          <a:stretch>
            <a:fillRect/>
          </a:stretch>
        </p:blipFill>
        <p:spPr>
          <a:xfrm rot="10800000">
            <a:off x="0" y="573305"/>
            <a:ext cx="1326443" cy="461510"/>
          </a:xfrm>
          <a:prstGeom prst="rect">
            <a:avLst/>
          </a:prstGeom>
        </p:spPr>
      </p:pic>
      <p:pic>
        <p:nvPicPr>
          <p:cNvPr id="2" name="Imagen 1"/>
          <p:cNvPicPr>
            <a:picLocks noChangeAspect="1"/>
          </p:cNvPicPr>
          <p:nvPr/>
        </p:nvPicPr>
        <p:blipFill>
          <a:blip r:embed="rId4"/>
          <a:stretch>
            <a:fillRect/>
          </a:stretch>
        </p:blipFill>
        <p:spPr>
          <a:xfrm>
            <a:off x="378804" y="1951361"/>
            <a:ext cx="4094808" cy="4094895"/>
          </a:xfrm>
          <a:prstGeom prst="rect">
            <a:avLst/>
          </a:prstGeom>
        </p:spPr>
      </p:pic>
      <p:pic>
        <p:nvPicPr>
          <p:cNvPr id="3" name="Imagen 2"/>
          <p:cNvPicPr>
            <a:picLocks noChangeAspect="1"/>
          </p:cNvPicPr>
          <p:nvPr/>
        </p:nvPicPr>
        <p:blipFill>
          <a:blip r:embed="rId5"/>
          <a:stretch>
            <a:fillRect/>
          </a:stretch>
        </p:blipFill>
        <p:spPr>
          <a:xfrm>
            <a:off x="4729302" y="1951362"/>
            <a:ext cx="4289553" cy="4094894"/>
          </a:xfrm>
          <a:prstGeom prst="rect">
            <a:avLst/>
          </a:prstGeom>
        </p:spPr>
      </p:pic>
      <p:sp>
        <p:nvSpPr>
          <p:cNvPr id="10" name="1 CuadroTexto"/>
          <p:cNvSpPr txBox="1"/>
          <p:nvPr/>
        </p:nvSpPr>
        <p:spPr>
          <a:xfrm>
            <a:off x="975196" y="610629"/>
            <a:ext cx="7199842" cy="461665"/>
          </a:xfrm>
          <a:prstGeom prst="rect">
            <a:avLst/>
          </a:prstGeom>
          <a:noFill/>
        </p:spPr>
        <p:txBody>
          <a:bodyPr wrap="square" rtlCol="0">
            <a:spAutoFit/>
          </a:bodyPr>
          <a:lstStyle/>
          <a:p>
            <a:pPr algn="ctr"/>
            <a:r>
              <a:rPr lang="es-MX" sz="2400" b="1" dirty="0" smtClean="0">
                <a:solidFill>
                  <a:schemeClr val="accent2">
                    <a:lumMod val="75000"/>
                  </a:schemeClr>
                </a:solidFill>
                <a:latin typeface="Calibri" panose="020F0502020204030204" pitchFamily="34" charset="0"/>
              </a:rPr>
              <a:t>Entorno…Edad de retiro</a:t>
            </a:r>
            <a:endParaRPr lang="en-US" sz="2400" b="1" dirty="0">
              <a:solidFill>
                <a:schemeClr val="accent2">
                  <a:lumMod val="75000"/>
                </a:schemeClr>
              </a:solidFill>
              <a:latin typeface="Calibri" panose="020F0502020204030204" pitchFamily="34" charset="0"/>
            </a:endParaRPr>
          </a:p>
        </p:txBody>
      </p:sp>
      <p:sp>
        <p:nvSpPr>
          <p:cNvPr id="11" name="CuadroTexto 10"/>
          <p:cNvSpPr txBox="1"/>
          <p:nvPr/>
        </p:nvSpPr>
        <p:spPr>
          <a:xfrm>
            <a:off x="737865" y="1358333"/>
            <a:ext cx="8117283" cy="400110"/>
          </a:xfrm>
          <a:prstGeom prst="rect">
            <a:avLst/>
          </a:prstGeom>
          <a:noFill/>
        </p:spPr>
        <p:txBody>
          <a:bodyPr wrap="square" rtlCol="0">
            <a:spAutoFit/>
          </a:bodyPr>
          <a:lstStyle/>
          <a:p>
            <a:pPr marL="342900" indent="-342900" algn="just">
              <a:buFont typeface="Wingdings" panose="05000000000000000000" pitchFamily="2" charset="2"/>
              <a:buChar char="ü"/>
            </a:pPr>
            <a:r>
              <a:rPr lang="es-MX" sz="2000" dirty="0" smtClean="0"/>
              <a:t>Adicionalmente, la Edad de Retiro no se ha ajustado…</a:t>
            </a:r>
            <a:endParaRPr lang="es-MX" sz="2000" dirty="0"/>
          </a:p>
        </p:txBody>
      </p:sp>
    </p:spTree>
    <p:extLst>
      <p:ext uri="{BB962C8B-B14F-4D97-AF65-F5344CB8AC3E}">
        <p14:creationId xmlns:p14="http://schemas.microsoft.com/office/powerpoint/2010/main" val="445662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6275</TotalTime>
  <Words>2540</Words>
  <Application>Microsoft Macintosh PowerPoint</Application>
  <PresentationFormat>Presentación en pantalla (4:3)</PresentationFormat>
  <Paragraphs>399</Paragraphs>
  <Slides>26</Slides>
  <Notes>17</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 Espinosa</dc:creator>
  <cp:lastModifiedBy>NORMA ALICIA ROSAS RODRIGUEZ</cp:lastModifiedBy>
  <cp:revision>402</cp:revision>
  <cp:lastPrinted>2017-04-05T21:42:54Z</cp:lastPrinted>
  <dcterms:created xsi:type="dcterms:W3CDTF">2017-02-28T17:45:50Z</dcterms:created>
  <dcterms:modified xsi:type="dcterms:W3CDTF">2017-04-14T00:44:27Z</dcterms:modified>
</cp:coreProperties>
</file>