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76" r:id="rId3"/>
    <p:sldId id="271" r:id="rId4"/>
    <p:sldId id="322" r:id="rId5"/>
    <p:sldId id="323" r:id="rId6"/>
    <p:sldId id="324" r:id="rId7"/>
    <p:sldId id="294" r:id="rId8"/>
    <p:sldId id="318" r:id="rId9"/>
    <p:sldId id="319" r:id="rId10"/>
    <p:sldId id="316" r:id="rId11"/>
    <p:sldId id="317" r:id="rId12"/>
    <p:sldId id="325" r:id="rId13"/>
    <p:sldId id="326" r:id="rId14"/>
    <p:sldId id="311" r:id="rId15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6699"/>
    <a:srgbClr val="FF99CC"/>
    <a:srgbClr val="FFCC99"/>
    <a:srgbClr val="FFFF99"/>
    <a:srgbClr val="9A0000"/>
    <a:srgbClr val="FFFFCC"/>
    <a:srgbClr val="F7FEA0"/>
    <a:srgbClr val="F4FDA1"/>
    <a:srgbClr val="FA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0935" autoAdjust="0"/>
  </p:normalViewPr>
  <p:slideViewPr>
    <p:cSldViewPr>
      <p:cViewPr>
        <p:scale>
          <a:sx n="74" d="100"/>
          <a:sy n="74" d="100"/>
        </p:scale>
        <p:origin x="-187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19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84029-54E4-436A-8AFC-D2AD4ABB0B95}" type="doc">
      <dgm:prSet loTypeId="urn:microsoft.com/office/officeart/2005/8/layout/list1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BA287D25-38BD-4A1C-AE6A-DC302DE0EB6E}">
      <dgm:prSet phldrT="[Texto]" custT="1"/>
      <dgm:spPr/>
      <dgm:t>
        <a:bodyPr/>
        <a:lstStyle/>
        <a:p>
          <a:r>
            <a:rPr lang="es-PE" sz="2000" b="1" dirty="0" smtClean="0">
              <a:solidFill>
                <a:srgbClr val="000066"/>
              </a:solidFill>
              <a:latin typeface="+mj-lt"/>
            </a:rPr>
            <a:t>1. </a:t>
          </a:r>
          <a:r>
            <a:rPr lang="es-PE" altLang="es-ES" sz="2000" b="1" i="0" dirty="0" smtClean="0">
              <a:solidFill>
                <a:srgbClr val="000066"/>
              </a:solidFill>
              <a:latin typeface="+mj-lt"/>
            </a:rPr>
            <a:t>Cambios recientes en la normativa peruana</a:t>
          </a:r>
          <a:r>
            <a:rPr lang="es-PE" altLang="es-ES" sz="2000" b="0" i="0" dirty="0" smtClean="0">
              <a:solidFill>
                <a:srgbClr val="000066"/>
              </a:solidFill>
              <a:latin typeface="+mj-lt"/>
            </a:rPr>
            <a:t>.</a:t>
          </a:r>
          <a:endParaRPr lang="es-PE" sz="2000" b="0" dirty="0">
            <a:solidFill>
              <a:srgbClr val="000066"/>
            </a:solidFill>
            <a:latin typeface="+mj-lt"/>
          </a:endParaRPr>
        </a:p>
      </dgm:t>
    </dgm:pt>
    <dgm:pt modelId="{9E7A1E26-732C-4CBD-8234-EC6AAC351FC9}" type="parTrans" cxnId="{1D5E2840-D65F-45D1-B65C-B177BDAA394F}">
      <dgm:prSet/>
      <dgm:spPr/>
      <dgm:t>
        <a:bodyPr/>
        <a:lstStyle/>
        <a:p>
          <a:endParaRPr lang="es-PE" sz="2000" b="0">
            <a:solidFill>
              <a:srgbClr val="002060"/>
            </a:solidFill>
            <a:latin typeface="+mj-lt"/>
          </a:endParaRPr>
        </a:p>
      </dgm:t>
    </dgm:pt>
    <dgm:pt modelId="{B6227DA6-0B6F-4864-9F07-01BF566CCAA5}" type="sibTrans" cxnId="{1D5E2840-D65F-45D1-B65C-B177BDAA394F}">
      <dgm:prSet/>
      <dgm:spPr/>
      <dgm:t>
        <a:bodyPr/>
        <a:lstStyle/>
        <a:p>
          <a:endParaRPr lang="es-PE" sz="2000" b="0">
            <a:solidFill>
              <a:srgbClr val="002060"/>
            </a:solidFill>
            <a:latin typeface="+mj-lt"/>
          </a:endParaRPr>
        </a:p>
      </dgm:t>
    </dgm:pt>
    <dgm:pt modelId="{54D12CB4-8B4C-4D1A-A124-E027383AA56C}">
      <dgm:prSet phldrT="[Texto]" custT="1"/>
      <dgm:spPr/>
      <dgm:t>
        <a:bodyPr/>
        <a:lstStyle/>
        <a:p>
          <a:r>
            <a:rPr lang="es-PE" sz="2000" b="1" i="0" dirty="0" smtClean="0">
              <a:solidFill>
                <a:srgbClr val="000066"/>
              </a:solidFill>
              <a:latin typeface="+mj-lt"/>
            </a:rPr>
            <a:t>2. </a:t>
          </a:r>
          <a:r>
            <a:rPr lang="es-PE" altLang="es-ES" sz="2000" b="1" i="0" dirty="0" smtClean="0">
              <a:solidFill>
                <a:srgbClr val="000066"/>
              </a:solidFill>
              <a:latin typeface="+mj-lt"/>
            </a:rPr>
            <a:t>Principales proyectos regulatorios en curso.</a:t>
          </a:r>
          <a:endParaRPr lang="es-PE" sz="2000" b="1" i="0" dirty="0">
            <a:solidFill>
              <a:srgbClr val="000066"/>
            </a:solidFill>
            <a:latin typeface="+mj-lt"/>
          </a:endParaRPr>
        </a:p>
      </dgm:t>
    </dgm:pt>
    <dgm:pt modelId="{47D28560-3949-454A-BA3C-FF89C5578240}" type="parTrans" cxnId="{F321CFCD-47B5-4195-89FE-2D14148E12A0}">
      <dgm:prSet/>
      <dgm:spPr/>
      <dgm:t>
        <a:bodyPr/>
        <a:lstStyle/>
        <a:p>
          <a:endParaRPr lang="es-PE" sz="2000" b="0">
            <a:solidFill>
              <a:srgbClr val="002060"/>
            </a:solidFill>
            <a:latin typeface="+mj-lt"/>
          </a:endParaRPr>
        </a:p>
      </dgm:t>
    </dgm:pt>
    <dgm:pt modelId="{3B8613EA-47E2-4B2E-8308-7B8FEE526664}" type="sibTrans" cxnId="{F321CFCD-47B5-4195-89FE-2D14148E12A0}">
      <dgm:prSet/>
      <dgm:spPr/>
      <dgm:t>
        <a:bodyPr/>
        <a:lstStyle/>
        <a:p>
          <a:endParaRPr lang="es-PE" sz="2000" b="0">
            <a:solidFill>
              <a:srgbClr val="002060"/>
            </a:solidFill>
            <a:latin typeface="+mj-lt"/>
          </a:endParaRPr>
        </a:p>
      </dgm:t>
    </dgm:pt>
    <dgm:pt modelId="{FE2C0077-7A49-4409-8083-D29426004BFE}" type="pres">
      <dgm:prSet presAssocID="{86B84029-54E4-436A-8AFC-D2AD4ABB0B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29A7631-621A-40CF-8533-3D107488C276}" type="pres">
      <dgm:prSet presAssocID="{BA287D25-38BD-4A1C-AE6A-DC302DE0EB6E}" presName="parentLin" presStyleCnt="0"/>
      <dgm:spPr/>
    </dgm:pt>
    <dgm:pt modelId="{F6F03268-C999-4A7D-B04F-4B732361FE33}" type="pres">
      <dgm:prSet presAssocID="{BA287D25-38BD-4A1C-AE6A-DC302DE0EB6E}" presName="parentLeftMargin" presStyleLbl="node1" presStyleIdx="0" presStyleCnt="2"/>
      <dgm:spPr/>
      <dgm:t>
        <a:bodyPr/>
        <a:lstStyle/>
        <a:p>
          <a:endParaRPr lang="es-PE"/>
        </a:p>
      </dgm:t>
    </dgm:pt>
    <dgm:pt modelId="{3F4B0D90-1BCE-471B-9CBC-21F7F5832EF3}" type="pres">
      <dgm:prSet presAssocID="{BA287D25-38BD-4A1C-AE6A-DC302DE0EB6E}" presName="parentText" presStyleLbl="node1" presStyleIdx="0" presStyleCnt="2" custScaleX="147491" custScaleY="5750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B2B7F7-FB38-4789-A8FB-62F888C6A1D9}" type="pres">
      <dgm:prSet presAssocID="{BA287D25-38BD-4A1C-AE6A-DC302DE0EB6E}" presName="negativeSpace" presStyleCnt="0"/>
      <dgm:spPr/>
    </dgm:pt>
    <dgm:pt modelId="{2F547F85-6330-4CE5-9332-1541DC7B8E09}" type="pres">
      <dgm:prSet presAssocID="{BA287D25-38BD-4A1C-AE6A-DC302DE0EB6E}" presName="childText" presStyleLbl="conFgAcc1" presStyleIdx="0" presStyleCnt="2" custScaleX="96126" custScaleY="59040" custLinFactNeighborX="2905" custLinFactNeighborY="4924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65753FE-140A-4BEE-8BCA-9D96D69EA58D}" type="pres">
      <dgm:prSet presAssocID="{B6227DA6-0B6F-4864-9F07-01BF566CCAA5}" presName="spaceBetweenRectangles" presStyleCnt="0"/>
      <dgm:spPr/>
    </dgm:pt>
    <dgm:pt modelId="{59321B77-8C94-4EFE-B797-10E14A73F24A}" type="pres">
      <dgm:prSet presAssocID="{54D12CB4-8B4C-4D1A-A124-E027383AA56C}" presName="parentLin" presStyleCnt="0"/>
      <dgm:spPr/>
    </dgm:pt>
    <dgm:pt modelId="{DDB83192-6A2D-447A-BB75-EF04C937A4BA}" type="pres">
      <dgm:prSet presAssocID="{54D12CB4-8B4C-4D1A-A124-E027383AA56C}" presName="parentLeftMargin" presStyleLbl="node1" presStyleIdx="0" presStyleCnt="2"/>
      <dgm:spPr/>
      <dgm:t>
        <a:bodyPr/>
        <a:lstStyle/>
        <a:p>
          <a:endParaRPr lang="es-PE"/>
        </a:p>
      </dgm:t>
    </dgm:pt>
    <dgm:pt modelId="{35748305-76AE-41C5-8A50-58A8F1F816F3}" type="pres">
      <dgm:prSet presAssocID="{54D12CB4-8B4C-4D1A-A124-E027383AA56C}" presName="parentText" presStyleLbl="node1" presStyleIdx="1" presStyleCnt="2" custScaleX="149883" custScaleY="6058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86A0E79-972A-430B-AB62-67D8B840400D}" type="pres">
      <dgm:prSet presAssocID="{54D12CB4-8B4C-4D1A-A124-E027383AA56C}" presName="negativeSpace" presStyleCnt="0"/>
      <dgm:spPr/>
    </dgm:pt>
    <dgm:pt modelId="{7175D4B4-4D5F-4A03-B53A-0DF372EA6420}" type="pres">
      <dgm:prSet presAssocID="{54D12CB4-8B4C-4D1A-A124-E027383AA56C}" presName="childText" presStyleLbl="conFgAcc1" presStyleIdx="1" presStyleCnt="2" custScaleX="96126" custScaleY="62402" custLinFactNeighborX="2652" custLinFactNeighborY="13200">
        <dgm:presLayoutVars>
          <dgm:bulletEnabled val="1"/>
        </dgm:presLayoutVars>
      </dgm:prSet>
      <dgm:spPr/>
    </dgm:pt>
  </dgm:ptLst>
  <dgm:cxnLst>
    <dgm:cxn modelId="{F321CFCD-47B5-4195-89FE-2D14148E12A0}" srcId="{86B84029-54E4-436A-8AFC-D2AD4ABB0B95}" destId="{54D12CB4-8B4C-4D1A-A124-E027383AA56C}" srcOrd="1" destOrd="0" parTransId="{47D28560-3949-454A-BA3C-FF89C5578240}" sibTransId="{3B8613EA-47E2-4B2E-8308-7B8FEE526664}"/>
    <dgm:cxn modelId="{0C723F99-772B-4098-A7C9-81A1800D1EBB}" type="presOf" srcId="{54D12CB4-8B4C-4D1A-A124-E027383AA56C}" destId="{DDB83192-6A2D-447A-BB75-EF04C937A4BA}" srcOrd="0" destOrd="0" presId="urn:microsoft.com/office/officeart/2005/8/layout/list1"/>
    <dgm:cxn modelId="{B7DAD6A0-121E-4F20-9301-D97250DFA866}" type="presOf" srcId="{BA287D25-38BD-4A1C-AE6A-DC302DE0EB6E}" destId="{3F4B0D90-1BCE-471B-9CBC-21F7F5832EF3}" srcOrd="1" destOrd="0" presId="urn:microsoft.com/office/officeart/2005/8/layout/list1"/>
    <dgm:cxn modelId="{317555C2-A296-4424-BFE6-80785E22BBB6}" type="presOf" srcId="{86B84029-54E4-436A-8AFC-D2AD4ABB0B95}" destId="{FE2C0077-7A49-4409-8083-D29426004BFE}" srcOrd="0" destOrd="0" presId="urn:microsoft.com/office/officeart/2005/8/layout/list1"/>
    <dgm:cxn modelId="{6EC84885-DF1D-4F4E-AD41-3045C3401247}" type="presOf" srcId="{54D12CB4-8B4C-4D1A-A124-E027383AA56C}" destId="{35748305-76AE-41C5-8A50-58A8F1F816F3}" srcOrd="1" destOrd="0" presId="urn:microsoft.com/office/officeart/2005/8/layout/list1"/>
    <dgm:cxn modelId="{F7C49A23-32F4-41D9-A192-A2AC4C58D8F2}" type="presOf" srcId="{BA287D25-38BD-4A1C-AE6A-DC302DE0EB6E}" destId="{F6F03268-C999-4A7D-B04F-4B732361FE33}" srcOrd="0" destOrd="0" presId="urn:microsoft.com/office/officeart/2005/8/layout/list1"/>
    <dgm:cxn modelId="{1D5E2840-D65F-45D1-B65C-B177BDAA394F}" srcId="{86B84029-54E4-436A-8AFC-D2AD4ABB0B95}" destId="{BA287D25-38BD-4A1C-AE6A-DC302DE0EB6E}" srcOrd="0" destOrd="0" parTransId="{9E7A1E26-732C-4CBD-8234-EC6AAC351FC9}" sibTransId="{B6227DA6-0B6F-4864-9F07-01BF566CCAA5}"/>
    <dgm:cxn modelId="{3922E324-8450-43B5-AD88-63B267378DE7}" type="presParOf" srcId="{FE2C0077-7A49-4409-8083-D29426004BFE}" destId="{629A7631-621A-40CF-8533-3D107488C276}" srcOrd="0" destOrd="0" presId="urn:microsoft.com/office/officeart/2005/8/layout/list1"/>
    <dgm:cxn modelId="{4791758A-D052-4BDD-94A8-5ADC0D410894}" type="presParOf" srcId="{629A7631-621A-40CF-8533-3D107488C276}" destId="{F6F03268-C999-4A7D-B04F-4B732361FE33}" srcOrd="0" destOrd="0" presId="urn:microsoft.com/office/officeart/2005/8/layout/list1"/>
    <dgm:cxn modelId="{0DC73AA5-159C-4C30-B678-34452E52068A}" type="presParOf" srcId="{629A7631-621A-40CF-8533-3D107488C276}" destId="{3F4B0D90-1BCE-471B-9CBC-21F7F5832EF3}" srcOrd="1" destOrd="0" presId="urn:microsoft.com/office/officeart/2005/8/layout/list1"/>
    <dgm:cxn modelId="{43D00693-90A9-43B6-A615-E06817D61795}" type="presParOf" srcId="{FE2C0077-7A49-4409-8083-D29426004BFE}" destId="{CAB2B7F7-FB38-4789-A8FB-62F888C6A1D9}" srcOrd="1" destOrd="0" presId="urn:microsoft.com/office/officeart/2005/8/layout/list1"/>
    <dgm:cxn modelId="{B50105F7-2C4B-471F-BE36-93292F8E8147}" type="presParOf" srcId="{FE2C0077-7A49-4409-8083-D29426004BFE}" destId="{2F547F85-6330-4CE5-9332-1541DC7B8E09}" srcOrd="2" destOrd="0" presId="urn:microsoft.com/office/officeart/2005/8/layout/list1"/>
    <dgm:cxn modelId="{C405A9F3-6A16-4E88-8FFC-4C90700F1EF7}" type="presParOf" srcId="{FE2C0077-7A49-4409-8083-D29426004BFE}" destId="{A65753FE-140A-4BEE-8BCA-9D96D69EA58D}" srcOrd="3" destOrd="0" presId="urn:microsoft.com/office/officeart/2005/8/layout/list1"/>
    <dgm:cxn modelId="{34E25A35-B0C8-4D41-96D1-DC4C6A4B2A4D}" type="presParOf" srcId="{FE2C0077-7A49-4409-8083-D29426004BFE}" destId="{59321B77-8C94-4EFE-B797-10E14A73F24A}" srcOrd="4" destOrd="0" presId="urn:microsoft.com/office/officeart/2005/8/layout/list1"/>
    <dgm:cxn modelId="{6AC25809-02DD-4317-AD4A-5915FB18D200}" type="presParOf" srcId="{59321B77-8C94-4EFE-B797-10E14A73F24A}" destId="{DDB83192-6A2D-447A-BB75-EF04C937A4BA}" srcOrd="0" destOrd="0" presId="urn:microsoft.com/office/officeart/2005/8/layout/list1"/>
    <dgm:cxn modelId="{311E616B-3438-43CB-B51A-C20E254281F5}" type="presParOf" srcId="{59321B77-8C94-4EFE-B797-10E14A73F24A}" destId="{35748305-76AE-41C5-8A50-58A8F1F816F3}" srcOrd="1" destOrd="0" presId="urn:microsoft.com/office/officeart/2005/8/layout/list1"/>
    <dgm:cxn modelId="{9F7E1E5B-35DC-4912-B287-874F07AEF72B}" type="presParOf" srcId="{FE2C0077-7A49-4409-8083-D29426004BFE}" destId="{586A0E79-972A-430B-AB62-67D8B840400D}" srcOrd="5" destOrd="0" presId="urn:microsoft.com/office/officeart/2005/8/layout/list1"/>
    <dgm:cxn modelId="{5467BEEF-288E-49BD-931E-DB83BEE598CD}" type="presParOf" srcId="{FE2C0077-7A49-4409-8083-D29426004BFE}" destId="{7175D4B4-4D5F-4A03-B53A-0DF372EA64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0BEE5-3BD4-4997-A3F1-65DE9CF34D8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F887AED-D693-45CF-867C-3FF690F48D50}">
      <dgm:prSet phldrT="[Texto]" custT="1"/>
      <dgm:spPr>
        <a:solidFill>
          <a:srgbClr val="FF6699">
            <a:alpha val="49804"/>
          </a:srgbClr>
        </a:solidFill>
      </dgm:spPr>
      <dgm:t>
        <a:bodyPr/>
        <a:lstStyle/>
        <a:p>
          <a:r>
            <a:rPr lang="es-PE" sz="1400" b="1" dirty="0" smtClean="0">
              <a:solidFill>
                <a:srgbClr val="000066"/>
              </a:solidFill>
            </a:rPr>
            <a:t>Directorio</a:t>
          </a:r>
          <a:endParaRPr lang="es-PE" sz="1400" b="1" dirty="0">
            <a:solidFill>
              <a:srgbClr val="000066"/>
            </a:solidFill>
          </a:endParaRPr>
        </a:p>
      </dgm:t>
    </dgm:pt>
    <dgm:pt modelId="{A5E0C745-7FEC-44CD-ABA6-3DE82FD76A51}" type="parTrans" cxnId="{16D9DA5C-D527-4A80-A23A-D9BA19EE26AC}">
      <dgm:prSet/>
      <dgm:spPr/>
      <dgm:t>
        <a:bodyPr/>
        <a:lstStyle/>
        <a:p>
          <a:endParaRPr lang="es-PE"/>
        </a:p>
      </dgm:t>
    </dgm:pt>
    <dgm:pt modelId="{C5DE410C-C9D4-4C33-9409-24B57F301F0B}" type="sibTrans" cxnId="{16D9DA5C-D527-4A80-A23A-D9BA19EE26AC}">
      <dgm:prSet/>
      <dgm:spPr/>
      <dgm:t>
        <a:bodyPr/>
        <a:lstStyle/>
        <a:p>
          <a:endParaRPr lang="es-PE"/>
        </a:p>
      </dgm:t>
    </dgm:pt>
    <dgm:pt modelId="{438FF005-95A8-4DDA-AE04-12A15AE43390}">
      <dgm:prSet phldrT="[Tex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PE" sz="1400" b="1" dirty="0" smtClean="0">
              <a:solidFill>
                <a:srgbClr val="000066"/>
              </a:solidFill>
            </a:rPr>
            <a:t>Comités</a:t>
          </a:r>
          <a:endParaRPr lang="es-PE" sz="1400" b="1" dirty="0">
            <a:solidFill>
              <a:srgbClr val="000066"/>
            </a:solidFill>
          </a:endParaRPr>
        </a:p>
      </dgm:t>
    </dgm:pt>
    <dgm:pt modelId="{F365727F-543C-4AAB-814C-D10EB4231C99}" type="parTrans" cxnId="{F6088B5E-7049-413D-9246-7B04F1AFD55A}">
      <dgm:prSet/>
      <dgm:spPr/>
      <dgm:t>
        <a:bodyPr/>
        <a:lstStyle/>
        <a:p>
          <a:endParaRPr lang="es-PE"/>
        </a:p>
      </dgm:t>
    </dgm:pt>
    <dgm:pt modelId="{82FB0206-C44E-4FCF-BDE1-492DDCFB2272}" type="sibTrans" cxnId="{F6088B5E-7049-413D-9246-7B04F1AFD55A}">
      <dgm:prSet/>
      <dgm:spPr/>
      <dgm:t>
        <a:bodyPr/>
        <a:lstStyle/>
        <a:p>
          <a:endParaRPr lang="es-PE"/>
        </a:p>
      </dgm:t>
    </dgm:pt>
    <dgm:pt modelId="{867F3D42-A4F1-4F4F-B2AC-FF5CA7123914}">
      <dgm:prSet phldrT="[Texto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PE" sz="1400" b="1" dirty="0" smtClean="0">
              <a:solidFill>
                <a:srgbClr val="000066"/>
              </a:solidFill>
            </a:rPr>
            <a:t>Unidades</a:t>
          </a:r>
          <a:endParaRPr lang="es-PE" sz="1400" b="1" dirty="0">
            <a:solidFill>
              <a:srgbClr val="000066"/>
            </a:solidFill>
          </a:endParaRPr>
        </a:p>
      </dgm:t>
    </dgm:pt>
    <dgm:pt modelId="{3A8963BA-139A-448E-9D6A-FC4355B629F2}" type="parTrans" cxnId="{FB3AD04F-E875-4DE1-9D4C-506C2B71C6FF}">
      <dgm:prSet/>
      <dgm:spPr/>
      <dgm:t>
        <a:bodyPr/>
        <a:lstStyle/>
        <a:p>
          <a:endParaRPr lang="es-PE"/>
        </a:p>
      </dgm:t>
    </dgm:pt>
    <dgm:pt modelId="{92939DAD-C92D-4BFF-AEF1-11A741CA01B0}" type="sibTrans" cxnId="{FB3AD04F-E875-4DE1-9D4C-506C2B71C6FF}">
      <dgm:prSet/>
      <dgm:spPr/>
      <dgm:t>
        <a:bodyPr/>
        <a:lstStyle/>
        <a:p>
          <a:endParaRPr lang="es-PE"/>
        </a:p>
      </dgm:t>
    </dgm:pt>
    <dgm:pt modelId="{1AA9AF35-BE6D-4180-A7D9-3517716D5984}" type="pres">
      <dgm:prSet presAssocID="{FC80BEE5-3BD4-4997-A3F1-65DE9CF34D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439F2C8-77F4-4DF8-A38B-09A3E86615E7}" type="pres">
      <dgm:prSet presAssocID="{EF887AED-D693-45CF-867C-3FF690F48D50}" presName="Name5" presStyleLbl="vennNode1" presStyleIdx="0" presStyleCnt="3" custScaleX="136718" custLinFactNeighborX="-9617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BE3AAD-593D-44C4-9F20-C1A237DC0DCE}" type="pres">
      <dgm:prSet presAssocID="{C5DE410C-C9D4-4C33-9409-24B57F301F0B}" presName="space" presStyleCnt="0"/>
      <dgm:spPr/>
    </dgm:pt>
    <dgm:pt modelId="{42D99C11-4196-4B35-985C-E2357418870A}" type="pres">
      <dgm:prSet presAssocID="{438FF005-95A8-4DDA-AE04-12A15AE43390}" presName="Name5" presStyleLbl="vennNode1" presStyleIdx="1" presStyleCnt="3" custScaleX="135957" custLinFactNeighborX="-40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D1F8D39-A77C-47E5-A7AC-E5FFD75EB87D}" type="pres">
      <dgm:prSet presAssocID="{82FB0206-C44E-4FCF-BDE1-492DDCFB2272}" presName="space" presStyleCnt="0"/>
      <dgm:spPr/>
    </dgm:pt>
    <dgm:pt modelId="{9E4502AD-20AF-4A18-982B-6400F6AD50C8}" type="pres">
      <dgm:prSet presAssocID="{867F3D42-A4F1-4F4F-B2AC-FF5CA7123914}" presName="Name5" presStyleLbl="vennNode1" presStyleIdx="2" presStyleCnt="3" custScaleX="138269" custLinFactNeighborX="1487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491BE15-2D47-4D4C-AF19-765454390726}" type="presOf" srcId="{867F3D42-A4F1-4F4F-B2AC-FF5CA7123914}" destId="{9E4502AD-20AF-4A18-982B-6400F6AD50C8}" srcOrd="0" destOrd="0" presId="urn:microsoft.com/office/officeart/2005/8/layout/venn3"/>
    <dgm:cxn modelId="{05ACC09F-EE32-4A6A-A28E-3EAEC647E398}" type="presOf" srcId="{438FF005-95A8-4DDA-AE04-12A15AE43390}" destId="{42D99C11-4196-4B35-985C-E2357418870A}" srcOrd="0" destOrd="0" presId="urn:microsoft.com/office/officeart/2005/8/layout/venn3"/>
    <dgm:cxn modelId="{B69CE3BE-3655-47CC-9599-E86942C5EEB4}" type="presOf" srcId="{FC80BEE5-3BD4-4997-A3F1-65DE9CF34D82}" destId="{1AA9AF35-BE6D-4180-A7D9-3517716D5984}" srcOrd="0" destOrd="0" presId="urn:microsoft.com/office/officeart/2005/8/layout/venn3"/>
    <dgm:cxn modelId="{A21002B9-AEED-412B-B182-C878255FE483}" type="presOf" srcId="{EF887AED-D693-45CF-867C-3FF690F48D50}" destId="{C439F2C8-77F4-4DF8-A38B-09A3E86615E7}" srcOrd="0" destOrd="0" presId="urn:microsoft.com/office/officeart/2005/8/layout/venn3"/>
    <dgm:cxn modelId="{F6088B5E-7049-413D-9246-7B04F1AFD55A}" srcId="{FC80BEE5-3BD4-4997-A3F1-65DE9CF34D82}" destId="{438FF005-95A8-4DDA-AE04-12A15AE43390}" srcOrd="1" destOrd="0" parTransId="{F365727F-543C-4AAB-814C-D10EB4231C99}" sibTransId="{82FB0206-C44E-4FCF-BDE1-492DDCFB2272}"/>
    <dgm:cxn modelId="{16D9DA5C-D527-4A80-A23A-D9BA19EE26AC}" srcId="{FC80BEE5-3BD4-4997-A3F1-65DE9CF34D82}" destId="{EF887AED-D693-45CF-867C-3FF690F48D50}" srcOrd="0" destOrd="0" parTransId="{A5E0C745-7FEC-44CD-ABA6-3DE82FD76A51}" sibTransId="{C5DE410C-C9D4-4C33-9409-24B57F301F0B}"/>
    <dgm:cxn modelId="{FB3AD04F-E875-4DE1-9D4C-506C2B71C6FF}" srcId="{FC80BEE5-3BD4-4997-A3F1-65DE9CF34D82}" destId="{867F3D42-A4F1-4F4F-B2AC-FF5CA7123914}" srcOrd="2" destOrd="0" parTransId="{3A8963BA-139A-448E-9D6A-FC4355B629F2}" sibTransId="{92939DAD-C92D-4BFF-AEF1-11A741CA01B0}"/>
    <dgm:cxn modelId="{4013A234-E6E1-44F6-B878-0CB204134031}" type="presParOf" srcId="{1AA9AF35-BE6D-4180-A7D9-3517716D5984}" destId="{C439F2C8-77F4-4DF8-A38B-09A3E86615E7}" srcOrd="0" destOrd="0" presId="urn:microsoft.com/office/officeart/2005/8/layout/venn3"/>
    <dgm:cxn modelId="{14AB9A1D-A8F5-4163-BAD5-118CDE8906C8}" type="presParOf" srcId="{1AA9AF35-BE6D-4180-A7D9-3517716D5984}" destId="{2ABE3AAD-593D-44C4-9F20-C1A237DC0DCE}" srcOrd="1" destOrd="0" presId="urn:microsoft.com/office/officeart/2005/8/layout/venn3"/>
    <dgm:cxn modelId="{99E3FEB3-8215-4D53-AB3B-B63461E1B89D}" type="presParOf" srcId="{1AA9AF35-BE6D-4180-A7D9-3517716D5984}" destId="{42D99C11-4196-4B35-985C-E2357418870A}" srcOrd="2" destOrd="0" presId="urn:microsoft.com/office/officeart/2005/8/layout/venn3"/>
    <dgm:cxn modelId="{29D254FE-5D9A-4113-9DD9-721BA24F9B32}" type="presParOf" srcId="{1AA9AF35-BE6D-4180-A7D9-3517716D5984}" destId="{8D1F8D39-A77C-47E5-A7AC-E5FFD75EB87D}" srcOrd="3" destOrd="0" presId="urn:microsoft.com/office/officeart/2005/8/layout/venn3"/>
    <dgm:cxn modelId="{52F09899-99F2-4509-A9A9-6B5C8F7C087D}" type="presParOf" srcId="{1AA9AF35-BE6D-4180-A7D9-3517716D5984}" destId="{9E4502AD-20AF-4A18-982B-6400F6AD50C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47F85-6330-4CE5-9332-1541DC7B8E09}">
      <dsp:nvSpPr>
        <dsp:cNvPr id="0" name=""/>
        <dsp:cNvSpPr/>
      </dsp:nvSpPr>
      <dsp:spPr>
        <a:xfrm>
          <a:off x="223826" y="781289"/>
          <a:ext cx="7406369" cy="967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B0D90-1BCE-471B-9CBC-21F7F5832EF3}">
      <dsp:nvSpPr>
        <dsp:cNvPr id="0" name=""/>
        <dsp:cNvSpPr/>
      </dsp:nvSpPr>
      <dsp:spPr>
        <a:xfrm>
          <a:off x="355898" y="464451"/>
          <a:ext cx="7348848" cy="11034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rgbClr val="000066"/>
              </a:solidFill>
              <a:latin typeface="+mj-lt"/>
            </a:rPr>
            <a:t>1. </a:t>
          </a:r>
          <a:r>
            <a:rPr lang="es-PE" altLang="es-ES" sz="2000" b="1" i="0" kern="1200" dirty="0" smtClean="0">
              <a:solidFill>
                <a:srgbClr val="000066"/>
              </a:solidFill>
              <a:latin typeface="+mj-lt"/>
            </a:rPr>
            <a:t>Cambios recientes en la normativa peruana</a:t>
          </a:r>
          <a:r>
            <a:rPr lang="es-PE" altLang="es-ES" sz="2000" b="0" i="0" kern="1200" dirty="0" smtClean="0">
              <a:solidFill>
                <a:srgbClr val="000066"/>
              </a:solidFill>
              <a:latin typeface="+mj-lt"/>
            </a:rPr>
            <a:t>.</a:t>
          </a:r>
          <a:endParaRPr lang="es-PE" sz="2000" b="0" kern="1200" dirty="0">
            <a:solidFill>
              <a:srgbClr val="000066"/>
            </a:solidFill>
            <a:latin typeface="+mj-lt"/>
          </a:endParaRPr>
        </a:p>
      </dsp:txBody>
      <dsp:txXfrm>
        <a:off x="409762" y="518315"/>
        <a:ext cx="7241120" cy="995677"/>
      </dsp:txXfrm>
    </dsp:sp>
    <dsp:sp modelId="{7175D4B4-4D5F-4A03-B53A-0DF372EA6420}">
      <dsp:nvSpPr>
        <dsp:cNvPr id="0" name=""/>
        <dsp:cNvSpPr/>
      </dsp:nvSpPr>
      <dsp:spPr>
        <a:xfrm>
          <a:off x="204332" y="2256220"/>
          <a:ext cx="7406369" cy="1022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48305-76AE-41C5-8A50-58A8F1F816F3}">
      <dsp:nvSpPr>
        <dsp:cNvPr id="0" name=""/>
        <dsp:cNvSpPr/>
      </dsp:nvSpPr>
      <dsp:spPr>
        <a:xfrm>
          <a:off x="350254" y="1926532"/>
          <a:ext cx="7349616" cy="11624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i="0" kern="1200" dirty="0" smtClean="0">
              <a:solidFill>
                <a:srgbClr val="000066"/>
              </a:solidFill>
              <a:latin typeface="+mj-lt"/>
            </a:rPr>
            <a:t>2. </a:t>
          </a:r>
          <a:r>
            <a:rPr lang="es-PE" altLang="es-ES" sz="2000" b="1" i="0" kern="1200" dirty="0" smtClean="0">
              <a:solidFill>
                <a:srgbClr val="000066"/>
              </a:solidFill>
              <a:latin typeface="+mj-lt"/>
            </a:rPr>
            <a:t>Principales proyectos regulatorios en curso.</a:t>
          </a:r>
          <a:endParaRPr lang="es-PE" sz="2000" b="1" i="0" kern="1200" dirty="0">
            <a:solidFill>
              <a:srgbClr val="000066"/>
            </a:solidFill>
            <a:latin typeface="+mj-lt"/>
          </a:endParaRPr>
        </a:p>
      </dsp:txBody>
      <dsp:txXfrm>
        <a:off x="407000" y="1983278"/>
        <a:ext cx="7236124" cy="1048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9F2C8-77F4-4DF8-A38B-09A3E86615E7}">
      <dsp:nvSpPr>
        <dsp:cNvPr id="0" name=""/>
        <dsp:cNvSpPr/>
      </dsp:nvSpPr>
      <dsp:spPr>
        <a:xfrm>
          <a:off x="0" y="2647"/>
          <a:ext cx="1698226" cy="1242138"/>
        </a:xfrm>
        <a:prstGeom prst="ellipse">
          <a:avLst/>
        </a:prstGeom>
        <a:solidFill>
          <a:srgbClr val="FF6699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359" tIns="17780" rIns="68359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rgbClr val="000066"/>
              </a:solidFill>
            </a:rPr>
            <a:t>Directorio</a:t>
          </a:r>
          <a:endParaRPr lang="es-PE" sz="1400" b="1" kern="1200" dirty="0">
            <a:solidFill>
              <a:srgbClr val="000066"/>
            </a:solidFill>
          </a:endParaRPr>
        </a:p>
      </dsp:txBody>
      <dsp:txXfrm>
        <a:off x="248699" y="184554"/>
        <a:ext cx="1200828" cy="878324"/>
      </dsp:txXfrm>
    </dsp:sp>
    <dsp:sp modelId="{42D99C11-4196-4B35-985C-E2357418870A}">
      <dsp:nvSpPr>
        <dsp:cNvPr id="0" name=""/>
        <dsp:cNvSpPr/>
      </dsp:nvSpPr>
      <dsp:spPr>
        <a:xfrm>
          <a:off x="1440160" y="2647"/>
          <a:ext cx="1688773" cy="1242138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359" tIns="17780" rIns="68359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rgbClr val="000066"/>
              </a:solidFill>
            </a:rPr>
            <a:t>Comités</a:t>
          </a:r>
          <a:endParaRPr lang="es-PE" sz="1400" b="1" kern="1200" dirty="0">
            <a:solidFill>
              <a:srgbClr val="000066"/>
            </a:solidFill>
          </a:endParaRPr>
        </a:p>
      </dsp:txBody>
      <dsp:txXfrm>
        <a:off x="1687475" y="184554"/>
        <a:ext cx="1194143" cy="878324"/>
      </dsp:txXfrm>
    </dsp:sp>
    <dsp:sp modelId="{9E4502AD-20AF-4A18-982B-6400F6AD50C8}">
      <dsp:nvSpPr>
        <dsp:cNvPr id="0" name=""/>
        <dsp:cNvSpPr/>
      </dsp:nvSpPr>
      <dsp:spPr>
        <a:xfrm>
          <a:off x="2891020" y="2647"/>
          <a:ext cx="1717491" cy="1242138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359" tIns="17780" rIns="68359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rgbClr val="000066"/>
              </a:solidFill>
            </a:rPr>
            <a:t>Unidades</a:t>
          </a:r>
          <a:endParaRPr lang="es-PE" sz="1400" b="1" kern="1200" dirty="0">
            <a:solidFill>
              <a:srgbClr val="000066"/>
            </a:solidFill>
          </a:endParaRPr>
        </a:p>
      </dsp:txBody>
      <dsp:txXfrm>
        <a:off x="3142541" y="184554"/>
        <a:ext cx="1214449" cy="878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D0A1D9-1996-40C6-B387-08E2EA7F03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46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930FF7-5EB8-495F-9935-693C8CD0919A}" type="datetimeFigureOut">
              <a:rPr lang="es-PE"/>
              <a:pPr>
                <a:defRPr/>
              </a:pPr>
              <a:t>11/04/2016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D73B608-DF0C-407C-96AE-F54C2B896A5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8612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C53EF-43C5-4658-917C-D182C5685759}" type="slidenum">
              <a:rPr lang="es-PE" altLang="es-PE"/>
              <a:pPr eaLnBrk="1" hangingPunct="1"/>
              <a:t>1</a:t>
            </a:fld>
            <a:endParaRPr lang="es-PE" alt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C53EF-43C5-4658-917C-D182C5685759}" type="slidenum">
              <a:rPr lang="es-PE" altLang="es-PE"/>
              <a:pPr eaLnBrk="1" hangingPunct="1"/>
              <a:t>3</a:t>
            </a:fld>
            <a:endParaRPr lang="es-PE" alt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E" altLang="es-PE" dirty="0" smtClean="0"/>
              <a:t>Nota:</a:t>
            </a:r>
            <a:r>
              <a:rPr lang="es-PE" altLang="es-PE" baseline="0" dirty="0" smtClean="0"/>
              <a:t> Para la reducción de límites, en el grupo económico de la misma empresa, estos límites se reducen en un 50%.</a:t>
            </a:r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C53EF-43C5-4658-917C-D182C5685759}" type="slidenum">
              <a:rPr lang="es-PE" altLang="es-PE"/>
              <a:pPr eaLnBrk="1" hangingPunct="1"/>
              <a:t>7</a:t>
            </a:fld>
            <a:endParaRPr lang="es-PE" alt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484470-D6FF-440D-8EF2-C2FBE05DDB8C}" type="slidenum">
              <a:rPr lang="es-PE" altLang="es-P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PE" alt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B78-C7E5-42F6-B527-7D866B894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51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D6F6-8B88-4645-82ED-1BBD482412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2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01675"/>
            <a:ext cx="2057400" cy="54244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701675"/>
            <a:ext cx="6019800" cy="54244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31973-9828-4C96-BF68-10B788220A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2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1628-C681-4B4C-9938-F7E303CE2D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3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0645-CDC9-411D-87ED-7507A02AC5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75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911BB-53E1-445D-80CE-19AE0EAFE0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7149-B706-43E8-8A5A-01FA40F7A7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87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C3DA-0EAD-46D6-8EE6-092CB532F3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3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3B8AE-1BBD-48C9-8B01-319C1D3F1F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A9BE-CCA3-4AA6-AB87-8768733E27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30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78EA-742C-4C1F-B622-16081274C5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04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D90811-A221-4815-B582-C9CDAF0652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0066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0066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gonzalez@sbs.gob.p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4077072"/>
            <a:ext cx="7775649" cy="122413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PE" altLang="es-ES" sz="2000" i="0" dirty="0" smtClean="0"/>
              <a:t>Tendencias: cambios en la regulación </a:t>
            </a:r>
            <a:br>
              <a:rPr lang="es-PE" altLang="es-ES" sz="2000" i="0" dirty="0" smtClean="0"/>
            </a:br>
            <a:r>
              <a:rPr lang="es-PE" altLang="es-ES" sz="2000" i="0" dirty="0" smtClean="0"/>
              <a:t>y supervisión en Perú</a:t>
            </a:r>
          </a:p>
        </p:txBody>
      </p:sp>
      <p:sp>
        <p:nvSpPr>
          <p:cNvPr id="16" name="AutoShape 4" descr="Resultado de imagen para darse l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AutoShape 6" descr="Resultado de imagen para darse la ma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Picture 2" descr="http://arthawall.com/wp-content/uploads/2014/04/Incan-Ruins-Machu-Picchu-Peru-Wallpaper-Wide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leyton\Pictures\Logo S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03138"/>
            <a:ext cx="1656184" cy="9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2"/>
          <p:cNvSpPr txBox="1">
            <a:spLocks/>
          </p:cNvSpPr>
          <p:nvPr/>
        </p:nvSpPr>
        <p:spPr>
          <a:xfrm>
            <a:off x="251520" y="6368554"/>
            <a:ext cx="4536504" cy="372814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400" b="1" kern="0" dirty="0" smtClean="0"/>
              <a:t>Río de Janeiro, Brasil – </a:t>
            </a:r>
            <a:r>
              <a:rPr lang="es-PE" sz="1400" b="1" kern="0" dirty="0" smtClean="0"/>
              <a:t>Abril 2016</a:t>
            </a:r>
            <a:endParaRPr lang="es-ES" sz="1400" b="1" kern="0" dirty="0" smtClean="0"/>
          </a:p>
          <a:p>
            <a:endParaRPr lang="es-ES" sz="1400" b="1" kern="0" dirty="0"/>
          </a:p>
        </p:txBody>
      </p:sp>
      <p:sp>
        <p:nvSpPr>
          <p:cNvPr id="11" name="5 Marcador de texto"/>
          <p:cNvSpPr txBox="1">
            <a:spLocks/>
          </p:cNvSpPr>
          <p:nvPr/>
        </p:nvSpPr>
        <p:spPr bwMode="auto">
          <a:xfrm>
            <a:off x="251520" y="5575719"/>
            <a:ext cx="7428194" cy="5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0066"/>
                </a:solidFill>
                <a:latin typeface="+mn-lt"/>
              </a:defRPr>
            </a:lvl2pPr>
            <a:lvl3pPr marL="9144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000066"/>
                </a:solidFill>
                <a:latin typeface="+mn-lt"/>
              </a:defRPr>
            </a:lvl3pPr>
            <a:lvl4pPr marL="13716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4pPr>
            <a:lvl5pPr marL="18288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5pPr>
            <a:lvl6pPr marL="22860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6pPr>
            <a:lvl7pPr marL="27432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7pPr>
            <a:lvl8pPr marL="32004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8pPr>
            <a:lvl9pPr marL="36576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9pPr>
          </a:lstStyle>
          <a:p>
            <a:pPr algn="l" defTabSz="901700"/>
            <a:r>
              <a:rPr lang="es-ES" b="1" dirty="0">
                <a:latin typeface="+mj-lt"/>
                <a:ea typeface="+mj-ea"/>
                <a:cs typeface="+mj-cs"/>
              </a:rPr>
              <a:t>Sr. </a:t>
            </a:r>
            <a:r>
              <a:rPr lang="es-ES" b="1" dirty="0" smtClean="0">
                <a:latin typeface="+mj-lt"/>
                <a:ea typeface="+mj-ea"/>
                <a:cs typeface="+mj-cs"/>
              </a:rPr>
              <a:t>Ernesto Bernales Meave</a:t>
            </a:r>
            <a:endParaRPr lang="es-ES" b="1" dirty="0">
              <a:latin typeface="+mj-lt"/>
              <a:ea typeface="+mj-ea"/>
              <a:cs typeface="+mj-cs"/>
            </a:endParaRPr>
          </a:p>
          <a:p>
            <a:pPr algn="l" defTabSz="901700"/>
            <a:r>
              <a:rPr lang="es-ES" b="1" dirty="0" smtClean="0">
                <a:latin typeface="+mj-lt"/>
                <a:ea typeface="+mj-ea"/>
                <a:cs typeface="+mj-cs"/>
              </a:rPr>
              <a:t>Intendente General de Supervisión de Instituciones de Seguros</a:t>
            </a:r>
            <a:endParaRPr lang="es-ES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14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236440" y="831848"/>
            <a:ext cx="7272039" cy="576263"/>
          </a:xfrm>
        </p:spPr>
        <p:txBody>
          <a:bodyPr/>
          <a:lstStyle/>
          <a:p>
            <a:pPr algn="l"/>
            <a:r>
              <a:rPr lang="es-PE" altLang="es-PE" sz="2000" dirty="0"/>
              <a:t>2</a:t>
            </a:r>
            <a:r>
              <a:rPr lang="es-PE" altLang="es-PE" sz="2000" dirty="0" smtClean="0"/>
              <a:t>. Principales proyectos regulatorios en curso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38747" y="1472410"/>
            <a:ext cx="8725741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i="0" dirty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Reglamento de Gestión Actuarial y Gestión de Riesgos </a:t>
            </a:r>
            <a:r>
              <a:rPr lang="en-US" sz="1800" i="0" dirty="0" err="1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Técnicos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4208" y="1961403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i) Objetivos generales: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9748" y="4713505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ii) Principios Básicos de Seguros asociados: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34208" y="6327465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iii) Fecha de publicación estimada: </a:t>
            </a:r>
            <a:r>
              <a:rPr lang="es-PE" kern="0" dirty="0" smtClean="0">
                <a:solidFill>
                  <a:srgbClr val="000066"/>
                </a:solidFill>
                <a:latin typeface="+mn-lt"/>
              </a:rPr>
              <a:t>II Trim 2016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6440" y="2284485"/>
            <a:ext cx="851202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42900" indent="-342900" eaLnBrk="0" hangingPunct="0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Blip>
                <a:blip r:embed="rId3"/>
              </a:buBlip>
              <a:defRPr sz="1600" ker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eaLnBrk="0" hangingPunct="0">
              <a:spcBef>
                <a:spcPct val="20000"/>
              </a:spcBef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eaLnBrk="0" hangingPunct="0">
              <a:spcBef>
                <a:spcPct val="20000"/>
              </a:spcBef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eaLnBrk="0" hangingPunct="0">
              <a:spcBef>
                <a:spcPct val="20000"/>
              </a:spcBef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algn="just"/>
            <a:r>
              <a:rPr lang="es-PE" altLang="es-ES" dirty="0" smtClean="0"/>
              <a:t>Establecer las </a:t>
            </a:r>
            <a:r>
              <a:rPr lang="es-PE" altLang="es-ES" u="sng" dirty="0"/>
              <a:t>responsabilidades de la Función </a:t>
            </a:r>
            <a:r>
              <a:rPr lang="es-PE" altLang="es-ES" u="sng" dirty="0" smtClean="0"/>
              <a:t>Actuarial</a:t>
            </a:r>
            <a:r>
              <a:rPr lang="es-PE" altLang="es-ES" dirty="0" smtClean="0"/>
              <a:t>, en </a:t>
            </a:r>
            <a:r>
              <a:rPr lang="es-PE" altLang="es-ES" dirty="0"/>
              <a:t>línea con las mejores prácticas internacionales. </a:t>
            </a:r>
          </a:p>
          <a:p>
            <a:pPr algn="just"/>
            <a:r>
              <a:rPr lang="es-PE" altLang="es-ES" dirty="0" smtClean="0"/>
              <a:t>Complementar </a:t>
            </a:r>
            <a:r>
              <a:rPr lang="es-PE" altLang="es-ES" dirty="0"/>
              <a:t>el </a:t>
            </a:r>
            <a:r>
              <a:rPr lang="es-PE" altLang="es-ES" dirty="0" smtClean="0"/>
              <a:t>“Reglamento GIR” definiendo las </a:t>
            </a:r>
            <a:r>
              <a:rPr lang="es-PE" altLang="es-ES" u="sng" dirty="0" smtClean="0"/>
              <a:t>responsabilidades </a:t>
            </a:r>
            <a:r>
              <a:rPr lang="es-PE" altLang="es-ES" u="sng" dirty="0"/>
              <a:t>de la función de gestión de riesgos técnicos</a:t>
            </a:r>
            <a:r>
              <a:rPr lang="es-PE" altLang="es-ES" dirty="0" smtClean="0"/>
              <a:t>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6441" y="3920177"/>
            <a:ext cx="743190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42900" indent="-342900" eaLnBrk="0" hangingPunct="0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Blip>
                <a:blip r:embed="rId3"/>
              </a:buBlip>
              <a:defRPr sz="1600" ker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eaLnBrk="0" hangingPunct="0">
              <a:spcBef>
                <a:spcPct val="20000"/>
              </a:spcBef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eaLnBrk="0" hangingPunct="0">
              <a:spcBef>
                <a:spcPct val="20000"/>
              </a:spcBef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eaLnBrk="0" hangingPunct="0">
              <a:spcBef>
                <a:spcPct val="20000"/>
              </a:spcBef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algn="just"/>
            <a:r>
              <a:rPr lang="es-PE" altLang="es-ES" u="sng" dirty="0" smtClean="0"/>
              <a:t>Precisar </a:t>
            </a:r>
            <a:r>
              <a:rPr lang="es-PE" altLang="es-ES" u="sng" dirty="0"/>
              <a:t>el rol</a:t>
            </a:r>
            <a:r>
              <a:rPr lang="es-PE" altLang="es-ES" dirty="0"/>
              <a:t> de auditoría interna y </a:t>
            </a:r>
            <a:r>
              <a:rPr lang="es-PE" altLang="es-ES" dirty="0" smtClean="0"/>
              <a:t>externa en materia actuarial.</a:t>
            </a:r>
          </a:p>
          <a:p>
            <a:pPr algn="just"/>
            <a:r>
              <a:rPr lang="es-PE" altLang="es-ES" dirty="0" smtClean="0"/>
              <a:t>Establecer criterios para la calidad de los datos.</a:t>
            </a:r>
          </a:p>
        </p:txBody>
      </p:sp>
      <p:sp>
        <p:nvSpPr>
          <p:cNvPr id="18" name="17 Proceso alternativo"/>
          <p:cNvSpPr/>
          <p:nvPr/>
        </p:nvSpPr>
        <p:spPr>
          <a:xfrm>
            <a:off x="3516330" y="5239247"/>
            <a:ext cx="3403829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16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Gestión del riesgo empresarial para efectos de solvencia</a:t>
            </a:r>
            <a:endParaRPr lang="es-PE" sz="1400" b="1" dirty="0">
              <a:solidFill>
                <a:srgbClr val="000066"/>
              </a:solidFill>
            </a:endParaRPr>
          </a:p>
        </p:txBody>
      </p:sp>
      <p:sp>
        <p:nvSpPr>
          <p:cNvPr id="19" name="18 Proceso alternativo"/>
          <p:cNvSpPr/>
          <p:nvPr/>
        </p:nvSpPr>
        <p:spPr>
          <a:xfrm>
            <a:off x="708018" y="5239248"/>
            <a:ext cx="2611741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8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Gestión de riesgos y controles internos</a:t>
            </a:r>
            <a:endParaRPr lang="es-PE" sz="1400" b="1" dirty="0">
              <a:solidFill>
                <a:srgbClr val="000066"/>
              </a:solidFill>
            </a:endParaRPr>
          </a:p>
        </p:txBody>
      </p:sp>
      <p:pic>
        <p:nvPicPr>
          <p:cNvPr id="13" name="Picture 4" descr="http://definicionde.hugex.net/wp-content/uploads/2015/07/consistency-300x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94" y="5239248"/>
            <a:ext cx="1174438" cy="10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236440" y="831848"/>
            <a:ext cx="7272039" cy="576263"/>
          </a:xfrm>
        </p:spPr>
        <p:txBody>
          <a:bodyPr/>
          <a:lstStyle/>
          <a:p>
            <a:pPr algn="l"/>
            <a:r>
              <a:rPr lang="es-PE" altLang="es-PE" sz="2000" dirty="0"/>
              <a:t>2</a:t>
            </a:r>
            <a:r>
              <a:rPr lang="es-PE" altLang="es-PE" sz="2000" dirty="0" smtClean="0"/>
              <a:t>. Principales proyectos regulatorios en curso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38747" y="1498168"/>
            <a:ext cx="8725741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i="0" dirty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Reglamento de la </a:t>
            </a:r>
            <a:r>
              <a:rPr lang="en-US" sz="1800" i="0" dirty="0" err="1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800" i="0" dirty="0" err="1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eserva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800" i="0" dirty="0" err="1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800" i="0" dirty="0" err="1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iesgos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0" dirty="0" err="1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0" dirty="0" err="1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800" i="0" dirty="0" err="1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urso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4208" y="2012919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i) Objetivos generales: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9748" y="5010829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ii) Principio Básico de Seguros asociado: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34208" y="6266657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iii) Fecha de publicación estimada: </a:t>
            </a:r>
            <a:r>
              <a:rPr lang="es-PE" kern="0" dirty="0" smtClean="0">
                <a:solidFill>
                  <a:srgbClr val="000066"/>
                </a:solidFill>
                <a:latin typeface="+mn-lt"/>
              </a:rPr>
              <a:t>III Trim 2016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36441" y="2616420"/>
            <a:ext cx="858403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42900" indent="-342900" eaLnBrk="0" hangingPunct="0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Blip>
                <a:blip r:embed="rId3"/>
              </a:buBlip>
              <a:defRPr sz="1600" ker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eaLnBrk="0" hangingPunct="0">
              <a:spcBef>
                <a:spcPct val="20000"/>
              </a:spcBef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eaLnBrk="0" hangingPunct="0">
              <a:spcBef>
                <a:spcPct val="20000"/>
              </a:spcBef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eaLnBrk="0" hangingPunct="0">
              <a:spcBef>
                <a:spcPct val="20000"/>
              </a:spcBef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algn="just"/>
            <a:r>
              <a:rPr lang="es-PE" altLang="es-ES" u="sng" dirty="0" smtClean="0"/>
              <a:t>Mejorar el </a:t>
            </a:r>
            <a:r>
              <a:rPr lang="es-PE" altLang="es-ES" u="sng" dirty="0"/>
              <a:t>método de cálculo</a:t>
            </a:r>
            <a:r>
              <a:rPr lang="es-PE" altLang="es-ES" dirty="0"/>
              <a:t> </a:t>
            </a:r>
            <a:r>
              <a:rPr lang="es-PE" altLang="es-ES" dirty="0" smtClean="0"/>
              <a:t>según regulación </a:t>
            </a:r>
            <a:r>
              <a:rPr lang="es-PE" altLang="es-ES" dirty="0"/>
              <a:t>comparada </a:t>
            </a:r>
            <a:r>
              <a:rPr lang="es-PE" altLang="es-ES" dirty="0" smtClean="0"/>
              <a:t>(Chile y España) y experiencia </a:t>
            </a:r>
            <a:r>
              <a:rPr lang="es-PE" altLang="es-ES" dirty="0"/>
              <a:t>de supervisión.</a:t>
            </a:r>
          </a:p>
          <a:p>
            <a:pPr algn="just"/>
            <a:r>
              <a:rPr lang="es-PE" altLang="es-ES" dirty="0" smtClean="0"/>
              <a:t>Definir –por primera vez- la </a:t>
            </a:r>
            <a:r>
              <a:rPr lang="es-PE" altLang="es-ES" u="sng" dirty="0" smtClean="0"/>
              <a:t>metodología </a:t>
            </a:r>
            <a:r>
              <a:rPr lang="es-PE" altLang="es-ES" u="sng" dirty="0"/>
              <a:t>de cálculo para la reserva por insuficiencia de prima</a:t>
            </a:r>
            <a:r>
              <a:rPr lang="es-PE" altLang="es-ES" dirty="0" smtClean="0"/>
              <a:t>.</a:t>
            </a:r>
          </a:p>
          <a:p>
            <a:pPr algn="just"/>
            <a:r>
              <a:rPr lang="es-PE" altLang="es-ES" dirty="0" smtClean="0"/>
              <a:t>Eliminar el concepto de primas diferidas y considerar los costos de adquisición (distribución, emisión, inspección, estudios, etc.).</a:t>
            </a:r>
            <a:endParaRPr lang="es-PE" altLang="es-ES" dirty="0"/>
          </a:p>
          <a:p>
            <a:pPr algn="just"/>
            <a:r>
              <a:rPr lang="es-PE" altLang="es-ES" dirty="0" smtClean="0"/>
              <a:t>Incorporar a los </a:t>
            </a:r>
            <a:r>
              <a:rPr lang="es-PE" altLang="es-ES" dirty="0"/>
              <a:t>seguros de vida de corto plazo</a:t>
            </a:r>
            <a:r>
              <a:rPr lang="es-PE" altLang="es-ES" dirty="0" smtClean="0"/>
              <a:t>.</a:t>
            </a:r>
            <a:endParaRPr lang="es-PE" altLang="es-ES" dirty="0"/>
          </a:p>
        </p:txBody>
      </p:sp>
      <p:sp>
        <p:nvSpPr>
          <p:cNvPr id="13" name="12 Proceso alternativo"/>
          <p:cNvSpPr/>
          <p:nvPr/>
        </p:nvSpPr>
        <p:spPr>
          <a:xfrm>
            <a:off x="1979712" y="5509619"/>
            <a:ext cx="2323709" cy="648073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14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Valuación</a:t>
            </a:r>
            <a:endParaRPr lang="es-PE" sz="1400" b="1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s://capacitacionintegral.mx/wp-content/uploads/2015/01/postvaluacio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4"/>
          <a:stretch/>
        </p:blipFill>
        <p:spPr bwMode="auto">
          <a:xfrm>
            <a:off x="4932040" y="5509620"/>
            <a:ext cx="16561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238748" y="1498168"/>
            <a:ext cx="8509716" cy="634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800" i="0" dirty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Reglamento de Gobierno Corporativo y de la Gestión Integral </a:t>
            </a:r>
          </a:p>
          <a:p>
            <a:pPr algn="l">
              <a:lnSpc>
                <a:spcPct val="120000"/>
              </a:lnSpc>
            </a:pPr>
            <a:r>
              <a:rPr lang="en-US" sz="1800" i="0" dirty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de Riesgos   ( IV Trim 2016 )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4757" y="3789040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ii) Principales aspectos o mejoras: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36440" y="831848"/>
            <a:ext cx="727203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s-PE" altLang="es-PE" sz="2000" kern="0" dirty="0" smtClean="0"/>
              <a:t>2. Principales proyectos regulatorios en curso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34208" y="2420888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i) Objetivo general: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4757" y="2924873"/>
            <a:ext cx="6107443" cy="72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Ampliar el alcance y modernizar el Reglamento de la </a:t>
            </a:r>
            <a:r>
              <a:rPr lang="es-ES" altLang="es-ES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Gestión Integral de Riesgos, aprobado en el 2008.</a:t>
            </a:r>
          </a:p>
        </p:txBody>
      </p:sp>
      <p:pic>
        <p:nvPicPr>
          <p:cNvPr id="4098" name="Picture 2" descr="http://www.alfonsmvinuela.com/wp-content/uploads/Objetiv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67" y="2508491"/>
            <a:ext cx="1345779" cy="134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655639" y="4437112"/>
            <a:ext cx="2305050" cy="1812476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55638" y="4496844"/>
            <a:ext cx="2305050" cy="166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Requiere la implementación de prácticas de gobierno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corporativo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438532" y="4437112"/>
            <a:ext cx="2305050" cy="1812476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438531" y="4496845"/>
            <a:ext cx="2305050" cy="1668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Define responsabilidades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de los órganos de gobierno y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Comités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227390" y="4437112"/>
            <a:ext cx="2305050" cy="1812476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227389" y="4581128"/>
            <a:ext cx="2305050" cy="148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Precisa el rol de los directores independientes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en el Directorio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y Comités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34208" y="2411596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kern="0" dirty="0" smtClean="0">
                <a:solidFill>
                  <a:srgbClr val="000066"/>
                </a:solidFill>
                <a:latin typeface="+mn-lt"/>
              </a:rPr>
              <a:t>ii) Principales aspectos o mejoras:</a:t>
            </a:r>
            <a:endParaRPr lang="es-ES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9748" y="4979249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iii) Principios Básicos de Seguros asociados: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38748" y="1498168"/>
            <a:ext cx="8509716" cy="634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800" i="0" dirty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Reglamento de Gobierno Corporativo y de la Gestión Integral </a:t>
            </a:r>
          </a:p>
          <a:p>
            <a:pPr algn="l">
              <a:lnSpc>
                <a:spcPct val="120000"/>
              </a:lnSpc>
            </a:pPr>
            <a:r>
              <a:rPr lang="en-US" sz="1800" i="0" dirty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de Riesgos  ( IV Trim 2016 )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236440" y="831848"/>
            <a:ext cx="727203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s-PE" altLang="es-PE" sz="2000" kern="0" dirty="0" smtClean="0"/>
              <a:t>2. Principales proyectos regulatorios en curso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55639" y="2924944"/>
            <a:ext cx="2305050" cy="1812476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55638" y="2984676"/>
            <a:ext cx="2305050" cy="166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Amplía los tipos de riesgos</a:t>
            </a:r>
            <a:r>
              <a:rPr lang="en-GB" sz="14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(LA/FT) y separa el riesgo de seguro en Técnico y de Reaseguro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438532" y="2924944"/>
            <a:ext cx="2305050" cy="1812476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438531" y="2984677"/>
            <a:ext cx="2305050" cy="1668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Aprueba la subcontratación de la gestión de riesgos bajo ciertos parámetros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227390" y="2924944"/>
            <a:ext cx="2305050" cy="1812476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27389" y="3068960"/>
            <a:ext cx="2305050" cy="148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Promueve la toma de decisiones considerando el apetito, capacidad y límite de riesgo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23" name="22 Proceso alternativo"/>
          <p:cNvSpPr/>
          <p:nvPr/>
        </p:nvSpPr>
        <p:spPr>
          <a:xfrm>
            <a:off x="611560" y="5529626"/>
            <a:ext cx="2323709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7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Gobierno Corporativo</a:t>
            </a:r>
            <a:endParaRPr lang="es-PE" sz="1400" b="1" dirty="0">
              <a:solidFill>
                <a:srgbClr val="000066"/>
              </a:solidFill>
            </a:endParaRPr>
          </a:p>
        </p:txBody>
      </p:sp>
      <p:sp>
        <p:nvSpPr>
          <p:cNvPr id="24" name="23 Proceso alternativo"/>
          <p:cNvSpPr/>
          <p:nvPr/>
        </p:nvSpPr>
        <p:spPr>
          <a:xfrm>
            <a:off x="3394453" y="5529627"/>
            <a:ext cx="2323709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8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Gestión de riesgos y controles internos</a:t>
            </a:r>
            <a:endParaRPr lang="es-PE" sz="1400" b="1" dirty="0">
              <a:solidFill>
                <a:srgbClr val="000066"/>
              </a:solidFill>
            </a:endParaRPr>
          </a:p>
        </p:txBody>
      </p:sp>
      <p:sp>
        <p:nvSpPr>
          <p:cNvPr id="2" name="AutoShape 2" descr="Resultado de imagen para objetivo gen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124" name="Picture 4" descr="http://www.elpilarikastetxea.com/wp-content/uploads/2012/07/04antolakunt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08" y="5157192"/>
            <a:ext cx="207761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251520" y="6309320"/>
            <a:ext cx="4968552" cy="372814"/>
          </a:xfrm>
        </p:spPr>
        <p:txBody>
          <a:bodyPr/>
          <a:lstStyle/>
          <a:p>
            <a:r>
              <a:rPr lang="es-ES" sz="1500" b="1" dirty="0" smtClean="0"/>
              <a:t>Río de Janeiro, Brasil – </a:t>
            </a:r>
            <a:r>
              <a:rPr lang="es-PE" sz="1500" b="1" dirty="0" smtClean="0"/>
              <a:t>Abril 2016</a:t>
            </a:r>
            <a:endParaRPr lang="es-ES" sz="1500" b="1" dirty="0"/>
          </a:p>
          <a:p>
            <a:endParaRPr lang="es-ES" sz="1500" b="1" dirty="0"/>
          </a:p>
        </p:txBody>
      </p:sp>
      <p:sp>
        <p:nvSpPr>
          <p:cNvPr id="7" name="5 Marcador de texto"/>
          <p:cNvSpPr txBox="1">
            <a:spLocks/>
          </p:cNvSpPr>
          <p:nvPr/>
        </p:nvSpPr>
        <p:spPr bwMode="auto">
          <a:xfrm>
            <a:off x="251520" y="4797152"/>
            <a:ext cx="70567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0066"/>
                </a:solidFill>
                <a:latin typeface="+mn-lt"/>
              </a:defRPr>
            </a:lvl2pPr>
            <a:lvl3pPr marL="9144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000066"/>
                </a:solidFill>
                <a:latin typeface="+mn-lt"/>
              </a:defRPr>
            </a:lvl3pPr>
            <a:lvl4pPr marL="13716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4pPr>
            <a:lvl5pPr marL="1828800" indent="0" algn="just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5pPr>
            <a:lvl6pPr marL="22860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6pPr>
            <a:lvl7pPr marL="27432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7pPr>
            <a:lvl8pPr marL="32004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8pPr>
            <a:lvl9pPr marL="3657600" indent="0" algn="just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0066"/>
                </a:solidFill>
                <a:latin typeface="+mn-lt"/>
              </a:defRPr>
            </a:lvl9pPr>
          </a:lstStyle>
          <a:p>
            <a:pPr algn="l" defTabSz="901700"/>
            <a:r>
              <a:rPr lang="es-ES" sz="1600" b="1" dirty="0">
                <a:latin typeface="+mj-lt"/>
                <a:ea typeface="+mj-ea"/>
                <a:cs typeface="+mj-cs"/>
              </a:rPr>
              <a:t>Sr. </a:t>
            </a:r>
            <a:r>
              <a:rPr lang="es-ES" sz="1600" b="1" dirty="0" smtClean="0">
                <a:latin typeface="+mj-lt"/>
                <a:ea typeface="+mj-ea"/>
                <a:cs typeface="+mj-cs"/>
              </a:rPr>
              <a:t>Ernesto Bernales Meave</a:t>
            </a:r>
            <a:endParaRPr lang="es-ES" sz="1600" b="1" dirty="0">
              <a:latin typeface="+mj-lt"/>
              <a:ea typeface="+mj-ea"/>
              <a:cs typeface="+mj-cs"/>
            </a:endParaRPr>
          </a:p>
          <a:p>
            <a:pPr algn="l" defTabSz="901700"/>
            <a:r>
              <a:rPr lang="es-ES" sz="1500" b="1" dirty="0" smtClean="0">
                <a:latin typeface="+mj-lt"/>
                <a:ea typeface="+mj-ea"/>
                <a:cs typeface="+mj-cs"/>
              </a:rPr>
              <a:t>Intendente General de Supervisión de Instituciones de Seguros</a:t>
            </a:r>
            <a:endParaRPr lang="es-ES" sz="1500" b="1" dirty="0">
              <a:latin typeface="+mj-lt"/>
              <a:ea typeface="+mj-ea"/>
              <a:cs typeface="+mj-cs"/>
            </a:endParaRPr>
          </a:p>
          <a:p>
            <a:pPr algn="l" defTabSz="901700"/>
            <a:endParaRPr lang="es-ES" sz="1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10 Marcador de posición de imagen" descr="Quantilus_financ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1" t="4368" r="-115" b="24829"/>
          <a:stretch/>
        </p:blipFill>
        <p:spPr>
          <a:xfrm>
            <a:off x="0" y="0"/>
            <a:ext cx="9144000" cy="380660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104" y="4005064"/>
            <a:ext cx="5486400" cy="566738"/>
          </a:xfrm>
        </p:spPr>
        <p:txBody>
          <a:bodyPr/>
          <a:lstStyle/>
          <a:p>
            <a:r>
              <a:rPr lang="es-PE" sz="2400" dirty="0" smtClean="0"/>
              <a:t>MUCHAS GRACIAS</a:t>
            </a:r>
            <a:endParaRPr lang="es-PE" sz="2400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251520" y="5310534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r>
              <a:rPr lang="es-ES" sz="1800" dirty="0" smtClean="0">
                <a:solidFill>
                  <a:schemeClr val="tx1"/>
                </a:solidFill>
                <a:hlinkClick r:id="rId3"/>
              </a:rPr>
              <a:t>ebernales@sbs.gob.pe</a:t>
            </a:r>
            <a:endParaRPr lang="es-PE" sz="1800" kern="0" dirty="0"/>
          </a:p>
        </p:txBody>
      </p:sp>
      <p:pic>
        <p:nvPicPr>
          <p:cNvPr id="10" name="Picture 2" descr="C:\Users\rleyton\Pictures\Logo S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66481"/>
            <a:ext cx="1728192" cy="10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87624" y="1340768"/>
            <a:ext cx="6643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3200" b="1" i="0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eaLnBrk="0" hangingPunct="0"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eaLnBrk="0" hangingPunct="0"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eaLnBrk="0" hangingPunct="0"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eaLnBrk="0" hangingPunct="0"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r>
              <a:rPr lang="es-PE" altLang="es-ES" sz="2400" dirty="0">
                <a:latin typeface="+mj-lt"/>
              </a:rPr>
              <a:t>AGENDA</a:t>
            </a:r>
            <a:endParaRPr lang="es-PE" sz="2400" dirty="0">
              <a:latin typeface="+mj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34590690"/>
              </p:ext>
            </p:extLst>
          </p:nvPr>
        </p:nvGraphicFramePr>
        <p:xfrm>
          <a:off x="611560" y="2045072"/>
          <a:ext cx="770485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3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 descr="Resultado de imagen para darse l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AutoShape 6" descr="Resultado de imagen para darse la ma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701551" y="2492896"/>
            <a:ext cx="754285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s-PE" altLang="es-ES" sz="2200" i="0" kern="0" dirty="0" smtClean="0"/>
              <a:t>1.  Cambios recientes en la normativa peruana</a:t>
            </a:r>
          </a:p>
        </p:txBody>
      </p:sp>
      <p:sp>
        <p:nvSpPr>
          <p:cNvPr id="3" name="AutoShape 2" descr="Resultado de imagen para norm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Resultado de imagen para norm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" name="Picture 10" descr="Resultado de imagen para mapa peru en sud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Proceso alternativo"/>
          <p:cNvSpPr/>
          <p:nvPr/>
        </p:nvSpPr>
        <p:spPr>
          <a:xfrm>
            <a:off x="4716016" y="3669278"/>
            <a:ext cx="1918459" cy="1227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Proceso alternativo"/>
          <p:cNvSpPr/>
          <p:nvPr/>
        </p:nvSpPr>
        <p:spPr>
          <a:xfrm>
            <a:off x="6876256" y="3684149"/>
            <a:ext cx="1944216" cy="12141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236440" y="831848"/>
            <a:ext cx="7272039" cy="576263"/>
          </a:xfrm>
        </p:spPr>
        <p:txBody>
          <a:bodyPr/>
          <a:lstStyle/>
          <a:p>
            <a:pPr algn="l"/>
            <a:r>
              <a:rPr lang="es-PE" altLang="es-PE" sz="2000" dirty="0" smtClean="0"/>
              <a:t>1. Cambios recientes en la normativa peruana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38748" y="1498168"/>
            <a:ext cx="8005660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Reglamento de Inversiones de las Empresas de Seguros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0635" y="1988840"/>
            <a:ext cx="843582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SBS N° 1041-2016</a:t>
            </a:r>
          </a:p>
          <a:p>
            <a:pPr marL="0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 de publicación: 26/02/2016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4208" y="2996952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i) Objetivos principales: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979288" y="3745891"/>
            <a:ext cx="1800200" cy="11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Reforzar principios de gobierno corporativo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762266" y="3724965"/>
            <a:ext cx="1872210" cy="124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Considerar últimos avances en el mercado de valores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79512" y="5517598"/>
            <a:ext cx="2148648" cy="9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Funciones y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Responsabilidades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/>
              <a:t>p</a:t>
            </a:r>
            <a:r>
              <a:rPr lang="es-ES" altLang="es-ES" sz="1400" b="1" kern="0" dirty="0" smtClean="0"/>
              <a:t>ara: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39331969"/>
              </p:ext>
            </p:extLst>
          </p:nvPr>
        </p:nvGraphicFramePr>
        <p:xfrm>
          <a:off x="3059832" y="5345612"/>
          <a:ext cx="4608512" cy="124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Abrir llave"/>
          <p:cNvSpPr/>
          <p:nvPr/>
        </p:nvSpPr>
        <p:spPr>
          <a:xfrm>
            <a:off x="2437518" y="5339845"/>
            <a:ext cx="288032" cy="1224136"/>
          </a:xfrm>
          <a:prstGeom prst="leftBrace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https://carolestevezabreu.files.wordpress.com/2012/03/anunciar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18" y="2014194"/>
            <a:ext cx="80033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Proceso alternativo"/>
          <p:cNvSpPr/>
          <p:nvPr/>
        </p:nvSpPr>
        <p:spPr>
          <a:xfrm>
            <a:off x="349286" y="3670782"/>
            <a:ext cx="1918459" cy="1227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Proceso alternativo"/>
          <p:cNvSpPr/>
          <p:nvPr/>
        </p:nvSpPr>
        <p:spPr>
          <a:xfrm>
            <a:off x="2509526" y="3685653"/>
            <a:ext cx="1944216" cy="12141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612558" y="3747395"/>
            <a:ext cx="1800200" cy="11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/>
              <a:t>Alinearse con mejores prácticas internacionales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95536" y="3726469"/>
            <a:ext cx="1872210" cy="124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Implementar estándares recopilados en PBS (7°,8°,15°)</a:t>
            </a:r>
          </a:p>
        </p:txBody>
      </p:sp>
      <p:pic>
        <p:nvPicPr>
          <p:cNvPr id="23" name="Picture 14" descr="http://cde.gestion2.e3.pe/ima/0/0/0/4/6/4678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55" y="5525833"/>
            <a:ext cx="1224136" cy="9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4723629" y="5820277"/>
            <a:ext cx="3931642" cy="786128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9A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62278" y="4780561"/>
            <a:ext cx="8208714" cy="788187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9A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236440" y="831848"/>
            <a:ext cx="7272039" cy="576263"/>
          </a:xfrm>
        </p:spPr>
        <p:txBody>
          <a:bodyPr/>
          <a:lstStyle/>
          <a:p>
            <a:pPr algn="l"/>
            <a:r>
              <a:rPr lang="es-PE" altLang="es-PE" sz="2000" dirty="0" smtClean="0"/>
              <a:t>1. Cambios recientes en la normativa peruana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38748" y="1498168"/>
            <a:ext cx="8005660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Reglamento de Inversiones de las Empresas de Seguros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4208" y="2107098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i) Principales aspectos o mejoras: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78301" y="4869160"/>
            <a:ext cx="7689629" cy="5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Requisitos específicos para la Gerencia, Comité de Inversiones, Comité de Riesgos, Front Office, Middle Office y Back Office de Inversiones.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63907" y="5807627"/>
            <a:ext cx="3899682" cy="786128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9A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0043" y="5879635"/>
            <a:ext cx="3443506" cy="6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Requerimientos para la gestión de activos y pasivos (ALM)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62080" y="2706080"/>
            <a:ext cx="8208912" cy="788187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9A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9173" y="2801420"/>
            <a:ext cx="7849934" cy="66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Exigencia de mayor diversificación por emisor y grupo económico (reducción de límites desde el 20% hasta el 7% para emisor y 15% para grupo)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867645" y="5898571"/>
            <a:ext cx="3672408" cy="6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Optimización de reportes solicitados a los supervisados</a:t>
            </a:r>
          </a:p>
        </p:txBody>
      </p:sp>
      <p:sp>
        <p:nvSpPr>
          <p:cNvPr id="2" name="AutoShape 2" descr="Resultado de imagen para cadena circu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data:image/jpeg;base64,/9j/4AAQSkZJRgABAQAAAQABAAD/2wCEAAkGBxQSEhUUExQVFBQVFRgXFxUVFBgYGhcYFxQXGhYYGBQYHCggGBwlHBcYITEhJyksLi4uFx8zODMsNygtLjcBCgoKDg0OGxAQGy8mICQ0NDczNCwsLCw3MCw3LywsLDQ3NCwsLDQuLywsLC0sLDIsNCw0NCwsLDQ0LywsLCwsNP/AABEIAOEA4QMBEQACEQEDEQH/xAAbAAEAAgMBAQAAAAAAAAAAAAAAAQYCBAUHA//EAEQQAAIBAgIHBQQHBQYHAQAAAAECAAMRBCEFBhIxQVFhEyIycZFCUoGhBxQjkrHB8GJywtHhM4KTo7LxFRZTVHOi0iT/xAAZAQEBAQEBAQAAAAAAAAAAAAAABQQDAgH/xAA2EQEAAgIAAwYCCgICAgMAAAAAAQIDBBESMQUTIUFR8GGxFCIjMnGBkcHR4aHxM1MkchVCUv/aAAwDAQACEQMRAD8A9wgICBCteBMBAQEBAQJgICAgICAgIEQIU3zgTAQEBAQEBAQEBAQMGaBKQMoCAgTAQMSYEWgZAwJgICAgICB82aBmu6BMCICAgIGJMAIEgwJgIGDNAKsDOAgIEwEBAwEBA+WIxaU0Z3YBVBLHkBPVKze0Vr1l5taKxNp6Q8/ra5Y3EuwwdE7C8kDEcttm7oJ5fjLf0HV14jv7cZ9/mi/TdrPM9xXhHxR/xTTP/Rf7lKfOXsz3MvvN2l8P8H/FNM/9F/uUo5ezPcyc3aXw/wAMTrbpDDFTiqJ2Cbd5Ao8hUTIHzvPsamln+ritwn36vk7W7g+tlrEx79F+0ZpOnXprUQ91hfPeDxB6g5SNmxWxXmlusLGLLXLSL16S2Wa/lOboyVYGUBAQIgICBisBAkCBMCGEDFVgZwEBAmAgIGLOBA0sVpJF3kA8BvJ8lEDXFatU8KbI96pl6IM/WBwNfMI6YNmaozEugIFlWxb3d++3GUeyoj6TXj8fkn9qTP0a3D4fNtakU+zw1ELbvi5txZk2iT1BuvwnHdtM5783r/p206xGCvL6LPZv1aZfBpLN+rR4Dj6xUhUpVKb22djO+4Xv3vha46ie8dpreJr1eclYtWYt0Vj6N8K9ShUs7Js1Ba1tm5QE3B+EqdsxHfV9eH7pnY8z3Nvx/hbNqtT3oHHOnkfuHL0vI6s2MPpVGNr2b3W7rD4GBvI4MDKAgIEQECCIACBMBAQEBAQJgIGlpfStPDUzUqtYcAN7Hko4mdsGC+a/JSHHPnphrzXl542LxmlqpFI9nQU2JuQi9CRnUfp+G+WpjX0K+Mc1/f6I0Tsb1uMTy09/q1sdorGYG7pWNRBfb2doAAEAlqZJyzGYNx03z5j2tfcnu8tOEz0n+33JrbGpHeYr8YjrD0DVevSrUFq00C7Qsw3kMMmBY5nPieFpH2ME4Mk458ljXzRmxxePN1WrAf0/nunB2crSdelWRqLL2ga10QEnI3FyPDmN89472x2i1Z8YeL0res1tHhKs6W0visLVXs8IexRbKAhcZ23dme7bdnzPnN+tgw5om2bJwt79WHZz5sMxXFj4x79Hx/57xf8A2jf4VWaf/j9T/t+TN9P2v+r5n/PeL/7Rv8KrH/x+p/2/I+n7X/V82eA1gxmIrr/+Q7Fir9xkFjxLVDskDPLfmd+6cNnV18dOOPJxn36O+ttbGS/C+PhX36rLot6WGXs1TsQWLbLAgFm32bcfhJ+TLfJbmvPGVDHipjry0jhDsJXB/WXrOb21NMtSSk9SqAURS24E+S9Sch5z3jx2yXilesvGS8UrNrdIeaYbD4vH3Ic0aAJ2bliozGSi93tu2jy+Au3ya+h9Stea3nPvoiUpsb317W5a+UNqvSxuinDl+1ok2JG1sHo6H+zPIj14RTLr70cl45beXvzL49jSnnrPNX3+i+6B07SxabVM2YeJD4lP5jkZI2dXJr25b/lPqq621j2K81Pzj0dSZmkgRAQEBAQEBAQJgIHG1k1hp4RLt3qhHcpg5nqTwHX0vNepp32LcI8IjrLJtbdNevGfGfKFI0ZonEaVqdviGKYfgd22L+GkPZXm3HqcxUzbWLUp3WDr5z7803Dq5du/e5+nlD0TCYVKaLTpKERRYKBYSHa02nmtPit1rFY4V6OfrDs0aT1H2Wp7JDo3tXFrLzJGVuM9YaXyZIrj6vGa9KUmb9HP1XqrVok4SktKkXNy982AAJC8dwHwnTa73vOGaeMvGt3XJxxR4O2ujAc6jNUPLwr90fmTMzQ3qVIKLKAo5KLCBlaBNoC0CLQIdARY2IPAi4gaL6LUZ0y1I/snu/dOVvK0DlafPZ0HOIRa1EWLbNwcmFiU6Gx3ndO2DvO8ju54W8nLNyck95Hh5mq1SnXpK1IKlJSQKY8QINxtDgPa43vPWzjy0yfa9ZeNfJivT7LpDu1aQIKsAyMLFSLgg7wQZxifOHeY8peead1aq4F/rWCLGmtyyDNqY42B8acwcx13i1rb1M1e52P19+aLs6V8Nu+1/wBFp1U1qp4xQDZK1rlb5MPeQ8um8dd8xbmjbXnjHjX1/ls096ueOE+FvT+FimBvIEQEBAQEBAmAgIHl9PDJjNLVRiLtTplzscGFNlRFI93O9uNjzMvZck4NGkY/Pz/HxQsWOM+7ecnl0/Lwek0rMMrBRkAOFuFpCXGnpvTVLCU9qocz4UHiY9By5ncJ319bJsX5af6cNjZx4K815/tQ8NhcTpir2lQmnhlJAI3dVpg+JuBc/wBJXyZcOhTkxeN56z7+STjxZd63Pl8KeUe/m9HwGCSjTWnTXZRBYD+vE8byFe9r2m1usrlKRSsVr0hsTy9EBAQEBAQEDCtRV1KsAysCCCMiCLEGfYmYnjD5McY4S820roWvouocRhWLUPaBuxQcqg9pP2t4+ZuYNrFt17nY6+U+/NEzauTVt32Dp5wuWresVLGJ3e7UA71MnMdV95evraTdvTvrW8fGPKVHV26bFeMdfOHUfu58Jl6tTzTW3DJhcbRrYcbBqEuyAWG0jLcgcNoNYjoecu9nZLZsN8WTxiI9/oh9oY4xZqZaeEzL1ESCukBAiAgICAgTAQNPSOJ2FPHpzJ8K/GBQdZdDVsNWXGIO0BzqgX7ptZr7OewR7XAi8s6mbFnw/Rss8PSUjbw5MOb6Rijj6w6+ktaPqtClWKZ1kFlZtzFdpSxtnYX3b8t0ya+nGXPOPm8I4+P4S1Z9ucWCMnL4zw8PxcvQerVbHVPrON2ghzWmcmccLj2E6bz8zt2N2mCnc6/6++s/Fi19K+a/fbH6PRKVIKoVQFUCwAFgANwAG6RZmZ8ZWYjh0Zz4+kBAQEBAQEBAQIIvAoGsmqD0X+s4G6lTtGkmRB4tT/NOPDlLGp2hE17rY8az79ykbehMW73B4Wj37huaua0HGAoy2qUlu1tzNmB3d6kWNx1mbe1K4LRNZ41t0adLatnrMWrwmOrh6I0ZV0jiPrDKaVFPCTc3Km4Av4u9mx3ZWm3NkxaeCcWOeNrdZ9/4/VjxY8m3mjLkjhWvSHoOjMSSLNkwOyw5MPyO+Q1pvwECICAgIEwEDF2sLwOZQXtau1vSmcur8T5Afj0gdDEVLDl+Q4mBo4DDBz2rKCT4LgHZUbiL7id/lafYmYfODpz4+kBAQIU3gTAQEBAQEBAQEDn6QwY/tEUdoudwBdgN6k8ct3W0+8ZfOD74KsGUW3WuPL+k+PrU0gnZuKo8Jsr/AMLfA5fEcoHRpPcQM4EGBCm8CYCBDGBFvOBztLYzZGztKrEhRtEDM8c+Qn2KzPSHybRHWW7g6SogC7gN/Pmb9d/xnx9aWJ+1cU+B7z9EG5f7x/PlA6aiBMBAQPmzQM1ECYCAgICBiTAi0DIGBMCDA5gHZVLDwuSy9G9pfjv/ANoHQqKHUg5gjPyO+BzNE4kBjT2gxQ2uGBuvsnLjwn2azHjMPkWiekuuZ8fXzLXgZKIEwECBA4+tWl/qtAvuYnZXzIJv8ADNelr9/livl5sm5sdxim3n5KNgtVqmJRcTiKrIKo2kAzOyTkXdr5sLEfDylLL2l3Fpx4YjhCfi7O76veZrTxl1NF4RNHbbvir0iMqWQB6kXNz+7a/ymTY2p2+FYp9b1j382vX1o1eNpv8AV9JXDRCg0xUuGNUByw4hhdQOgH5ydMTE8Jb4mJjjDfnx9ICB82a8DJVgZQEBAQEBAwWAgZAQJgIGtjsPtqRex3qeTDcf1wgUvSJXSVNRTxWwAe/T3q2eZ2bgk8r5eUoa2adO08+PjPlx8mDYwxt1jkvwjz4ebl4rUhlVnw1VmemC1jbOw3K62s/L8t82Y+2LWnly1jhLJk7IrWOOK08YWbUTTjYqgRUO09OwLe8rX2SeZyI+Eydpa1cOSJp0t/hq7O2bZscxfrC0qsnKCYCAgCIHn30r1jajSGZO23xOyq/i0t9jxyxkyT5R/aL2vPNOPHHnK8YbDhFSmNyKqjyVbSNM8eMysRHCOCp/SeyphkUAAtVvkBuVGz9SPWVOxq8c829I/hL7YtwwxX1lZtXaBp4Wgh3rRpg+YQXk7NbmyWt6zKlhry4619Ih0JydCBDC8CFWBlAQEBAQEBAgiAAgTAQEDCqm0pHMEeogef8A0WAWr0nAJUocxxG2relh6y12v9aMeSPOP4RuyeNbZMc+Ur6yWIt6SN5LKg6h1Ozx2Jo2tbbHmadTL5MZZ3q8+pjye+n9I2lbk28mP31/t6JIqygwEAIEwPONaPt9LYel7rUgR+6TVb/1Mua/2fZ97evH+ETY+07QrX0/29DTeZEW1A+kn7XEYahztcf+Woq/wGWuzPs8GXJ78I/tF7R+02MWN6EBIi0mAgICAgICAgICAgICAgICAgeeaufY6XxFPcHNSw/e2ao+V5b2PtOz6W9P7j+EXB9n2hevrH8Sv9WRYWnnlT7DTl9wqMp/xKWx/rEt4/tOzrR6fzx+SJk+z7RrP/6/h6PIa2gwEAIEwPNlqilpstWNgS2yTuu1IBPUd3zl28Tfs6vJ5df1n/aJSYr2jbn8+n6L5Txg5E+VvwvIcraj1XGJ00mzmtLO/SnTJ/1taWv+Ls7/ANp/f+IRf+TtH/1j9v7eiyItEBAQEBAQEBAQEBAQEBAQEBA871jb6vpejVOSuKZJ+LU29FIlvT+00smP0/3+yLt/Z7uPJ6+H7LxUxq8jbmbC/kCbyLC0oGtVVauk8MKWbqKStbgRVLAHqAbnoZc0Imupltbp4/JD35i21irXrEx83pchLhAiAECYFV130AmJUP4aiDJrbxfwsOIufhebtPevrTMcONZ6wxbelTYiJ6WjpLi4PV7SdJlC1KRVWBuXyOfFjT2zear7GheszyTEz79eDLTBvVmPrxMR79Fs0fgqa4h6oUCo9NAW42BNx6287DkJKnJaaxTj4KkUrzc3DxdieHsgICAgICAgICAgICAgICAgIHJ0zgqdSpQLqC1N2ZTyGz3v4fQcp7rktWJrE+E9Xi1K2mJmPGOir6V0LpKrUfZekKbnujaHdX2cym0DbfbjKWDNo1pHPSZtHz/VPzYt2155LxEe/g3NTNWVoO1Soe0rXZdrgvvEXzJPM8/Oc9ztCc9e7pHLX0e9TQjDPPaeNvVcpOUEGAgIEwNPSdPaQjmrD5XH4QPvhKm0itzUH1F4Gpuqr121/Bx+EDoQEBAQEBAQEBAQEBAQEBAQEBA5+Jzq291P9bW/hgb7Gwgc/Q4uob3rt99r/lA6MCICAgTA+WJGXxHzy/OBraHb7O3usy+jG3ytAxx+TA8nQ/AnZPygdAQEBAQEBAQEBAQEBAQBMCFNxygTAQEDnUc6rn9oD7q3PzgbGkntSc/skDzIsPnAYFLLbkAPQCBswIgICBMD41TcEfq8Ci6c1oq0qrYfCqDUZ8yQDssVF1APdytck5DOVtXRx9332xPCvlCXtbuTvO5wRxt5/Bs0XxdPDVWrsa1Y3NNV72SrfcoHG+7lM+adfJlrXFHLXz4/i74Yz48VrZZ5p+H4OzqjrEuMpkkBaqWDqN2e5l/ZNj5WPnPO5qW1r8s9J6PWnt12Kc0dfN3pjayAgYkwI2fhAyBgTAQEBAQBMD5E3gfRRAmAgcrWTTS4SiajDaJOyiXttMdwvwGRJPITRra9s+SKVZ9nYrgxzeyt4bF4nEYTapnscQzdoMioZSxzFwe6RmPKd+TDg2ZrkjmrDjz5s+vFsf1bS0sDrRXFQYXG2uWX7TK/iBGa91lJAFxuzv01ZtHDlxTl1p6dYZsO7lxZIxbMdekvQKQy/XGRldnblAkGBMBA+bNeBmqwPNNVUVdJV0q3FRu0CG9rsKm0wHUr3vIS72hE21cdqfdjh8kPQmK7WWtvvTP7vRMLhlXMZtxJNz/QSEuKBpimdGY9a6D7CrfaUe6SO0W3Q2cD4S9hmN3VnHP369P2/iULLE6W1GSPuW6+/wDL0alUDAMpBBAII3EHMESDMcPCVyJ4sofSBiICBIECYCAgIEEwMCbwMlWBlAQEDzbFMdKaQCDPD0bi/AqD32HVzZR0F+cvYv8AwtWbz9+3T38OqFk/83a5I+5Xq9Br4VCACLbPhtkR5W4dOkhdVzo87+klE7ShTW7VrMTnchWsEHxYG3lLnY0TE3vP3UXtiYmKUj73F6PQBCgHxAC/U2zkOeHHwWo6Mp8fWQEBAgiBCrAzgUP6RNEMrJjKPddCu2RwII7N/XunzEtdmZq3rOtk6T0/f+UbtLDalo2MfWOvv/Cz6v6WXE0UqrlfJ191x4l9d3QiTM+GcN5pPkp4M0ZccXjzTrJokYqg1M2DeJGPsuNx8t4PQmfdXYnBli8fn+Dzta8Z8U0n8vxVz6OdLGzYSrcPSuUB37INmTzVvkRym7tTXiLRmp923z/ti7M2Jms4b/er8v6XeSVUgQRAAQJgICAgIEMLwIVYGUBAQKp9IWm+wodkhtUrXUW3qntt552Hn0lHs3V77LxnpXqn9o7Pc4uEfenwht6laE+q4cbQtUqWZ+mXdT+6PmTPG/td/l4x92PCP5/N70NbuMXCes+M+/g6ek8clGm9VzZEW568gOpNgPOZcdJvaK16y1XvFKza3SFH1JwL4vE1MbXG5rqOG3bugdEW3xI5Szv5K62CNanWevv4z/hG0aW2c07N+kdPfweiESEuAEBAQEBAQPniaC1EZHF1YFSOYIsZ6raa2i0dYebVi0TWekvOtA120djnw1U/ZVSAGO65/sn6XHdPW3KXNusbevGenWOv7/z+CJqWnV2J179J6ft/C+4nF7OQ3+V9+4ADeZCXVXwlHD1Mb29KrfEIWL07gBu52bZW6jMcbTdkybFNeMd6/Vnp82GmPXvsTkpb60dfH8lwoVw4y3jeDvB6iYG59YCAgICAgICAgICAgfOtVCi5P9egHEwKfp+hh/rCYnE1OzYBRTpkg+Bi1yLc2F+Aym/WybE47YsNeMT1YdnHgjJXLlnhMdFmw2N2sj62twvmOozvMLapOu+ObE4ingqOdmBfkahGQPRFuxH/AMy12dirix22cnSOnv49EbtHLbLeutj6z19/5XnReAWhSSkm5Ra/Enix6k3PxkjNltlvN7dZVsOKuKkUr0htzm6IgICAgICBMDha06s08aoudiot9l7XyO9WHEfh6zZp7t9aZ4eMT1hj29OmzEcfCY6SqFfVfHL3GxA7MWzFSobKct1r2AytfdN/07SieeMXj+Xv/DD9C3OHJOTw/P3/AJW/VjVqlhKZCntHcDbqEbwNwUeyvT5yft7l9m3G3TyhQ1dSmvXhXr5y3sRQKnaBsRubl0YcR+usyNT74bE7WRGyw3jn1B4iBsQEBAQEBAQEBAQPjiMQE6sdyjef5DrA1aVJnO0xz58F6LzPWB8dO6BpYql2bi1jdXHiVufW/EHf6Gd9bZvgvz0/24bGvTPTlupFDVfGqSlHEgp4VbtHTIcgAdkDoZUnf07/AFsmPx/L+kyNHbpHLTJ4fn/a0aqaprhCXZu0rEW2rWCg79m+ZJ4sflnMm5v22IikRwrHk16ejXBM2meNp81lk9vRAQEBAQEBAQJgYVad/Pgf1wgaIDUjkLjeU/Ep/KBu0aocXU3EDj6Vx9GlVp0Wa1Soe4BvXfZr+yCcrcfWdqa+S9LXrHhXq43z46XrS0+M9HD0jrjiMPVZamHD0lNu0G0oOQPiIK3z3TdraGPYxxNb8LejFs72TBkmLU419YdbReumFrWBfsmPs1e76N4T6zhm7Pz4uteMfDxdsPaGDL0twn4+CwqwIuMweMxNqYCAgICBwtK624WhcGoHYexS758jbJfiRNeHRz5vu18PWfBkzbuDD96zgUtea9ZwKGG7m0FLsWa1yBdio2V37rma8vZtMOObZL+PpDLi7RvmyRXHSeHrLvYTSFJsQaDP9tshjf2uOyDwsM9nkfOT518kYoy8Pqt8Z8fed1x+s7bsFFzYAegnF2aDuauViE4LuL9T7q/j8oG7Ro7Pn+HQQPrAiAgICAgICAgICBMDF0BFjA0KtJkO0psePut+9yPX/aBQNHMK+lKz1QCULlVJvYo4RbDiQN3U3l3ZmcWjjrT/AO3X9OKJrRGXeyWv1r0+T0bBUbKdoZsSSD1ysfgBIS24+lNTMLWudjsmPtUu76p4T6Tfh7S2MXnxj4+LDm7O18vWvCfh4K82q2OweeEr7ajPYvs/5b3Q+dwZt+m6mx4Z6cJ9Y/rx+bF9D29fxw34x6T74fJZNXNLV6lIGvR2X4FSAGHPZJup6f7SXtUxUycMVuMe/wBVPWvlvj45a8JdT64fcP3l/nM7QfXD7h+8v84GlpjSdZKTNRol6nAFhbqTY3NuQ3zrhrS14jJPCHLNa9aTNI4z6KlT0HpDHANiK3Z0mz2b8Du+ySwP943lf6Tpa3/FXmn1/uf2hJ+jbux/y25Y9I9/OXe0XqNhaViyms3Op4fuDK3neZM3amxk8Inlj4fy14ezNfH4zHGfi72Iww7PYUBbW2QBYZEECw3DKT5mZnjLfERHhDzjXQijiaFamNmrcluBJQrs7Q55lb8RYcJc7LmcmLJit93h+iL2nEY8uPLX73H9V/CNUa7WsDku9V6k+0ekhLbep0wPzPOBnAiAgICAgICAgICAgIEwECi60auV0xAxeD8e9lFr3tYkKcmUjeN/nwsam3hth+j7HTylI2tXLTL3+Dr5w+OC1+ZDsYugysN5pgg/Gk9iPX4T1k7J5o5sN4mPfnDzTtblnlzVmsrXovWDD4j+yqqx9w91/uNZvlJmXWy4p+vWYU8Wxjyx9S3Fs4ypdLbrtY+X9fznB2UnBaQevpVEV2akgbaW/dH2R2rgb7OwGfESv3FKaE3tH1pnw9ev8JXfXvvRSs/ViPFfuxX3R6CSFU7FfdHoIFF1pxr4fSNE7bU6LU1Bt4fE4JK7siVJO+0rauCmXTvwjjaJ/Py/tK2c18W3TjPCsx+XvouGjavdPLI25XFyP1zkrgqsNJ6Zo4cXrVUp8bE94+SDvH4CdMeG+SeFImXLJmpjjjeeCp4/6QQTs4ai1RjkGfIH92mt2b5Spi7Ivw5storHv8kzJ2tTjy4qzaXz0NoDE4vELicaNlVsVQjZvsm6qE3qt8zfM/Ges21g18M4dfxmes+/2ecOtn2MsZtjwiOkPQRIi0QIgICAgYufWBkICAgYkwGzAkGBMBAQECYGtjsDSqraqiuOTKDby5T3jyXxzxpMx+DxfHS8cLRx/FVcfqHRY3ok0zwB74B4WJzX1Mo07Vy8OGSOaP0Tr9lYuPHHPLLnVtX9KZ0xX+zPHtTa3mV2wOg3TvXZ7P8AvTSeP4f3wcZ19/7sXjh7+HF29XNVfqgJDFqjCzOtrW90BuF+PH5TFu7ttmY8OFY6Q26elXXifHjM9ZdrsanvP/lzC2nY1Pef/LgcvT2rn1tNl2YMtyjnZ7pO/Jd4Nt01am1bWvzV6ecM21q12KctvylW6erek6Y7JK9qfAiraw8yu2vkJTna7PtPPak8fw/vgmxrb9Y5K3jh7+HFv6K+j9FO3XqNUY7wtwL9XPePnlOObta0xy4qxWPf5OmLsmvHmzWm0rZgdGUqItTpqnUDM+bHM/GTMmW+SeN54qePFTHHCscG2DOboQEBAQECGaBgBeB9ICAgYwECQIEwEBAQBMD5lrwM1EDKAgICAgIGAgIGQEBAQEBAhmgYDOBmBAmAgIAiBAECYCAgICBBECFWBlAQEBAQEBAgiBIEBAQEBAQIZbwJAgICAgICAgICAgICAgICAgICAgICAgICAgICAgICAgIC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20 Rectángulo redondeado"/>
          <p:cNvSpPr/>
          <p:nvPr/>
        </p:nvSpPr>
        <p:spPr>
          <a:xfrm>
            <a:off x="462278" y="3742790"/>
            <a:ext cx="8208714" cy="788187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9A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07355" y="3840970"/>
            <a:ext cx="7861751" cy="6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1400" b="1" kern="0" dirty="0" smtClean="0"/>
              <a:t>Principios generales para la gestión de inversiones: seguridad, liquidez, diversificación, calce y rentabilidad.</a:t>
            </a:r>
          </a:p>
        </p:txBody>
      </p:sp>
    </p:spTree>
    <p:extLst>
      <p:ext uri="{BB962C8B-B14F-4D97-AF65-F5344CB8AC3E}">
        <p14:creationId xmlns:p14="http://schemas.microsoft.com/office/powerpoint/2010/main" val="31081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236440" y="831848"/>
            <a:ext cx="7272039" cy="576263"/>
          </a:xfrm>
        </p:spPr>
        <p:txBody>
          <a:bodyPr/>
          <a:lstStyle/>
          <a:p>
            <a:pPr algn="l"/>
            <a:r>
              <a:rPr lang="es-PE" altLang="es-PE" sz="2000" dirty="0" smtClean="0"/>
              <a:t>1. Cambios recientes en la normativa peruana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38748" y="1498168"/>
            <a:ext cx="8005660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Reglamento de Inversiones de las Empresas de Seguros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436" y="2123564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ii) Principios Básicos de Seguros asociados: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55639" y="4012677"/>
            <a:ext cx="2305050" cy="1812475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55638" y="4156693"/>
            <a:ext cx="2305050" cy="148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Se delimitan funciones y responsabilidades entre órganos participantes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21" name="20 Proceso alternativo"/>
          <p:cNvSpPr/>
          <p:nvPr/>
        </p:nvSpPr>
        <p:spPr>
          <a:xfrm>
            <a:off x="636979" y="2860549"/>
            <a:ext cx="2323709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7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Gobierno Corporativo</a:t>
            </a:r>
            <a:endParaRPr lang="es-PE" sz="1400" b="1" dirty="0">
              <a:solidFill>
                <a:srgbClr val="000066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438532" y="4012677"/>
            <a:ext cx="2305050" cy="1812476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438531" y="4156694"/>
            <a:ext cx="2305050" cy="148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Se establecen funciones y requerimientos a los Comités</a:t>
            </a:r>
            <a:r>
              <a:rPr lang="en-GB" sz="1400" b="1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y Unidades de Riesgos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24" name="23 Proceso alternativo"/>
          <p:cNvSpPr/>
          <p:nvPr/>
        </p:nvSpPr>
        <p:spPr>
          <a:xfrm>
            <a:off x="3419872" y="2860550"/>
            <a:ext cx="2323709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8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Gestión de riesgos y controles internos</a:t>
            </a:r>
            <a:endParaRPr lang="es-PE" sz="1400" b="1" dirty="0">
              <a:solidFill>
                <a:srgbClr val="000066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227390" y="4012677"/>
            <a:ext cx="2305050" cy="1812476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227389" y="4156694"/>
            <a:ext cx="2305050" cy="148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14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Se combinan requerimientos basados sobre principios generales y reglas específicas</a:t>
            </a:r>
            <a:endParaRPr lang="es-PE" sz="1400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27" name="26 Proceso alternativo"/>
          <p:cNvSpPr/>
          <p:nvPr/>
        </p:nvSpPr>
        <p:spPr>
          <a:xfrm>
            <a:off x="6208730" y="2860550"/>
            <a:ext cx="2323709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15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Inversión</a:t>
            </a:r>
            <a:endParaRPr lang="es-PE" sz="1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 descr="Resultado de imagen para darse l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AutoShape 6" descr="Resultado de imagen para darse la ma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765175" y="2348880"/>
            <a:ext cx="769525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PE" altLang="es-ES" sz="2200" i="0" kern="0" dirty="0"/>
              <a:t>2</a:t>
            </a:r>
            <a:r>
              <a:rPr lang="es-PE" altLang="es-ES" sz="2200" i="0" kern="0" dirty="0" smtClean="0"/>
              <a:t>.  Principales proyectos regulatorios en curso</a:t>
            </a:r>
          </a:p>
        </p:txBody>
      </p:sp>
      <p:sp>
        <p:nvSpPr>
          <p:cNvPr id="3" name="AutoShape 2" descr="Resultado de imagen para norm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Resultado de imagen para norm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" name="Picture 2" descr="Resultado de imagen para supervis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73" y="3284984"/>
            <a:ext cx="293225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70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466122" y="5470981"/>
            <a:ext cx="5472608" cy="648073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236440" y="831848"/>
            <a:ext cx="7272039" cy="576263"/>
          </a:xfrm>
        </p:spPr>
        <p:txBody>
          <a:bodyPr/>
          <a:lstStyle/>
          <a:p>
            <a:pPr algn="l"/>
            <a:r>
              <a:rPr lang="es-PE" altLang="es-PE" sz="2000" dirty="0"/>
              <a:t>2</a:t>
            </a:r>
            <a:r>
              <a:rPr lang="es-PE" altLang="es-PE" sz="2000" dirty="0" smtClean="0"/>
              <a:t>. Principales proyectos regulatorios en curso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12989" y="1446652"/>
            <a:ext cx="8725741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i="0" dirty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Reglamento de Pólizas de Microseguro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8450" y="1935645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i) Objetivos generales: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548284" y="5504352"/>
            <a:ext cx="4985271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36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s-ES" sz="1400" i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“La </a:t>
            </a:r>
            <a:r>
              <a:rPr lang="es-ES" altLang="es-ES" sz="1400" i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autoridad supervisora establece requisitos para la conducción de la </a:t>
            </a:r>
            <a:r>
              <a:rPr lang="es-ES" altLang="es-ES" sz="1400" i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 aseguradora…”</a:t>
            </a:r>
            <a:endParaRPr lang="en-US" altLang="es-ES" sz="1400" i="1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03990" y="4123322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ii) Principios Básicos de Seguros asociados: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08450" y="6275949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iii) Fecha de publicación estimada: </a:t>
            </a:r>
            <a:r>
              <a:rPr lang="es-PE" kern="0" dirty="0" smtClean="0">
                <a:solidFill>
                  <a:srgbClr val="000066"/>
                </a:solidFill>
                <a:latin typeface="+mn-lt"/>
              </a:rPr>
              <a:t>Abril 2016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2987" y="2297869"/>
            <a:ext cx="8725743" cy="185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 una </a:t>
            </a:r>
            <a:r>
              <a:rPr lang="es-ES" altLang="es-ES" sz="1600" u="sng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 operativa de microseguro</a:t>
            </a: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criterio cualitativo (dirigido a población de bajos ingresos y microempresarios) + criterio cuantitativo (prima mensual &lt; 2% de RMV).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Generar </a:t>
            </a:r>
            <a:r>
              <a:rPr lang="es-ES" altLang="es-ES" sz="1600" u="sng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incentivos para el desarrollo de productos</a:t>
            </a: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(registro rápido, uso de sistemas a distancia, pólizas electrónicas).</a:t>
            </a:r>
          </a:p>
        </p:txBody>
      </p:sp>
      <p:sp>
        <p:nvSpPr>
          <p:cNvPr id="11" name="10 Proceso alternativo"/>
          <p:cNvSpPr/>
          <p:nvPr/>
        </p:nvSpPr>
        <p:spPr>
          <a:xfrm>
            <a:off x="282393" y="5470982"/>
            <a:ext cx="3047326" cy="648072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19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Conducción del Negocio</a:t>
            </a:r>
            <a:endParaRPr lang="es-PE" sz="1400" b="1" dirty="0">
              <a:solidFill>
                <a:srgbClr val="000066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466122" y="4640256"/>
            <a:ext cx="5472608" cy="648073"/>
          </a:xfrm>
          <a:prstGeom prst="roundRect">
            <a:avLst/>
          </a:prstGeom>
          <a:solidFill>
            <a:srgbClr val="FFFF99">
              <a:alpha val="66000"/>
            </a:srgb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700" dirty="0">
              <a:solidFill>
                <a:srgbClr val="000066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106083" y="4673627"/>
            <a:ext cx="5832648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3600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s-ES" sz="1400" i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“La legislación de seguros incluye la definición de las actividades de seguros reguladas sujetas a autorización…”</a:t>
            </a:r>
            <a:endParaRPr lang="en-US" altLang="es-ES" sz="1400" i="1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16 Proceso alternativo"/>
          <p:cNvSpPr/>
          <p:nvPr/>
        </p:nvSpPr>
        <p:spPr>
          <a:xfrm>
            <a:off x="282393" y="4640257"/>
            <a:ext cx="3047326" cy="648072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</a:t>
            </a:r>
            <a:r>
              <a:rPr lang="es-PE" sz="1400" b="1" dirty="0">
                <a:solidFill>
                  <a:srgbClr val="000066"/>
                </a:solidFill>
              </a:rPr>
              <a:t>4</a:t>
            </a:r>
            <a:endParaRPr lang="es-PE" sz="14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Autorización (Estándar 4.2) </a:t>
            </a:r>
            <a:endParaRPr lang="es-PE" sz="1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>
          <a:xfrm>
            <a:off x="236440" y="831848"/>
            <a:ext cx="7272039" cy="576263"/>
          </a:xfrm>
        </p:spPr>
        <p:txBody>
          <a:bodyPr/>
          <a:lstStyle/>
          <a:p>
            <a:pPr algn="l"/>
            <a:r>
              <a:rPr lang="es-PE" altLang="es-PE" sz="2000" dirty="0"/>
              <a:t>2</a:t>
            </a:r>
            <a:r>
              <a:rPr lang="es-PE" altLang="es-PE" sz="2000" dirty="0" smtClean="0"/>
              <a:t>. Principales proyectos regulatorios en curso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00110" y="1472410"/>
            <a:ext cx="8725741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i="0" dirty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800" i="0" dirty="0" smtClean="0">
                <a:solidFill>
                  <a:srgbClr val="9A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Reglamento de Comercialización</a:t>
            </a:r>
            <a:endParaRPr lang="en-US" sz="1800" i="0" kern="1200" dirty="0">
              <a:solidFill>
                <a:srgbClr val="9A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5571" y="1974282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i) Objetivos generales: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91111" y="4422554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ii) Principios Básicos de Seguros asociados: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95571" y="6228020"/>
            <a:ext cx="82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srgbClr val="000066"/>
                </a:solidFill>
                <a:latin typeface="+mn-lt"/>
              </a:rPr>
              <a:t>iii) Fecha de publicación estimada: </a:t>
            </a:r>
            <a:r>
              <a:rPr lang="es-PE" kern="0" dirty="0" smtClean="0">
                <a:solidFill>
                  <a:srgbClr val="000066"/>
                </a:solidFill>
                <a:latin typeface="+mn-lt"/>
              </a:rPr>
              <a:t>Abril 2016</a:t>
            </a:r>
            <a:endParaRPr lang="es-PE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10 Proceso alternativo"/>
          <p:cNvSpPr/>
          <p:nvPr/>
        </p:nvSpPr>
        <p:spPr>
          <a:xfrm>
            <a:off x="572923" y="4975680"/>
            <a:ext cx="2323709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4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Autorización (Estándar 4.2)</a:t>
            </a:r>
            <a:endParaRPr lang="es-PE" sz="1400" b="1" dirty="0">
              <a:solidFill>
                <a:srgbClr val="000066"/>
              </a:solidFill>
            </a:endParaRPr>
          </a:p>
        </p:txBody>
      </p:sp>
      <p:sp>
        <p:nvSpPr>
          <p:cNvPr id="13" name="12 Proceso alternativo"/>
          <p:cNvSpPr/>
          <p:nvPr/>
        </p:nvSpPr>
        <p:spPr>
          <a:xfrm>
            <a:off x="3355816" y="4975681"/>
            <a:ext cx="2323709" cy="981928"/>
          </a:xfrm>
          <a:prstGeom prst="flowChartAlternate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PBS N° 19</a:t>
            </a:r>
          </a:p>
          <a:p>
            <a:pPr algn="ctr">
              <a:lnSpc>
                <a:spcPct val="120000"/>
              </a:lnSpc>
            </a:pPr>
            <a:r>
              <a:rPr lang="es-PE" sz="1400" b="1" dirty="0" smtClean="0">
                <a:solidFill>
                  <a:srgbClr val="000066"/>
                </a:solidFill>
              </a:rPr>
              <a:t>Conducción del Negocio</a:t>
            </a:r>
            <a:endParaRPr lang="es-PE" sz="1400" b="1" dirty="0">
              <a:solidFill>
                <a:srgbClr val="000066"/>
              </a:solidFill>
            </a:endParaRPr>
          </a:p>
        </p:txBody>
      </p:sp>
      <p:pic>
        <p:nvPicPr>
          <p:cNvPr id="14" name="Picture 4" descr="http://www.elpilarikastetxea.com/wp-content/uploads/2012/07/04antolakunt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71" y="4603246"/>
            <a:ext cx="207761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61471" y="2441885"/>
            <a:ext cx="9013775" cy="185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rgbClr val="000066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rgbClr val="000066"/>
                </a:solidFill>
                <a:latin typeface="+mn-lt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s-ES" altLang="es-ES" sz="1600" u="sng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Actualizar la regulación</a:t>
            </a: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establece las modalidades de comercialización directa (seguros masivos y otros) </a:t>
            </a:r>
            <a:r>
              <a:rPr lang="es-ES" altLang="es-ES" sz="1600" u="sng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los requisitos a cumplir</a:t>
            </a: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cada caso.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 </a:t>
            </a:r>
            <a:r>
              <a:rPr lang="es-ES" altLang="es-ES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ES" altLang="es-ES" sz="1600" u="sng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 para operar con </a:t>
            </a:r>
            <a:r>
              <a:rPr lang="es-ES" altLang="es-ES" sz="1600" u="sng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comercializadores</a:t>
            </a: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autorización, capacitación, responsabilidad de la empresa, gestor de bancaseguros, entre otros.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s-ES" altLang="es-ES" sz="1600" u="sng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Alinear normativa</a:t>
            </a:r>
            <a:r>
              <a:rPr lang="es-ES" altLang="es-ES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según el nuevo marco legal del contrato de seguro.</a:t>
            </a:r>
          </a:p>
        </p:txBody>
      </p:sp>
    </p:spTree>
    <p:extLst>
      <p:ext uri="{BB962C8B-B14F-4D97-AF65-F5344CB8AC3E}">
        <p14:creationId xmlns:p14="http://schemas.microsoft.com/office/powerpoint/2010/main" val="18274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1048</Words>
  <Application>Microsoft Office PowerPoint</Application>
  <PresentationFormat>Presentación en pantalla (4:3)</PresentationFormat>
  <Paragraphs>137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Diseño predeterminado</vt:lpstr>
      <vt:lpstr>Tendencias: cambios en la regulación  y supervisión en Perú</vt:lpstr>
      <vt:lpstr>Presentación de PowerPoint</vt:lpstr>
      <vt:lpstr>Presentación de PowerPoint</vt:lpstr>
      <vt:lpstr>1. Cambios recientes en la normativa peruana</vt:lpstr>
      <vt:lpstr>1. Cambios recientes en la normativa peruana</vt:lpstr>
      <vt:lpstr>1. Cambios recientes en la normativa peruana</vt:lpstr>
      <vt:lpstr>Presentación de PowerPoint</vt:lpstr>
      <vt:lpstr>2. Principales proyectos regulatorios en curso</vt:lpstr>
      <vt:lpstr>2. Principales proyectos regulatorios en curso</vt:lpstr>
      <vt:lpstr>2. Principales proyectos regulatorios en curso</vt:lpstr>
      <vt:lpstr>2. Principales proyectos regulatorios en curso</vt:lpstr>
      <vt:lpstr>Presentación de PowerPoint</vt:lpstr>
      <vt:lpstr>Presentación de PowerPoint</vt:lpstr>
      <vt:lpstr>MUCHAS GRACIAS</vt:lpstr>
    </vt:vector>
  </TitlesOfParts>
  <Company>S.B.S.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CChumbiauca</dc:creator>
  <cp:lastModifiedBy>Hector Javier Lucero Gonzales</cp:lastModifiedBy>
  <cp:revision>207</cp:revision>
  <cp:lastPrinted>2016-04-05T22:48:12Z</cp:lastPrinted>
  <dcterms:created xsi:type="dcterms:W3CDTF">2008-02-14T16:54:23Z</dcterms:created>
  <dcterms:modified xsi:type="dcterms:W3CDTF">2016-04-11T17:09:31Z</dcterms:modified>
</cp:coreProperties>
</file>