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5"/>
  </p:notesMasterIdLst>
  <p:sldIdLst>
    <p:sldId id="256" r:id="rId2"/>
    <p:sldId id="322" r:id="rId3"/>
    <p:sldId id="331" r:id="rId4"/>
    <p:sldId id="333" r:id="rId5"/>
    <p:sldId id="340" r:id="rId6"/>
    <p:sldId id="328" r:id="rId7"/>
    <p:sldId id="341" r:id="rId8"/>
    <p:sldId id="338" r:id="rId9"/>
    <p:sldId id="337" r:id="rId10"/>
    <p:sldId id="339" r:id="rId11"/>
    <p:sldId id="342" r:id="rId12"/>
    <p:sldId id="343" r:id="rId13"/>
    <p:sldId id="29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2973" autoAdjust="0"/>
  </p:normalViewPr>
  <p:slideViewPr>
    <p:cSldViewPr>
      <p:cViewPr>
        <p:scale>
          <a:sx n="100" d="100"/>
          <a:sy n="100" d="100"/>
        </p:scale>
        <p:origin x="-58" y="547"/>
      </p:cViewPr>
      <p:guideLst>
        <p:guide orient="horz" pos="2160"/>
        <p:guide pos="2880"/>
      </p:guideLst>
    </p:cSldViewPr>
  </p:slideViewPr>
  <p:notesTextViewPr>
    <p:cViewPr>
      <p:scale>
        <a:sx n="1" d="1"/>
        <a:sy n="1" d="1"/>
      </p:scale>
      <p:origin x="0" y="0"/>
    </p:cViewPr>
  </p:notesTextViewPr>
  <p:sorterViewPr>
    <p:cViewPr>
      <p:scale>
        <a:sx n="100" d="100"/>
        <a:sy n="100" d="100"/>
      </p:scale>
      <p:origin x="0" y="26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67BCCC-ED9E-4AF1-B829-0892EFBAB76F}" type="datetimeFigureOut">
              <a:rPr lang="en-US" smtClean="0"/>
              <a:t>11/20/2017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8C7348-AD88-42EA-B4D9-B64E9D7DA55E}" type="slidenum">
              <a:rPr lang="en-US" smtClean="0"/>
              <a:t>‹#›</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10</a:t>
            </a:fld>
            <a:endParaRPr lang="en-US"/>
          </a:p>
        </p:txBody>
      </p:sp>
    </p:spTree>
    <p:extLst>
      <p:ext uri="{BB962C8B-B14F-4D97-AF65-F5344CB8AC3E}">
        <p14:creationId xmlns:p14="http://schemas.microsoft.com/office/powerpoint/2010/main" val="2182102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a:p>
        </p:txBody>
      </p:sp>
    </p:spTree>
    <p:extLst>
      <p:ext uri="{BB962C8B-B14F-4D97-AF65-F5344CB8AC3E}">
        <p14:creationId xmlns:p14="http://schemas.microsoft.com/office/powerpoint/2010/main" val="2384409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2D8C7348-AD88-42EA-B4D9-B64E9D7DA55E}" type="slidenum">
              <a:rPr lang="en-US" smtClean="0"/>
              <a:t>12</a:t>
            </a:fld>
            <a:endParaRPr lang="en-US"/>
          </a:p>
        </p:txBody>
      </p:sp>
    </p:spTree>
    <p:extLst>
      <p:ext uri="{BB962C8B-B14F-4D97-AF65-F5344CB8AC3E}">
        <p14:creationId xmlns:p14="http://schemas.microsoft.com/office/powerpoint/2010/main" val="4079432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13</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2</a:t>
            </a:fld>
            <a:endParaRPr lang="en-US"/>
          </a:p>
        </p:txBody>
      </p:sp>
    </p:spTree>
    <p:extLst>
      <p:ext uri="{BB962C8B-B14F-4D97-AF65-F5344CB8AC3E}">
        <p14:creationId xmlns:p14="http://schemas.microsoft.com/office/powerpoint/2010/main" val="279148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3</a:t>
            </a:fld>
            <a:endParaRPr lang="en-US"/>
          </a:p>
        </p:txBody>
      </p:sp>
    </p:spTree>
    <p:extLst>
      <p:ext uri="{BB962C8B-B14F-4D97-AF65-F5344CB8AC3E}">
        <p14:creationId xmlns:p14="http://schemas.microsoft.com/office/powerpoint/2010/main" val="276773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4</a:t>
            </a:fld>
            <a:endParaRPr lang="en-US"/>
          </a:p>
        </p:txBody>
      </p:sp>
    </p:spTree>
    <p:extLst>
      <p:ext uri="{BB962C8B-B14F-4D97-AF65-F5344CB8AC3E}">
        <p14:creationId xmlns:p14="http://schemas.microsoft.com/office/powerpoint/2010/main" val="550557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387244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6</a:t>
            </a:fld>
            <a:endParaRPr lang="en-US"/>
          </a:p>
        </p:txBody>
      </p:sp>
    </p:spTree>
    <p:extLst>
      <p:ext uri="{BB962C8B-B14F-4D97-AF65-F5344CB8AC3E}">
        <p14:creationId xmlns:p14="http://schemas.microsoft.com/office/powerpoint/2010/main" val="368171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7</a:t>
            </a:fld>
            <a:endParaRPr lang="en-US"/>
          </a:p>
        </p:txBody>
      </p:sp>
    </p:spTree>
    <p:extLst>
      <p:ext uri="{BB962C8B-B14F-4D97-AF65-F5344CB8AC3E}">
        <p14:creationId xmlns:p14="http://schemas.microsoft.com/office/powerpoint/2010/main" val="1328989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8</a:t>
            </a:fld>
            <a:endParaRPr lang="en-US"/>
          </a:p>
        </p:txBody>
      </p:sp>
    </p:spTree>
    <p:extLst>
      <p:ext uri="{BB962C8B-B14F-4D97-AF65-F5344CB8AC3E}">
        <p14:creationId xmlns:p14="http://schemas.microsoft.com/office/powerpoint/2010/main" val="3320651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9</a:t>
            </a:fld>
            <a:endParaRPr lang="en-US"/>
          </a:p>
        </p:txBody>
      </p:sp>
    </p:spTree>
    <p:extLst>
      <p:ext uri="{BB962C8B-B14F-4D97-AF65-F5344CB8AC3E}">
        <p14:creationId xmlns:p14="http://schemas.microsoft.com/office/powerpoint/2010/main" val="20439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9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11/20/2017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1470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11/20/2017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9291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2229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11/20/2017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76213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11/20/2017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371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11/20/2017</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42826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11/20/2017</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9006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11/20/2017</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118700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11/20/2017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233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11/20/2017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1814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6728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1371600"/>
            <a:ext cx="8534400" cy="1600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cap="all" baseline="0">
                <a:solidFill>
                  <a:schemeClr val="tx1"/>
                </a:solidFill>
                <a:latin typeface="+mj-lt"/>
                <a:ea typeface="+mj-ea"/>
                <a:cs typeface="+mj-cs"/>
              </a:defRPr>
            </a:lvl1pPr>
          </a:lstStyle>
          <a:p>
            <a:pPr algn="ctr"/>
            <a:endParaRPr lang="en-US" sz="3200" i="1" dirty="0"/>
          </a:p>
        </p:txBody>
      </p:sp>
      <p:sp>
        <p:nvSpPr>
          <p:cNvPr id="6" name="Subtitle 3"/>
          <p:cNvSpPr txBox="1">
            <a:spLocks/>
          </p:cNvSpPr>
          <p:nvPr/>
        </p:nvSpPr>
        <p:spPr>
          <a:xfrm>
            <a:off x="228600" y="3810000"/>
            <a:ext cx="8686800" cy="1752600"/>
          </a:xfrm>
          <a:prstGeom prst="rect">
            <a:avLst/>
          </a:prstGeom>
        </p:spPr>
        <p:txBody>
          <a:bodyPr vert="horz" lIns="91440" tIns="45720" rIns="91440" bIns="45720" rtlCol="0">
            <a:normAutofit/>
          </a:bodyPr>
          <a:lstStyle>
            <a:lvl1pPr marL="0" indent="0" algn="l" defTabSz="914400" rtl="0" eaLnBrk="1" latinLnBrk="0" hangingPunct="1">
              <a:spcBef>
                <a:spcPts val="800"/>
              </a:spcBef>
              <a:buFont typeface="Arial" pitchFamily="34" charset="0"/>
              <a:buNone/>
              <a:defRPr sz="32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8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endParaRPr lang="en-US" dirty="0"/>
          </a:p>
        </p:txBody>
      </p:sp>
      <p:sp>
        <p:nvSpPr>
          <p:cNvPr id="4" name="Title 3"/>
          <p:cNvSpPr>
            <a:spLocks noGrp="1"/>
          </p:cNvSpPr>
          <p:nvPr>
            <p:ph type="ctrTitle"/>
          </p:nvPr>
        </p:nvSpPr>
        <p:spPr>
          <a:xfrm>
            <a:off x="685800" y="1905000"/>
            <a:ext cx="7772400" cy="1780108"/>
          </a:xfrm>
        </p:spPr>
        <p:txBody>
          <a:bodyPr>
            <a:noAutofit/>
          </a:bodyPr>
          <a:lstStyle/>
          <a:p>
            <a:r>
              <a:rPr lang="en-US" sz="3800" b="1" dirty="0"/>
              <a:t>Session </a:t>
            </a:r>
            <a:r>
              <a:rPr lang="en-US" sz="3800" b="1" dirty="0" smtClean="0"/>
              <a:t>3 </a:t>
            </a:r>
            <a:r>
              <a:rPr lang="en-US" sz="3800" b="1" dirty="0"/>
              <a:t>– Risk </a:t>
            </a:r>
            <a:r>
              <a:rPr lang="en-US" sz="3800" b="1" dirty="0" smtClean="0"/>
              <a:t>Management </a:t>
            </a:r>
            <a:r>
              <a:rPr lang="en-US" sz="3800" b="1" dirty="0"/>
              <a:t>and </a:t>
            </a:r>
            <a:r>
              <a:rPr lang="en-US" sz="3800" b="1" dirty="0" smtClean="0"/>
              <a:t>Internal Controls</a:t>
            </a:r>
            <a:r>
              <a:rPr lang="en-US" sz="3800" b="1" dirty="0"/>
              <a:t>: </a:t>
            </a:r>
            <a:r>
              <a:rPr lang="en-US" sz="3800" b="1" dirty="0" smtClean="0"/>
              <a:t>Actuary Function </a:t>
            </a:r>
            <a:r>
              <a:rPr lang="en-US" sz="3600" b="1" dirty="0" smtClean="0"/>
              <a:t/>
            </a:r>
            <a:br>
              <a:rPr lang="en-US" sz="3600" b="1" dirty="0" smtClean="0"/>
            </a:br>
            <a:r>
              <a:rPr lang="en-US" sz="3600" b="1" dirty="0" smtClean="0"/>
              <a:t/>
            </a:r>
            <a:br>
              <a:rPr lang="en-US" sz="3600" b="1" dirty="0" smtClean="0"/>
            </a:br>
            <a:r>
              <a:rPr lang="en-US" sz="3600" b="1" dirty="0" smtClean="0"/>
              <a:t>ICP </a:t>
            </a:r>
            <a:r>
              <a:rPr lang="en-US" sz="3600" b="1" dirty="0"/>
              <a:t>8: Risk Management and Internal </a:t>
            </a:r>
            <a:r>
              <a:rPr lang="en-US" sz="3600" b="1" dirty="0" smtClean="0"/>
              <a:t>Controls</a:t>
            </a:r>
            <a:endParaRPr lang="en-US" sz="3600" b="1" dirty="0"/>
          </a:p>
        </p:txBody>
      </p:sp>
      <p:sp>
        <p:nvSpPr>
          <p:cNvPr id="7" name="Subtitle 6"/>
          <p:cNvSpPr>
            <a:spLocks noGrp="1"/>
          </p:cNvSpPr>
          <p:nvPr>
            <p:ph type="subTitle" idx="1"/>
          </p:nvPr>
        </p:nvSpPr>
        <p:spPr>
          <a:xfrm>
            <a:off x="1371600" y="3581400"/>
            <a:ext cx="6400800" cy="1473200"/>
          </a:xfrm>
        </p:spPr>
        <p:txBody>
          <a:bodyPr>
            <a:normAutofit fontScale="25000" lnSpcReduction="20000"/>
          </a:bodyPr>
          <a:lstStyle/>
          <a:p>
            <a:r>
              <a:rPr lang="en-US" sz="8000" dirty="0" smtClean="0"/>
              <a:t>2017 </a:t>
            </a:r>
            <a:r>
              <a:rPr lang="en-US" sz="8000" dirty="0"/>
              <a:t>ASSAL Regional Seminar on Training for Insurance Supervisors of Latin America</a:t>
            </a:r>
          </a:p>
          <a:p>
            <a:endParaRPr lang="en-US" sz="3200" b="1" dirty="0" smtClean="0">
              <a:solidFill>
                <a:schemeClr val="tx1"/>
              </a:solidFill>
            </a:endParaRPr>
          </a:p>
          <a:p>
            <a:endParaRPr lang="en-US" sz="3200" b="1" dirty="0">
              <a:solidFill>
                <a:schemeClr val="tx1"/>
              </a:solidFill>
            </a:endParaRPr>
          </a:p>
          <a:p>
            <a:r>
              <a:rPr lang="en-US" sz="10400" b="1" dirty="0" smtClean="0">
                <a:solidFill>
                  <a:schemeClr val="tx1"/>
                </a:solidFill>
              </a:rPr>
              <a:t>Jack </a:t>
            </a:r>
            <a:r>
              <a:rPr lang="en-US" sz="10400" b="1" dirty="0">
                <a:solidFill>
                  <a:schemeClr val="tx1"/>
                </a:solidFill>
              </a:rPr>
              <a:t>Broccoli</a:t>
            </a:r>
            <a:endParaRPr lang="en-US" sz="10400" dirty="0">
              <a:solidFill>
                <a:schemeClr val="tx1"/>
              </a:solidFill>
            </a:endParaRPr>
          </a:p>
          <a:p>
            <a:r>
              <a:rPr lang="en-US" sz="8000" dirty="0">
                <a:solidFill>
                  <a:schemeClr val="tx1"/>
                </a:solidFill>
              </a:rPr>
              <a:t>Associate Director, Rhode Island Department of Business Regulation, Division of Insurance</a:t>
            </a:r>
          </a:p>
          <a:p>
            <a:r>
              <a:rPr lang="en-US" i="1" dirty="0"/>
              <a:t/>
            </a:r>
            <a:br>
              <a:rPr lang="en-US" i="1" dirty="0"/>
            </a:br>
            <a:endParaRPr lang="en-US" dirty="0"/>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normAutofit/>
          </a:bodyPr>
          <a:lstStyle/>
          <a:p>
            <a:r>
              <a:rPr lang="en-US" dirty="0" smtClean="0"/>
              <a:t>The Actuarial Profession is large in the </a:t>
            </a:r>
            <a:r>
              <a:rPr lang="en-US" dirty="0" smtClean="0"/>
              <a:t>US:</a:t>
            </a:r>
            <a:endParaRPr lang="en-US" dirty="0" smtClean="0"/>
          </a:p>
          <a:p>
            <a:pPr lvl="2"/>
            <a:r>
              <a:rPr lang="en-US" dirty="0" smtClean="0"/>
              <a:t>The Society of Actuaries (SOA - for Pension, Life &amp; Health) has 24,000 members worldwide</a:t>
            </a:r>
          </a:p>
          <a:p>
            <a:pPr lvl="2"/>
            <a:r>
              <a:rPr lang="en-US" dirty="0" smtClean="0"/>
              <a:t>The Casualty Actuarial Society (CAS - for P&amp;C) has 6,700 members</a:t>
            </a:r>
          </a:p>
          <a:p>
            <a:pPr lvl="2"/>
            <a:r>
              <a:rPr lang="en-US" dirty="0" smtClean="0"/>
              <a:t>The American Academy of Actuaries (AAA) has 18,500 members.  It sets qualification, practice, and professionalism standards for all US actuaries that are members of the SOA and CAS</a:t>
            </a:r>
          </a:p>
          <a:p>
            <a:pPr lvl="1"/>
            <a:endParaRPr lang="en-CA" dirty="0"/>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lstStyle/>
          <a:p>
            <a:r>
              <a:rPr lang="en-US" dirty="0" smtClean="0"/>
              <a:t>OTHER STANDARDS</a:t>
            </a:r>
            <a:endParaRPr lang="en-US" dirty="0"/>
          </a:p>
        </p:txBody>
      </p:sp>
    </p:spTree>
    <p:extLst>
      <p:ext uri="{BB962C8B-B14F-4D97-AF65-F5344CB8AC3E}">
        <p14:creationId xmlns:p14="http://schemas.microsoft.com/office/powerpoint/2010/main" val="289983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Actuarial Standards Board (ASB) of the AAA establishes Actuarial Standards of Practice (ASOPs) for P&amp;C, Life, Health and Pension actuaries to promote best actuarial practices</a:t>
            </a:r>
          </a:p>
          <a:p>
            <a:pPr lvl="2"/>
            <a:r>
              <a:rPr lang="en-US" dirty="0" smtClean="0"/>
              <a:t>Its ERM </a:t>
            </a:r>
            <a:r>
              <a:rPr lang="en-US" dirty="0"/>
              <a:t>Committee </a:t>
            </a:r>
            <a:r>
              <a:rPr lang="en-US" dirty="0" smtClean="0"/>
              <a:t>has recently developed a number of standards for actuaries</a:t>
            </a:r>
            <a:endParaRPr lang="en-US" dirty="0"/>
          </a:p>
          <a:p>
            <a:pPr lvl="3"/>
            <a:r>
              <a:rPr lang="en-US" dirty="0"/>
              <a:t>2012: ASOP 46 (Risk Evaluation in ERM) </a:t>
            </a:r>
            <a:endParaRPr lang="en-US" dirty="0" smtClean="0"/>
          </a:p>
          <a:p>
            <a:pPr lvl="3"/>
            <a:r>
              <a:rPr lang="en-US" dirty="0" smtClean="0"/>
              <a:t>2012</a:t>
            </a:r>
            <a:r>
              <a:rPr lang="en-US" dirty="0"/>
              <a:t>: ASOP 47 (Risk Treatment in ERM) </a:t>
            </a:r>
            <a:endParaRPr lang="en-US" dirty="0" smtClean="0"/>
          </a:p>
          <a:p>
            <a:pPr lvl="3"/>
            <a:r>
              <a:rPr lang="en-US" dirty="0" smtClean="0"/>
              <a:t>2017</a:t>
            </a:r>
            <a:r>
              <a:rPr lang="en-US" dirty="0"/>
              <a:t>: ASOP </a:t>
            </a:r>
            <a:r>
              <a:rPr lang="en-US" dirty="0" smtClean="0"/>
              <a:t>on Setting assumptions</a:t>
            </a:r>
          </a:p>
          <a:p>
            <a:pPr lvl="3"/>
            <a:r>
              <a:rPr lang="en-US" dirty="0" smtClean="0"/>
              <a:t>2018: ASOP on </a:t>
            </a:r>
            <a:r>
              <a:rPr lang="en-US" dirty="0"/>
              <a:t>Capital Adequacy Assessment </a:t>
            </a:r>
            <a:endParaRPr lang="en-GB" dirty="0"/>
          </a:p>
          <a:p>
            <a:endParaRPr lang="en-US" dirty="0"/>
          </a:p>
        </p:txBody>
      </p:sp>
      <p:sp>
        <p:nvSpPr>
          <p:cNvPr id="3" name="Title 2"/>
          <p:cNvSpPr>
            <a:spLocks noGrp="1"/>
          </p:cNvSpPr>
          <p:nvPr>
            <p:ph type="title"/>
          </p:nvPr>
        </p:nvSpPr>
        <p:spPr/>
        <p:txBody>
          <a:bodyPr/>
          <a:lstStyle/>
          <a:p>
            <a:r>
              <a:rPr lang="en-US" dirty="0" smtClean="0"/>
              <a:t>OTHER STANDARDS</a:t>
            </a:r>
            <a:endParaRPr lang="en-US" dirty="0"/>
          </a:p>
        </p:txBody>
      </p:sp>
    </p:spTree>
    <p:extLst>
      <p:ext uri="{BB962C8B-B14F-4D97-AF65-F5344CB8AC3E}">
        <p14:creationId xmlns:p14="http://schemas.microsoft.com/office/powerpoint/2010/main" val="4293212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No mandatory requirement for US insurers to have a CRO under state insurance law, but US insurers heavily utilize actuaries in ERM</a:t>
            </a:r>
          </a:p>
          <a:p>
            <a:r>
              <a:rPr lang="en-US" dirty="0" smtClean="0"/>
              <a:t>US regulators allow freedom to insurers in the choice of assumptions and methodologies used for risk and capital assessment.  The actuaries in the company have to show the “fitness-for-purpose” of the choices</a:t>
            </a:r>
          </a:p>
          <a:p>
            <a:r>
              <a:rPr lang="en-US" dirty="0" smtClean="0"/>
              <a:t>US regulators allow insurers to use internal capital models to quantify their own risk capital, but US regulators do not approve models.  It is the actuary in the company that has to show “validation and documentation” of the model.  </a:t>
            </a:r>
          </a:p>
          <a:p>
            <a:endParaRPr lang="en-US" dirty="0" smtClean="0"/>
          </a:p>
          <a:p>
            <a:endParaRPr lang="en-US" dirty="0"/>
          </a:p>
        </p:txBody>
      </p:sp>
      <p:sp>
        <p:nvSpPr>
          <p:cNvPr id="3" name="Title 2"/>
          <p:cNvSpPr>
            <a:spLocks noGrp="1"/>
          </p:cNvSpPr>
          <p:nvPr>
            <p:ph type="title"/>
          </p:nvPr>
        </p:nvSpPr>
        <p:spPr/>
        <p:txBody>
          <a:bodyPr/>
          <a:lstStyle/>
          <a:p>
            <a:r>
              <a:rPr lang="en-US" dirty="0" smtClean="0"/>
              <a:t>BEST ERM PRACTICES</a:t>
            </a:r>
            <a:endParaRPr lang="en-US" dirty="0"/>
          </a:p>
        </p:txBody>
      </p:sp>
    </p:spTree>
    <p:extLst>
      <p:ext uri="{BB962C8B-B14F-4D97-AF65-F5344CB8AC3E}">
        <p14:creationId xmlns:p14="http://schemas.microsoft.com/office/powerpoint/2010/main" val="4105006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05200" y="28194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Control function</a:t>
            </a:r>
          </a:p>
          <a:p>
            <a:r>
              <a:rPr lang="en-US" dirty="0" smtClean="0"/>
              <a:t>ERM function</a:t>
            </a:r>
          </a:p>
          <a:p>
            <a:r>
              <a:rPr lang="en-US" dirty="0" smtClean="0"/>
              <a:t>Compliance function</a:t>
            </a:r>
          </a:p>
          <a:p>
            <a:r>
              <a:rPr lang="en-US" b="1" u="sng" dirty="0" smtClean="0"/>
              <a:t>Actuarial function</a:t>
            </a:r>
          </a:p>
          <a:p>
            <a:r>
              <a:rPr lang="en-US" dirty="0" smtClean="0"/>
              <a:t>Internal audit function</a:t>
            </a:r>
          </a:p>
          <a:p>
            <a:r>
              <a:rPr lang="en-US" dirty="0" smtClean="0"/>
              <a:t>Outsourcing </a:t>
            </a:r>
            <a:endParaRPr lang="en-US" dirty="0"/>
          </a:p>
        </p:txBody>
      </p:sp>
      <p:sp>
        <p:nvSpPr>
          <p:cNvPr id="3" name="Title 2"/>
          <p:cNvSpPr>
            <a:spLocks noGrp="1"/>
          </p:cNvSpPr>
          <p:nvPr>
            <p:ph type="title"/>
          </p:nvPr>
        </p:nvSpPr>
        <p:spPr/>
        <p:txBody>
          <a:bodyPr>
            <a:normAutofit/>
          </a:bodyPr>
          <a:lstStyle/>
          <a:p>
            <a:r>
              <a:rPr lang="en-US" dirty="0" smtClean="0"/>
              <a:t>INTERNAL CONTROLS OVERVIEW</a:t>
            </a:r>
            <a:endParaRPr lang="en-US" dirty="0"/>
          </a:p>
        </p:txBody>
      </p:sp>
      <p:sp>
        <p:nvSpPr>
          <p:cNvPr id="4" name="Right Brace 3"/>
          <p:cNvSpPr/>
          <p:nvPr/>
        </p:nvSpPr>
        <p:spPr>
          <a:xfrm>
            <a:off x="4229725" y="2819400"/>
            <a:ext cx="1524000" cy="2526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019800" y="3421079"/>
            <a:ext cx="2667000" cy="1323439"/>
          </a:xfrm>
          <a:prstGeom prst="rect">
            <a:avLst/>
          </a:prstGeom>
          <a:noFill/>
        </p:spPr>
        <p:txBody>
          <a:bodyPr wrap="square" rtlCol="0">
            <a:spAutoFit/>
          </a:bodyPr>
          <a:lstStyle/>
          <a:p>
            <a:pPr algn="ctr"/>
            <a:r>
              <a:rPr lang="en-US" sz="2000" b="1" dirty="0"/>
              <a:t>All Elements Contribute to an Effective System of Internal Controls</a:t>
            </a:r>
          </a:p>
        </p:txBody>
      </p:sp>
    </p:spTree>
    <p:extLst>
      <p:ext uri="{BB962C8B-B14F-4D97-AF65-F5344CB8AC3E}">
        <p14:creationId xmlns:p14="http://schemas.microsoft.com/office/powerpoint/2010/main" val="131907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normAutofit fontScale="92500" lnSpcReduction="20000"/>
          </a:bodyPr>
          <a:lstStyle/>
          <a:p>
            <a:r>
              <a:rPr lang="en-CA" dirty="0" smtClean="0"/>
              <a:t>US State insurance law does not require the establishment of a formal “actuarial function”, but has specific requirements for actuarial involvement in various insurance activities</a:t>
            </a:r>
          </a:p>
          <a:p>
            <a:pPr lvl="1"/>
            <a:r>
              <a:rPr lang="en-US" dirty="0" smtClean="0"/>
              <a:t>In addition, the new Corporate </a:t>
            </a:r>
            <a:r>
              <a:rPr lang="en-US" dirty="0"/>
              <a:t>Governance Annual </a:t>
            </a:r>
            <a:r>
              <a:rPr lang="en-US" dirty="0" smtClean="0"/>
              <a:t>Disclosure process requires annual reporting on Board </a:t>
            </a:r>
            <a:r>
              <a:rPr lang="en-US" dirty="0"/>
              <a:t>and Senior </a:t>
            </a:r>
            <a:r>
              <a:rPr lang="en-US" dirty="0" smtClean="0"/>
              <a:t>Management </a:t>
            </a:r>
            <a:r>
              <a:rPr lang="en-US" dirty="0"/>
              <a:t>oversight of the  actuarial </a:t>
            </a:r>
            <a:r>
              <a:rPr lang="en-US" dirty="0" smtClean="0"/>
              <a:t>function</a:t>
            </a:r>
            <a:endParaRPr lang="en-CA" dirty="0" smtClean="0"/>
          </a:p>
          <a:p>
            <a:r>
              <a:rPr lang="en-CA" dirty="0" smtClean="0"/>
              <a:t>Federal standards require insurers designated as Systemically Important Financial Institutions to </a:t>
            </a:r>
            <a:r>
              <a:rPr lang="en-US" dirty="0" smtClean="0"/>
              <a:t>employ a Chief Risk Officer and a Chief Actuary to ensure that firm-wide risks are properly managed</a:t>
            </a:r>
          </a:p>
          <a:p>
            <a:endParaRPr lang="en-CA" dirty="0" smtClean="0"/>
          </a:p>
          <a:p>
            <a:endParaRPr lang="en-CA" dirty="0" smtClean="0"/>
          </a:p>
          <a:p>
            <a:endParaRPr lang="en-CA" dirty="0" smtClean="0"/>
          </a:p>
          <a:p>
            <a:pPr lvl="1"/>
            <a:endParaRPr lang="en-CA" dirty="0" smtClean="0"/>
          </a:p>
          <a:p>
            <a:endParaRPr lang="en-US" dirty="0"/>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normAutofit/>
          </a:bodyPr>
          <a:lstStyle/>
          <a:p>
            <a:r>
              <a:rPr lang="en-US" dirty="0" smtClean="0"/>
              <a:t>ACTUARIAL FUNCTION IN THE US</a:t>
            </a:r>
            <a:endParaRPr lang="en-US" dirty="0"/>
          </a:p>
        </p:txBody>
      </p:sp>
    </p:spTree>
    <p:extLst>
      <p:ext uri="{BB962C8B-B14F-4D97-AF65-F5344CB8AC3E}">
        <p14:creationId xmlns:p14="http://schemas.microsoft.com/office/powerpoint/2010/main" val="134006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lstStyle/>
          <a:p>
            <a:r>
              <a:rPr lang="en-CA" dirty="0" smtClean="0"/>
              <a:t>Insurance activities requiring the involvement of actuaries include the following:</a:t>
            </a:r>
          </a:p>
          <a:p>
            <a:pPr lvl="1"/>
            <a:r>
              <a:rPr lang="en-CA" dirty="0" smtClean="0"/>
              <a:t>Loss Reserving</a:t>
            </a:r>
          </a:p>
          <a:p>
            <a:pPr lvl="1"/>
            <a:r>
              <a:rPr lang="en-CA" dirty="0" smtClean="0"/>
              <a:t>Rating/Pricing of Business</a:t>
            </a:r>
          </a:p>
          <a:p>
            <a:pPr lvl="1"/>
            <a:r>
              <a:rPr lang="en-CA" dirty="0"/>
              <a:t>Enterprise Risk </a:t>
            </a:r>
            <a:r>
              <a:rPr lang="en-CA" dirty="0" smtClean="0"/>
              <a:t>Management</a:t>
            </a:r>
          </a:p>
          <a:p>
            <a:pPr lvl="1"/>
            <a:r>
              <a:rPr lang="en-CA" dirty="0" smtClean="0"/>
              <a:t>Capital Adequacy</a:t>
            </a:r>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normAutofit/>
          </a:bodyPr>
          <a:lstStyle/>
          <a:p>
            <a:r>
              <a:rPr lang="en-US" dirty="0" smtClean="0"/>
              <a:t>ACTUARIAL FUNCTION IN THE US</a:t>
            </a:r>
            <a:endParaRPr lang="en-US" dirty="0"/>
          </a:p>
        </p:txBody>
      </p:sp>
    </p:spTree>
    <p:extLst>
      <p:ext uri="{BB962C8B-B14F-4D97-AF65-F5344CB8AC3E}">
        <p14:creationId xmlns:p14="http://schemas.microsoft.com/office/powerpoint/2010/main" val="1974370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Insurers required to select an “Appointed Actuary” that is credentialed and meets suitability standards</a:t>
            </a:r>
          </a:p>
          <a:p>
            <a:r>
              <a:rPr lang="en-US" dirty="0" smtClean="0"/>
              <a:t>Appointed actuary required to annually present results of actuarial analysis to BOD </a:t>
            </a:r>
          </a:p>
          <a:p>
            <a:r>
              <a:rPr lang="en-US" dirty="0" smtClean="0"/>
              <a:t>Appointed </a:t>
            </a:r>
            <a:r>
              <a:rPr lang="en-US" dirty="0"/>
              <a:t>actuary required to provide an </a:t>
            </a:r>
            <a:r>
              <a:rPr lang="en-US" dirty="0" smtClean="0"/>
              <a:t>annual opinion </a:t>
            </a:r>
            <a:r>
              <a:rPr lang="en-US" dirty="0"/>
              <a:t>on </a:t>
            </a:r>
            <a:r>
              <a:rPr lang="en-US" dirty="0" smtClean="0"/>
              <a:t>the adequacy of loss reserves</a:t>
            </a:r>
          </a:p>
          <a:p>
            <a:r>
              <a:rPr lang="en-US" dirty="0"/>
              <a:t>New Principle-Based Reserving (PBR) methodology became operative on January 1, 2017 for life insurance products.  It replaces the old formulaic approach with a more dynamic approach to determine the “right-size” reserves, as determined by the actuary in accordance with the new Valuation Manual</a:t>
            </a:r>
          </a:p>
          <a:p>
            <a:endParaRPr lang="en-US" dirty="0"/>
          </a:p>
        </p:txBody>
      </p:sp>
      <p:sp>
        <p:nvSpPr>
          <p:cNvPr id="3" name="Title 2"/>
          <p:cNvSpPr>
            <a:spLocks noGrp="1"/>
          </p:cNvSpPr>
          <p:nvPr>
            <p:ph type="title"/>
          </p:nvPr>
        </p:nvSpPr>
        <p:spPr/>
        <p:txBody>
          <a:bodyPr/>
          <a:lstStyle/>
          <a:p>
            <a:r>
              <a:rPr lang="en-US" dirty="0" smtClean="0"/>
              <a:t>LOSS RESERVING</a:t>
            </a:r>
            <a:endParaRPr lang="en-US" dirty="0"/>
          </a:p>
        </p:txBody>
      </p:sp>
    </p:spTree>
    <p:extLst>
      <p:ext uri="{BB962C8B-B14F-4D97-AF65-F5344CB8AC3E}">
        <p14:creationId xmlns:p14="http://schemas.microsoft.com/office/powerpoint/2010/main" val="12657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normAutofit/>
          </a:bodyPr>
          <a:lstStyle/>
          <a:p>
            <a:r>
              <a:rPr lang="en-US" dirty="0" smtClean="0"/>
              <a:t>Annual Audit </a:t>
            </a:r>
          </a:p>
          <a:p>
            <a:pPr lvl="1"/>
            <a:r>
              <a:rPr lang="en-US" dirty="0" smtClean="0"/>
              <a:t>All insurers are subject to an annual external audit, which requires an actuary to perform an independent review of reserves in support of the audit opinion</a:t>
            </a:r>
          </a:p>
          <a:p>
            <a:r>
              <a:rPr lang="en-US" dirty="0" smtClean="0"/>
              <a:t>Regulatory Review</a:t>
            </a:r>
          </a:p>
          <a:p>
            <a:pPr lvl="1"/>
            <a:r>
              <a:rPr lang="en-US" dirty="0" smtClean="0"/>
              <a:t>State insurance departments are also required to have credentialed  actuaries review loss reserves during financial examinations</a:t>
            </a:r>
            <a:endParaRPr lang="en-CA" dirty="0" smtClean="0"/>
          </a:p>
          <a:p>
            <a:endParaRPr lang="en-US" dirty="0"/>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lstStyle/>
          <a:p>
            <a:r>
              <a:rPr lang="en-US" dirty="0" smtClean="0"/>
              <a:t>LOSS RESERVING</a:t>
            </a:r>
            <a:endParaRPr lang="en-US" dirty="0"/>
          </a:p>
        </p:txBody>
      </p:sp>
    </p:spTree>
    <p:extLst>
      <p:ext uri="{BB962C8B-B14F-4D97-AF65-F5344CB8AC3E}">
        <p14:creationId xmlns:p14="http://schemas.microsoft.com/office/powerpoint/2010/main" val="35785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insurance products/lines of business are subject to rate approval processes in place at the state insurance department</a:t>
            </a:r>
          </a:p>
          <a:p>
            <a:pPr lvl="1"/>
            <a:r>
              <a:rPr lang="en-US" dirty="0" smtClean="0"/>
              <a:t>Rate approval processes generally require actuarial support for rate filings</a:t>
            </a:r>
          </a:p>
          <a:p>
            <a:pPr lvl="1"/>
            <a:r>
              <a:rPr lang="en-US" dirty="0" smtClean="0"/>
              <a:t>Rate filings are subject to review and approval by state insurance department actuaries</a:t>
            </a:r>
            <a:endParaRPr lang="en-US" dirty="0"/>
          </a:p>
        </p:txBody>
      </p:sp>
      <p:sp>
        <p:nvSpPr>
          <p:cNvPr id="3" name="Title 2"/>
          <p:cNvSpPr>
            <a:spLocks noGrp="1"/>
          </p:cNvSpPr>
          <p:nvPr>
            <p:ph type="title"/>
          </p:nvPr>
        </p:nvSpPr>
        <p:spPr/>
        <p:txBody>
          <a:bodyPr>
            <a:normAutofit/>
          </a:bodyPr>
          <a:lstStyle/>
          <a:p>
            <a:r>
              <a:rPr lang="en-US" dirty="0" smtClean="0"/>
              <a:t>RATING/PRICING OF BUSINESS</a:t>
            </a:r>
            <a:endParaRPr lang="en-US" dirty="0"/>
          </a:p>
        </p:txBody>
      </p:sp>
    </p:spTree>
    <p:extLst>
      <p:ext uri="{BB962C8B-B14F-4D97-AF65-F5344CB8AC3E}">
        <p14:creationId xmlns:p14="http://schemas.microsoft.com/office/powerpoint/2010/main" val="1748373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normAutofit fontScale="92500" lnSpcReduction="10000"/>
          </a:bodyPr>
          <a:lstStyle/>
          <a:p>
            <a:r>
              <a:rPr lang="en-US" dirty="0" smtClean="0"/>
              <a:t>Model Act #505 (ORSA) requires insurers that exceed a premium threshold to file an ORSA Summary Report describing their ERM framework and assessing current and prospective group solvency</a:t>
            </a:r>
          </a:p>
          <a:p>
            <a:pPr lvl="2"/>
            <a:r>
              <a:rPr lang="en-US" dirty="0" smtClean="0"/>
              <a:t>US </a:t>
            </a:r>
            <a:r>
              <a:rPr lang="en-US" dirty="0" smtClean="0"/>
              <a:t>ORSA is principle-based and not prescriptive</a:t>
            </a:r>
          </a:p>
          <a:p>
            <a:pPr lvl="2"/>
            <a:r>
              <a:rPr lang="en-US" dirty="0" smtClean="0"/>
              <a:t>No explicit role for the actuary but implied by complexity of quantitative requirements in the ORSA (i.e. exposure assessment, stress testing, measurement of group risk capital)</a:t>
            </a:r>
          </a:p>
          <a:p>
            <a:pPr lvl="2"/>
            <a:r>
              <a:rPr lang="en-US" dirty="0" smtClean="0"/>
              <a:t>ORSA filings reviewed by state regulators during analysis/exam activities and assess the involvement of actuaries in the process</a:t>
            </a:r>
          </a:p>
          <a:p>
            <a:endParaRPr lang="en-US" dirty="0"/>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lstStyle/>
          <a:p>
            <a:r>
              <a:rPr lang="en-US" smtClean="0"/>
              <a:t>RISK MANAGEMENT</a:t>
            </a:r>
            <a:endParaRPr lang="en-US" dirty="0"/>
          </a:p>
        </p:txBody>
      </p:sp>
    </p:spTree>
    <p:extLst>
      <p:ext uri="{BB962C8B-B14F-4D97-AF65-F5344CB8AC3E}">
        <p14:creationId xmlns:p14="http://schemas.microsoft.com/office/powerpoint/2010/main" val="3723779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198A0-0B1E-4551-9D06-B9ADBF1DC56A}"/>
              </a:ext>
            </a:extLst>
          </p:cNvPr>
          <p:cNvSpPr>
            <a:spLocks noGrp="1"/>
          </p:cNvSpPr>
          <p:nvPr>
            <p:ph idx="1"/>
          </p:nvPr>
        </p:nvSpPr>
        <p:spPr/>
        <p:txBody>
          <a:bodyPr/>
          <a:lstStyle/>
          <a:p>
            <a:r>
              <a:rPr lang="en-US" dirty="0" smtClean="0"/>
              <a:t>Models Acts #312 and 315 require that the regulatory capital RBC (Risk Based Capital) submissions for life companies be accompanied by a statement from the appointed actuary certifying the assumptions used for certain factors</a:t>
            </a:r>
          </a:p>
          <a:p>
            <a:endParaRPr lang="en-US" dirty="0"/>
          </a:p>
        </p:txBody>
      </p:sp>
      <p:sp>
        <p:nvSpPr>
          <p:cNvPr id="2" name="Title 1">
            <a:extLst>
              <a:ext uri="{FF2B5EF4-FFF2-40B4-BE49-F238E27FC236}">
                <a16:creationId xmlns="" xmlns:a16="http://schemas.microsoft.com/office/drawing/2014/main" id="{3B401F9B-D91D-4C74-8156-FCC7A7A04C65}"/>
              </a:ext>
            </a:extLst>
          </p:cNvPr>
          <p:cNvSpPr>
            <a:spLocks noGrp="1"/>
          </p:cNvSpPr>
          <p:nvPr>
            <p:ph type="title"/>
          </p:nvPr>
        </p:nvSpPr>
        <p:spPr/>
        <p:txBody>
          <a:bodyPr/>
          <a:lstStyle/>
          <a:p>
            <a:r>
              <a:rPr lang="en-US" dirty="0" smtClean="0"/>
              <a:t>CAPITAL ADEQUACY</a:t>
            </a:r>
            <a:endParaRPr lang="en-US" dirty="0"/>
          </a:p>
        </p:txBody>
      </p:sp>
    </p:spTree>
    <p:extLst>
      <p:ext uri="{BB962C8B-B14F-4D97-AF65-F5344CB8AC3E}">
        <p14:creationId xmlns:p14="http://schemas.microsoft.com/office/powerpoint/2010/main" val="30163364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2821</TotalTime>
  <Words>760</Words>
  <Application>Microsoft Office PowerPoint</Application>
  <PresentationFormat>On-screen Show (4:3)</PresentationFormat>
  <Paragraphs>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Session 3 – Risk Management and Internal Controls: Actuary Function   ICP 8: Risk Management and Internal Controls</vt:lpstr>
      <vt:lpstr>INTERNAL CONTROLS OVERVIEW</vt:lpstr>
      <vt:lpstr>ACTUARIAL FUNCTION IN THE US</vt:lpstr>
      <vt:lpstr>ACTUARIAL FUNCTION IN THE US</vt:lpstr>
      <vt:lpstr>LOSS RESERVING</vt:lpstr>
      <vt:lpstr>LOSS RESERVING</vt:lpstr>
      <vt:lpstr>RATING/PRICING OF BUSINESS</vt:lpstr>
      <vt:lpstr>RISK MANAGEMENT</vt:lpstr>
      <vt:lpstr>CAPITAL ADEQUACY</vt:lpstr>
      <vt:lpstr>OTHER STANDARDS</vt:lpstr>
      <vt:lpstr>OTHER STANDARDS</vt:lpstr>
      <vt:lpstr>BEST ERM PRACTICES</vt:lpstr>
      <vt:lpstr>QUESTIONS</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Sutton, Rashmi</cp:lastModifiedBy>
  <cp:revision>270</cp:revision>
  <cp:lastPrinted>2017-11-14T19:45:33Z</cp:lastPrinted>
  <dcterms:created xsi:type="dcterms:W3CDTF">2014-03-24T18:45:29Z</dcterms:created>
  <dcterms:modified xsi:type="dcterms:W3CDTF">2017-11-20T20:06:43Z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457427414</vt:i4>
  </property>
  <property fmtid="{D5CDD505-2E9C-101B-9397-08002B2CF9AE}" pid="3" name="_NewReviewCycle">
    <vt:lpwstr/>
  </property>
  <property fmtid="{D5CDD505-2E9C-101B-9397-08002B2CF9AE}" pid="4" name="_EmailSubject">
    <vt:lpwstr>ASSAL Seminar Official Dinner - Nov 29</vt:lpwstr>
  </property>
  <property fmtid="{D5CDD505-2E9C-101B-9397-08002B2CF9AE}" pid="5" name="_AuthorEmail">
    <vt:lpwstr>rsutton@naic.org</vt:lpwstr>
  </property>
  <property fmtid="{D5CDD505-2E9C-101B-9397-08002B2CF9AE}" pid="6" name="_AuthorEmailDisplayName">
    <vt:lpwstr>Sutton, Rashmi</vt:lpwstr>
  </property>
  <property fmtid="{D5CDD505-2E9C-101B-9397-08002B2CF9AE}" pid="7" name="_PreviousAdHocReviewCycleID">
    <vt:i4>1204615544</vt:i4>
  </property>
</Properties>
</file>