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9" r:id="rId2"/>
    <p:sldId id="388" r:id="rId3"/>
    <p:sldId id="437" r:id="rId4"/>
    <p:sldId id="389" r:id="rId5"/>
    <p:sldId id="390" r:id="rId6"/>
    <p:sldId id="440" r:id="rId7"/>
    <p:sldId id="391" r:id="rId8"/>
    <p:sldId id="392" r:id="rId9"/>
    <p:sldId id="393" r:id="rId10"/>
    <p:sldId id="394" r:id="rId11"/>
    <p:sldId id="395" r:id="rId12"/>
    <p:sldId id="397" r:id="rId13"/>
    <p:sldId id="441" r:id="rId14"/>
    <p:sldId id="435" r:id="rId15"/>
    <p:sldId id="423" r:id="rId16"/>
    <p:sldId id="417" r:id="rId17"/>
    <p:sldId id="418" r:id="rId18"/>
    <p:sldId id="419" r:id="rId19"/>
    <p:sldId id="436" r:id="rId20"/>
    <p:sldId id="420" r:id="rId21"/>
    <p:sldId id="421" r:id="rId22"/>
    <p:sldId id="422" r:id="rId23"/>
    <p:sldId id="404" r:id="rId24"/>
    <p:sldId id="405" r:id="rId25"/>
    <p:sldId id="406" r:id="rId26"/>
    <p:sldId id="409" r:id="rId27"/>
    <p:sldId id="410" r:id="rId28"/>
    <p:sldId id="411" r:id="rId29"/>
    <p:sldId id="412" r:id="rId30"/>
    <p:sldId id="373" r:id="rId31"/>
    <p:sldId id="442" r:id="rId32"/>
    <p:sldId id="425" r:id="rId33"/>
    <p:sldId id="374" r:id="rId34"/>
    <p:sldId id="438" r:id="rId35"/>
    <p:sldId id="376" r:id="rId36"/>
    <p:sldId id="439" r:id="rId37"/>
    <p:sldId id="433" r:id="rId38"/>
    <p:sldId id="443" r:id="rId39"/>
    <p:sldId id="378" r:id="rId40"/>
    <p:sldId id="428" r:id="rId41"/>
    <p:sldId id="429" r:id="rId42"/>
    <p:sldId id="431" r:id="rId43"/>
    <p:sldId id="444" r:id="rId44"/>
    <p:sldId id="432" r:id="rId45"/>
    <p:sldId id="383" r:id="rId46"/>
    <p:sldId id="445" r:id="rId47"/>
    <p:sldId id="380" r:id="rId48"/>
    <p:sldId id="385" r:id="rId49"/>
    <p:sldId id="386" r:id="rId50"/>
    <p:sldId id="446" r:id="rId51"/>
    <p:sldId id="447" r:id="rId52"/>
  </p:sldIdLst>
  <p:sldSz cx="9144000" cy="6858000" type="screen4x3"/>
  <p:notesSz cx="9296400" cy="68818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00"/>
    <a:srgbClr val="FF3300"/>
    <a:srgbClr val="0000FF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2" autoAdjust="0"/>
    <p:restoredTop sz="78464" autoAdjust="0"/>
  </p:normalViewPr>
  <p:slideViewPr>
    <p:cSldViewPr>
      <p:cViewPr>
        <p:scale>
          <a:sx n="75" d="100"/>
          <a:sy n="75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notesViewPr>
    <p:cSldViewPr>
      <p:cViewPr varScale="1">
        <p:scale>
          <a:sx n="53" d="100"/>
          <a:sy n="53" d="100"/>
        </p:scale>
        <p:origin x="-1194" y="-96"/>
      </p:cViewPr>
      <p:guideLst>
        <p:guide orient="horz" pos="2168"/>
        <p:guide pos="29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1603A5A-6FF3-4ECD-8E6D-3805C95EFE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0525" y="515938"/>
            <a:ext cx="3441700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68663"/>
            <a:ext cx="743585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BF40658-1934-4472-AC09-19387FBF00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6B235-A4F5-4333-9E96-A169B35D66C4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68663"/>
            <a:ext cx="6819900" cy="3097212"/>
          </a:xfrm>
          <a:noFill/>
          <a:ln/>
        </p:spPr>
        <p:txBody>
          <a:bodyPr/>
          <a:lstStyle/>
          <a:p>
            <a:pPr eaLnBrk="1" hangingPunct="1"/>
            <a:endParaRPr lang="es-P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B1985B-0AE5-47E0-BCFB-FD4158EBE83E}" type="slidenum">
              <a:rPr lang="es-ES" sz="1200"/>
              <a:pPr algn="r"/>
              <a:t>26</a:t>
            </a:fld>
            <a:endParaRPr lang="es-E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476C6F-5569-4929-BAD0-1DB7900BE5D3}" type="slidenum">
              <a:rPr lang="es-ES" sz="1200"/>
              <a:pPr algn="r"/>
              <a:t>27</a:t>
            </a:fld>
            <a:endParaRPr lang="es-E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2FEE8F-D2A8-4823-B1B6-DDBC48334BD3}" type="slidenum">
              <a:rPr lang="es-ES" sz="1200"/>
              <a:pPr algn="r"/>
              <a:t>28</a:t>
            </a:fld>
            <a:endParaRPr lang="es-E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8B2024-0751-4FC8-879C-735C7ECE21E0}" type="slidenum">
              <a:rPr lang="es-ES" sz="1200"/>
              <a:pPr algn="r"/>
              <a:t>29</a:t>
            </a:fld>
            <a:endParaRPr lang="es-E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5093D-4ACB-467B-885F-566301826CFF}" type="slidenum">
              <a:rPr lang="es-ES" sz="1200"/>
              <a:pPr algn="r"/>
              <a:t>18</a:t>
            </a:fld>
            <a:endParaRPr lang="es-E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65A8EE-91E4-4FFE-84D1-1ED063B40E22}" type="slidenum">
              <a:rPr lang="es-ES" sz="1200"/>
              <a:pPr algn="r"/>
              <a:t>19</a:t>
            </a:fld>
            <a:endParaRPr lang="es-E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D60CBE-EB3A-453B-A984-ACF8846D2531}" type="slidenum">
              <a:rPr lang="es-ES" sz="1200"/>
              <a:pPr algn="r"/>
              <a:t>20</a:t>
            </a:fld>
            <a:endParaRPr lang="es-E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AB9D06-48FA-4DE2-9393-BCECC2C7E7CC}" type="slidenum">
              <a:rPr lang="es-ES" sz="1200"/>
              <a:pPr algn="r"/>
              <a:t>21</a:t>
            </a:fld>
            <a:endParaRPr lang="es-E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4AC0D5-385A-46CC-A357-930449C95CE8}" type="slidenum">
              <a:rPr lang="es-ES" sz="1200"/>
              <a:pPr algn="r"/>
              <a:t>22</a:t>
            </a:fld>
            <a:endParaRPr lang="es-E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3D5B0A-4223-4F98-ADA0-37D2FFB5A980}" type="slidenum">
              <a:rPr lang="es-ES" sz="1200"/>
              <a:pPr algn="r"/>
              <a:t>23</a:t>
            </a:fld>
            <a:endParaRPr lang="es-E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783469-BAFB-43B0-9F0F-3E88FD8704DD}" type="slidenum">
              <a:rPr lang="es-ES" sz="1200"/>
              <a:pPr algn="r"/>
              <a:t>24</a:t>
            </a:fld>
            <a:endParaRPr lang="es-E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5265738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DD6DAE-E16B-431A-B905-D2D83B38C22F}" type="slidenum">
              <a:rPr lang="es-ES" sz="1200"/>
              <a:pPr algn="r"/>
              <a:t>25</a:t>
            </a:fld>
            <a:endParaRPr lang="es-E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270250"/>
            <a:ext cx="6819900" cy="30956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C767-2195-4531-B711-963A3F67A0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C150B-EE00-4B03-BE90-4C8F5E68EB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1675"/>
            <a:ext cx="2057400" cy="54244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1675"/>
            <a:ext cx="6019800" cy="54244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E76D-A299-4C79-88EB-95EAB4E699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7AA5E-90E6-4EC8-9346-F150283FAF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ítulo, texto y clip 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medios"/>
          <p:cNvSpPr>
            <a:spLocks noGrp="1"/>
          </p:cNvSpPr>
          <p:nvPr>
            <p:ph type="media"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739FC-FAE3-41A1-A4C1-4A0FB79235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41B73-C0EF-4915-85DE-204D8B7575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80ABE-FFF2-42AD-A64C-086D2BE0D6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4815C-6DFC-43DC-BADF-ACBC7AC82A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BF20-7280-4171-AF8E-A6B995460C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C5F1-B53B-49C5-9AE8-C70195349C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8BC3-9CD4-4602-BE42-D3C9041B77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7F13B-ADD0-4432-A801-E762E308B1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BF27-A617-4374-B4B1-0CD3A36CF1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9A36EA2-2269-43B8-B55F-8D4910A977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rgbClr val="000066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600">
          <a:solidFill>
            <a:srgbClr val="000066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755650" y="2133600"/>
            <a:ext cx="7786688" cy="264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ES" sz="3600" b="1" dirty="0">
                <a:solidFill>
                  <a:srgbClr val="000066"/>
                </a:solidFill>
                <a:latin typeface="Arial Narrow" pitchFamily="34" charset="0"/>
              </a:rPr>
              <a:t>Principio Básico de Seguros IAIS No. 10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ES" sz="3600" b="1" dirty="0">
                <a:solidFill>
                  <a:srgbClr val="000066"/>
                </a:solidFill>
                <a:latin typeface="Arial Narrow" pitchFamily="34" charset="0"/>
              </a:rPr>
              <a:t>Control Interno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ES" sz="3600" b="1" dirty="0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ES" sz="3600" b="1" dirty="0">
                <a:solidFill>
                  <a:srgbClr val="000066"/>
                </a:solidFill>
                <a:latin typeface="Arial Narrow" pitchFamily="34" charset="0"/>
              </a:rPr>
              <a:t>Experiencia </a:t>
            </a:r>
            <a:r>
              <a:rPr lang="es-PE" sz="3600" b="1" dirty="0">
                <a:solidFill>
                  <a:srgbClr val="000066"/>
                </a:solidFill>
                <a:latin typeface="Arial Narrow" pitchFamily="34" charset="0"/>
              </a:rPr>
              <a:t>Peruana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0825" y="5949950"/>
            <a:ext cx="871378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667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s-ES_tradnl" sz="2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Superintendencia </a:t>
            </a:r>
            <a:r>
              <a:rPr lang="es-ES_tradnl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 Banca, Seguros y AFP                          </a:t>
            </a:r>
            <a:r>
              <a:rPr lang="es-ES_tradnl" sz="2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								Abril 2010</a:t>
            </a:r>
            <a:endParaRPr lang="es-ES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00364" y="514351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Tomás Wong-Kit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Rectángulo"/>
          <p:cNvSpPr>
            <a:spLocks noChangeArrowheads="1"/>
          </p:cNvSpPr>
          <p:nvPr/>
        </p:nvSpPr>
        <p:spPr bwMode="auto">
          <a:xfrm>
            <a:off x="323850" y="1142984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39750" y="2143142"/>
            <a:ext cx="8064500" cy="378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355600" algn="just">
              <a:buFont typeface="Wingdings" pitchFamily="2" charset="2"/>
              <a:buChar char="Ø"/>
              <a:defRPr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Manuales o políticas internas no especifican los mecanismos que adoptará la empresa para determinar, medir, monitorear y controlar sus riesgos.</a:t>
            </a:r>
          </a:p>
          <a:p>
            <a:pPr marL="444500" indent="-355600" algn="just">
              <a:buFont typeface="Wingdings" pitchFamily="2" charset="2"/>
              <a:buChar char="Ø"/>
              <a:defRPr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  <a:defRPr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UAI no evalúa de forma permanente el adecuado funcionamiento de la gestión integral de riesgos.</a:t>
            </a:r>
          </a:p>
          <a:p>
            <a:pPr marL="444500" indent="-355600" algn="just">
              <a:buFont typeface="Wingdings" pitchFamily="2" charset="2"/>
              <a:buChar char="Ø"/>
              <a:defRPr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  <a:defRPr/>
            </a:pP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Auditores externos no incluyen la evaluación de la confiabilidad de la información financiera o el examen realizado no ha sido desarrollado de manera apropiada.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Rectángulo"/>
          <p:cNvSpPr>
            <a:spLocks noChangeArrowheads="1"/>
          </p:cNvSpPr>
          <p:nvPr/>
        </p:nvSpPr>
        <p:spPr bwMode="auto">
          <a:xfrm>
            <a:off x="323850" y="1000108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68313" y="1917719"/>
            <a:ext cx="8280400" cy="4154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Posibilidad de pérdidas financieras debido al diseño inapropiado de los procesos críticos, o por aplicar políticas y procedimientos inadecuados o inexistentes.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Posibilidad de pérdidas financieras por inadecuada capacitación del personal, negligencia, error humano, sabotaje, fraude, robo, paralizaciones, apropiación de información sensible, lavado de dinero, entre otros.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Falta de aplicación, en los plazos establecidos, de las medidas a adoptar para la gestión integral de los riesgos identificados.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Rectángulo"/>
          <p:cNvSpPr>
            <a:spLocks noChangeArrowheads="1"/>
          </p:cNvSpPr>
          <p:nvPr/>
        </p:nvSpPr>
        <p:spPr bwMode="auto">
          <a:xfrm>
            <a:off x="323850" y="307181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Rectángulo"/>
          <p:cNvSpPr>
            <a:spLocks noChangeArrowheads="1"/>
          </p:cNvSpPr>
          <p:nvPr/>
        </p:nvSpPr>
        <p:spPr bwMode="auto">
          <a:xfrm>
            <a:off x="323850" y="113505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68313" y="2060595"/>
            <a:ext cx="8280400" cy="4154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Resolución SBS N° 037-2008, Reglamento de la Gestión Integral de Riesgos.</a:t>
            </a: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Surgió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con el fin de hacerlo compatible con las mejores prácticas internacionales para el desarrollo de una Gestión Integral de Riesgos.</a:t>
            </a: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Se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tomó como referencia, entre otros documentos, al Marco Integrado para la Gestión de Riesgos Corporativos, publicado por el </a:t>
            </a:r>
            <a:r>
              <a:rPr lang="es-ES" sz="2400" i="1" dirty="0" err="1">
                <a:solidFill>
                  <a:srgbClr val="000066"/>
                </a:solidFill>
                <a:latin typeface="Arial Narrow" pitchFamily="34" charset="0"/>
              </a:rPr>
              <a:t>Committee</a:t>
            </a:r>
            <a:r>
              <a:rPr lang="es-ES" sz="2400" i="1" dirty="0">
                <a:solidFill>
                  <a:srgbClr val="000066"/>
                </a:solidFill>
                <a:latin typeface="Arial Narrow" pitchFamily="34" charset="0"/>
              </a:rPr>
              <a:t> of </a:t>
            </a:r>
            <a:r>
              <a:rPr lang="es-ES" sz="2400" i="1" dirty="0" err="1">
                <a:solidFill>
                  <a:srgbClr val="000066"/>
                </a:solidFill>
                <a:latin typeface="Arial Narrow" pitchFamily="34" charset="0"/>
              </a:rPr>
              <a:t>Sponsoring</a:t>
            </a:r>
            <a:r>
              <a:rPr lang="es-ES" sz="2400" i="1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s-ES" sz="2400" i="1" dirty="0" err="1">
                <a:solidFill>
                  <a:srgbClr val="000066"/>
                </a:solidFill>
                <a:latin typeface="Arial Narrow" pitchFamily="34" charset="0"/>
              </a:rPr>
              <a:t>Organizations</a:t>
            </a:r>
            <a:r>
              <a:rPr lang="es-ES" sz="2400" i="1" dirty="0">
                <a:solidFill>
                  <a:srgbClr val="000066"/>
                </a:solidFill>
                <a:latin typeface="Arial Narrow" pitchFamily="34" charset="0"/>
              </a:rPr>
              <a:t> of </a:t>
            </a:r>
            <a:r>
              <a:rPr lang="es-ES" sz="2400" i="1" dirty="0" err="1">
                <a:solidFill>
                  <a:srgbClr val="000066"/>
                </a:solidFill>
                <a:latin typeface="Arial Narrow" pitchFamily="34" charset="0"/>
              </a:rPr>
              <a:t>the</a:t>
            </a:r>
            <a:r>
              <a:rPr lang="es-ES" sz="2400" i="1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s-ES" sz="2400" i="1" dirty="0" err="1">
                <a:solidFill>
                  <a:srgbClr val="000066"/>
                </a:solidFill>
                <a:latin typeface="Arial Narrow" pitchFamily="34" charset="0"/>
              </a:rPr>
              <a:t>Treadway</a:t>
            </a:r>
            <a:r>
              <a:rPr lang="es-ES" sz="2400" i="1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s-ES" sz="2400" i="1" dirty="0" err="1">
                <a:solidFill>
                  <a:srgbClr val="000066"/>
                </a:solidFill>
                <a:latin typeface="Arial Narrow" pitchFamily="34" charset="0"/>
              </a:rPr>
              <a:t>Commission</a:t>
            </a:r>
            <a:r>
              <a:rPr lang="es-ES" sz="2400" i="1" dirty="0">
                <a:solidFill>
                  <a:srgbClr val="000066"/>
                </a:solidFill>
                <a:latin typeface="Arial Narrow" pitchFamily="34" charset="0"/>
              </a:rPr>
              <a:t> (COSO).</a:t>
            </a:r>
            <a:endParaRPr lang="es-PE" sz="2400" i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3"/>
          <p:cNvSpPr txBox="1">
            <a:spLocks noChangeArrowheads="1"/>
          </p:cNvSpPr>
          <p:nvPr/>
        </p:nvSpPr>
        <p:spPr bwMode="auto">
          <a:xfrm>
            <a:off x="468313" y="2465400"/>
            <a:ext cx="8280400" cy="2678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Resolución SBS N° 11699-2008, Reglamento de Auditoría Interna.</a:t>
            </a: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Actualiza </a:t>
            </a:r>
            <a:r>
              <a:rPr lang="es-ES_tradnl" sz="2400" dirty="0">
                <a:solidFill>
                  <a:srgbClr val="000066"/>
                </a:solidFill>
                <a:latin typeface="Arial Narrow" pitchFamily="34" charset="0"/>
              </a:rPr>
              <a:t>criterios mínimos requeridos de acuerdo a los estándares internacionales y mejores prácticas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.</a:t>
            </a: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ES_tradnl" sz="2400" dirty="0">
                <a:solidFill>
                  <a:srgbClr val="000066"/>
                </a:solidFill>
                <a:latin typeface="Arial Narrow" pitchFamily="34" charset="0"/>
              </a:rPr>
              <a:t>Auditoria interna desempeña un rol independiente en la Gestión Integral de Riesgos.</a:t>
            </a: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29698" name="1 Rectángulo"/>
          <p:cNvSpPr>
            <a:spLocks noChangeArrowheads="1"/>
          </p:cNvSpPr>
          <p:nvPr/>
        </p:nvSpPr>
        <p:spPr bwMode="auto">
          <a:xfrm>
            <a:off x="323850" y="1349365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Rectángulo"/>
          <p:cNvSpPr>
            <a:spLocks noChangeArrowheads="1"/>
          </p:cNvSpPr>
          <p:nvPr/>
        </p:nvSpPr>
        <p:spPr bwMode="auto">
          <a:xfrm>
            <a:off x="323850" y="1920869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Elementos conceptuales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468313" y="2978163"/>
            <a:ext cx="8280400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444500" algn="just">
              <a:buFont typeface="Wingdings" pitchFamily="2" charset="2"/>
              <a:buChar char="Ø"/>
              <a:tabLst>
                <a:tab pos="812800" algn="l"/>
              </a:tabLst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La </a:t>
            </a:r>
            <a:r>
              <a:rPr lang="es-ES" sz="2400" b="1" dirty="0">
                <a:solidFill>
                  <a:srgbClr val="000066"/>
                </a:solidFill>
                <a:latin typeface="Arial Narrow" pitchFamily="34" charset="0"/>
              </a:rPr>
              <a:t>Gestión Integral de Riesgos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se define como el proceso, efectuado por el Directorio, la Gerencia y el personal en toda la empresa y en la definición de su estrategia, diseñado para identificar potenciales eventos que pueden afectarla, gestionarlos de acuerdo a su apetito por el riesgo y proveer una seguridad razonable en el logro de sus objetivos.</a:t>
            </a:r>
            <a:r>
              <a:rPr lang="es-ES" sz="2400" dirty="0">
                <a:latin typeface="Arial Narrow" pitchFamily="34" charset="0"/>
              </a:rPr>
              <a:t> </a:t>
            </a:r>
          </a:p>
        </p:txBody>
      </p:sp>
      <p:sp>
        <p:nvSpPr>
          <p:cNvPr id="30723" name="1 Rectángulo"/>
          <p:cNvSpPr>
            <a:spLocks noChangeArrowheads="1"/>
          </p:cNvSpPr>
          <p:nvPr/>
        </p:nvSpPr>
        <p:spPr bwMode="auto">
          <a:xfrm>
            <a:off x="323850" y="1142984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ChangeArrowheads="1"/>
          </p:cNvSpPr>
          <p:nvPr/>
        </p:nvSpPr>
        <p:spPr bwMode="auto">
          <a:xfrm>
            <a:off x="214313" y="2205038"/>
            <a:ext cx="360521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400">
                <a:solidFill>
                  <a:srgbClr val="000066"/>
                </a:solidFill>
                <a:latin typeface="Arial Narrow" pitchFamily="34" charset="0"/>
              </a:rPr>
              <a:t>Las empresas deben efectuar una </a:t>
            </a:r>
            <a:r>
              <a:rPr lang="es-ES_tradnl" sz="2400" b="1">
                <a:solidFill>
                  <a:srgbClr val="000066"/>
                </a:solidFill>
                <a:latin typeface="Arial Narrow" pitchFamily="34" charset="0"/>
              </a:rPr>
              <a:t>Gestión Integral de Riesgos</a:t>
            </a:r>
            <a:r>
              <a:rPr lang="es-ES_tradnl" sz="2400">
                <a:solidFill>
                  <a:srgbClr val="000066"/>
                </a:solidFill>
                <a:latin typeface="Arial Narrow" pitchFamily="34" charset="0"/>
              </a:rPr>
              <a:t> adecuada a su tamaño y a la complejidad de sus operaciones y servicios. </a:t>
            </a:r>
          </a:p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</a:pPr>
            <a:endParaRPr lang="es-ES_tradnl" sz="2400">
              <a:solidFill>
                <a:srgbClr val="000066"/>
              </a:solidFill>
              <a:latin typeface="Arial Narrow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400">
                <a:solidFill>
                  <a:srgbClr val="000066"/>
                </a:solidFill>
                <a:latin typeface="Arial Narrow" pitchFamily="34" charset="0"/>
              </a:rPr>
              <a:t>La Gestión Integral de Riesgos</a:t>
            </a:r>
            <a:r>
              <a:rPr lang="es-ES_tradnl" sz="2400">
                <a:latin typeface="Arial Narrow" pitchFamily="34" charset="0"/>
              </a:rPr>
              <a:t> </a:t>
            </a:r>
            <a:r>
              <a:rPr lang="es-ES_tradnl" sz="2400">
                <a:solidFill>
                  <a:srgbClr val="000066"/>
                </a:solidFill>
                <a:latin typeface="Arial Narrow" pitchFamily="34" charset="0"/>
              </a:rPr>
              <a:t>cuenta con los siguientes componentes y categorías de objetivos:</a:t>
            </a:r>
            <a:endParaRPr lang="es-PE" sz="2400">
              <a:solidFill>
                <a:srgbClr val="000066"/>
              </a:solidFill>
              <a:latin typeface="Arial Narrow" pitchFamily="34" charset="0"/>
            </a:endParaRP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4572000" y="2708275"/>
            <a:ext cx="4176713" cy="3863975"/>
            <a:chOff x="2880" y="1631"/>
            <a:chExt cx="2631" cy="2434"/>
          </a:xfrm>
        </p:grpSpPr>
        <p:pic>
          <p:nvPicPr>
            <p:cNvPr id="31754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0" y="1631"/>
              <a:ext cx="2631" cy="2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5" name="Text Box 30"/>
            <p:cNvSpPr txBox="1">
              <a:spLocks noChangeArrowheads="1"/>
            </p:cNvSpPr>
            <p:nvPr/>
          </p:nvSpPr>
          <p:spPr bwMode="auto">
            <a:xfrm>
              <a:off x="3016" y="2195"/>
              <a:ext cx="1769" cy="19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 b="1">
                  <a:solidFill>
                    <a:srgbClr val="080808"/>
                  </a:solidFill>
                </a:rPr>
                <a:t>Ambiente Interno</a:t>
              </a:r>
              <a:endParaRPr lang="es-ES" sz="1400" b="1">
                <a:solidFill>
                  <a:srgbClr val="080808"/>
                </a:solidFill>
              </a:endParaRPr>
            </a:p>
          </p:txBody>
        </p:sp>
        <p:sp>
          <p:nvSpPr>
            <p:cNvPr id="31756" name="Text Box 31"/>
            <p:cNvSpPr txBox="1">
              <a:spLocks noChangeArrowheads="1"/>
            </p:cNvSpPr>
            <p:nvPr/>
          </p:nvSpPr>
          <p:spPr bwMode="auto">
            <a:xfrm>
              <a:off x="3016" y="2396"/>
              <a:ext cx="1769" cy="19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Selección de Objetivos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57" name="Text Box 32"/>
            <p:cNvSpPr txBox="1">
              <a:spLocks noChangeArrowheads="1"/>
            </p:cNvSpPr>
            <p:nvPr/>
          </p:nvSpPr>
          <p:spPr bwMode="auto">
            <a:xfrm>
              <a:off x="3016" y="2610"/>
              <a:ext cx="1769" cy="192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Identificación de Eventos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58" name="Text Box 33"/>
            <p:cNvSpPr txBox="1">
              <a:spLocks noChangeArrowheads="1"/>
            </p:cNvSpPr>
            <p:nvPr/>
          </p:nvSpPr>
          <p:spPr bwMode="auto">
            <a:xfrm>
              <a:off x="3016" y="2843"/>
              <a:ext cx="1769" cy="192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Evaluación de Riesgos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59" name="Text Box 34"/>
            <p:cNvSpPr txBox="1">
              <a:spLocks noChangeArrowheads="1"/>
            </p:cNvSpPr>
            <p:nvPr/>
          </p:nvSpPr>
          <p:spPr bwMode="auto">
            <a:xfrm>
              <a:off x="3016" y="3064"/>
              <a:ext cx="1769" cy="192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Tratamiento de Riesgos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60" name="Text Box 35"/>
            <p:cNvSpPr txBox="1">
              <a:spLocks noChangeArrowheads="1"/>
            </p:cNvSpPr>
            <p:nvPr/>
          </p:nvSpPr>
          <p:spPr bwMode="auto">
            <a:xfrm>
              <a:off x="3016" y="3282"/>
              <a:ext cx="1769" cy="192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Actividades de Control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61" name="Text Box 36"/>
            <p:cNvSpPr txBox="1">
              <a:spLocks noChangeArrowheads="1"/>
            </p:cNvSpPr>
            <p:nvPr/>
          </p:nvSpPr>
          <p:spPr bwMode="auto">
            <a:xfrm>
              <a:off x="3016" y="3521"/>
              <a:ext cx="1769" cy="192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Información &amp; Comunicación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62" name="Text Box 37"/>
            <p:cNvSpPr txBox="1">
              <a:spLocks noChangeArrowheads="1"/>
            </p:cNvSpPr>
            <p:nvPr/>
          </p:nvSpPr>
          <p:spPr bwMode="auto">
            <a:xfrm>
              <a:off x="3016" y="3744"/>
              <a:ext cx="1769" cy="192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400">
                  <a:solidFill>
                    <a:schemeClr val="bg1"/>
                  </a:solidFill>
                </a:rPr>
                <a:t>Monitoreo</a:t>
              </a:r>
              <a:endParaRPr lang="es-ES" sz="1400">
                <a:solidFill>
                  <a:schemeClr val="bg1"/>
                </a:solidFill>
              </a:endParaRPr>
            </a:p>
          </p:txBody>
        </p:sp>
        <p:sp>
          <p:nvSpPr>
            <p:cNvPr id="31763" name="Text Box 38"/>
            <p:cNvSpPr txBox="1">
              <a:spLocks noChangeArrowheads="1"/>
            </p:cNvSpPr>
            <p:nvPr/>
          </p:nvSpPr>
          <p:spPr bwMode="auto">
            <a:xfrm rot="-2323363">
              <a:off x="2946" y="1839"/>
              <a:ext cx="1088" cy="173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rgbClr val="080808"/>
                  </a:solidFill>
                </a:rPr>
                <a:t>Estrategia</a:t>
              </a:r>
              <a:endParaRPr lang="es-ES" sz="1200">
                <a:solidFill>
                  <a:srgbClr val="080808"/>
                </a:solidFill>
              </a:endParaRPr>
            </a:p>
          </p:txBody>
        </p:sp>
        <p:sp>
          <p:nvSpPr>
            <p:cNvPr id="31764" name="Text Box 39"/>
            <p:cNvSpPr txBox="1">
              <a:spLocks noChangeArrowheads="1"/>
            </p:cNvSpPr>
            <p:nvPr/>
          </p:nvSpPr>
          <p:spPr bwMode="auto">
            <a:xfrm rot="-2323363">
              <a:off x="3373" y="1844"/>
              <a:ext cx="1088" cy="173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rgbClr val="080808"/>
                  </a:solidFill>
                </a:rPr>
                <a:t>Operaciones</a:t>
              </a:r>
              <a:endParaRPr lang="es-ES" sz="1200">
                <a:solidFill>
                  <a:srgbClr val="080808"/>
                </a:solidFill>
              </a:endParaRPr>
            </a:p>
          </p:txBody>
        </p:sp>
        <p:sp>
          <p:nvSpPr>
            <p:cNvPr id="31765" name="Text Box 40"/>
            <p:cNvSpPr txBox="1">
              <a:spLocks noChangeArrowheads="1"/>
            </p:cNvSpPr>
            <p:nvPr/>
          </p:nvSpPr>
          <p:spPr bwMode="auto">
            <a:xfrm rot="-2323363">
              <a:off x="3872" y="1844"/>
              <a:ext cx="1088" cy="173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rgbClr val="080808"/>
                  </a:solidFill>
                </a:rPr>
                <a:t>Información</a:t>
              </a:r>
              <a:endParaRPr lang="es-ES" sz="1200">
                <a:solidFill>
                  <a:srgbClr val="080808"/>
                </a:solidFill>
              </a:endParaRPr>
            </a:p>
          </p:txBody>
        </p:sp>
        <p:sp>
          <p:nvSpPr>
            <p:cNvPr id="31766" name="Text Box 41"/>
            <p:cNvSpPr txBox="1">
              <a:spLocks noChangeArrowheads="1"/>
            </p:cNvSpPr>
            <p:nvPr/>
          </p:nvSpPr>
          <p:spPr bwMode="auto">
            <a:xfrm rot="-2323363">
              <a:off x="4325" y="1844"/>
              <a:ext cx="1088" cy="17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rgbClr val="080808"/>
                  </a:solidFill>
                </a:rPr>
                <a:t>Cumplimiento</a:t>
              </a:r>
              <a:endParaRPr lang="es-ES" sz="1200">
                <a:solidFill>
                  <a:srgbClr val="080808"/>
                </a:solidFill>
              </a:endParaRPr>
            </a:p>
          </p:txBody>
        </p:sp>
        <p:sp>
          <p:nvSpPr>
            <p:cNvPr id="31767" name="Text Box 42"/>
            <p:cNvSpPr txBox="1">
              <a:spLocks noChangeArrowheads="1"/>
            </p:cNvSpPr>
            <p:nvPr/>
          </p:nvSpPr>
          <p:spPr bwMode="auto">
            <a:xfrm rot="5400000">
              <a:off x="4418" y="2663"/>
              <a:ext cx="1815" cy="17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chemeClr val="bg1"/>
                  </a:solidFill>
                </a:rPr>
                <a:t>S u b s i d i a r a</a:t>
              </a:r>
              <a:endParaRPr lang="es-ES" sz="1200">
                <a:solidFill>
                  <a:schemeClr val="bg1"/>
                </a:solidFill>
              </a:endParaRPr>
            </a:p>
          </p:txBody>
        </p:sp>
        <p:sp>
          <p:nvSpPr>
            <p:cNvPr id="31768" name="Text Box 43"/>
            <p:cNvSpPr txBox="1">
              <a:spLocks noChangeArrowheads="1"/>
            </p:cNvSpPr>
            <p:nvPr/>
          </p:nvSpPr>
          <p:spPr bwMode="auto">
            <a:xfrm rot="5400000">
              <a:off x="4272" y="2757"/>
              <a:ext cx="1815" cy="17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chemeClr val="bg1"/>
                  </a:solidFill>
                </a:rPr>
                <a:t>U n i d a d    d e    N e g o c i o</a:t>
              </a:r>
              <a:endParaRPr lang="es-ES" sz="1200">
                <a:solidFill>
                  <a:schemeClr val="bg1"/>
                </a:solidFill>
              </a:endParaRPr>
            </a:p>
          </p:txBody>
        </p:sp>
        <p:sp>
          <p:nvSpPr>
            <p:cNvPr id="31769" name="Text Box 44"/>
            <p:cNvSpPr txBox="1">
              <a:spLocks noChangeArrowheads="1"/>
            </p:cNvSpPr>
            <p:nvPr/>
          </p:nvSpPr>
          <p:spPr bwMode="auto">
            <a:xfrm rot="5400000">
              <a:off x="4127" y="2869"/>
              <a:ext cx="1815" cy="17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chemeClr val="bg1"/>
                  </a:solidFill>
                </a:rPr>
                <a:t>D i v i s i ó n</a:t>
              </a:r>
              <a:endParaRPr lang="es-ES" sz="1200">
                <a:solidFill>
                  <a:schemeClr val="bg1"/>
                </a:solidFill>
              </a:endParaRPr>
            </a:p>
          </p:txBody>
        </p:sp>
        <p:sp>
          <p:nvSpPr>
            <p:cNvPr id="31770" name="Text Box 45"/>
            <p:cNvSpPr txBox="1">
              <a:spLocks noChangeArrowheads="1"/>
            </p:cNvSpPr>
            <p:nvPr/>
          </p:nvSpPr>
          <p:spPr bwMode="auto">
            <a:xfrm rot="5400000">
              <a:off x="3976" y="3019"/>
              <a:ext cx="1815" cy="17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PE" sz="1200">
                  <a:solidFill>
                    <a:schemeClr val="bg1"/>
                  </a:solidFill>
                </a:rPr>
                <a:t>N i v e l    d e    E n t i d a d</a:t>
              </a:r>
              <a:endParaRPr lang="es-ES" sz="1200">
                <a:solidFill>
                  <a:schemeClr val="bg1"/>
                </a:solidFill>
              </a:endParaRPr>
            </a:p>
          </p:txBody>
        </p:sp>
      </p:grpSp>
      <p:sp>
        <p:nvSpPr>
          <p:cNvPr id="31747" name="Text Box 47"/>
          <p:cNvSpPr txBox="1">
            <a:spLocks noChangeArrowheads="1"/>
          </p:cNvSpPr>
          <p:nvPr/>
        </p:nvSpPr>
        <p:spPr bwMode="auto">
          <a:xfrm>
            <a:off x="5292725" y="6440488"/>
            <a:ext cx="2308225" cy="27463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PE" sz="1200"/>
              <a:t>Gráfico tomado de ERM COSO</a:t>
            </a:r>
            <a:endParaRPr lang="es-ES" sz="1200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003800" y="2070100"/>
            <a:ext cx="2952750" cy="287338"/>
          </a:xfrm>
          <a:prstGeom prst="rect">
            <a:avLst/>
          </a:prstGeom>
          <a:noFill/>
          <a:ln w="22225" algn="ctr">
            <a:noFill/>
            <a:prstDash val="dash"/>
            <a:miter lim="800000"/>
            <a:headEnd/>
            <a:tailEnd/>
          </a:ln>
        </p:spPr>
        <p:txBody>
          <a:bodyPr wrap="none" lIns="90000" anchor="ctr"/>
          <a:lstStyle/>
          <a:p>
            <a:pPr algn="ctr" eaLnBrk="0" hangingPunct="0"/>
            <a:r>
              <a:rPr lang="es-PE" sz="1600" b="1"/>
              <a:t>Categorías de Objetivos</a:t>
            </a:r>
            <a:endParaRPr lang="es-ES" sz="1600" b="1"/>
          </a:p>
        </p:txBody>
      </p:sp>
      <p:sp>
        <p:nvSpPr>
          <p:cNvPr id="31749" name="AutoShape 48"/>
          <p:cNvSpPr>
            <a:spLocks noChangeArrowheads="1"/>
          </p:cNvSpPr>
          <p:nvPr/>
        </p:nvSpPr>
        <p:spPr bwMode="auto">
          <a:xfrm rot="-166457">
            <a:off x="4789488" y="2484438"/>
            <a:ext cx="431800" cy="649287"/>
          </a:xfrm>
          <a:prstGeom prst="curvedRightArrow">
            <a:avLst>
              <a:gd name="adj1" fmla="val 30074"/>
              <a:gd name="adj2" fmla="val 60147"/>
              <a:gd name="adj3" fmla="val 33333"/>
            </a:avLst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211638" y="3476625"/>
            <a:ext cx="360362" cy="2881313"/>
          </a:xfrm>
          <a:prstGeom prst="rect">
            <a:avLst/>
          </a:prstGeom>
          <a:noFill/>
          <a:ln w="22225" algn="ctr">
            <a:noFill/>
            <a:prstDash val="dash"/>
            <a:miter lim="800000"/>
            <a:headEnd/>
            <a:tailEnd/>
          </a:ln>
        </p:spPr>
        <p:txBody>
          <a:bodyPr wrap="none" lIns="90000" anchor="ctr"/>
          <a:lstStyle/>
          <a:p>
            <a:pPr algn="ctr" eaLnBrk="0" hangingPunct="0"/>
            <a:endParaRPr lang="es-PE" sz="1600" b="1"/>
          </a:p>
          <a:p>
            <a:pPr algn="ctr" eaLnBrk="0" hangingPunct="0"/>
            <a:r>
              <a:rPr lang="es-PE" sz="1600" b="1"/>
              <a:t>c</a:t>
            </a:r>
          </a:p>
          <a:p>
            <a:pPr algn="ctr" eaLnBrk="0" hangingPunct="0"/>
            <a:r>
              <a:rPr lang="es-PE" sz="1600" b="1"/>
              <a:t>o</a:t>
            </a:r>
          </a:p>
          <a:p>
            <a:pPr algn="ctr" eaLnBrk="0" hangingPunct="0"/>
            <a:r>
              <a:rPr lang="es-PE" sz="1600" b="1"/>
              <a:t>m</a:t>
            </a:r>
          </a:p>
          <a:p>
            <a:pPr algn="ctr" eaLnBrk="0" hangingPunct="0"/>
            <a:r>
              <a:rPr lang="es-PE" sz="1600" b="1"/>
              <a:t>p</a:t>
            </a:r>
          </a:p>
          <a:p>
            <a:pPr algn="ctr" eaLnBrk="0" hangingPunct="0"/>
            <a:r>
              <a:rPr lang="es-PE" sz="1600" b="1"/>
              <a:t>o</a:t>
            </a:r>
          </a:p>
          <a:p>
            <a:pPr algn="ctr" eaLnBrk="0" hangingPunct="0"/>
            <a:r>
              <a:rPr lang="es-PE" sz="1600" b="1"/>
              <a:t>n</a:t>
            </a:r>
          </a:p>
          <a:p>
            <a:pPr algn="ctr" eaLnBrk="0" hangingPunct="0"/>
            <a:r>
              <a:rPr lang="es-PE" sz="1600" b="1"/>
              <a:t>e</a:t>
            </a:r>
          </a:p>
          <a:p>
            <a:pPr algn="ctr" eaLnBrk="0" hangingPunct="0"/>
            <a:r>
              <a:rPr lang="es-PE" sz="1600" b="1"/>
              <a:t>n</a:t>
            </a:r>
          </a:p>
          <a:p>
            <a:pPr algn="ctr" eaLnBrk="0" hangingPunct="0"/>
            <a:r>
              <a:rPr lang="es-PE" sz="1600" b="1"/>
              <a:t>t</a:t>
            </a:r>
          </a:p>
          <a:p>
            <a:pPr algn="ctr" eaLnBrk="0" hangingPunct="0"/>
            <a:r>
              <a:rPr lang="es-PE" sz="1600" b="1"/>
              <a:t>e</a:t>
            </a:r>
          </a:p>
          <a:p>
            <a:pPr algn="ctr" eaLnBrk="0" hangingPunct="0"/>
            <a:r>
              <a:rPr lang="es-PE" sz="1600" b="1"/>
              <a:t>s</a:t>
            </a:r>
          </a:p>
          <a:p>
            <a:pPr algn="ctr" eaLnBrk="0" hangingPunct="0"/>
            <a:endParaRPr lang="es-ES" sz="1600" b="1"/>
          </a:p>
        </p:txBody>
      </p:sp>
      <p:sp>
        <p:nvSpPr>
          <p:cNvPr id="31751" name="AutoShape 50"/>
          <p:cNvSpPr>
            <a:spLocks/>
          </p:cNvSpPr>
          <p:nvPr/>
        </p:nvSpPr>
        <p:spPr bwMode="auto">
          <a:xfrm>
            <a:off x="4500563" y="3571875"/>
            <a:ext cx="142875" cy="2665413"/>
          </a:xfrm>
          <a:prstGeom prst="leftBrace">
            <a:avLst>
              <a:gd name="adj1" fmla="val 1554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31752" name="1 Rectángulo"/>
          <p:cNvSpPr>
            <a:spLocks noChangeArrowheads="1"/>
          </p:cNvSpPr>
          <p:nvPr/>
        </p:nvSpPr>
        <p:spPr bwMode="auto">
          <a:xfrm>
            <a:off x="323850" y="1349375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Elementos conceptuales</a:t>
            </a:r>
          </a:p>
        </p:txBody>
      </p:sp>
      <p:sp>
        <p:nvSpPr>
          <p:cNvPr id="31753" name="1 Rectángulo"/>
          <p:cNvSpPr>
            <a:spLocks noChangeArrowheads="1"/>
          </p:cNvSpPr>
          <p:nvPr/>
        </p:nvSpPr>
        <p:spPr bwMode="auto">
          <a:xfrm>
            <a:off x="476250" y="849313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ChangeArrowheads="1"/>
          </p:cNvSpPr>
          <p:nvPr/>
        </p:nvSpPr>
        <p:spPr bwMode="auto">
          <a:xfrm>
            <a:off x="539750" y="2176463"/>
            <a:ext cx="36718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400">
                <a:solidFill>
                  <a:srgbClr val="000066"/>
                </a:solidFill>
                <a:latin typeface="Arial Narrow" pitchFamily="34" charset="0"/>
              </a:rPr>
              <a:t>Los riesgos pueden surgir por diversas fuentes, internas o externas, y pueden agruparse en diversas categorías o tipos.</a:t>
            </a:r>
            <a:r>
              <a:rPr lang="es-ES" sz="2400">
                <a:solidFill>
                  <a:srgbClr val="000066"/>
                </a:solidFill>
                <a:latin typeface="Arial Narrow" pitchFamily="34" charset="0"/>
              </a:rPr>
              <a:t> </a:t>
            </a:r>
            <a:endParaRPr lang="es-ES_tradnl" sz="2400">
              <a:solidFill>
                <a:srgbClr val="000066"/>
              </a:solidFill>
              <a:latin typeface="Arial Narrow" pitchFamily="34" charset="0"/>
            </a:endParaRPr>
          </a:p>
          <a:p>
            <a:pPr marL="177800" indent="-177800" algn="just">
              <a:spcBef>
                <a:spcPct val="20000"/>
              </a:spcBef>
              <a:buFont typeface="Wingdings" pitchFamily="2" charset="2"/>
              <a:buChar char="Ø"/>
            </a:pPr>
            <a:endParaRPr lang="es-ES_tradnl" sz="2400">
              <a:solidFill>
                <a:srgbClr val="000066"/>
              </a:solidFill>
              <a:latin typeface="Arial Narrow" pitchFamily="34" charset="0"/>
            </a:endParaRPr>
          </a:p>
          <a:p>
            <a:pPr marL="177800" indent="-1778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400">
                <a:solidFill>
                  <a:srgbClr val="000066"/>
                </a:solidFill>
                <a:latin typeface="Arial Narrow" pitchFamily="34" charset="0"/>
              </a:rPr>
              <a:t>A continuación se presenta una lista no limitativa de los diversos tipos de riesgos a que está expuesta una empresa</a:t>
            </a:r>
          </a:p>
          <a:p>
            <a:pPr marL="177800" indent="-177800" algn="just">
              <a:spcBef>
                <a:spcPct val="20000"/>
              </a:spcBef>
              <a:buFontTx/>
              <a:buChar char="•"/>
            </a:pPr>
            <a:endParaRPr lang="es-PE" sz="2400">
              <a:solidFill>
                <a:srgbClr val="000066"/>
              </a:solidFill>
              <a:latin typeface="Arial Narrow" pitchFamily="34" charset="0"/>
            </a:endParaRPr>
          </a:p>
        </p:txBody>
      </p:sp>
      <p:grpSp>
        <p:nvGrpSpPr>
          <p:cNvPr id="32770" name="Group 4"/>
          <p:cNvGrpSpPr>
            <a:grpSpLocks/>
          </p:cNvGrpSpPr>
          <p:nvPr/>
        </p:nvGrpSpPr>
        <p:grpSpPr bwMode="auto">
          <a:xfrm>
            <a:off x="5253038" y="3357563"/>
            <a:ext cx="2738437" cy="2952750"/>
            <a:chOff x="787" y="2047"/>
            <a:chExt cx="1725" cy="1860"/>
          </a:xfrm>
        </p:grpSpPr>
        <p:grpSp>
          <p:nvGrpSpPr>
            <p:cNvPr id="32775" name="Group 6"/>
            <p:cNvGrpSpPr>
              <a:grpSpLocks/>
            </p:cNvGrpSpPr>
            <p:nvPr/>
          </p:nvGrpSpPr>
          <p:grpSpPr bwMode="auto">
            <a:xfrm>
              <a:off x="787" y="2047"/>
              <a:ext cx="1725" cy="227"/>
              <a:chOff x="787" y="2047"/>
              <a:chExt cx="1725" cy="227"/>
            </a:xfrm>
          </p:grpSpPr>
          <p:sp>
            <p:nvSpPr>
              <p:cNvPr id="32794" name="Rectangle 7"/>
              <p:cNvSpPr>
                <a:spLocks noChangeArrowheads="1"/>
              </p:cNvSpPr>
              <p:nvPr/>
            </p:nvSpPr>
            <p:spPr bwMode="auto">
              <a:xfrm>
                <a:off x="1060" y="2047"/>
                <a:ext cx="1452" cy="227"/>
              </a:xfrm>
              <a:prstGeom prst="rect">
                <a:avLst/>
              </a:prstGeom>
              <a:solidFill>
                <a:srgbClr val="000080">
                  <a:alpha val="10196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/>
                  <a:t>Riesgo de Crédito</a:t>
                </a:r>
                <a:endParaRPr lang="es-ES" sz="1600" b="1"/>
              </a:p>
            </p:txBody>
          </p:sp>
          <p:sp>
            <p:nvSpPr>
              <p:cNvPr id="32795" name="Rectangle 8"/>
              <p:cNvSpPr>
                <a:spLocks noChangeArrowheads="1"/>
              </p:cNvSpPr>
              <p:nvPr/>
            </p:nvSpPr>
            <p:spPr bwMode="auto">
              <a:xfrm>
                <a:off x="787" y="2047"/>
                <a:ext cx="228" cy="227"/>
              </a:xfrm>
              <a:prstGeom prst="rect">
                <a:avLst/>
              </a:prstGeom>
              <a:solidFill>
                <a:srgbClr val="000080">
                  <a:alpha val="10196"/>
                </a:srgbClr>
              </a:solidFill>
              <a:ln w="222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/>
                  <a:t>1</a:t>
                </a:r>
                <a:endParaRPr lang="es-ES" sz="1600" b="1"/>
              </a:p>
            </p:txBody>
          </p:sp>
        </p:grpSp>
        <p:grpSp>
          <p:nvGrpSpPr>
            <p:cNvPr id="32776" name="Group 9"/>
            <p:cNvGrpSpPr>
              <a:grpSpLocks/>
            </p:cNvGrpSpPr>
            <p:nvPr/>
          </p:nvGrpSpPr>
          <p:grpSpPr bwMode="auto">
            <a:xfrm>
              <a:off x="787" y="2319"/>
              <a:ext cx="1725" cy="227"/>
              <a:chOff x="787" y="2319"/>
              <a:chExt cx="1725" cy="227"/>
            </a:xfrm>
          </p:grpSpPr>
          <p:sp>
            <p:nvSpPr>
              <p:cNvPr id="32792" name="Rectangle 10"/>
              <p:cNvSpPr>
                <a:spLocks noChangeArrowheads="1"/>
              </p:cNvSpPr>
              <p:nvPr/>
            </p:nvSpPr>
            <p:spPr bwMode="auto">
              <a:xfrm>
                <a:off x="1060" y="2319"/>
                <a:ext cx="1452" cy="226"/>
              </a:xfrm>
              <a:prstGeom prst="rect">
                <a:avLst/>
              </a:prstGeom>
              <a:solidFill>
                <a:srgbClr val="000080">
                  <a:alpha val="25098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/>
                  <a:t>Riesgo Estratégico</a:t>
                </a:r>
                <a:endParaRPr lang="es-ES" sz="1600" b="1"/>
              </a:p>
            </p:txBody>
          </p:sp>
          <p:sp>
            <p:nvSpPr>
              <p:cNvPr id="32793" name="Rectangle 11"/>
              <p:cNvSpPr>
                <a:spLocks noChangeArrowheads="1"/>
              </p:cNvSpPr>
              <p:nvPr/>
            </p:nvSpPr>
            <p:spPr bwMode="auto">
              <a:xfrm>
                <a:off x="787" y="2319"/>
                <a:ext cx="228" cy="227"/>
              </a:xfrm>
              <a:prstGeom prst="rect">
                <a:avLst/>
              </a:prstGeom>
              <a:solidFill>
                <a:srgbClr val="000080">
                  <a:alpha val="25098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/>
                  <a:t>2</a:t>
                </a:r>
                <a:endParaRPr lang="es-ES" sz="1600" b="1"/>
              </a:p>
            </p:txBody>
          </p:sp>
        </p:grpSp>
        <p:grpSp>
          <p:nvGrpSpPr>
            <p:cNvPr id="32777" name="Group 12"/>
            <p:cNvGrpSpPr>
              <a:grpSpLocks/>
            </p:cNvGrpSpPr>
            <p:nvPr/>
          </p:nvGrpSpPr>
          <p:grpSpPr bwMode="auto">
            <a:xfrm>
              <a:off x="787" y="2591"/>
              <a:ext cx="1725" cy="227"/>
              <a:chOff x="787" y="2591"/>
              <a:chExt cx="1725" cy="227"/>
            </a:xfrm>
          </p:grpSpPr>
          <p:sp>
            <p:nvSpPr>
              <p:cNvPr id="32790" name="Rectangle 13"/>
              <p:cNvSpPr>
                <a:spLocks noChangeArrowheads="1"/>
              </p:cNvSpPr>
              <p:nvPr/>
            </p:nvSpPr>
            <p:spPr bwMode="auto">
              <a:xfrm>
                <a:off x="1060" y="2591"/>
                <a:ext cx="1452" cy="227"/>
              </a:xfrm>
              <a:prstGeom prst="rect">
                <a:avLst/>
              </a:prstGeom>
              <a:solidFill>
                <a:srgbClr val="000080">
                  <a:alpha val="39999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/>
                  <a:t>Riesgo de Liquidez</a:t>
                </a:r>
                <a:endParaRPr lang="es-ES" sz="1600" b="1"/>
              </a:p>
            </p:txBody>
          </p:sp>
          <p:sp>
            <p:nvSpPr>
              <p:cNvPr id="32791" name="Rectangle 14"/>
              <p:cNvSpPr>
                <a:spLocks noChangeArrowheads="1"/>
              </p:cNvSpPr>
              <p:nvPr/>
            </p:nvSpPr>
            <p:spPr bwMode="auto">
              <a:xfrm>
                <a:off x="787" y="2591"/>
                <a:ext cx="228" cy="227"/>
              </a:xfrm>
              <a:prstGeom prst="rect">
                <a:avLst/>
              </a:prstGeom>
              <a:solidFill>
                <a:srgbClr val="000080">
                  <a:alpha val="39999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/>
                  <a:t>3</a:t>
                </a:r>
                <a:endParaRPr lang="es-ES" sz="1600" b="1"/>
              </a:p>
            </p:txBody>
          </p:sp>
        </p:grpSp>
        <p:grpSp>
          <p:nvGrpSpPr>
            <p:cNvPr id="32778" name="Group 15"/>
            <p:cNvGrpSpPr>
              <a:grpSpLocks/>
            </p:cNvGrpSpPr>
            <p:nvPr/>
          </p:nvGrpSpPr>
          <p:grpSpPr bwMode="auto">
            <a:xfrm>
              <a:off x="787" y="2857"/>
              <a:ext cx="1725" cy="233"/>
              <a:chOff x="787" y="2857"/>
              <a:chExt cx="1725" cy="233"/>
            </a:xfrm>
          </p:grpSpPr>
          <p:sp>
            <p:nvSpPr>
              <p:cNvPr id="32788" name="Rectangle 16"/>
              <p:cNvSpPr>
                <a:spLocks noChangeArrowheads="1"/>
              </p:cNvSpPr>
              <p:nvPr/>
            </p:nvSpPr>
            <p:spPr bwMode="auto">
              <a:xfrm>
                <a:off x="1060" y="2857"/>
                <a:ext cx="1452" cy="227"/>
              </a:xfrm>
              <a:prstGeom prst="rect">
                <a:avLst/>
              </a:prstGeom>
              <a:solidFill>
                <a:srgbClr val="000080">
                  <a:alpha val="54901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>
                    <a:solidFill>
                      <a:schemeClr val="bg1"/>
                    </a:solidFill>
                  </a:rPr>
                  <a:t>Riesgo de Mercado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789" name="Rectangle 17"/>
              <p:cNvSpPr>
                <a:spLocks noChangeArrowheads="1"/>
              </p:cNvSpPr>
              <p:nvPr/>
            </p:nvSpPr>
            <p:spPr bwMode="auto">
              <a:xfrm>
                <a:off x="787" y="2863"/>
                <a:ext cx="228" cy="227"/>
              </a:xfrm>
              <a:prstGeom prst="rect">
                <a:avLst/>
              </a:prstGeom>
              <a:solidFill>
                <a:srgbClr val="000080">
                  <a:alpha val="54901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>
                    <a:solidFill>
                      <a:schemeClr val="bg1"/>
                    </a:solidFill>
                  </a:rPr>
                  <a:t>4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779" name="Group 18"/>
            <p:cNvGrpSpPr>
              <a:grpSpLocks/>
            </p:cNvGrpSpPr>
            <p:nvPr/>
          </p:nvGrpSpPr>
          <p:grpSpPr bwMode="auto">
            <a:xfrm>
              <a:off x="787" y="3135"/>
              <a:ext cx="1725" cy="227"/>
              <a:chOff x="787" y="3135"/>
              <a:chExt cx="1725" cy="227"/>
            </a:xfrm>
          </p:grpSpPr>
          <p:sp>
            <p:nvSpPr>
              <p:cNvPr id="32786" name="Rectangle 19"/>
              <p:cNvSpPr>
                <a:spLocks noChangeArrowheads="1"/>
              </p:cNvSpPr>
              <p:nvPr/>
            </p:nvSpPr>
            <p:spPr bwMode="auto">
              <a:xfrm>
                <a:off x="1060" y="3136"/>
                <a:ext cx="1452" cy="226"/>
              </a:xfrm>
              <a:prstGeom prst="rect">
                <a:avLst/>
              </a:prstGeom>
              <a:solidFill>
                <a:srgbClr val="000080">
                  <a:alpha val="70195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>
                    <a:solidFill>
                      <a:schemeClr val="bg1"/>
                    </a:solidFill>
                  </a:rPr>
                  <a:t>Riesgo Operacional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787" name="Rectangle 20"/>
              <p:cNvSpPr>
                <a:spLocks noChangeArrowheads="1"/>
              </p:cNvSpPr>
              <p:nvPr/>
            </p:nvSpPr>
            <p:spPr bwMode="auto">
              <a:xfrm>
                <a:off x="787" y="3135"/>
                <a:ext cx="228" cy="227"/>
              </a:xfrm>
              <a:prstGeom prst="rect">
                <a:avLst/>
              </a:prstGeom>
              <a:solidFill>
                <a:srgbClr val="000080">
                  <a:alpha val="70195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>
                    <a:solidFill>
                      <a:schemeClr val="bg1"/>
                    </a:solidFill>
                  </a:rPr>
                  <a:t>5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780" name="Group 21"/>
            <p:cNvGrpSpPr>
              <a:grpSpLocks/>
            </p:cNvGrpSpPr>
            <p:nvPr/>
          </p:nvGrpSpPr>
          <p:grpSpPr bwMode="auto">
            <a:xfrm>
              <a:off x="787" y="3407"/>
              <a:ext cx="1725" cy="228"/>
              <a:chOff x="787" y="3407"/>
              <a:chExt cx="1725" cy="228"/>
            </a:xfrm>
          </p:grpSpPr>
          <p:sp>
            <p:nvSpPr>
              <p:cNvPr id="32784" name="Rectangle 22"/>
              <p:cNvSpPr>
                <a:spLocks noChangeArrowheads="1"/>
              </p:cNvSpPr>
              <p:nvPr/>
            </p:nvSpPr>
            <p:spPr bwMode="auto">
              <a:xfrm>
                <a:off x="1060" y="3408"/>
                <a:ext cx="1452" cy="227"/>
              </a:xfrm>
              <a:prstGeom prst="rect">
                <a:avLst/>
              </a:prstGeom>
              <a:solidFill>
                <a:srgbClr val="000080">
                  <a:alpha val="85097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>
                    <a:solidFill>
                      <a:schemeClr val="bg1"/>
                    </a:solidFill>
                  </a:rPr>
                  <a:t>Riesgo de Seguro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785" name="Rectangle 23"/>
              <p:cNvSpPr>
                <a:spLocks noChangeArrowheads="1"/>
              </p:cNvSpPr>
              <p:nvPr/>
            </p:nvSpPr>
            <p:spPr bwMode="auto">
              <a:xfrm>
                <a:off x="787" y="3407"/>
                <a:ext cx="228" cy="227"/>
              </a:xfrm>
              <a:prstGeom prst="rect">
                <a:avLst/>
              </a:prstGeom>
              <a:solidFill>
                <a:srgbClr val="000080">
                  <a:alpha val="85097"/>
                </a:srgbClr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>
                    <a:solidFill>
                      <a:schemeClr val="bg1"/>
                    </a:solidFill>
                  </a:rPr>
                  <a:t>6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781" name="Group 24"/>
            <p:cNvGrpSpPr>
              <a:grpSpLocks/>
            </p:cNvGrpSpPr>
            <p:nvPr/>
          </p:nvGrpSpPr>
          <p:grpSpPr bwMode="auto">
            <a:xfrm>
              <a:off x="787" y="3679"/>
              <a:ext cx="1725" cy="228"/>
              <a:chOff x="787" y="3679"/>
              <a:chExt cx="1725" cy="228"/>
            </a:xfrm>
          </p:grpSpPr>
          <p:sp>
            <p:nvSpPr>
              <p:cNvPr id="32782" name="Rectangle 25"/>
              <p:cNvSpPr>
                <a:spLocks noChangeArrowheads="1"/>
              </p:cNvSpPr>
              <p:nvPr/>
            </p:nvSpPr>
            <p:spPr bwMode="auto">
              <a:xfrm>
                <a:off x="1060" y="3680"/>
                <a:ext cx="1452" cy="227"/>
              </a:xfrm>
              <a:prstGeom prst="rect">
                <a:avLst/>
              </a:prstGeom>
              <a:solidFill>
                <a:srgbClr val="00008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anchor="ctr"/>
              <a:lstStyle/>
              <a:p>
                <a:pPr eaLnBrk="0" hangingPunct="0"/>
                <a:r>
                  <a:rPr lang="es-PE" sz="1600" b="1">
                    <a:solidFill>
                      <a:schemeClr val="bg1"/>
                    </a:solidFill>
                  </a:rPr>
                  <a:t>Riesgo de Reputación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783" name="Rectangle 26"/>
              <p:cNvSpPr>
                <a:spLocks noChangeArrowheads="1"/>
              </p:cNvSpPr>
              <p:nvPr/>
            </p:nvSpPr>
            <p:spPr bwMode="auto">
              <a:xfrm>
                <a:off x="787" y="3679"/>
                <a:ext cx="228" cy="227"/>
              </a:xfrm>
              <a:prstGeom prst="rect">
                <a:avLst/>
              </a:prstGeom>
              <a:solidFill>
                <a:srgbClr val="000080"/>
              </a:solidFill>
              <a:ln w="222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s-PE" sz="1600" b="1">
                    <a:solidFill>
                      <a:schemeClr val="bg1"/>
                    </a:solidFill>
                  </a:rPr>
                  <a:t>7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148263" y="3000375"/>
            <a:ext cx="2952750" cy="3455988"/>
          </a:xfrm>
          <a:prstGeom prst="rect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anchor="ctr"/>
          <a:lstStyle/>
          <a:p>
            <a:pPr algn="ctr" eaLnBrk="0" hangingPunct="0"/>
            <a:r>
              <a:rPr lang="es-PE" sz="1600" b="1"/>
              <a:t>Tipos de riesgo</a:t>
            </a:r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PE" sz="1600" b="1"/>
          </a:p>
          <a:p>
            <a:pPr algn="ctr" eaLnBrk="0" hangingPunct="0"/>
            <a:endParaRPr lang="es-ES" sz="1600" b="1"/>
          </a:p>
        </p:txBody>
      </p:sp>
      <p:sp>
        <p:nvSpPr>
          <p:cNvPr id="32772" name="AutoShape 27"/>
          <p:cNvSpPr>
            <a:spLocks noChangeArrowheads="1"/>
          </p:cNvSpPr>
          <p:nvPr/>
        </p:nvSpPr>
        <p:spPr bwMode="auto">
          <a:xfrm>
            <a:off x="4284663" y="5068888"/>
            <a:ext cx="574675" cy="503237"/>
          </a:xfrm>
          <a:prstGeom prst="rightArrow">
            <a:avLst>
              <a:gd name="adj1" fmla="val 50000"/>
              <a:gd name="adj2" fmla="val 285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32773" name="1 Rectángulo"/>
          <p:cNvSpPr>
            <a:spLocks noChangeArrowheads="1"/>
          </p:cNvSpPr>
          <p:nvPr/>
        </p:nvSpPr>
        <p:spPr bwMode="auto">
          <a:xfrm>
            <a:off x="323850" y="1500188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Elementos conceptuales</a:t>
            </a:r>
          </a:p>
        </p:txBody>
      </p:sp>
      <p:sp>
        <p:nvSpPr>
          <p:cNvPr id="32774" name="1 Rectángulo"/>
          <p:cNvSpPr>
            <a:spLocks noChangeArrowheads="1"/>
          </p:cNvSpPr>
          <p:nvPr/>
        </p:nvSpPr>
        <p:spPr bwMode="auto">
          <a:xfrm>
            <a:off x="323850" y="92075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500333"/>
            <a:ext cx="8280400" cy="3786187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s-PE" sz="2800" b="1" dirty="0" smtClean="0">
              <a:latin typeface="Arial Narrow" pitchFamily="34" charset="0"/>
            </a:endParaRPr>
          </a:p>
          <a:p>
            <a:pPr eaLnBrk="1" hangingPunct="1">
              <a:buFontTx/>
              <a:buChar char="•"/>
            </a:pPr>
            <a:r>
              <a:rPr lang="es-PE" sz="2400" b="1" dirty="0" smtClean="0">
                <a:latin typeface="Arial Narrow" pitchFamily="34" charset="0"/>
              </a:rPr>
              <a:t>Prácticas cuestionables:</a:t>
            </a:r>
            <a:r>
              <a:rPr lang="es-PE" sz="2400" dirty="0" smtClean="0">
                <a:latin typeface="Arial Narrow" pitchFamily="34" charset="0"/>
              </a:rPr>
              <a:t> sistemas internos que faciliten la oportuna investigación de actividades ilícitas y fraudulentas. Rol de Auditoria, Comité de Auditoría.</a:t>
            </a:r>
          </a:p>
          <a:p>
            <a:pPr eaLnBrk="1" hangingPunct="1">
              <a:buFontTx/>
              <a:buChar char="•"/>
            </a:pPr>
            <a:endParaRPr lang="es-PE" sz="2400" b="1" dirty="0" smtClean="0">
              <a:latin typeface="Arial Narrow" pitchFamily="34" charset="0"/>
            </a:endParaRPr>
          </a:p>
          <a:p>
            <a:pPr eaLnBrk="1" hangingPunct="1">
              <a:buFontTx/>
              <a:buChar char="•"/>
            </a:pPr>
            <a:r>
              <a:rPr lang="es-PE" sz="2400" b="1" dirty="0" smtClean="0">
                <a:latin typeface="Arial Narrow" pitchFamily="34" charset="0"/>
              </a:rPr>
              <a:t>Control interno:</a:t>
            </a:r>
            <a:r>
              <a:rPr lang="es-PE" sz="2400" dirty="0" smtClean="0">
                <a:latin typeface="Arial Narrow" pitchFamily="34" charset="0"/>
              </a:rPr>
              <a:t> la gestión integral de riesgos incluye al control interno, del que es parte integral y desarrolla los conceptos de control interno en una forma más amplia con un mayor énfasis en el riesgo.</a:t>
            </a:r>
          </a:p>
        </p:txBody>
      </p:sp>
      <p:sp>
        <p:nvSpPr>
          <p:cNvPr id="33794" name="1 Rectángulo"/>
          <p:cNvSpPr>
            <a:spLocks noChangeArrowheads="1"/>
          </p:cNvSpPr>
          <p:nvPr/>
        </p:nvSpPr>
        <p:spPr bwMode="auto">
          <a:xfrm>
            <a:off x="323850" y="1916106"/>
            <a:ext cx="8531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Reglamento Gestión Integral de Riesgos</a:t>
            </a:r>
          </a:p>
        </p:txBody>
      </p:sp>
      <p:sp>
        <p:nvSpPr>
          <p:cNvPr id="33795" name="1 Rectángulo"/>
          <p:cNvSpPr>
            <a:spLocks noChangeArrowheads="1"/>
          </p:cNvSpPr>
          <p:nvPr/>
        </p:nvSpPr>
        <p:spPr bwMode="auto">
          <a:xfrm>
            <a:off x="323850" y="1206488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887684"/>
            <a:ext cx="8280400" cy="36845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s-PE" sz="2400" b="1" dirty="0" smtClean="0">
                <a:latin typeface="Arial Narrow" pitchFamily="34" charset="0"/>
              </a:rPr>
              <a:t>Directorio:</a:t>
            </a:r>
            <a:r>
              <a:rPr lang="es-PE" sz="2400" dirty="0" smtClean="0">
                <a:latin typeface="Arial Narrow" pitchFamily="34" charset="0"/>
              </a:rPr>
              <a:t> Responsable de las políticas y de asegurar que el capital sea suficiente para enfrentar los riesgos de la empresa. Directorio suscribe anualmente una “Declaración de Cumplimiento”, que debe estar a disposición de la SBS.</a:t>
            </a:r>
          </a:p>
          <a:p>
            <a:pPr eaLnBrk="1" hangingPunct="1">
              <a:buFontTx/>
              <a:buChar char="•"/>
            </a:pPr>
            <a:endParaRPr lang="es-PE" sz="2400" dirty="0" smtClean="0">
              <a:latin typeface="Arial Narrow" pitchFamily="34" charset="0"/>
            </a:endParaRPr>
          </a:p>
          <a:p>
            <a:pPr eaLnBrk="1" hangingPunct="1">
              <a:buFontTx/>
              <a:buChar char="•"/>
            </a:pPr>
            <a:r>
              <a:rPr lang="es-PE" sz="2400" b="1" dirty="0" smtClean="0">
                <a:latin typeface="Arial Narrow" pitchFamily="34" charset="0"/>
              </a:rPr>
              <a:t>Gerencia:</a:t>
            </a:r>
            <a:r>
              <a:rPr lang="es-PE" sz="2400" dirty="0" smtClean="0">
                <a:latin typeface="Arial Narrow" pitchFamily="34" charset="0"/>
              </a:rPr>
              <a:t> Responsable de la implementación del Sistema de Gestión Integral de Riesgos.</a:t>
            </a:r>
          </a:p>
        </p:txBody>
      </p:sp>
      <p:sp>
        <p:nvSpPr>
          <p:cNvPr id="35842" name="1 Rectángulo"/>
          <p:cNvSpPr>
            <a:spLocks noChangeArrowheads="1"/>
          </p:cNvSpPr>
          <p:nvPr/>
        </p:nvSpPr>
        <p:spPr bwMode="auto">
          <a:xfrm>
            <a:off x="323850" y="1987544"/>
            <a:ext cx="8531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Gestión Integral de Riesgos</a:t>
            </a:r>
          </a:p>
        </p:txBody>
      </p:sp>
      <p:sp>
        <p:nvSpPr>
          <p:cNvPr id="35843" name="1 Rectángulo"/>
          <p:cNvSpPr>
            <a:spLocks noChangeArrowheads="1"/>
          </p:cNvSpPr>
          <p:nvPr/>
        </p:nvSpPr>
        <p:spPr bwMode="auto">
          <a:xfrm>
            <a:off x="323850" y="1214422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Rectángulo"/>
          <p:cNvSpPr>
            <a:spLocks noChangeArrowheads="1"/>
          </p:cNvSpPr>
          <p:nvPr/>
        </p:nvSpPr>
        <p:spPr bwMode="auto">
          <a:xfrm>
            <a:off x="323850" y="1206488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Contenido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116013" y="2227278"/>
            <a:ext cx="7129462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Definición de PBS IAIS No. 10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Objetivos exposición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Acciones de supervisión implementadas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Resultados de acciones implementadas</a:t>
            </a:r>
          </a:p>
          <a:p>
            <a:pPr marL="3556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Retos y perspectivas</a:t>
            </a:r>
          </a:p>
          <a:p>
            <a:pPr marL="355600" indent="-355600" algn="just"/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28802"/>
            <a:ext cx="8391554" cy="3500462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s-PE" sz="2400" dirty="0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es-PE" sz="2800" dirty="0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s-PE" sz="2400" dirty="0" smtClean="0">
                <a:latin typeface="Arial Narrow" pitchFamily="34" charset="0"/>
              </a:rPr>
              <a:t>Los comités requeridos son los siguientes:</a:t>
            </a:r>
          </a:p>
          <a:p>
            <a:pPr eaLnBrk="1" hangingPunct="1">
              <a:buFont typeface="Wingdings" pitchFamily="2" charset="2"/>
              <a:buChar char="Ø"/>
            </a:pPr>
            <a:endParaRPr lang="es-PE" sz="2400" dirty="0" smtClean="0">
              <a:latin typeface="Arial Narrow" pitchFamily="34" charset="0"/>
            </a:endParaRPr>
          </a:p>
          <a:p>
            <a:pPr marL="877888" lvl="1" indent="-420688" eaLnBrk="1" hangingPunct="1"/>
            <a:r>
              <a:rPr lang="es-PE" sz="2400" b="1" dirty="0" smtClean="0">
                <a:latin typeface="Arial Narrow" pitchFamily="34" charset="0"/>
              </a:rPr>
              <a:t>Comité de Riesgos:</a:t>
            </a:r>
            <a:r>
              <a:rPr lang="es-PE" sz="2400" dirty="0" smtClean="0">
                <a:latin typeface="Arial Narrow" pitchFamily="34" charset="0"/>
              </a:rPr>
              <a:t> Comité integral. Incluye al menos un director.</a:t>
            </a:r>
          </a:p>
          <a:p>
            <a:pPr marL="877888" lvl="1" indent="-420688" eaLnBrk="1" hangingPunct="1"/>
            <a:r>
              <a:rPr lang="es-PE" sz="2400" b="1" dirty="0" smtClean="0">
                <a:latin typeface="Arial Narrow" pitchFamily="34" charset="0"/>
              </a:rPr>
              <a:t>Comité de Auditoría:</a:t>
            </a:r>
            <a:r>
              <a:rPr lang="es-PE" sz="2400" dirty="0" smtClean="0">
                <a:latin typeface="Arial Narrow" pitchFamily="34" charset="0"/>
              </a:rPr>
              <a:t> Mínimo 3 directores, uno de ellos </a:t>
            </a:r>
            <a:r>
              <a:rPr lang="es-PE" sz="2400" u="sng" dirty="0" smtClean="0">
                <a:latin typeface="Arial Narrow" pitchFamily="34" charset="0"/>
              </a:rPr>
              <a:t>independiente</a:t>
            </a:r>
            <a:r>
              <a:rPr lang="es-PE" sz="2400" dirty="0" smtClean="0">
                <a:latin typeface="Arial Narrow" pitchFamily="34" charset="0"/>
              </a:rPr>
              <a:t>. </a:t>
            </a:r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37890" name="1 Rectángulo"/>
          <p:cNvSpPr>
            <a:spLocks noChangeArrowheads="1"/>
          </p:cNvSpPr>
          <p:nvPr/>
        </p:nvSpPr>
        <p:spPr bwMode="auto">
          <a:xfrm>
            <a:off x="323850" y="1849431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Reglamento Gestión Integral de Riesgos</a:t>
            </a:r>
          </a:p>
        </p:txBody>
      </p:sp>
      <p:sp>
        <p:nvSpPr>
          <p:cNvPr id="37891" name="1 Rectángulo"/>
          <p:cNvSpPr>
            <a:spLocks noChangeArrowheads="1"/>
          </p:cNvSpPr>
          <p:nvPr/>
        </p:nvSpPr>
        <p:spPr bwMode="auto">
          <a:xfrm>
            <a:off x="323850" y="1071546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821017"/>
            <a:ext cx="8013700" cy="475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s-ES" dirty="0" smtClean="0">
              <a:latin typeface="Arial Narrow" pitchFamily="34" charset="0"/>
            </a:endParaRPr>
          </a:p>
          <a:p>
            <a:pPr marL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PE" sz="2400" dirty="0" smtClean="0">
                <a:latin typeface="Arial Narrow" pitchFamily="34" charset="0"/>
              </a:rPr>
              <a:t>Las empresas pueden organizarse en unidades centralizadas o en unidades especializadas en riesgos específicos. </a:t>
            </a:r>
          </a:p>
          <a:p>
            <a:pPr marL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s-PE" sz="2400" dirty="0" smtClean="0">
              <a:latin typeface="Arial Narrow" pitchFamily="34" charset="0"/>
            </a:endParaRPr>
          </a:p>
          <a:p>
            <a:pPr marL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PE" sz="2400" dirty="0" smtClean="0">
                <a:latin typeface="Arial Narrow" pitchFamily="34" charset="0"/>
              </a:rPr>
              <a:t>Propone políticas y procedimientos. Guía la integración entre los riesgos.</a:t>
            </a:r>
          </a:p>
          <a:p>
            <a:pPr marL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s-PE" sz="2400" dirty="0" smtClean="0">
              <a:latin typeface="Arial Narrow" pitchFamily="34" charset="0"/>
            </a:endParaRPr>
          </a:p>
          <a:p>
            <a:pPr marL="0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PE" sz="2400" dirty="0" smtClean="0">
                <a:latin typeface="Arial Narrow" pitchFamily="34" charset="0"/>
              </a:rPr>
              <a:t>Reporta a la Gerencia General y al Comité de Riesgos los aspectos relevantes.</a:t>
            </a:r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68313" y="2281234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2800" b="1" dirty="0">
                <a:solidFill>
                  <a:srgbClr val="000066"/>
                </a:solidFill>
                <a:latin typeface="Arial Narrow" pitchFamily="34" charset="0"/>
              </a:rPr>
              <a:t>Unidad de Riesgos</a:t>
            </a:r>
            <a:endParaRPr lang="es-ES" sz="2800" b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39939" name="1 Rectángulo"/>
          <p:cNvSpPr>
            <a:spLocks noChangeArrowheads="1"/>
          </p:cNvSpPr>
          <p:nvPr/>
        </p:nvSpPr>
        <p:spPr bwMode="auto">
          <a:xfrm>
            <a:off x="323850" y="1563678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Reglamento Gestión Integral de Riesgos</a:t>
            </a:r>
          </a:p>
        </p:txBody>
      </p:sp>
      <p:sp>
        <p:nvSpPr>
          <p:cNvPr id="39940" name="1 Rectángulo"/>
          <p:cNvSpPr>
            <a:spLocks noChangeArrowheads="1"/>
          </p:cNvSpPr>
          <p:nvPr/>
        </p:nvSpPr>
        <p:spPr bwMode="auto">
          <a:xfrm>
            <a:off x="323850" y="920736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606675"/>
            <a:ext cx="8013700" cy="44656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200" dirty="0" smtClean="0">
              <a:latin typeface="Arial Narrow" pitchFamily="34" charset="0"/>
            </a:endParaRP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PE" sz="2400" dirty="0" smtClean="0">
                <a:latin typeface="Arial Narrow" pitchFamily="34" charset="0"/>
              </a:rPr>
              <a:t>Subcontratación significativa requiere ser aprobada por el Directorio.</a:t>
            </a: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s-PE" sz="2400" dirty="0" smtClean="0">
              <a:latin typeface="Arial Narrow" pitchFamily="34" charset="0"/>
            </a:endParaRP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PE" sz="2400" dirty="0" smtClean="0">
                <a:latin typeface="Arial Narrow" pitchFamily="34" charset="0"/>
              </a:rPr>
              <a:t>Empresas pueden subcontratar funciones de la </a:t>
            </a:r>
            <a:r>
              <a:rPr lang="es-PE" sz="2400" dirty="0" smtClean="0">
                <a:latin typeface="Arial Narrow" pitchFamily="34" charset="0"/>
              </a:rPr>
              <a:t>gestión </a:t>
            </a:r>
            <a:r>
              <a:rPr lang="es-PE" sz="2400" dirty="0" smtClean="0">
                <a:latin typeface="Arial Narrow" pitchFamily="34" charset="0"/>
              </a:rPr>
              <a:t>de riesgos.</a:t>
            </a: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s-PE" sz="2400" dirty="0" smtClean="0">
              <a:latin typeface="Arial Narrow" pitchFamily="34" charset="0"/>
            </a:endParaRP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PE" sz="2400" dirty="0" smtClean="0">
                <a:latin typeface="Arial Narrow" pitchFamily="34" charset="0"/>
              </a:rPr>
              <a:t>Empresas pueden subcontratar funciones de auditoría interna para lo cual se requiere contar con la autorización previa de la Superintendencia.</a:t>
            </a: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s-ES_tradnl" sz="2400" dirty="0" smtClean="0">
              <a:latin typeface="Arial Narrow" pitchFamily="34" charset="0"/>
            </a:endParaRPr>
          </a:p>
          <a:p>
            <a:pPr marL="53280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ES_tradnl" sz="2400" dirty="0" smtClean="0">
                <a:latin typeface="Arial Narrow" pitchFamily="34" charset="0"/>
              </a:rPr>
              <a:t>Cualquiera sea el nivel de subcontratación, el jefe de auditoría continúa siendo responsable de asegurar que la auditoría interna funcione de manera adecuada y eficaz</a:t>
            </a:r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39750" y="2066925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2800" b="1">
                <a:solidFill>
                  <a:srgbClr val="000066"/>
                </a:solidFill>
                <a:latin typeface="Arial Narrow" pitchFamily="34" charset="0"/>
              </a:rPr>
              <a:t>Subcontratación</a:t>
            </a:r>
            <a:endParaRPr lang="es-ES" sz="28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1987" name="1 Rectángulo"/>
          <p:cNvSpPr>
            <a:spLocks noChangeArrowheads="1"/>
          </p:cNvSpPr>
          <p:nvPr/>
        </p:nvSpPr>
        <p:spPr bwMode="auto">
          <a:xfrm>
            <a:off x="323850" y="1420813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Gestión Integral de Riesgos</a:t>
            </a:r>
          </a:p>
        </p:txBody>
      </p:sp>
      <p:sp>
        <p:nvSpPr>
          <p:cNvPr id="41988" name="1 Rectángulo"/>
          <p:cNvSpPr>
            <a:spLocks noChangeArrowheads="1"/>
          </p:cNvSpPr>
          <p:nvPr/>
        </p:nvSpPr>
        <p:spPr bwMode="auto">
          <a:xfrm>
            <a:off x="323850" y="765175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466999"/>
            <a:ext cx="8424863" cy="4319587"/>
          </a:xfrm>
        </p:spPr>
        <p:txBody>
          <a:bodyPr/>
          <a:lstStyle/>
          <a:p>
            <a:pPr marL="5328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b="1" dirty="0" smtClean="0">
                <a:latin typeface="Arial Narrow" pitchFamily="34" charset="0"/>
              </a:rPr>
              <a:t>Auditoría</a:t>
            </a:r>
            <a:r>
              <a:rPr lang="es-ES_tradnl" sz="2400" dirty="0" smtClean="0">
                <a:latin typeface="Arial Narrow" pitchFamily="34" charset="0"/>
              </a:rPr>
              <a:t> </a:t>
            </a:r>
            <a:r>
              <a:rPr lang="es-ES_tradnl" sz="2400" b="1" dirty="0" smtClean="0">
                <a:latin typeface="Arial Narrow" pitchFamily="34" charset="0"/>
              </a:rPr>
              <a:t>Interna</a:t>
            </a:r>
            <a:r>
              <a:rPr lang="es-ES_tradnl" sz="2400" dirty="0" smtClean="0">
                <a:latin typeface="Arial Narrow" pitchFamily="34" charset="0"/>
              </a:rPr>
              <a:t>: actividad independiente y objetiva concebida para agregar valor y mejorar las operaciones de las empresas, al ayudarlas a cumplir sus objetivos aportando un enfoque sistemático y disciplinado en la evaluación y mejora de la gestión de riesgos y del gobierno corporativo.</a:t>
            </a:r>
          </a:p>
          <a:p>
            <a:pPr marL="5328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b="1" dirty="0" smtClean="0">
                <a:latin typeface="Arial Narrow" pitchFamily="34" charset="0"/>
              </a:rPr>
              <a:t>Comité de Auditoría: </a:t>
            </a:r>
          </a:p>
          <a:p>
            <a:pPr marL="532800"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Vigilar que los procesos contables y de reporte financiero sean apropiados.</a:t>
            </a:r>
          </a:p>
          <a:p>
            <a:pPr marL="532800"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Evaluar actividades realizadas por los auditores internos y externos.</a:t>
            </a:r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68313" y="1638291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4035" name="1 Rectángulo"/>
          <p:cNvSpPr>
            <a:spLocks noChangeArrowheads="1"/>
          </p:cNvSpPr>
          <p:nvPr/>
        </p:nvSpPr>
        <p:spPr bwMode="auto">
          <a:xfrm>
            <a:off x="323850" y="920737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24100"/>
            <a:ext cx="8280400" cy="4319588"/>
          </a:xfrm>
        </p:spPr>
        <p:txBody>
          <a:bodyPr/>
          <a:lstStyle/>
          <a:p>
            <a:pPr marL="532800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La UAI deberá tener la </a:t>
            </a:r>
            <a:r>
              <a:rPr lang="es-ES_tradnl" sz="2400" b="1" dirty="0" smtClean="0">
                <a:latin typeface="Arial Narrow" pitchFamily="34" charset="0"/>
              </a:rPr>
              <a:t>independencia </a:t>
            </a:r>
            <a:r>
              <a:rPr lang="es-ES_tradnl" sz="2400" dirty="0" smtClean="0">
                <a:latin typeface="Arial Narrow" pitchFamily="34" charset="0"/>
              </a:rPr>
              <a:t>suficiente para cumplir sus funciones de manera efectiva, eficiente y oportuna, contando para ello con todas las facultades y mecanismos para el logro de sus objetivos. </a:t>
            </a:r>
          </a:p>
          <a:p>
            <a:pPr marL="532800">
              <a:lnSpc>
                <a:spcPct val="9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La UAI debe tener </a:t>
            </a:r>
            <a:r>
              <a:rPr lang="es-ES_tradnl" sz="2400" b="1" dirty="0" smtClean="0">
                <a:latin typeface="Arial Narrow" pitchFamily="34" charset="0"/>
              </a:rPr>
              <a:t>acceso a la información </a:t>
            </a:r>
            <a:r>
              <a:rPr lang="es-ES_tradnl" sz="2400" dirty="0" smtClean="0">
                <a:latin typeface="Arial Narrow" pitchFamily="34" charset="0"/>
              </a:rPr>
              <a:t>que requiera para el cumplimiento de sus funciones y el desarrollo de sus exámenes, sin limitación que pueda afectar sus conclusiones, incluyendo aquella que se derive de actas del directorio y de sus Comités, y de cualquier otro órgano de dirección, gerencia o nivel administrativo.</a:t>
            </a:r>
            <a:endParaRPr lang="es-ES" sz="2400" dirty="0" smtClean="0">
              <a:latin typeface="Arial Narrow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68313" y="15668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6083" name="1 Rectángulo"/>
          <p:cNvSpPr>
            <a:spLocks noChangeArrowheads="1"/>
          </p:cNvSpPr>
          <p:nvPr/>
        </p:nvSpPr>
        <p:spPr bwMode="auto">
          <a:xfrm>
            <a:off x="323850" y="92075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24100"/>
            <a:ext cx="8280400" cy="4319588"/>
          </a:xfrm>
        </p:spPr>
        <p:txBody>
          <a:bodyPr/>
          <a:lstStyle/>
          <a:p>
            <a:pPr marL="532800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La UAI y los auditores internos que la conforman deben reunir los </a:t>
            </a:r>
            <a:r>
              <a:rPr lang="es-ES_tradnl" sz="2400" b="1" dirty="0" smtClean="0">
                <a:latin typeface="Arial Narrow" pitchFamily="34" charset="0"/>
              </a:rPr>
              <a:t>conocimientos,</a:t>
            </a:r>
            <a:r>
              <a:rPr lang="es-ES_tradnl" sz="2400" dirty="0" smtClean="0">
                <a:latin typeface="Arial Narrow" pitchFamily="34" charset="0"/>
              </a:rPr>
              <a:t> las </a:t>
            </a:r>
            <a:r>
              <a:rPr lang="es-ES_tradnl" sz="2400" b="1" dirty="0" smtClean="0">
                <a:latin typeface="Arial Narrow" pitchFamily="34" charset="0"/>
              </a:rPr>
              <a:t>aptitudes técnicas</a:t>
            </a:r>
            <a:r>
              <a:rPr lang="es-ES_tradnl" sz="2400" dirty="0" smtClean="0">
                <a:latin typeface="Arial Narrow" pitchFamily="34" charset="0"/>
              </a:rPr>
              <a:t>, la </a:t>
            </a:r>
            <a:r>
              <a:rPr lang="es-ES_tradnl" sz="2400" b="1" dirty="0" smtClean="0">
                <a:latin typeface="Arial Narrow" pitchFamily="34" charset="0"/>
              </a:rPr>
              <a:t>experiencia</a:t>
            </a:r>
            <a:r>
              <a:rPr lang="es-ES_tradnl" sz="2400" dirty="0" smtClean="0">
                <a:latin typeface="Arial Narrow" pitchFamily="34" charset="0"/>
              </a:rPr>
              <a:t> y otras competencias requeridas para el cumplimiento de sus responsabilidades. </a:t>
            </a:r>
          </a:p>
          <a:p>
            <a:pPr marL="532800">
              <a:lnSpc>
                <a:spcPct val="9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UAI debe contar con un servicio de </a:t>
            </a:r>
            <a:r>
              <a:rPr lang="es-ES_tradnl" sz="2400" b="1" dirty="0" smtClean="0">
                <a:latin typeface="Arial Narrow" pitchFamily="34" charset="0"/>
              </a:rPr>
              <a:t>auditoría de sistemas de información</a:t>
            </a:r>
            <a:r>
              <a:rPr lang="es-ES_tradnl" sz="2400" dirty="0" smtClean="0">
                <a:latin typeface="Arial Narrow" pitchFamily="34" charset="0"/>
              </a:rPr>
              <a:t>, que colabore en el logro de sus funciones y objetivos. Este servicio debe contar con personal competente y experiencia específica en auditoría de sistemas, apropiado en competencias a la complejidad y tamaño de las operaciones que realiza la empresa, el que podrá ser también subcontratado.</a:t>
            </a:r>
            <a:r>
              <a:rPr lang="es-ES" sz="2400" dirty="0" smtClean="0">
                <a:latin typeface="Arial Narrow" pitchFamily="34" charset="0"/>
              </a:rPr>
              <a:t> </a:t>
            </a:r>
            <a:endParaRPr lang="es-ES_tradnl" sz="2400" dirty="0" smtClean="0">
              <a:latin typeface="Arial Narrow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68313" y="15668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8131" name="1 Rectángulo"/>
          <p:cNvSpPr>
            <a:spLocks noChangeArrowheads="1"/>
          </p:cNvSpPr>
          <p:nvPr/>
        </p:nvSpPr>
        <p:spPr bwMode="auto">
          <a:xfrm>
            <a:off x="323850" y="92075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395538"/>
            <a:ext cx="8280400" cy="4319587"/>
          </a:xfrm>
        </p:spPr>
        <p:txBody>
          <a:bodyPr/>
          <a:lstStyle/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El Directorio es </a:t>
            </a:r>
            <a:r>
              <a:rPr lang="es-ES_tradnl" sz="2400" b="1" dirty="0" smtClean="0">
                <a:latin typeface="Arial Narrow" pitchFamily="34" charset="0"/>
              </a:rPr>
              <a:t>responsable</a:t>
            </a:r>
            <a:r>
              <a:rPr lang="es-ES_tradnl" sz="2400" dirty="0" smtClean="0">
                <a:latin typeface="Arial Narrow" pitchFamily="34" charset="0"/>
              </a:rPr>
              <a:t> de asegurar las condiciones apropiadas para el desarrollo de la función de auditoría interna.</a:t>
            </a: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El jefe de </a:t>
            </a:r>
            <a:r>
              <a:rPr lang="es-ES_tradnl" sz="2400" b="1" dirty="0" smtClean="0">
                <a:latin typeface="Arial Narrow" pitchFamily="34" charset="0"/>
              </a:rPr>
              <a:t>auditoría interna</a:t>
            </a:r>
            <a:r>
              <a:rPr lang="es-ES_tradnl" sz="2400" dirty="0" smtClean="0">
                <a:latin typeface="Arial Narrow" pitchFamily="34" charset="0"/>
              </a:rPr>
              <a:t> y demás auditores internos deben recibir </a:t>
            </a:r>
            <a:r>
              <a:rPr lang="es-ES_tradnl" sz="2400" b="1" dirty="0" smtClean="0">
                <a:latin typeface="Arial Narrow" pitchFamily="34" charset="0"/>
              </a:rPr>
              <a:t>capacitación permanente</a:t>
            </a:r>
            <a:r>
              <a:rPr lang="es-ES_tradnl" sz="2400" dirty="0" smtClean="0">
                <a:latin typeface="Arial Narrow" pitchFamily="34" charset="0"/>
              </a:rPr>
              <a:t> en materias relacionadas a sus funciones.</a:t>
            </a: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Corresponde al jefe de auditoría interna presentar las necesidades de capacitación con relación a los miembros de la UAI, indicando principales áreas de capacitación y el número de horas requeridas anualmente.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15668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50179" name="1 Rectángulo"/>
          <p:cNvSpPr>
            <a:spLocks noChangeArrowheads="1"/>
          </p:cNvSpPr>
          <p:nvPr/>
        </p:nvSpPr>
        <p:spPr bwMode="auto">
          <a:xfrm>
            <a:off x="323850" y="92075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324100"/>
            <a:ext cx="8280400" cy="4319588"/>
          </a:xfrm>
        </p:spPr>
        <p:txBody>
          <a:bodyPr/>
          <a:lstStyle/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Contempla la </a:t>
            </a:r>
            <a:r>
              <a:rPr lang="es-ES_tradnl" sz="2400" b="1" dirty="0" smtClean="0">
                <a:latin typeface="Arial Narrow" pitchFamily="34" charset="0"/>
              </a:rPr>
              <a:t>Auditoría basada en Riesgos </a:t>
            </a:r>
            <a:r>
              <a:rPr lang="es-ES_tradnl" sz="2400" dirty="0" smtClean="0">
                <a:latin typeface="Arial Narrow" pitchFamily="34" charset="0"/>
              </a:rPr>
              <a:t>que se refiere al conjunto de procesos mediante los cuales la auditoría provee aseguramiento independiente al Directorio acerca de:</a:t>
            </a: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 lvl="1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Si los procesos y medidas de gestión del riesgo que se encuentran implementadas están funcionando de acuerdo a lo esperado.</a:t>
            </a:r>
          </a:p>
          <a:p>
            <a:pPr marL="532800" lvl="1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Si los procesos de gestión de riesgos son apropiados y están bien diseñados.</a:t>
            </a:r>
          </a:p>
          <a:p>
            <a:pPr marL="532800" lvl="1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Si las medidas de control de riesgos que la Gerencia ha implementado son adecuadas, efectivas y reducen el riesgo al nivel de tolerancia aceptado por el Directorio.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68313" y="15668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52227" name="1 Rectángulo"/>
          <p:cNvSpPr>
            <a:spLocks noChangeArrowheads="1"/>
          </p:cNvSpPr>
          <p:nvPr/>
        </p:nvSpPr>
        <p:spPr bwMode="auto">
          <a:xfrm>
            <a:off x="323850" y="928688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466975"/>
            <a:ext cx="8280400" cy="4319588"/>
          </a:xfrm>
        </p:spPr>
        <p:txBody>
          <a:bodyPr/>
          <a:lstStyle/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Plan anual de trabajo de auditoría interna incluye todas las labores a desarrollarse y es presentado a la </a:t>
            </a:r>
            <a:r>
              <a:rPr lang="es-ES_tradnl" sz="2400" dirty="0" smtClean="0">
                <a:latin typeface="Arial Narrow" pitchFamily="34" charset="0"/>
              </a:rPr>
              <a:t>Superintendencia a </a:t>
            </a:r>
            <a:r>
              <a:rPr lang="es-ES_tradnl" sz="2400" dirty="0" smtClean="0">
                <a:latin typeface="Arial Narrow" pitchFamily="34" charset="0"/>
              </a:rPr>
              <a:t>más tardar el 31 de diciembre del año previo. </a:t>
            </a: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>
              <a:lnSpc>
                <a:spcPct val="80000"/>
              </a:lnSpc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UAI debe presentar a la </a:t>
            </a:r>
            <a:r>
              <a:rPr lang="es-ES_tradnl" sz="2400" dirty="0" smtClean="0">
                <a:latin typeface="Arial Narrow" pitchFamily="34" charset="0"/>
              </a:rPr>
              <a:t>Superintendencia </a:t>
            </a:r>
            <a:r>
              <a:rPr lang="es-ES_tradnl" sz="2400" dirty="0" smtClean="0">
                <a:latin typeface="Arial Narrow" pitchFamily="34" charset="0"/>
              </a:rPr>
              <a:t>un </a:t>
            </a:r>
            <a:r>
              <a:rPr lang="es-ES_tradnl" sz="2400" b="1" dirty="0" smtClean="0">
                <a:latin typeface="Arial Narrow" pitchFamily="34" charset="0"/>
              </a:rPr>
              <a:t>informe</a:t>
            </a:r>
            <a:r>
              <a:rPr lang="es-ES_tradnl" sz="2400" dirty="0" smtClean="0">
                <a:latin typeface="Arial Narrow" pitchFamily="34" charset="0"/>
              </a:rPr>
              <a:t> </a:t>
            </a:r>
            <a:r>
              <a:rPr lang="es-ES_tradnl" sz="2400" b="1" dirty="0" smtClean="0">
                <a:latin typeface="Arial Narrow" pitchFamily="34" charset="0"/>
              </a:rPr>
              <a:t>cuatrimestral</a:t>
            </a:r>
            <a:r>
              <a:rPr lang="es-ES_tradnl" sz="2400" dirty="0" smtClean="0">
                <a:latin typeface="Arial Narrow" pitchFamily="34" charset="0"/>
              </a:rPr>
              <a:t> sobre el avance del Plan, indicando el grado de cumplimiento de los objetivos dentro de los veinte (20) días posteriores al cierre de cada cuatrimestre. 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68313" y="16430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54275" name="1 Rectángulo"/>
          <p:cNvSpPr>
            <a:spLocks noChangeArrowheads="1"/>
          </p:cNvSpPr>
          <p:nvPr/>
        </p:nvSpPr>
        <p:spPr bwMode="auto">
          <a:xfrm>
            <a:off x="323850" y="992188"/>
            <a:ext cx="8531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2466975"/>
            <a:ext cx="8280400" cy="4319588"/>
          </a:xfrm>
        </p:spPr>
        <p:txBody>
          <a:bodyPr/>
          <a:lstStyle/>
          <a:p>
            <a:pPr marL="5328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s-ES_tradnl" sz="2400" dirty="0" smtClean="0">
                <a:latin typeface="Arial Narrow" pitchFamily="34" charset="0"/>
              </a:rPr>
              <a:t>Informe cuatrimestral de UAI </a:t>
            </a:r>
            <a:r>
              <a:rPr lang="es-ES_tradnl" sz="2400" dirty="0" smtClean="0">
                <a:latin typeface="Arial Narrow" pitchFamily="34" charset="0"/>
              </a:rPr>
              <a:t>presentado:</a:t>
            </a:r>
            <a:endParaRPr lang="es-ES_tradnl" sz="2400" dirty="0" smtClean="0">
              <a:latin typeface="Arial Narrow" pitchFamily="34" charset="0"/>
            </a:endParaRPr>
          </a:p>
          <a:p>
            <a:pPr marL="53280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s-ES_tradnl" sz="2400" dirty="0" smtClean="0">
              <a:latin typeface="Arial Narrow" pitchFamily="34" charset="0"/>
            </a:endParaRPr>
          </a:p>
          <a:p>
            <a:pPr marL="532800"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Debe incluir relación de los informes elaborados por la UAI, breve resumen del contenido, observaciones e importancia. </a:t>
            </a:r>
          </a:p>
          <a:p>
            <a:pPr marL="532800"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s-ES_tradnl" sz="2400" dirty="0" smtClean="0">
              <a:latin typeface="Arial Narrow" pitchFamily="34" charset="0"/>
            </a:endParaRPr>
          </a:p>
          <a:p>
            <a:pPr marL="532800"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Debe contener una evaluación del estado de observaciones y recomendaciones formuladas por la </a:t>
            </a:r>
            <a:r>
              <a:rPr lang="es-ES_tradnl" sz="2400" dirty="0" smtClean="0">
                <a:latin typeface="Arial Narrow" pitchFamily="34" charset="0"/>
              </a:rPr>
              <a:t>Superintendencia, </a:t>
            </a:r>
            <a:r>
              <a:rPr lang="es-ES_tradnl" sz="2400" dirty="0" smtClean="0">
                <a:latin typeface="Arial Narrow" pitchFamily="34" charset="0"/>
              </a:rPr>
              <a:t>indicando las superadas, pendientes, en proceso y su antigüedad. </a:t>
            </a:r>
          </a:p>
          <a:p>
            <a:pPr marL="532800"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es-ES_tradnl" sz="2400" dirty="0" smtClean="0">
              <a:latin typeface="Arial Narrow" pitchFamily="34" charset="0"/>
            </a:endParaRPr>
          </a:p>
          <a:p>
            <a:pPr marL="532800"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s-ES_tradnl" sz="2400" dirty="0" smtClean="0">
                <a:latin typeface="Arial Narrow" pitchFamily="34" charset="0"/>
              </a:rPr>
              <a:t>Debe </a:t>
            </a:r>
            <a:r>
              <a:rPr lang="es-ES" sz="2400" dirty="0" smtClean="0">
                <a:latin typeface="Arial Narrow" pitchFamily="34" charset="0"/>
              </a:rPr>
              <a:t>ser puesto en conocimiento oportuno del Directorio o del Comité de Auditoría, cuando este último haya sido constituido, para la toma de acciones pertinentes.</a:t>
            </a:r>
            <a:endParaRPr lang="es-ES_tradnl" sz="2400" dirty="0" smtClean="0">
              <a:latin typeface="Arial Narrow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68313" y="17097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Reglamento de Auditoría Interna</a:t>
            </a:r>
            <a:endParaRPr lang="es-ES" sz="3200" b="1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56323" name="1 Rectángulo"/>
          <p:cNvSpPr>
            <a:spLocks noChangeArrowheads="1"/>
          </p:cNvSpPr>
          <p:nvPr/>
        </p:nvSpPr>
        <p:spPr bwMode="auto">
          <a:xfrm>
            <a:off x="323850" y="1063625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Marco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Rectángulo"/>
          <p:cNvSpPr>
            <a:spLocks noChangeArrowheads="1"/>
          </p:cNvSpPr>
          <p:nvPr/>
        </p:nvSpPr>
        <p:spPr bwMode="auto">
          <a:xfrm>
            <a:off x="323850" y="1206488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Principio Básico de Seguro IAIS No. 10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11188" y="3154374"/>
            <a:ext cx="7991475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algn="just">
              <a:tabLst>
                <a:tab pos="88900" algn="l"/>
              </a:tabLst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La autoridad supervisora requiere que los aseguradores tengan funcionando controles internos, que sean apropiados para la naturaleza y escala del negocio. La vigilancia y los sistemas de información permiten al directorio y a la gerencia monitorear y controlar las operaciones.</a:t>
            </a:r>
          </a:p>
        </p:txBody>
      </p:sp>
      <p:sp>
        <p:nvSpPr>
          <p:cNvPr id="20483" name="1 Rectángulo"/>
          <p:cNvSpPr>
            <a:spLocks noChangeArrowheads="1"/>
          </p:cNvSpPr>
          <p:nvPr/>
        </p:nvSpPr>
        <p:spPr bwMode="auto">
          <a:xfrm>
            <a:off x="611188" y="2063745"/>
            <a:ext cx="7993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889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Control Interno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7" name="Rectangle 2"/>
          <p:cNvSpPr>
            <a:spLocks noChangeArrowheads="1"/>
          </p:cNvSpPr>
          <p:nvPr/>
        </p:nvSpPr>
        <p:spPr bwMode="auto">
          <a:xfrm>
            <a:off x="642938" y="2857496"/>
            <a:ext cx="7786687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 dirty="0" smtClean="0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 dirty="0" smtClean="0">
                <a:solidFill>
                  <a:srgbClr val="000066"/>
                </a:solidFill>
                <a:latin typeface="Arial Narrow" pitchFamily="34" charset="0"/>
              </a:rPr>
              <a:t>Grado de cumplimiento </a:t>
            </a:r>
            <a:endParaRPr lang="es-PE" sz="3200" b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179388" y="1557338"/>
          <a:ext cx="8785225" cy="4485005"/>
        </p:xfrm>
        <a:graphic>
          <a:graphicData uri="http://schemas.openxmlformats.org/drawingml/2006/table">
            <a:tbl>
              <a:tblPr/>
              <a:tblGrid>
                <a:gridCol w="3313112"/>
                <a:gridCol w="2663825"/>
                <a:gridCol w="2808288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Criterios Esenciales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Calificación (año 2004)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Avances a la fecha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La autoridad supervisora revisa </a:t>
                      </a:r>
                      <a:r>
                        <a:rPr kumimoji="0" lang="es-MX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los  controles internos y verifica que sean adecuados. El consejo de administración es el responsable de establecer y mantener un sistema de control interno efectivo.</a:t>
                      </a: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acerca a 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Directorio firma la Declaración de Cumplimiento. Directorio es responsable de establecer la Gestión Integral de Riesgos.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163763"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b.  El marco para el control interno  incluye los acuerdos para delegar la autoridad, responsabilidad y la división de tareas.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Parcialmente Observado (PO)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acerca a 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Directorio es responsable de establecer un sistema adecuado de delegación de facultades y segregación de funciones. Puede constituir comités. El Comité de Auditoría y el Comité de Riesgos son obligatorios.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58387" name="Rectangle 2"/>
          <p:cNvSpPr>
            <a:spLocks noChangeArrowheads="1"/>
          </p:cNvSpPr>
          <p:nvPr/>
        </p:nvSpPr>
        <p:spPr bwMode="auto">
          <a:xfrm>
            <a:off x="642938" y="808038"/>
            <a:ext cx="77866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323850" y="1341438"/>
          <a:ext cx="8534400" cy="5212398"/>
        </p:xfrm>
        <a:graphic>
          <a:graphicData uri="http://schemas.openxmlformats.org/drawingml/2006/table">
            <a:tbl>
              <a:tblPr/>
              <a:tblGrid>
                <a:gridCol w="3168650"/>
                <a:gridCol w="2706688"/>
                <a:gridCol w="2659062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Criterios Esenciales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Calificación (año 2004)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Mejoras (años 2008-2010)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46238"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3"/>
                        <a:tabLst/>
                      </a:pPr>
                      <a:r>
                        <a:rPr kumimoji="0" lang="es-MX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La auditoría interna y externa, las  funciones actuariales y de cumplimiento son parte del marco del control interno.</a:t>
                      </a: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3"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3"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viene trabajando sobre la Gestión de Riesgos Técnicos (funciones actuariales)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0400"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4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El consejo de administración debe  proporcionar una vigilancia prudente e implantar un sistema de administración de riesgos, identificar riesgos mayores, los mismos que deben ser medidos, monitoreados y controlados sobre la operación en marcha. Sistemas de administración de riesgos, estrategias y políticas aprobadas por el consejo de administración.</a:t>
                      </a: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acerca a 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Directorio es responsable de establecer una  Gestión Integral de Riesgos. </a:t>
                      </a:r>
                      <a:r>
                        <a:rPr kumimoji="0" lang="es-ES_trad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Directorio establece los objetivos empresariales, evalúa y aprueba sus planes de negocios con debida consideración a los riesgos asociados.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59411" name="Rectangle 2"/>
          <p:cNvSpPr>
            <a:spLocks noChangeArrowheads="1"/>
          </p:cNvSpPr>
          <p:nvPr/>
        </p:nvSpPr>
        <p:spPr bwMode="auto">
          <a:xfrm>
            <a:off x="611188" y="765175"/>
            <a:ext cx="77866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52" name="Group 36"/>
          <p:cNvGraphicFramePr>
            <a:graphicFrameLocks noGrp="1"/>
          </p:cNvGraphicFramePr>
          <p:nvPr/>
        </p:nvGraphicFramePr>
        <p:xfrm>
          <a:off x="179388" y="1268413"/>
          <a:ext cx="8715375" cy="4970780"/>
        </p:xfrm>
        <a:graphic>
          <a:graphicData uri="http://schemas.openxmlformats.org/drawingml/2006/table">
            <a:tbl>
              <a:tblPr/>
              <a:tblGrid>
                <a:gridCol w="3240087"/>
                <a:gridCol w="2736850"/>
                <a:gridCol w="273843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Criterios Esenciales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Calificación (año 2004)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Mejoras (años 2008-2010)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98563"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5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El consejo de administración proporciona una supervisión adecuada de las actividades de conducta de mercado.</a:t>
                      </a: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5"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5"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5"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Parcialmente Observado (PO)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Parcialmente Observado (PO)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Como parte del Plan anual de la UAI, se incluye la evaluación de la naturaleza y frecuencia de los reclamos presentados a la empresa así como el tratamiento dado a los mismos.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101850">
                <a:tc>
                  <a:txBody>
                    <a:bodyPr/>
                    <a:lstStyle/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6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El consejo de administración debe recibir con regularidad informes sobre la efectividad de los controles internos.</a:t>
                      </a: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55600" marR="0" lvl="0" indent="-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Parcialmente Observado (PO)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acerca a 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UAI debe presentar al Comité de Auditoría o Directorio, todos los informes que elabore en cumplimiento de sus funciones.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60439" name="Rectangle 2"/>
          <p:cNvSpPr>
            <a:spLocks noChangeArrowheads="1"/>
          </p:cNvSpPr>
          <p:nvPr/>
        </p:nvSpPr>
        <p:spPr bwMode="auto">
          <a:xfrm>
            <a:off x="642938" y="665163"/>
            <a:ext cx="77866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93" name="Group 65"/>
          <p:cNvGraphicFramePr>
            <a:graphicFrameLocks noGrp="1"/>
          </p:cNvGraphicFramePr>
          <p:nvPr/>
        </p:nvGraphicFramePr>
        <p:xfrm>
          <a:off x="179388" y="1412875"/>
          <a:ext cx="8715375" cy="4434840"/>
        </p:xfrm>
        <a:graphic>
          <a:graphicData uri="http://schemas.openxmlformats.org/drawingml/2006/table">
            <a:tbl>
              <a:tblPr/>
              <a:tblGrid>
                <a:gridCol w="3240087"/>
                <a:gridCol w="2736850"/>
                <a:gridCol w="2738438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Criterios Esenciales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Calificación (año 2004)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Mejoras (años 2008-2010)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7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Autoridad supervisora requiere que los controles internos aborden procedimientos de contabilidad, conciliación de cuentas, listas de control e información para la administración.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viene  efectuando actualizaciones al Plan de Cuentas para las empresas del sistema asegurador 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8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Autoridad supervisora requiere vigilancia y una clara rendición de cuentas para todas las funciones contratadas con terceros, como si dichas funciones fueran realizadas internamente.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8"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Ampliamente Observado (LO)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acerca a 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Subcontratación significativa requiere autorización de SBS.</a:t>
                      </a:r>
                      <a:r>
                        <a:rPr kumimoji="0" lang="es-ES_tradnl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73752" name="Rectangle 2"/>
          <p:cNvSpPr>
            <a:spLocks noChangeArrowheads="1"/>
          </p:cNvSpPr>
          <p:nvPr/>
        </p:nvSpPr>
        <p:spPr bwMode="auto">
          <a:xfrm>
            <a:off x="642938" y="665163"/>
            <a:ext cx="778668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14" name="Group 50"/>
          <p:cNvGraphicFramePr>
            <a:graphicFrameLocks noGrp="1"/>
          </p:cNvGraphicFramePr>
          <p:nvPr/>
        </p:nvGraphicFramePr>
        <p:xfrm>
          <a:off x="179388" y="1316038"/>
          <a:ext cx="8713787" cy="5547043"/>
        </p:xfrm>
        <a:graphic>
          <a:graphicData uri="http://schemas.openxmlformats.org/drawingml/2006/table">
            <a:tbl>
              <a:tblPr/>
              <a:tblGrid>
                <a:gridCol w="3313112"/>
                <a:gridCol w="2663825"/>
                <a:gridCol w="273685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Criterios Esenciales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Calificación (año 2004)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Mejoras (años 2008-2010)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71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LcPeriod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Autoridad supervisora requiere que el asegurador tenga funciones de auditoría interna en marcha, de naturaleza y alcance apropiado para el negocio.</a:t>
                      </a: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acerca a 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UAI debe mantener independencia e informar al Comité de Auditoría o Directorio. SBS tiene acceso a los informes.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337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10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Autoridad supervisora requiere que la función de Auditoría: tenga acceso irrestricto a operaciones, ramos y departamentos de soporte; evalúe funciones contratadas con proveedores externos; que tenga independencia garantice que los directivos reaccionan y actúan según sus recomendaciones; cuentan con los recursos suficientes e identifica los principales riesgos y asigna recursos.</a:t>
                      </a: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UAI cuenta con acceso a la información para el cumplimiento de sus funciones. Cuenta con independencia. Las empresas  </a:t>
                      </a: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pueden subcontratar funciones . Para subcontratar funciones de auditoría interna se requiere contar con la autorización previa de la SBS.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62487" name="Rectangle 2"/>
          <p:cNvSpPr>
            <a:spLocks noChangeArrowheads="1"/>
          </p:cNvSpPr>
          <p:nvPr/>
        </p:nvSpPr>
        <p:spPr bwMode="auto">
          <a:xfrm>
            <a:off x="611188" y="620713"/>
            <a:ext cx="77866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83" name="Group 31"/>
          <p:cNvGraphicFramePr>
            <a:graphicFrameLocks noGrp="1"/>
          </p:cNvGraphicFramePr>
          <p:nvPr/>
        </p:nvGraphicFramePr>
        <p:xfrm>
          <a:off x="250825" y="1412875"/>
          <a:ext cx="8713788" cy="3448685"/>
        </p:xfrm>
        <a:graphic>
          <a:graphicData uri="http://schemas.openxmlformats.org/drawingml/2006/table">
            <a:tbl>
              <a:tblPr/>
              <a:tblGrid>
                <a:gridCol w="3240088"/>
                <a:gridCol w="2736850"/>
                <a:gridCol w="273685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Criterios Esenciales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Calificación (año 2004)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Mejoras (años 2008-2010)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11"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Autoridad supervisora tiene acceso a los informes de la función de Auditoría Interna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11"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11"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Observado (O)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UAI presenta a la SBS Informes cuatrimestrales.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12"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Autoridad </a:t>
                      </a: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supervisora</a:t>
                      </a: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 requiere informes actuariales al Consejo y a la Administración; se requiere la designación de un actuario.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 startAt="12"/>
                        <a:tabLst/>
                      </a:pP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No Observado (NO)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Se viene trabajando el Proyecto de  Reglamento sobre la Gestión de Riesgos Técnicos  (rol del actuario)</a:t>
                      </a:r>
                      <a:endParaRPr kumimoji="0" lang="es-PE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74776" name="Rectangle 2"/>
          <p:cNvSpPr>
            <a:spLocks noChangeArrowheads="1"/>
          </p:cNvSpPr>
          <p:nvPr/>
        </p:nvSpPr>
        <p:spPr bwMode="auto">
          <a:xfrm>
            <a:off x="611188" y="692150"/>
            <a:ext cx="77866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Autoevaluación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1 Rectángulo"/>
          <p:cNvSpPr>
            <a:spLocks noChangeArrowheads="1"/>
          </p:cNvSpPr>
          <p:nvPr/>
        </p:nvSpPr>
        <p:spPr bwMode="auto">
          <a:xfrm>
            <a:off x="250825" y="3071810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Acciones de supervisión implementadas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Acciones de supervisión implementadas </a:t>
            </a:r>
          </a:p>
        </p:txBody>
      </p:sp>
      <p:sp>
        <p:nvSpPr>
          <p:cNvPr id="63490" name="Rectangle 3"/>
          <p:cNvSpPr>
            <a:spLocks noChangeArrowheads="1"/>
          </p:cNvSpPr>
          <p:nvPr/>
        </p:nvSpPr>
        <p:spPr bwMode="auto">
          <a:xfrm>
            <a:off x="323850" y="1557338"/>
            <a:ext cx="85693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Verificación de la participación del Directorio y de la Gerencia en la gestión integral de riesgos de la empresa.</a:t>
            </a:r>
          </a:p>
          <a:p>
            <a:pPr indent="-342900" algn="just">
              <a:buFont typeface="Wingdings" pitchFamily="2" charset="2"/>
              <a:buChar char="Ø"/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Verificación de la adecuada constitución de los Comités del Directorio y de la Unidad de Riesgos; asimismo, </a:t>
            </a:r>
            <a:r>
              <a:rPr lang="es-PE" sz="2400" dirty="0" smtClean="0">
                <a:solidFill>
                  <a:srgbClr val="000066"/>
                </a:solidFill>
                <a:latin typeface="Arial Narrow" pitchFamily="34" charset="0"/>
              </a:rPr>
              <a:t>evaluación de </a:t>
            </a: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idoneidad de sus integrantes.</a:t>
            </a:r>
          </a:p>
          <a:p>
            <a:pPr indent="-342900" algn="just">
              <a:buFont typeface="Wingdings" pitchFamily="2" charset="2"/>
              <a:buChar char="Ø"/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Evaluación de la subcontratación de una o más funciones de la gestión de riesgos. </a:t>
            </a:r>
          </a:p>
          <a:p>
            <a:pPr indent="-342900" algn="just">
              <a:buFont typeface="Wingdings" pitchFamily="2" charset="2"/>
              <a:buChar char="Ø"/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indent="-3429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Evaluación del trabajo realizado por </a:t>
            </a:r>
            <a:r>
              <a:rPr lang="es-PE" sz="2400" dirty="0" smtClean="0">
                <a:solidFill>
                  <a:srgbClr val="000066"/>
                </a:solidFill>
                <a:latin typeface="Arial Narrow" pitchFamily="34" charset="0"/>
              </a:rPr>
              <a:t>Auditoría </a:t>
            </a: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Interna y Auditoría Externa correspondiente a la evaluación permanente de la gestión de riesgos de la empresa. 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Acciones de supervisión implementadas</a:t>
            </a:r>
          </a:p>
        </p:txBody>
      </p:sp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323850" y="1557338"/>
            <a:ext cx="85693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Evaluación del Plan Anual de Trabajo y los Informes de la UAI, en cuanto a contenido, aprobación y remisión oportuna a la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Superintendencia.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Verificar  que el Plan comprenda, por lo menos, todas las acciones de control que exige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la Superintendencia.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En función de los resultados de la evaluación anterior, se define una muestra selectiva de informes para la revisión de los papeles de trabajo correspondientes, a fin de verificar que las conclusiones de Auditoría se sustentan en evidencias satisfactorias.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Verificación si los exámenes de la UAI cubren adecuadamente los objetivos considerados en el Plan Anual y con el contenido mínimo dispuesto por la norma.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Rectángulo"/>
          <p:cNvSpPr>
            <a:spLocks noChangeArrowheads="1"/>
          </p:cNvSpPr>
          <p:nvPr/>
        </p:nvSpPr>
        <p:spPr bwMode="auto">
          <a:xfrm>
            <a:off x="539750" y="1135050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Objetivos exposición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11188" y="2168537"/>
            <a:ext cx="7991475" cy="3046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Realizar una evaluación de los avances de la supervisión y regulación del sistema asegurador peruano relacionado con el fortalecimiento del control interno.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Exponer los avances hacia su proceso de adecuación al PBS IAIS No. 10 “Control Interno”.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Mostrar los resultados de las acciones implementadas.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Rectángulo"/>
          <p:cNvSpPr>
            <a:spLocks noChangeArrowheads="1"/>
          </p:cNvSpPr>
          <p:nvPr/>
        </p:nvSpPr>
        <p:spPr bwMode="auto">
          <a:xfrm>
            <a:off x="250825" y="920750"/>
            <a:ext cx="889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Acciones de supervisión implementadas</a:t>
            </a:r>
          </a:p>
        </p:txBody>
      </p:sp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323850" y="1557338"/>
            <a:ext cx="85693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Evaluación del seguimiento efectuado por Auditoría Interna a la implementación de las recomendaciones formuladas por Auditoría Externa, Auditoría Interna y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Superintendencia. 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es-ES" sz="20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Verificación de la participación del Comité de Auditoría en la supervisión de los procesos contables y financieros y la evaluación de las actividades realizadas por los auditores internos y externos.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es-ES" sz="20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Evaluación de si la UAI cuenta con la independencia requerida y con la infraestructura adecuada, principalmente si los recursos humanos, técnicos y logísticos guardan relación con la magnitud y complejidad de las operaciones de la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Rectángulo"/>
          <p:cNvSpPr>
            <a:spLocks noChangeArrowheads="1"/>
          </p:cNvSpPr>
          <p:nvPr/>
        </p:nvSpPr>
        <p:spPr bwMode="auto">
          <a:xfrm>
            <a:off x="250825" y="1000108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Acciones de supervisión implementadas</a:t>
            </a:r>
          </a:p>
        </p:txBody>
      </p:sp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23850" y="1889149"/>
            <a:ext cx="85693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Evaluación  de si la contratación de la(s) sociedad(es) de Auditoría encargadas de emitir opinión sobre los estados financieros, el adecuado funcionamiento del sistema de control interno y los demás aspectos previstos por las normas vigentes se efectúa dentro de los plazos y requerimientos mínimos establecidos.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es-ES" sz="20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Verificación del contenido mínimo de los dictámenes de los Auditores Externos y toma de conocimiento de los resultados de evaluación y de las acciones correctivas tomadas por la empresa.</a:t>
            </a: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1 Rectángulo"/>
          <p:cNvSpPr>
            <a:spLocks noChangeArrowheads="1"/>
          </p:cNvSpPr>
          <p:nvPr/>
        </p:nvSpPr>
        <p:spPr bwMode="auto">
          <a:xfrm>
            <a:off x="250825" y="3071810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Resultado de acciones implementadas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Resultado de acciones implementadas</a:t>
            </a:r>
          </a:p>
        </p:txBody>
      </p:sp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179388" y="1557338"/>
            <a:ext cx="87137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Respecto a las acciones implementadas por la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Superintendencia,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destacan las siguientes mejoras por parte de las empresas: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1200" dirty="0">
              <a:solidFill>
                <a:srgbClr val="000066"/>
              </a:solidFill>
              <a:latin typeface="Arial Narrow" pitchFamily="34" charset="0"/>
            </a:endParaRP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Formalización y aprobación de actas del Directorio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Actualización o aprobación de manuales modificados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Elaboración e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implementación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de reglamentos por parte de los Comités.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Mejoras en el cumplimiento del Plan de Trabajo de Auditoría Interna.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Independencia entre las Unidades de Riesgos y las Unidades de Negocios.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Formalización oportuna de cargos de funcionarios y de firmas autorizadas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Resultado de acciones implementadas</a:t>
            </a:r>
          </a:p>
        </p:txBody>
      </p:sp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323850" y="1557338"/>
            <a:ext cx="85693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PE" sz="2400">
                <a:solidFill>
                  <a:srgbClr val="000066"/>
                </a:solidFill>
                <a:latin typeface="Arial Narrow" pitchFamily="34" charset="0"/>
              </a:rPr>
              <a:t>Se encuentra en proceso de implementación los siguientes aspectos: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es-PE" sz="1400">
              <a:solidFill>
                <a:srgbClr val="000066"/>
              </a:solidFill>
              <a:latin typeface="Arial Narrow" pitchFamily="34" charset="0"/>
            </a:endParaRP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PE" sz="2400">
                <a:solidFill>
                  <a:srgbClr val="000066"/>
                </a:solidFill>
                <a:latin typeface="Arial Narrow" pitchFamily="34" charset="0"/>
              </a:rPr>
              <a:t>Conformación de la Unidad de Riesgos.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PE" sz="2400">
                <a:solidFill>
                  <a:srgbClr val="000066"/>
                </a:solidFill>
                <a:latin typeface="Arial Narrow" pitchFamily="34" charset="0"/>
              </a:rPr>
              <a:t>Adecuación del Manual de Organización y Funciones según la nueva estructura organizativa basada en riesgos.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PE" sz="2400">
                <a:solidFill>
                  <a:srgbClr val="000066"/>
                </a:solidFill>
                <a:latin typeface="Arial Narrow" pitchFamily="34" charset="0"/>
              </a:rPr>
              <a:t>Adecuación del Reglamento del Comité de Riesgos. </a:t>
            </a:r>
          </a:p>
          <a:p>
            <a:pPr marL="800100" lvl="1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PE" sz="2400">
                <a:solidFill>
                  <a:srgbClr val="000066"/>
                </a:solidFill>
                <a:latin typeface="Arial Narrow" pitchFamily="34" charset="0"/>
              </a:rPr>
              <a:t>Actualización del Manual de Control de Riesgos según la regulación vigente.</a:t>
            </a:r>
            <a:endParaRPr lang="es-ES" sz="240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just">
              <a:buFontTx/>
              <a:buChar char="•"/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  <a:p>
            <a:pPr marL="177800" indent="-177800" algn="just">
              <a:buFontTx/>
              <a:buChar char="•"/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  <a:p>
            <a:pPr marL="177800" indent="-177800" algn="just">
              <a:buFontTx/>
              <a:buChar char="•"/>
              <a:tabLst>
                <a:tab pos="444500" algn="l"/>
              </a:tabLst>
            </a:pPr>
            <a:endParaRPr lang="es-ES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69636" name="1 Rectángulo"/>
          <p:cNvSpPr>
            <a:spLocks noChangeArrowheads="1"/>
          </p:cNvSpPr>
          <p:nvPr/>
        </p:nvSpPr>
        <p:spPr bwMode="auto">
          <a:xfrm>
            <a:off x="250825" y="3143248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 smtClean="0">
                <a:solidFill>
                  <a:srgbClr val="000066"/>
                </a:solidFill>
                <a:latin typeface="Arial Narrow" pitchFamily="34" charset="0"/>
              </a:rPr>
              <a:t>Estadísticas de incidencias </a:t>
            </a:r>
            <a:endParaRPr lang="es-PE" sz="3200" b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just">
              <a:buFontTx/>
              <a:buChar char="•"/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  <a:p>
            <a:pPr marL="177800" indent="-177800" algn="just">
              <a:buFontTx/>
              <a:buChar char="•"/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  <a:p>
            <a:pPr marL="177800" indent="-177800" algn="just">
              <a:buFontTx/>
              <a:buChar char="•"/>
              <a:tabLst>
                <a:tab pos="444500" algn="l"/>
              </a:tabLst>
            </a:pPr>
            <a:endParaRPr lang="es-ES" sz="2000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6963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844675"/>
            <a:ext cx="64087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19"/>
          <p:cNvSpPr txBox="1">
            <a:spLocks noChangeArrowheads="1"/>
          </p:cNvSpPr>
          <p:nvPr/>
        </p:nvSpPr>
        <p:spPr bwMode="auto">
          <a:xfrm>
            <a:off x="1116013" y="5949950"/>
            <a:ext cx="763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50000"/>
              </a:spcBef>
            </a:pPr>
            <a:r>
              <a:rPr lang="es-PE" sz="1600">
                <a:latin typeface="Arial Narrow" pitchFamily="34" charset="0"/>
              </a:rPr>
              <a:t>(*) Otros: referido a la formalización de nombramientos, estatutos y prevención de lavado de activos</a:t>
            </a:r>
            <a:endParaRPr lang="es-ES" sz="1600">
              <a:latin typeface="Arial Narrow" pitchFamily="34" charset="0"/>
            </a:endParaRPr>
          </a:p>
        </p:txBody>
      </p:sp>
      <p:sp>
        <p:nvSpPr>
          <p:cNvPr id="69636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Estadísticas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ctr"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7065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673225"/>
            <a:ext cx="4319587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4265613"/>
            <a:ext cx="4076700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227513"/>
            <a:ext cx="414020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Estadísticas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ctr"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</p:txBody>
      </p:sp>
      <p:pic>
        <p:nvPicPr>
          <p:cNvPr id="7168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377950"/>
            <a:ext cx="4365625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119563"/>
            <a:ext cx="43211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162425"/>
            <a:ext cx="42481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1 Rectángulo"/>
          <p:cNvSpPr>
            <a:spLocks noChangeArrowheads="1"/>
          </p:cNvSpPr>
          <p:nvPr/>
        </p:nvSpPr>
        <p:spPr bwMode="auto">
          <a:xfrm>
            <a:off x="250825" y="714375"/>
            <a:ext cx="889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Estadísticas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ctr"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72707" name="1 Rectángulo"/>
          <p:cNvSpPr>
            <a:spLocks noChangeArrowheads="1"/>
          </p:cNvSpPr>
          <p:nvPr/>
        </p:nvSpPr>
        <p:spPr bwMode="auto">
          <a:xfrm>
            <a:off x="250825" y="3143248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Retos y perspectivas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Rectángulo"/>
          <p:cNvSpPr>
            <a:spLocks noChangeArrowheads="1"/>
          </p:cNvSpPr>
          <p:nvPr/>
        </p:nvSpPr>
        <p:spPr bwMode="auto">
          <a:xfrm>
            <a:off x="323850" y="307181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ctr"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395288" y="1412875"/>
            <a:ext cx="83534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s-ES" sz="20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Avanzar hacia un marco de supervisión y regulación por </a:t>
            </a:r>
            <a:r>
              <a:rPr lang="es-PE" sz="2400" dirty="0" smtClean="0">
                <a:solidFill>
                  <a:srgbClr val="000066"/>
                </a:solidFill>
                <a:latin typeface="Arial Narrow" pitchFamily="34" charset="0"/>
              </a:rPr>
              <a:t>riesgos. </a:t>
            </a: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Adecuar las prácticas de supervisión y regulación de seguros según los estándares de la Asociación Internacional de Supervisores de Seguros (IAIS</a:t>
            </a:r>
            <a:r>
              <a:rPr lang="es-PE" sz="2400" dirty="0" smtClean="0">
                <a:solidFill>
                  <a:srgbClr val="000066"/>
                </a:solidFill>
                <a:latin typeface="Arial Narrow" pitchFamily="34" charset="0"/>
              </a:rPr>
              <a:t>).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Continuar fortaleciendo la gestión por riesgos de las entidades </a:t>
            </a:r>
            <a:r>
              <a:rPr lang="es-PE" sz="2400" dirty="0" smtClean="0">
                <a:solidFill>
                  <a:srgbClr val="000066"/>
                </a:solidFill>
                <a:latin typeface="Arial Narrow" pitchFamily="34" charset="0"/>
              </a:rPr>
              <a:t>aseguradoras.</a:t>
            </a: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Implementación de Solvencia II en el mediano plazo como parte de la implementación del marco de supervisión por </a:t>
            </a:r>
            <a:r>
              <a:rPr lang="es-PE" sz="2400" dirty="0" smtClean="0">
                <a:solidFill>
                  <a:srgbClr val="000066"/>
                </a:solidFill>
                <a:latin typeface="Arial Narrow" pitchFamily="34" charset="0"/>
              </a:rPr>
              <a:t>riesgos.</a:t>
            </a:r>
            <a:endParaRPr lang="es-PE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s-PE" sz="2400" dirty="0">
                <a:solidFill>
                  <a:srgbClr val="000066"/>
                </a:solidFill>
                <a:latin typeface="Arial Narrow" pitchFamily="34" charset="0"/>
              </a:rPr>
              <a:t>Coordinar con el sistema asegurador y los diversos agentes económicos involucrados en la industria la implementación de estos proyectos.  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72707" name="1 Rectángulo"/>
          <p:cNvSpPr>
            <a:spLocks noChangeArrowheads="1"/>
          </p:cNvSpPr>
          <p:nvPr/>
        </p:nvSpPr>
        <p:spPr bwMode="auto">
          <a:xfrm>
            <a:off x="250825" y="8366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>
                <a:solidFill>
                  <a:srgbClr val="000066"/>
                </a:solidFill>
                <a:latin typeface="Arial Narrow" pitchFamily="34" charset="0"/>
              </a:rPr>
              <a:t>Retos y perspectivas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ChangeArrowheads="1"/>
          </p:cNvSpPr>
          <p:nvPr/>
        </p:nvSpPr>
        <p:spPr bwMode="auto">
          <a:xfrm>
            <a:off x="468313" y="1484313"/>
            <a:ext cx="813593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 algn="ctr">
              <a:tabLst>
                <a:tab pos="444500" algn="l"/>
              </a:tabLst>
            </a:pPr>
            <a:endParaRPr lang="es-PE" sz="200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72707" name="1 Rectángulo"/>
          <p:cNvSpPr>
            <a:spLocks noChangeArrowheads="1"/>
          </p:cNvSpPr>
          <p:nvPr/>
        </p:nvSpPr>
        <p:spPr bwMode="auto">
          <a:xfrm>
            <a:off x="250825" y="3143248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ctr">
              <a:buFont typeface="Wingdings" pitchFamily="2" charset="2"/>
              <a:buNone/>
            </a:pPr>
            <a:r>
              <a:rPr lang="es-PE" sz="3200" b="1" dirty="0" smtClean="0">
                <a:solidFill>
                  <a:srgbClr val="000066"/>
                </a:solidFill>
                <a:latin typeface="Arial Narrow" pitchFamily="34" charset="0"/>
              </a:rPr>
              <a:t>Muchas gracias por su atención</a:t>
            </a:r>
            <a:endParaRPr lang="es-PE" sz="3200" b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Rectángulo"/>
          <p:cNvSpPr>
            <a:spLocks noChangeArrowheads="1"/>
          </p:cNvSpPr>
          <p:nvPr/>
        </p:nvSpPr>
        <p:spPr bwMode="auto">
          <a:xfrm>
            <a:off x="323850" y="128586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11188" y="2298716"/>
            <a:ext cx="7848600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Ausencia de un adecuado control interno como parte integrante de una gestión integral de riesgos.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Falta de un rol independiente por parte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de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auditoría interna.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Directorio no informado sobre cumplimiento de las políticas y procedimientos internos y la detección de problemas de control y administración interna; así como de las medidas correctivas implementadas.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Rectángulo"/>
          <p:cNvSpPr>
            <a:spLocks noChangeArrowheads="1"/>
          </p:cNvSpPr>
          <p:nvPr/>
        </p:nvSpPr>
        <p:spPr bwMode="auto">
          <a:xfrm>
            <a:off x="323850" y="1206488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39750" y="2155840"/>
            <a:ext cx="7991475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4445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Unidad de Auditoría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Interna (UAI)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no identifica áreas vulnerables o éstas no son puestas en conocimiento del  Directorio y de la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Superintendencia </a:t>
            </a: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por falta de recursos o de independencia de la 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dicha unidad</a:t>
            </a:r>
            <a:r>
              <a:rPr lang="es-ES" sz="2400" dirty="0" smtClean="0">
                <a:solidFill>
                  <a:srgbClr val="000066"/>
                </a:solidFill>
                <a:latin typeface="Arial Narrow" pitchFamily="34" charset="0"/>
              </a:rPr>
              <a:t>.</a:t>
            </a: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Exámenes no desarrollados apropiadamente, sin metodología que asegure razonablemente la identificación de posibles debilidades.</a:t>
            </a:r>
          </a:p>
          <a:p>
            <a:pPr marL="533400" indent="-4445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Empresa sin adecuada gestión integral de riesgos.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Rectángulo"/>
          <p:cNvSpPr>
            <a:spLocks noChangeArrowheads="1"/>
          </p:cNvSpPr>
          <p:nvPr/>
        </p:nvSpPr>
        <p:spPr bwMode="auto">
          <a:xfrm>
            <a:off x="323850" y="1273164"/>
            <a:ext cx="8531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11188" y="2298716"/>
            <a:ext cx="7991475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4445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Directorio, Comité de Auditoría, Unidad de Riesgos, funcionarios y trabajadores, no se encuentran comprometidos con la identificación y administración permanente de los riesgos que enfrenta la empresa.</a:t>
            </a:r>
          </a:p>
          <a:p>
            <a:pPr marL="533400" indent="-4445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4445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Diferentes unidades de la empresa no cumplen con reportar, de manera oportuna, a la UAI y a la Gerencia las posibles deficiencias de la gestión integral de riesgos.</a:t>
            </a:r>
          </a:p>
          <a:p>
            <a:pPr marL="533400" indent="-444500" algn="just"/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Rectángulo"/>
          <p:cNvSpPr>
            <a:spLocks noChangeArrowheads="1"/>
          </p:cNvSpPr>
          <p:nvPr/>
        </p:nvSpPr>
        <p:spPr bwMode="auto">
          <a:xfrm>
            <a:off x="323850" y="1285860"/>
            <a:ext cx="853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355600" algn="ctr">
              <a:spcBef>
                <a:spcPct val="20000"/>
              </a:spcBef>
              <a:buFont typeface="Wingdings" pitchFamily="2" charset="2"/>
              <a:buNone/>
              <a:tabLst>
                <a:tab pos="533400" algn="l"/>
              </a:tabLst>
            </a:pPr>
            <a:r>
              <a:rPr lang="es-PE" sz="3200" b="1" dirty="0">
                <a:solidFill>
                  <a:srgbClr val="000066"/>
                </a:solidFill>
                <a:latin typeface="Arial Narrow" pitchFamily="34" charset="0"/>
              </a:rPr>
              <a:t>Problemática y riesgos identificados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11188" y="2286019"/>
            <a:ext cx="7991475" cy="3786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Ausencia de una Unidad de Riesgos en la empresa que administre de forma integral la identificación y control de riesgos, o, que los integrantes de dicha Unidad no cuenten con la experiencia y conocimientos para el apropiado cumplimiento de sus funciones.</a:t>
            </a:r>
          </a:p>
          <a:p>
            <a:pPr marL="444500" indent="-355600" algn="just">
              <a:buFont typeface="Wingdings" pitchFamily="2" charset="2"/>
              <a:buChar char="Ø"/>
            </a:pPr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  <a:p>
            <a:pPr marL="444500" indent="-355600" algn="just">
              <a:buFont typeface="Wingdings" pitchFamily="2" charset="2"/>
              <a:buChar char="Ø"/>
            </a:pPr>
            <a:r>
              <a:rPr lang="es-ES" sz="2400" dirty="0">
                <a:solidFill>
                  <a:srgbClr val="000066"/>
                </a:solidFill>
                <a:latin typeface="Arial Narrow" pitchFamily="34" charset="0"/>
              </a:rPr>
              <a:t>Manuales o políticas internas no aprobados por el Directorio, o no actualizados de manera permanente, considerando los nuevos riesgos que asume la empresa. </a:t>
            </a:r>
          </a:p>
          <a:p>
            <a:pPr marL="444500" indent="-355600" algn="just"/>
            <a:endParaRPr lang="es-ES" sz="2400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6709</TotalTime>
  <Words>3322</Words>
  <Application>Microsoft Office PowerPoint</Application>
  <PresentationFormat>Presentación en pantalla (4:3)</PresentationFormat>
  <Paragraphs>370</Paragraphs>
  <Slides>51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</vt:vector>
  </TitlesOfParts>
  <Company>S.B.S.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N°10 Control Interno</dc:title>
  <dc:creator>Rosa Ucañán Sánchez</dc:creator>
  <cp:lastModifiedBy>Tomas Wong</cp:lastModifiedBy>
  <cp:revision>265</cp:revision>
  <dcterms:created xsi:type="dcterms:W3CDTF">2008-02-14T16:54:23Z</dcterms:created>
  <dcterms:modified xsi:type="dcterms:W3CDTF">2010-04-15T22:15:33Z</dcterms:modified>
</cp:coreProperties>
</file>