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4" r:id="rId3"/>
    <p:sldId id="323" r:id="rId4"/>
    <p:sldId id="317" r:id="rId5"/>
    <p:sldId id="318" r:id="rId6"/>
    <p:sldId id="324" r:id="rId7"/>
    <p:sldId id="325" r:id="rId8"/>
    <p:sldId id="330" r:id="rId9"/>
    <p:sldId id="321" r:id="rId10"/>
    <p:sldId id="333" r:id="rId11"/>
    <p:sldId id="332" r:id="rId12"/>
    <p:sldId id="307" r:id="rId13"/>
    <p:sldId id="309" r:id="rId14"/>
    <p:sldId id="311" r:id="rId15"/>
    <p:sldId id="313" r:id="rId16"/>
  </p:sldIdLst>
  <p:sldSz cx="9144000" cy="6858000" type="screen4x3"/>
  <p:notesSz cx="6873875" cy="10063163"/>
  <p:defaultTextStyle>
    <a:defPPr>
      <a:defRPr lang="es-ES"/>
    </a:defPPr>
    <a:lvl1pPr algn="just" rtl="0" fontAlgn="base">
      <a:spcBef>
        <a:spcPct val="20000"/>
      </a:spcBef>
      <a:spcAft>
        <a:spcPct val="0"/>
      </a:spcAft>
      <a:buChar char="•"/>
      <a:defRPr sz="2400" kern="1200">
        <a:solidFill>
          <a:srgbClr val="000066"/>
        </a:solidFill>
        <a:latin typeface="Verdana" pitchFamily="34" charset="0"/>
        <a:ea typeface="+mn-ea"/>
        <a:cs typeface="+mn-cs"/>
      </a:defRPr>
    </a:lvl1pPr>
    <a:lvl2pPr marL="457200" algn="just" rtl="0" fontAlgn="base">
      <a:spcBef>
        <a:spcPct val="20000"/>
      </a:spcBef>
      <a:spcAft>
        <a:spcPct val="0"/>
      </a:spcAft>
      <a:buChar char="•"/>
      <a:defRPr sz="2400" kern="1200">
        <a:solidFill>
          <a:srgbClr val="000066"/>
        </a:solidFill>
        <a:latin typeface="Verdana" pitchFamily="34" charset="0"/>
        <a:ea typeface="+mn-ea"/>
        <a:cs typeface="+mn-cs"/>
      </a:defRPr>
    </a:lvl2pPr>
    <a:lvl3pPr marL="914400" algn="just" rtl="0" fontAlgn="base">
      <a:spcBef>
        <a:spcPct val="20000"/>
      </a:spcBef>
      <a:spcAft>
        <a:spcPct val="0"/>
      </a:spcAft>
      <a:buChar char="•"/>
      <a:defRPr sz="2400" kern="1200">
        <a:solidFill>
          <a:srgbClr val="000066"/>
        </a:solidFill>
        <a:latin typeface="Verdana" pitchFamily="34" charset="0"/>
        <a:ea typeface="+mn-ea"/>
        <a:cs typeface="+mn-cs"/>
      </a:defRPr>
    </a:lvl3pPr>
    <a:lvl4pPr marL="1371600" algn="just" rtl="0" fontAlgn="base">
      <a:spcBef>
        <a:spcPct val="20000"/>
      </a:spcBef>
      <a:spcAft>
        <a:spcPct val="0"/>
      </a:spcAft>
      <a:buChar char="•"/>
      <a:defRPr sz="2400" kern="1200">
        <a:solidFill>
          <a:srgbClr val="000066"/>
        </a:solidFill>
        <a:latin typeface="Verdana" pitchFamily="34" charset="0"/>
        <a:ea typeface="+mn-ea"/>
        <a:cs typeface="+mn-cs"/>
      </a:defRPr>
    </a:lvl4pPr>
    <a:lvl5pPr marL="1828800" algn="just" rtl="0" fontAlgn="base">
      <a:spcBef>
        <a:spcPct val="20000"/>
      </a:spcBef>
      <a:spcAft>
        <a:spcPct val="0"/>
      </a:spcAft>
      <a:buChar char="•"/>
      <a:defRPr sz="2400" kern="1200">
        <a:solidFill>
          <a:srgbClr val="000066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66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66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66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66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9966"/>
    <a:srgbClr val="FF7C80"/>
    <a:srgbClr val="993300"/>
    <a:srgbClr val="CC6600"/>
    <a:srgbClr val="CC33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9" autoAdjust="0"/>
    <p:restoredTop sz="83639" autoAdjust="0"/>
  </p:normalViewPr>
  <p:slideViewPr>
    <p:cSldViewPr>
      <p:cViewPr>
        <p:scale>
          <a:sx n="66" d="100"/>
          <a:sy n="66" d="100"/>
        </p:scale>
        <p:origin x="-141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194" y="-96"/>
      </p:cViewPr>
      <p:guideLst>
        <p:guide orient="horz" pos="3170"/>
        <p:guide pos="216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9472" cy="503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l" defTabSz="923925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2818" y="1"/>
            <a:ext cx="2979471" cy="503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57943"/>
            <a:ext cx="2979472" cy="503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l" defTabSz="923925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2818" y="9557943"/>
            <a:ext cx="2979471" cy="503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1F10DAD-6D41-4D59-ACD8-5C9CF1A012C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9472" cy="503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l" defTabSz="923925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2818" y="1"/>
            <a:ext cx="2979471" cy="503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54063"/>
            <a:ext cx="5030787" cy="3773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0" y="4780690"/>
            <a:ext cx="5499100" cy="4528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57943"/>
            <a:ext cx="2979472" cy="503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l" defTabSz="923925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2818" y="9557943"/>
            <a:ext cx="2979471" cy="503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EC7A92B-E1DA-4A5A-9F6A-8CD6EF68742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C7A92B-E1DA-4A5A-9F6A-8CD6EF687423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EFBDCD-B13D-4251-A10D-C1E9968DD222}" type="slidenum">
              <a:rPr lang="es-ES" smtClean="0"/>
              <a:pPr/>
              <a:t>12</a:t>
            </a:fld>
            <a:endParaRPr lang="es-E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P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BF50D6-3F09-46B9-B367-33383B042ACF}" type="slidenum">
              <a:rPr lang="es-ES" smtClean="0"/>
              <a:pPr/>
              <a:t>13</a:t>
            </a:fld>
            <a:endParaRPr lang="es-E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P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08EC3-EB4C-4F8B-8066-CF8FACFF6FE1}" type="slidenum">
              <a:rPr lang="es-ES" smtClean="0"/>
              <a:pPr/>
              <a:t>14</a:t>
            </a:fld>
            <a:endParaRPr lang="es-E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P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5FA69B-0BFE-4B30-888E-50B9F81F34EF}" type="slidenum">
              <a:rPr lang="es-ES" smtClean="0"/>
              <a:pPr/>
              <a:t>15</a:t>
            </a:fld>
            <a:endParaRPr lang="es-E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P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C7F83-6B79-408C-ADC1-D6370E5B914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FE6DA-340B-4DC8-AB7B-E97E86BE300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701675"/>
            <a:ext cx="2057400" cy="54244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701675"/>
            <a:ext cx="6019800" cy="54244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24FDA-A55D-4EAE-AAD7-5597FBDE3F9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701675"/>
            <a:ext cx="8229600" cy="54244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8F2C0-5E89-4EF2-8BF5-C0D3CA0B5AA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675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lvl="0"/>
            <a:endParaRPr lang="es-PE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D8E30-0CF4-43BF-A8A5-56549ED835E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C7D0A-F2D2-4478-9B07-17DCDE20FC0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7F6E8-335A-439C-9E89-02259620C9C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060575"/>
            <a:ext cx="4038600" cy="4065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060575"/>
            <a:ext cx="4038600" cy="4065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AD199-AF7F-4E45-8D0F-B261FA34B48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C4D4C-F6D4-4E57-B42F-B9A64EC6D4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3E1B4-188A-4FBD-9EC4-6D5DD00C0C4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A3A07-289A-4415-97B3-7D88E90E29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AECFF-D840-428C-ABE0-06019AF26CC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1FCC1-163A-4FB6-AE39-D4EFD412B4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16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60575"/>
            <a:ext cx="8229600" cy="406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26B6DA8-8922-4517-AF96-F8DE78A4393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>
          <a:solidFill>
            <a:srgbClr val="000066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1600">
          <a:solidFill>
            <a:srgbClr val="000066"/>
          </a:solidFill>
          <a:latin typeface="+mn-lt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1400">
          <a:solidFill>
            <a:srgbClr val="000066"/>
          </a:solidFill>
          <a:latin typeface="+mn-lt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1400">
          <a:solidFill>
            <a:srgbClr val="000066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Blip>
          <a:blip r:embed="rId16"/>
        </a:buBlip>
        <a:defRPr sz="1400">
          <a:solidFill>
            <a:srgbClr val="000066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Blip>
          <a:blip r:embed="rId16"/>
        </a:buBlip>
        <a:defRPr sz="1400">
          <a:solidFill>
            <a:srgbClr val="000066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Blip>
          <a:blip r:embed="rId16"/>
        </a:buBlip>
        <a:defRPr sz="1400">
          <a:solidFill>
            <a:srgbClr val="000066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Blip>
          <a:blip r:embed="rId16"/>
        </a:buBlip>
        <a:defRPr sz="1400">
          <a:solidFill>
            <a:srgbClr val="000066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01851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s-PE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LA PROTECCIÓN AL CONSUMIDOR DE SEGUROS EN EL PERÚ</a:t>
            </a:r>
            <a:endParaRPr lang="es-ES" i="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52" y="3868731"/>
            <a:ext cx="6429419" cy="1417657"/>
          </a:xfrm>
        </p:spPr>
        <p:txBody>
          <a:bodyPr/>
          <a:lstStyle/>
          <a:p>
            <a:pPr eaLnBrk="1" hangingPunct="1"/>
            <a:r>
              <a:rPr lang="es-PE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Armando Cáceres Valderrama</a:t>
            </a:r>
          </a:p>
          <a:p>
            <a:pPr eaLnBrk="1" hangingPunct="1"/>
            <a:r>
              <a:rPr lang="es-PE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Superintendencia de Banca, Seguros y AFP  Perú</a:t>
            </a:r>
          </a:p>
          <a:p>
            <a:pPr eaLnBrk="1" hangingPunct="1"/>
            <a:endParaRPr lang="es-PE" sz="18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s-PE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XI Conferencia sobre Regulación y Supervisión de Seguros en América Latina y Seminario de Capacitación IAIS-ASSAL</a:t>
            </a:r>
          </a:p>
          <a:p>
            <a:pPr eaLnBrk="1" hangingPunct="1"/>
            <a:r>
              <a:rPr lang="es-PE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Santiago de Chile, Abril 2010</a:t>
            </a:r>
            <a:endParaRPr lang="es-ES" sz="18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08012"/>
            <a:ext cx="7931150" cy="863600"/>
          </a:xfrm>
        </p:spPr>
        <p:txBody>
          <a:bodyPr/>
          <a:lstStyle/>
          <a:p>
            <a:pPr eaLnBrk="1" hangingPunct="1"/>
            <a:r>
              <a:rPr lang="es-PE" sz="2400" i="0" dirty="0" smtClean="0">
                <a:solidFill>
                  <a:schemeClr val="accent2"/>
                </a:solidFill>
                <a:latin typeface="Arial" charset="0"/>
              </a:rPr>
              <a:t>Reglamento de </a:t>
            </a:r>
            <a:r>
              <a:rPr lang="es-PE" sz="2400" i="0" dirty="0" err="1" smtClean="0">
                <a:solidFill>
                  <a:schemeClr val="accent2"/>
                </a:solidFill>
                <a:latin typeface="Arial" charset="0"/>
              </a:rPr>
              <a:t>Microseguros</a:t>
            </a:r>
            <a:r>
              <a:rPr lang="es-PE" sz="2400" i="0" dirty="0" smtClean="0">
                <a:solidFill>
                  <a:schemeClr val="accent2"/>
                </a:solidFill>
                <a:latin typeface="Arial" charset="0"/>
              </a:rPr>
              <a:t> (Resolución SBS No 14283-2009)</a:t>
            </a:r>
            <a:endParaRPr lang="es-ES" sz="2400" i="0" dirty="0" smtClean="0">
              <a:solidFill>
                <a:schemeClr val="accent2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547832"/>
            <a:ext cx="7993063" cy="466725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s-PE" dirty="0" smtClean="0">
                <a:solidFill>
                  <a:schemeClr val="accent2"/>
                </a:solidFill>
                <a:latin typeface="Arial" pitchFamily="34" charset="0"/>
              </a:rPr>
              <a:t>C</a:t>
            </a:r>
            <a:r>
              <a:rPr lang="es-ES" dirty="0" smtClean="0">
                <a:solidFill>
                  <a:schemeClr val="accent2"/>
                </a:solidFill>
                <a:latin typeface="Arial" pitchFamily="34" charset="0"/>
              </a:rPr>
              <a:t>oberturas adecuadas a las </a:t>
            </a:r>
            <a:r>
              <a:rPr lang="es-ES" dirty="0" smtClean="0">
                <a:solidFill>
                  <a:schemeClr val="accent2"/>
                </a:solidFill>
                <a:latin typeface="Arial" pitchFamily="34" charset="0"/>
              </a:rPr>
              <a:t>necesidades de protección de </a:t>
            </a:r>
            <a:r>
              <a:rPr lang="es-ES" dirty="0" smtClean="0">
                <a:solidFill>
                  <a:schemeClr val="accent2"/>
                </a:solidFill>
                <a:latin typeface="Arial" pitchFamily="34" charset="0"/>
              </a:rPr>
              <a:t>la población de bajos </a:t>
            </a:r>
            <a:r>
              <a:rPr lang="es-ES" dirty="0" smtClean="0">
                <a:solidFill>
                  <a:schemeClr val="accent2"/>
                </a:solidFill>
                <a:latin typeface="Arial" pitchFamily="34" charset="0"/>
              </a:rPr>
              <a:t>ingresos.</a:t>
            </a:r>
            <a:endParaRPr lang="es-PE" dirty="0" smtClean="0">
              <a:solidFill>
                <a:schemeClr val="accent2"/>
              </a:solidFill>
              <a:latin typeface="Arial" pitchFamily="34" charset="0"/>
            </a:endParaRPr>
          </a:p>
          <a:p>
            <a:pPr lvl="0"/>
            <a:r>
              <a:rPr lang="es-ES" dirty="0" smtClean="0">
                <a:solidFill>
                  <a:schemeClr val="accent2"/>
                </a:solidFill>
                <a:latin typeface="Arial" pitchFamily="34" charset="0"/>
              </a:rPr>
              <a:t>Póliza simplificada y </a:t>
            </a:r>
            <a:r>
              <a:rPr lang="es-ES" dirty="0" smtClean="0">
                <a:solidFill>
                  <a:schemeClr val="accent2"/>
                </a:solidFill>
                <a:latin typeface="Arial" pitchFamily="34" charset="0"/>
              </a:rPr>
              <a:t>solicitud-certificado </a:t>
            </a:r>
            <a:r>
              <a:rPr lang="es-ES" dirty="0" smtClean="0">
                <a:solidFill>
                  <a:schemeClr val="accent2"/>
                </a:solidFill>
                <a:latin typeface="Arial" pitchFamily="34" charset="0"/>
              </a:rPr>
              <a:t>redactadas en lenguaje simple y el contenido adecuado a los requisitos mínimos </a:t>
            </a:r>
            <a:r>
              <a:rPr lang="es-ES" dirty="0" smtClean="0">
                <a:solidFill>
                  <a:schemeClr val="accent2"/>
                </a:solidFill>
                <a:latin typeface="Arial" pitchFamily="34" charset="0"/>
              </a:rPr>
              <a:t>del  </a:t>
            </a:r>
            <a:r>
              <a:rPr lang="es-ES" dirty="0" smtClean="0">
                <a:solidFill>
                  <a:schemeClr val="accent2"/>
                </a:solidFill>
                <a:latin typeface="Arial" pitchFamily="34" charset="0"/>
              </a:rPr>
              <a:t>Reglamento. </a:t>
            </a:r>
            <a:endParaRPr lang="es-PE" dirty="0" smtClean="0">
              <a:solidFill>
                <a:schemeClr val="accent2"/>
              </a:solidFill>
              <a:latin typeface="Arial" pitchFamily="34" charset="0"/>
            </a:endParaRPr>
          </a:p>
          <a:p>
            <a:pPr lvl="0"/>
            <a:r>
              <a:rPr lang="es-ES" dirty="0" smtClean="0">
                <a:solidFill>
                  <a:schemeClr val="accent2"/>
                </a:solidFill>
                <a:latin typeface="Arial" pitchFamily="34" charset="0"/>
              </a:rPr>
              <a:t>Pólizas de seguro de grupo redactadas en lenguaje fácilmente comprensible. </a:t>
            </a:r>
          </a:p>
          <a:p>
            <a:r>
              <a:rPr lang="es-ES" dirty="0" smtClean="0">
                <a:solidFill>
                  <a:schemeClr val="accent2"/>
                </a:solidFill>
                <a:latin typeface="Arial" pitchFamily="34" charset="0"/>
              </a:rPr>
              <a:t>Exclusiones mínimas y concordantes con las coberturas que otorga el </a:t>
            </a:r>
            <a:r>
              <a:rPr lang="es-ES" dirty="0" err="1" smtClean="0">
                <a:solidFill>
                  <a:schemeClr val="accent2"/>
                </a:solidFill>
                <a:latin typeface="Arial" pitchFamily="34" charset="0"/>
              </a:rPr>
              <a:t>microseguro</a:t>
            </a:r>
            <a:r>
              <a:rPr lang="es-ES" dirty="0" smtClean="0">
                <a:solidFill>
                  <a:schemeClr val="accent2"/>
                </a:solidFill>
                <a:latin typeface="Arial" pitchFamily="34" charset="0"/>
              </a:rPr>
              <a:t>.</a:t>
            </a:r>
          </a:p>
          <a:p>
            <a:pPr lvl="0"/>
            <a:r>
              <a:rPr lang="es-ES" dirty="0" smtClean="0">
                <a:solidFill>
                  <a:schemeClr val="accent2"/>
                </a:solidFill>
                <a:latin typeface="Arial" pitchFamily="34" charset="0"/>
              </a:rPr>
              <a:t>Pago de la indemnización dentro de los diez días siguientes de recibir la documentación </a:t>
            </a:r>
            <a:r>
              <a:rPr lang="es-ES" dirty="0" err="1" smtClean="0">
                <a:solidFill>
                  <a:schemeClr val="accent2"/>
                </a:solidFill>
                <a:latin typeface="Arial" pitchFamily="34" charset="0"/>
              </a:rPr>
              <a:t>sustentatoria</a:t>
            </a:r>
            <a:r>
              <a:rPr lang="es-ES" dirty="0" smtClean="0">
                <a:solidFill>
                  <a:schemeClr val="accent2"/>
                </a:solidFill>
                <a:latin typeface="Arial" pitchFamily="34" charset="0"/>
              </a:rPr>
              <a:t>, a </a:t>
            </a:r>
            <a:r>
              <a:rPr lang="es-ES" dirty="0" smtClean="0">
                <a:solidFill>
                  <a:schemeClr val="accent2"/>
                </a:solidFill>
                <a:latin typeface="Arial" pitchFamily="34" charset="0"/>
              </a:rPr>
              <a:t>través del comercializador o directamente al asegurado.</a:t>
            </a:r>
          </a:p>
          <a:p>
            <a:pPr lvl="0"/>
            <a:r>
              <a:rPr lang="es-ES" dirty="0" smtClean="0">
                <a:solidFill>
                  <a:schemeClr val="accent2"/>
                </a:solidFill>
                <a:latin typeface="Arial" pitchFamily="34" charset="0"/>
              </a:rPr>
              <a:t>Plazo máximo de quince  días para resolver los reclamos presentados.</a:t>
            </a:r>
            <a:endParaRPr lang="es-PE" dirty="0" smtClean="0">
              <a:solidFill>
                <a:schemeClr val="accent2"/>
              </a:solidFill>
              <a:latin typeface="Arial" pitchFamily="34" charset="0"/>
            </a:endParaRPr>
          </a:p>
          <a:p>
            <a:endParaRPr lang="es-PE" dirty="0" smtClean="0">
              <a:solidFill>
                <a:schemeClr val="accent2"/>
              </a:solidFill>
              <a:latin typeface="Arial" pitchFamily="34" charset="0"/>
            </a:endParaRPr>
          </a:p>
          <a:p>
            <a:pPr lvl="0"/>
            <a:endParaRPr lang="es-PE" dirty="0" smtClean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457200" y="3429000"/>
            <a:ext cx="8229600" cy="655638"/>
          </a:xfrm>
        </p:spPr>
        <p:txBody>
          <a:bodyPr/>
          <a:lstStyle/>
          <a:p>
            <a:r>
              <a:rPr lang="es-PE" i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Agenda Pendiente: Proyecto de Reglamento de Transparencia en Seguros</a:t>
            </a:r>
            <a:endParaRPr lang="es-ES" i="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7C0DC2-BDD9-4D5D-9386-7D4A0328A13A}" type="slidenum">
              <a:rPr lang="es-ES" smtClean="0"/>
              <a:pPr/>
              <a:t>11</a:t>
            </a:fld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714356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PE" sz="2400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Difusión de información sobre las características y condiciones generales de los seguros</a:t>
            </a:r>
            <a:endParaRPr lang="es-ES" sz="2400" i="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79465" y="1500174"/>
            <a:ext cx="7993063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endParaRPr kumimoji="0" lang="es-PE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Información completa sobre la oferta de seguros (riesgos 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cubiertos, el monto de la prima 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comercial, exclusiones 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del 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seguro, procedimiento 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para solicitar la cobertura del 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siniestro, etc.).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Modelos de pólizas y canales para la presentación de reclamos a disposición del público.</a:t>
            </a:r>
            <a:endParaRPr lang="es-ES_tradnl" sz="20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5000"/>
              </a:lnSpc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Capacitación del personal de empresas y corredores de seguros.</a:t>
            </a:r>
          </a:p>
          <a:p>
            <a:pPr marL="342900" indent="-342900">
              <a:lnSpc>
                <a:spcPct val="95000"/>
              </a:lnSpc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Obligación de entrega de la documentación que 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indica el 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Reglamento de Pólizas y Notas Técnicas.</a:t>
            </a:r>
          </a:p>
          <a:p>
            <a:pPr marL="342900" indent="-342900">
              <a:lnSpc>
                <a:spcPct val="95000"/>
              </a:lnSpc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Suscripción de declaración de salud y obligación de informar sobre exclusiones a la cobertura.</a:t>
            </a:r>
          </a:p>
          <a:p>
            <a:pPr marL="342900" indent="-342900">
              <a:lnSpc>
                <a:spcPct val="95000"/>
              </a:lnSpc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Procedimiento para comunicar la agravación del riesgo asegurado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_tradnl" sz="20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64291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PE" sz="2400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Información y documentación que debe ponerse en conocimiento del usuario</a:t>
            </a:r>
            <a:endParaRPr lang="es-ES" sz="2400" i="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457200" y="1500204"/>
            <a:ext cx="8291513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50000"/>
              </a:spcBef>
              <a:defRPr/>
            </a:pPr>
            <a:endParaRPr lang="es-ES_tradnl" sz="1600" dirty="0">
              <a:solidFill>
                <a:schemeClr val="accent2"/>
              </a:solidFill>
              <a:latin typeface="+mj-lt"/>
              <a:cs typeface="Times New Roman" pitchFamily="18" charset="0"/>
            </a:endParaRPr>
          </a:p>
          <a:p>
            <a:pPr marL="342900" indent="-342900">
              <a:lnSpc>
                <a:spcPct val="95000"/>
              </a:lnSpc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Acuerdos de pago.</a:t>
            </a:r>
          </a:p>
          <a:p>
            <a:pPr marL="342900" indent="-342900">
              <a:lnSpc>
                <a:spcPct val="95000"/>
              </a:lnSpc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Interpretación favorable el asegurado en el caso de cláusulas ambiguas.</a:t>
            </a:r>
          </a:p>
          <a:p>
            <a:pPr marL="342900" indent="-342900">
              <a:lnSpc>
                <a:spcPct val="95000"/>
              </a:lnSpc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Pólizas </a:t>
            </a:r>
            <a:r>
              <a:rPr lang="es-ES_tradnl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 seguro ofrecidas a través de medios de comunicación a distancia deben 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considerar 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un plazo mínimo de 15 días para el derecho de retracto.</a:t>
            </a:r>
            <a:endParaRPr lang="es-ES_tradnl" sz="20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5000"/>
              </a:lnSpc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Derecho del asegurado para interponer las acciones </a:t>
            </a:r>
            <a:r>
              <a:rPr lang="es-ES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en las vías que correspondan, </a:t>
            </a:r>
            <a:r>
              <a:rPr lang="es-ES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en caso no cumpla con comunicar el siniestro dentro de los plazos de la póliza.</a:t>
            </a:r>
          </a:p>
          <a:p>
            <a:pPr marL="342900" indent="-342900">
              <a:lnSpc>
                <a:spcPct val="95000"/>
              </a:lnSpc>
              <a:buBlip>
                <a:blip r:embed="rId3"/>
              </a:buBlip>
              <a:defRPr/>
            </a:pPr>
            <a:r>
              <a:rPr lang="es-ES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Modificaciones unilaterales en pólizas deben comunicarse con una anticipación no menor a treinta días.</a:t>
            </a:r>
          </a:p>
          <a:p>
            <a:pPr marL="342900" indent="-342900">
              <a:lnSpc>
                <a:spcPct val="95000"/>
              </a:lnSpc>
              <a:buBlip>
                <a:blip r:embed="rId3"/>
              </a:buBlip>
              <a:defRPr/>
            </a:pPr>
            <a:endParaRPr lang="es-ES_tradnl" sz="20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5000"/>
              </a:lnSpc>
              <a:buBlip>
                <a:blip r:embed="rId3"/>
              </a:buBlip>
              <a:defRPr/>
            </a:pPr>
            <a:endParaRPr lang="es-ES_tradnl" sz="20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642926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PE" sz="2400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Difusión de información a través de la página web de las empresas</a:t>
            </a:r>
            <a:endParaRPr lang="es-ES" sz="2400" i="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457200" y="1428768"/>
            <a:ext cx="8291513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5000"/>
              </a:lnSpc>
              <a:spcAft>
                <a:spcPts val="600"/>
              </a:spcAft>
              <a:buNone/>
              <a:defRPr/>
            </a:pPr>
            <a:endParaRPr lang="es-ES_tradnl" sz="20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5000"/>
              </a:lnSpc>
              <a:spcAft>
                <a:spcPts val="600"/>
              </a:spcAft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Enlace </a:t>
            </a:r>
            <a:r>
              <a:rPr lang="es-ES_tradnl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ES_tradnl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página web de la Superintendencia;</a:t>
            </a:r>
          </a:p>
          <a:p>
            <a:pPr marL="342900" indent="-342900">
              <a:lnSpc>
                <a:spcPct val="95000"/>
              </a:lnSpc>
              <a:spcAft>
                <a:spcPts val="600"/>
              </a:spcAft>
              <a:buBlip>
                <a:blip r:embed="rId3"/>
              </a:buBlip>
              <a:defRPr/>
            </a:pPr>
            <a:r>
              <a:rPr lang="es-ES_tradnl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Información actualizada sobre los productos de seguros que ofrecen;</a:t>
            </a:r>
          </a:p>
          <a:p>
            <a:pPr marL="342900" indent="-342900">
              <a:lnSpc>
                <a:spcPct val="95000"/>
              </a:lnSpc>
              <a:spcAft>
                <a:spcPts val="600"/>
              </a:spcAft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reguntas más frecuentes sobre los productos ofrecidos.</a:t>
            </a:r>
          </a:p>
          <a:p>
            <a:pPr marL="342900" indent="-342900">
              <a:lnSpc>
                <a:spcPct val="95000"/>
              </a:lnSpc>
              <a:spcAft>
                <a:spcPts val="600"/>
              </a:spcAft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Procedimiento de 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solicitud </a:t>
            </a:r>
            <a:r>
              <a:rPr lang="es-ES_tradnl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 cobertura de un siniestro;</a:t>
            </a:r>
          </a:p>
          <a:p>
            <a:pPr marL="342900" indent="-342900">
              <a:lnSpc>
                <a:spcPct val="95000"/>
              </a:lnSpc>
              <a:spcAft>
                <a:spcPts val="600"/>
              </a:spcAft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Estadísticas trimestrales sobre siniestros rechazados.</a:t>
            </a:r>
          </a:p>
          <a:p>
            <a:pPr marL="342900" indent="-342900">
              <a:lnSpc>
                <a:spcPct val="95000"/>
              </a:lnSpc>
              <a:spcAft>
                <a:spcPts val="600"/>
              </a:spcAft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Instancias </a:t>
            </a:r>
            <a:r>
              <a:rPr lang="es-ES_tradnl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ante las cuales pueden 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presentarse denuncias </a:t>
            </a:r>
            <a:r>
              <a:rPr lang="es-ES_tradnl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y/o reclamos, en caso de siniestros 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rechazados.</a:t>
            </a:r>
          </a:p>
          <a:p>
            <a:pPr marL="342900" indent="-342900">
              <a:lnSpc>
                <a:spcPct val="95000"/>
              </a:lnSpc>
              <a:spcAft>
                <a:spcPts val="600"/>
              </a:spcAft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Programa para el cálculo de primas o </a:t>
            </a:r>
            <a:r>
              <a:rPr lang="es-ES_tradnl" sz="2000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Cotizador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_tradnl" sz="20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642926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PE" sz="2400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Rechazo de </a:t>
            </a:r>
            <a:r>
              <a:rPr lang="es-PE" sz="2400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Siniestros y Sistema de Atención a usuarios</a:t>
            </a:r>
            <a:endParaRPr lang="es-ES" sz="2400" i="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457200" y="1714520"/>
            <a:ext cx="8291513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5000"/>
              </a:lnSpc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Los informes </a:t>
            </a:r>
            <a:r>
              <a:rPr lang="es-ES_tradnl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técnicos, peritajes y 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documentos </a:t>
            </a:r>
            <a:r>
              <a:rPr lang="es-ES_tradnl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que sustenten 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rechazos de siniestros </a:t>
            </a:r>
            <a:r>
              <a:rPr lang="es-ES_tradnl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deberán encontrarse a disposición de la Superintendencia.</a:t>
            </a:r>
          </a:p>
          <a:p>
            <a:pPr marL="342900" indent="-342900">
              <a:lnSpc>
                <a:spcPct val="95000"/>
              </a:lnSpc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Declaración de preexistencias deben contar </a:t>
            </a:r>
            <a:r>
              <a:rPr lang="es-ES_tradnl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con documentos 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certificatorios.</a:t>
            </a:r>
          </a:p>
          <a:p>
            <a:pPr marL="342900" indent="-342900">
              <a:lnSpc>
                <a:spcPct val="95000"/>
              </a:lnSpc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Comunicación de rechazos deben indicar las instancias </a:t>
            </a:r>
            <a:r>
              <a:rPr lang="es-ES_tradnl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para denuncias y/o 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reclamos (Defensoría </a:t>
            </a:r>
            <a:r>
              <a:rPr lang="es-ES_tradnl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del Asegurado, 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INDECOPI, arbitraje popular </a:t>
            </a:r>
            <a:r>
              <a:rPr lang="es-ES_tradnl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ES_tradnl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vía 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arbitral ordinaria).</a:t>
            </a:r>
          </a:p>
          <a:p>
            <a:pPr marL="342900" indent="-342900">
              <a:lnSpc>
                <a:spcPct val="95000"/>
              </a:lnSpc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Adecuado 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Sistema de Atención al Usuario 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con políticas 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y procedimientos 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adecuados (Código 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 Buenas Prácticas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342900" indent="-342900">
              <a:lnSpc>
                <a:spcPct val="95000"/>
              </a:lnSpc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Designación de un 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Oficial de Atención al </a:t>
            </a:r>
            <a:r>
              <a:rPr lang="es-ES_tradnl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Usuario.</a:t>
            </a:r>
            <a:endParaRPr lang="es-PE" sz="20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5000"/>
              </a:lnSpc>
              <a:buBlip>
                <a:blip r:embed="rId3"/>
              </a:buBlip>
              <a:defRPr/>
            </a:pPr>
            <a:endParaRPr lang="es-PE" sz="20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sz="2800" i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Contenido</a:t>
            </a:r>
            <a:endParaRPr lang="es-PE" sz="2800" i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Revisión </a:t>
            </a:r>
            <a:r>
              <a:rPr lang="es-PE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del Sistema de Protección al Consumidor de Seguros en </a:t>
            </a:r>
            <a:r>
              <a:rPr lang="es-PE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Perú</a:t>
            </a:r>
          </a:p>
          <a:p>
            <a:pPr>
              <a:buNone/>
            </a:pPr>
            <a:endParaRPr lang="es-PE" sz="24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PE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Agenda pendiente: Proyecto de Reglamento de Transparencia en Seguros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457200" y="3429000"/>
            <a:ext cx="8229600" cy="655638"/>
          </a:xfrm>
        </p:spPr>
        <p:txBody>
          <a:bodyPr/>
          <a:lstStyle/>
          <a:p>
            <a:r>
              <a:rPr lang="es-PE" i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Revisión del Sistema de protección al Consumidor de Seguros en Perú</a:t>
            </a:r>
            <a:r>
              <a:rPr lang="es-PE" dirty="0" smtClean="0">
                <a:solidFill>
                  <a:schemeClr val="accent2"/>
                </a:solidFill>
              </a:rPr>
              <a:t/>
            </a:r>
            <a:br>
              <a:rPr lang="es-PE" dirty="0" smtClean="0">
                <a:solidFill>
                  <a:schemeClr val="accent2"/>
                </a:solidFill>
              </a:rPr>
            </a:br>
            <a:endParaRPr lang="es-ES" i="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7C0DC2-BDD9-4D5D-9386-7D4A0328A13A}" type="slidenum">
              <a:rPr lang="es-ES" smtClean="0"/>
              <a:pPr/>
              <a:t>3</a:t>
            </a:fld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457200" y="630222"/>
            <a:ext cx="8229600" cy="65563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PE" sz="2400" i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Comité de Inclusión Financiera en la SBS</a:t>
            </a:r>
            <a:endParaRPr lang="es-ES" sz="2400" i="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2 Marcador de contenido"/>
          <p:cNvSpPr>
            <a:spLocks noGrp="1"/>
          </p:cNvSpPr>
          <p:nvPr>
            <p:ph idx="1"/>
          </p:nvPr>
        </p:nvSpPr>
        <p:spPr>
          <a:xfrm>
            <a:off x="500063" y="1285860"/>
            <a:ext cx="8143875" cy="5143500"/>
          </a:xfrm>
        </p:spPr>
        <p:txBody>
          <a:bodyPr/>
          <a:lstStyle/>
          <a:p>
            <a:r>
              <a:rPr lang="es-PE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Objetivo Estratégico General: “Fomentar una mayor inclusión financiera sobre los productos y servicios que brindan los supervisados”.</a:t>
            </a:r>
          </a:p>
          <a:p>
            <a:r>
              <a:rPr lang="es-PE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Objetivos estratégicos específicos:</a:t>
            </a:r>
          </a:p>
          <a:p>
            <a:pPr lvl="1"/>
            <a:r>
              <a:rPr lang="es-PE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Mayor transparencia en los sistemas supervisados</a:t>
            </a:r>
          </a:p>
          <a:p>
            <a:pPr lvl="1"/>
            <a:r>
              <a:rPr lang="es-PE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Fomento de mayor inclusión y cultura financiera </a:t>
            </a:r>
          </a:p>
          <a:p>
            <a:r>
              <a:rPr lang="es-PE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Inclusión Financiera: </a:t>
            </a:r>
          </a:p>
          <a:p>
            <a:pPr lvl="1"/>
            <a:r>
              <a:rPr lang="es-PE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Tener acceso a un conjunto de productos y servicios financieros, así como educación financiera y protección al consumidor.</a:t>
            </a:r>
          </a:p>
          <a:p>
            <a:r>
              <a:rPr lang="es-PE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Pilares de la Inclusión Financiera:</a:t>
            </a:r>
          </a:p>
          <a:p>
            <a:pPr lvl="1"/>
            <a:r>
              <a:rPr lang="es-PE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Regulación</a:t>
            </a:r>
          </a:p>
          <a:p>
            <a:pPr lvl="1"/>
            <a:r>
              <a:rPr lang="es-PE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Supervisión</a:t>
            </a:r>
          </a:p>
          <a:p>
            <a:pPr lvl="1"/>
            <a:r>
              <a:rPr lang="es-PE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Transparencia y orientación al usuario</a:t>
            </a:r>
          </a:p>
          <a:p>
            <a:pPr lvl="1"/>
            <a:r>
              <a:rPr lang="es-PE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Educación Financiera</a:t>
            </a:r>
          </a:p>
          <a:p>
            <a:pPr lvl="1"/>
            <a:r>
              <a:rPr lang="es-PE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Protección al usuario</a:t>
            </a:r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7C0DC2-BDD9-4D5D-9386-7D4A0328A13A}" type="slidenum">
              <a:rPr lang="es-ES" smtClean="0"/>
              <a:pPr/>
              <a:t>4</a:t>
            </a:fld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457200" y="773098"/>
            <a:ext cx="8229600" cy="655638"/>
          </a:xfrm>
        </p:spPr>
        <p:txBody>
          <a:bodyPr/>
          <a:lstStyle/>
          <a:p>
            <a:r>
              <a:rPr lang="es-PE" sz="2400" i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Normativa sobre Servicio de Atención a las Usuarios</a:t>
            </a:r>
            <a:endParaRPr lang="es-ES" sz="2400" i="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2 Marcador de contenido"/>
          <p:cNvSpPr>
            <a:spLocks noGrp="1"/>
          </p:cNvSpPr>
          <p:nvPr>
            <p:ph idx="1"/>
          </p:nvPr>
        </p:nvSpPr>
        <p:spPr>
          <a:xfrm>
            <a:off x="500063" y="1500174"/>
            <a:ext cx="8143875" cy="5143500"/>
          </a:xfrm>
        </p:spPr>
        <p:txBody>
          <a:bodyPr/>
          <a:lstStyle/>
          <a:p>
            <a:r>
              <a:rPr lang="es-PE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La Circular G-146 -2009 establece las normas aplicables a las empresas de seguros para promover una adecuada atención a los usuarios a través de:</a:t>
            </a:r>
          </a:p>
          <a:p>
            <a:pPr lvl="1"/>
            <a:r>
              <a:rPr lang="es-PE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Mecanismos de atención de consultas.</a:t>
            </a:r>
          </a:p>
          <a:p>
            <a:pPr lvl="1"/>
            <a:r>
              <a:rPr lang="es-PE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Requerimientos de información de entidades gubernamentales.</a:t>
            </a:r>
          </a:p>
          <a:p>
            <a:pPr lvl="1"/>
            <a:r>
              <a:rPr lang="es-PE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Adecuado Sistema de Atención de Reclamos</a:t>
            </a:r>
          </a:p>
          <a:p>
            <a:pPr lvl="1"/>
            <a:r>
              <a:rPr lang="es-PE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Requisitos de la información que se debe mantener a disposición del público</a:t>
            </a:r>
          </a:p>
          <a:p>
            <a:pPr lvl="1"/>
            <a:r>
              <a:rPr lang="es-PE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Reportes trimestrales a la SBS sobre las estadísticas de reclamos presentados.</a:t>
            </a:r>
          </a:p>
          <a:p>
            <a:r>
              <a:rPr lang="es-PE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El cumplimiento de estos requisitos se incorpora a la evaluación  de la gestión de riesgos de las entidades supervisadas.</a:t>
            </a:r>
            <a:endParaRPr lang="es-MX" dirty="0" smtClean="0">
              <a:solidFill>
                <a:schemeClr val="accent2"/>
              </a:solidFill>
              <a:latin typeface="Arial Narrow" pitchFamily="34" charset="0"/>
            </a:endParaRPr>
          </a:p>
          <a:p>
            <a:endParaRPr lang="es-ES" dirty="0" smtClean="0">
              <a:solidFill>
                <a:schemeClr val="accent2"/>
              </a:solidFill>
              <a:latin typeface="Arial Narrow" pitchFamily="34" charset="0"/>
            </a:endParaRPr>
          </a:p>
          <a:p>
            <a:endParaRPr lang="es-ES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7C0DC2-BDD9-4D5D-9386-7D4A0328A13A}" type="slidenum">
              <a:rPr lang="es-ES" smtClean="0"/>
              <a:pPr/>
              <a:t>5</a:t>
            </a:fld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457200" y="773098"/>
            <a:ext cx="8229600" cy="655638"/>
          </a:xfrm>
        </p:spPr>
        <p:txBody>
          <a:bodyPr/>
          <a:lstStyle/>
          <a:p>
            <a:r>
              <a:rPr lang="es-PE" sz="2400" i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Plataforma de Atención a Usuarios de la SBS</a:t>
            </a:r>
            <a:endParaRPr lang="es-ES" sz="2400" i="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2 Marcador de contenido"/>
          <p:cNvSpPr>
            <a:spLocks noGrp="1"/>
          </p:cNvSpPr>
          <p:nvPr>
            <p:ph idx="1"/>
          </p:nvPr>
        </p:nvSpPr>
        <p:spPr>
          <a:xfrm>
            <a:off x="500063" y="1500174"/>
            <a:ext cx="8143875" cy="5143500"/>
          </a:xfrm>
        </p:spPr>
        <p:txBody>
          <a:bodyPr/>
          <a:lstStyle/>
          <a:p>
            <a:r>
              <a:rPr lang="es-ES" dirty="0" smtClean="0">
                <a:solidFill>
                  <a:schemeClr val="accent2"/>
                </a:solidFill>
              </a:rPr>
              <a:t>Finalidad: Absolver consultas y tomar conocimiento de las denuncias que formulen los usuarios de las empresas supervisadas, las que luego de la correspondiente verificación, podrán dar lugar al inicio de un procedimiento </a:t>
            </a:r>
            <a:r>
              <a:rPr lang="es-ES" dirty="0" smtClean="0">
                <a:solidFill>
                  <a:schemeClr val="accent2"/>
                </a:solidFill>
              </a:rPr>
              <a:t>sancionador. </a:t>
            </a:r>
            <a:endParaRPr lang="es-PE" dirty="0" smtClean="0">
              <a:solidFill>
                <a:schemeClr val="accent2"/>
              </a:solidFill>
            </a:endParaRPr>
          </a:p>
          <a:p>
            <a:pPr lvl="0"/>
            <a:r>
              <a:rPr lang="es-ES" dirty="0" smtClean="0">
                <a:solidFill>
                  <a:schemeClr val="accent2"/>
                </a:solidFill>
              </a:rPr>
              <a:t>Orienta a los usuarios sobre la presentación de consultas, denuncias y reclamos.</a:t>
            </a:r>
          </a:p>
          <a:p>
            <a:r>
              <a:rPr lang="es-ES" dirty="0" smtClean="0">
                <a:solidFill>
                  <a:schemeClr val="accent2"/>
                </a:solidFill>
              </a:rPr>
              <a:t>Propone y lleva a cabo programas de difusión de información relacionada con los sistemas de seguros.</a:t>
            </a:r>
          </a:p>
          <a:p>
            <a:pPr>
              <a:buNone/>
            </a:pPr>
            <a:endParaRPr lang="es-ES" dirty="0" smtClean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7C0DC2-BDD9-4D5D-9386-7D4A0328A13A}" type="slidenum">
              <a:rPr lang="es-ES" smtClean="0"/>
              <a:pPr/>
              <a:t>6</a:t>
            </a:fld>
            <a:endParaRPr lang="es-ES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5890" y="4786322"/>
            <a:ext cx="47752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4857760"/>
            <a:ext cx="207170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908038"/>
            <a:ext cx="8229600" cy="877888"/>
          </a:xfrm>
        </p:spPr>
        <p:txBody>
          <a:bodyPr/>
          <a:lstStyle/>
          <a:p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400" i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Registro de Pólizas de Seguro y Notas </a:t>
            </a:r>
            <a:r>
              <a:rPr lang="es-ES" sz="2400" i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Técnicas</a:t>
            </a:r>
            <a:r>
              <a:rPr lang="es-PE" sz="2400" i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(Resolución SBS Nº 1420-2005) </a:t>
            </a:r>
            <a:r>
              <a:rPr lang="es-ES" sz="2400" i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2400" i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es-ES" sz="2400" i="0" dirty="0" smtClean="0"/>
              <a:t/>
            </a:r>
            <a:br>
              <a:rPr lang="es-ES" sz="2400" i="0" dirty="0" smtClean="0"/>
            </a:br>
            <a:endParaRPr lang="es-ES" sz="2400" i="0" dirty="0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714520"/>
            <a:ext cx="8501063" cy="4572000"/>
          </a:xfrm>
        </p:spPr>
        <p:txBody>
          <a:bodyPr/>
          <a:lstStyle/>
          <a:p>
            <a:r>
              <a:rPr lang="es-E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E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Superintendencia  está facultada para prohibir la utilización de pólizas redactadas en condiciones que no satisfagan lo establecido en las normas legales aplicables</a:t>
            </a:r>
            <a:r>
              <a:rPr lang="es-E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_tradnl" dirty="0" smtClean="0">
              <a:solidFill>
                <a:schemeClr val="accent2"/>
              </a:solidFill>
            </a:endParaRPr>
          </a:p>
          <a:p>
            <a:r>
              <a:rPr lang="es-ES" dirty="0" smtClean="0">
                <a:solidFill>
                  <a:schemeClr val="accent2"/>
                </a:solidFill>
              </a:rPr>
              <a:t> </a:t>
            </a:r>
            <a:r>
              <a:rPr lang="es-MX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El Registro se encuentra conformado por:</a:t>
            </a:r>
          </a:p>
          <a:p>
            <a:pPr>
              <a:buFontTx/>
              <a:buNone/>
            </a:pPr>
            <a:r>
              <a:rPr lang="es-MX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MX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1)  Registro de </a:t>
            </a:r>
            <a:r>
              <a:rPr lang="es-MX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Pólizas de Seguro</a:t>
            </a:r>
          </a:p>
          <a:p>
            <a:pPr>
              <a:buFontTx/>
              <a:buNone/>
            </a:pPr>
            <a:r>
              <a:rPr lang="es-MX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	2)  Registro de </a:t>
            </a:r>
            <a:r>
              <a:rPr lang="es-MX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Notas </a:t>
            </a:r>
            <a:r>
              <a:rPr lang="es-MX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Técnicas</a:t>
            </a:r>
            <a:endParaRPr lang="es-ES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Reúne los </a:t>
            </a:r>
            <a:r>
              <a:rPr lang="es-MX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modelos</a:t>
            </a:r>
            <a:r>
              <a:rPr lang="es-MX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de: condiciones generales, particulares, especiales y cláusulas adicionales y anexos de las pólizas de seguro que se comercializan en el mercado nacional</a:t>
            </a:r>
            <a:r>
              <a:rPr lang="es-MX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Las empresas de seguros </a:t>
            </a:r>
            <a:r>
              <a:rPr lang="es-ES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sólo podrán comercializar </a:t>
            </a:r>
            <a:r>
              <a:rPr lang="es-E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es-MX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el mercado nacional las pólizas inscritas en el Registro</a:t>
            </a:r>
            <a:r>
              <a:rPr lang="es-MX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MX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Los modelos de pólizas son </a:t>
            </a:r>
            <a:r>
              <a:rPr lang="es-MX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 libre acceso al público, a través de la página web de la Superintendencia (</a:t>
            </a:r>
            <a:r>
              <a:rPr lang="es-ES_tradnl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Art. 9° Ley General)</a:t>
            </a:r>
            <a:endParaRPr lang="es-PE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357298"/>
            <a:ext cx="8229600" cy="4857750"/>
          </a:xfrm>
        </p:spPr>
        <p:txBody>
          <a:bodyPr/>
          <a:lstStyle/>
          <a:p>
            <a:pPr eaLnBrk="1" hangingPunct="1">
              <a:defRPr/>
            </a:pPr>
            <a:endParaRPr lang="es-PE" b="1" u="sng" dirty="0" smtClean="0"/>
          </a:p>
          <a:p>
            <a:pPr eaLnBrk="1" hangingPunct="1">
              <a:defRPr/>
            </a:pPr>
            <a:r>
              <a:rPr lang="es-PE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Prohibición de incluir en la pólizas de seguro </a:t>
            </a:r>
            <a:r>
              <a:rPr lang="es-PE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estipulaciones referidas a:</a:t>
            </a:r>
          </a:p>
          <a:p>
            <a:pPr lvl="1" eaLnBrk="1" hangingPunct="1">
              <a:defRPr/>
            </a:pPr>
            <a:r>
              <a:rPr lang="es-PE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s-E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enuncia </a:t>
            </a:r>
            <a:r>
              <a:rPr lang="es-E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s-E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la jurisdicción </a:t>
            </a:r>
            <a:r>
              <a:rPr lang="es-E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o leyes que favorezcan a asegurados o </a:t>
            </a:r>
            <a:r>
              <a:rPr lang="es-E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beneficiaros.</a:t>
            </a:r>
          </a:p>
          <a:p>
            <a:pPr lvl="1" eaLnBrk="1" hangingPunct="1">
              <a:defRPr/>
            </a:pPr>
            <a:r>
              <a:rPr lang="es-E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s-E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edacción ambigua.</a:t>
            </a:r>
          </a:p>
          <a:p>
            <a:pPr lvl="1" eaLnBrk="1" hangingPunct="1">
              <a:defRPr/>
            </a:pPr>
            <a:r>
              <a:rPr lang="es-E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s-E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lazos </a:t>
            </a:r>
            <a:r>
              <a:rPr lang="es-E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 prescripción </a:t>
            </a:r>
            <a:r>
              <a:rPr lang="es-E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distintos a los legales.</a:t>
            </a:r>
          </a:p>
          <a:p>
            <a:pPr lvl="1" eaLnBrk="1" hangingPunct="1">
              <a:defRPr/>
            </a:pPr>
            <a:r>
              <a:rPr lang="es-E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s-E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esventaja o pérdida </a:t>
            </a:r>
            <a:r>
              <a:rPr lang="es-E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 derechos del asegurado o </a:t>
            </a:r>
            <a:r>
              <a:rPr lang="es-E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beneficiario, y</a:t>
            </a:r>
          </a:p>
          <a:p>
            <a:pPr lvl="1" eaLnBrk="1" hangingPunct="1">
              <a:defRPr/>
            </a:pPr>
            <a:r>
              <a:rPr lang="es-E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s-E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láusulas </a:t>
            </a:r>
            <a:r>
              <a:rPr lang="es-E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que contravengan el ordenamiento jurídico.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  <a:defRPr/>
            </a:pPr>
            <a:endParaRPr lang="es-ES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s-ES_tradnl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Transparencia: Las pólizas deben ser redactadas en idioma </a:t>
            </a:r>
            <a:r>
              <a:rPr lang="es-ES_tradnl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español (previo </a:t>
            </a:r>
            <a:r>
              <a:rPr lang="es-ES_tradnl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acuerdo entre las partes, podrán utilizar pólizas en idioma </a:t>
            </a:r>
            <a:r>
              <a:rPr lang="es-ES_tradnl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distinto) </a:t>
            </a:r>
            <a:r>
              <a:rPr lang="es-ES_tradnl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y con caracteres legibles a simple vista.</a:t>
            </a:r>
            <a:r>
              <a:rPr lang="es-E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Las condiciones generales deben ser distinguibles  de las condiciones particulares y/o </a:t>
            </a:r>
            <a:r>
              <a:rPr lang="es-E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especiales</a:t>
            </a:r>
            <a:r>
              <a:rPr lang="es-ES_tradnl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endParaRPr lang="es-E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28625" y="42861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PE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PE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s-PE" sz="2400" b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Prohibiciones</a:t>
            </a:r>
            <a:r>
              <a:rPr kumimoji="0" lang="es-PE" sz="2400" b="1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y Transparencia de las </a:t>
            </a:r>
            <a:r>
              <a:rPr kumimoji="0" lang="es-PE" sz="2400" b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Pólizas de Seguro </a:t>
            </a:r>
            <a:endParaRPr kumimoji="0" lang="es-ES" sz="2400" b="1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14356"/>
            <a:ext cx="7931150" cy="863600"/>
          </a:xfrm>
        </p:spPr>
        <p:txBody>
          <a:bodyPr/>
          <a:lstStyle/>
          <a:p>
            <a:pPr eaLnBrk="1" hangingPunct="1"/>
            <a:r>
              <a:rPr lang="es-PE" sz="2400" i="0" dirty="0" smtClean="0">
                <a:solidFill>
                  <a:schemeClr val="accent2"/>
                </a:solidFill>
                <a:latin typeface="Arial" charset="0"/>
              </a:rPr>
              <a:t>Reglamento de Comercialización de Productos de Seguros (Resolución SBS No 2996-2010)</a:t>
            </a:r>
            <a:endParaRPr lang="es-ES" sz="2400" i="0" dirty="0" smtClean="0">
              <a:solidFill>
                <a:schemeClr val="accent2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714488"/>
            <a:ext cx="7993063" cy="466725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Aft>
                <a:spcPts val="600"/>
              </a:spcAft>
            </a:pPr>
            <a:r>
              <a:rPr lang="es-ES" dirty="0" smtClean="0">
                <a:solidFill>
                  <a:schemeClr val="accent2"/>
                </a:solidFill>
                <a:latin typeface="Arial" charset="0"/>
              </a:rPr>
              <a:t>Responsabilidad de las empresas de seguros </a:t>
            </a:r>
            <a:r>
              <a:rPr lang="es-ES" dirty="0" smtClean="0">
                <a:solidFill>
                  <a:schemeClr val="accent2"/>
                </a:solidFill>
                <a:latin typeface="Arial" charset="0"/>
              </a:rPr>
              <a:t>por </a:t>
            </a:r>
            <a:r>
              <a:rPr lang="es-ES" dirty="0" smtClean="0">
                <a:solidFill>
                  <a:schemeClr val="accent2"/>
                </a:solidFill>
                <a:latin typeface="Arial" charset="0"/>
              </a:rPr>
              <a:t>la utilización de los canales de comercialización establecidos en el Reglamento.</a:t>
            </a:r>
          </a:p>
          <a:p>
            <a:pPr eaLnBrk="1" hangingPunct="1">
              <a:lnSpc>
                <a:spcPct val="95000"/>
              </a:lnSpc>
              <a:spcAft>
                <a:spcPts val="600"/>
              </a:spcAft>
            </a:pPr>
            <a:r>
              <a:rPr lang="es-ES" dirty="0" smtClean="0">
                <a:solidFill>
                  <a:schemeClr val="accent2"/>
                </a:solidFill>
                <a:latin typeface="Arial" charset="0"/>
              </a:rPr>
              <a:t>Adecuada capacitación de las personas encargadas del ofrecimiento de productos de seguros.</a:t>
            </a:r>
          </a:p>
          <a:p>
            <a:pPr eaLnBrk="1" hangingPunct="1">
              <a:lnSpc>
                <a:spcPct val="95000"/>
              </a:lnSpc>
              <a:spcAft>
                <a:spcPts val="600"/>
              </a:spcAft>
            </a:pPr>
            <a:r>
              <a:rPr lang="es-ES" dirty="0" smtClean="0">
                <a:solidFill>
                  <a:schemeClr val="accent2"/>
                </a:solidFill>
                <a:latin typeface="Arial" charset="0"/>
              </a:rPr>
              <a:t>Características de los productos que pueden ser ofrecidos a través de los canales de comercialización.</a:t>
            </a:r>
          </a:p>
          <a:p>
            <a:pPr eaLnBrk="1" hangingPunct="1">
              <a:lnSpc>
                <a:spcPct val="95000"/>
              </a:lnSpc>
              <a:spcAft>
                <a:spcPts val="600"/>
              </a:spcAft>
            </a:pPr>
            <a:r>
              <a:rPr lang="es-ES" dirty="0" smtClean="0">
                <a:solidFill>
                  <a:schemeClr val="accent2"/>
                </a:solidFill>
                <a:latin typeface="Arial" charset="0"/>
              </a:rPr>
              <a:t>Requisitos para los promotores de seguros y la Fuerza </a:t>
            </a:r>
            <a:r>
              <a:rPr lang="es-ES" dirty="0" smtClean="0">
                <a:solidFill>
                  <a:schemeClr val="accent2"/>
                </a:solidFill>
                <a:latin typeface="Arial" charset="0"/>
              </a:rPr>
              <a:t>de Ventas de los proveedores de bienes y </a:t>
            </a:r>
            <a:r>
              <a:rPr lang="es-ES" dirty="0" smtClean="0">
                <a:solidFill>
                  <a:schemeClr val="accent2"/>
                </a:solidFill>
                <a:latin typeface="Arial" charset="0"/>
              </a:rPr>
              <a:t>servicios.</a:t>
            </a:r>
          </a:p>
          <a:p>
            <a:pPr eaLnBrk="1" hangingPunct="1">
              <a:lnSpc>
                <a:spcPct val="95000"/>
              </a:lnSpc>
            </a:pPr>
            <a:r>
              <a:rPr lang="es-ES" dirty="0" smtClean="0">
                <a:solidFill>
                  <a:schemeClr val="accent2"/>
                </a:solidFill>
                <a:latin typeface="Arial" charset="0"/>
              </a:rPr>
              <a:t>Requisitos de transparencia de información y contratación para la </a:t>
            </a:r>
            <a:r>
              <a:rPr lang="es-ES" dirty="0" err="1" smtClean="0">
                <a:solidFill>
                  <a:schemeClr val="accent2"/>
                </a:solidFill>
                <a:latin typeface="Arial" charset="0"/>
              </a:rPr>
              <a:t>Bancaseguros</a:t>
            </a:r>
            <a:r>
              <a:rPr lang="es-ES" dirty="0" smtClean="0">
                <a:solidFill>
                  <a:schemeClr val="accent2"/>
                </a:solidFill>
                <a:latin typeface="Arial" charset="0"/>
              </a:rPr>
              <a:t>.</a:t>
            </a:r>
          </a:p>
          <a:p>
            <a:pPr eaLnBrk="1" hangingPunct="1">
              <a:lnSpc>
                <a:spcPct val="95000"/>
              </a:lnSpc>
            </a:pPr>
            <a:r>
              <a:rPr lang="es-ES" dirty="0" smtClean="0">
                <a:solidFill>
                  <a:schemeClr val="accent2"/>
                </a:solidFill>
                <a:latin typeface="Arial" charset="0"/>
              </a:rPr>
              <a:t>Autorización de la Superintendencia para la utilización </a:t>
            </a:r>
            <a:r>
              <a:rPr lang="es-ES" dirty="0" smtClean="0">
                <a:solidFill>
                  <a:schemeClr val="accent2"/>
                </a:solidFill>
                <a:latin typeface="Arial" charset="0"/>
              </a:rPr>
              <a:t>de medios de comercialización a </a:t>
            </a:r>
            <a:r>
              <a:rPr lang="es-ES" dirty="0" smtClean="0">
                <a:solidFill>
                  <a:schemeClr val="accent2"/>
                </a:solidFill>
                <a:latin typeface="Arial" charset="0"/>
              </a:rPr>
              <a:t>distancia (internet </a:t>
            </a:r>
            <a:r>
              <a:rPr lang="es-ES" dirty="0" smtClean="0">
                <a:solidFill>
                  <a:schemeClr val="accent2"/>
                </a:solidFill>
                <a:latin typeface="Arial" charset="0"/>
              </a:rPr>
              <a:t>u otros </a:t>
            </a:r>
            <a:r>
              <a:rPr lang="es-ES" dirty="0" smtClean="0">
                <a:solidFill>
                  <a:schemeClr val="accent2"/>
                </a:solidFill>
                <a:latin typeface="Arial" charset="0"/>
              </a:rPr>
              <a:t>análogos) para la promoción de productos.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6122</TotalTime>
  <Words>1076</Words>
  <Application>Microsoft Office PowerPoint</Application>
  <PresentationFormat>Presentación en pantalla (4:3)</PresentationFormat>
  <Paragraphs>109</Paragraphs>
  <Slides>15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Diseño predeterminado</vt:lpstr>
      <vt:lpstr>LA PROTECCIÓN AL CONSUMIDOR DE SEGUROS EN EL PERÚ</vt:lpstr>
      <vt:lpstr>Contenido</vt:lpstr>
      <vt:lpstr>Revisión del Sistema de protección al Consumidor de Seguros en Perú </vt:lpstr>
      <vt:lpstr>Comité de Inclusión Financiera en la SBS</vt:lpstr>
      <vt:lpstr>Normativa sobre Servicio de Atención a las Usuarios</vt:lpstr>
      <vt:lpstr>Plataforma de Atención a Usuarios de la SBS</vt:lpstr>
      <vt:lpstr> Registro de Pólizas de Seguro y Notas Técnicas (Resolución SBS Nº 1420-2005)   </vt:lpstr>
      <vt:lpstr>Diapositiva 8</vt:lpstr>
      <vt:lpstr>Reglamento de Comercialización de Productos de Seguros (Resolución SBS No 2996-2010)</vt:lpstr>
      <vt:lpstr>Reglamento de Microseguros (Resolución SBS No 14283-2009)</vt:lpstr>
      <vt:lpstr>Agenda Pendiente: Proyecto de Reglamento de Transparencia en Seguros</vt:lpstr>
      <vt:lpstr>Difusión de información sobre las características y condiciones generales de los seguros</vt:lpstr>
      <vt:lpstr>Información y documentación que debe ponerse en conocimiento del usuario</vt:lpstr>
      <vt:lpstr>Difusión de información a través de la página web de las empresas</vt:lpstr>
      <vt:lpstr>Rechazo de Siniestros y Sistema de Atención a usuarios</vt:lpstr>
    </vt:vector>
  </TitlesOfParts>
  <Company>S.B.S.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CChumbiauca</dc:creator>
  <cp:lastModifiedBy>Armando Caceres</cp:lastModifiedBy>
  <cp:revision>326</cp:revision>
  <dcterms:created xsi:type="dcterms:W3CDTF">2008-02-14T16:54:23Z</dcterms:created>
  <dcterms:modified xsi:type="dcterms:W3CDTF">2010-04-16T19:54:20Z</dcterms:modified>
</cp:coreProperties>
</file>