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9" r:id="rId2"/>
    <p:sldId id="293" r:id="rId3"/>
    <p:sldId id="294" r:id="rId4"/>
    <p:sldId id="291" r:id="rId5"/>
    <p:sldId id="344" r:id="rId6"/>
    <p:sldId id="304" r:id="rId7"/>
    <p:sldId id="295" r:id="rId8"/>
    <p:sldId id="333" r:id="rId9"/>
    <p:sldId id="334" r:id="rId10"/>
    <p:sldId id="335" r:id="rId11"/>
    <p:sldId id="327" r:id="rId12"/>
    <p:sldId id="330" r:id="rId13"/>
    <p:sldId id="331" r:id="rId14"/>
    <p:sldId id="332" r:id="rId15"/>
    <p:sldId id="336" r:id="rId16"/>
    <p:sldId id="326" r:id="rId17"/>
    <p:sldId id="337" r:id="rId18"/>
    <p:sldId id="340" r:id="rId19"/>
    <p:sldId id="338" r:id="rId20"/>
    <p:sldId id="339" r:id="rId21"/>
    <p:sldId id="329" r:id="rId22"/>
    <p:sldId id="302" r:id="rId23"/>
    <p:sldId id="306" r:id="rId24"/>
    <p:sldId id="305" r:id="rId25"/>
    <p:sldId id="307" r:id="rId26"/>
    <p:sldId id="303" r:id="rId27"/>
    <p:sldId id="309" r:id="rId28"/>
    <p:sldId id="311" r:id="rId29"/>
    <p:sldId id="313" r:id="rId30"/>
    <p:sldId id="314" r:id="rId31"/>
    <p:sldId id="310" r:id="rId32"/>
    <p:sldId id="341" r:id="rId33"/>
    <p:sldId id="342" r:id="rId34"/>
    <p:sldId id="343" r:id="rId35"/>
  </p:sldIdLst>
  <p:sldSz cx="9144000" cy="6858000" type="screen4x3"/>
  <p:notesSz cx="6858000" cy="9144000"/>
  <p:custShowLst>
    <p:custShow name="JCC" id="0">
      <p:sldLst>
        <p:sld r:id="rId2"/>
        <p:sld r:id="rId3"/>
      </p:sldLst>
    </p:custShow>
  </p:custShowLst>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006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606" autoAdjust="0"/>
    <p:restoredTop sz="78467" autoAdjust="0"/>
  </p:normalViewPr>
  <p:slideViewPr>
    <p:cSldViewPr>
      <p:cViewPr>
        <p:scale>
          <a:sx n="130" d="100"/>
          <a:sy n="130" d="100"/>
        </p:scale>
        <p:origin x="366" y="7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19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s-E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s-E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s-E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835DA7D5-FD07-4A49-AE97-9B5A82208435}"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s-E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es-E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s-E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2C4ECA12-1E85-41AA-97BE-4740C434A765}"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A8358298-5F9E-4AD6-8135-4A5DA2B0A05C}" type="slidenum">
              <a:rPr lang="es-ES">
                <a:latin typeface="Arial" charset="0"/>
              </a:rPr>
              <a:pPr/>
              <a:t>1</a:t>
            </a:fld>
            <a:endParaRPr lang="es-ES">
              <a:latin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14400" y="4343400"/>
            <a:ext cx="5029200" cy="4114800"/>
          </a:xfrm>
          <a:noFill/>
          <a:ln/>
        </p:spPr>
        <p:txBody>
          <a:bodyPr/>
          <a:lstStyle/>
          <a:p>
            <a:pPr eaLnBrk="1" hangingPunct="1"/>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a:ln/>
        </p:spPr>
      </p:sp>
      <p:sp>
        <p:nvSpPr>
          <p:cNvPr id="13315" name="2 Marcador de notas"/>
          <p:cNvSpPr>
            <a:spLocks noGrp="1"/>
          </p:cNvSpPr>
          <p:nvPr>
            <p:ph type="body" idx="1"/>
          </p:nvPr>
        </p:nvSpPr>
        <p:spPr>
          <a:noFill/>
          <a:ln/>
        </p:spPr>
        <p:txBody>
          <a:bodyPr/>
          <a:lstStyle/>
          <a:p>
            <a:pPr eaLnBrk="1" hangingPunct="1"/>
            <a:r>
              <a:rPr lang="es-ES" smtClean="0">
                <a:solidFill>
                  <a:srgbClr val="000066"/>
                </a:solidFill>
                <a:latin typeface="Arial Narrow" pitchFamily="34" charset="0"/>
              </a:rPr>
              <a:t>Un accionista mayoritario se define como una persona (física o moral) que directa o indirectamente, sola o con un asociado, ejerce control sobre la aseguradora. </a:t>
            </a:r>
            <a:endParaRPr lang="es-ES" smtClean="0">
              <a:latin typeface="Arial" charset="0"/>
            </a:endParaRPr>
          </a:p>
        </p:txBody>
      </p:sp>
      <p:sp>
        <p:nvSpPr>
          <p:cNvPr id="13316" name="3 Marcador de número de diapositiva"/>
          <p:cNvSpPr>
            <a:spLocks noGrp="1"/>
          </p:cNvSpPr>
          <p:nvPr>
            <p:ph type="sldNum" sz="quarter" idx="5"/>
          </p:nvPr>
        </p:nvSpPr>
        <p:spPr>
          <a:noFill/>
        </p:spPr>
        <p:txBody>
          <a:bodyPr/>
          <a:lstStyle/>
          <a:p>
            <a:fld id="{4FF612C8-5847-4380-9F25-231578CD839B}" type="slidenum">
              <a:rPr lang="es-ES">
                <a:latin typeface="Arial" charset="0"/>
              </a:rPr>
              <a:pPr/>
              <a:t>4</a:t>
            </a:fld>
            <a:endParaRPr lang="es-ES">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pPr>
              <a:defRPr/>
            </a:pPr>
            <a:fld id="{2C4ECA12-1E85-41AA-97BE-4740C434A765}" type="slidenum">
              <a:rPr lang="es-ES" smtClean="0"/>
              <a:pPr>
                <a:defRPr/>
              </a:pPr>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s-ES"/>
              <a:t>Haga clic para cambiar el estilo de título	</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A32D460-CC5F-413E-8E7B-474A00B4450E}"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6BA9B93-00CC-40BF-B6FC-470E0E1CEC1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701675"/>
            <a:ext cx="2057400" cy="54244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701675"/>
            <a:ext cx="6019800" cy="54244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832F421-2DB2-4709-BB4B-55BE31665754}"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675"/>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2060575"/>
            <a:ext cx="8229600" cy="4065588"/>
          </a:xfrm>
        </p:spPr>
        <p:txBody>
          <a:bodyPr/>
          <a:lstStyle/>
          <a:p>
            <a:pPr lvl="0"/>
            <a:endParaRPr lang="es-E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1792FAC-ADE9-46DC-9A4D-1175FD6AA33E}"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ítulo, texto y clip multimedia">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675"/>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2060575"/>
            <a:ext cx="4038600" cy="4065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medios"/>
          <p:cNvSpPr>
            <a:spLocks noGrp="1"/>
          </p:cNvSpPr>
          <p:nvPr>
            <p:ph type="media" sz="half" idx="2"/>
          </p:nvPr>
        </p:nvSpPr>
        <p:spPr>
          <a:xfrm>
            <a:off x="4648200" y="2060575"/>
            <a:ext cx="4038600" cy="4065588"/>
          </a:xfrm>
        </p:spPr>
        <p:txBody>
          <a:bodyPr/>
          <a:lstStyle/>
          <a:p>
            <a:pPr lvl="0"/>
            <a:endParaRPr lang="es-E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0C0E584-7970-46F9-BE62-81418146454E}"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5B00174-24B2-49A8-B98E-1EA5699B07ED}"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8779468-19BE-429E-899A-85D2AF8ACBA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DDC5B49-7853-46D1-A16B-23F9B90E94A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66E58942-F70B-4D04-A22D-67AB92949A4F}"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B83F5CB-A06A-4F86-AE79-4819E0B77A3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C00D5AE2-DC82-46F5-921D-F2BAA403221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C2FF848-0268-41B8-BECD-C419F20C0A4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A2782E6-B657-48F2-A593-0F5E2B9253B3}"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0167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2060575"/>
            <a:ext cx="8229600" cy="4065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pitchFamily="34" charset="0"/>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pitchFamily="34" charset="0"/>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6C0CFE03-824E-4E4B-B978-26B446EB206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3200" b="1" i="1">
          <a:solidFill>
            <a:srgbClr val="000066"/>
          </a:solidFill>
          <a:latin typeface="+mj-lt"/>
          <a:ea typeface="+mj-ea"/>
          <a:cs typeface="+mj-cs"/>
        </a:defRPr>
      </a:lvl1pPr>
      <a:lvl2pPr algn="ctr" rtl="0" eaLnBrk="0" fontAlgn="base" hangingPunct="0">
        <a:spcBef>
          <a:spcPct val="0"/>
        </a:spcBef>
        <a:spcAft>
          <a:spcPct val="0"/>
        </a:spcAft>
        <a:defRPr sz="3200" b="1" i="1">
          <a:solidFill>
            <a:srgbClr val="000066"/>
          </a:solidFill>
          <a:latin typeface="Verdana" pitchFamily="34" charset="0"/>
        </a:defRPr>
      </a:lvl2pPr>
      <a:lvl3pPr algn="ctr" rtl="0" eaLnBrk="0" fontAlgn="base" hangingPunct="0">
        <a:spcBef>
          <a:spcPct val="0"/>
        </a:spcBef>
        <a:spcAft>
          <a:spcPct val="0"/>
        </a:spcAft>
        <a:defRPr sz="3200" b="1" i="1">
          <a:solidFill>
            <a:srgbClr val="000066"/>
          </a:solidFill>
          <a:latin typeface="Verdana" pitchFamily="34" charset="0"/>
        </a:defRPr>
      </a:lvl3pPr>
      <a:lvl4pPr algn="ctr" rtl="0" eaLnBrk="0" fontAlgn="base" hangingPunct="0">
        <a:spcBef>
          <a:spcPct val="0"/>
        </a:spcBef>
        <a:spcAft>
          <a:spcPct val="0"/>
        </a:spcAft>
        <a:defRPr sz="3200" b="1" i="1">
          <a:solidFill>
            <a:srgbClr val="000066"/>
          </a:solidFill>
          <a:latin typeface="Verdana" pitchFamily="34" charset="0"/>
        </a:defRPr>
      </a:lvl4pPr>
      <a:lvl5pPr algn="ctr" rtl="0" eaLnBrk="0" fontAlgn="base" hangingPunct="0">
        <a:spcBef>
          <a:spcPct val="0"/>
        </a:spcBef>
        <a:spcAft>
          <a:spcPct val="0"/>
        </a:spcAft>
        <a:defRPr sz="3200" b="1" i="1">
          <a:solidFill>
            <a:srgbClr val="000066"/>
          </a:solidFill>
          <a:latin typeface="Verdana" pitchFamily="34" charset="0"/>
        </a:defRPr>
      </a:lvl5pPr>
      <a:lvl6pPr marL="457200" algn="ctr" rtl="0" fontAlgn="base">
        <a:spcBef>
          <a:spcPct val="0"/>
        </a:spcBef>
        <a:spcAft>
          <a:spcPct val="0"/>
        </a:spcAft>
        <a:defRPr sz="3200" b="1" i="1">
          <a:solidFill>
            <a:srgbClr val="000066"/>
          </a:solidFill>
          <a:latin typeface="Verdana" pitchFamily="34" charset="0"/>
        </a:defRPr>
      </a:lvl6pPr>
      <a:lvl7pPr marL="914400" algn="ctr" rtl="0" fontAlgn="base">
        <a:spcBef>
          <a:spcPct val="0"/>
        </a:spcBef>
        <a:spcAft>
          <a:spcPct val="0"/>
        </a:spcAft>
        <a:defRPr sz="3200" b="1" i="1">
          <a:solidFill>
            <a:srgbClr val="000066"/>
          </a:solidFill>
          <a:latin typeface="Verdana" pitchFamily="34" charset="0"/>
        </a:defRPr>
      </a:lvl7pPr>
      <a:lvl8pPr marL="1371600" algn="ctr" rtl="0" fontAlgn="base">
        <a:spcBef>
          <a:spcPct val="0"/>
        </a:spcBef>
        <a:spcAft>
          <a:spcPct val="0"/>
        </a:spcAft>
        <a:defRPr sz="3200" b="1" i="1">
          <a:solidFill>
            <a:srgbClr val="000066"/>
          </a:solidFill>
          <a:latin typeface="Verdana" pitchFamily="34" charset="0"/>
        </a:defRPr>
      </a:lvl8pPr>
      <a:lvl9pPr marL="1828800" algn="ctr" rtl="0" fontAlgn="base">
        <a:spcBef>
          <a:spcPct val="0"/>
        </a:spcBef>
        <a:spcAft>
          <a:spcPct val="0"/>
        </a:spcAft>
        <a:defRPr sz="3200" b="1" i="1">
          <a:solidFill>
            <a:srgbClr val="000066"/>
          </a:solidFill>
          <a:latin typeface="Verdana" pitchFamily="34" charset="0"/>
        </a:defRPr>
      </a:lvl9pPr>
    </p:titleStyle>
    <p:bodyStyle>
      <a:lvl1pPr marL="342900" indent="-342900" algn="just" rtl="0" eaLnBrk="0" fontAlgn="base" hangingPunct="0">
        <a:spcBef>
          <a:spcPct val="20000"/>
        </a:spcBef>
        <a:spcAft>
          <a:spcPct val="0"/>
        </a:spcAft>
        <a:buBlip>
          <a:blip r:embed="rId16"/>
        </a:buBlip>
        <a:defRPr sz="2000">
          <a:solidFill>
            <a:srgbClr val="000066"/>
          </a:solidFill>
          <a:latin typeface="+mn-lt"/>
          <a:ea typeface="+mn-ea"/>
          <a:cs typeface="+mn-cs"/>
        </a:defRPr>
      </a:lvl1pPr>
      <a:lvl2pPr marL="742950" indent="-285750" algn="just" rtl="0" eaLnBrk="0" fontAlgn="base" hangingPunct="0">
        <a:spcBef>
          <a:spcPct val="20000"/>
        </a:spcBef>
        <a:spcAft>
          <a:spcPct val="0"/>
        </a:spcAft>
        <a:buBlip>
          <a:blip r:embed="rId16"/>
        </a:buBlip>
        <a:defRPr>
          <a:solidFill>
            <a:srgbClr val="000066"/>
          </a:solidFill>
          <a:latin typeface="+mn-lt"/>
        </a:defRPr>
      </a:lvl2pPr>
      <a:lvl3pPr marL="1143000" indent="-228600" algn="just" rtl="0" eaLnBrk="0" fontAlgn="base" hangingPunct="0">
        <a:spcBef>
          <a:spcPct val="20000"/>
        </a:spcBef>
        <a:spcAft>
          <a:spcPct val="0"/>
        </a:spcAft>
        <a:buBlip>
          <a:blip r:embed="rId16"/>
        </a:buBlip>
        <a:defRPr sz="1600">
          <a:solidFill>
            <a:srgbClr val="000066"/>
          </a:solidFill>
          <a:latin typeface="+mn-lt"/>
        </a:defRPr>
      </a:lvl3pPr>
      <a:lvl4pPr marL="1600200" indent="-228600" algn="just" rtl="0" eaLnBrk="0" fontAlgn="base" hangingPunct="0">
        <a:spcBef>
          <a:spcPct val="20000"/>
        </a:spcBef>
        <a:spcAft>
          <a:spcPct val="0"/>
        </a:spcAft>
        <a:buBlip>
          <a:blip r:embed="rId16"/>
        </a:buBlip>
        <a:defRPr sz="1400">
          <a:solidFill>
            <a:srgbClr val="000066"/>
          </a:solidFill>
          <a:latin typeface="+mn-lt"/>
        </a:defRPr>
      </a:lvl4pPr>
      <a:lvl5pPr marL="2057400" indent="-228600" algn="just" rtl="0" eaLnBrk="0" fontAlgn="base" hangingPunct="0">
        <a:spcBef>
          <a:spcPct val="20000"/>
        </a:spcBef>
        <a:spcAft>
          <a:spcPct val="0"/>
        </a:spcAft>
        <a:buBlip>
          <a:blip r:embed="rId16"/>
        </a:buBlip>
        <a:defRPr sz="1400">
          <a:solidFill>
            <a:srgbClr val="000066"/>
          </a:solidFill>
          <a:latin typeface="+mn-lt"/>
        </a:defRPr>
      </a:lvl5pPr>
      <a:lvl6pPr marL="2514600" indent="-228600" algn="just" rtl="0" fontAlgn="base">
        <a:spcBef>
          <a:spcPct val="20000"/>
        </a:spcBef>
        <a:spcAft>
          <a:spcPct val="0"/>
        </a:spcAft>
        <a:buBlip>
          <a:blip r:embed="rId16"/>
        </a:buBlip>
        <a:defRPr sz="1400">
          <a:solidFill>
            <a:srgbClr val="000066"/>
          </a:solidFill>
          <a:latin typeface="+mn-lt"/>
        </a:defRPr>
      </a:lvl6pPr>
      <a:lvl7pPr marL="2971800" indent="-228600" algn="just" rtl="0" fontAlgn="base">
        <a:spcBef>
          <a:spcPct val="20000"/>
        </a:spcBef>
        <a:spcAft>
          <a:spcPct val="0"/>
        </a:spcAft>
        <a:buBlip>
          <a:blip r:embed="rId16"/>
        </a:buBlip>
        <a:defRPr sz="1400">
          <a:solidFill>
            <a:srgbClr val="000066"/>
          </a:solidFill>
          <a:latin typeface="+mn-lt"/>
        </a:defRPr>
      </a:lvl7pPr>
      <a:lvl8pPr marL="3429000" indent="-228600" algn="just" rtl="0" fontAlgn="base">
        <a:spcBef>
          <a:spcPct val="20000"/>
        </a:spcBef>
        <a:spcAft>
          <a:spcPct val="0"/>
        </a:spcAft>
        <a:buBlip>
          <a:blip r:embed="rId16"/>
        </a:buBlip>
        <a:defRPr sz="1400">
          <a:solidFill>
            <a:srgbClr val="000066"/>
          </a:solidFill>
          <a:latin typeface="+mn-lt"/>
        </a:defRPr>
      </a:lvl8pPr>
      <a:lvl9pPr marL="3886200" indent="-228600" algn="just" rtl="0" fontAlgn="base">
        <a:spcBef>
          <a:spcPct val="20000"/>
        </a:spcBef>
        <a:spcAft>
          <a:spcPct val="0"/>
        </a:spcAft>
        <a:buBlip>
          <a:blip r:embed="rId16"/>
        </a:buBlip>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2.xml"/><Relationship Id="rId4" Type="http://schemas.openxmlformats.org/officeDocument/2006/relationships/slide" Target="slide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2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42910" y="2786063"/>
            <a:ext cx="7929618" cy="1378839"/>
          </a:xfrm>
          <a:prstGeom prst="rect">
            <a:avLst/>
          </a:prstGeom>
          <a:noFill/>
          <a:ln w="9525" algn="ctr">
            <a:noFill/>
            <a:miter lim="800000"/>
            <a:headEnd/>
            <a:tailEnd/>
          </a:ln>
        </p:spPr>
        <p:txBody>
          <a:bodyPr wrap="square">
            <a:spAutoFit/>
          </a:bodyPr>
          <a:lstStyle/>
          <a:p>
            <a:pPr algn="ctr">
              <a:spcBef>
                <a:spcPct val="20000"/>
              </a:spcBef>
              <a:buFont typeface="Wingdings" pitchFamily="2" charset="2"/>
              <a:buNone/>
            </a:pPr>
            <a:r>
              <a:rPr lang="es-PE" sz="3800" b="1" dirty="0">
                <a:solidFill>
                  <a:srgbClr val="000066"/>
                </a:solidFill>
                <a:latin typeface="Arial Narrow" pitchFamily="34" charset="0"/>
              </a:rPr>
              <a:t>Principios Básicos de Seguros de la IAIS</a:t>
            </a:r>
          </a:p>
          <a:p>
            <a:pPr algn="ctr">
              <a:spcBef>
                <a:spcPct val="20000"/>
              </a:spcBef>
              <a:buFont typeface="Wingdings" pitchFamily="2" charset="2"/>
              <a:buNone/>
            </a:pPr>
            <a:r>
              <a:rPr lang="es-PE" sz="3800" b="1" dirty="0">
                <a:solidFill>
                  <a:srgbClr val="000066"/>
                </a:solidFill>
                <a:latin typeface="Arial Narrow" pitchFamily="34" charset="0"/>
              </a:rPr>
              <a:t>PBS N° 7: Idoneidad de Personas</a:t>
            </a:r>
          </a:p>
        </p:txBody>
      </p:sp>
      <p:sp>
        <p:nvSpPr>
          <p:cNvPr id="9219" name="Rectangle 3"/>
          <p:cNvSpPr>
            <a:spLocks noChangeArrowheads="1"/>
          </p:cNvSpPr>
          <p:nvPr/>
        </p:nvSpPr>
        <p:spPr bwMode="auto">
          <a:xfrm>
            <a:off x="250825" y="6165850"/>
            <a:ext cx="8713788" cy="457200"/>
          </a:xfrm>
          <a:prstGeom prst="rect">
            <a:avLst/>
          </a:prstGeom>
          <a:noFill/>
          <a:ln w="9525" algn="ctr">
            <a:noFill/>
            <a:miter lim="800000"/>
            <a:headEnd/>
            <a:tailEnd/>
          </a:ln>
          <a:effectLst/>
        </p:spPr>
        <p:txBody>
          <a:bodyPr>
            <a:spAutoFit/>
          </a:bodyPr>
          <a:lstStyle/>
          <a:p>
            <a:pPr algn="ctr" defTabSz="266700">
              <a:spcBef>
                <a:spcPct val="20000"/>
              </a:spcBef>
              <a:buFont typeface="Wingdings" pitchFamily="2" charset="2"/>
              <a:buNone/>
              <a:defRPr/>
            </a:pPr>
            <a:r>
              <a:rPr lang="es-ES_tradnl" sz="2400" dirty="0">
                <a:solidFill>
                  <a:srgbClr val="000066"/>
                </a:solidFill>
                <a:effectLst>
                  <a:outerShdw blurRad="38100" dist="38100" dir="2700000" algn="tl">
                    <a:srgbClr val="C0C0C0"/>
                  </a:outerShdw>
                </a:effectLst>
                <a:latin typeface="Arial Narrow" pitchFamily="34" charset="0"/>
              </a:rPr>
              <a:t>Superintendencia Adjunta de Seguros                                  	Abril 2010</a:t>
            </a:r>
            <a:endParaRPr lang="es-ES" sz="2400" dirty="0">
              <a:solidFill>
                <a:srgbClr val="000066"/>
              </a:solidFill>
              <a:effectLst>
                <a:outerShdw blurRad="38100" dist="38100" dir="2700000" algn="tl">
                  <a:srgbClr val="C0C0C0"/>
                </a:outerShdw>
              </a:effectLst>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0"/>
            <a:ext cx="8429684" cy="1200329"/>
          </a:xfrm>
          <a:prstGeom prst="rect">
            <a:avLst/>
          </a:prstGeom>
          <a:noFill/>
        </p:spPr>
        <p:txBody>
          <a:bodyPr wrap="square" rtlCol="0">
            <a:spAutoFit/>
          </a:bodyPr>
          <a:lstStyle/>
          <a:p>
            <a:pPr fontAlgn="auto">
              <a:spcBef>
                <a:spcPts val="0"/>
              </a:spcBef>
              <a:spcAft>
                <a:spcPts val="0"/>
              </a:spcAft>
              <a:defRPr/>
            </a:pPr>
            <a:r>
              <a:rPr lang="es-ES" dirty="0" smtClean="0">
                <a:solidFill>
                  <a:srgbClr val="000066"/>
                </a:solidFill>
                <a:latin typeface="Arial Narrow" pitchFamily="34" charset="0"/>
                <a:hlinkClick r:id="" action="ppaction://noaction"/>
              </a:rPr>
              <a:t>Mercados y consumidores</a:t>
            </a:r>
            <a:endParaRPr lang="es-ES" dirty="0" smtClean="0">
              <a:solidFill>
                <a:srgbClr val="000066"/>
              </a:solidFill>
              <a:latin typeface="Arial Narrow" pitchFamily="34" charset="0"/>
            </a:endParaRPr>
          </a:p>
          <a:p>
            <a:pPr fontAlgn="auto">
              <a:spcBef>
                <a:spcPts val="0"/>
              </a:spcBef>
              <a:spcAft>
                <a:spcPts val="0"/>
              </a:spcAft>
              <a:buFont typeface="Arial" pitchFamily="34" charset="0"/>
              <a:buChar char="•"/>
              <a:defRPr/>
            </a:pPr>
            <a:r>
              <a:rPr lang="es-ES" dirty="0" smtClean="0">
                <a:solidFill>
                  <a:srgbClr val="000066"/>
                </a:solidFill>
                <a:latin typeface="Arial Narrow" pitchFamily="34" charset="0"/>
              </a:rPr>
              <a:t> PBS 24 Intermediarios</a:t>
            </a:r>
          </a:p>
          <a:p>
            <a:endParaRPr lang="es-ES" dirty="0" smtClean="0">
              <a:solidFill>
                <a:srgbClr val="000066"/>
              </a:solidFill>
              <a:latin typeface="Arial Narrow" pitchFamily="34" charset="0"/>
            </a:endParaRPr>
          </a:p>
          <a:p>
            <a:endParaRPr lang="es-ES" dirty="0"/>
          </a:p>
        </p:txBody>
      </p:sp>
      <p:graphicFrame>
        <p:nvGraphicFramePr>
          <p:cNvPr id="3" name="2 Tabla"/>
          <p:cNvGraphicFramePr>
            <a:graphicFrameLocks noGrp="1"/>
          </p:cNvGraphicFramePr>
          <p:nvPr/>
        </p:nvGraphicFramePr>
        <p:xfrm>
          <a:off x="428596" y="1464320"/>
          <a:ext cx="8286808" cy="3393440"/>
        </p:xfrm>
        <a:graphic>
          <a:graphicData uri="http://schemas.openxmlformats.org/drawingml/2006/table">
            <a:tbl>
              <a:tblPr firstRow="1" bandRow="1">
                <a:tableStyleId>{5C22544A-7EE6-4342-B048-85BDC9FD1C3A}</a:tableStyleId>
              </a:tblPr>
              <a:tblGrid>
                <a:gridCol w="82868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0066"/>
                          </a:solidFill>
                          <a:latin typeface="Arial Narrow" pitchFamily="34" charset="0"/>
                        </a:rPr>
                        <a:t>Requerimientos Prudenciales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000066"/>
                          </a:solidFill>
                          <a:latin typeface="Arial Narrow" pitchFamily="34" charset="0"/>
                        </a:rPr>
                        <a:t>PBS 21: Inversiones</a:t>
                      </a:r>
                    </a:p>
                  </a:txBody>
                  <a:tcPr/>
                </a:tc>
              </a:tr>
              <a:tr h="370840">
                <a:tc>
                  <a:txBody>
                    <a:bodyPr/>
                    <a:lstStyle/>
                    <a:p>
                      <a:r>
                        <a:rPr lang="es-ES" sz="1700" dirty="0" smtClean="0">
                          <a:solidFill>
                            <a:srgbClr val="000066"/>
                          </a:solidFill>
                          <a:latin typeface="Arial Narrow" pitchFamily="34" charset="0"/>
                        </a:rPr>
                        <a:t>g. El supervisor requiere que el personal clave involucrado con las actividades de inversión tenga los niveles apropiados de capacidad, experiencia e integridad.</a:t>
                      </a:r>
                    </a:p>
                  </a:txBody>
                  <a:tcPr/>
                </a:tc>
              </a:tr>
              <a:tr h="370840">
                <a:tc>
                  <a:txBody>
                    <a:bodyPr/>
                    <a:lstStyle/>
                    <a:p>
                      <a:r>
                        <a:rPr lang="es-ES" sz="1800" b="1" dirty="0" smtClean="0">
                          <a:solidFill>
                            <a:srgbClr val="000066"/>
                          </a:solidFill>
                          <a:latin typeface="Arial Narrow" pitchFamily="34" charset="0"/>
                        </a:rPr>
                        <a:t>PBS 22 Derivados y obligaciones similares</a:t>
                      </a:r>
                    </a:p>
                  </a:txBody>
                  <a:tcPr/>
                </a:tc>
              </a:tr>
              <a:tr h="370840">
                <a:tc>
                  <a:txBody>
                    <a:bodyPr/>
                    <a:lstStyle/>
                    <a:p>
                      <a:r>
                        <a:rPr lang="es-ES" sz="1700" dirty="0" smtClean="0">
                          <a:solidFill>
                            <a:srgbClr val="000066"/>
                          </a:solidFill>
                          <a:latin typeface="Arial Narrow" pitchFamily="34" charset="0"/>
                        </a:rPr>
                        <a:t>c. El supervisor requiere que el directorio cuente con suficiente experiencia para entender los aspectos relacionados con el uso de derivados, y que los individuos que realizan y monitorean las actividades de derivados estén adecuadamente calificados y sean competentes.</a:t>
                      </a:r>
                    </a:p>
                    <a:p>
                      <a:r>
                        <a:rPr lang="es-ES" sz="1700" dirty="0" smtClean="0">
                          <a:solidFill>
                            <a:srgbClr val="000066"/>
                          </a:solidFill>
                          <a:latin typeface="Arial Narrow" pitchFamily="34" charset="0"/>
                        </a:rPr>
                        <a:t>g. El supervisor requiere que las aseguradoras cuenten con personal con las habilidades adecuadas para examinar modelos y para fijar los precios de los instrumentos utilizados, y de que dichos precios sigan las convenciones de mercado.</a:t>
                      </a:r>
                    </a:p>
                  </a:txBody>
                  <a:tcPr/>
                </a:tc>
              </a:tr>
            </a:tbl>
          </a:graphicData>
        </a:graphic>
      </p:graphicFrame>
      <p:graphicFrame>
        <p:nvGraphicFramePr>
          <p:cNvPr id="5" name="4 Tabla"/>
          <p:cNvGraphicFramePr>
            <a:graphicFrameLocks noGrp="1"/>
          </p:cNvGraphicFramePr>
          <p:nvPr/>
        </p:nvGraphicFramePr>
        <p:xfrm>
          <a:off x="428596" y="5143512"/>
          <a:ext cx="8286808" cy="1376680"/>
        </p:xfrm>
        <a:graphic>
          <a:graphicData uri="http://schemas.openxmlformats.org/drawingml/2006/table">
            <a:tbl>
              <a:tblPr firstRow="1" bandRow="1">
                <a:tableStyleId>{5C22544A-7EE6-4342-B048-85BDC9FD1C3A}</a:tableStyleId>
              </a:tblPr>
              <a:tblGrid>
                <a:gridCol w="82868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0066"/>
                          </a:solidFill>
                          <a:latin typeface="Arial Narrow" pitchFamily="34" charset="0"/>
                        </a:rPr>
                        <a:t>Mercados y consumidores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000066"/>
                          </a:solidFill>
                          <a:latin typeface="Arial Narrow" pitchFamily="34" charset="0"/>
                        </a:rPr>
                        <a:t>PBS 24 Intermediarios</a:t>
                      </a:r>
                    </a:p>
                  </a:txBody>
                  <a:tcPr/>
                </a:tc>
              </a:tr>
              <a:tr h="370840">
                <a:tc>
                  <a:txBody>
                    <a:bodyPr/>
                    <a:lstStyle/>
                    <a:p>
                      <a:r>
                        <a:rPr lang="es-ES" sz="1700" dirty="0" smtClean="0">
                          <a:solidFill>
                            <a:srgbClr val="000066"/>
                          </a:solidFill>
                          <a:latin typeface="Arial Narrow" pitchFamily="34" charset="0"/>
                        </a:rPr>
                        <a:t>b. El supervisor requiere que los intermediarios tengan conocimiento y capacidades generales, comerciales y profesionales adecuadas, así como que tengan una buena reputación.</a:t>
                      </a:r>
                    </a:p>
                  </a:txBody>
                  <a:tcPr/>
                </a:tc>
              </a:tr>
            </a:tbl>
          </a:graphicData>
        </a:graphic>
      </p:graphicFrame>
      <p:sp>
        <p:nvSpPr>
          <p:cNvPr id="6" name="5 Rectángulo"/>
          <p:cNvSpPr/>
          <p:nvPr/>
        </p:nvSpPr>
        <p:spPr>
          <a:xfrm>
            <a:off x="142844" y="714356"/>
            <a:ext cx="8858280" cy="584775"/>
          </a:xfrm>
          <a:prstGeom prst="rect">
            <a:avLst/>
          </a:prstGeom>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Relación con otros Principios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57356" y="3643314"/>
            <a:ext cx="5429288" cy="500066"/>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Rectángulo"/>
          <p:cNvSpPr/>
          <p:nvPr/>
        </p:nvSpPr>
        <p:spPr>
          <a:xfrm>
            <a:off x="0" y="857232"/>
            <a:ext cx="9144000" cy="677108"/>
          </a:xfrm>
          <a:prstGeom prst="rect">
            <a:avLst/>
          </a:prstGeom>
        </p:spPr>
        <p:txBody>
          <a:bodyPr wrap="square">
            <a:spAutoFit/>
          </a:bodyPr>
          <a:lstStyle/>
          <a:p>
            <a:pPr marL="457200" indent="-457200" algn="ctr">
              <a:spcBef>
                <a:spcPct val="20000"/>
              </a:spcBef>
              <a:buFont typeface="Wingdings" pitchFamily="2" charset="2"/>
              <a:buNone/>
            </a:pPr>
            <a:r>
              <a:rPr lang="es-PE" sz="3800" b="1" dirty="0" smtClean="0">
                <a:solidFill>
                  <a:srgbClr val="000066"/>
                </a:solidFill>
                <a:latin typeface="Arial Narrow" pitchFamily="34" charset="0"/>
              </a:rPr>
              <a:t>CONTENIDO</a:t>
            </a:r>
            <a:endParaRPr lang="es-PE" sz="3800" b="1" dirty="0">
              <a:solidFill>
                <a:srgbClr val="000066"/>
              </a:solidFill>
              <a:latin typeface="Arial Narrow" pitchFamily="34" charset="0"/>
            </a:endParaRPr>
          </a:p>
        </p:txBody>
      </p:sp>
      <p:sp>
        <p:nvSpPr>
          <p:cNvPr id="5" name="Text Box 3"/>
          <p:cNvSpPr txBox="1">
            <a:spLocks noChangeArrowheads="1"/>
          </p:cNvSpPr>
          <p:nvPr/>
        </p:nvSpPr>
        <p:spPr bwMode="auto">
          <a:xfrm>
            <a:off x="1785918" y="2643183"/>
            <a:ext cx="5572164" cy="1569660"/>
          </a:xfrm>
          <a:prstGeom prst="rect">
            <a:avLst/>
          </a:prstGeom>
          <a:noFill/>
          <a:ln w="9525" algn="ctr">
            <a:noFill/>
            <a:miter lim="800000"/>
            <a:headEnd/>
            <a:tailEnd/>
          </a:ln>
          <a:effectLst/>
        </p:spPr>
        <p:txBody>
          <a:bodyPr wrap="square">
            <a:spAutoFit/>
          </a:bodyPr>
          <a:lstStyle/>
          <a:p>
            <a:pPr marL="603250" indent="-514350" algn="just">
              <a:buAutoNum type="arabicPeriod"/>
            </a:pPr>
            <a:r>
              <a:rPr lang="es-PE" sz="3200" b="1" dirty="0" smtClean="0">
                <a:solidFill>
                  <a:srgbClr val="000066"/>
                </a:solidFill>
                <a:latin typeface="Arial Narrow" pitchFamily="34" charset="0"/>
              </a:rPr>
              <a:t>Introducción al PBS N° 7</a:t>
            </a:r>
          </a:p>
          <a:p>
            <a:pPr marL="603250" indent="-514350" algn="just">
              <a:buAutoNum type="arabicPeriod"/>
            </a:pPr>
            <a:r>
              <a:rPr lang="es-PE" sz="3200" b="1" dirty="0" smtClean="0">
                <a:solidFill>
                  <a:srgbClr val="000066"/>
                </a:solidFill>
                <a:latin typeface="Arial Narrow" pitchFamily="34" charset="0"/>
              </a:rPr>
              <a:t>Relación con otros Principios</a:t>
            </a:r>
          </a:p>
          <a:p>
            <a:pPr marL="603250" indent="-514350" algn="just">
              <a:buAutoNum type="arabicPeriod"/>
            </a:pPr>
            <a:r>
              <a:rPr lang="es-PE" sz="3200" b="1" dirty="0" smtClean="0">
                <a:solidFill>
                  <a:schemeClr val="bg1"/>
                </a:solidFill>
                <a:latin typeface="Arial Narrow" pitchFamily="34" charset="0"/>
              </a:rPr>
              <a:t>Estudio del Caso Peruano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i="0" dirty="0" smtClean="0">
                <a:latin typeface="Arial Narrow" pitchFamily="34" charset="0"/>
              </a:rPr>
              <a:t>Estudio de Evaluación PBS 7</a:t>
            </a:r>
            <a:endParaRPr lang="es-ES" i="0" dirty="0">
              <a:latin typeface="Arial Narrow" pitchFamily="34" charset="0"/>
            </a:endParaRPr>
          </a:p>
        </p:txBody>
      </p:sp>
      <p:sp>
        <p:nvSpPr>
          <p:cNvPr id="3" name="2 Marcador de contenido"/>
          <p:cNvSpPr>
            <a:spLocks noGrp="1"/>
          </p:cNvSpPr>
          <p:nvPr>
            <p:ph idx="1"/>
          </p:nvPr>
        </p:nvSpPr>
        <p:spPr>
          <a:xfrm>
            <a:off x="457200" y="1857364"/>
            <a:ext cx="8229600" cy="3571899"/>
          </a:xfrm>
        </p:spPr>
        <p:txBody>
          <a:bodyPr anchor="ctr"/>
          <a:lstStyle/>
          <a:p>
            <a:r>
              <a:rPr lang="es-PE" dirty="0" smtClean="0">
                <a:latin typeface="Arial Narrow" pitchFamily="34" charset="0"/>
              </a:rPr>
              <a:t>En el 2004 la Fundación Internacional de Seguros</a:t>
            </a:r>
            <a:r>
              <a:rPr lang="es-PE" baseline="30000" dirty="0" smtClean="0">
                <a:latin typeface="Arial Narrow" pitchFamily="34" charset="0"/>
              </a:rPr>
              <a:t>1</a:t>
            </a:r>
            <a:r>
              <a:rPr lang="es-PE" dirty="0" smtClean="0">
                <a:latin typeface="Arial Narrow" pitchFamily="34" charset="0"/>
              </a:rPr>
              <a:t> realizó una evaluación del cumplimiento de los PBS establecidos por IAIS. Como resultado de dicha evaluación, se calificó el PBS 7 como </a:t>
            </a:r>
            <a:r>
              <a:rPr lang="es-PE" b="1" u="sng" dirty="0" smtClean="0">
                <a:latin typeface="Arial Narrow" pitchFamily="34" charset="0"/>
              </a:rPr>
              <a:t>Parcialmente Observado </a:t>
            </a:r>
            <a:r>
              <a:rPr lang="es-PE" dirty="0" smtClean="0">
                <a:latin typeface="Arial Narrow" pitchFamily="34" charset="0"/>
              </a:rPr>
              <a:t>en la legislación peruana. </a:t>
            </a:r>
          </a:p>
          <a:p>
            <a:endParaRPr lang="es-PE" dirty="0" smtClean="0">
              <a:latin typeface="Arial Narrow" pitchFamily="34" charset="0"/>
            </a:endParaRPr>
          </a:p>
          <a:p>
            <a:r>
              <a:rPr lang="es-PE" dirty="0" smtClean="0">
                <a:latin typeface="Arial Narrow" pitchFamily="34" charset="0"/>
              </a:rPr>
              <a:t>La evaluación se realizó en base al cumplimiento de los criterios esenciales y avanzados señalados en el PBS 7.</a:t>
            </a:r>
          </a:p>
          <a:p>
            <a:endParaRPr lang="es-PE" dirty="0" smtClean="0">
              <a:latin typeface="Arial Narrow" pitchFamily="34" charset="0"/>
            </a:endParaRPr>
          </a:p>
          <a:p>
            <a:r>
              <a:rPr lang="es-PE" dirty="0" smtClean="0">
                <a:latin typeface="Arial Narrow" pitchFamily="34" charset="0"/>
              </a:rPr>
              <a:t>De acuerdo a la autoevaluación efectuada en el 2010, sobre la base de los mismos criterios, calificamos el PBS 7 como </a:t>
            </a:r>
            <a:r>
              <a:rPr lang="es-PE" b="1" u="sng" dirty="0" smtClean="0">
                <a:latin typeface="Arial Narrow" pitchFamily="34" charset="0"/>
              </a:rPr>
              <a:t>Ampliamente Observado</a:t>
            </a:r>
            <a:r>
              <a:rPr lang="es-PE" dirty="0" smtClean="0">
                <a:latin typeface="Arial Narrow" pitchFamily="34" charset="0"/>
              </a:rPr>
              <a:t> en la legislación peruana.</a:t>
            </a:r>
            <a:endParaRPr lang="es-ES" b="1" u="sng" dirty="0">
              <a:latin typeface="Arial Narrow" pitchFamily="34" charset="0"/>
            </a:endParaRPr>
          </a:p>
        </p:txBody>
      </p:sp>
      <p:sp>
        <p:nvSpPr>
          <p:cNvPr id="4" name="3 CuadroTexto"/>
          <p:cNvSpPr txBox="1"/>
          <p:nvPr/>
        </p:nvSpPr>
        <p:spPr>
          <a:xfrm>
            <a:off x="571472" y="5857892"/>
            <a:ext cx="8001056" cy="461665"/>
          </a:xfrm>
          <a:prstGeom prst="rect">
            <a:avLst/>
          </a:prstGeom>
          <a:noFill/>
        </p:spPr>
        <p:txBody>
          <a:bodyPr wrap="square" rtlCol="0">
            <a:spAutoFit/>
          </a:bodyPr>
          <a:lstStyle/>
          <a:p>
            <a:pPr algn="just"/>
            <a:r>
              <a:rPr lang="es-PE" sz="1200" dirty="0" smtClean="0"/>
              <a:t>1/. La Fundación Internacional de Seguros es una institución sin fines de lucro que busca el desarrollo económico a través de educación técnica y profesional en mercados de seguros emergentes.</a:t>
            </a:r>
            <a:endParaRPr lang="es-E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701675"/>
            <a:ext cx="8229600" cy="941375"/>
          </a:xfrm>
        </p:spPr>
        <p:txBody>
          <a:bodyPr/>
          <a:lstStyle/>
          <a:p>
            <a:r>
              <a:rPr lang="es-PE" i="0" dirty="0" smtClean="0">
                <a:latin typeface="Arial Narrow" pitchFamily="34" charset="0"/>
              </a:rPr>
              <a:t>Estudio de Evaluación PBS 7</a:t>
            </a:r>
            <a:endParaRPr lang="es-ES" i="0" dirty="0">
              <a:latin typeface="Arial Narrow" pitchFamily="34" charset="0"/>
            </a:endParaRPr>
          </a:p>
        </p:txBody>
      </p:sp>
      <p:graphicFrame>
        <p:nvGraphicFramePr>
          <p:cNvPr id="6" name="5 Tabla"/>
          <p:cNvGraphicFramePr>
            <a:graphicFrameLocks noGrp="1"/>
          </p:cNvGraphicFramePr>
          <p:nvPr/>
        </p:nvGraphicFramePr>
        <p:xfrm>
          <a:off x="1714479" y="1714488"/>
          <a:ext cx="5715041" cy="4716243"/>
        </p:xfrm>
        <a:graphic>
          <a:graphicData uri="http://schemas.openxmlformats.org/drawingml/2006/table">
            <a:tbl>
              <a:tblPr firstRow="1" bandRow="1">
                <a:tableStyleId>{5C22544A-7EE6-4342-B048-85BDC9FD1C3A}</a:tableStyleId>
              </a:tblPr>
              <a:tblGrid>
                <a:gridCol w="1479187"/>
                <a:gridCol w="378202"/>
                <a:gridCol w="1643074"/>
                <a:gridCol w="2214578"/>
              </a:tblGrid>
              <a:tr h="100450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1" i="0" u="none" strike="noStrike" cap="none" spc="0" dirty="0" smtClean="0">
                          <a:ln w="1905"/>
                          <a:solidFill>
                            <a:srgbClr val="000066"/>
                          </a:solidFill>
                          <a:effectLst/>
                          <a:latin typeface="Arial Narrow" pitchFamily="34" charset="0"/>
                        </a:rPr>
                        <a:t>CRITERIOS</a:t>
                      </a:r>
                    </a:p>
                  </a:txBody>
                  <a:tcPr anchor="ctr" anchorCtr="1"/>
                </a:tc>
                <a:tc hMerge="1">
                  <a:txBody>
                    <a:bodyPr/>
                    <a:lstStyle/>
                    <a:p>
                      <a:endParaRPr lang="es-E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1" i="0" u="none" strike="noStrike" cap="none" spc="0" dirty="0" smtClean="0">
                          <a:ln w="1905"/>
                          <a:solidFill>
                            <a:srgbClr val="000066"/>
                          </a:solidFill>
                          <a:effectLst/>
                          <a:latin typeface="Arial Narrow" pitchFamily="34" charset="0"/>
                        </a:rPr>
                        <a:t>EVALUACIÓN 2004</a:t>
                      </a:r>
                    </a:p>
                    <a:p>
                      <a:pPr marL="0" marR="0" indent="0" algn="ctr" defTabSz="914400" rtl="0" eaLnBrk="1" fontAlgn="auto" latinLnBrk="0" hangingPunct="1">
                        <a:lnSpc>
                          <a:spcPct val="100000"/>
                        </a:lnSpc>
                        <a:spcBef>
                          <a:spcPts val="0"/>
                        </a:spcBef>
                        <a:spcAft>
                          <a:spcPts val="0"/>
                        </a:spcAft>
                        <a:buClrTx/>
                        <a:buSzTx/>
                        <a:buFontTx/>
                        <a:buNone/>
                        <a:tabLst/>
                        <a:defRPr/>
                      </a:pPr>
                      <a:r>
                        <a:rPr lang="es-PE" sz="2000" b="1" i="0" u="none" strike="noStrike" cap="none" spc="0" dirty="0" smtClean="0">
                          <a:ln w="1905"/>
                          <a:solidFill>
                            <a:srgbClr val="000066"/>
                          </a:solidFill>
                          <a:effectLst/>
                          <a:latin typeface="Arial Narrow" pitchFamily="34" charset="0"/>
                        </a:rPr>
                        <a:t>(PO)</a:t>
                      </a:r>
                      <a:endParaRPr lang="es-ES" sz="2000" b="1" i="0" u="none" strike="noStrike" cap="none" spc="0" dirty="0" smtClean="0">
                        <a:ln w="1905"/>
                        <a:solidFill>
                          <a:srgbClr val="000066"/>
                        </a:solidFill>
                        <a:effectLst/>
                        <a:latin typeface="Arial Narrow" pitchFamily="34" charset="0"/>
                      </a:endParaRPr>
                    </a:p>
                  </a:txBody>
                  <a:tcPr anchor="ctr" anchorCtr="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000" b="1" i="0" u="none" strike="noStrike" cap="none" spc="0" dirty="0" smtClean="0">
                          <a:ln w="1905"/>
                          <a:solidFill>
                            <a:srgbClr val="000066"/>
                          </a:solidFill>
                          <a:effectLst/>
                          <a:latin typeface="Arial Narrow" pitchFamily="34" charset="0"/>
                        </a:rPr>
                        <a:t>AUTOEVALUACIÓN 2010</a:t>
                      </a:r>
                    </a:p>
                    <a:p>
                      <a:pPr marL="0" marR="0" indent="0" algn="ctr" defTabSz="914400" rtl="0" eaLnBrk="1" fontAlgn="auto" latinLnBrk="0" hangingPunct="1">
                        <a:lnSpc>
                          <a:spcPct val="100000"/>
                        </a:lnSpc>
                        <a:spcBef>
                          <a:spcPts val="0"/>
                        </a:spcBef>
                        <a:spcAft>
                          <a:spcPts val="0"/>
                        </a:spcAft>
                        <a:buClrTx/>
                        <a:buSzTx/>
                        <a:buFontTx/>
                        <a:buNone/>
                        <a:tabLst/>
                        <a:defRPr/>
                      </a:pPr>
                      <a:r>
                        <a:rPr lang="es-PE" sz="2000" b="1" i="0" u="none" strike="noStrike" cap="none" spc="0" dirty="0" smtClean="0">
                          <a:ln w="1905"/>
                          <a:solidFill>
                            <a:srgbClr val="000066"/>
                          </a:solidFill>
                          <a:effectLst/>
                          <a:latin typeface="Arial Narrow" pitchFamily="34" charset="0"/>
                        </a:rPr>
                        <a:t>(AO)</a:t>
                      </a:r>
                      <a:endParaRPr lang="es-ES" sz="2000" b="1" i="0" u="none" strike="noStrike" cap="none" spc="0" dirty="0" smtClean="0">
                        <a:ln w="1905"/>
                        <a:solidFill>
                          <a:srgbClr val="000066"/>
                        </a:solidFill>
                        <a:effectLst/>
                        <a:latin typeface="Arial Narrow" pitchFamily="34" charset="0"/>
                      </a:endParaRPr>
                    </a:p>
                  </a:txBody>
                  <a:tcPr anchor="ctr" anchorCtr="1"/>
                </a:tc>
              </a:tr>
              <a:tr h="412267">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BÁSICOS</a:t>
                      </a:r>
                    </a:p>
                  </a:txBody>
                  <a:tcPr vert="wordArtVert" anchor="ctr" anchorCtr="1"/>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2" action="ppaction://hlinksldjump"/>
                        </a:rPr>
                        <a:t>a</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2" action="ppaction://hlinksldjump"/>
                        </a:rPr>
                        <a:t>b</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NO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2" action="ppaction://hlinksldjump"/>
                        </a:rPr>
                        <a:t>c</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ES"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PO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AO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2" action="ppaction://hlinksldjump"/>
                        </a:rPr>
                        <a:t>d</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PO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3" action="ppaction://hlinksldjump"/>
                        </a:rPr>
                        <a:t>e</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PO</a:t>
                      </a:r>
                      <a:endParaRPr lang="es-ES" sz="2000" b="0" i="0" u="none" strike="noStrike"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PO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3" action="ppaction://hlinksldjump"/>
                        </a:rPr>
                        <a:t>f</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NO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AO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3" action="ppaction://hlinksldjump"/>
                        </a:rPr>
                        <a:t>g</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NO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PO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AVANZADOS</a:t>
                      </a:r>
                    </a:p>
                  </a:txBody>
                  <a:tcPr anchor="ctr" anchorCtr="1"/>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4" action="ppaction://hlinksldjump"/>
                        </a:rPr>
                        <a:t>h</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PO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AO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r h="412267">
                <a:tc vMerge="1">
                  <a:txBody>
                    <a:bodyPr/>
                    <a:lstStyle/>
                    <a:p>
                      <a:endParaRPr lang="es-ES" dirty="0"/>
                    </a:p>
                  </a:txBody>
                  <a:tcPr/>
                </a:tc>
                <a:tc>
                  <a:txBody>
                    <a:bodyPr/>
                    <a:lstStyle/>
                    <a:p>
                      <a:pPr algn="ctr" fontAlgn="b"/>
                      <a:r>
                        <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hlinkClick r:id="rId4" action="ppaction://hlinksldjump"/>
                        </a:rPr>
                        <a:t>i</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algn="ctr" fontAlgn="b"/>
                      <a:r>
                        <a:rPr lang="es-PE" sz="2000" b="0" i="0" u="none" strike="noStrike"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rPr>
                        <a:t>NO</a:t>
                      </a:r>
                      <a:endParaRPr lang="es-ES" sz="2000" b="0" i="0" u="none" strike="noStrike"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ndParaRPr>
                    </a:p>
                  </a:txBody>
                  <a:tcPr marL="9525" marR="9525" marT="9525" marB="0" anchor="b"/>
                </a:tc>
                <a:tc>
                  <a:txBody>
                    <a:bodyPr/>
                    <a:lstStyle/>
                    <a:p>
                      <a:pPr marL="0" algn="ctr" defTabSz="914400" rtl="0" eaLnBrk="1" fontAlgn="b" latinLnBrk="0" hangingPunct="1"/>
                      <a:r>
                        <a:rPr lang="es-PE"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rPr>
                        <a:t>PO</a:t>
                      </a:r>
                      <a:endParaRPr lang="es-ES" sz="2000" b="0" i="0" u="none" strike="noStrike"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i="0" dirty="0" smtClean="0">
                <a:latin typeface="Arial Narrow" pitchFamily="34" charset="0"/>
              </a:rPr>
              <a:t>Regulación Aplicable</a:t>
            </a:r>
            <a:endParaRPr lang="es-ES" i="0" dirty="0">
              <a:latin typeface="Arial Narrow" pitchFamily="34" charset="0"/>
            </a:endParaRPr>
          </a:p>
        </p:txBody>
      </p:sp>
      <p:sp>
        <p:nvSpPr>
          <p:cNvPr id="3" name="2 Marcador de contenido"/>
          <p:cNvSpPr>
            <a:spLocks noGrp="1"/>
          </p:cNvSpPr>
          <p:nvPr>
            <p:ph idx="1"/>
          </p:nvPr>
        </p:nvSpPr>
        <p:spPr>
          <a:xfrm>
            <a:off x="457200" y="1785926"/>
            <a:ext cx="8229600" cy="4643470"/>
          </a:xfrm>
        </p:spPr>
        <p:txBody>
          <a:bodyPr/>
          <a:lstStyle/>
          <a:p>
            <a:pPr marL="354013"/>
            <a:r>
              <a:rPr lang="es-PE" dirty="0" smtClean="0">
                <a:latin typeface="Arial Narrow" pitchFamily="34" charset="0"/>
              </a:rPr>
              <a:t>Ley General del Sistema Financiero y </a:t>
            </a:r>
            <a:r>
              <a:rPr lang="es-PE" dirty="0" smtClean="0">
                <a:latin typeface="Arial Narrow" pitchFamily="34" charset="0"/>
              </a:rPr>
              <a:t>del Sistema de Seguros </a:t>
            </a:r>
            <a:r>
              <a:rPr lang="es-PE" dirty="0" smtClean="0">
                <a:latin typeface="Arial Narrow" pitchFamily="34" charset="0"/>
              </a:rPr>
              <a:t>y Orgánica de la Superintendencia de Banca y Seguros.</a:t>
            </a:r>
          </a:p>
          <a:p>
            <a:endParaRPr lang="es-PE" dirty="0" smtClean="0">
              <a:latin typeface="Arial Narrow" pitchFamily="34" charset="0"/>
            </a:endParaRPr>
          </a:p>
          <a:p>
            <a:pPr marL="750888" lvl="2" indent="-350838"/>
            <a:r>
              <a:rPr lang="es-PE" sz="1800" dirty="0" smtClean="0">
                <a:latin typeface="Arial Narrow" pitchFamily="34" charset="0"/>
              </a:rPr>
              <a:t>Establece requisitos e impedimentos para ser Accionista, Director, Gerente, Intermediario</a:t>
            </a:r>
          </a:p>
          <a:p>
            <a:pPr lvl="2"/>
            <a:endParaRPr lang="es-PE" sz="1800" dirty="0" smtClean="0">
              <a:latin typeface="Arial Narrow" pitchFamily="34" charset="0"/>
            </a:endParaRPr>
          </a:p>
          <a:p>
            <a:pPr marL="755650" lvl="2" indent="-355600"/>
            <a:r>
              <a:rPr lang="es-PE" sz="1800" dirty="0" smtClean="0">
                <a:latin typeface="Arial Narrow" pitchFamily="34" charset="0"/>
              </a:rPr>
              <a:t>Establece requisitos e impedimentos para ser organizador de nuevas empresas y para ser representante de Instituciones Extranjeras.</a:t>
            </a:r>
          </a:p>
          <a:p>
            <a:pPr lvl="2"/>
            <a:endParaRPr lang="es-PE" sz="1800" dirty="0" smtClean="0">
              <a:latin typeface="Arial Narrow" pitchFamily="34" charset="0"/>
            </a:endParaRPr>
          </a:p>
          <a:p>
            <a:pPr marL="755650" lvl="2" indent="-355600"/>
            <a:r>
              <a:rPr lang="es-PE" sz="1800" dirty="0" smtClean="0">
                <a:latin typeface="Arial Narrow" pitchFamily="34" charset="0"/>
              </a:rPr>
              <a:t>Establece la facultad de firmar acuerdo para el intercambio de información.</a:t>
            </a:r>
          </a:p>
          <a:p>
            <a:pPr marL="755650" lvl="2" indent="-355600"/>
            <a:endParaRPr lang="es-PE" sz="1800" dirty="0" smtClean="0">
              <a:latin typeface="Arial Narrow" pitchFamily="34" charset="0"/>
            </a:endParaRPr>
          </a:p>
          <a:p>
            <a:pPr marL="755650" lvl="2" indent="-355600"/>
            <a:r>
              <a:rPr lang="es-PE" sz="1800" dirty="0" smtClean="0">
                <a:latin typeface="Arial Narrow" pitchFamily="34" charset="0"/>
              </a:rPr>
              <a:t>Establece la facultad de sancionar en caso de infracción y el poder de prevenir o evitar la participación de personas no idóneas.</a:t>
            </a:r>
          </a:p>
          <a:p>
            <a:endParaRPr lang="es-ES"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714488"/>
            <a:ext cx="8229600" cy="4643470"/>
          </a:xfrm>
        </p:spPr>
        <p:txBody>
          <a:bodyPr/>
          <a:lstStyle/>
          <a:p>
            <a:r>
              <a:rPr lang="es-PE" dirty="0" smtClean="0">
                <a:latin typeface="Arial Narrow" pitchFamily="34" charset="0"/>
              </a:rPr>
              <a:t>Reglamento para la Constitución, Reorganización y Establecimiento de la Empresas y Representantes de los Sistemas Financieros y de Seguros.</a:t>
            </a:r>
          </a:p>
          <a:p>
            <a:endParaRPr lang="es-PE" dirty="0" smtClean="0">
              <a:latin typeface="Arial Narrow" pitchFamily="34" charset="0"/>
            </a:endParaRPr>
          </a:p>
          <a:p>
            <a:pPr lvl="1"/>
            <a:r>
              <a:rPr lang="es-PE" dirty="0" smtClean="0">
                <a:latin typeface="Arial Narrow" pitchFamily="34" charset="0"/>
              </a:rPr>
              <a:t>Establece los requisitos mínimos y la información </a:t>
            </a:r>
            <a:r>
              <a:rPr lang="es-PE" dirty="0" err="1" smtClean="0">
                <a:latin typeface="Arial Narrow" pitchFamily="34" charset="0"/>
              </a:rPr>
              <a:t>sustentatoria</a:t>
            </a:r>
            <a:r>
              <a:rPr lang="es-PE" dirty="0" smtClean="0">
                <a:latin typeface="Arial Narrow" pitchFamily="34" charset="0"/>
              </a:rPr>
              <a:t> que debe de ser presentada por los organizadores, organizadores responsables, accionistas, directores y funcionarios responsables, para demostrar su idoneidad.</a:t>
            </a:r>
          </a:p>
          <a:p>
            <a:pPr lvl="1"/>
            <a:endParaRPr lang="es-PE" dirty="0" smtClean="0">
              <a:latin typeface="Arial Narrow" pitchFamily="34" charset="0"/>
            </a:endParaRPr>
          </a:p>
          <a:p>
            <a:r>
              <a:rPr lang="es-PE" dirty="0" smtClean="0">
                <a:latin typeface="Arial Narrow" pitchFamily="34" charset="0"/>
              </a:rPr>
              <a:t>Normas Complementarias para la Elección de Directores, Gerentes y Auditores Internos.</a:t>
            </a:r>
          </a:p>
          <a:p>
            <a:endParaRPr lang="es-PE" dirty="0" smtClean="0">
              <a:latin typeface="Arial Narrow" pitchFamily="34" charset="0"/>
            </a:endParaRPr>
          </a:p>
          <a:p>
            <a:pPr lvl="1"/>
            <a:r>
              <a:rPr lang="es-PE" dirty="0" smtClean="0">
                <a:latin typeface="Arial Narrow" pitchFamily="34" charset="0"/>
              </a:rPr>
              <a:t>Establece la información y requisitos mínimos que deben de tener los Directores, Gerentes y Auditores Internos para garantizar su idoneidad.</a:t>
            </a:r>
          </a:p>
          <a:p>
            <a:pPr lvl="1"/>
            <a:endParaRPr lang="es-PE" dirty="0" smtClean="0">
              <a:latin typeface="Arial Narrow" pitchFamily="34" charset="0"/>
            </a:endParaRPr>
          </a:p>
        </p:txBody>
      </p:sp>
      <p:sp>
        <p:nvSpPr>
          <p:cNvPr id="4" name="1 Título"/>
          <p:cNvSpPr>
            <a:spLocks noGrp="1"/>
          </p:cNvSpPr>
          <p:nvPr>
            <p:ph type="title"/>
          </p:nvPr>
        </p:nvSpPr>
        <p:spPr>
          <a:xfrm>
            <a:off x="500034" y="500042"/>
            <a:ext cx="8229600" cy="1143000"/>
          </a:xfrm>
        </p:spPr>
        <p:txBody>
          <a:bodyPr/>
          <a:lstStyle/>
          <a:p>
            <a:r>
              <a:rPr lang="es-PE" i="0" dirty="0" smtClean="0">
                <a:latin typeface="Arial Narrow" pitchFamily="34" charset="0"/>
              </a:rPr>
              <a:t>Regulación Aplicable</a:t>
            </a:r>
            <a:endParaRPr lang="es-ES" i="0"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txBox="1">
            <a:spLocks/>
          </p:cNvSpPr>
          <p:nvPr/>
        </p:nvSpPr>
        <p:spPr>
          <a:xfrm>
            <a:off x="457200" y="2060575"/>
            <a:ext cx="8229600" cy="4065588"/>
          </a:xfrm>
          <a:prstGeom prst="rect">
            <a:avLst/>
          </a:prstGeom>
        </p:spPr>
        <p:txBody>
          <a:bodyPr/>
          <a:lstStyle/>
          <a:p>
            <a:pPr marL="342900" indent="-342900" algn="just" eaLnBrk="0" hangingPunct="0">
              <a:spcBef>
                <a:spcPct val="20000"/>
              </a:spcBef>
              <a:buBlip>
                <a:blip r:embed="rId2"/>
              </a:buBlip>
            </a:pPr>
            <a:r>
              <a:rPr lang="es-PE" sz="2000" kern="0" dirty="0" smtClean="0">
                <a:solidFill>
                  <a:srgbClr val="000066"/>
                </a:solidFill>
                <a:latin typeface="Arial Narrow" pitchFamily="34" charset="0"/>
              </a:rPr>
              <a:t>Norma para el Registro de Directores, Gerentes y Principales Funcionarios - REDIR</a:t>
            </a:r>
            <a:endParaRPr lang="es-ES" sz="2000" kern="0" dirty="0" smtClean="0">
              <a:solidFill>
                <a:srgbClr val="000066"/>
              </a:solidFill>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kumimoji="0" lang="es-PE" sz="2000" b="0" i="0" u="none" strike="noStrike" kern="0" cap="none" spc="0" normalizeH="0" baseline="0" noProof="0" dirty="0" smtClean="0">
                <a:ln>
                  <a:noFill/>
                </a:ln>
                <a:solidFill>
                  <a:srgbClr val="000066"/>
                </a:solidFill>
                <a:effectLst/>
                <a:uLnTx/>
                <a:uFillTx/>
                <a:latin typeface="Arial Narrow" pitchFamily="34" charset="0"/>
              </a:rPr>
              <a:t>Reglamento</a:t>
            </a:r>
            <a:r>
              <a:rPr kumimoji="0" lang="es-PE" sz="2000" b="0" i="0" u="none" strike="noStrike" kern="0" cap="none" spc="0" normalizeH="0" noProof="0" dirty="0" smtClean="0">
                <a:ln>
                  <a:noFill/>
                </a:ln>
                <a:solidFill>
                  <a:srgbClr val="000066"/>
                </a:solidFill>
                <a:effectLst/>
                <a:uLnTx/>
                <a:uFillTx/>
                <a:latin typeface="Arial Narrow" pitchFamily="34" charset="0"/>
              </a:rPr>
              <a:t> para la Gestión Integral de Riesgos.</a:t>
            </a: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a:p>
            <a:pPr marL="742950" marR="0" lvl="1" indent="-285750" algn="just" defTabSz="914400" rtl="0" eaLnBrk="0" fontAlgn="base" latinLnBrk="0" hangingPunct="0">
              <a:lnSpc>
                <a:spcPct val="100000"/>
              </a:lnSpc>
              <a:spcBef>
                <a:spcPct val="20000"/>
              </a:spcBef>
              <a:spcAft>
                <a:spcPct val="0"/>
              </a:spcAft>
              <a:buClrTx/>
              <a:buSzTx/>
              <a:buFontTx/>
              <a:buBlip>
                <a:blip r:embed="rId2"/>
              </a:buBlip>
              <a:tabLst/>
              <a:defRPr/>
            </a:pPr>
            <a:r>
              <a:rPr kumimoji="0" lang="es-PE" b="0" i="0" u="none" strike="noStrike" kern="0" cap="none" spc="0" normalizeH="0" baseline="0" noProof="0" dirty="0" smtClean="0">
                <a:ln>
                  <a:noFill/>
                </a:ln>
                <a:solidFill>
                  <a:srgbClr val="000066"/>
                </a:solidFill>
                <a:effectLst/>
                <a:uLnTx/>
                <a:uFillTx/>
                <a:latin typeface="Arial Narrow" pitchFamily="34" charset="0"/>
              </a:rPr>
              <a:t>Establece como responsabilidad del Directorio</a:t>
            </a:r>
            <a:r>
              <a:rPr kumimoji="0" lang="es-PE" b="0" i="0" u="none" strike="noStrike" kern="0" cap="none" spc="0" normalizeH="0" noProof="0" dirty="0" smtClean="0">
                <a:ln>
                  <a:noFill/>
                </a:ln>
                <a:solidFill>
                  <a:srgbClr val="000066"/>
                </a:solidFill>
                <a:effectLst/>
                <a:uLnTx/>
                <a:uFillTx/>
                <a:latin typeface="Arial Narrow" pitchFamily="34" charset="0"/>
              </a:rPr>
              <a:t> la designación de una plana gerencial </a:t>
            </a:r>
            <a:r>
              <a:rPr lang="es-PE" kern="0" dirty="0" smtClean="0">
                <a:solidFill>
                  <a:srgbClr val="000066"/>
                </a:solidFill>
                <a:latin typeface="Arial Narrow" pitchFamily="34" charset="0"/>
              </a:rPr>
              <a:t>con idoneidad técnica y moral que actúe en forma ética y responsable.</a:t>
            </a:r>
            <a:endParaRPr kumimoji="0" lang="es-PE" b="0" i="0" u="none" strike="noStrike" kern="0" cap="none" spc="0" normalizeH="0" baseline="0" noProof="0" dirty="0" smtClean="0">
              <a:ln>
                <a:noFill/>
              </a:ln>
              <a:solidFill>
                <a:srgbClr val="000066"/>
              </a:solidFill>
              <a:effectLst/>
              <a:uLnTx/>
              <a:uFillTx/>
              <a:latin typeface="Arial Narrow" pitchFamily="34" charset="0"/>
            </a:endParaRPr>
          </a:p>
          <a:p>
            <a:pPr marL="742950" marR="0" lvl="1" indent="-28575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b="0" i="0" u="none" strike="noStrike" kern="0" cap="none" spc="0" normalizeH="0" baseline="0" noProof="0" dirty="0" smtClean="0">
              <a:ln>
                <a:noFill/>
              </a:ln>
              <a:solidFill>
                <a:srgbClr val="000066"/>
              </a:solidFill>
              <a:effectLst/>
              <a:uLnTx/>
              <a:uFillTx/>
              <a:latin typeface="Arial Narrow" pitchFamily="34" charset="0"/>
            </a:endParaRPr>
          </a:p>
          <a:p>
            <a:pPr marL="742950" marR="0" lvl="1" indent="-285750" algn="just" defTabSz="914400" rtl="0" eaLnBrk="0" fontAlgn="base" latinLnBrk="0" hangingPunct="0">
              <a:lnSpc>
                <a:spcPct val="100000"/>
              </a:lnSpc>
              <a:spcBef>
                <a:spcPct val="20000"/>
              </a:spcBef>
              <a:spcAft>
                <a:spcPct val="0"/>
              </a:spcAft>
              <a:buClrTx/>
              <a:buSzTx/>
              <a:buFontTx/>
              <a:buBlip>
                <a:blip r:embed="rId2"/>
              </a:buBlip>
              <a:tabLst/>
              <a:defRPr/>
            </a:pPr>
            <a:r>
              <a:rPr kumimoji="0" lang="es-PE" b="0" i="0" u="none" strike="noStrike" kern="0" cap="none" spc="0" normalizeH="0" baseline="0" noProof="0" dirty="0" smtClean="0">
                <a:ln>
                  <a:noFill/>
                </a:ln>
                <a:solidFill>
                  <a:srgbClr val="000066"/>
                </a:solidFill>
                <a:effectLst/>
                <a:uLnTx/>
                <a:uFillTx/>
                <a:latin typeface="Arial Narrow" pitchFamily="34" charset="0"/>
              </a:rPr>
              <a:t>Establece que los</a:t>
            </a:r>
            <a:r>
              <a:rPr kumimoji="0" lang="es-PE" b="0" i="0" u="none" strike="noStrike" kern="0" cap="none" spc="0" normalizeH="0" noProof="0" dirty="0" smtClean="0">
                <a:ln>
                  <a:noFill/>
                </a:ln>
                <a:solidFill>
                  <a:srgbClr val="000066"/>
                </a:solidFill>
                <a:effectLst/>
                <a:uLnTx/>
                <a:uFillTx/>
                <a:latin typeface="Arial Narrow" pitchFamily="34" charset="0"/>
              </a:rPr>
              <a:t> Comités de Riesgos y de Auditoría, así como la Unidad de Riesgos cuenten con miembros con conocimientos y experiencia necesaria para el cumplimiento de sus funciones</a:t>
            </a:r>
            <a:r>
              <a:rPr kumimoji="0" lang="es-PE" b="0" i="0" u="none" strike="noStrike" kern="0" cap="none" spc="0" normalizeH="0" baseline="0" noProof="0" dirty="0" smtClean="0">
                <a:ln>
                  <a:noFill/>
                </a:ln>
                <a:solidFill>
                  <a:srgbClr val="000066"/>
                </a:solidFill>
                <a:effectLst/>
                <a:uLnTx/>
                <a:uFillTx/>
                <a:latin typeface="Arial Narrow" pitchFamily="34" charset="0"/>
              </a:rPr>
              <a:t>.</a:t>
            </a:r>
          </a:p>
          <a:p>
            <a:pPr marL="742950" marR="0" lvl="1" indent="-28575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b="0" i="0" u="none" strike="noStrike" kern="0" cap="none" spc="0" normalizeH="0" baseline="0" noProof="0" dirty="0" smtClean="0">
              <a:ln>
                <a:noFill/>
              </a:ln>
              <a:solidFill>
                <a:srgbClr val="000066"/>
              </a:solidFill>
              <a:effectLst/>
              <a:uLnTx/>
              <a:uFillTx/>
              <a:latin typeface="Arial Narrow" pitchFamily="34" charset="0"/>
            </a:endParaRPr>
          </a:p>
          <a:p>
            <a:pPr marL="742950" marR="0" lvl="1" indent="-28575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b="0" i="0" u="none" strike="noStrike" kern="0" cap="none" spc="0" normalizeH="0" baseline="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ES" sz="2000" b="0" i="0" u="none" strike="noStrike" kern="0" cap="none" spc="0" normalizeH="0" baseline="0" noProof="0" dirty="0">
              <a:ln>
                <a:noFill/>
              </a:ln>
              <a:solidFill>
                <a:srgbClr val="000066"/>
              </a:solidFill>
              <a:effectLst/>
              <a:uLnTx/>
              <a:uFillTx/>
              <a:latin typeface="Arial Narrow" pitchFamily="34" charset="0"/>
            </a:endParaRPr>
          </a:p>
        </p:txBody>
      </p:sp>
      <p:sp>
        <p:nvSpPr>
          <p:cNvPr id="4" name="1 Título"/>
          <p:cNvSpPr txBox="1">
            <a:spLocks/>
          </p:cNvSpPr>
          <p:nvPr/>
        </p:nvSpPr>
        <p:spPr>
          <a:xfrm>
            <a:off x="457200" y="701675"/>
            <a:ext cx="8229600" cy="1143000"/>
          </a:xfrm>
          <a:prstGeom prst="rect">
            <a:avLst/>
          </a:prstGeom>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E" sz="3200" b="1" u="none" strike="noStrike" kern="0" cap="none" spc="0" normalizeH="0" baseline="0" noProof="0" dirty="0" smtClean="0">
                <a:ln>
                  <a:noFill/>
                </a:ln>
                <a:solidFill>
                  <a:srgbClr val="000066"/>
                </a:solidFill>
                <a:effectLst/>
                <a:uLnTx/>
                <a:uFillTx/>
                <a:latin typeface="Arial Narrow" pitchFamily="34" charset="0"/>
                <a:ea typeface="+mj-ea"/>
                <a:cs typeface="+mj-cs"/>
              </a:rPr>
              <a:t>Regulación Aplicable</a:t>
            </a:r>
            <a:endParaRPr kumimoji="0" lang="es-ES" sz="3200" b="1" u="none" strike="noStrike" kern="0" cap="none" spc="0" normalizeH="0" baseline="0" noProof="0" dirty="0">
              <a:ln>
                <a:noFill/>
              </a:ln>
              <a:solidFill>
                <a:srgbClr val="000066"/>
              </a:solidFill>
              <a:effectLst/>
              <a:uLnTx/>
              <a:uFillTx/>
              <a:latin typeface="Arial Narrow" pitchFamily="34"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701675"/>
            <a:ext cx="8229600" cy="1143000"/>
          </a:xfrm>
          <a:prstGeom prst="rect">
            <a:avLst/>
          </a:prstGeom>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E" sz="3200" b="1" u="none" strike="noStrike" kern="0" cap="none" spc="0" normalizeH="0" baseline="0" noProof="0" dirty="0" smtClean="0">
                <a:ln>
                  <a:noFill/>
                </a:ln>
                <a:solidFill>
                  <a:srgbClr val="000066"/>
                </a:solidFill>
                <a:effectLst/>
                <a:uLnTx/>
                <a:uFillTx/>
                <a:latin typeface="Arial Narrow" pitchFamily="34" charset="0"/>
                <a:ea typeface="+mj-ea"/>
                <a:cs typeface="+mj-cs"/>
              </a:rPr>
              <a:t>Regulación Aplicable</a:t>
            </a:r>
            <a:endParaRPr kumimoji="0" lang="es-ES" sz="3200" b="1" u="none" strike="noStrike" kern="0" cap="none" spc="0" normalizeH="0" baseline="0" noProof="0" dirty="0">
              <a:ln>
                <a:noFill/>
              </a:ln>
              <a:solidFill>
                <a:srgbClr val="000066"/>
              </a:solidFill>
              <a:effectLst/>
              <a:uLnTx/>
              <a:uFillTx/>
              <a:latin typeface="Arial Narrow" pitchFamily="34" charset="0"/>
              <a:ea typeface="+mj-ea"/>
              <a:cs typeface="+mj-cs"/>
            </a:endParaRPr>
          </a:p>
        </p:txBody>
      </p:sp>
      <p:sp>
        <p:nvSpPr>
          <p:cNvPr id="3" name="2 Marcador de contenido"/>
          <p:cNvSpPr txBox="1">
            <a:spLocks/>
          </p:cNvSpPr>
          <p:nvPr/>
        </p:nvSpPr>
        <p:spPr>
          <a:xfrm>
            <a:off x="457200" y="1714488"/>
            <a:ext cx="8229600" cy="5000636"/>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kumimoji="0" lang="es-PE" sz="2000" b="0" i="0" u="none" strike="noStrike" kern="0" cap="none" spc="0" normalizeH="0" baseline="0" noProof="0" dirty="0" smtClean="0">
                <a:ln>
                  <a:noFill/>
                </a:ln>
                <a:solidFill>
                  <a:srgbClr val="000066"/>
                </a:solidFill>
                <a:effectLst/>
                <a:uLnTx/>
                <a:uFillTx/>
                <a:latin typeface="Arial Narrow" pitchFamily="34" charset="0"/>
              </a:rPr>
              <a:t>Reglamento</a:t>
            </a:r>
            <a:r>
              <a:rPr kumimoji="0" lang="es-PE" sz="2000" b="0" i="0" u="none" strike="noStrike" kern="0" cap="none" spc="0" normalizeH="0" noProof="0" dirty="0" smtClean="0">
                <a:ln>
                  <a:noFill/>
                </a:ln>
                <a:solidFill>
                  <a:srgbClr val="000066"/>
                </a:solidFill>
                <a:effectLst/>
                <a:uLnTx/>
                <a:uFillTx/>
                <a:latin typeface="Arial Narrow" pitchFamily="34" charset="0"/>
              </a:rPr>
              <a:t> de Auditoría Interna</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noProof="0" dirty="0" smtClean="0">
              <a:ln>
                <a:noFill/>
              </a:ln>
              <a:solidFill>
                <a:srgbClr val="000066"/>
              </a:solidFill>
              <a:effectLst/>
              <a:uLnTx/>
              <a:uFillTx/>
              <a:latin typeface="Arial Narrow" pitchFamily="34" charset="0"/>
            </a:endParaRPr>
          </a:p>
          <a:p>
            <a:pPr marL="800100" lvl="1" indent="-342900" algn="just" eaLnBrk="0" hangingPunct="0">
              <a:spcBef>
                <a:spcPct val="20000"/>
              </a:spcBef>
              <a:buFontTx/>
              <a:buBlip>
                <a:blip r:embed="rId2"/>
              </a:buBlip>
              <a:defRPr/>
            </a:pPr>
            <a:r>
              <a:rPr lang="es-PE" sz="2000" kern="0" noProof="0" dirty="0" smtClean="0">
                <a:solidFill>
                  <a:srgbClr val="000066"/>
                </a:solidFill>
                <a:latin typeface="Arial Narrow" pitchFamily="34" charset="0"/>
              </a:rPr>
              <a:t>Establece que el Auditor Interno debe tener los conocimientos, aptitudes, técnicas</a:t>
            </a:r>
            <a:r>
              <a:rPr lang="es-PE" sz="2000" kern="0" dirty="0" smtClean="0">
                <a:solidFill>
                  <a:srgbClr val="000066"/>
                </a:solidFill>
                <a:latin typeface="Arial Narrow" pitchFamily="34" charset="0"/>
              </a:rPr>
              <a:t> y</a:t>
            </a:r>
            <a:r>
              <a:rPr lang="es-PE" sz="2000" kern="0" noProof="0" dirty="0" smtClean="0">
                <a:solidFill>
                  <a:srgbClr val="000066"/>
                </a:solidFill>
                <a:latin typeface="Arial Narrow" pitchFamily="34" charset="0"/>
              </a:rPr>
              <a:t> experiencia necesaria para desarrollar sus funciones.</a:t>
            </a:r>
          </a:p>
          <a:p>
            <a:pPr marL="800100" lvl="1" indent="-342900" algn="just" eaLnBrk="0" hangingPunct="0">
              <a:spcBef>
                <a:spcPct val="20000"/>
              </a:spcBef>
              <a:buFontTx/>
              <a:buBlip>
                <a:blip r:embed="rId2"/>
              </a:buBlip>
              <a:defRPr/>
            </a:pPr>
            <a:r>
              <a:rPr lang="es-PE" sz="2000" kern="0" noProof="0" dirty="0" smtClean="0">
                <a:solidFill>
                  <a:srgbClr val="000066"/>
                </a:solidFill>
                <a:latin typeface="Arial Narrow" pitchFamily="34" charset="0"/>
              </a:rPr>
              <a:t>Señala que la experiencia y especialización puede acreditarse a través de certificaciones internacionales sobre auditoría</a:t>
            </a:r>
          </a:p>
          <a:p>
            <a:pPr marL="800100" lvl="1" indent="-342900" algn="just" eaLnBrk="0" hangingPunct="0">
              <a:spcBef>
                <a:spcPct val="20000"/>
              </a:spcBef>
              <a:buFontTx/>
              <a:buBlip>
                <a:blip r:embed="rId2"/>
              </a:buBlip>
              <a:defRPr/>
            </a:pPr>
            <a:r>
              <a:rPr lang="es-PE" sz="2000" kern="0" noProof="0" dirty="0" smtClean="0">
                <a:solidFill>
                  <a:srgbClr val="000066"/>
                </a:solidFill>
                <a:latin typeface="Arial Narrow" pitchFamily="34" charset="0"/>
              </a:rPr>
              <a:t>Establece la aplicación de los estándares y el código de ética emitidos por </a:t>
            </a:r>
            <a:r>
              <a:rPr lang="es-PE" sz="2000" i="1" kern="0" noProof="0" dirty="0" smtClean="0">
                <a:solidFill>
                  <a:srgbClr val="000066"/>
                </a:solidFill>
                <a:latin typeface="Arial Narrow" pitchFamily="34" charset="0"/>
              </a:rPr>
              <a:t>“</a:t>
            </a:r>
            <a:r>
              <a:rPr lang="es-PE" sz="2000" i="1" kern="0" noProof="0" dirty="0" err="1" smtClean="0">
                <a:solidFill>
                  <a:srgbClr val="000066"/>
                </a:solidFill>
                <a:latin typeface="Arial Narrow" pitchFamily="34" charset="0"/>
              </a:rPr>
              <a:t>The</a:t>
            </a:r>
            <a:r>
              <a:rPr lang="es-PE" sz="2000" i="1" kern="0" noProof="0" dirty="0" smtClean="0">
                <a:solidFill>
                  <a:srgbClr val="000066"/>
                </a:solidFill>
                <a:latin typeface="Arial Narrow" pitchFamily="34" charset="0"/>
              </a:rPr>
              <a:t> </a:t>
            </a:r>
            <a:r>
              <a:rPr lang="es-PE" sz="2000" i="1" kern="0" noProof="0" dirty="0" err="1" smtClean="0">
                <a:solidFill>
                  <a:srgbClr val="000066"/>
                </a:solidFill>
                <a:latin typeface="Arial Narrow" pitchFamily="34" charset="0"/>
              </a:rPr>
              <a:t>Institute</a:t>
            </a:r>
            <a:r>
              <a:rPr lang="es-PE" sz="2000" i="1" kern="0" noProof="0" dirty="0" smtClean="0">
                <a:solidFill>
                  <a:srgbClr val="000066"/>
                </a:solidFill>
                <a:latin typeface="Arial Narrow" pitchFamily="34" charset="0"/>
              </a:rPr>
              <a:t> of </a:t>
            </a:r>
            <a:r>
              <a:rPr lang="es-PE" sz="2000" i="1" kern="0" noProof="0" dirty="0" err="1" smtClean="0">
                <a:solidFill>
                  <a:srgbClr val="000066"/>
                </a:solidFill>
                <a:latin typeface="Arial Narrow" pitchFamily="34" charset="0"/>
              </a:rPr>
              <a:t>Internal</a:t>
            </a:r>
            <a:r>
              <a:rPr lang="es-PE" sz="2000" i="1" kern="0" noProof="0" dirty="0" smtClean="0">
                <a:solidFill>
                  <a:srgbClr val="000066"/>
                </a:solidFill>
                <a:latin typeface="Arial Narrow" pitchFamily="34" charset="0"/>
              </a:rPr>
              <a:t> </a:t>
            </a:r>
            <a:r>
              <a:rPr lang="es-PE" sz="2000" i="1" kern="0" noProof="0" dirty="0" err="1" smtClean="0">
                <a:solidFill>
                  <a:srgbClr val="000066"/>
                </a:solidFill>
                <a:latin typeface="Arial Narrow" pitchFamily="34" charset="0"/>
              </a:rPr>
              <a:t>Auditors</a:t>
            </a:r>
            <a:r>
              <a:rPr lang="es-PE" sz="2000" i="1" kern="0" noProof="0" dirty="0" smtClean="0">
                <a:solidFill>
                  <a:srgbClr val="000066"/>
                </a:solidFill>
                <a:latin typeface="Arial Narrow" pitchFamily="34" charset="0"/>
              </a:rPr>
              <a:t>”</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Reglamento de Auditores Externos</a:t>
            </a:r>
          </a:p>
          <a:p>
            <a:pPr marL="800100" lvl="1" indent="-342900" algn="just" eaLnBrk="0" hangingPunct="0">
              <a:spcBef>
                <a:spcPct val="20000"/>
              </a:spcBef>
              <a:buFontTx/>
              <a:buBlip>
                <a:blip r:embed="rId2"/>
              </a:buBlip>
              <a:defRPr/>
            </a:pPr>
            <a:endParaRPr kumimoji="0" lang="es-PE" sz="2000" b="0" i="0" u="none" strike="noStrike" kern="0" cap="none" spc="0" normalizeH="0" noProof="0" dirty="0" smtClean="0">
              <a:ln>
                <a:noFill/>
              </a:ln>
              <a:solidFill>
                <a:srgbClr val="000066"/>
              </a:solidFill>
              <a:effectLst/>
              <a:uLnTx/>
              <a:uFillTx/>
              <a:latin typeface="Arial Narrow" pitchFamily="34" charset="0"/>
            </a:endParaRPr>
          </a:p>
          <a:p>
            <a:pPr marL="800100" lvl="1" indent="-342900" algn="just" eaLnBrk="0" hangingPunct="0">
              <a:spcBef>
                <a:spcPct val="20000"/>
              </a:spcBef>
              <a:buFontTx/>
              <a:buBlip>
                <a:blip r:embed="rId2"/>
              </a:buBlip>
              <a:defRPr/>
            </a:pPr>
            <a:r>
              <a:rPr lang="es-PE" sz="2000" kern="0" dirty="0" smtClean="0">
                <a:solidFill>
                  <a:srgbClr val="000066"/>
                </a:solidFill>
                <a:latin typeface="Arial Narrow" pitchFamily="34" charset="0"/>
              </a:rPr>
              <a:t>Requiere experiencia y conocimientos apropiados para realizar la auditoría.</a:t>
            </a:r>
            <a:endParaRPr kumimoji="0" lang="es-PE" sz="2000" b="0" i="0" u="none" strike="noStrike" kern="0" cap="none" spc="0" normalizeH="0" noProof="0" dirty="0" smtClean="0">
              <a:ln>
                <a:noFill/>
              </a:ln>
              <a:solidFill>
                <a:srgbClr val="000066"/>
              </a:solidFill>
              <a:effectLst/>
              <a:uLnTx/>
              <a:uFillTx/>
              <a:latin typeface="Arial Narrow" pitchFamily="34" charset="0"/>
            </a:endParaRPr>
          </a:p>
          <a:p>
            <a:pPr marL="800100" lvl="1" indent="-342900" algn="just" eaLnBrk="0" hangingPunct="0">
              <a:spcBef>
                <a:spcPct val="20000"/>
              </a:spcBef>
              <a:buFontTx/>
              <a:buBlip>
                <a:blip r:embed="rId2"/>
              </a:buBlip>
              <a:defRPr/>
            </a:pPr>
            <a:r>
              <a:rPr lang="es-PE" sz="2000" kern="0" dirty="0" smtClean="0">
                <a:solidFill>
                  <a:srgbClr val="000066"/>
                </a:solidFill>
                <a:latin typeface="Arial Narrow" pitchFamily="34" charset="0"/>
              </a:rPr>
              <a:t>Establece requisitos de rotación de equipos de auditoría y socio, prohíbe las vinculaciones entre auditores y empresa auditada.</a:t>
            </a:r>
            <a:endParaRPr kumimoji="0" lang="es-PE" sz="2000" b="0" i="0" u="none" strike="noStrike" kern="0" cap="none" spc="0" normalizeH="0" noProof="0" dirty="0" smtClean="0">
              <a:ln>
                <a:noFill/>
              </a:ln>
              <a:solidFill>
                <a:srgbClr val="000066"/>
              </a:solidFill>
              <a:effectLst/>
              <a:uLnTx/>
              <a:uFillTx/>
              <a:latin typeface="Arial Narrow"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701675"/>
            <a:ext cx="8229600" cy="1143000"/>
          </a:xfrm>
          <a:prstGeom prst="rect">
            <a:avLst/>
          </a:prstGeom>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E" sz="3200" b="1" u="none" strike="noStrike" kern="0" cap="none" spc="0" normalizeH="0" baseline="0" noProof="0" dirty="0" smtClean="0">
                <a:ln>
                  <a:noFill/>
                </a:ln>
                <a:solidFill>
                  <a:srgbClr val="000066"/>
                </a:solidFill>
                <a:effectLst/>
                <a:uLnTx/>
                <a:uFillTx/>
                <a:latin typeface="Arial Narrow" pitchFamily="34" charset="0"/>
                <a:ea typeface="+mj-ea"/>
                <a:cs typeface="+mj-cs"/>
              </a:rPr>
              <a:t>Regulación Aplicable</a:t>
            </a:r>
            <a:endParaRPr kumimoji="0" lang="es-ES" sz="3200" b="1" u="none" strike="noStrike" kern="0" cap="none" spc="0" normalizeH="0" baseline="0" noProof="0" dirty="0">
              <a:ln>
                <a:noFill/>
              </a:ln>
              <a:solidFill>
                <a:srgbClr val="000066"/>
              </a:solidFill>
              <a:effectLst/>
              <a:uLnTx/>
              <a:uFillTx/>
              <a:latin typeface="Arial Narrow" pitchFamily="34" charset="0"/>
              <a:ea typeface="+mj-ea"/>
              <a:cs typeface="+mj-cs"/>
            </a:endParaRPr>
          </a:p>
        </p:txBody>
      </p:sp>
      <p:sp>
        <p:nvSpPr>
          <p:cNvPr id="3" name="2 Marcador de contenido"/>
          <p:cNvSpPr txBox="1">
            <a:spLocks/>
          </p:cNvSpPr>
          <p:nvPr/>
        </p:nvSpPr>
        <p:spPr>
          <a:xfrm>
            <a:off x="457200" y="1714488"/>
            <a:ext cx="8229600" cy="5000636"/>
          </a:xfrm>
          <a:prstGeom prst="rect">
            <a:avLst/>
          </a:prstGeom>
        </p:spPr>
        <p:txBody>
          <a:bodyPr/>
          <a:lstStyle/>
          <a:p>
            <a:pPr marL="342900" lvl="0" indent="-342900" algn="just" eaLnBrk="0" hangingPunct="0">
              <a:spcBef>
                <a:spcPct val="20000"/>
              </a:spcBef>
              <a:buBlip>
                <a:blip r:embed="rId2"/>
              </a:buBlip>
              <a:defRPr/>
            </a:pPr>
            <a:r>
              <a:rPr lang="es-PE" sz="2000" kern="0" dirty="0" smtClean="0">
                <a:solidFill>
                  <a:srgbClr val="000066"/>
                </a:solidFill>
                <a:latin typeface="Arial Narrow" pitchFamily="34" charset="0"/>
              </a:rPr>
              <a:t>Normas Complementarias para la Prevención del Lavado de Activos y/o Financiamiento del Terrorismo</a:t>
            </a:r>
          </a:p>
          <a:p>
            <a:pPr marL="342900" lvl="0" indent="-342900" algn="just" eaLnBrk="0" hangingPunct="0">
              <a:spcBef>
                <a:spcPct val="20000"/>
              </a:spcBef>
              <a:buBlip>
                <a:blip r:embed="rId2"/>
              </a:buBlip>
              <a:defRPr/>
            </a:pPr>
            <a:endParaRPr lang="es-PE" sz="2000" kern="0" dirty="0" smtClean="0">
              <a:solidFill>
                <a:srgbClr val="000066"/>
              </a:solidFill>
              <a:latin typeface="Arial Narrow" pitchFamily="34" charset="0"/>
            </a:endParaRPr>
          </a:p>
          <a:p>
            <a:pPr marL="342900" lvl="0" indent="-342900" algn="just" eaLnBrk="0" hangingPunct="0">
              <a:spcBef>
                <a:spcPct val="20000"/>
              </a:spcBef>
              <a:buBlip>
                <a:blip r:embed="rId2"/>
              </a:buBlip>
              <a:defRPr/>
            </a:pPr>
            <a:r>
              <a:rPr lang="es-PE" sz="2000" kern="0" dirty="0" smtClean="0">
                <a:solidFill>
                  <a:srgbClr val="000066"/>
                </a:solidFill>
                <a:latin typeface="Arial Narrow" pitchFamily="34" charset="0"/>
              </a:rPr>
              <a:t>Reglamento para la Gestión de Riesgo Operacional</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lang="es-PE" sz="2000" kern="0" dirty="0" smtClean="0">
              <a:solidFill>
                <a:srgbClr val="000066"/>
              </a:solidFill>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Requerimientos de Conducta Ética y Capacidad Profesional de las personas que participan en el proceso de inversión de las Empresas Bancarias, de Seguros y de las Carteras administradas por las AFP.</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Registro de Intermediarios y Auxiliares. (Requisitos e impedimentos para el registro.)</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Reglamento de Sanciones</a:t>
            </a:r>
            <a:endParaRPr kumimoji="0" lang="es-PE" sz="2000" b="0" i="0" u="none" strike="noStrike" kern="0" cap="none" spc="0" normalizeH="0" baseline="0" noProof="0" dirty="0" smtClean="0">
              <a:ln>
                <a:noFill/>
              </a:ln>
              <a:solidFill>
                <a:srgbClr val="000066"/>
              </a:solidFill>
              <a:effectLst/>
              <a:uLnTx/>
              <a:uFillTx/>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642918"/>
            <a:ext cx="8229600" cy="987443"/>
          </a:xfrm>
          <a:prstGeom prst="rect">
            <a:avLst/>
          </a:prstGeom>
        </p:spPr>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PE" sz="3200" b="1" u="none" strike="noStrike" kern="0" cap="none" spc="0" normalizeH="0" baseline="0" noProof="0" dirty="0" smtClean="0">
                <a:ln>
                  <a:noFill/>
                </a:ln>
                <a:solidFill>
                  <a:srgbClr val="000066"/>
                </a:solidFill>
                <a:effectLst/>
                <a:uLnTx/>
                <a:uFillTx/>
                <a:latin typeface="Arial Narrow" pitchFamily="34" charset="0"/>
                <a:ea typeface="+mj-ea"/>
                <a:cs typeface="+mj-cs"/>
              </a:rPr>
              <a:t>Avances</a:t>
            </a:r>
            <a:r>
              <a:rPr kumimoji="0" lang="es-PE" sz="3200" b="1" u="none" strike="noStrike" kern="0" cap="none" spc="0" normalizeH="0" noProof="0" dirty="0" smtClean="0">
                <a:ln>
                  <a:noFill/>
                </a:ln>
                <a:solidFill>
                  <a:srgbClr val="000066"/>
                </a:solidFill>
                <a:effectLst/>
                <a:uLnTx/>
                <a:uFillTx/>
                <a:latin typeface="Arial Narrow" pitchFamily="34" charset="0"/>
                <a:ea typeface="+mj-ea"/>
                <a:cs typeface="+mj-cs"/>
              </a:rPr>
              <a:t> en la Aplicación del PBS 7</a:t>
            </a:r>
            <a:endParaRPr kumimoji="0" lang="es-ES" sz="3200" b="1" u="none" strike="noStrike" kern="0" cap="none" spc="0" normalizeH="0" baseline="0" noProof="0" dirty="0">
              <a:ln>
                <a:noFill/>
              </a:ln>
              <a:solidFill>
                <a:srgbClr val="000066"/>
              </a:solidFill>
              <a:effectLst/>
              <a:uLnTx/>
              <a:uFillTx/>
              <a:latin typeface="Arial Narrow" pitchFamily="34" charset="0"/>
              <a:ea typeface="+mj-ea"/>
              <a:cs typeface="+mj-cs"/>
            </a:endParaRPr>
          </a:p>
        </p:txBody>
      </p:sp>
      <p:sp>
        <p:nvSpPr>
          <p:cNvPr id="3" name="2 Marcador de contenido"/>
          <p:cNvSpPr txBox="1">
            <a:spLocks/>
          </p:cNvSpPr>
          <p:nvPr/>
        </p:nvSpPr>
        <p:spPr>
          <a:xfrm>
            <a:off x="457200" y="1500174"/>
            <a:ext cx="8229600" cy="5143536"/>
          </a:xfrm>
          <a:prstGeom prst="rect">
            <a:avLst/>
          </a:prstGeom>
        </p:spPr>
        <p:txBody>
          <a:bodyPr/>
          <a:lstStyle/>
          <a:p>
            <a:pPr marL="342900" lvl="0" indent="-342900" algn="just" eaLnBrk="0" hangingPunct="0">
              <a:spcBef>
                <a:spcPct val="20000"/>
              </a:spcBef>
              <a:buBlip>
                <a:blip r:embed="rId2"/>
              </a:buBlip>
              <a:defRPr/>
            </a:pPr>
            <a:r>
              <a:rPr lang="es-PE" sz="2000" kern="0" dirty="0" smtClean="0">
                <a:solidFill>
                  <a:srgbClr val="000066"/>
                </a:solidFill>
                <a:latin typeface="Arial Narrow" pitchFamily="34" charset="0"/>
              </a:rPr>
              <a:t>Actualmente el Perú se encuentra en proceso de solicitar el acceso al Memorando de Entendimiento Multilateral de IAIS (</a:t>
            </a:r>
            <a:r>
              <a:rPr lang="es-PE" sz="2000" kern="0" dirty="0" err="1" smtClean="0">
                <a:solidFill>
                  <a:srgbClr val="000066"/>
                </a:solidFill>
                <a:latin typeface="Arial Narrow" pitchFamily="34" charset="0"/>
              </a:rPr>
              <a:t>MMoU</a:t>
            </a:r>
            <a:r>
              <a:rPr lang="es-PE" sz="2000" kern="0" dirty="0" smtClean="0">
                <a:solidFill>
                  <a:srgbClr val="000066"/>
                </a:solidFill>
                <a:latin typeface="Arial Narrow" pitchFamily="34" charset="0"/>
              </a:rPr>
              <a:t>).</a:t>
            </a:r>
          </a:p>
          <a:p>
            <a:pPr marL="800100" lvl="1" indent="-342900" algn="just" eaLnBrk="0" hangingPunct="0">
              <a:spcBef>
                <a:spcPts val="600"/>
              </a:spcBef>
              <a:buFontTx/>
              <a:buBlip>
                <a:blip r:embed="rId2"/>
              </a:buBlip>
            </a:pPr>
            <a:r>
              <a:rPr lang="es-PE" kern="0" dirty="0" smtClean="0">
                <a:solidFill>
                  <a:srgbClr val="000066"/>
                </a:solidFill>
                <a:latin typeface="Arial Narrow" pitchFamily="34" charset="0"/>
              </a:rPr>
              <a:t>Se envió el documento del </a:t>
            </a:r>
            <a:r>
              <a:rPr lang="es-PE" kern="0" dirty="0" err="1" smtClean="0">
                <a:solidFill>
                  <a:srgbClr val="000066"/>
                </a:solidFill>
                <a:latin typeface="Arial Narrow" pitchFamily="34" charset="0"/>
              </a:rPr>
              <a:t>MMoU</a:t>
            </a:r>
            <a:r>
              <a:rPr lang="es-PE" kern="0" dirty="0" smtClean="0">
                <a:solidFill>
                  <a:srgbClr val="000066"/>
                </a:solidFill>
                <a:latin typeface="Arial Narrow" pitchFamily="34" charset="0"/>
              </a:rPr>
              <a:t> suscrito por el Superintendente de Banca y Seguros de Perú.</a:t>
            </a:r>
          </a:p>
          <a:p>
            <a:pPr marL="800100" lvl="1" indent="-342900" algn="just" eaLnBrk="0" hangingPunct="0">
              <a:spcBef>
                <a:spcPct val="20000"/>
              </a:spcBef>
              <a:buFontTx/>
              <a:buBlip>
                <a:blip r:embed="rId2"/>
              </a:buBlip>
            </a:pPr>
            <a:r>
              <a:rPr lang="es-PE" kern="0" dirty="0" smtClean="0">
                <a:solidFill>
                  <a:srgbClr val="000066"/>
                </a:solidFill>
                <a:latin typeface="Arial Narrow" pitchFamily="34" charset="0"/>
              </a:rPr>
              <a:t>Se encuentra pendiente la remisión de la Solicitud de Acceso con la normativa peruana aplicable al ámbito del </a:t>
            </a:r>
            <a:r>
              <a:rPr lang="es-PE" kern="0" dirty="0" err="1" smtClean="0">
                <a:solidFill>
                  <a:srgbClr val="000066"/>
                </a:solidFill>
                <a:latin typeface="Arial Narrow" pitchFamily="34" charset="0"/>
              </a:rPr>
              <a:t>MMoU</a:t>
            </a:r>
            <a:r>
              <a:rPr lang="es-PE" kern="0" dirty="0" smtClean="0">
                <a:solidFill>
                  <a:srgbClr val="000066"/>
                </a:solidFill>
                <a:latin typeface="Arial Narrow" pitchFamily="34" charset="0"/>
              </a:rPr>
              <a:t>.</a:t>
            </a:r>
          </a:p>
          <a:p>
            <a:pPr marL="800100" lvl="1" indent="-342900" algn="just" eaLnBrk="0" hangingPunct="0">
              <a:spcBef>
                <a:spcPct val="20000"/>
              </a:spcBef>
              <a:buFontTx/>
              <a:buBlip>
                <a:blip r:embed="rId2"/>
              </a:buBlip>
            </a:pPr>
            <a:endParaRPr lang="es-PE" sz="1200" kern="0" dirty="0" smtClean="0">
              <a:solidFill>
                <a:srgbClr val="000066"/>
              </a:solidFill>
              <a:latin typeface="Arial Narrow"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kumimoji="0" lang="es-PE" sz="2000" b="0" u="none" strike="noStrike" kern="0" cap="none" spc="0" normalizeH="0" baseline="0" noProof="0" dirty="0" smtClean="0">
                <a:ln>
                  <a:noFill/>
                </a:ln>
                <a:solidFill>
                  <a:srgbClr val="000066"/>
                </a:solidFill>
                <a:effectLst/>
                <a:uLnTx/>
                <a:uFillTx/>
                <a:latin typeface="Arial Narrow" pitchFamily="34" charset="0"/>
              </a:rPr>
              <a:t>Se ha </a:t>
            </a:r>
            <a:r>
              <a:rPr lang="es-ES" sz="2000" kern="0" dirty="0" smtClean="0">
                <a:solidFill>
                  <a:srgbClr val="000066"/>
                </a:solidFill>
                <a:latin typeface="Arial Narrow" pitchFamily="34" charset="0"/>
              </a:rPr>
              <a:t>suscrito el Memorándum de Entendimiento entre Perú y México, el cual incluye la posibilidad de intercambio de información en temas como: autorización, adquisición, cambio de control accionarial de aseguradoras, verificación del cumplimiento de criterios de idoneidad de personas, entre otros.</a:t>
            </a:r>
          </a:p>
          <a:p>
            <a:pPr marL="800100" lvl="1" indent="-342900" algn="just" eaLnBrk="0" hangingPunct="0">
              <a:spcBef>
                <a:spcPct val="20000"/>
              </a:spcBef>
            </a:pPr>
            <a:endParaRPr lang="es-PE" kern="0" dirty="0" smtClean="0">
              <a:solidFill>
                <a:srgbClr val="000066"/>
              </a:solidFill>
              <a:latin typeface="Arial Narrow" pitchFamily="34" charset="0"/>
            </a:endParaRPr>
          </a:p>
          <a:p>
            <a:pPr marL="342900" indent="-342900" algn="just" eaLnBrk="0" hangingPunct="0">
              <a:spcBef>
                <a:spcPct val="20000"/>
              </a:spcBef>
              <a:buBlip>
                <a:blip r:embed="rId2"/>
              </a:buBlip>
              <a:defRPr/>
            </a:pPr>
            <a:r>
              <a:rPr lang="es-PE" sz="2000" kern="0" dirty="0" smtClean="0">
                <a:solidFill>
                  <a:srgbClr val="000066"/>
                </a:solidFill>
                <a:latin typeface="Arial Narrow" pitchFamily="34" charset="0"/>
              </a:rPr>
              <a:t>Asimismo, el Perú está realizando ejercicios de intercambio de información con Chile, con la finalidad de suscribir un Memorando de Entendimiento entre ambos países .</a:t>
            </a:r>
          </a:p>
          <a:p>
            <a:pPr marL="800100" lvl="1" indent="-342900" algn="just" eaLnBrk="0" hangingPunct="0">
              <a:spcBef>
                <a:spcPct val="20000"/>
              </a:spcBef>
            </a:pPr>
            <a:endParaRPr kumimoji="0" lang="es-PE" b="0" u="none" strike="noStrike" kern="0" cap="none" spc="0" normalizeH="0" baseline="0" dirty="0" smtClean="0">
              <a:ln>
                <a:noFill/>
              </a:ln>
              <a:solidFill>
                <a:srgbClr val="000066"/>
              </a:solidFill>
              <a:effectLst/>
              <a:uLnTx/>
              <a:uFillTx/>
              <a:latin typeface="Arial Narrow" pitchFamily="34" charset="0"/>
            </a:endParaRPr>
          </a:p>
          <a:p>
            <a:pPr marL="342900" indent="-342900" algn="just" eaLnBrk="0" hangingPunct="0">
              <a:spcBef>
                <a:spcPct val="20000"/>
              </a:spcBef>
              <a:buFontTx/>
              <a:buBlip>
                <a:blip r:embed="rId2"/>
              </a:buBlip>
            </a:pPr>
            <a:endParaRPr kumimoji="0" lang="es-PE" b="0" u="none" strike="noStrike" kern="0" cap="none" spc="0" normalizeH="0" baseline="0" noProof="0" dirty="0" smtClean="0">
              <a:ln>
                <a:noFill/>
              </a:ln>
              <a:solidFill>
                <a:srgbClr val="000066"/>
              </a:solidFill>
              <a:effectLst/>
              <a:uLnTx/>
              <a:uFillTx/>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Rectángulo"/>
          <p:cNvSpPr>
            <a:spLocks noChangeArrowheads="1"/>
          </p:cNvSpPr>
          <p:nvPr/>
        </p:nvSpPr>
        <p:spPr bwMode="auto">
          <a:xfrm>
            <a:off x="0" y="857250"/>
            <a:ext cx="9144000" cy="677108"/>
          </a:xfrm>
          <a:prstGeom prst="rect">
            <a:avLst/>
          </a:prstGeom>
          <a:noFill/>
          <a:ln w="9525">
            <a:noFill/>
            <a:miter lim="800000"/>
            <a:headEnd/>
            <a:tailEnd/>
          </a:ln>
        </p:spPr>
        <p:txBody>
          <a:bodyPr>
            <a:spAutoFit/>
          </a:bodyPr>
          <a:lstStyle/>
          <a:p>
            <a:pPr marL="457200" indent="-457200" algn="ctr">
              <a:spcBef>
                <a:spcPct val="20000"/>
              </a:spcBef>
              <a:buFont typeface="Wingdings" pitchFamily="2" charset="2"/>
              <a:buNone/>
            </a:pPr>
            <a:r>
              <a:rPr lang="es-PE" sz="3800" b="1" dirty="0">
                <a:solidFill>
                  <a:srgbClr val="000066"/>
                </a:solidFill>
                <a:latin typeface="Arial Narrow" pitchFamily="34" charset="0"/>
              </a:rPr>
              <a:t>CONTENIDO</a:t>
            </a:r>
          </a:p>
        </p:txBody>
      </p:sp>
      <p:sp>
        <p:nvSpPr>
          <p:cNvPr id="3075" name="Text Box 3"/>
          <p:cNvSpPr txBox="1">
            <a:spLocks noChangeArrowheads="1"/>
          </p:cNvSpPr>
          <p:nvPr/>
        </p:nvSpPr>
        <p:spPr bwMode="auto">
          <a:xfrm>
            <a:off x="1785938" y="2643188"/>
            <a:ext cx="5572125" cy="1569660"/>
          </a:xfrm>
          <a:prstGeom prst="rect">
            <a:avLst/>
          </a:prstGeom>
          <a:noFill/>
          <a:ln w="9525" algn="ctr">
            <a:noFill/>
            <a:miter lim="800000"/>
            <a:headEnd/>
            <a:tailEnd/>
          </a:ln>
        </p:spPr>
        <p:txBody>
          <a:bodyPr>
            <a:spAutoFit/>
          </a:bodyPr>
          <a:lstStyle/>
          <a:p>
            <a:pPr marL="603250" indent="-514350" algn="just">
              <a:buFontTx/>
              <a:buAutoNum type="arabicPeriod"/>
            </a:pPr>
            <a:r>
              <a:rPr lang="es-PE" sz="3200" b="1" dirty="0" smtClean="0">
                <a:solidFill>
                  <a:srgbClr val="000066"/>
                </a:solidFill>
                <a:latin typeface="Arial Narrow" pitchFamily="34" charset="0"/>
              </a:rPr>
              <a:t>Introducción</a:t>
            </a:r>
            <a:endParaRPr lang="es-PE" sz="3200" b="1" dirty="0">
              <a:solidFill>
                <a:srgbClr val="000066"/>
              </a:solidFill>
              <a:latin typeface="Arial Narrow" pitchFamily="34" charset="0"/>
            </a:endParaRPr>
          </a:p>
          <a:p>
            <a:pPr marL="603250" indent="-514350" algn="just">
              <a:buFontTx/>
              <a:buAutoNum type="arabicPeriod"/>
            </a:pPr>
            <a:r>
              <a:rPr lang="es-PE" sz="3200" b="1" dirty="0">
                <a:solidFill>
                  <a:srgbClr val="000066"/>
                </a:solidFill>
                <a:latin typeface="Arial Narrow" pitchFamily="34" charset="0"/>
              </a:rPr>
              <a:t>Relación con otros Principios</a:t>
            </a:r>
          </a:p>
          <a:p>
            <a:pPr marL="603250" indent="-514350" algn="just">
              <a:buFontTx/>
              <a:buAutoNum type="arabicPeriod"/>
            </a:pPr>
            <a:r>
              <a:rPr lang="es-PE" sz="3200" b="1" dirty="0">
                <a:solidFill>
                  <a:srgbClr val="000066"/>
                </a:solidFill>
                <a:latin typeface="Arial Narrow" pitchFamily="34" charset="0"/>
              </a:rPr>
              <a:t>Estudio del Caso </a:t>
            </a:r>
            <a:r>
              <a:rPr lang="es-PE" sz="3200" b="1" dirty="0" smtClean="0">
                <a:solidFill>
                  <a:srgbClr val="000066"/>
                </a:solidFill>
                <a:latin typeface="Arial Narrow" pitchFamily="34" charset="0"/>
              </a:rPr>
              <a:t>Peruano</a:t>
            </a:r>
            <a:endParaRPr lang="es-PE" sz="3200" b="1" dirty="0">
              <a:solidFill>
                <a:srgbClr val="000066"/>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42910" y="3000372"/>
            <a:ext cx="7929618" cy="677108"/>
          </a:xfrm>
          <a:prstGeom prst="rect">
            <a:avLst/>
          </a:prstGeom>
          <a:noFill/>
          <a:ln w="9525" algn="ctr">
            <a:noFill/>
            <a:miter lim="800000"/>
            <a:headEnd/>
            <a:tailEnd/>
          </a:ln>
        </p:spPr>
        <p:txBody>
          <a:bodyPr wrap="square">
            <a:spAutoFit/>
          </a:bodyPr>
          <a:lstStyle/>
          <a:p>
            <a:pPr algn="ctr">
              <a:spcBef>
                <a:spcPct val="20000"/>
              </a:spcBef>
              <a:buFont typeface="Wingdings" pitchFamily="2" charset="2"/>
              <a:buNone/>
            </a:pPr>
            <a:r>
              <a:rPr lang="es-PE" sz="3800" b="1" dirty="0" smtClean="0">
                <a:solidFill>
                  <a:srgbClr val="000066"/>
                </a:solidFill>
                <a:latin typeface="Arial Narrow" pitchFamily="34" charset="0"/>
              </a:rPr>
              <a:t>GRACIAS POR SU ATENCIÓN</a:t>
            </a:r>
            <a:endParaRPr lang="es-PE" sz="3800" b="1" dirty="0">
              <a:solidFill>
                <a:srgbClr val="000066"/>
              </a:solidFill>
              <a:latin typeface="Arial Narrow"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CuadroTexto"/>
          <p:cNvSpPr txBox="1"/>
          <p:nvPr/>
        </p:nvSpPr>
        <p:spPr>
          <a:xfrm>
            <a:off x="1357290" y="2786058"/>
            <a:ext cx="6572296" cy="769441"/>
          </a:xfrm>
          <a:prstGeom prst="rect">
            <a:avLst/>
          </a:prstGeom>
          <a:noFill/>
        </p:spPr>
        <p:txBody>
          <a:bodyPr wrap="square" rtlCol="0">
            <a:spAutoFit/>
          </a:bodyPr>
          <a:lstStyle/>
          <a:p>
            <a:pPr algn="ctr"/>
            <a:r>
              <a:rPr lang="es-PE" sz="4400" b="1" dirty="0" smtClean="0"/>
              <a:t>ANEXOS</a:t>
            </a:r>
            <a:endParaRPr lang="es-ES" sz="4400"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Rectángulo"/>
          <p:cNvSpPr/>
          <p:nvPr/>
        </p:nvSpPr>
        <p:spPr>
          <a:xfrm>
            <a:off x="714348" y="4929198"/>
            <a:ext cx="7715304" cy="553998"/>
          </a:xfrm>
          <a:prstGeom prst="rect">
            <a:avLst/>
          </a:prstGeom>
        </p:spPr>
        <p:txBody>
          <a:bodyPr wrap="square">
            <a:spAutoFit/>
          </a:bodyPr>
          <a:lstStyle/>
          <a:p>
            <a:pPr marL="355600" lvl="1" indent="-150813" algn="just"/>
            <a:endParaRPr lang="es-ES" sz="1000" dirty="0" smtClean="0">
              <a:solidFill>
                <a:srgbClr val="000066"/>
              </a:solidFill>
              <a:latin typeface="Arial Narrow" pitchFamily="34" charset="0"/>
            </a:endParaRPr>
          </a:p>
          <a:p>
            <a:pPr marL="355600" lvl="1" indent="-150813" algn="just">
              <a:buFont typeface="Wingdings" pitchFamily="2" charset="2"/>
              <a:buChar char="§"/>
            </a:pPr>
            <a:endParaRPr lang="es-ES" sz="1000" dirty="0" smtClean="0">
              <a:solidFill>
                <a:srgbClr val="000066"/>
              </a:solidFill>
              <a:latin typeface="Arial Narrow" pitchFamily="34" charset="0"/>
            </a:endParaRPr>
          </a:p>
          <a:p>
            <a:pPr marL="355600" lvl="1" indent="-150813" algn="just">
              <a:buFont typeface="Wingdings" pitchFamily="2" charset="2"/>
              <a:buChar char="§"/>
            </a:pPr>
            <a:endParaRPr lang="es-ES" sz="1000" dirty="0" smtClean="0">
              <a:solidFill>
                <a:srgbClr val="000066"/>
              </a:solidFill>
              <a:latin typeface="Arial Narrow" pitchFamily="34" charset="0"/>
            </a:endParaRPr>
          </a:p>
        </p:txBody>
      </p:sp>
      <p:sp>
        <p:nvSpPr>
          <p:cNvPr id="3" name="2 Rectángulo"/>
          <p:cNvSpPr>
            <a:spLocks noChangeArrowheads="1"/>
          </p:cNvSpPr>
          <p:nvPr/>
        </p:nvSpPr>
        <p:spPr bwMode="auto">
          <a:xfrm>
            <a:off x="285720" y="772523"/>
            <a:ext cx="6715142" cy="954107"/>
          </a:xfrm>
          <a:prstGeom prst="rect">
            <a:avLst/>
          </a:prstGeom>
          <a:noFill/>
          <a:ln w="9525">
            <a:noFill/>
            <a:miter lim="800000"/>
            <a:headEnd/>
            <a:tailEnd/>
          </a:ln>
        </p:spPr>
        <p:txBody>
          <a:bodyPr wrap="square">
            <a:spAutoFit/>
          </a:bodyPr>
          <a:lstStyle/>
          <a:p>
            <a:pPr marL="457200" indent="-457200">
              <a:spcBef>
                <a:spcPct val="20000"/>
              </a:spcBef>
              <a:buFont typeface="Wingdings" pitchFamily="2" charset="2"/>
              <a:buNone/>
            </a:pPr>
            <a:r>
              <a:rPr lang="es-PE" sz="3200" b="1" dirty="0">
                <a:solidFill>
                  <a:srgbClr val="000066"/>
                </a:solidFill>
                <a:latin typeface="Arial Narrow" pitchFamily="34" charset="0"/>
              </a:rPr>
              <a:t>PBS N° 7: Idoneidad de </a:t>
            </a:r>
            <a:r>
              <a:rPr lang="es-PE" sz="3200" b="1" dirty="0" smtClean="0">
                <a:solidFill>
                  <a:srgbClr val="000066"/>
                </a:solidFill>
                <a:latin typeface="Arial Narrow" pitchFamily="34" charset="0"/>
              </a:rPr>
              <a:t>Personas</a:t>
            </a:r>
          </a:p>
          <a:p>
            <a:pPr marL="457200" indent="-457200">
              <a:spcBef>
                <a:spcPct val="20000"/>
              </a:spcBef>
              <a:buFont typeface="Wingdings" pitchFamily="2" charset="2"/>
              <a:buNone/>
            </a:pPr>
            <a:r>
              <a:rPr lang="es-PE" sz="2000" b="1" dirty="0" smtClean="0">
                <a:solidFill>
                  <a:srgbClr val="000066"/>
                </a:solidFill>
                <a:latin typeface="Arial Narrow" pitchFamily="34" charset="0"/>
              </a:rPr>
              <a:t>Nota Explicativa</a:t>
            </a:r>
            <a:endParaRPr lang="es-PE" sz="2000" b="1" dirty="0">
              <a:solidFill>
                <a:srgbClr val="000066"/>
              </a:solidFill>
              <a:latin typeface="Arial Narrow" pitchFamily="34" charset="0"/>
            </a:endParaRPr>
          </a:p>
        </p:txBody>
      </p:sp>
      <p:sp>
        <p:nvSpPr>
          <p:cNvPr id="5" name="4 Marcador de contenido"/>
          <p:cNvSpPr>
            <a:spLocks noGrp="1"/>
          </p:cNvSpPr>
          <p:nvPr>
            <p:ph idx="1"/>
          </p:nvPr>
        </p:nvSpPr>
        <p:spPr>
          <a:xfrm>
            <a:off x="500034" y="1928778"/>
            <a:ext cx="7800972" cy="4572056"/>
          </a:xfrm>
        </p:spPr>
        <p:txBody>
          <a:bodyPr/>
          <a:lstStyle/>
          <a:p>
            <a:r>
              <a:rPr lang="es-ES" dirty="0" smtClean="0">
                <a:latin typeface="Arial Narrow" pitchFamily="34" charset="0"/>
              </a:rPr>
              <a:t>Es importante, en este principio la supervisión de las aseguradoras es la </a:t>
            </a:r>
            <a:r>
              <a:rPr lang="es-ES" b="1" dirty="0" smtClean="0">
                <a:latin typeface="Arial Narrow" pitchFamily="34" charset="0"/>
              </a:rPr>
              <a:t>evaluación inicial </a:t>
            </a:r>
            <a:r>
              <a:rPr lang="es-ES" dirty="0" smtClean="0">
                <a:latin typeface="Arial Narrow" pitchFamily="34" charset="0"/>
              </a:rPr>
              <a:t>y </a:t>
            </a:r>
            <a:r>
              <a:rPr lang="es-ES" b="1" dirty="0" smtClean="0">
                <a:latin typeface="Arial Narrow" pitchFamily="34" charset="0"/>
              </a:rPr>
              <a:t>en</a:t>
            </a:r>
            <a:r>
              <a:rPr lang="es-ES" dirty="0" smtClean="0">
                <a:latin typeface="Arial Narrow" pitchFamily="34" charset="0"/>
              </a:rPr>
              <a:t> </a:t>
            </a:r>
            <a:r>
              <a:rPr lang="es-ES" b="1" dirty="0" smtClean="0">
                <a:latin typeface="Arial Narrow" pitchFamily="34" charset="0"/>
              </a:rPr>
              <a:t>operación.</a:t>
            </a:r>
          </a:p>
          <a:p>
            <a:endParaRPr lang="es-ES" sz="1000" b="1" dirty="0" smtClean="0">
              <a:latin typeface="Arial Narrow" pitchFamily="34" charset="0"/>
            </a:endParaRPr>
          </a:p>
          <a:p>
            <a:r>
              <a:rPr lang="es-ES" dirty="0" smtClean="0">
                <a:latin typeface="Arial Narrow" pitchFamily="34" charset="0"/>
              </a:rPr>
              <a:t>En el caso de los </a:t>
            </a:r>
            <a:r>
              <a:rPr lang="es-ES" b="1" dirty="0" smtClean="0">
                <a:latin typeface="Arial Narrow" pitchFamily="34" charset="0"/>
              </a:rPr>
              <a:t>accionistas mayoritarios</a:t>
            </a:r>
            <a:r>
              <a:rPr lang="es-ES" dirty="0" smtClean="0">
                <a:latin typeface="Arial Narrow" pitchFamily="34" charset="0"/>
              </a:rPr>
              <a:t>, los requerimientos de idoneidad se relacionan con las personas y su </a:t>
            </a:r>
            <a:r>
              <a:rPr lang="es-ES" b="1" dirty="0" smtClean="0">
                <a:latin typeface="Arial Narrow" pitchFamily="34" charset="0"/>
              </a:rPr>
              <a:t>solvencia financiera.</a:t>
            </a:r>
          </a:p>
          <a:p>
            <a:endParaRPr lang="es-ES" sz="1000" b="1" dirty="0" smtClean="0">
              <a:latin typeface="Arial Narrow" pitchFamily="34" charset="0"/>
            </a:endParaRPr>
          </a:p>
          <a:p>
            <a:pPr marL="342900" lvl="1" indent="-342900"/>
            <a:r>
              <a:rPr lang="es-ES" sz="2000" dirty="0" smtClean="0">
                <a:latin typeface="Arial Narrow" pitchFamily="34" charset="0"/>
              </a:rPr>
              <a:t>La responsabilidad principal en la evaluación de la idoneidad de los </a:t>
            </a:r>
            <a:r>
              <a:rPr lang="es-ES" sz="2000" b="1" dirty="0" smtClean="0">
                <a:latin typeface="Arial Narrow" pitchFamily="34" charset="0"/>
              </a:rPr>
              <a:t>funcionarios</a:t>
            </a:r>
            <a:r>
              <a:rPr lang="es-ES" sz="2000" dirty="0" smtClean="0">
                <a:latin typeface="Arial Narrow" pitchFamily="34" charset="0"/>
              </a:rPr>
              <a:t> clave descansa en las propias </a:t>
            </a:r>
            <a:r>
              <a:rPr lang="es-ES" sz="2000" b="1" dirty="0" smtClean="0">
                <a:latin typeface="Arial Narrow" pitchFamily="34" charset="0"/>
              </a:rPr>
              <a:t>aseguradoras</a:t>
            </a:r>
            <a:r>
              <a:rPr lang="es-ES" sz="2000" dirty="0" smtClean="0">
                <a:latin typeface="Arial Narrow" pitchFamily="34" charset="0"/>
              </a:rPr>
              <a:t>.</a:t>
            </a:r>
          </a:p>
          <a:p>
            <a:pPr marL="342900" lvl="1" indent="-342900"/>
            <a:endParaRPr lang="es-ES" sz="1000" dirty="0" smtClean="0">
              <a:latin typeface="Arial Narrow" pitchFamily="34" charset="0"/>
            </a:endParaRPr>
          </a:p>
          <a:p>
            <a:pPr marL="342900" lvl="1" indent="-342900"/>
            <a:r>
              <a:rPr lang="es-ES" sz="2000" dirty="0" smtClean="0">
                <a:latin typeface="Arial Narrow" pitchFamily="34" charset="0"/>
              </a:rPr>
              <a:t>La autoridad supervisora toma en cuenta la </a:t>
            </a:r>
            <a:r>
              <a:rPr lang="es-ES" sz="2000" b="1" dirty="0" smtClean="0">
                <a:latin typeface="Arial Narrow" pitchFamily="34" charset="0"/>
              </a:rPr>
              <a:t>capacidad</a:t>
            </a:r>
            <a:r>
              <a:rPr lang="es-ES" sz="2000" dirty="0" smtClean="0">
                <a:latin typeface="Arial Narrow" pitchFamily="34" charset="0"/>
              </a:rPr>
              <a:t> para realizar funciones, y las </a:t>
            </a:r>
            <a:r>
              <a:rPr lang="es-ES" sz="2000" b="1" dirty="0" smtClean="0">
                <a:latin typeface="Arial Narrow" pitchFamily="34" charset="0"/>
              </a:rPr>
              <a:t>habilidades e integridad </a:t>
            </a:r>
            <a:r>
              <a:rPr lang="es-ES" sz="2000" dirty="0" smtClean="0">
                <a:latin typeface="Arial Narrow" pitchFamily="34" charset="0"/>
              </a:rPr>
              <a:t>para realizar operaciones de seguros.</a:t>
            </a:r>
          </a:p>
          <a:p>
            <a:pPr marL="342900" lvl="1" indent="-342900"/>
            <a:endParaRPr lang="es-ES" sz="1000" dirty="0" smtClean="0">
              <a:latin typeface="Arial Narrow" pitchFamily="34" charset="0"/>
            </a:endParaRPr>
          </a:p>
          <a:p>
            <a:pPr marL="342900" lvl="1" indent="-342900"/>
            <a:r>
              <a:rPr lang="es-ES" sz="2000" dirty="0" smtClean="0">
                <a:latin typeface="Arial Narrow" pitchFamily="34" charset="0"/>
              </a:rPr>
              <a:t>Por lo general, la habilidad apropiada puede ser juzgada de acuerdo a: </a:t>
            </a:r>
            <a:r>
              <a:rPr lang="es-ES" sz="2000" b="1" dirty="0" smtClean="0">
                <a:latin typeface="Arial Narrow" pitchFamily="34" charset="0"/>
              </a:rPr>
              <a:t>nivel profesional, calificaciones formales </a:t>
            </a:r>
            <a:r>
              <a:rPr lang="es-ES" sz="2000" dirty="0" smtClean="0">
                <a:latin typeface="Arial Narrow" pitchFamily="34" charset="0"/>
              </a:rPr>
              <a:t>o </a:t>
            </a:r>
            <a:r>
              <a:rPr lang="es-ES" sz="2000" b="1" dirty="0" smtClean="0">
                <a:latin typeface="Arial Narrow" pitchFamily="34" charset="0"/>
              </a:rPr>
              <a:t>experiencia</a:t>
            </a:r>
            <a:r>
              <a:rPr lang="es-ES" sz="2000" dirty="0" smtClean="0">
                <a:latin typeface="Arial Narrow" pitchFamily="34" charset="0"/>
              </a:rPr>
              <a:t> </a:t>
            </a:r>
            <a:r>
              <a:rPr lang="es-ES" sz="2000" b="1" dirty="0" smtClean="0">
                <a:latin typeface="Arial Narrow" pitchFamily="34" charset="0"/>
              </a:rPr>
              <a:t>relevante</a:t>
            </a:r>
            <a:r>
              <a:rPr lang="es-ES" sz="2000" dirty="0" smtClean="0">
                <a:latin typeface="Arial Narrow" pitchFamily="34" charset="0"/>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2 Rectángulo"/>
          <p:cNvSpPr>
            <a:spLocks noChangeArrowheads="1"/>
          </p:cNvSpPr>
          <p:nvPr/>
        </p:nvSpPr>
        <p:spPr bwMode="auto">
          <a:xfrm>
            <a:off x="285782" y="785794"/>
            <a:ext cx="8858250" cy="954107"/>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32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sz="2000" b="1" dirty="0">
                <a:solidFill>
                  <a:srgbClr val="000066"/>
                </a:solidFill>
                <a:latin typeface="Arial Narrow" pitchFamily="34" charset="0"/>
              </a:rPr>
              <a:t>Criterios Esenciales</a:t>
            </a:r>
          </a:p>
        </p:txBody>
      </p:sp>
      <p:sp>
        <p:nvSpPr>
          <p:cNvPr id="6147" name="Text Box 4"/>
          <p:cNvSpPr txBox="1">
            <a:spLocks noChangeArrowheads="1"/>
          </p:cNvSpPr>
          <p:nvPr/>
        </p:nvSpPr>
        <p:spPr bwMode="auto">
          <a:xfrm>
            <a:off x="285750" y="1785926"/>
            <a:ext cx="8572500" cy="3939540"/>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a.		Los funcionarios clave que deben cumplir con los requisitos de idoneidad deben 	estar descritos en la legislación aplicable, pudiendo variar de acuerdo a la 	estructura de la compañía aseguradora.</a:t>
            </a:r>
          </a:p>
          <a:p>
            <a:pPr marL="660400" lvl="1" indent="-457200" algn="just">
              <a:spcAft>
                <a:spcPts val="300"/>
              </a:spcAft>
              <a:buFont typeface="+mj-lt"/>
              <a:buAutoNum type="alphaLcPeriod"/>
            </a:pPr>
            <a:endParaRPr lang="es-ES" sz="2000" dirty="0" smtClean="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b.–c.		El Supervisor debe tener la capacidad de descalificar el nombramiento de 	funcionarios clave, incluyendo los auditores, actuarios e inclusive a los 	accionistas mayoritarios.</a:t>
            </a:r>
          </a:p>
          <a:p>
            <a:pPr marL="660400" lvl="1" indent="-457200" algn="just">
              <a:spcAft>
                <a:spcPts val="300"/>
              </a:spcAft>
              <a:buFont typeface="+mj-lt"/>
              <a:buAutoNum type="alphaLcPeriod"/>
            </a:pPr>
            <a:endParaRPr lang="es-PE" sz="2000" dirty="0" smtClean="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d.		Debe </a:t>
            </a:r>
            <a:r>
              <a:rPr lang="es-ES" sz="2000" dirty="0">
                <a:solidFill>
                  <a:srgbClr val="000066"/>
                </a:solidFill>
                <a:latin typeface="Arial Narrow" pitchFamily="34" charset="0"/>
              </a:rPr>
              <a:t>requerirse a la aseguradora que demuestre a la autoridad supervisora la </a:t>
            </a:r>
            <a:r>
              <a:rPr lang="es-ES" sz="2000" dirty="0" smtClean="0">
                <a:solidFill>
                  <a:srgbClr val="000066"/>
                </a:solidFill>
                <a:latin typeface="Arial Narrow" pitchFamily="34" charset="0"/>
              </a:rPr>
              <a:t>	idoneidad </a:t>
            </a:r>
            <a:r>
              <a:rPr lang="es-ES" sz="2000" dirty="0">
                <a:solidFill>
                  <a:srgbClr val="000066"/>
                </a:solidFill>
                <a:latin typeface="Arial Narrow" pitchFamily="34" charset="0"/>
              </a:rPr>
              <a:t>de sus funcionarios clave mediante la entrega de documentación que </a:t>
            </a:r>
            <a:r>
              <a:rPr lang="es-ES" sz="2000" dirty="0" smtClean="0">
                <a:solidFill>
                  <a:srgbClr val="000066"/>
                </a:solidFill>
                <a:latin typeface="Arial Narrow" pitchFamily="34" charset="0"/>
              </a:rPr>
              <a:t>	demuestre </a:t>
            </a:r>
            <a:r>
              <a:rPr lang="es-ES" sz="2000" dirty="0">
                <a:solidFill>
                  <a:srgbClr val="000066"/>
                </a:solidFill>
                <a:latin typeface="Arial Narrow" pitchFamily="34" charset="0"/>
              </a:rPr>
              <a:t>su conocimiento, </a:t>
            </a:r>
            <a:r>
              <a:rPr lang="es-ES" sz="2000" dirty="0" smtClean="0">
                <a:solidFill>
                  <a:srgbClr val="000066"/>
                </a:solidFill>
                <a:latin typeface="Arial Narrow" pitchFamily="34" charset="0"/>
              </a:rPr>
              <a:t>cuando </a:t>
            </a:r>
            <a:r>
              <a:rPr lang="es-ES" sz="2000" dirty="0">
                <a:solidFill>
                  <a:srgbClr val="000066"/>
                </a:solidFill>
                <a:latin typeface="Arial Narrow" pitchFamily="34" charset="0"/>
              </a:rPr>
              <a:t>se le solicite o cuando existan cambios en </a:t>
            </a:r>
            <a:r>
              <a:rPr lang="es-ES" sz="2000" dirty="0" smtClean="0">
                <a:solidFill>
                  <a:srgbClr val="000066"/>
                </a:solidFill>
                <a:latin typeface="Arial Narrow" pitchFamily="34" charset="0"/>
              </a:rPr>
              <a:t>	los </a:t>
            </a:r>
            <a:r>
              <a:rPr lang="es-ES" sz="2000" dirty="0">
                <a:solidFill>
                  <a:srgbClr val="000066"/>
                </a:solidFill>
                <a:latin typeface="Arial Narrow" pitchFamily="34" charset="0"/>
              </a:rPr>
              <a:t>funcionarios clave</a:t>
            </a:r>
            <a:r>
              <a:rPr lang="es-ES" sz="2000" dirty="0" smtClean="0">
                <a:solidFill>
                  <a:srgbClr val="000066"/>
                </a:solidFill>
                <a:latin typeface="Arial Narrow" pitchFamily="34" charset="0"/>
              </a:rPr>
              <a:t>..</a:t>
            </a:r>
            <a:endParaRPr lang="es-ES" sz="2000" dirty="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1 Rectángulo"/>
          <p:cNvSpPr>
            <a:spLocks noChangeArrowheads="1"/>
          </p:cNvSpPr>
          <p:nvPr/>
        </p:nvSpPr>
        <p:spPr bwMode="auto">
          <a:xfrm>
            <a:off x="285750" y="785794"/>
            <a:ext cx="8858250" cy="954107"/>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32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sz="2000" b="1" dirty="0">
                <a:solidFill>
                  <a:srgbClr val="000066"/>
                </a:solidFill>
                <a:latin typeface="Arial Narrow" pitchFamily="34" charset="0"/>
              </a:rPr>
              <a:t>Criterios Esenciales</a:t>
            </a:r>
          </a:p>
        </p:txBody>
      </p:sp>
      <p:sp>
        <p:nvSpPr>
          <p:cNvPr id="7171" name="Text Box 4"/>
          <p:cNvSpPr txBox="1">
            <a:spLocks noChangeArrowheads="1"/>
          </p:cNvSpPr>
          <p:nvPr/>
        </p:nvSpPr>
        <p:spPr bwMode="auto">
          <a:xfrm>
            <a:off x="285750" y="1863725"/>
            <a:ext cx="8572500" cy="3631763"/>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e.		La </a:t>
            </a:r>
            <a:r>
              <a:rPr lang="es-ES" sz="2000" dirty="0">
                <a:solidFill>
                  <a:srgbClr val="000066"/>
                </a:solidFill>
                <a:latin typeface="Arial Narrow" pitchFamily="34" charset="0"/>
              </a:rPr>
              <a:t>autoridad supervisora intercambia información con otras autoridades, dentro </a:t>
            </a:r>
            <a:r>
              <a:rPr lang="es-ES" sz="2000" dirty="0" smtClean="0">
                <a:solidFill>
                  <a:srgbClr val="000066"/>
                </a:solidFill>
                <a:latin typeface="Arial Narrow" pitchFamily="34" charset="0"/>
              </a:rPr>
              <a:t>	y </a:t>
            </a:r>
            <a:r>
              <a:rPr lang="es-ES" sz="2000" dirty="0">
                <a:solidFill>
                  <a:srgbClr val="000066"/>
                </a:solidFill>
                <a:latin typeface="Arial Narrow" pitchFamily="34" charset="0"/>
              </a:rPr>
              <a:t>fuera de su jurisdicción, cuando ello sea necesario para verificar la idoneidad </a:t>
            </a:r>
            <a:r>
              <a:rPr lang="es-ES" sz="2000" dirty="0" smtClean="0">
                <a:solidFill>
                  <a:srgbClr val="000066"/>
                </a:solidFill>
                <a:latin typeface="Arial Narrow" pitchFamily="34" charset="0"/>
              </a:rPr>
              <a:t>	de </a:t>
            </a:r>
            <a:r>
              <a:rPr lang="es-ES" sz="2000" dirty="0">
                <a:solidFill>
                  <a:srgbClr val="000066"/>
                </a:solidFill>
                <a:latin typeface="Arial Narrow" pitchFamily="34" charset="0"/>
              </a:rPr>
              <a:t>las personas. </a:t>
            </a:r>
            <a:endParaRPr lang="es-ES" sz="2000" dirty="0" smtClean="0">
              <a:solidFill>
                <a:srgbClr val="000066"/>
              </a:solidFill>
              <a:latin typeface="Arial Narrow" pitchFamily="34" charset="0"/>
            </a:endParaRPr>
          </a:p>
          <a:p>
            <a:pPr marL="660400" lvl="1" indent="-457200" algn="just">
              <a:spcAft>
                <a:spcPts val="300"/>
              </a:spcAft>
              <a:buFont typeface="Arial" pitchFamily="34" charset="0"/>
              <a:buChar char="•"/>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f.		La </a:t>
            </a:r>
            <a:r>
              <a:rPr lang="es-ES" sz="2000" dirty="0">
                <a:solidFill>
                  <a:srgbClr val="000066"/>
                </a:solidFill>
                <a:latin typeface="Arial Narrow" pitchFamily="34" charset="0"/>
              </a:rPr>
              <a:t>autoridad supervisora prohíbe que los actuarios, auditores, directores y altos </a:t>
            </a:r>
            <a:r>
              <a:rPr lang="es-ES" sz="2000" dirty="0" smtClean="0">
                <a:solidFill>
                  <a:srgbClr val="000066"/>
                </a:solidFill>
                <a:latin typeface="Arial Narrow" pitchFamily="34" charset="0"/>
              </a:rPr>
              <a:t>	funcionarios</a:t>
            </a:r>
            <a:r>
              <a:rPr lang="es-ES" sz="2000" dirty="0">
                <a:solidFill>
                  <a:srgbClr val="000066"/>
                </a:solidFill>
                <a:latin typeface="Arial Narrow" pitchFamily="34" charset="0"/>
              </a:rPr>
              <a:t>, ocupen dos posiciones en una aseguradora simultáneamente, </a:t>
            </a:r>
            <a:r>
              <a:rPr lang="es-ES" sz="2000" dirty="0" smtClean="0">
                <a:solidFill>
                  <a:srgbClr val="000066"/>
                </a:solidFill>
                <a:latin typeface="Arial Narrow" pitchFamily="34" charset="0"/>
              </a:rPr>
              <a:t>	cuando </a:t>
            </a:r>
            <a:r>
              <a:rPr lang="es-ES" sz="2000" dirty="0">
                <a:solidFill>
                  <a:srgbClr val="000066"/>
                </a:solidFill>
                <a:latin typeface="Arial Narrow" pitchFamily="34" charset="0"/>
              </a:rPr>
              <a:t>ello pueda originar conflicto de interés</a:t>
            </a:r>
            <a:r>
              <a:rPr lang="es-ES" sz="2000" dirty="0" smtClean="0">
                <a:solidFill>
                  <a:srgbClr val="000066"/>
                </a:solidFill>
                <a:latin typeface="Arial Narrow" pitchFamily="34" charset="0"/>
              </a:rPr>
              <a:t>.</a:t>
            </a:r>
          </a:p>
          <a:p>
            <a:pPr marL="660400" lvl="1" indent="-457200" algn="just">
              <a:spcAft>
                <a:spcPts val="300"/>
              </a:spcAft>
              <a:buFont typeface="Arial" pitchFamily="34" charset="0"/>
              <a:buChar char="•"/>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g.		Cuando </a:t>
            </a:r>
            <a:r>
              <a:rPr lang="es-ES" sz="2000" dirty="0">
                <a:solidFill>
                  <a:srgbClr val="000066"/>
                </a:solidFill>
                <a:latin typeface="Arial Narrow" pitchFamily="34" charset="0"/>
              </a:rPr>
              <a:t>el asegurador conoce de circunstancias que pueden ser relevantes para </a:t>
            </a:r>
            <a:r>
              <a:rPr lang="es-ES" sz="2000" dirty="0" smtClean="0">
                <a:solidFill>
                  <a:srgbClr val="000066"/>
                </a:solidFill>
                <a:latin typeface="Arial Narrow" pitchFamily="34" charset="0"/>
              </a:rPr>
              <a:t>	la </a:t>
            </a:r>
            <a:r>
              <a:rPr lang="es-ES" sz="2000" dirty="0">
                <a:solidFill>
                  <a:srgbClr val="000066"/>
                </a:solidFill>
                <a:latin typeface="Arial Narrow" pitchFamily="34" charset="0"/>
              </a:rPr>
              <a:t>idoneidad de sus funcionarios clave, se requiere que lo notifique a la autoridad </a:t>
            </a:r>
            <a:r>
              <a:rPr lang="es-ES" sz="2000" dirty="0" smtClean="0">
                <a:solidFill>
                  <a:srgbClr val="000066"/>
                </a:solidFill>
                <a:latin typeface="Arial Narrow" pitchFamily="34" charset="0"/>
              </a:rPr>
              <a:t>	supervisora </a:t>
            </a:r>
            <a:r>
              <a:rPr lang="es-ES" sz="2000" dirty="0">
                <a:solidFill>
                  <a:srgbClr val="000066"/>
                </a:solidFill>
                <a:latin typeface="Arial Narrow" pitchFamily="34" charset="0"/>
              </a:rPr>
              <a:t>tan pronto como sea posible.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1 Rectángulo"/>
          <p:cNvSpPr>
            <a:spLocks noChangeArrowheads="1"/>
          </p:cNvSpPr>
          <p:nvPr/>
        </p:nvSpPr>
        <p:spPr bwMode="auto">
          <a:xfrm>
            <a:off x="285750" y="928688"/>
            <a:ext cx="8858250" cy="892552"/>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28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sz="2000" b="1" dirty="0">
                <a:solidFill>
                  <a:srgbClr val="000066"/>
                </a:solidFill>
                <a:latin typeface="Arial Narrow" pitchFamily="34" charset="0"/>
              </a:rPr>
              <a:t>Criterios Avanzados</a:t>
            </a:r>
          </a:p>
        </p:txBody>
      </p:sp>
      <p:sp>
        <p:nvSpPr>
          <p:cNvPr id="8195" name="Text Box 4"/>
          <p:cNvSpPr txBox="1">
            <a:spLocks noChangeArrowheads="1"/>
          </p:cNvSpPr>
          <p:nvPr/>
        </p:nvSpPr>
        <p:spPr bwMode="auto">
          <a:xfrm>
            <a:off x="285750" y="1863725"/>
            <a:ext cx="8572500" cy="2631490"/>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h.		Los </a:t>
            </a:r>
            <a:r>
              <a:rPr lang="es-ES" sz="2000" dirty="0">
                <a:solidFill>
                  <a:srgbClr val="000066"/>
                </a:solidFill>
                <a:latin typeface="Arial Narrow" pitchFamily="34" charset="0"/>
              </a:rPr>
              <a:t>criterios para valorar la idoneidad de los auditores y actuarios incluyen </a:t>
            </a:r>
            <a:r>
              <a:rPr lang="es-ES" sz="2000" dirty="0" smtClean="0">
                <a:solidFill>
                  <a:srgbClr val="000066"/>
                </a:solidFill>
                <a:latin typeface="Arial Narrow" pitchFamily="34" charset="0"/>
              </a:rPr>
              <a:t>	calificaciones</a:t>
            </a:r>
            <a:r>
              <a:rPr lang="es-ES" sz="2000" dirty="0">
                <a:solidFill>
                  <a:srgbClr val="000066"/>
                </a:solidFill>
                <a:latin typeface="Arial Narrow" pitchFamily="34" charset="0"/>
              </a:rPr>
              <a:t>, profesionalismo, experiencia práctica apropiada y conocimiento </a:t>
            </a:r>
            <a:r>
              <a:rPr lang="es-ES" sz="2000" dirty="0" smtClean="0">
                <a:solidFill>
                  <a:srgbClr val="000066"/>
                </a:solidFill>
                <a:latin typeface="Arial Narrow" pitchFamily="34" charset="0"/>
              </a:rPr>
              <a:t>	actualizado </a:t>
            </a:r>
            <a:r>
              <a:rPr lang="es-ES" sz="2000" dirty="0">
                <a:solidFill>
                  <a:srgbClr val="000066"/>
                </a:solidFill>
                <a:latin typeface="Arial Narrow" pitchFamily="34" charset="0"/>
              </a:rPr>
              <a:t>sobre desarrollos dentro de su profesión y </a:t>
            </a:r>
            <a:r>
              <a:rPr lang="es-ES" sz="2000" dirty="0" smtClean="0">
                <a:solidFill>
                  <a:srgbClr val="000066"/>
                </a:solidFill>
                <a:latin typeface="Arial Narrow" pitchFamily="34" charset="0"/>
              </a:rPr>
              <a:t>membrecía </a:t>
            </a:r>
            <a:r>
              <a:rPr lang="es-ES" sz="2000" dirty="0">
                <a:solidFill>
                  <a:srgbClr val="000066"/>
                </a:solidFill>
                <a:latin typeface="Arial Narrow" pitchFamily="34" charset="0"/>
              </a:rPr>
              <a:t>de órganos </a:t>
            </a:r>
            <a:r>
              <a:rPr lang="es-ES" sz="2000" dirty="0" smtClean="0">
                <a:solidFill>
                  <a:srgbClr val="000066"/>
                </a:solidFill>
                <a:latin typeface="Arial Narrow" pitchFamily="34" charset="0"/>
              </a:rPr>
              <a:t>	profesionales.</a:t>
            </a:r>
          </a:p>
          <a:p>
            <a:pPr marL="660400" lvl="1" indent="-457200" algn="just">
              <a:spcAft>
                <a:spcPts val="300"/>
              </a:spcAft>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i.		En </a:t>
            </a:r>
            <a:r>
              <a:rPr lang="es-ES" sz="2000" dirty="0">
                <a:solidFill>
                  <a:srgbClr val="000066"/>
                </a:solidFill>
                <a:latin typeface="Arial Narrow" pitchFamily="34" charset="0"/>
              </a:rPr>
              <a:t>el caso de auditores y actuarios, la autoridad supervisora pudiera considerar </a:t>
            </a:r>
            <a:r>
              <a:rPr lang="es-ES" sz="2000" dirty="0" smtClean="0">
                <a:solidFill>
                  <a:srgbClr val="000066"/>
                </a:solidFill>
                <a:latin typeface="Arial Narrow" pitchFamily="34" charset="0"/>
              </a:rPr>
              <a:t>	o </a:t>
            </a:r>
            <a:r>
              <a:rPr lang="es-ES" sz="2000" dirty="0">
                <a:solidFill>
                  <a:srgbClr val="000066"/>
                </a:solidFill>
                <a:latin typeface="Arial Narrow" pitchFamily="34" charset="0"/>
              </a:rPr>
              <a:t>depender en organismos profesionales que establecen y hacen cumplir </a:t>
            </a:r>
            <a:r>
              <a:rPr lang="es-ES" sz="2000" dirty="0" smtClean="0">
                <a:solidFill>
                  <a:srgbClr val="000066"/>
                </a:solidFill>
                <a:latin typeface="Arial Narrow" pitchFamily="34" charset="0"/>
              </a:rPr>
              <a:t>	estándares </a:t>
            </a:r>
            <a:r>
              <a:rPr lang="es-ES" sz="2000" dirty="0">
                <a:solidFill>
                  <a:srgbClr val="000066"/>
                </a:solidFill>
                <a:latin typeface="Arial Narrow" pitchFamily="34" charset="0"/>
              </a:rPr>
              <a:t>de conducta profesional.</a:t>
            </a:r>
          </a:p>
        </p:txBody>
      </p:sp>
      <p:sp>
        <p:nvSpPr>
          <p:cNvPr id="4" name="3 Botón de acción: Comienzo">
            <a:hlinkClick r:id="rId2" action="ppaction://hlinksldjump" highlightClick="1"/>
          </p:cNvPr>
          <p:cNvSpPr/>
          <p:nvPr/>
        </p:nvSpPr>
        <p:spPr>
          <a:xfrm>
            <a:off x="7786710" y="6000768"/>
            <a:ext cx="785818" cy="57150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3 Rectángulo"/>
          <p:cNvSpPr>
            <a:spLocks noChangeArrowheads="1"/>
          </p:cNvSpPr>
          <p:nvPr/>
        </p:nvSpPr>
        <p:spPr bwMode="auto">
          <a:xfrm>
            <a:off x="357158" y="642918"/>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
        <p:nvSpPr>
          <p:cNvPr id="4" name="3 Rectángulo"/>
          <p:cNvSpPr/>
          <p:nvPr/>
        </p:nvSpPr>
        <p:spPr>
          <a:xfrm>
            <a:off x="714348" y="1687354"/>
            <a:ext cx="7500990" cy="3970318"/>
          </a:xfrm>
          <a:prstGeom prst="rect">
            <a:avLst/>
          </a:prstGeom>
        </p:spPr>
        <p:txBody>
          <a:bodyPr wrap="square">
            <a:spAutoFit/>
          </a:bodyPr>
          <a:lstStyle/>
          <a:p>
            <a:r>
              <a:rPr lang="es-ES" sz="2000" b="1" dirty="0">
                <a:solidFill>
                  <a:srgbClr val="000066"/>
                </a:solidFill>
                <a:latin typeface="Arial Narrow" pitchFamily="34" charset="0"/>
              </a:rPr>
              <a:t>Principios de </a:t>
            </a:r>
            <a:r>
              <a:rPr lang="es-ES" sz="2000" b="1" dirty="0" smtClean="0">
                <a:solidFill>
                  <a:srgbClr val="000066"/>
                </a:solidFill>
                <a:latin typeface="Arial Narrow" pitchFamily="34" charset="0"/>
              </a:rPr>
              <a:t>Idoneidad</a:t>
            </a:r>
          </a:p>
          <a:p>
            <a:endParaRPr lang="es-ES" b="1" dirty="0">
              <a:solidFill>
                <a:srgbClr val="000066"/>
              </a:solidFill>
              <a:latin typeface="Arial Narrow" pitchFamily="34" charset="0"/>
            </a:endParaRPr>
          </a:p>
          <a:p>
            <a:r>
              <a:rPr lang="es-ES" b="1" dirty="0" smtClean="0">
                <a:solidFill>
                  <a:srgbClr val="000066"/>
                </a:solidFill>
                <a:latin typeface="Arial Narrow" pitchFamily="34" charset="0"/>
              </a:rPr>
              <a:t>Necesidad</a:t>
            </a:r>
            <a:endParaRPr lang="es-ES" b="1" dirty="0">
              <a:solidFill>
                <a:srgbClr val="000066"/>
              </a:solidFill>
              <a:latin typeface="Arial Narrow" pitchFamily="34" charset="0"/>
            </a:endParaRPr>
          </a:p>
          <a:p>
            <a:pPr algn="just"/>
            <a:r>
              <a:rPr lang="es-ES" dirty="0">
                <a:solidFill>
                  <a:srgbClr val="000066"/>
                </a:solidFill>
                <a:latin typeface="Arial Narrow" pitchFamily="34" charset="0"/>
              </a:rPr>
              <a:t>Se deben aplicar pruebas de idoneidad u otras evaluaciones para asegurar que las entidades de seguros supervisadas son operadas de forma prudente y </a:t>
            </a:r>
            <a:r>
              <a:rPr lang="es-ES" dirty="0" smtClean="0">
                <a:solidFill>
                  <a:srgbClr val="000066"/>
                </a:solidFill>
                <a:latin typeface="Arial Narrow" pitchFamily="34" charset="0"/>
              </a:rPr>
              <a:t>sana.</a:t>
            </a:r>
          </a:p>
          <a:p>
            <a:pPr algn="just"/>
            <a:endParaRPr lang="es-ES" b="1" dirty="0">
              <a:latin typeface="Arial Narrow" pitchFamily="34" charset="0"/>
            </a:endParaRPr>
          </a:p>
          <a:p>
            <a:r>
              <a:rPr lang="es-ES" b="1" dirty="0">
                <a:solidFill>
                  <a:srgbClr val="000066"/>
                </a:solidFill>
                <a:latin typeface="Arial Narrow" pitchFamily="34" charset="0"/>
              </a:rPr>
              <a:t>Sujetos</a:t>
            </a:r>
          </a:p>
          <a:p>
            <a:pPr algn="just"/>
            <a:r>
              <a:rPr lang="es-ES" dirty="0">
                <a:solidFill>
                  <a:srgbClr val="000066"/>
                </a:solidFill>
                <a:latin typeface="Arial Narrow" pitchFamily="34" charset="0"/>
              </a:rPr>
              <a:t>Estas pruebas deben ser aplicadas a los principales funcionarios. Algunas jurisdicciones pueden requerir que estas pruebas también les sean aplicadas a otros empleados de alto nivel</a:t>
            </a:r>
            <a:r>
              <a:rPr lang="es-ES" dirty="0" smtClean="0">
                <a:solidFill>
                  <a:srgbClr val="000066"/>
                </a:solidFill>
                <a:latin typeface="Arial Narrow" pitchFamily="34" charset="0"/>
              </a:rPr>
              <a:t>.</a:t>
            </a:r>
          </a:p>
          <a:p>
            <a:pPr algn="just"/>
            <a:endParaRPr lang="es-ES" dirty="0">
              <a:solidFill>
                <a:srgbClr val="000066"/>
              </a:solidFill>
              <a:latin typeface="Arial Narrow" pitchFamily="34" charset="0"/>
            </a:endParaRPr>
          </a:p>
          <a:p>
            <a:r>
              <a:rPr lang="es-ES" b="1" dirty="0" smtClean="0">
                <a:solidFill>
                  <a:srgbClr val="000066"/>
                </a:solidFill>
                <a:latin typeface="Arial Narrow" pitchFamily="34" charset="0"/>
              </a:rPr>
              <a:t>Tiempos</a:t>
            </a:r>
            <a:endParaRPr lang="es-ES" b="1" dirty="0">
              <a:solidFill>
                <a:srgbClr val="000066"/>
              </a:solidFill>
              <a:latin typeface="Arial Narrow" pitchFamily="34" charset="0"/>
            </a:endParaRPr>
          </a:p>
          <a:p>
            <a:pPr algn="just"/>
            <a:r>
              <a:rPr lang="es-ES" dirty="0">
                <a:solidFill>
                  <a:srgbClr val="000066"/>
                </a:solidFill>
                <a:latin typeface="Arial Narrow" pitchFamily="34" charset="0"/>
              </a:rPr>
              <a:t>Las pruebas de idoneidad y otras evaluaciones deben ser aplicadas durante el periodo de autorización, y posteriormente ante la ocurrencia de eventos específicos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3 Rectángulo"/>
          <p:cNvSpPr>
            <a:spLocks noChangeArrowheads="1"/>
          </p:cNvSpPr>
          <p:nvPr/>
        </p:nvSpPr>
        <p:spPr bwMode="auto">
          <a:xfrm>
            <a:off x="357158" y="642918"/>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
        <p:nvSpPr>
          <p:cNvPr id="6" name="Text Box 4"/>
          <p:cNvSpPr txBox="1">
            <a:spLocks noChangeArrowheads="1"/>
          </p:cNvSpPr>
          <p:nvPr/>
        </p:nvSpPr>
        <p:spPr bwMode="auto">
          <a:xfrm>
            <a:off x="642910" y="2143116"/>
            <a:ext cx="7715304" cy="3508653"/>
          </a:xfrm>
          <a:prstGeom prst="rect">
            <a:avLst/>
          </a:prstGeom>
          <a:noFill/>
          <a:ln w="9525" algn="ctr">
            <a:noFill/>
            <a:miter lim="800000"/>
            <a:headEnd/>
            <a:tailEnd/>
          </a:ln>
        </p:spPr>
        <p:txBody>
          <a:bodyPr wrap="square" anchor="ctr">
            <a:spAutoFit/>
          </a:bodyPr>
          <a:lstStyle/>
          <a:p>
            <a:r>
              <a:rPr lang="es-ES" b="1" dirty="0" smtClean="0">
                <a:solidFill>
                  <a:srgbClr val="000066"/>
                </a:solidFill>
                <a:latin typeface="Arial Narrow" pitchFamily="34" charset="0"/>
              </a:rPr>
              <a:t>Responsabilidad</a:t>
            </a:r>
          </a:p>
          <a:p>
            <a:pPr algn="just"/>
            <a:r>
              <a:rPr lang="es-ES" dirty="0" smtClean="0">
                <a:solidFill>
                  <a:srgbClr val="000066"/>
                </a:solidFill>
                <a:latin typeface="Arial Narrow" pitchFamily="34" charset="0"/>
              </a:rPr>
              <a:t>Los supervisores esperan que las entidades de seguros tomarán las medidas necesarias para asegurar que las pruebas de idoneidad y otras evaluaciones se observen de manera continua </a:t>
            </a:r>
          </a:p>
          <a:p>
            <a:pPr algn="just"/>
            <a:endParaRPr lang="es-ES" b="1" dirty="0">
              <a:solidFill>
                <a:srgbClr val="000066"/>
              </a:solidFill>
              <a:latin typeface="Arial Narrow" pitchFamily="34" charset="0"/>
            </a:endParaRPr>
          </a:p>
          <a:p>
            <a:pPr algn="just"/>
            <a:r>
              <a:rPr lang="es-PE" b="1" dirty="0" smtClean="0">
                <a:solidFill>
                  <a:srgbClr val="000066"/>
                </a:solidFill>
                <a:latin typeface="Arial Narrow" pitchFamily="34" charset="0"/>
              </a:rPr>
              <a:t>Cooperación </a:t>
            </a:r>
            <a:r>
              <a:rPr lang="es-PE" b="1" dirty="0">
                <a:solidFill>
                  <a:srgbClr val="000066"/>
                </a:solidFill>
                <a:latin typeface="Arial Narrow" pitchFamily="34" charset="0"/>
              </a:rPr>
              <a:t>con los Supervisores</a:t>
            </a:r>
          </a:p>
          <a:p>
            <a:pPr algn="just"/>
            <a:r>
              <a:rPr lang="es-ES" dirty="0" smtClean="0">
                <a:solidFill>
                  <a:srgbClr val="000066"/>
                </a:solidFill>
                <a:latin typeface="Arial Narrow" pitchFamily="34" charset="0"/>
              </a:rPr>
              <a:t>Cuando </a:t>
            </a:r>
            <a:r>
              <a:rPr lang="es-ES" dirty="0">
                <a:solidFill>
                  <a:srgbClr val="000066"/>
                </a:solidFill>
                <a:latin typeface="Arial Narrow" pitchFamily="34" charset="0"/>
              </a:rPr>
              <a:t>se sabe que los principales funcionarios tienen vínculos con otras jurisdicciones, los supervisores se deben comunicar con sus homólogos de las jurisdicciones relevantes como parte del procedimiento de evaluación </a:t>
            </a:r>
          </a:p>
          <a:p>
            <a:pPr marL="355600" lvl="1" indent="-150813" algn="just">
              <a:buFont typeface="Wingdings" pitchFamily="2" charset="2"/>
              <a:buChar char="§"/>
            </a:pPr>
            <a:endParaRPr lang="es-PE" sz="2000" dirty="0">
              <a:solidFill>
                <a:srgbClr val="000066"/>
              </a:solidFill>
              <a:latin typeface="Arial Narrow" pitchFamily="34" charset="0"/>
            </a:endParaRPr>
          </a:p>
          <a:p>
            <a:pPr marL="355600" lvl="1" indent="-150813" algn="just">
              <a:buFont typeface="Wingdings" pitchFamily="2" charset="2"/>
              <a:buChar char="§"/>
            </a:pPr>
            <a:endParaRPr lang="es-PE" sz="2000" dirty="0" smtClean="0">
              <a:solidFill>
                <a:srgbClr val="000066"/>
              </a:solidFill>
              <a:latin typeface="Arial Narrow" pitchFamily="34" charset="0"/>
            </a:endParaRPr>
          </a:p>
          <a:p>
            <a:pPr marL="355600" lvl="1" indent="-150813" algn="just">
              <a:buFont typeface="Wingdings" pitchFamily="2" charset="2"/>
              <a:buChar char="§"/>
            </a:pPr>
            <a:endParaRPr lang="es-ES" sz="2000" dirty="0" smtClean="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Rectángulo"/>
          <p:cNvSpPr/>
          <p:nvPr/>
        </p:nvSpPr>
        <p:spPr>
          <a:xfrm>
            <a:off x="714348" y="1687355"/>
            <a:ext cx="7500990" cy="4524315"/>
          </a:xfrm>
          <a:prstGeom prst="rect">
            <a:avLst/>
          </a:prstGeom>
        </p:spPr>
        <p:txBody>
          <a:bodyPr wrap="square">
            <a:spAutoFit/>
          </a:bodyPr>
          <a:lstStyle/>
          <a:p>
            <a:r>
              <a:rPr lang="es-ES" b="1" dirty="0" smtClean="0">
                <a:solidFill>
                  <a:srgbClr val="000066"/>
                </a:solidFill>
                <a:latin typeface="Arial Narrow" pitchFamily="34" charset="0"/>
              </a:rPr>
              <a:t>Prácticas Sugeridas</a:t>
            </a:r>
          </a:p>
          <a:p>
            <a:endParaRPr lang="es-ES" dirty="0"/>
          </a:p>
          <a:p>
            <a:pPr marL="355600" lvl="1" indent="-150813" algn="just">
              <a:buFont typeface="Wingdings" pitchFamily="2" charset="2"/>
              <a:buChar char="§"/>
            </a:pPr>
            <a:r>
              <a:rPr lang="es-ES" dirty="0">
                <a:solidFill>
                  <a:srgbClr val="000066"/>
                </a:solidFill>
                <a:latin typeface="Arial Narrow" pitchFamily="34" charset="0"/>
              </a:rPr>
              <a:t>Los supervisores de seguros pueden estar sujetos a estatutos y a otros requerimientos para aplicar pruebas de idoneidad u otras evaluaciones a las entidades de seguros bajo su </a:t>
            </a:r>
            <a:r>
              <a:rPr lang="es-ES" dirty="0" smtClean="0">
                <a:solidFill>
                  <a:srgbClr val="000066"/>
                </a:solidFill>
                <a:latin typeface="Arial Narrow" pitchFamily="34" charset="0"/>
              </a:rPr>
              <a:t>jurisdicción. No se pretende que dichos requerimientos estatutarios deban reemplazarse por los principios establecidos en este documento.</a:t>
            </a:r>
          </a:p>
          <a:p>
            <a:pPr marL="355600" lvl="1" indent="-150813" algn="just"/>
            <a:endParaRPr lang="es-ES" dirty="0" smtClean="0">
              <a:solidFill>
                <a:srgbClr val="000066"/>
              </a:solidFill>
              <a:latin typeface="Arial Narrow" pitchFamily="34" charset="0"/>
            </a:endParaRPr>
          </a:p>
          <a:p>
            <a:pPr marL="355600" lvl="1" indent="-150813" algn="just">
              <a:buFont typeface="Wingdings" pitchFamily="2" charset="2"/>
              <a:buChar char="§"/>
            </a:pPr>
            <a:r>
              <a:rPr lang="es-ES" dirty="0" smtClean="0">
                <a:solidFill>
                  <a:srgbClr val="000066"/>
                </a:solidFill>
                <a:latin typeface="Arial Narrow" pitchFamily="34" charset="0"/>
              </a:rPr>
              <a:t>Un </a:t>
            </a:r>
            <a:r>
              <a:rPr lang="es-ES" dirty="0">
                <a:solidFill>
                  <a:srgbClr val="000066"/>
                </a:solidFill>
                <a:latin typeface="Arial Narrow" pitchFamily="34" charset="0"/>
              </a:rPr>
              <a:t>régimen de supervisión efectiva e integral debe incluir controles diseñados para promover el desempeño satisfactorio continuo en las pruebas de idoneidad u otras evaluaciones de los supervisores, y permitir la intervención del supervisor cuando sea necesario. </a:t>
            </a:r>
            <a:r>
              <a:rPr lang="es-ES" dirty="0" smtClean="0">
                <a:solidFill>
                  <a:srgbClr val="000066"/>
                </a:solidFill>
                <a:latin typeface="Arial Narrow" pitchFamily="34" charset="0"/>
              </a:rPr>
              <a:t> </a:t>
            </a:r>
          </a:p>
          <a:p>
            <a:pPr marL="355600" lvl="1" indent="-150813" algn="just">
              <a:buFont typeface="Wingdings" pitchFamily="2" charset="2"/>
              <a:buChar char="§"/>
            </a:pPr>
            <a:endParaRPr lang="es-PE" dirty="0" smtClean="0">
              <a:solidFill>
                <a:srgbClr val="000066"/>
              </a:solidFill>
              <a:latin typeface="Arial Narrow" pitchFamily="34" charset="0"/>
            </a:endParaRPr>
          </a:p>
          <a:p>
            <a:pPr marL="355600" lvl="1" indent="-150813" algn="just">
              <a:buFont typeface="Wingdings" pitchFamily="2" charset="2"/>
              <a:buChar char="§"/>
            </a:pPr>
            <a:r>
              <a:rPr lang="es-PE" dirty="0" smtClean="0">
                <a:solidFill>
                  <a:srgbClr val="000066"/>
                </a:solidFill>
                <a:latin typeface="Arial Narrow" pitchFamily="34" charset="0"/>
              </a:rPr>
              <a:t>Los supervisores deben disponer de varios recursos sancionadores para asegurar que se apliquen medidas correctivas respecto a los funcionarios principales que no cumplan con las pruebas de idoneidad u otras evaluaciones.</a:t>
            </a:r>
            <a:endParaRPr lang="es-ES" dirty="0" smtClean="0">
              <a:solidFill>
                <a:srgbClr val="000066"/>
              </a:solidFill>
              <a:latin typeface="Arial Narrow" pitchFamily="34" charset="0"/>
            </a:endParaRPr>
          </a:p>
        </p:txBody>
      </p:sp>
      <p:sp>
        <p:nvSpPr>
          <p:cNvPr id="3" name="2 Rectángulo"/>
          <p:cNvSpPr>
            <a:spLocks noChangeArrowheads="1"/>
          </p:cNvSpPr>
          <p:nvPr/>
        </p:nvSpPr>
        <p:spPr bwMode="auto">
          <a:xfrm>
            <a:off x="357158" y="642918"/>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Rectángulo"/>
          <p:cNvSpPr>
            <a:spLocks noChangeArrowheads="1"/>
          </p:cNvSpPr>
          <p:nvPr/>
        </p:nvSpPr>
        <p:spPr bwMode="auto">
          <a:xfrm>
            <a:off x="357158" y="642918"/>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
        <p:nvSpPr>
          <p:cNvPr id="3" name="2 Rectángulo"/>
          <p:cNvSpPr/>
          <p:nvPr/>
        </p:nvSpPr>
        <p:spPr>
          <a:xfrm>
            <a:off x="928662" y="1857364"/>
            <a:ext cx="7000924" cy="3970318"/>
          </a:xfrm>
          <a:prstGeom prst="rect">
            <a:avLst/>
          </a:prstGeom>
        </p:spPr>
        <p:txBody>
          <a:bodyPr wrap="square">
            <a:spAutoFit/>
          </a:bodyPr>
          <a:lstStyle/>
          <a:p>
            <a:pPr marL="355600" lvl="1" indent="-150813" algn="just">
              <a:buFont typeface="Wingdings" pitchFamily="2" charset="2"/>
              <a:buChar char="§"/>
            </a:pPr>
            <a:r>
              <a:rPr lang="es-PE" dirty="0" smtClean="0">
                <a:solidFill>
                  <a:srgbClr val="000066"/>
                </a:solidFill>
                <a:latin typeface="Arial Narrow" pitchFamily="34" charset="0"/>
              </a:rPr>
              <a:t>Cuando se adquieran responsabilidades y poderes en nuevas áreas de proveeduría de servicios financieros, el supervisor puede considerar el desempeño pasado de las entidades de seguros y de sus principales funcionarios.</a:t>
            </a:r>
            <a:endParaRPr lang="es-ES" dirty="0" smtClean="0">
              <a:solidFill>
                <a:srgbClr val="000066"/>
              </a:solidFill>
              <a:latin typeface="Arial Narrow" pitchFamily="34" charset="0"/>
            </a:endParaRPr>
          </a:p>
          <a:p>
            <a:pPr marL="355600" lvl="1" indent="-150813" algn="just">
              <a:buFont typeface="Wingdings" pitchFamily="2" charset="2"/>
              <a:buChar char="§"/>
            </a:pPr>
            <a:endParaRPr lang="es-ES" dirty="0" smtClean="0">
              <a:solidFill>
                <a:srgbClr val="000066"/>
              </a:solidFill>
              <a:latin typeface="Arial Narrow" pitchFamily="34" charset="0"/>
            </a:endParaRPr>
          </a:p>
          <a:p>
            <a:pPr marL="355600" lvl="1" indent="-150813" algn="just">
              <a:buFont typeface="Wingdings" pitchFamily="2" charset="2"/>
              <a:buChar char="§"/>
            </a:pPr>
            <a:r>
              <a:rPr lang="es-ES" dirty="0" smtClean="0">
                <a:solidFill>
                  <a:srgbClr val="000066"/>
                </a:solidFill>
                <a:latin typeface="Arial Narrow" pitchFamily="34" charset="0"/>
              </a:rPr>
              <a:t>Los supervisores deben estar conscientes de que, con respecto a las funciones y responsabilidades de los directores y funcionarios, existen diferencias significativas entre los marcos regulatorios y legislativos de los países. </a:t>
            </a:r>
          </a:p>
          <a:p>
            <a:pPr marL="355600" lvl="1" indent="-150813" algn="just">
              <a:buFont typeface="Wingdings" pitchFamily="2" charset="2"/>
              <a:buChar char="§"/>
            </a:pPr>
            <a:endParaRPr lang="es-ES" dirty="0" smtClean="0">
              <a:solidFill>
                <a:srgbClr val="000066"/>
              </a:solidFill>
              <a:latin typeface="Arial Narrow" pitchFamily="34" charset="0"/>
            </a:endParaRPr>
          </a:p>
          <a:p>
            <a:pPr marL="355600" lvl="1" indent="-150813" algn="just">
              <a:buFont typeface="Wingdings" pitchFamily="2" charset="2"/>
              <a:buChar char="§"/>
            </a:pPr>
            <a:r>
              <a:rPr lang="es-ES" dirty="0" smtClean="0">
                <a:solidFill>
                  <a:srgbClr val="000066"/>
                </a:solidFill>
                <a:latin typeface="Arial Narrow" pitchFamily="34" charset="0"/>
              </a:rPr>
              <a:t>Se reconoce que un individuo considerado como adecuado para un cargo en particular en una institución, puede no serlo en otro cargo con responsabilidades distintas, o en un cargo similar dentro de otra institución, y a la inversa. </a:t>
            </a:r>
            <a:endParaRPr lang="es-ES" dirty="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57375" y="2714625"/>
            <a:ext cx="5429250" cy="500063"/>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4099" name="1 Rectángulo"/>
          <p:cNvSpPr>
            <a:spLocks noChangeArrowheads="1"/>
          </p:cNvSpPr>
          <p:nvPr/>
        </p:nvSpPr>
        <p:spPr bwMode="auto">
          <a:xfrm>
            <a:off x="0" y="857250"/>
            <a:ext cx="9144000" cy="677108"/>
          </a:xfrm>
          <a:prstGeom prst="rect">
            <a:avLst/>
          </a:prstGeom>
          <a:noFill/>
          <a:ln w="9525">
            <a:noFill/>
            <a:miter lim="800000"/>
            <a:headEnd/>
            <a:tailEnd/>
          </a:ln>
        </p:spPr>
        <p:txBody>
          <a:bodyPr>
            <a:spAutoFit/>
          </a:bodyPr>
          <a:lstStyle/>
          <a:p>
            <a:pPr marL="457200" indent="-457200" algn="ctr">
              <a:spcBef>
                <a:spcPct val="20000"/>
              </a:spcBef>
              <a:buFont typeface="Wingdings" pitchFamily="2" charset="2"/>
              <a:buNone/>
            </a:pPr>
            <a:r>
              <a:rPr lang="es-PE" sz="3800" b="1" dirty="0">
                <a:solidFill>
                  <a:srgbClr val="000066"/>
                </a:solidFill>
                <a:latin typeface="Arial Narrow" pitchFamily="34" charset="0"/>
              </a:rPr>
              <a:t>CONTENIDO</a:t>
            </a:r>
          </a:p>
        </p:txBody>
      </p:sp>
      <p:sp>
        <p:nvSpPr>
          <p:cNvPr id="4100" name="Text Box 3"/>
          <p:cNvSpPr txBox="1">
            <a:spLocks noChangeArrowheads="1"/>
          </p:cNvSpPr>
          <p:nvPr/>
        </p:nvSpPr>
        <p:spPr bwMode="auto">
          <a:xfrm>
            <a:off x="1785938" y="2643188"/>
            <a:ext cx="5572125" cy="1569660"/>
          </a:xfrm>
          <a:prstGeom prst="rect">
            <a:avLst/>
          </a:prstGeom>
          <a:noFill/>
          <a:ln w="9525" algn="ctr">
            <a:noFill/>
            <a:miter lim="800000"/>
            <a:headEnd/>
            <a:tailEnd/>
          </a:ln>
        </p:spPr>
        <p:txBody>
          <a:bodyPr>
            <a:spAutoFit/>
          </a:bodyPr>
          <a:lstStyle/>
          <a:p>
            <a:pPr marL="603250" indent="-514350" algn="just">
              <a:buFontTx/>
              <a:buAutoNum type="arabicPeriod"/>
            </a:pPr>
            <a:r>
              <a:rPr lang="es-PE" sz="3200" b="1" dirty="0" smtClean="0">
                <a:solidFill>
                  <a:schemeClr val="bg1"/>
                </a:solidFill>
                <a:latin typeface="Arial Narrow" pitchFamily="34" charset="0"/>
              </a:rPr>
              <a:t>Introducción</a:t>
            </a:r>
            <a:endParaRPr lang="es-PE" sz="3200" b="1" dirty="0">
              <a:solidFill>
                <a:schemeClr val="bg1"/>
              </a:solidFill>
              <a:latin typeface="Arial Narrow" pitchFamily="34" charset="0"/>
            </a:endParaRPr>
          </a:p>
          <a:p>
            <a:pPr marL="603250" indent="-514350" algn="just">
              <a:buFontTx/>
              <a:buAutoNum type="arabicPeriod"/>
            </a:pPr>
            <a:r>
              <a:rPr lang="es-PE" sz="3200" b="1" dirty="0">
                <a:solidFill>
                  <a:srgbClr val="000066"/>
                </a:solidFill>
                <a:latin typeface="Arial Narrow" pitchFamily="34" charset="0"/>
              </a:rPr>
              <a:t>Relación con otros Principios</a:t>
            </a:r>
          </a:p>
          <a:p>
            <a:pPr marL="603250" indent="-514350" algn="just">
              <a:buFontTx/>
              <a:buAutoNum type="arabicPeriod"/>
            </a:pPr>
            <a:r>
              <a:rPr lang="es-PE" sz="3200" b="1" dirty="0">
                <a:solidFill>
                  <a:srgbClr val="000066"/>
                </a:solidFill>
                <a:latin typeface="Arial Narrow" pitchFamily="34" charset="0"/>
              </a:rPr>
              <a:t>Estudio del Caso </a:t>
            </a:r>
            <a:r>
              <a:rPr lang="es-PE" sz="3200" b="1" dirty="0" smtClean="0">
                <a:solidFill>
                  <a:srgbClr val="000066"/>
                </a:solidFill>
                <a:latin typeface="Arial Narrow" pitchFamily="34" charset="0"/>
              </a:rPr>
              <a:t>Peruano</a:t>
            </a:r>
            <a:endParaRPr lang="es-PE" sz="3200" b="1" dirty="0">
              <a:solidFill>
                <a:srgbClr val="000066"/>
              </a:solidFill>
              <a:latin typeface="Arial Narrow"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Rectángulo"/>
          <p:cNvSpPr>
            <a:spLocks noChangeArrowheads="1"/>
          </p:cNvSpPr>
          <p:nvPr/>
        </p:nvSpPr>
        <p:spPr bwMode="auto">
          <a:xfrm>
            <a:off x="357158" y="642918"/>
            <a:ext cx="8358216" cy="954107"/>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2800" b="1" dirty="0" smtClean="0">
                <a:solidFill>
                  <a:srgbClr val="000066"/>
                </a:solidFill>
                <a:latin typeface="Arial Narrow" pitchFamily="34" charset="0"/>
              </a:rPr>
              <a:t>Documento Guía Sobre Principios de Idoneidad y su Aplicación</a:t>
            </a:r>
            <a:endParaRPr lang="es-PE" sz="2800" b="1" dirty="0">
              <a:solidFill>
                <a:srgbClr val="000066"/>
              </a:solidFill>
              <a:latin typeface="Arial Narrow" pitchFamily="34" charset="0"/>
            </a:endParaRPr>
          </a:p>
        </p:txBody>
      </p:sp>
      <p:sp>
        <p:nvSpPr>
          <p:cNvPr id="3" name="2 Rectángulo"/>
          <p:cNvSpPr/>
          <p:nvPr/>
        </p:nvSpPr>
        <p:spPr>
          <a:xfrm>
            <a:off x="785786" y="1571612"/>
            <a:ext cx="7500990" cy="4832092"/>
          </a:xfrm>
          <a:prstGeom prst="rect">
            <a:avLst/>
          </a:prstGeom>
        </p:spPr>
        <p:txBody>
          <a:bodyPr wrap="square">
            <a:spAutoFit/>
          </a:bodyPr>
          <a:lstStyle/>
          <a:p>
            <a:r>
              <a:rPr lang="es-PE" sz="2000" b="1" dirty="0" smtClean="0">
                <a:solidFill>
                  <a:srgbClr val="000066"/>
                </a:solidFill>
                <a:latin typeface="Arial Narrow" pitchFamily="34" charset="0"/>
              </a:rPr>
              <a:t>Aplicación</a:t>
            </a:r>
            <a:endParaRPr lang="es-ES" sz="2000" b="1" dirty="0" smtClean="0">
              <a:solidFill>
                <a:srgbClr val="000066"/>
              </a:solidFill>
              <a:latin typeface="Arial Narrow" pitchFamily="34" charset="0"/>
            </a:endParaRPr>
          </a:p>
          <a:p>
            <a:r>
              <a:rPr lang="es-ES" b="1" dirty="0" smtClean="0">
                <a:solidFill>
                  <a:srgbClr val="000066"/>
                </a:solidFill>
                <a:latin typeface="Arial Narrow" pitchFamily="34" charset="0"/>
              </a:rPr>
              <a:t>Individuos</a:t>
            </a:r>
          </a:p>
          <a:p>
            <a:endParaRPr lang="es-ES" b="1" dirty="0">
              <a:solidFill>
                <a:srgbClr val="000066"/>
              </a:solidFill>
              <a:latin typeface="Arial Narrow" pitchFamily="34" charset="0"/>
            </a:endParaRPr>
          </a:p>
          <a:p>
            <a:pPr marL="355600" lvl="1" indent="-150813" algn="just">
              <a:buFont typeface="Wingdings" pitchFamily="2" charset="2"/>
              <a:buChar char="§"/>
            </a:pPr>
            <a:r>
              <a:rPr lang="es-ES" dirty="0" smtClean="0">
                <a:solidFill>
                  <a:srgbClr val="000066"/>
                </a:solidFill>
                <a:latin typeface="Arial Narrow" pitchFamily="34" charset="0"/>
              </a:rPr>
              <a:t>Al </a:t>
            </a:r>
            <a:r>
              <a:rPr lang="es-ES" dirty="0">
                <a:solidFill>
                  <a:srgbClr val="000066"/>
                </a:solidFill>
                <a:latin typeface="Arial Narrow" pitchFamily="34" charset="0"/>
              </a:rPr>
              <a:t>determinar si los individuos son apropiados para desempeñar el cargo de accionistas, directores, funcionarios, o administradores en una entidad de seguros, el supervisor deberá considerar </a:t>
            </a:r>
            <a:r>
              <a:rPr lang="es-ES" dirty="0" smtClean="0">
                <a:solidFill>
                  <a:srgbClr val="000066"/>
                </a:solidFill>
                <a:latin typeface="Arial Narrow" pitchFamily="34" charset="0"/>
              </a:rPr>
              <a:t>si los individuos tienen suficientes habilidades, conocimientos, aptitudes, diligencia y criterio para emprender y cumplir con los deberes particulares.</a:t>
            </a:r>
            <a:endParaRPr lang="es-ES" dirty="0">
              <a:solidFill>
                <a:srgbClr val="000066"/>
              </a:solidFill>
              <a:latin typeface="Arial Narrow" pitchFamily="34" charset="0"/>
            </a:endParaRPr>
          </a:p>
          <a:p>
            <a:r>
              <a:rPr lang="es-ES" dirty="0" smtClean="0">
                <a:solidFill>
                  <a:srgbClr val="000066"/>
                </a:solidFill>
                <a:latin typeface="Arial Narrow" pitchFamily="34" charset="0"/>
              </a:rPr>
              <a:t>. </a:t>
            </a:r>
            <a:endParaRPr lang="es-ES" dirty="0"/>
          </a:p>
          <a:p>
            <a:pPr marL="355600" lvl="1" indent="-150813" algn="just">
              <a:buFont typeface="Wingdings" pitchFamily="2" charset="2"/>
              <a:buChar char="§"/>
            </a:pPr>
            <a:r>
              <a:rPr lang="es-ES" dirty="0">
                <a:solidFill>
                  <a:srgbClr val="000066"/>
                </a:solidFill>
                <a:latin typeface="Arial Narrow" pitchFamily="34" charset="0"/>
              </a:rPr>
              <a:t>Adicionalmente, los individuos no deben contar con registros o evidencia de haberse involucrado previamente en conductas profesionales y actividades en donde </a:t>
            </a:r>
            <a:r>
              <a:rPr lang="es-ES" dirty="0" smtClean="0">
                <a:solidFill>
                  <a:srgbClr val="000066"/>
                </a:solidFill>
                <a:latin typeface="Arial Narrow" pitchFamily="34" charset="0"/>
              </a:rPr>
              <a:t>hayan sido sentenciados por infringir la Ley, en temas relacionados con su deshonestidad, incompetencia o malas prácticas; o se encuentren involucrados en cualquier práctica profesional aparentemente engañosa, opresiva o inapropiada.</a:t>
            </a:r>
            <a:endParaRPr lang="es-ES" dirty="0">
              <a:solidFill>
                <a:srgbClr val="000066"/>
              </a:solidFill>
              <a:latin typeface="Arial Narrow" pitchFamily="34" charset="0"/>
            </a:endParaRPr>
          </a:p>
          <a:p>
            <a:endParaRPr lang="es-ES" dirty="0"/>
          </a:p>
          <a:p>
            <a:pPr marL="355600" lvl="1" indent="-150813" algn="just">
              <a:buFont typeface="Wingdings" pitchFamily="2" charset="2"/>
              <a:buChar char="§"/>
            </a:pPr>
            <a:r>
              <a:rPr lang="es-ES" dirty="0">
                <a:solidFill>
                  <a:srgbClr val="000066"/>
                </a:solidFill>
                <a:latin typeface="Arial Narrow" pitchFamily="34" charset="0"/>
              </a:rPr>
              <a:t>Los individuos también deberán haber alcanzado un nivel satisfactorio en las evaluaciones de seguridad y </a:t>
            </a:r>
            <a:r>
              <a:rPr lang="es-ES" dirty="0" smtClean="0">
                <a:solidFill>
                  <a:srgbClr val="000066"/>
                </a:solidFill>
                <a:latin typeface="Arial Narrow" pitchFamily="34" charset="0"/>
              </a:rPr>
              <a:t>financieras. </a:t>
            </a:r>
            <a:endParaRPr lang="es-ES" dirty="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Botón de acción: Comienzo">
            <a:hlinkClick r:id="rId2" action="ppaction://hlinksldjump" highlightClick="1"/>
          </p:cNvPr>
          <p:cNvSpPr/>
          <p:nvPr/>
        </p:nvSpPr>
        <p:spPr>
          <a:xfrm>
            <a:off x="7786710" y="6000768"/>
            <a:ext cx="785818" cy="57150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Rectángulo"/>
          <p:cNvSpPr/>
          <p:nvPr/>
        </p:nvSpPr>
        <p:spPr>
          <a:xfrm>
            <a:off x="785786" y="1643050"/>
            <a:ext cx="7500990" cy="4278094"/>
          </a:xfrm>
          <a:prstGeom prst="rect">
            <a:avLst/>
          </a:prstGeom>
        </p:spPr>
        <p:txBody>
          <a:bodyPr wrap="square">
            <a:spAutoFit/>
          </a:bodyPr>
          <a:lstStyle/>
          <a:p>
            <a:r>
              <a:rPr lang="es-ES" sz="1600" b="1" dirty="0" smtClean="0">
                <a:solidFill>
                  <a:srgbClr val="000066"/>
                </a:solidFill>
                <a:latin typeface="Arial Narrow" pitchFamily="34" charset="0"/>
              </a:rPr>
              <a:t>Instituciones </a:t>
            </a:r>
            <a:r>
              <a:rPr lang="es-ES" sz="1600" b="1" dirty="0">
                <a:solidFill>
                  <a:srgbClr val="000066"/>
                </a:solidFill>
                <a:latin typeface="Arial Narrow" pitchFamily="34" charset="0"/>
              </a:rPr>
              <a:t>Corporativas</a:t>
            </a:r>
          </a:p>
          <a:p>
            <a:endParaRPr lang="es-ES" sz="1600" dirty="0">
              <a:solidFill>
                <a:srgbClr val="000066"/>
              </a:solidFill>
              <a:latin typeface="Arial Narrow" pitchFamily="34" charset="0"/>
            </a:endParaRPr>
          </a:p>
          <a:p>
            <a:pPr marL="355600" lvl="1" indent="-150813" algn="just">
              <a:buFont typeface="Wingdings" pitchFamily="2" charset="2"/>
              <a:buChar char="§"/>
            </a:pPr>
            <a:r>
              <a:rPr lang="es-ES" sz="1600" dirty="0">
                <a:solidFill>
                  <a:srgbClr val="000066"/>
                </a:solidFill>
                <a:latin typeface="Arial Narrow" pitchFamily="34" charset="0"/>
              </a:rPr>
              <a:t>Las Instituciones Corporativas en ocasiones son accionistas y/o directores y funcionarios (</a:t>
            </a:r>
            <a:r>
              <a:rPr lang="es-ES" sz="1600" dirty="0" err="1">
                <a:solidFill>
                  <a:srgbClr val="000066"/>
                </a:solidFill>
                <a:latin typeface="Arial Narrow" pitchFamily="34" charset="0"/>
              </a:rPr>
              <a:t>i.e.</a:t>
            </a:r>
            <a:r>
              <a:rPr lang="es-ES" sz="1600" dirty="0">
                <a:solidFill>
                  <a:srgbClr val="000066"/>
                </a:solidFill>
                <a:latin typeface="Arial Narrow" pitchFamily="34" charset="0"/>
              </a:rPr>
              <a:t> principales funcionarios) de las entidades de seguros. En dichos casos, las pruebas y evaluaciones de los principios de idoneidad, también deben aplicarse a estas instituciones. </a:t>
            </a:r>
          </a:p>
          <a:p>
            <a:pPr marL="355600" lvl="1" indent="-150813" algn="just">
              <a:buFont typeface="Wingdings" pitchFamily="2" charset="2"/>
              <a:buChar char="§"/>
            </a:pPr>
            <a:endParaRPr lang="es-ES" sz="1600" dirty="0">
              <a:solidFill>
                <a:srgbClr val="000066"/>
              </a:solidFill>
              <a:latin typeface="Arial Narrow" pitchFamily="34" charset="0"/>
            </a:endParaRPr>
          </a:p>
          <a:p>
            <a:pPr marL="355600" lvl="1" indent="-150813" algn="just">
              <a:buFont typeface="Wingdings" pitchFamily="2" charset="2"/>
              <a:buChar char="§"/>
            </a:pPr>
            <a:r>
              <a:rPr lang="es-ES" sz="1600" dirty="0">
                <a:solidFill>
                  <a:srgbClr val="000066"/>
                </a:solidFill>
                <a:latin typeface="Arial Narrow" pitchFamily="34" charset="0"/>
              </a:rPr>
              <a:t>En un examen amplio de habilidad y honestidad de las instituciones, los supervisores de seguros deben buscar evidencia de que las instituciones alcanzan un alto estándar, mediante una amplia evaluación de su </a:t>
            </a:r>
            <a:r>
              <a:rPr lang="es-ES" sz="1600" dirty="0" smtClean="0">
                <a:solidFill>
                  <a:srgbClr val="000066"/>
                </a:solidFill>
                <a:latin typeface="Arial Narrow" pitchFamily="34" charset="0"/>
              </a:rPr>
              <a:t>idoneidad revisando:</a:t>
            </a:r>
          </a:p>
          <a:p>
            <a:pPr marL="1004887" lvl="2" indent="-342900" algn="just">
              <a:buFont typeface="+mj-lt"/>
              <a:buAutoNum type="arabicPeriod"/>
            </a:pPr>
            <a:r>
              <a:rPr lang="es-PE" sz="1600" dirty="0" smtClean="0">
                <a:solidFill>
                  <a:srgbClr val="000066"/>
                </a:solidFill>
                <a:latin typeface="Arial Narrow" pitchFamily="34" charset="0"/>
              </a:rPr>
              <a:t>Su fortaleza y seguridad Financiera;</a:t>
            </a:r>
          </a:p>
          <a:p>
            <a:pPr marL="1004887" lvl="2" indent="-342900" algn="just">
              <a:buFont typeface="+mj-lt"/>
              <a:buAutoNum type="arabicPeriod"/>
            </a:pPr>
            <a:r>
              <a:rPr lang="es-PE" sz="1600" dirty="0" smtClean="0">
                <a:solidFill>
                  <a:srgbClr val="000066"/>
                </a:solidFill>
                <a:latin typeface="Arial Narrow" pitchFamily="34" charset="0"/>
              </a:rPr>
              <a:t>La naturaleza y alcance de sus negocios;</a:t>
            </a:r>
          </a:p>
          <a:p>
            <a:pPr marL="1004887" lvl="2" indent="-342900" algn="just">
              <a:buFont typeface="+mj-lt"/>
              <a:buAutoNum type="arabicPeriod"/>
            </a:pPr>
            <a:r>
              <a:rPr lang="es-PE" sz="1600" dirty="0" smtClean="0">
                <a:solidFill>
                  <a:srgbClr val="000066"/>
                </a:solidFill>
                <a:latin typeface="Arial Narrow" pitchFamily="34" charset="0"/>
              </a:rPr>
              <a:t>Principales </a:t>
            </a:r>
            <a:r>
              <a:rPr lang="es-PE" sz="1600" dirty="0" err="1" smtClean="0">
                <a:solidFill>
                  <a:srgbClr val="000066"/>
                </a:solidFill>
                <a:latin typeface="Arial Narrow" pitchFamily="34" charset="0"/>
              </a:rPr>
              <a:t>Fncionarios</a:t>
            </a:r>
            <a:r>
              <a:rPr lang="es-PE" sz="1600" dirty="0" smtClean="0">
                <a:solidFill>
                  <a:srgbClr val="000066"/>
                </a:solidFill>
                <a:latin typeface="Arial Narrow" pitchFamily="34" charset="0"/>
              </a:rPr>
              <a:t>; y,</a:t>
            </a:r>
          </a:p>
          <a:p>
            <a:pPr marL="1004887" lvl="2" indent="-342900" algn="just">
              <a:buFont typeface="+mj-lt"/>
              <a:buAutoNum type="arabicPeriod"/>
            </a:pPr>
            <a:r>
              <a:rPr lang="es-PE" sz="1600" dirty="0" smtClean="0">
                <a:solidFill>
                  <a:srgbClr val="000066"/>
                </a:solidFill>
                <a:latin typeface="Arial Narrow" pitchFamily="34" charset="0"/>
              </a:rPr>
              <a:t>La estructura del grupo.</a:t>
            </a:r>
            <a:endParaRPr lang="es-ES" sz="1600" dirty="0">
              <a:solidFill>
                <a:srgbClr val="000066"/>
              </a:solidFill>
              <a:latin typeface="Arial Narrow" pitchFamily="34" charset="0"/>
            </a:endParaRPr>
          </a:p>
          <a:p>
            <a:pPr marL="355600" lvl="1" indent="-150813" algn="just">
              <a:buFont typeface="Wingdings" pitchFamily="2" charset="2"/>
              <a:buChar char="§"/>
            </a:pPr>
            <a:endParaRPr lang="es-ES" sz="1600" dirty="0">
              <a:solidFill>
                <a:srgbClr val="000066"/>
              </a:solidFill>
              <a:latin typeface="Arial Narrow" pitchFamily="34" charset="0"/>
            </a:endParaRPr>
          </a:p>
          <a:p>
            <a:pPr marL="355600" lvl="1" indent="-150813" algn="just">
              <a:buFont typeface="Wingdings" pitchFamily="2" charset="2"/>
              <a:buChar char="§"/>
            </a:pPr>
            <a:r>
              <a:rPr lang="es-ES" sz="1600" dirty="0">
                <a:solidFill>
                  <a:srgbClr val="000066"/>
                </a:solidFill>
                <a:latin typeface="Arial Narrow" pitchFamily="34" charset="0"/>
              </a:rPr>
              <a:t>Cuando sea necesario, y cuando las instituciones corporativas sean entidades reguladas en otra jurisdicción, los supervisores de seguros deberán solicitar a los reguladores relevantes que confirmen que las instituciones están en buenas condiciones, en esa otra </a:t>
            </a:r>
            <a:r>
              <a:rPr lang="es-ES" sz="1600" dirty="0" smtClean="0">
                <a:solidFill>
                  <a:srgbClr val="000066"/>
                </a:solidFill>
                <a:latin typeface="Arial Narrow" pitchFamily="34" charset="0"/>
              </a:rPr>
              <a:t>jurisdicción.</a:t>
            </a:r>
            <a:endParaRPr lang="es-ES" sz="1600" dirty="0">
              <a:solidFill>
                <a:srgbClr val="000066"/>
              </a:solidFill>
              <a:latin typeface="Arial Narrow" pitchFamily="34" charset="0"/>
            </a:endParaRPr>
          </a:p>
        </p:txBody>
      </p:sp>
      <p:sp>
        <p:nvSpPr>
          <p:cNvPr id="4" name="3 Rectángulo"/>
          <p:cNvSpPr>
            <a:spLocks noChangeArrowheads="1"/>
          </p:cNvSpPr>
          <p:nvPr/>
        </p:nvSpPr>
        <p:spPr bwMode="auto">
          <a:xfrm>
            <a:off x="357158" y="642918"/>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2 Rectángulo"/>
          <p:cNvSpPr>
            <a:spLocks noChangeArrowheads="1"/>
          </p:cNvSpPr>
          <p:nvPr/>
        </p:nvSpPr>
        <p:spPr bwMode="auto">
          <a:xfrm>
            <a:off x="285782" y="785794"/>
            <a:ext cx="8858250" cy="954107"/>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32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sz="2000" b="1" dirty="0">
                <a:solidFill>
                  <a:srgbClr val="000066"/>
                </a:solidFill>
                <a:latin typeface="Arial Narrow" pitchFamily="34" charset="0"/>
              </a:rPr>
              <a:t>Criterios Esenciales</a:t>
            </a:r>
          </a:p>
        </p:txBody>
      </p:sp>
      <p:sp>
        <p:nvSpPr>
          <p:cNvPr id="6147" name="Text Box 4"/>
          <p:cNvSpPr txBox="1">
            <a:spLocks noChangeArrowheads="1"/>
          </p:cNvSpPr>
          <p:nvPr/>
        </p:nvSpPr>
        <p:spPr bwMode="auto">
          <a:xfrm>
            <a:off x="285750" y="1785926"/>
            <a:ext cx="8572500" cy="3939540"/>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a.		Los funcionarios clave que deben cumplir con los requisitos de idoneidad deben 	estar descritos en la legislación aplicable, pudiendo variar de acuerdo a la 	estructura de la compañía aseguradora.</a:t>
            </a:r>
          </a:p>
          <a:p>
            <a:pPr marL="660400" lvl="1" indent="-457200" algn="just">
              <a:spcAft>
                <a:spcPts val="300"/>
              </a:spcAft>
              <a:buFont typeface="+mj-lt"/>
              <a:buAutoNum type="alphaLcPeriod"/>
            </a:pPr>
            <a:endParaRPr lang="es-ES" sz="2000" dirty="0" smtClean="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b.–c.		El Supervisor debe tener la capacidad de descalificar el nombramiento de 	funcionarios clave, incluyendo los auditores, actuarios e inclusive a los 	accionistas mayoritarios.</a:t>
            </a:r>
          </a:p>
          <a:p>
            <a:pPr marL="660400" lvl="1" indent="-457200" algn="just">
              <a:spcAft>
                <a:spcPts val="300"/>
              </a:spcAft>
              <a:buFont typeface="+mj-lt"/>
              <a:buAutoNum type="alphaLcPeriod"/>
            </a:pPr>
            <a:endParaRPr lang="es-PE" sz="2000" dirty="0" smtClean="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d.		Debe </a:t>
            </a:r>
            <a:r>
              <a:rPr lang="es-ES" sz="2000" dirty="0">
                <a:solidFill>
                  <a:srgbClr val="000066"/>
                </a:solidFill>
                <a:latin typeface="Arial Narrow" pitchFamily="34" charset="0"/>
              </a:rPr>
              <a:t>requerirse a la aseguradora que demuestre a la autoridad supervisora la </a:t>
            </a:r>
            <a:r>
              <a:rPr lang="es-ES" sz="2000" dirty="0" smtClean="0">
                <a:solidFill>
                  <a:srgbClr val="000066"/>
                </a:solidFill>
                <a:latin typeface="Arial Narrow" pitchFamily="34" charset="0"/>
              </a:rPr>
              <a:t>	idoneidad </a:t>
            </a:r>
            <a:r>
              <a:rPr lang="es-ES" sz="2000" dirty="0">
                <a:solidFill>
                  <a:srgbClr val="000066"/>
                </a:solidFill>
                <a:latin typeface="Arial Narrow" pitchFamily="34" charset="0"/>
              </a:rPr>
              <a:t>de sus funcionarios clave mediante la entrega de documentación que </a:t>
            </a:r>
            <a:r>
              <a:rPr lang="es-ES" sz="2000" dirty="0" smtClean="0">
                <a:solidFill>
                  <a:srgbClr val="000066"/>
                </a:solidFill>
                <a:latin typeface="Arial Narrow" pitchFamily="34" charset="0"/>
              </a:rPr>
              <a:t>	demuestre </a:t>
            </a:r>
            <a:r>
              <a:rPr lang="es-ES" sz="2000" dirty="0">
                <a:solidFill>
                  <a:srgbClr val="000066"/>
                </a:solidFill>
                <a:latin typeface="Arial Narrow" pitchFamily="34" charset="0"/>
              </a:rPr>
              <a:t>su conocimiento, </a:t>
            </a:r>
            <a:r>
              <a:rPr lang="es-ES" sz="2000" dirty="0" smtClean="0">
                <a:solidFill>
                  <a:srgbClr val="000066"/>
                </a:solidFill>
                <a:latin typeface="Arial Narrow" pitchFamily="34" charset="0"/>
              </a:rPr>
              <a:t>cuando </a:t>
            </a:r>
            <a:r>
              <a:rPr lang="es-ES" sz="2000" dirty="0">
                <a:solidFill>
                  <a:srgbClr val="000066"/>
                </a:solidFill>
                <a:latin typeface="Arial Narrow" pitchFamily="34" charset="0"/>
              </a:rPr>
              <a:t>se le solicite o cuando existan cambios en </a:t>
            </a:r>
            <a:r>
              <a:rPr lang="es-ES" sz="2000" dirty="0" smtClean="0">
                <a:solidFill>
                  <a:srgbClr val="000066"/>
                </a:solidFill>
                <a:latin typeface="Arial Narrow" pitchFamily="34" charset="0"/>
              </a:rPr>
              <a:t>	los </a:t>
            </a:r>
            <a:r>
              <a:rPr lang="es-ES" sz="2000" dirty="0">
                <a:solidFill>
                  <a:srgbClr val="000066"/>
                </a:solidFill>
                <a:latin typeface="Arial Narrow" pitchFamily="34" charset="0"/>
              </a:rPr>
              <a:t>funcionarios clave</a:t>
            </a:r>
            <a:r>
              <a:rPr lang="es-ES" sz="2000" dirty="0" smtClean="0">
                <a:solidFill>
                  <a:srgbClr val="000066"/>
                </a:solidFill>
                <a:latin typeface="Arial Narrow" pitchFamily="34" charset="0"/>
              </a:rPr>
              <a:t>..</a:t>
            </a:r>
            <a:endParaRPr lang="es-ES" sz="2000" dirty="0">
              <a:solidFill>
                <a:srgbClr val="000066"/>
              </a:solidFill>
              <a:latin typeface="Arial Narrow" pitchFamily="34" charset="0"/>
            </a:endParaRPr>
          </a:p>
        </p:txBody>
      </p:sp>
      <p:sp>
        <p:nvSpPr>
          <p:cNvPr id="4" name="3 Botón de acción: Comienzo">
            <a:hlinkClick r:id="rId2" action="ppaction://hlinksldjump" highlightClick="1"/>
          </p:cNvPr>
          <p:cNvSpPr/>
          <p:nvPr/>
        </p:nvSpPr>
        <p:spPr>
          <a:xfrm>
            <a:off x="7786710" y="6000768"/>
            <a:ext cx="785818" cy="57150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1 Rectángulo"/>
          <p:cNvSpPr>
            <a:spLocks noChangeArrowheads="1"/>
          </p:cNvSpPr>
          <p:nvPr/>
        </p:nvSpPr>
        <p:spPr bwMode="auto">
          <a:xfrm>
            <a:off x="285750" y="785794"/>
            <a:ext cx="8858250" cy="954107"/>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32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sz="2000" b="1" dirty="0">
                <a:solidFill>
                  <a:srgbClr val="000066"/>
                </a:solidFill>
                <a:latin typeface="Arial Narrow" pitchFamily="34" charset="0"/>
              </a:rPr>
              <a:t>Criterios Esenciales</a:t>
            </a:r>
          </a:p>
        </p:txBody>
      </p:sp>
      <p:sp>
        <p:nvSpPr>
          <p:cNvPr id="7171" name="Text Box 4"/>
          <p:cNvSpPr txBox="1">
            <a:spLocks noChangeArrowheads="1"/>
          </p:cNvSpPr>
          <p:nvPr/>
        </p:nvSpPr>
        <p:spPr bwMode="auto">
          <a:xfrm>
            <a:off x="285750" y="1863725"/>
            <a:ext cx="8572500" cy="3631763"/>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e.		La </a:t>
            </a:r>
            <a:r>
              <a:rPr lang="es-ES" sz="2000" dirty="0">
                <a:solidFill>
                  <a:srgbClr val="000066"/>
                </a:solidFill>
                <a:latin typeface="Arial Narrow" pitchFamily="34" charset="0"/>
              </a:rPr>
              <a:t>autoridad supervisora intercambia información con otras autoridades, dentro </a:t>
            </a:r>
            <a:r>
              <a:rPr lang="es-ES" sz="2000" dirty="0" smtClean="0">
                <a:solidFill>
                  <a:srgbClr val="000066"/>
                </a:solidFill>
                <a:latin typeface="Arial Narrow" pitchFamily="34" charset="0"/>
              </a:rPr>
              <a:t>	y </a:t>
            </a:r>
            <a:r>
              <a:rPr lang="es-ES" sz="2000" dirty="0">
                <a:solidFill>
                  <a:srgbClr val="000066"/>
                </a:solidFill>
                <a:latin typeface="Arial Narrow" pitchFamily="34" charset="0"/>
              </a:rPr>
              <a:t>fuera de su jurisdicción, cuando ello sea necesario para verificar la idoneidad </a:t>
            </a:r>
            <a:r>
              <a:rPr lang="es-ES" sz="2000" dirty="0" smtClean="0">
                <a:solidFill>
                  <a:srgbClr val="000066"/>
                </a:solidFill>
                <a:latin typeface="Arial Narrow" pitchFamily="34" charset="0"/>
              </a:rPr>
              <a:t>	de </a:t>
            </a:r>
            <a:r>
              <a:rPr lang="es-ES" sz="2000" dirty="0">
                <a:solidFill>
                  <a:srgbClr val="000066"/>
                </a:solidFill>
                <a:latin typeface="Arial Narrow" pitchFamily="34" charset="0"/>
              </a:rPr>
              <a:t>las personas. </a:t>
            </a:r>
            <a:endParaRPr lang="es-ES" sz="2000" dirty="0" smtClean="0">
              <a:solidFill>
                <a:srgbClr val="000066"/>
              </a:solidFill>
              <a:latin typeface="Arial Narrow" pitchFamily="34" charset="0"/>
            </a:endParaRPr>
          </a:p>
          <a:p>
            <a:pPr marL="660400" lvl="1" indent="-457200" algn="just">
              <a:spcAft>
                <a:spcPts val="300"/>
              </a:spcAft>
              <a:buFont typeface="Arial" pitchFamily="34" charset="0"/>
              <a:buChar char="•"/>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f.		La </a:t>
            </a:r>
            <a:r>
              <a:rPr lang="es-ES" sz="2000" dirty="0">
                <a:solidFill>
                  <a:srgbClr val="000066"/>
                </a:solidFill>
                <a:latin typeface="Arial Narrow" pitchFamily="34" charset="0"/>
              </a:rPr>
              <a:t>autoridad supervisora prohíbe que los actuarios, auditores, directores y altos </a:t>
            </a:r>
            <a:r>
              <a:rPr lang="es-ES" sz="2000" dirty="0" smtClean="0">
                <a:solidFill>
                  <a:srgbClr val="000066"/>
                </a:solidFill>
                <a:latin typeface="Arial Narrow" pitchFamily="34" charset="0"/>
              </a:rPr>
              <a:t>	funcionarios</a:t>
            </a:r>
            <a:r>
              <a:rPr lang="es-ES" sz="2000" dirty="0">
                <a:solidFill>
                  <a:srgbClr val="000066"/>
                </a:solidFill>
                <a:latin typeface="Arial Narrow" pitchFamily="34" charset="0"/>
              </a:rPr>
              <a:t>, ocupen dos posiciones en una aseguradora simultáneamente, </a:t>
            </a:r>
            <a:r>
              <a:rPr lang="es-ES" sz="2000" dirty="0" smtClean="0">
                <a:solidFill>
                  <a:srgbClr val="000066"/>
                </a:solidFill>
                <a:latin typeface="Arial Narrow" pitchFamily="34" charset="0"/>
              </a:rPr>
              <a:t>	cuando </a:t>
            </a:r>
            <a:r>
              <a:rPr lang="es-ES" sz="2000" dirty="0">
                <a:solidFill>
                  <a:srgbClr val="000066"/>
                </a:solidFill>
                <a:latin typeface="Arial Narrow" pitchFamily="34" charset="0"/>
              </a:rPr>
              <a:t>ello pueda originar conflicto de interés</a:t>
            </a:r>
            <a:r>
              <a:rPr lang="es-ES" sz="2000" dirty="0" smtClean="0">
                <a:solidFill>
                  <a:srgbClr val="000066"/>
                </a:solidFill>
                <a:latin typeface="Arial Narrow" pitchFamily="34" charset="0"/>
              </a:rPr>
              <a:t>.</a:t>
            </a:r>
          </a:p>
          <a:p>
            <a:pPr marL="660400" lvl="1" indent="-457200" algn="just">
              <a:spcAft>
                <a:spcPts val="300"/>
              </a:spcAft>
              <a:buFont typeface="Arial" pitchFamily="34" charset="0"/>
              <a:buChar char="•"/>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g.		Cuando </a:t>
            </a:r>
            <a:r>
              <a:rPr lang="es-ES" sz="2000" dirty="0">
                <a:solidFill>
                  <a:srgbClr val="000066"/>
                </a:solidFill>
                <a:latin typeface="Arial Narrow" pitchFamily="34" charset="0"/>
              </a:rPr>
              <a:t>el asegurador conoce de circunstancias que pueden ser relevantes para </a:t>
            </a:r>
            <a:r>
              <a:rPr lang="es-ES" sz="2000" dirty="0" smtClean="0">
                <a:solidFill>
                  <a:srgbClr val="000066"/>
                </a:solidFill>
                <a:latin typeface="Arial Narrow" pitchFamily="34" charset="0"/>
              </a:rPr>
              <a:t>	la </a:t>
            </a:r>
            <a:r>
              <a:rPr lang="es-ES" sz="2000" dirty="0">
                <a:solidFill>
                  <a:srgbClr val="000066"/>
                </a:solidFill>
                <a:latin typeface="Arial Narrow" pitchFamily="34" charset="0"/>
              </a:rPr>
              <a:t>idoneidad de sus funcionarios clave, se requiere que lo notifique a la autoridad </a:t>
            </a:r>
            <a:r>
              <a:rPr lang="es-ES" sz="2000" dirty="0" smtClean="0">
                <a:solidFill>
                  <a:srgbClr val="000066"/>
                </a:solidFill>
                <a:latin typeface="Arial Narrow" pitchFamily="34" charset="0"/>
              </a:rPr>
              <a:t>	supervisora </a:t>
            </a:r>
            <a:r>
              <a:rPr lang="es-ES" sz="2000" dirty="0">
                <a:solidFill>
                  <a:srgbClr val="000066"/>
                </a:solidFill>
                <a:latin typeface="Arial Narrow" pitchFamily="34" charset="0"/>
              </a:rPr>
              <a:t>tan pronto como sea posible.</a:t>
            </a:r>
          </a:p>
        </p:txBody>
      </p:sp>
      <p:sp>
        <p:nvSpPr>
          <p:cNvPr id="4" name="3 Botón de acción: Comienzo">
            <a:hlinkClick r:id="rId2" action="ppaction://hlinksldjump" highlightClick="1"/>
          </p:cNvPr>
          <p:cNvSpPr/>
          <p:nvPr/>
        </p:nvSpPr>
        <p:spPr>
          <a:xfrm>
            <a:off x="7786710" y="6000768"/>
            <a:ext cx="785818" cy="57150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1 Rectángulo"/>
          <p:cNvSpPr>
            <a:spLocks noChangeArrowheads="1"/>
          </p:cNvSpPr>
          <p:nvPr/>
        </p:nvSpPr>
        <p:spPr bwMode="auto">
          <a:xfrm>
            <a:off x="285750" y="928688"/>
            <a:ext cx="8858250" cy="855662"/>
          </a:xfrm>
          <a:prstGeom prst="rect">
            <a:avLst/>
          </a:prstGeom>
          <a:noFill/>
          <a:ln w="9525">
            <a:noFill/>
            <a:miter lim="800000"/>
            <a:headEnd/>
            <a:tailEnd/>
          </a:ln>
        </p:spPr>
        <p:txBody>
          <a:bodyPr>
            <a:spAutoFit/>
          </a:bodyPr>
          <a:lstStyle/>
          <a:p>
            <a:pPr marL="457200" indent="-457200">
              <a:spcBef>
                <a:spcPct val="20000"/>
              </a:spcBef>
              <a:buFont typeface="Wingdings" pitchFamily="2" charset="2"/>
              <a:buNone/>
            </a:pPr>
            <a:r>
              <a:rPr lang="es-PE" sz="2800" b="1" dirty="0">
                <a:solidFill>
                  <a:srgbClr val="000066"/>
                </a:solidFill>
                <a:latin typeface="Arial Narrow" pitchFamily="34" charset="0"/>
              </a:rPr>
              <a:t>PBS N° 7: Idoneidad de Personas</a:t>
            </a:r>
          </a:p>
          <a:p>
            <a:pPr marL="457200" indent="-457200">
              <a:spcBef>
                <a:spcPct val="20000"/>
              </a:spcBef>
              <a:buFont typeface="Wingdings" pitchFamily="2" charset="2"/>
              <a:buNone/>
            </a:pPr>
            <a:r>
              <a:rPr lang="es-PE" b="1" dirty="0">
                <a:solidFill>
                  <a:srgbClr val="000066"/>
                </a:solidFill>
                <a:latin typeface="Arial Narrow" pitchFamily="34" charset="0"/>
              </a:rPr>
              <a:t>Criterios Avanzados</a:t>
            </a:r>
          </a:p>
        </p:txBody>
      </p:sp>
      <p:sp>
        <p:nvSpPr>
          <p:cNvPr id="8195" name="Text Box 4"/>
          <p:cNvSpPr txBox="1">
            <a:spLocks noChangeArrowheads="1"/>
          </p:cNvSpPr>
          <p:nvPr/>
        </p:nvSpPr>
        <p:spPr bwMode="auto">
          <a:xfrm>
            <a:off x="285750" y="1863725"/>
            <a:ext cx="8572500" cy="2631490"/>
          </a:xfrm>
          <a:prstGeom prst="rect">
            <a:avLst/>
          </a:prstGeom>
          <a:noFill/>
          <a:ln w="9525" algn="ctr">
            <a:noFill/>
            <a:miter lim="800000"/>
            <a:headEnd/>
            <a:tailEnd/>
          </a:ln>
        </p:spPr>
        <p:txBody>
          <a:bodyPr>
            <a:spAutoFit/>
          </a:bodyPr>
          <a:lstStyle/>
          <a:p>
            <a:pPr marL="660400" lvl="1" indent="-457200" algn="just">
              <a:spcAft>
                <a:spcPts val="300"/>
              </a:spcAft>
            </a:pPr>
            <a:r>
              <a:rPr lang="es-ES" sz="2000" dirty="0" smtClean="0">
                <a:solidFill>
                  <a:srgbClr val="000066"/>
                </a:solidFill>
                <a:latin typeface="Arial Narrow" pitchFamily="34" charset="0"/>
              </a:rPr>
              <a:t>h.		Los </a:t>
            </a:r>
            <a:r>
              <a:rPr lang="es-ES" sz="2000" dirty="0">
                <a:solidFill>
                  <a:srgbClr val="000066"/>
                </a:solidFill>
                <a:latin typeface="Arial Narrow" pitchFamily="34" charset="0"/>
              </a:rPr>
              <a:t>criterios para valorar la idoneidad de los auditores y actuarios incluyen </a:t>
            </a:r>
            <a:r>
              <a:rPr lang="es-ES" sz="2000" dirty="0" smtClean="0">
                <a:solidFill>
                  <a:srgbClr val="000066"/>
                </a:solidFill>
                <a:latin typeface="Arial Narrow" pitchFamily="34" charset="0"/>
              </a:rPr>
              <a:t>	calificaciones</a:t>
            </a:r>
            <a:r>
              <a:rPr lang="es-ES" sz="2000" dirty="0">
                <a:solidFill>
                  <a:srgbClr val="000066"/>
                </a:solidFill>
                <a:latin typeface="Arial Narrow" pitchFamily="34" charset="0"/>
              </a:rPr>
              <a:t>, profesionalismo, experiencia práctica apropiada y conocimiento </a:t>
            </a:r>
            <a:r>
              <a:rPr lang="es-ES" sz="2000" dirty="0" smtClean="0">
                <a:solidFill>
                  <a:srgbClr val="000066"/>
                </a:solidFill>
                <a:latin typeface="Arial Narrow" pitchFamily="34" charset="0"/>
              </a:rPr>
              <a:t>	actualizado </a:t>
            </a:r>
            <a:r>
              <a:rPr lang="es-ES" sz="2000" dirty="0">
                <a:solidFill>
                  <a:srgbClr val="000066"/>
                </a:solidFill>
                <a:latin typeface="Arial Narrow" pitchFamily="34" charset="0"/>
              </a:rPr>
              <a:t>sobre desarrollos dentro de su profesión y </a:t>
            </a:r>
            <a:r>
              <a:rPr lang="es-ES" sz="2000" dirty="0" smtClean="0">
                <a:solidFill>
                  <a:srgbClr val="000066"/>
                </a:solidFill>
                <a:latin typeface="Arial Narrow" pitchFamily="34" charset="0"/>
              </a:rPr>
              <a:t>membrecía </a:t>
            </a:r>
            <a:r>
              <a:rPr lang="es-ES" sz="2000" dirty="0">
                <a:solidFill>
                  <a:srgbClr val="000066"/>
                </a:solidFill>
                <a:latin typeface="Arial Narrow" pitchFamily="34" charset="0"/>
              </a:rPr>
              <a:t>de órganos </a:t>
            </a:r>
            <a:r>
              <a:rPr lang="es-ES" sz="2000" dirty="0" smtClean="0">
                <a:solidFill>
                  <a:srgbClr val="000066"/>
                </a:solidFill>
                <a:latin typeface="Arial Narrow" pitchFamily="34" charset="0"/>
              </a:rPr>
              <a:t>	profesionales.</a:t>
            </a:r>
          </a:p>
          <a:p>
            <a:pPr marL="660400" lvl="1" indent="-457200" algn="just">
              <a:spcAft>
                <a:spcPts val="300"/>
              </a:spcAft>
            </a:pPr>
            <a:endParaRPr lang="es-ES" sz="2000" dirty="0">
              <a:solidFill>
                <a:srgbClr val="000066"/>
              </a:solidFill>
              <a:latin typeface="Arial Narrow" pitchFamily="34" charset="0"/>
            </a:endParaRPr>
          </a:p>
          <a:p>
            <a:pPr marL="660400" lvl="1" indent="-457200" algn="just">
              <a:spcAft>
                <a:spcPts val="300"/>
              </a:spcAft>
            </a:pPr>
            <a:r>
              <a:rPr lang="es-ES" sz="2000" dirty="0" smtClean="0">
                <a:solidFill>
                  <a:srgbClr val="000066"/>
                </a:solidFill>
                <a:latin typeface="Arial Narrow" pitchFamily="34" charset="0"/>
              </a:rPr>
              <a:t>i.		En </a:t>
            </a:r>
            <a:r>
              <a:rPr lang="es-ES" sz="2000" dirty="0">
                <a:solidFill>
                  <a:srgbClr val="000066"/>
                </a:solidFill>
                <a:latin typeface="Arial Narrow" pitchFamily="34" charset="0"/>
              </a:rPr>
              <a:t>el caso de auditores y actuarios, la autoridad supervisora pudiera considerar </a:t>
            </a:r>
            <a:r>
              <a:rPr lang="es-ES" sz="2000" dirty="0" smtClean="0">
                <a:solidFill>
                  <a:srgbClr val="000066"/>
                </a:solidFill>
                <a:latin typeface="Arial Narrow" pitchFamily="34" charset="0"/>
              </a:rPr>
              <a:t>	o </a:t>
            </a:r>
            <a:r>
              <a:rPr lang="es-ES" sz="2000" dirty="0">
                <a:solidFill>
                  <a:srgbClr val="000066"/>
                </a:solidFill>
                <a:latin typeface="Arial Narrow" pitchFamily="34" charset="0"/>
              </a:rPr>
              <a:t>depender en organismos profesionales que establecen y hacen cumplir </a:t>
            </a:r>
            <a:r>
              <a:rPr lang="es-ES" sz="2000" dirty="0" smtClean="0">
                <a:solidFill>
                  <a:srgbClr val="000066"/>
                </a:solidFill>
                <a:latin typeface="Arial Narrow" pitchFamily="34" charset="0"/>
              </a:rPr>
              <a:t>	estándares </a:t>
            </a:r>
            <a:r>
              <a:rPr lang="es-ES" sz="2000" dirty="0">
                <a:solidFill>
                  <a:srgbClr val="000066"/>
                </a:solidFill>
                <a:latin typeface="Arial Narrow" pitchFamily="34" charset="0"/>
              </a:rPr>
              <a:t>de conducta profesional.</a:t>
            </a:r>
          </a:p>
        </p:txBody>
      </p:sp>
      <p:sp>
        <p:nvSpPr>
          <p:cNvPr id="5" name="4 Botón de acción: Comienzo">
            <a:hlinkClick r:id="rId2" action="ppaction://hlinksldjump" highlightClick="1"/>
          </p:cNvPr>
          <p:cNvSpPr/>
          <p:nvPr/>
        </p:nvSpPr>
        <p:spPr>
          <a:xfrm>
            <a:off x="7786710" y="6000768"/>
            <a:ext cx="785818" cy="571504"/>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Rectángulo"/>
          <p:cNvSpPr>
            <a:spLocks noChangeArrowheads="1"/>
          </p:cNvSpPr>
          <p:nvPr/>
        </p:nvSpPr>
        <p:spPr bwMode="auto">
          <a:xfrm>
            <a:off x="285720" y="1071546"/>
            <a:ext cx="8358216" cy="584775"/>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a:solidFill>
                  <a:srgbClr val="000066"/>
                </a:solidFill>
                <a:latin typeface="Arial Narrow" pitchFamily="34" charset="0"/>
              </a:rPr>
              <a:t>PBS N° 7: Idoneidad de Personas</a:t>
            </a:r>
          </a:p>
        </p:txBody>
      </p:sp>
      <p:sp>
        <p:nvSpPr>
          <p:cNvPr id="5123" name="Text Box 4"/>
          <p:cNvSpPr txBox="1">
            <a:spLocks noChangeArrowheads="1"/>
          </p:cNvSpPr>
          <p:nvPr/>
        </p:nvSpPr>
        <p:spPr bwMode="auto">
          <a:xfrm>
            <a:off x="214282" y="1652934"/>
            <a:ext cx="8572500" cy="4039567"/>
          </a:xfrm>
          <a:prstGeom prst="rect">
            <a:avLst/>
          </a:prstGeom>
          <a:noFill/>
          <a:ln w="9525" algn="ctr">
            <a:noFill/>
            <a:miter lim="800000"/>
            <a:headEnd/>
            <a:tailEnd/>
          </a:ln>
        </p:spPr>
        <p:txBody>
          <a:bodyPr wrap="square" anchor="ctr">
            <a:spAutoFit/>
          </a:bodyPr>
          <a:lstStyle/>
          <a:p>
            <a:pPr marL="355600" lvl="1" indent="-150813" algn="just">
              <a:buFont typeface="Wingdings" pitchFamily="2" charset="2"/>
              <a:buChar char="§"/>
            </a:pPr>
            <a:endParaRPr lang="es-PE" sz="2000" dirty="0" smtClean="0">
              <a:solidFill>
                <a:srgbClr val="000066"/>
              </a:solidFill>
              <a:latin typeface="Arial Narrow" pitchFamily="34" charset="0"/>
            </a:endParaRPr>
          </a:p>
          <a:p>
            <a:pPr marL="342900" lvl="1" indent="-342900" algn="just" eaLnBrk="0" hangingPunct="0">
              <a:spcBef>
                <a:spcPct val="20000"/>
              </a:spcBef>
              <a:buBlip>
                <a:blip r:embed="rId3"/>
              </a:buBlip>
            </a:pPr>
            <a:r>
              <a:rPr lang="es-PE" sz="2000" dirty="0" smtClean="0">
                <a:solidFill>
                  <a:srgbClr val="000066"/>
                </a:solidFill>
                <a:latin typeface="Arial Narrow" pitchFamily="34" charset="0"/>
              </a:rPr>
              <a:t>IAIS, en el Principio Básico de Seguros 7 del </a:t>
            </a:r>
            <a:r>
              <a:rPr lang="es-PE" sz="2000" dirty="0">
                <a:solidFill>
                  <a:srgbClr val="000066"/>
                </a:solidFill>
                <a:latin typeface="Arial Narrow" pitchFamily="34" charset="0"/>
              </a:rPr>
              <a:t>documento “</a:t>
            </a:r>
            <a:r>
              <a:rPr lang="es-ES" sz="2000" dirty="0">
                <a:solidFill>
                  <a:srgbClr val="000066"/>
                </a:solidFill>
                <a:latin typeface="Arial Narrow" pitchFamily="34" charset="0"/>
              </a:rPr>
              <a:t>Principios Básicos de Seguros </a:t>
            </a:r>
            <a:r>
              <a:rPr lang="es-ES" sz="2000" dirty="0" smtClean="0">
                <a:solidFill>
                  <a:srgbClr val="000066"/>
                </a:solidFill>
                <a:latin typeface="Arial Narrow" pitchFamily="34" charset="0"/>
              </a:rPr>
              <a:t>y</a:t>
            </a:r>
            <a:r>
              <a:rPr lang="es-ES" sz="2000" dirty="0">
                <a:solidFill>
                  <a:srgbClr val="000066"/>
                </a:solidFill>
                <a:latin typeface="Arial Narrow" pitchFamily="34" charset="0"/>
              </a:rPr>
              <a:t> su Metodología</a:t>
            </a:r>
            <a:r>
              <a:rPr lang="es-ES" sz="2000" dirty="0" smtClean="0">
                <a:solidFill>
                  <a:srgbClr val="000066"/>
                </a:solidFill>
                <a:latin typeface="Arial Narrow" pitchFamily="34" charset="0"/>
              </a:rPr>
              <a:t>”,  establece que:</a:t>
            </a:r>
          </a:p>
          <a:p>
            <a:pPr algn="ctr"/>
            <a:endParaRPr lang="es-PE" sz="2000" dirty="0" smtClean="0">
              <a:solidFill>
                <a:srgbClr val="000066"/>
              </a:solidFill>
              <a:latin typeface="Arial Narrow" pitchFamily="34" charset="0"/>
            </a:endParaRPr>
          </a:p>
          <a:p>
            <a:pPr algn="ctr"/>
            <a:endParaRPr lang="es-PE" sz="2000" dirty="0">
              <a:solidFill>
                <a:srgbClr val="000066"/>
              </a:solidFill>
              <a:latin typeface="Arial Narrow" pitchFamily="34" charset="0"/>
            </a:endParaRPr>
          </a:p>
          <a:p>
            <a:pPr algn="ctr"/>
            <a:endParaRPr lang="es-PE" sz="2000" dirty="0" smtClean="0">
              <a:solidFill>
                <a:srgbClr val="000066"/>
              </a:solidFill>
              <a:latin typeface="Arial Narrow" pitchFamily="34" charset="0"/>
            </a:endParaRPr>
          </a:p>
          <a:p>
            <a:pPr algn="ctr"/>
            <a:endParaRPr lang="es-PE" sz="2000" dirty="0">
              <a:solidFill>
                <a:srgbClr val="000066"/>
              </a:solidFill>
              <a:latin typeface="Arial Narrow" pitchFamily="34" charset="0"/>
            </a:endParaRPr>
          </a:p>
          <a:p>
            <a:pPr algn="ctr"/>
            <a:endParaRPr lang="es-ES" sz="2000" dirty="0" smtClean="0">
              <a:solidFill>
                <a:srgbClr val="000066"/>
              </a:solidFill>
              <a:latin typeface="Arial Narrow" pitchFamily="34" charset="0"/>
            </a:endParaRPr>
          </a:p>
          <a:p>
            <a:pPr marL="355600" lvl="1" indent="-150813" algn="just">
              <a:buFont typeface="Wingdings" pitchFamily="2" charset="2"/>
              <a:buChar char="§"/>
            </a:pPr>
            <a:endParaRPr lang="es-PE" sz="2000" dirty="0">
              <a:solidFill>
                <a:srgbClr val="000066"/>
              </a:solidFill>
              <a:latin typeface="Arial Narrow" pitchFamily="34" charset="0"/>
            </a:endParaRPr>
          </a:p>
          <a:p>
            <a:pPr marL="812800" lvl="2" indent="-150813" algn="just">
              <a:buFont typeface="Wingdings" pitchFamily="2" charset="2"/>
              <a:buChar char="§"/>
            </a:pPr>
            <a:r>
              <a:rPr lang="es-ES" sz="1050" dirty="0" smtClean="0">
                <a:solidFill>
                  <a:srgbClr val="92D050"/>
                </a:solidFill>
              </a:rPr>
              <a:t>Integridad: “investido de la capacidad para decidir responsablemente sobre el propio comportamiento“</a:t>
            </a:r>
          </a:p>
          <a:p>
            <a:pPr marL="812800" lvl="2" indent="-150813" algn="just">
              <a:buFont typeface="Wingdings" pitchFamily="2" charset="2"/>
              <a:buChar char="§"/>
            </a:pPr>
            <a:r>
              <a:rPr lang="es-ES" sz="1050" dirty="0" smtClean="0">
                <a:solidFill>
                  <a:srgbClr val="92D050"/>
                </a:solidFill>
              </a:rPr>
              <a:t>Persona recta, proba, intachable</a:t>
            </a:r>
            <a:endParaRPr lang="es-PE" sz="1050" dirty="0" smtClean="0">
              <a:solidFill>
                <a:srgbClr val="92D050"/>
              </a:solidFill>
              <a:latin typeface="Arial Narrow" pitchFamily="34" charset="0"/>
            </a:endParaRPr>
          </a:p>
          <a:p>
            <a:pPr marL="342900" lvl="1" indent="-342900" algn="just" eaLnBrk="0" hangingPunct="0">
              <a:spcBef>
                <a:spcPct val="20000"/>
              </a:spcBef>
              <a:buBlip>
                <a:blip r:embed="rId3"/>
              </a:buBlip>
            </a:pPr>
            <a:r>
              <a:rPr lang="es-PE" sz="2000" dirty="0" smtClean="0">
                <a:solidFill>
                  <a:srgbClr val="000066"/>
                </a:solidFill>
                <a:latin typeface="Arial Narrow" pitchFamily="34" charset="0"/>
              </a:rPr>
              <a:t>Asimismo, en el mismo documento establece 7 criterios esenciales y 2 criterios avanzados para la evaluación del cumplimiento de este criterio.</a:t>
            </a:r>
            <a:endParaRPr lang="es-PE" sz="2000" dirty="0">
              <a:solidFill>
                <a:srgbClr val="000066"/>
              </a:solidFill>
              <a:latin typeface="Arial Narrow" pitchFamily="34" charset="0"/>
            </a:endParaRPr>
          </a:p>
        </p:txBody>
      </p:sp>
      <p:sp>
        <p:nvSpPr>
          <p:cNvPr id="7" name="6 Rectángulo redondeado"/>
          <p:cNvSpPr/>
          <p:nvPr/>
        </p:nvSpPr>
        <p:spPr>
          <a:xfrm>
            <a:off x="928662" y="3143248"/>
            <a:ext cx="7429552" cy="135732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b="1" dirty="0" smtClean="0">
              <a:solidFill>
                <a:srgbClr val="000066"/>
              </a:solidFill>
              <a:latin typeface="Arial Narrow" pitchFamily="34" charset="0"/>
            </a:endParaRPr>
          </a:p>
          <a:p>
            <a:pPr algn="ctr"/>
            <a:r>
              <a:rPr lang="es-ES" b="1" dirty="0" smtClean="0">
                <a:solidFill>
                  <a:srgbClr val="000066"/>
                </a:solidFill>
                <a:latin typeface="Arial Narrow" pitchFamily="34" charset="0"/>
              </a:rPr>
              <a:t>Los accionistas mayoritarios, miembros del consejo de administración, altos directivos, auditores y actuarios de una institución de seguros son el personal idóneo y apropiado para llevar a cabo sus funciones. Esto requiere que tengan la integridad, capacidad, experiencia y calificación apropiada</a:t>
            </a:r>
          </a:p>
          <a:p>
            <a:pPr algn="ctr"/>
            <a:endParaRPr lang="es-ES" dirty="0"/>
          </a:p>
        </p:txBody>
      </p:sp>
      <p:sp>
        <p:nvSpPr>
          <p:cNvPr id="9" name="8 Botón de acción: Final">
            <a:hlinkClick r:id="rId4" action="ppaction://hlinksldjump" highlightClick="1"/>
          </p:cNvPr>
          <p:cNvSpPr/>
          <p:nvPr/>
        </p:nvSpPr>
        <p:spPr>
          <a:xfrm>
            <a:off x="7929586" y="5643578"/>
            <a:ext cx="571504" cy="428628"/>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a:spLocks noChangeArrowheads="1"/>
          </p:cNvSpPr>
          <p:nvPr/>
        </p:nvSpPr>
        <p:spPr bwMode="auto">
          <a:xfrm>
            <a:off x="285720" y="1071546"/>
            <a:ext cx="8358216" cy="584775"/>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La ética y la Idoneidad de Personas</a:t>
            </a:r>
            <a:endParaRPr lang="es-PE" sz="3200" b="1" dirty="0">
              <a:solidFill>
                <a:srgbClr val="000066"/>
              </a:solidFill>
              <a:latin typeface="Arial Narrow" pitchFamily="34" charset="0"/>
            </a:endParaRPr>
          </a:p>
        </p:txBody>
      </p:sp>
      <p:sp>
        <p:nvSpPr>
          <p:cNvPr id="3" name="9 Marcador de contenido"/>
          <p:cNvSpPr txBox="1">
            <a:spLocks/>
          </p:cNvSpPr>
          <p:nvPr/>
        </p:nvSpPr>
        <p:spPr>
          <a:xfrm>
            <a:off x="357158" y="1857364"/>
            <a:ext cx="8229600" cy="4429156"/>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La ética en los funcionarios de las Compañías de Seguros genera confianza en los empleados, accionistas, clientes y supervisores.</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La confianza que se transmite al asegurado resulta especialmente importante para las Compañías de Seguros, puesto al transformarse ésta en el fiduciario, debe de poner los intereses de los asegurados sobre los suyos.</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Debido a la naturaleza de la relación fiduciaria las Compañías de Seguros y las personas que trabajan para ellas tienen la responsabilidad de actuar éticamente y de adoptar decisiones éticas correctas.</a:t>
            </a: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endParaRPr kumimoji="0" lang="es-PE" sz="2000" b="0" i="0" u="none" strike="noStrike" kern="0" cap="none" spc="0" normalizeH="0" baseline="0" noProof="0" dirty="0" smtClean="0">
              <a:ln>
                <a:noFill/>
              </a:ln>
              <a:solidFill>
                <a:srgbClr val="000066"/>
              </a:solidFill>
              <a:effectLst/>
              <a:uLnTx/>
              <a:uFillTx/>
              <a:latin typeface="Arial Narrow" pitchFamily="34" charset="0"/>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Blip>
                <a:blip r:embed="rId2"/>
              </a:buBlip>
              <a:tabLst/>
              <a:defRPr/>
            </a:pPr>
            <a:r>
              <a:rPr lang="es-PE" sz="2000" kern="0" dirty="0" smtClean="0">
                <a:solidFill>
                  <a:srgbClr val="000066"/>
                </a:solidFill>
                <a:latin typeface="Arial Narrow" pitchFamily="34" charset="0"/>
              </a:rPr>
              <a:t>Ahí es donde el rol supervisor cobra mayor importancia, al resguardar que los funcionarios son personas idóneas para cuidar los intereses de los asegurados.</a:t>
            </a:r>
            <a:endParaRPr kumimoji="0" lang="es-PE" sz="2000" b="0" i="0" u="none" strike="noStrike" kern="0" cap="none" spc="0" normalizeH="0" baseline="0" noProof="0" dirty="0" smtClean="0">
              <a:ln>
                <a:noFill/>
              </a:ln>
              <a:solidFill>
                <a:srgbClr val="000066"/>
              </a:solidFill>
              <a:effectLst/>
              <a:uLnTx/>
              <a:uFillTx/>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Rectángulo"/>
          <p:cNvSpPr>
            <a:spLocks noChangeArrowheads="1"/>
          </p:cNvSpPr>
          <p:nvPr/>
        </p:nvSpPr>
        <p:spPr bwMode="auto">
          <a:xfrm>
            <a:off x="285720" y="785794"/>
            <a:ext cx="8358216" cy="1077218"/>
          </a:xfrm>
          <a:prstGeom prst="rect">
            <a:avLst/>
          </a:prstGeom>
          <a:noFill/>
          <a:ln w="9525">
            <a:noFill/>
            <a:miter lim="800000"/>
            <a:headEnd/>
            <a:tailEnd/>
          </a:ln>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Documento Guía Sobre Principios de Idoneidad y su Aplicación</a:t>
            </a:r>
            <a:endParaRPr lang="es-PE" sz="3200" b="1" dirty="0">
              <a:solidFill>
                <a:srgbClr val="000066"/>
              </a:solidFill>
              <a:latin typeface="Arial Narrow" pitchFamily="34" charset="0"/>
            </a:endParaRPr>
          </a:p>
        </p:txBody>
      </p:sp>
      <p:sp>
        <p:nvSpPr>
          <p:cNvPr id="4" name="Text Box 4"/>
          <p:cNvSpPr txBox="1">
            <a:spLocks noChangeArrowheads="1"/>
          </p:cNvSpPr>
          <p:nvPr/>
        </p:nvSpPr>
        <p:spPr bwMode="auto">
          <a:xfrm>
            <a:off x="214282" y="3088470"/>
            <a:ext cx="8572500" cy="707886"/>
          </a:xfrm>
          <a:prstGeom prst="rect">
            <a:avLst/>
          </a:prstGeom>
          <a:noFill/>
          <a:ln w="9525" algn="ctr">
            <a:noFill/>
            <a:miter lim="800000"/>
            <a:headEnd/>
            <a:tailEnd/>
          </a:ln>
        </p:spPr>
        <p:txBody>
          <a:bodyPr anchor="ctr">
            <a:spAutoFit/>
          </a:bodyPr>
          <a:lstStyle/>
          <a:p>
            <a:pPr marL="355600" lvl="1" indent="-150813" algn="just">
              <a:buFont typeface="Wingdings" pitchFamily="2" charset="2"/>
              <a:buChar char="§"/>
            </a:pPr>
            <a:endParaRPr lang="es-PE" sz="2000" dirty="0" smtClean="0">
              <a:solidFill>
                <a:srgbClr val="000066"/>
              </a:solidFill>
              <a:latin typeface="Arial Narrow" pitchFamily="34" charset="0"/>
            </a:endParaRPr>
          </a:p>
          <a:p>
            <a:pPr marL="355600" lvl="1" indent="-150813" algn="just">
              <a:buFont typeface="Wingdings" pitchFamily="2" charset="2"/>
              <a:buChar char="§"/>
            </a:pPr>
            <a:endParaRPr lang="es-PE" sz="2000" dirty="0">
              <a:solidFill>
                <a:srgbClr val="000066"/>
              </a:solidFill>
              <a:latin typeface="Arial Narrow" pitchFamily="34" charset="0"/>
            </a:endParaRPr>
          </a:p>
        </p:txBody>
      </p:sp>
      <p:sp>
        <p:nvSpPr>
          <p:cNvPr id="5" name="4 Botón de acción: Final">
            <a:hlinkClick r:id="rId3" action="ppaction://hlinksldjump" highlightClick="1"/>
          </p:cNvPr>
          <p:cNvSpPr/>
          <p:nvPr/>
        </p:nvSpPr>
        <p:spPr>
          <a:xfrm>
            <a:off x="8001024" y="5929330"/>
            <a:ext cx="714380" cy="50006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571472" y="6215082"/>
            <a:ext cx="7215238" cy="276999"/>
          </a:xfrm>
          <a:prstGeom prst="rect">
            <a:avLst/>
          </a:prstGeom>
          <a:noFill/>
        </p:spPr>
        <p:txBody>
          <a:bodyPr wrap="square" rtlCol="0">
            <a:spAutoFit/>
          </a:bodyPr>
          <a:lstStyle/>
          <a:p>
            <a:r>
              <a:rPr lang="es-PE" sz="1200" dirty="0" smtClean="0"/>
              <a:t>1/ “Principios de Idoneidad” para conglomerados financieros, </a:t>
            </a:r>
            <a:r>
              <a:rPr lang="es-PE" sz="1200" dirty="0" err="1" smtClean="0"/>
              <a:t>Joint</a:t>
            </a:r>
            <a:r>
              <a:rPr lang="es-PE" sz="1200" dirty="0" smtClean="0"/>
              <a:t> </a:t>
            </a:r>
            <a:r>
              <a:rPr lang="es-PE" sz="1200" dirty="0" err="1" smtClean="0"/>
              <a:t>Forum</a:t>
            </a:r>
            <a:r>
              <a:rPr lang="es-PE" sz="1200" dirty="0" smtClean="0"/>
              <a:t> (1999)</a:t>
            </a:r>
            <a:endParaRPr lang="es-ES" sz="1200" dirty="0"/>
          </a:p>
        </p:txBody>
      </p:sp>
      <p:sp>
        <p:nvSpPr>
          <p:cNvPr id="10" name="9 Marcador de contenido"/>
          <p:cNvSpPr>
            <a:spLocks noGrp="1"/>
          </p:cNvSpPr>
          <p:nvPr>
            <p:ph idx="1"/>
          </p:nvPr>
        </p:nvSpPr>
        <p:spPr>
          <a:xfrm>
            <a:off x="357158" y="1863742"/>
            <a:ext cx="8229600" cy="4065588"/>
          </a:xfrm>
        </p:spPr>
        <p:txBody>
          <a:bodyPr/>
          <a:lstStyle/>
          <a:p>
            <a:r>
              <a:rPr lang="es-PE" dirty="0" smtClean="0">
                <a:latin typeface="Arial Narrow" pitchFamily="34" charset="0"/>
              </a:rPr>
              <a:t>IAIS, ha desarrollado el “Documento Guía Sobre Principios de Idoneidad y su Aplicación”, el mismo que amplía el documento publicado por el </a:t>
            </a:r>
            <a:r>
              <a:rPr lang="es-PE" dirty="0" err="1" smtClean="0">
                <a:latin typeface="Arial Narrow" pitchFamily="34" charset="0"/>
              </a:rPr>
              <a:t>Joint</a:t>
            </a:r>
            <a:r>
              <a:rPr lang="es-PE" dirty="0" smtClean="0">
                <a:latin typeface="Arial Narrow" pitchFamily="34" charset="0"/>
              </a:rPr>
              <a:t> Forum</a:t>
            </a:r>
            <a:r>
              <a:rPr lang="es-PE" baseline="30000" dirty="0" smtClean="0">
                <a:latin typeface="Arial Narrow" pitchFamily="34" charset="0"/>
              </a:rPr>
              <a:t>1</a:t>
            </a:r>
            <a:r>
              <a:rPr lang="es-PE" dirty="0" smtClean="0">
                <a:latin typeface="Arial Narrow" pitchFamily="34" charset="0"/>
              </a:rPr>
              <a:t>.</a:t>
            </a:r>
          </a:p>
          <a:p>
            <a:endParaRPr lang="es-PE" dirty="0" smtClean="0">
              <a:latin typeface="Arial Narrow" pitchFamily="34" charset="0"/>
            </a:endParaRPr>
          </a:p>
          <a:p>
            <a:pPr marL="342900" lvl="1" indent="-342900"/>
            <a:r>
              <a:rPr lang="es-PE" sz="2000" dirty="0" smtClean="0">
                <a:latin typeface="Arial Narrow" pitchFamily="34" charset="0"/>
                <a:ea typeface="+mn-ea"/>
                <a:cs typeface="+mn-cs"/>
              </a:rPr>
              <a:t>El mismo establece principios (Necesidad, Sujetos, Momento, Responsabilidad, Cooperación con los supervisores) que deben ser aplicados en relación a las entidades de seguros.</a:t>
            </a:r>
          </a:p>
          <a:p>
            <a:pPr marL="355600" lvl="1" indent="-150813">
              <a:buFont typeface="Wingdings" pitchFamily="2" charset="2"/>
              <a:buChar char="§"/>
            </a:pPr>
            <a:endParaRPr lang="es-PE" sz="2000" dirty="0" smtClean="0">
              <a:latin typeface="Arial Narrow" pitchFamily="34" charset="0"/>
            </a:endParaRPr>
          </a:p>
          <a:p>
            <a:pPr marL="342900" lvl="1" indent="-342900"/>
            <a:r>
              <a:rPr lang="es-PE" sz="2000" dirty="0" smtClean="0">
                <a:latin typeface="Arial Narrow" pitchFamily="34" charset="0"/>
                <a:ea typeface="+mn-ea"/>
                <a:cs typeface="+mn-cs"/>
              </a:rPr>
              <a:t>También sugiere una serie prácticas que los supervisores deben de seguir para asegurar la idoneidad de los funcionarios en las Compañías de Seguros.</a:t>
            </a:r>
          </a:p>
          <a:p>
            <a:pPr marL="342900" lvl="1" indent="-342900"/>
            <a:endParaRPr lang="es-PE" sz="2000" dirty="0" smtClean="0">
              <a:latin typeface="Arial Narrow" pitchFamily="34" charset="0"/>
              <a:ea typeface="+mn-ea"/>
              <a:cs typeface="+mn-cs"/>
            </a:endParaRPr>
          </a:p>
          <a:p>
            <a:pPr marL="342900" lvl="1" indent="-342900"/>
            <a:r>
              <a:rPr lang="es-PE" sz="2000" dirty="0" smtClean="0">
                <a:latin typeface="Arial Narrow" pitchFamily="34" charset="0"/>
                <a:ea typeface="+mn-ea"/>
                <a:cs typeface="+mn-cs"/>
              </a:rPr>
              <a:t>Y, finalmente establece la forma de aplicar los principios de idoneidad a los supervisados, distinguiendo entre individuos e instituciones corporativas.</a:t>
            </a:r>
            <a:endParaRPr lang="es-ES" sz="2000" dirty="0" smtClean="0">
              <a:latin typeface="Arial Narrow" pitchFamily="34"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857375" y="3214688"/>
            <a:ext cx="5429250" cy="500062"/>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9219" name="1 Rectángulo"/>
          <p:cNvSpPr>
            <a:spLocks noChangeArrowheads="1"/>
          </p:cNvSpPr>
          <p:nvPr/>
        </p:nvSpPr>
        <p:spPr bwMode="auto">
          <a:xfrm>
            <a:off x="0" y="857250"/>
            <a:ext cx="9144000" cy="677108"/>
          </a:xfrm>
          <a:prstGeom prst="rect">
            <a:avLst/>
          </a:prstGeom>
          <a:noFill/>
          <a:ln w="9525">
            <a:noFill/>
            <a:miter lim="800000"/>
            <a:headEnd/>
            <a:tailEnd/>
          </a:ln>
        </p:spPr>
        <p:txBody>
          <a:bodyPr>
            <a:spAutoFit/>
          </a:bodyPr>
          <a:lstStyle/>
          <a:p>
            <a:pPr marL="457200" indent="-457200" algn="ctr">
              <a:spcBef>
                <a:spcPct val="20000"/>
              </a:spcBef>
              <a:buFont typeface="Wingdings" pitchFamily="2" charset="2"/>
              <a:buNone/>
            </a:pPr>
            <a:r>
              <a:rPr lang="es-PE" sz="3800" b="1" dirty="0">
                <a:solidFill>
                  <a:srgbClr val="000066"/>
                </a:solidFill>
                <a:latin typeface="Arial Narrow" pitchFamily="34" charset="0"/>
              </a:rPr>
              <a:t>CONTENIDO</a:t>
            </a:r>
          </a:p>
        </p:txBody>
      </p:sp>
      <p:sp>
        <p:nvSpPr>
          <p:cNvPr id="9220" name="Text Box 3"/>
          <p:cNvSpPr txBox="1">
            <a:spLocks noChangeArrowheads="1"/>
          </p:cNvSpPr>
          <p:nvPr/>
        </p:nvSpPr>
        <p:spPr bwMode="auto">
          <a:xfrm>
            <a:off x="1785938" y="2643188"/>
            <a:ext cx="5572125" cy="1569660"/>
          </a:xfrm>
          <a:prstGeom prst="rect">
            <a:avLst/>
          </a:prstGeom>
          <a:noFill/>
          <a:ln w="9525" algn="ctr">
            <a:noFill/>
            <a:miter lim="800000"/>
            <a:headEnd/>
            <a:tailEnd/>
          </a:ln>
        </p:spPr>
        <p:txBody>
          <a:bodyPr>
            <a:spAutoFit/>
          </a:bodyPr>
          <a:lstStyle/>
          <a:p>
            <a:pPr marL="603250" indent="-514350" algn="just">
              <a:buFontTx/>
              <a:buAutoNum type="arabicPeriod"/>
            </a:pPr>
            <a:r>
              <a:rPr lang="es-PE" sz="3200" b="1" dirty="0">
                <a:solidFill>
                  <a:srgbClr val="000066"/>
                </a:solidFill>
                <a:latin typeface="Arial Narrow" pitchFamily="34" charset="0"/>
              </a:rPr>
              <a:t>Introducción al PBS N° 7</a:t>
            </a:r>
          </a:p>
          <a:p>
            <a:pPr marL="603250" indent="-514350" algn="just">
              <a:buFontTx/>
              <a:buAutoNum type="arabicPeriod"/>
            </a:pPr>
            <a:r>
              <a:rPr lang="es-PE" sz="3200" b="1" dirty="0">
                <a:solidFill>
                  <a:schemeClr val="bg1"/>
                </a:solidFill>
                <a:latin typeface="Arial Narrow" pitchFamily="34" charset="0"/>
              </a:rPr>
              <a:t>Relación con otros Principios</a:t>
            </a:r>
          </a:p>
          <a:p>
            <a:pPr marL="603250" indent="-514350" algn="just">
              <a:buFontTx/>
              <a:buAutoNum type="arabicPeriod"/>
            </a:pPr>
            <a:r>
              <a:rPr lang="es-PE" sz="3200" b="1" dirty="0">
                <a:solidFill>
                  <a:srgbClr val="000066"/>
                </a:solidFill>
                <a:latin typeface="Arial Narrow" pitchFamily="34" charset="0"/>
              </a:rPr>
              <a:t>Estudio del Caso </a:t>
            </a:r>
            <a:r>
              <a:rPr lang="es-PE" sz="3200" b="1" dirty="0" smtClean="0">
                <a:solidFill>
                  <a:srgbClr val="000066"/>
                </a:solidFill>
                <a:latin typeface="Arial Narrow" pitchFamily="34" charset="0"/>
              </a:rPr>
              <a:t>Peruano</a:t>
            </a:r>
            <a:endParaRPr lang="es-PE" sz="3200" b="1" dirty="0">
              <a:solidFill>
                <a:srgbClr val="000066"/>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428596" y="1643050"/>
          <a:ext cx="8286808" cy="1932940"/>
        </p:xfrm>
        <a:graphic>
          <a:graphicData uri="http://schemas.openxmlformats.org/drawingml/2006/table">
            <a:tbl>
              <a:tblPr firstRow="1" bandRow="1">
                <a:tableStyleId>{5C22544A-7EE6-4342-B048-85BDC9FD1C3A}</a:tableStyleId>
              </a:tblPr>
              <a:tblGrid>
                <a:gridCol w="82868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0066"/>
                          </a:solidFill>
                          <a:latin typeface="Arial Narrow" pitchFamily="34" charset="0"/>
                        </a:rPr>
                        <a:t>Condiciones para una Supervisión de Seguros Efectiva</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smtClean="0">
                          <a:solidFill>
                            <a:srgbClr val="000066"/>
                          </a:solidFill>
                          <a:latin typeface="Arial Narrow" pitchFamily="34" charset="0"/>
                        </a:rPr>
                        <a:t>PBS 1: Condiciones para la supervisión de seguros efectiva</a:t>
                      </a:r>
                    </a:p>
                  </a:txBody>
                  <a:tcPr/>
                </a:tc>
              </a:tr>
              <a:tr h="370840">
                <a:tc>
                  <a:txBody>
                    <a:bodyPr/>
                    <a:lstStyle/>
                    <a:p>
                      <a:pPr>
                        <a:spcBef>
                          <a:spcPts val="300"/>
                        </a:spcBef>
                      </a:pPr>
                      <a:r>
                        <a:rPr lang="es-ES" sz="1700" dirty="0" smtClean="0">
                          <a:solidFill>
                            <a:srgbClr val="000066"/>
                          </a:solidFill>
                          <a:latin typeface="Arial Narrow" pitchFamily="34" charset="0"/>
                        </a:rPr>
                        <a:t>e. Los contadores, actuarios y auditores son competentes y experimentados, y cumplen con estándares técnicos y éticos para asegurar la precisión y confiabilidad de la información financiera y su interpretación. Los auditores son independientes de las aseguradoras.</a:t>
                      </a:r>
                    </a:p>
                    <a:p>
                      <a:pPr>
                        <a:spcBef>
                          <a:spcPts val="300"/>
                        </a:spcBef>
                      </a:pPr>
                      <a:r>
                        <a:rPr lang="es-ES" sz="1700" dirty="0" smtClean="0">
                          <a:solidFill>
                            <a:srgbClr val="000066"/>
                          </a:solidFill>
                          <a:latin typeface="Arial Narrow" pitchFamily="34" charset="0"/>
                        </a:rPr>
                        <a:t>f. Los organismos profesionales establecen y hacen cumplir los estándares técnicos y éticos.</a:t>
                      </a:r>
                    </a:p>
                  </a:txBody>
                  <a:tcPr/>
                </a:tc>
              </a:tr>
            </a:tbl>
          </a:graphicData>
        </a:graphic>
      </p:graphicFrame>
      <p:graphicFrame>
        <p:nvGraphicFramePr>
          <p:cNvPr id="9" name="8 Tabla"/>
          <p:cNvGraphicFramePr>
            <a:graphicFrameLocks noGrp="1"/>
          </p:cNvGraphicFramePr>
          <p:nvPr/>
        </p:nvGraphicFramePr>
        <p:xfrm>
          <a:off x="428596" y="4143380"/>
          <a:ext cx="8286808" cy="1635760"/>
        </p:xfrm>
        <a:graphic>
          <a:graphicData uri="http://schemas.openxmlformats.org/drawingml/2006/table">
            <a:tbl>
              <a:tblPr firstRow="1" bandRow="1">
                <a:tableStyleId>{5C22544A-7EE6-4342-B048-85BDC9FD1C3A}</a:tableStyleId>
              </a:tblPr>
              <a:tblGrid>
                <a:gridCol w="8286808"/>
              </a:tblGrid>
              <a:tr h="370840">
                <a:tc>
                  <a:txBody>
                    <a:bodyPr/>
                    <a:lstStyle/>
                    <a:p>
                      <a:pPr fontAlgn="auto">
                        <a:spcBef>
                          <a:spcPts val="0"/>
                        </a:spcBef>
                        <a:spcAft>
                          <a:spcPts val="0"/>
                        </a:spcAft>
                        <a:defRPr/>
                      </a:pPr>
                      <a:r>
                        <a:rPr lang="es-ES" sz="2000" dirty="0" smtClean="0">
                          <a:solidFill>
                            <a:srgbClr val="000066"/>
                          </a:solidFill>
                          <a:latin typeface="Arial Narrow" pitchFamily="34" charset="0"/>
                        </a:rPr>
                        <a:t>El Sistema de Supervisión</a:t>
                      </a:r>
                    </a:p>
                  </a:txBody>
                  <a:tcPr/>
                </a:tc>
              </a:tr>
              <a:tr h="370840">
                <a:tc>
                  <a:txBody>
                    <a:bodyPr/>
                    <a:lstStyle/>
                    <a:p>
                      <a:pPr fontAlgn="auto">
                        <a:spcBef>
                          <a:spcPts val="0"/>
                        </a:spcBef>
                        <a:spcAft>
                          <a:spcPts val="0"/>
                        </a:spcAft>
                        <a:defRPr/>
                      </a:pPr>
                      <a:r>
                        <a:rPr lang="es-ES" sz="1800" b="1" dirty="0" smtClean="0">
                          <a:solidFill>
                            <a:srgbClr val="000066"/>
                          </a:solidFill>
                          <a:latin typeface="Arial Narrow" pitchFamily="34" charset="0"/>
                        </a:rPr>
                        <a:t>PBS 5 Cooperación entre los supervisores e intercambio de información</a:t>
                      </a:r>
                    </a:p>
                  </a:txBody>
                  <a:tcPr/>
                </a:tc>
              </a:tr>
              <a:tr h="370840">
                <a:tc>
                  <a:txBody>
                    <a:bodyPr/>
                    <a:lstStyle/>
                    <a:p>
                      <a:pPr>
                        <a:defRPr/>
                      </a:pPr>
                      <a:r>
                        <a:rPr lang="es-ES" sz="1700" dirty="0" smtClean="0">
                          <a:solidFill>
                            <a:srgbClr val="000066"/>
                          </a:solidFill>
                          <a:latin typeface="Arial Narrow" pitchFamily="34" charset="0"/>
                        </a:rPr>
                        <a:t>c. Cuando sea solicitado razonablemente y con las salvaguardas apropiadas, el supervisor estará posibilitado de intercambiar con otros supervisores información objetiva acerca de individuos que mantienen cargos de responsabilidad en dichas entidades.</a:t>
                      </a:r>
                    </a:p>
                  </a:txBody>
                  <a:tcPr/>
                </a:tc>
              </a:tr>
            </a:tbl>
          </a:graphicData>
        </a:graphic>
      </p:graphicFrame>
      <p:sp>
        <p:nvSpPr>
          <p:cNvPr id="5" name="4 Rectángulo"/>
          <p:cNvSpPr/>
          <p:nvPr/>
        </p:nvSpPr>
        <p:spPr>
          <a:xfrm>
            <a:off x="142844" y="714356"/>
            <a:ext cx="8858280" cy="584775"/>
          </a:xfrm>
          <a:prstGeom prst="rect">
            <a:avLst/>
          </a:prstGeom>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Relación con otros Principios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428596" y="1314790"/>
          <a:ext cx="8286808" cy="5095240"/>
        </p:xfrm>
        <a:graphic>
          <a:graphicData uri="http://schemas.openxmlformats.org/drawingml/2006/table">
            <a:tbl>
              <a:tblPr firstRow="1" bandRow="1">
                <a:tableStyleId>{5C22544A-7EE6-4342-B048-85BDC9FD1C3A}</a:tableStyleId>
              </a:tblPr>
              <a:tblGrid>
                <a:gridCol w="82868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dirty="0" smtClean="0">
                          <a:solidFill>
                            <a:srgbClr val="000066"/>
                          </a:solidFill>
                          <a:latin typeface="Arial Narrow" pitchFamily="34" charset="0"/>
                        </a:rPr>
                        <a:t>La entidad supervisada</a:t>
                      </a:r>
                    </a:p>
                  </a:txBody>
                  <a:tcPr/>
                </a:tc>
              </a:tr>
              <a:tr h="370840">
                <a:tc>
                  <a:txBody>
                    <a:bodyPr/>
                    <a:lstStyle/>
                    <a:p>
                      <a:pPr fontAlgn="auto">
                        <a:spcBef>
                          <a:spcPts val="0"/>
                        </a:spcBef>
                        <a:spcAft>
                          <a:spcPts val="0"/>
                        </a:spcAft>
                        <a:defRPr/>
                      </a:pPr>
                      <a:r>
                        <a:rPr lang="es-ES" b="1" dirty="0" smtClean="0">
                          <a:solidFill>
                            <a:srgbClr val="000066"/>
                          </a:solidFill>
                          <a:latin typeface="Arial Narrow" pitchFamily="34" charset="0"/>
                        </a:rPr>
                        <a:t>PBS 6 Autorización</a:t>
                      </a:r>
                    </a:p>
                  </a:txBody>
                  <a:tcPr/>
                </a:tc>
              </a:tr>
              <a:tr h="370840">
                <a:tc>
                  <a:txBody>
                    <a:bodyPr/>
                    <a:lstStyle/>
                    <a:p>
                      <a:r>
                        <a:rPr lang="es-ES" sz="1700" dirty="0" smtClean="0">
                          <a:solidFill>
                            <a:srgbClr val="000066"/>
                          </a:solidFill>
                          <a:latin typeface="Arial Narrow" pitchFamily="34" charset="0"/>
                        </a:rPr>
                        <a:t>b. Los criterios de autorización claros, objetivos y públicos requieren</a:t>
                      </a:r>
                      <a:r>
                        <a:rPr lang="es-ES" sz="1700" baseline="0" dirty="0" smtClean="0">
                          <a:solidFill>
                            <a:srgbClr val="000066"/>
                          </a:solidFill>
                          <a:latin typeface="Arial Narrow" pitchFamily="34" charset="0"/>
                        </a:rPr>
                        <a:t> </a:t>
                      </a:r>
                      <a:r>
                        <a:rPr lang="es-ES" sz="1700" dirty="0" smtClean="0">
                          <a:solidFill>
                            <a:srgbClr val="000066"/>
                          </a:solidFill>
                          <a:latin typeface="Arial Narrow" pitchFamily="34" charset="0"/>
                        </a:rPr>
                        <a:t>que la empresa solicitante cuente con accionistas</a:t>
                      </a:r>
                      <a:r>
                        <a:rPr lang="es-ES" sz="1700" baseline="0" dirty="0" smtClean="0">
                          <a:solidFill>
                            <a:srgbClr val="000066"/>
                          </a:solidFill>
                          <a:latin typeface="Arial Narrow" pitchFamily="34" charset="0"/>
                        </a:rPr>
                        <a:t> mayoritarios, </a:t>
                      </a:r>
                      <a:r>
                        <a:rPr lang="es-ES" sz="1700" dirty="0" smtClean="0">
                          <a:solidFill>
                            <a:srgbClr val="000066"/>
                          </a:solidFill>
                          <a:latin typeface="Arial Narrow" pitchFamily="34" charset="0"/>
                        </a:rPr>
                        <a:t>directores, altos funcionarios, auditor</a:t>
                      </a:r>
                      <a:r>
                        <a:rPr lang="es-ES" sz="1700" baseline="0" dirty="0" smtClean="0">
                          <a:solidFill>
                            <a:srgbClr val="000066"/>
                          </a:solidFill>
                          <a:latin typeface="Arial Narrow" pitchFamily="34" charset="0"/>
                        </a:rPr>
                        <a:t> y</a:t>
                      </a:r>
                      <a:r>
                        <a:rPr lang="es-ES" sz="1700" dirty="0" smtClean="0">
                          <a:solidFill>
                            <a:srgbClr val="000066"/>
                          </a:solidFill>
                          <a:latin typeface="Arial Narrow" pitchFamily="34" charset="0"/>
                        </a:rPr>
                        <a:t> actuario que sean idóneos.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b="1" dirty="0" smtClean="0">
                          <a:solidFill>
                            <a:srgbClr val="000066"/>
                          </a:solidFill>
                          <a:latin typeface="Arial Narrow" pitchFamily="34" charset="0"/>
                        </a:rPr>
                        <a:t>PBS 8 Cambios en el Control Accionario y Transferencia de Cartera</a:t>
                      </a:r>
                    </a:p>
                  </a:txBody>
                  <a:tcPr/>
                </a:tc>
              </a:tr>
              <a:tr h="370840">
                <a:tc>
                  <a:txBody>
                    <a:bodyPr/>
                    <a:lstStyle/>
                    <a:p>
                      <a:r>
                        <a:rPr lang="es-ES" sz="1700" dirty="0" smtClean="0">
                          <a:solidFill>
                            <a:srgbClr val="000066"/>
                          </a:solidFill>
                          <a:latin typeface="Arial Narrow" pitchFamily="34" charset="0"/>
                        </a:rPr>
                        <a:t>e. El supervisor debe estar satisfecho de que aquellos que buscan el control cumplen con los criterios aplicados durante el proceso de autorización. Los requerimientos de idoneidad aplicarán a los futuros propietarios en control de las aseguradoras.</a:t>
                      </a:r>
                    </a:p>
                  </a:txBody>
                  <a:tcPr/>
                </a:tc>
              </a:tr>
              <a:tr h="370840">
                <a:tc>
                  <a:txBody>
                    <a:bodyPr/>
                    <a:lstStyle/>
                    <a:p>
                      <a:r>
                        <a:rPr lang="es-ES" b="1" dirty="0" smtClean="0">
                          <a:solidFill>
                            <a:srgbClr val="000066"/>
                          </a:solidFill>
                          <a:latin typeface="Arial Narrow" pitchFamily="34" charset="0"/>
                        </a:rPr>
                        <a:t>PBS 9 Gobierno Corporativo</a:t>
                      </a:r>
                      <a:endParaRPr lang="es-ES" sz="1800" dirty="0" smtClean="0">
                        <a:solidFill>
                          <a:srgbClr val="000066"/>
                        </a:solidFill>
                        <a:latin typeface="Arial Narrow" pitchFamily="34" charset="0"/>
                      </a:endParaRPr>
                    </a:p>
                  </a:txBody>
                  <a:tcPr/>
                </a:tc>
              </a:tr>
              <a:tr h="370840">
                <a:tc>
                  <a:txBody>
                    <a:bodyPr/>
                    <a:lstStyle/>
                    <a:p>
                      <a:r>
                        <a:rPr lang="es-ES" sz="1700" dirty="0" smtClean="0">
                          <a:solidFill>
                            <a:srgbClr val="000066"/>
                          </a:solidFill>
                          <a:latin typeface="Arial Narrow" pitchFamily="34" charset="0"/>
                        </a:rPr>
                        <a:t>b. El directorio establece estándares de conducta de negocios y comportamiento ético para los directivos, los altos funcionarios,</a:t>
                      </a:r>
                      <a:r>
                        <a:rPr lang="es-ES" sz="1700" baseline="0" dirty="0" smtClean="0">
                          <a:solidFill>
                            <a:srgbClr val="000066"/>
                          </a:solidFill>
                          <a:latin typeface="Arial Narrow" pitchFamily="34" charset="0"/>
                        </a:rPr>
                        <a:t> y el resto del personal</a:t>
                      </a:r>
                      <a:r>
                        <a:rPr lang="es-ES" sz="1700" dirty="0" smtClean="0">
                          <a:solidFill>
                            <a:srgbClr val="000066"/>
                          </a:solidFill>
                          <a:latin typeface="Arial Narrow" pitchFamily="34" charset="0"/>
                        </a:rPr>
                        <a:t>;</a:t>
                      </a:r>
                      <a:r>
                        <a:rPr lang="es-ES" sz="1700" baseline="0" dirty="0" smtClean="0">
                          <a:solidFill>
                            <a:srgbClr val="000066"/>
                          </a:solidFill>
                          <a:latin typeface="Arial Narrow" pitchFamily="34" charset="0"/>
                        </a:rPr>
                        <a:t> y, </a:t>
                      </a:r>
                      <a:r>
                        <a:rPr lang="es-ES" sz="1700" dirty="0" smtClean="0">
                          <a:solidFill>
                            <a:srgbClr val="000066"/>
                          </a:solidFill>
                          <a:latin typeface="Arial Narrow" pitchFamily="34" charset="0"/>
                        </a:rPr>
                        <a:t>cuenta con profundo conocimiento, habilidades, experiencia y compromiso para vigilar efectivamente a la aseguradora.</a:t>
                      </a:r>
                    </a:p>
                  </a:txBody>
                  <a:tcPr/>
                </a:tc>
              </a:tr>
              <a:tr h="370840">
                <a:tc>
                  <a:txBody>
                    <a:bodyPr/>
                    <a:lstStyle/>
                    <a:p>
                      <a:r>
                        <a:rPr lang="es-ES" b="1" dirty="0" smtClean="0">
                          <a:solidFill>
                            <a:srgbClr val="000066"/>
                          </a:solidFill>
                          <a:latin typeface="Arial Narrow" pitchFamily="34" charset="0"/>
                        </a:rPr>
                        <a:t>PBS 10 Control Interno</a:t>
                      </a:r>
                      <a:endParaRPr lang="es-ES" sz="1800" dirty="0" smtClean="0">
                        <a:solidFill>
                          <a:srgbClr val="000066"/>
                        </a:solidFill>
                        <a:latin typeface="Arial Narrow" pitchFamily="34" charset="0"/>
                      </a:endParaRPr>
                    </a:p>
                  </a:txBody>
                  <a:tcPr/>
                </a:tc>
              </a:tr>
              <a:tr h="370840">
                <a:tc>
                  <a:txBody>
                    <a:bodyPr/>
                    <a:lstStyle/>
                    <a:p>
                      <a:r>
                        <a:rPr lang="es-ES" sz="1700" dirty="0" smtClean="0">
                          <a:solidFill>
                            <a:srgbClr val="000066"/>
                          </a:solidFill>
                          <a:latin typeface="Arial Narrow" pitchFamily="34" charset="0"/>
                        </a:rPr>
                        <a:t>j. El supervisor requiere que la función de auditoría interna</a:t>
                      </a:r>
                      <a:r>
                        <a:rPr lang="es-ES" sz="1700" baseline="0" dirty="0" smtClean="0">
                          <a:solidFill>
                            <a:srgbClr val="000066"/>
                          </a:solidFill>
                          <a:latin typeface="Arial Narrow" pitchFamily="34" charset="0"/>
                        </a:rPr>
                        <a:t> c</a:t>
                      </a:r>
                      <a:r>
                        <a:rPr lang="es-ES" sz="1700" dirty="0" smtClean="0">
                          <a:solidFill>
                            <a:srgbClr val="000066"/>
                          </a:solidFill>
                          <a:latin typeface="Arial Narrow" pitchFamily="34" charset="0"/>
                        </a:rPr>
                        <a:t>uente con recursos suficientes, con</a:t>
                      </a:r>
                      <a:r>
                        <a:rPr lang="es-ES" sz="1700" baseline="0" dirty="0" smtClean="0">
                          <a:solidFill>
                            <a:srgbClr val="000066"/>
                          </a:solidFill>
                          <a:latin typeface="Arial Narrow" pitchFamily="34" charset="0"/>
                        </a:rPr>
                        <a:t> </a:t>
                      </a:r>
                      <a:r>
                        <a:rPr lang="es-ES" sz="1700" dirty="0" smtClean="0">
                          <a:solidFill>
                            <a:srgbClr val="000066"/>
                          </a:solidFill>
                          <a:latin typeface="Arial Narrow" pitchFamily="34" charset="0"/>
                        </a:rPr>
                        <a:t>personal entrenado apropiadamente, y con experiencia necesaria para entender y evaluar el negocio que están auditando.</a:t>
                      </a:r>
                    </a:p>
                  </a:txBody>
                  <a:tcPr/>
                </a:tc>
              </a:tr>
            </a:tbl>
          </a:graphicData>
        </a:graphic>
      </p:graphicFrame>
      <p:sp>
        <p:nvSpPr>
          <p:cNvPr id="7" name="6 Rectángulo"/>
          <p:cNvSpPr/>
          <p:nvPr/>
        </p:nvSpPr>
        <p:spPr>
          <a:xfrm>
            <a:off x="142844" y="714356"/>
            <a:ext cx="8858280" cy="584775"/>
          </a:xfrm>
          <a:prstGeom prst="rect">
            <a:avLst/>
          </a:prstGeom>
        </p:spPr>
        <p:txBody>
          <a:bodyPr wrap="square">
            <a:spAutoFit/>
          </a:bodyPr>
          <a:lstStyle/>
          <a:p>
            <a:pPr marL="457200" indent="-457200" algn="ctr">
              <a:spcBef>
                <a:spcPct val="20000"/>
              </a:spcBef>
              <a:buFont typeface="Wingdings" pitchFamily="2" charset="2"/>
              <a:buNone/>
            </a:pPr>
            <a:r>
              <a:rPr lang="es-PE" sz="3200" b="1" dirty="0" smtClean="0">
                <a:solidFill>
                  <a:srgbClr val="000066"/>
                </a:solidFill>
                <a:latin typeface="Arial Narrow" pitchFamily="34" charset="0"/>
              </a:rPr>
              <a:t>Relación con otros Principios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3579</TotalTime>
  <Words>2586</Words>
  <Application>Microsoft Office PowerPoint</Application>
  <PresentationFormat>Presentación en pantalla (4:3)</PresentationFormat>
  <Paragraphs>287</Paragraphs>
  <Slides>34</Slides>
  <Notes>3</Notes>
  <HiddenSlides>14</HiddenSlides>
  <MMClips>0</MMClips>
  <ScaleCrop>false</ScaleCrop>
  <HeadingPairs>
    <vt:vector size="6" baseType="variant">
      <vt:variant>
        <vt:lpstr>Tema</vt:lpstr>
      </vt:variant>
      <vt:variant>
        <vt:i4>1</vt:i4>
      </vt:variant>
      <vt:variant>
        <vt:lpstr>Títulos de diapositiva</vt:lpstr>
      </vt:variant>
      <vt:variant>
        <vt:i4>34</vt:i4>
      </vt:variant>
      <vt:variant>
        <vt:lpstr>Presentaciones personalizadas</vt:lpstr>
      </vt:variant>
      <vt:variant>
        <vt:i4>1</vt:i4>
      </vt:variant>
    </vt:vector>
  </HeadingPairs>
  <TitlesOfParts>
    <vt:vector size="36" baseType="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Estudio de Evaluación PBS 7</vt:lpstr>
      <vt:lpstr>Estudio de Evaluación PBS 7</vt:lpstr>
      <vt:lpstr>Regulación Aplicable</vt:lpstr>
      <vt:lpstr>Regulación Aplicable</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JCC</vt:lpstr>
    </vt:vector>
  </TitlesOfParts>
  <Company>S.B.S.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CChumbiauca</dc:creator>
  <cp:lastModifiedBy>Pedro French</cp:lastModifiedBy>
  <cp:revision>257</cp:revision>
  <dcterms:created xsi:type="dcterms:W3CDTF">2008-02-14T16:54:23Z</dcterms:created>
  <dcterms:modified xsi:type="dcterms:W3CDTF">2010-04-14T22:23:08Z</dcterms:modified>
</cp:coreProperties>
</file>