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39" r:id="rId2"/>
    <p:sldId id="557" r:id="rId3"/>
    <p:sldId id="571" r:id="rId4"/>
    <p:sldId id="558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9" r:id="rId23"/>
    <p:sldId id="561" r:id="rId24"/>
    <p:sldId id="560" r:id="rId25"/>
    <p:sldId id="562" r:id="rId26"/>
    <p:sldId id="565" r:id="rId27"/>
    <p:sldId id="563" r:id="rId28"/>
    <p:sldId id="566" r:id="rId29"/>
    <p:sldId id="567" r:id="rId30"/>
    <p:sldId id="568" r:id="rId31"/>
    <p:sldId id="569" r:id="rId32"/>
    <p:sldId id="570" r:id="rId33"/>
  </p:sldIdLst>
  <p:sldSz cx="9144000" cy="6858000" type="screen4x3"/>
  <p:notesSz cx="6788150" cy="9923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60A8F5-6975-432D-966F-F446870C74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8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844A1F-33CE-4004-941F-6923664836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54DDA-FEA8-48C6-91CC-141E64D547FD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B1B87-82DD-489F-BB76-2B11670A4C99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E5A5-5214-4E42-9857-39D0BE431C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33F1-6DB3-436D-B1B7-DEED4F7F4A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4450-A5C6-4795-85F7-94F987CF77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AD99-2AB5-4DAF-8746-462434BB7E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9D7D-CAA6-46FA-B7FB-46F6D34754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C8F-F6C1-4D1B-B96C-8C312CA591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66B6-201A-41F8-960B-8358DF0104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4D50-A2E2-44A3-9AEB-5A0CB3D981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0EE0-10B0-4E8B-BCF6-9C91691DC3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5D61-9B6B-48E6-85C0-4033F2972F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546-9F79-4DDF-9320-2C94DFDCE1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1FE1-063A-4C59-8C94-A0E01CE7B2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2C86-0465-4287-BC21-993F200626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833381-921A-4F01-B7B7-2CA5980C18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Hoja_de_c_lculo_de_Microsoft_Office_Excel_97-2003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hyperlink" Target="jornadas%20actuariales%20def.xl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hyperlink" Target="jornadas%20actuariales%20def.xls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5F5D9-FDF2-4B7F-A4B8-40DBB0F3498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44638" y="4219575"/>
            <a:ext cx="6143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s-ES_tradnl">
              <a:latin typeface="Bookman Old Style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_tradnl" sz="2000" b="1">
                <a:latin typeface="Bookman Old Style" pitchFamily="18" charset="0"/>
              </a:rPr>
              <a:t>Dr. Eduardo Melinsky</a:t>
            </a:r>
            <a:r>
              <a:rPr lang="es-ES_tradnl">
                <a:latin typeface="Bookman Old Style" pitchFamily="18" charset="0"/>
              </a:rPr>
              <a:t>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_tradnl" sz="1200" b="1">
                <a:latin typeface="Bookman Old Style" pitchFamily="18" charset="0"/>
              </a:rPr>
              <a:t>Presidente del Instituto Actuarial Argentino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_tradnl" sz="1200" b="1">
                <a:latin typeface="Bookman Old Style" pitchFamily="18" charset="0"/>
              </a:rPr>
              <a:t>Miembro Comité Latinoamericano de la Asociación Actuarial Internacional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s-ES_tradnl" sz="1000" b="1">
              <a:latin typeface="Bookman Old Style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514600" y="6019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/>
              <a:t>Lima – Perú, 24 de noviembre de 2009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79388" y="1643063"/>
            <a:ext cx="87487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</a:rPr>
              <a:t>PANEL 6: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</a:rPr>
              <a:t>"Solvencia - Distribución de Pasivos y Determinación de Primas”</a:t>
            </a:r>
            <a:endParaRPr lang="es-ES_tradn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2" name="Picture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286125"/>
            <a:ext cx="14303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0"/>
            <a:ext cx="9001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447800" y="2667000"/>
          <a:ext cx="6477000" cy="1017588"/>
        </p:xfrm>
        <a:graphic>
          <a:graphicData uri="http://schemas.openxmlformats.org/presentationml/2006/ole">
            <p:oleObj spid="_x0000_s2050" name="Hoja de cálculo" r:id="rId3" imgW="4168440" imgH="654120" progId="Excel.Sheet.8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2000" y="533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Cartera expuesta a Riesgo</a:t>
            </a:r>
            <a:endParaRPr lang="es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9" name="AutoShape 7"/>
          <p:cNvSpPr>
            <a:spLocks/>
          </p:cNvSpPr>
          <p:nvPr/>
        </p:nvSpPr>
        <p:spPr bwMode="auto">
          <a:xfrm>
            <a:off x="381000" y="4495800"/>
            <a:ext cx="2590800" cy="1066800"/>
          </a:xfrm>
          <a:prstGeom prst="borderCallout2">
            <a:avLst>
              <a:gd name="adj1" fmla="val 10713"/>
              <a:gd name="adj2" fmla="val 102940"/>
              <a:gd name="adj3" fmla="val 10713"/>
              <a:gd name="adj4" fmla="val 114704"/>
              <a:gd name="adj5" fmla="val -135713"/>
              <a:gd name="adj6" fmla="val 126472"/>
            </a:avLst>
          </a:prstGeom>
          <a:gradFill rotWithShape="0">
            <a:gsLst>
              <a:gs pos="0">
                <a:srgbClr val="FFCC99"/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Persona con 50 años o más que posee auto básico</a:t>
            </a:r>
            <a:endParaRPr lang="es-ES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>
            <a:off x="4038600" y="5029200"/>
            <a:ext cx="2362200" cy="1085850"/>
          </a:xfrm>
          <a:prstGeom prst="borderCallout2">
            <a:avLst>
              <a:gd name="adj1" fmla="val 10528"/>
              <a:gd name="adj2" fmla="val 103227"/>
              <a:gd name="adj3" fmla="val 10528"/>
              <a:gd name="adj4" fmla="val 115458"/>
              <a:gd name="adj5" fmla="val -135088"/>
              <a:gd name="adj6" fmla="val 128227"/>
            </a:avLst>
          </a:prstGeom>
          <a:gradFill rotWithShape="0">
            <a:gsLst>
              <a:gs pos="0">
                <a:srgbClr val="FFCC99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Persona menor a 25 años que posee auto deportivo</a:t>
            </a:r>
          </a:p>
          <a:p>
            <a:pPr algn="ctr"/>
            <a:endParaRPr lang="es-ES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71600" y="1524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latin typeface="Tahoma" pitchFamily="34" charset="0"/>
              </a:rPr>
              <a:t>Matriz “P” - Asegurados</a:t>
            </a:r>
            <a:endParaRPr lang="es-ES" sz="2000" b="1">
              <a:latin typeface="Tahom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Presentación de Modelos aditivos y Multiplicativos para la determinación de frecuencias por Grupo de Riesgo</a:t>
            </a:r>
            <a:endParaRPr lang="es-ES" sz="2000" b="1" u="sng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8486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s-ES_tradnl" sz="1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CONSIDERACIONES COMUNES PARA AMBOS MÉTODOS:</a:t>
            </a:r>
          </a:p>
          <a:p>
            <a:pPr marL="457200" indent="-457200">
              <a:spcBef>
                <a:spcPct val="50000"/>
              </a:spcBef>
            </a:pPr>
            <a:endParaRPr lang="es-ES_tradnl" sz="18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D60093"/>
                </a:solidFill>
              </a:rPr>
              <a:t>5.Determinaremos la cantidad de siniestros que se han producido dentro del período de tiempo considerado.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D60093"/>
                </a:solidFill>
              </a:rPr>
              <a:t>6.Determinaremos con dichos datos la matriz “C” 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D60093"/>
                </a:solidFill>
              </a:rPr>
              <a:t>	“c</a:t>
            </a:r>
            <a:r>
              <a:rPr lang="es-ES_tradnl" sz="1800" b="1" baseline="-25000">
                <a:solidFill>
                  <a:srgbClr val="D60093"/>
                </a:solidFill>
              </a:rPr>
              <a:t>ij</a:t>
            </a:r>
            <a:r>
              <a:rPr lang="es-ES_tradnl" sz="1800" b="1">
                <a:solidFill>
                  <a:srgbClr val="D60093"/>
                </a:solidFill>
              </a:rPr>
              <a:t>”: cantidad de vehículos siniestrados para el Grupo de riesgo “i” que posee el auto “j”.</a:t>
            </a:r>
            <a:endParaRPr lang="es-ES" sz="1800" b="1" baseline="-25000">
              <a:solidFill>
                <a:srgbClr val="D60093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438400" y="3962400"/>
          <a:ext cx="6172200" cy="1635125"/>
        </p:xfrm>
        <a:graphic>
          <a:graphicData uri="http://schemas.openxmlformats.org/presentationml/2006/ole">
            <p:oleObj spid="_x0000_s3074" name="Hoja de cálculo" r:id="rId3" imgW="3836160" imgH="1014480" progId="Excel.Sheet.8">
              <p:embed/>
            </p:oleObj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19200" y="4800600"/>
            <a:ext cx="762000" cy="7620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" y="5257800"/>
            <a:ext cx="762000" cy="3048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" y="4495800"/>
            <a:ext cx="762000" cy="6858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28600" y="4191000"/>
            <a:ext cx="762000" cy="2286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19200" y="4572000"/>
            <a:ext cx="762000" cy="1524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219200" y="4114800"/>
            <a:ext cx="762000" cy="3810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Detalle de Siniestros para cada grupo de Riesgo</a:t>
            </a:r>
          </a:p>
          <a:p>
            <a:pPr>
              <a:spcBef>
                <a:spcPct val="50000"/>
              </a:spcBef>
            </a:pPr>
            <a:endParaRPr lang="es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304800" y="4343400"/>
            <a:ext cx="2895600" cy="1066800"/>
          </a:xfrm>
          <a:prstGeom prst="borderCallout2">
            <a:avLst>
              <a:gd name="adj1" fmla="val 10713"/>
              <a:gd name="adj2" fmla="val 102630"/>
              <a:gd name="adj3" fmla="val 10713"/>
              <a:gd name="adj4" fmla="val 108551"/>
              <a:gd name="adj5" fmla="val -150000"/>
              <a:gd name="adj6" fmla="val 114472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76863"/>
                  <a:invGamma/>
                </a:schemeClr>
              </a:gs>
            </a:gsLst>
            <a:lin ang="27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Autos básicos Siniestrados donde los asegurados son personas de 50 años o más</a:t>
            </a:r>
            <a:endParaRPr lang="es-E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4724400" y="4800600"/>
            <a:ext cx="2362200" cy="1447800"/>
          </a:xfrm>
          <a:prstGeom prst="borderCallout2">
            <a:avLst>
              <a:gd name="adj1" fmla="val 7894"/>
              <a:gd name="adj2" fmla="val 103227"/>
              <a:gd name="adj3" fmla="val 7894"/>
              <a:gd name="adj4" fmla="val 115458"/>
              <a:gd name="adj5" fmla="val -101315"/>
              <a:gd name="adj6" fmla="val 12822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Autos deportivos Siniestrados donde los asegurados son personas menores a 25 años</a:t>
            </a:r>
            <a:endParaRPr lang="es-E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295400" y="2286000"/>
          <a:ext cx="6781800" cy="1143000"/>
        </p:xfrm>
        <a:graphic>
          <a:graphicData uri="http://schemas.openxmlformats.org/presentationml/2006/ole">
            <p:oleObj spid="_x0000_s4098" name="Hoja de cálculo" r:id="rId3" imgW="4168440" imgH="654120" progId="Excel.Sheet.8">
              <p:embed/>
            </p:oleObj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71600" y="1524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Matriz “C” - Siniestros</a:t>
            </a:r>
            <a:endParaRPr lang="es-ES" sz="2000" b="1" i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55650" y="908050"/>
            <a:ext cx="72723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latin typeface="Tahoma" pitchFamily="34" charset="0"/>
              </a:rPr>
              <a:t>Consideraciones:</a:t>
            </a:r>
          </a:p>
          <a:p>
            <a:pPr>
              <a:spcBef>
                <a:spcPct val="50000"/>
              </a:spcBef>
            </a:pP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Para cada grupo de riesgo es posible establecer una frecuencia observada. Así preliminarmente tenemos:</a:t>
            </a:r>
          </a:p>
          <a:p>
            <a:pPr>
              <a:spcBef>
                <a:spcPct val="50000"/>
              </a:spcBef>
            </a:pP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</a:t>
            </a:r>
            <a:r>
              <a:rPr lang="es-ES_tradnl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(ij)  </a:t>
            </a: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=   Siniestros del grupo de riesgo </a:t>
            </a:r>
            <a:r>
              <a:rPr lang="es-ES_tradnl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ij</a:t>
            </a: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		=  c</a:t>
            </a:r>
            <a:r>
              <a:rPr lang="es-ES_tradnl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(ij)</a:t>
            </a:r>
          </a:p>
          <a:p>
            <a:pPr>
              <a:spcBef>
                <a:spcPct val="50000"/>
              </a:spcBef>
            </a:pP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Expuestos a del grupo de riesgo </a:t>
            </a:r>
            <a:r>
              <a:rPr lang="es-ES_tradnl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ij 	</a:t>
            </a: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=</a:t>
            </a:r>
            <a:r>
              <a:rPr lang="es-ES_tradnl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</a:t>
            </a:r>
            <a:r>
              <a:rPr lang="es-ES_tradnl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(ij)</a:t>
            </a:r>
            <a:endParaRPr lang="es-AR" sz="2000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600200" y="25146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477000" y="2514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graphicFrame>
        <p:nvGraphicFramePr>
          <p:cNvPr id="11484" name="Group 220"/>
          <p:cNvGraphicFramePr>
            <a:graphicFrameLocks noGrp="1"/>
          </p:cNvGraphicFramePr>
          <p:nvPr/>
        </p:nvGraphicFramePr>
        <p:xfrm>
          <a:off x="1219200" y="3124200"/>
          <a:ext cx="6121400" cy="1453198"/>
        </p:xfrm>
        <a:graphic>
          <a:graphicData uri="http://schemas.openxmlformats.org/drawingml/2006/table">
            <a:tbl>
              <a:tblPr/>
              <a:tblGrid>
                <a:gridCol w="1473200"/>
                <a:gridCol w="1530350"/>
                <a:gridCol w="1852613"/>
                <a:gridCol w="126523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Grupos de Edad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 Básico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Alta Performance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Deportivo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y más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c11 / p11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c12 / p12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c13 / p13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25-50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c21 / p21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c22 / p22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c23 / p23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&lt;25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c31 / p31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c32 / p32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c33 / p33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83" name="Text Box 219"/>
          <p:cNvSpPr txBox="1">
            <a:spLocks noChangeArrowheads="1"/>
          </p:cNvSpPr>
          <p:nvPr/>
        </p:nvSpPr>
        <p:spPr bwMode="auto">
          <a:xfrm>
            <a:off x="838200" y="4999038"/>
            <a:ext cx="7239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Pero, si en principio se considera que la muestra por sí sola no es representativa y entonces el modelo busca establecer relaciones entre los distintos grupos, trabajando con mayor cantidad de expuestos a riesgo y siniestros.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908050"/>
            <a:ext cx="727233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latin typeface="Tahoma" pitchFamily="34" charset="0"/>
              </a:rPr>
              <a:t>Consideraciones:</a:t>
            </a:r>
          </a:p>
          <a:p>
            <a:pPr>
              <a:spcBef>
                <a:spcPct val="50000"/>
              </a:spcBef>
            </a:pPr>
            <a:r>
              <a:rPr lang="es-ES_tradnl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Así entonces, se estimará la frecuencia de siniestros para cada grupo a través de diferentes métodos, en este caso analizaremos:</a:t>
            </a:r>
          </a:p>
          <a:p>
            <a:pPr>
              <a:spcBef>
                <a:spcPct val="50000"/>
              </a:spcBef>
            </a:pPr>
            <a:endParaRPr lang="es-ES_tradnl" sz="28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el “Esquema Aditivo” y </a:t>
            </a:r>
          </a:p>
          <a:p>
            <a:pPr algn="ctr">
              <a:spcBef>
                <a:spcPct val="50000"/>
              </a:spcBef>
            </a:pPr>
            <a:r>
              <a:rPr lang="es-ES_tradnl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el “Esquema Multiplicativo”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2057400" y="3886200"/>
            <a:ext cx="4824413" cy="15128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87675" y="2603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DATOS A UTILIZAR</a:t>
            </a:r>
            <a:endParaRPr lang="es-AR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6868" name="Group 484"/>
          <p:cNvGraphicFramePr>
            <a:graphicFrameLocks noGrp="1"/>
          </p:cNvGraphicFramePr>
          <p:nvPr/>
        </p:nvGraphicFramePr>
        <p:xfrm>
          <a:off x="1042988" y="1676400"/>
          <a:ext cx="6840537" cy="1920240"/>
        </p:xfrm>
        <a:graphic>
          <a:graphicData uri="http://schemas.openxmlformats.org/drawingml/2006/table">
            <a:tbl>
              <a:tblPr/>
              <a:tblGrid>
                <a:gridCol w="1287462"/>
                <a:gridCol w="1520825"/>
                <a:gridCol w="1684338"/>
                <a:gridCol w="1266825"/>
                <a:gridCol w="1081087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Grupos de Edad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 Básico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Alta Performance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Deportivo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y más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6.000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3.241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4.500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13.741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25-50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5827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1.280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792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7.899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&lt;25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3.570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1.622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1.120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6.312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15.397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6.143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6.412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27.952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862" name="Text Box 478"/>
          <p:cNvSpPr txBox="1">
            <a:spLocks noChangeArrowheads="1"/>
          </p:cNvSpPr>
          <p:nvPr/>
        </p:nvSpPr>
        <p:spPr bwMode="auto">
          <a:xfrm>
            <a:off x="900113" y="1052513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latin typeface="Tahoma" pitchFamily="34" charset="0"/>
              </a:rPr>
              <a:t>Expuestos a Riesgo </a:t>
            </a:r>
            <a:endParaRPr lang="es-AR" sz="2000" b="1">
              <a:latin typeface="Tahoma" pitchFamily="34" charset="0"/>
            </a:endParaRPr>
          </a:p>
        </p:txBody>
      </p:sp>
      <p:graphicFrame>
        <p:nvGraphicFramePr>
          <p:cNvPr id="16972" name="Group 588"/>
          <p:cNvGraphicFramePr>
            <a:graphicFrameLocks noGrp="1"/>
          </p:cNvGraphicFramePr>
          <p:nvPr/>
        </p:nvGraphicFramePr>
        <p:xfrm>
          <a:off x="1116013" y="4508500"/>
          <a:ext cx="6911975" cy="1920240"/>
        </p:xfrm>
        <a:graphic>
          <a:graphicData uri="http://schemas.openxmlformats.org/drawingml/2006/table">
            <a:tbl>
              <a:tblPr/>
              <a:tblGrid>
                <a:gridCol w="1508125"/>
                <a:gridCol w="1454150"/>
                <a:gridCol w="1651000"/>
                <a:gridCol w="1220787"/>
                <a:gridCol w="107791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Grupos de Edad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 Básico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Alta Performance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Deportivo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y más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1132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25-50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408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660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&lt;25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286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195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168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648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993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627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819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2.440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973" name="Text Box 589"/>
          <p:cNvSpPr txBox="1">
            <a:spLocks noChangeArrowheads="1"/>
          </p:cNvSpPr>
          <p:nvPr/>
        </p:nvSpPr>
        <p:spPr bwMode="auto">
          <a:xfrm>
            <a:off x="1116013" y="3933825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latin typeface="Tahoma" pitchFamily="34" charset="0"/>
              </a:rPr>
              <a:t>Siniestros</a:t>
            </a:r>
            <a:endParaRPr lang="es-AR" sz="2000" b="1">
              <a:latin typeface="Tahom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684213" y="836613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Frecuencia Global(F</a:t>
            </a:r>
            <a:r>
              <a:rPr lang="es-ES_tradnl" sz="23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</a:t>
            </a: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=</a:t>
            </a:r>
            <a:r>
              <a:rPr lang="es-ES_tradnl">
                <a:latin typeface="Tahoma" pitchFamily="34" charset="0"/>
              </a:rPr>
              <a:t> </a:t>
            </a:r>
            <a:endParaRPr lang="es-ES">
              <a:latin typeface="Tahoma" pitchFamily="34" charset="0"/>
            </a:endParaRP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4572000" y="692150"/>
            <a:ext cx="3048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Total de Siniestros</a:t>
            </a:r>
          </a:p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Total de Pólizas</a:t>
            </a:r>
            <a:endParaRPr lang="es-ES" sz="23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4716463" y="1196975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755650" y="2133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Frecuencia Global(F</a:t>
            </a:r>
            <a:r>
              <a:rPr lang="es-ES_tradnl" sz="23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</a:t>
            </a: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=</a:t>
            </a:r>
            <a:r>
              <a:rPr lang="es-ES_tradnl">
                <a:latin typeface="Tahoma" pitchFamily="34" charset="0"/>
              </a:rPr>
              <a:t> </a:t>
            </a:r>
            <a:endParaRPr lang="es-ES">
              <a:latin typeface="Tahoma" pitchFamily="34" charset="0"/>
            </a:endParaRP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4716463" y="1989138"/>
            <a:ext cx="3048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2.440</a:t>
            </a:r>
          </a:p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27.952</a:t>
            </a:r>
            <a:endParaRPr lang="es-ES" sz="23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7495" name="Line 87"/>
          <p:cNvSpPr>
            <a:spLocks noChangeShapeType="1"/>
          </p:cNvSpPr>
          <p:nvPr/>
        </p:nvSpPr>
        <p:spPr bwMode="auto">
          <a:xfrm>
            <a:off x="4643438" y="24209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6248400" y="2205038"/>
            <a:ext cx="2895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200" b="1">
                <a:latin typeface="Tahoma" pitchFamily="34" charset="0"/>
              </a:rPr>
              <a:t>= 8,7274%</a:t>
            </a:r>
            <a:endParaRPr lang="es-ES" sz="2200" b="1">
              <a:latin typeface="Tahoma" pitchFamily="34" charset="0"/>
            </a:endParaRPr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755650" y="3284538"/>
            <a:ext cx="7272338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Si multiplicamos la frecuencia global de la cartera, por los expuestos a riesgo de cada grupo, es decir:</a:t>
            </a:r>
          </a:p>
          <a:p>
            <a:pPr algn="ctr">
              <a:spcBef>
                <a:spcPct val="50000"/>
              </a:spcBef>
            </a:pPr>
            <a:endParaRPr lang="es-ES_tradnl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</a:t>
            </a:r>
            <a:r>
              <a:rPr lang="es-ES_tradnl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(ij)</a:t>
            </a: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* F</a:t>
            </a:r>
            <a:r>
              <a:rPr lang="es-ES_tradnl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</a:t>
            </a: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= Siniestros estimados para cada grupo de riesgo</a:t>
            </a:r>
            <a:endParaRPr lang="es-ES_tradnl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s-AR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11188" y="404813"/>
            <a:ext cx="7705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Llegamos a los siguientes resultados:</a:t>
            </a:r>
            <a:endParaRPr lang="es-AR" sz="19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8548" name="Text Box 116"/>
          <p:cNvSpPr txBox="1">
            <a:spLocks noChangeArrowheads="1"/>
          </p:cNvSpPr>
          <p:nvPr/>
        </p:nvSpPr>
        <p:spPr bwMode="auto">
          <a:xfrm>
            <a:off x="684213" y="3213100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Si comparamos los “Siniestros Reales” de cada grupo de riesgo c</a:t>
            </a:r>
            <a:r>
              <a:rPr lang="es-ES_tradnl" sz="1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(ij) </a:t>
            </a:r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con los “Siniestros Estimados” de esta manera, observamos los siguientes Desvíos:</a:t>
            </a:r>
            <a:endParaRPr lang="es-AR" sz="1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8655" name="Object 223"/>
          <p:cNvGraphicFramePr>
            <a:graphicFrameLocks noChangeAspect="1"/>
          </p:cNvGraphicFramePr>
          <p:nvPr/>
        </p:nvGraphicFramePr>
        <p:xfrm>
          <a:off x="838200" y="1066800"/>
          <a:ext cx="7239000" cy="1703388"/>
        </p:xfrm>
        <a:graphic>
          <a:graphicData uri="http://schemas.openxmlformats.org/presentationml/2006/ole">
            <p:oleObj spid="_x0000_s5122" name="Hoja de cálculo" r:id="rId3" imgW="4840920" imgH="1141920" progId="Excel.Sheet.8">
              <p:embed/>
            </p:oleObj>
          </a:graphicData>
        </a:graphic>
      </p:graphicFrame>
      <p:graphicFrame>
        <p:nvGraphicFramePr>
          <p:cNvPr id="18656" name="Object 224"/>
          <p:cNvGraphicFramePr>
            <a:graphicFrameLocks noChangeAspect="1"/>
          </p:cNvGraphicFramePr>
          <p:nvPr/>
        </p:nvGraphicFramePr>
        <p:xfrm>
          <a:off x="838200" y="4343400"/>
          <a:ext cx="7239000" cy="1462088"/>
        </p:xfrm>
        <a:graphic>
          <a:graphicData uri="http://schemas.openxmlformats.org/presentationml/2006/ole">
            <p:oleObj spid="_x0000_s5123" name="Hoja de cálculo" r:id="rId4" imgW="4840920" imgH="980280" progId="Excel.Sheet.8">
              <p:embed/>
            </p:oleObj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705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Gráficamente:</a:t>
            </a:r>
            <a:endParaRPr lang="es-AR" sz="19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1587" name="Object 83"/>
          <p:cNvGraphicFramePr>
            <a:graphicFrameLocks noChangeAspect="1"/>
          </p:cNvGraphicFramePr>
          <p:nvPr/>
        </p:nvGraphicFramePr>
        <p:xfrm>
          <a:off x="685800" y="1295400"/>
          <a:ext cx="7924800" cy="4232275"/>
        </p:xfrm>
        <a:graphic>
          <a:graphicData uri="http://schemas.openxmlformats.org/presentationml/2006/ole">
            <p:oleObj spid="_x0000_s6146" name="Hoja de cálculo" r:id="rId3" imgW="4281120" imgH="2293200" progId="Excel.Sheet.8">
              <p:embed/>
            </p:oleObj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705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Gráficamente:</a:t>
            </a:r>
            <a:endParaRPr lang="es-AR" sz="19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33400" y="1371600"/>
          <a:ext cx="8077200" cy="4267200"/>
        </p:xfrm>
        <a:graphic>
          <a:graphicData uri="http://schemas.openxmlformats.org/presentationml/2006/ole">
            <p:oleObj spid="_x0000_s7170" name="Hoja de cálculo" r:id="rId3" imgW="4233600" imgH="1893600" progId="Excel.Sheet.8">
              <p:embed/>
            </p:oleObj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70025"/>
          </a:xfrm>
        </p:spPr>
        <p:txBody>
          <a:bodyPr/>
          <a:lstStyle/>
          <a:p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</a:rPr>
              <a:t>"Solvencia - Distribución de Pasivos y Determinación de Primas”</a:t>
            </a:r>
            <a:br>
              <a:rPr lang="es-AR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sz="3200" b="1" dirty="0" smtClean="0">
                <a:solidFill>
                  <a:srgbClr val="C00000"/>
                </a:solidFill>
              </a:rPr>
              <a:t>CONTEXTO</a:t>
            </a:r>
            <a:endParaRPr lang="es-AR" dirty="0">
              <a:solidFill>
                <a:srgbClr val="C00000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7786742" cy="300039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AR" sz="2000" b="1" i="1" dirty="0" smtClean="0"/>
              <a:t>Los requerimientos de solvencia son esenciales en la supervisión de aseguradores y en la protección de los asegurados. Las reservas técnicas del asegurador deben ser suficientes para cubrir todos los reclamos esperados y algunas pérdidas inesperadas, lo cual debe estar contemplado en los requerimientos de valuación aplicables.</a:t>
            </a:r>
          </a:p>
          <a:p>
            <a:pPr algn="l">
              <a:buFont typeface="Arial" pitchFamily="34" charset="0"/>
              <a:buChar char="•"/>
            </a:pPr>
            <a:r>
              <a:rPr lang="es-AR" sz="2000" b="1" i="1" dirty="0" smtClean="0"/>
              <a:t> </a:t>
            </a:r>
            <a:r>
              <a:rPr lang="es-AR" sz="2000" b="1" i="1" dirty="0" smtClean="0">
                <a:solidFill>
                  <a:schemeClr val="accent6">
                    <a:lumMod val="50000"/>
                  </a:schemeClr>
                </a:solidFill>
              </a:rPr>
              <a:t>En este contexto, este panel tratará importantes aspectos tales como la distribución de pasivos y la determinación de primas mediante el uso de sistemas de </a:t>
            </a:r>
            <a:r>
              <a:rPr lang="es-AR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scoring</a:t>
            </a:r>
            <a:r>
              <a:rPr lang="es-AR" sz="1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AR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900113" y="765175"/>
            <a:ext cx="727233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Conclusión: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Frecuencia Global no se visualiza en cada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grupo de riesgo en forma particular,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por lo cual deberemos determinar las f(ij)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correspondiente a cada grupo de riesgo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s-ES_tradnl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Veamos ahora como a través de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una relación aditiva entre factores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logramos conformar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“La matriz de Frecuencias Parciales”</a:t>
            </a:r>
            <a:endParaRPr lang="es-AR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9610" name="Group 154"/>
          <p:cNvGraphicFramePr>
            <a:graphicFrameLocks noGrp="1"/>
          </p:cNvGraphicFramePr>
          <p:nvPr/>
        </p:nvGraphicFramePr>
        <p:xfrm>
          <a:off x="1619250" y="4581525"/>
          <a:ext cx="5832475" cy="1728788"/>
        </p:xfrm>
        <a:graphic>
          <a:graphicData uri="http://schemas.openxmlformats.org/drawingml/2006/table">
            <a:tbl>
              <a:tblPr/>
              <a:tblGrid>
                <a:gridCol w="1335088"/>
                <a:gridCol w="1385887"/>
                <a:gridCol w="1677988"/>
                <a:gridCol w="1433512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Grupos de Edad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 Básico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Alta Performance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Deportivo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y más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f11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f12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f13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25-50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f21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f22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f23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&lt;25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f31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f32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f33</a:t>
                      </a:r>
                      <a:endParaRPr kumimoji="0" lang="es-E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027988" y="4292600"/>
          <a:ext cx="503237" cy="438150"/>
        </p:xfrm>
        <a:graphic>
          <a:graphicData uri="http://schemas.openxmlformats.org/presentationml/2006/ole">
            <p:oleObj spid="_x0000_s8194" name="Ecuación" r:id="rId3" imgW="291973" imgH="253890" progId="Equation.3">
              <p:embed/>
            </p:oleObj>
          </a:graphicData>
        </a:graphic>
      </p:graphicFrame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539750" y="692150"/>
            <a:ext cx="8208963" cy="42497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515" name="WordArt 35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554355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A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“ESQUEMA ADITIVO”</a:t>
            </a:r>
          </a:p>
          <a:p>
            <a:pPr algn="ctr"/>
            <a:endParaRPr lang="es-AR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s-A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MODELIZACIÓN</a:t>
            </a:r>
          </a:p>
        </p:txBody>
      </p:sp>
      <p:pic>
        <p:nvPicPr>
          <p:cNvPr id="20516" name="Picture 36" descr="j0212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589588"/>
            <a:ext cx="1295400" cy="812800"/>
          </a:xfrm>
          <a:prstGeom prst="rect">
            <a:avLst/>
          </a:prstGeom>
          <a:noFill/>
        </p:spPr>
      </p:pic>
      <p:pic>
        <p:nvPicPr>
          <p:cNvPr id="20518" name="Picture 38" descr="vld4_dvc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5661025"/>
            <a:ext cx="646112" cy="647700"/>
          </a:xfrm>
          <a:prstGeom prst="rect">
            <a:avLst/>
          </a:prstGeom>
          <a:noFill/>
        </p:spPr>
      </p:pic>
      <p:pic>
        <p:nvPicPr>
          <p:cNvPr id="20519" name="Picture 39" descr="kavpg4i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5661025"/>
            <a:ext cx="719137" cy="628650"/>
          </a:xfrm>
          <a:prstGeom prst="rect">
            <a:avLst/>
          </a:prstGeom>
          <a:noFill/>
        </p:spPr>
      </p:pic>
      <p:pic>
        <p:nvPicPr>
          <p:cNvPr id="20522" name="Picture 42" descr="ghdvdgrp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5661025"/>
            <a:ext cx="719137" cy="628650"/>
          </a:xfrm>
          <a:prstGeom prst="rect">
            <a:avLst/>
          </a:prstGeom>
          <a:noFill/>
        </p:spPr>
      </p:pic>
      <p:pic>
        <p:nvPicPr>
          <p:cNvPr id="20523" name="Picture 43" descr="kcigsver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373688"/>
            <a:ext cx="2454275" cy="1184275"/>
          </a:xfrm>
          <a:prstGeom prst="rect">
            <a:avLst/>
          </a:prstGeom>
          <a:noFill/>
        </p:spPr>
      </p:pic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7019925" y="260350"/>
            <a:ext cx="187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solidFill>
                  <a:srgbClr val="D60093"/>
                </a:solidFill>
                <a:hlinkClick r:id="rId9" action="ppaction://hlinkfile"/>
              </a:rPr>
              <a:t>jornadas actuariales def.xls</a:t>
            </a:r>
            <a:endParaRPr lang="es-ES_tradnl" sz="1200">
              <a:solidFill>
                <a:srgbClr val="D60093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676260"/>
          </a:xfrm>
        </p:spPr>
        <p:txBody>
          <a:bodyPr/>
          <a:lstStyle/>
          <a:p>
            <a:r>
              <a:rPr lang="es-AR" dirty="0" smtClean="0"/>
              <a:t>Esquema Aditivo</a:t>
            </a:r>
            <a:endParaRPr lang="es-AR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424756" cy="50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 del Modelo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15D61-9B6B-48E6-85C0-4033F2972F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8096271" cy="302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Método de Mínimos Cuadrados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15D61-9B6B-48E6-85C0-4033F2972F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6943743" cy="36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Mínimos Cuadrados Ponderados</a:t>
            </a: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15D61-9B6B-48E6-85C0-4033F2972F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3578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6929456" cy="212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539750" y="692150"/>
            <a:ext cx="8208963" cy="42497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515" name="WordArt 35"/>
          <p:cNvSpPr>
            <a:spLocks noChangeArrowheads="1" noChangeShapeType="1" noTextEdit="1"/>
          </p:cNvSpPr>
          <p:nvPr/>
        </p:nvSpPr>
        <p:spPr bwMode="auto">
          <a:xfrm>
            <a:off x="1619250" y="1773238"/>
            <a:ext cx="554355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AR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“ESQUEMA </a:t>
            </a:r>
            <a:r>
              <a:rPr lang="es-AR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MUTIPLICATIVO”</a:t>
            </a:r>
            <a:endParaRPr lang="es-AR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endParaRPr lang="es-AR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s-AR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MODELIZACIÓN</a:t>
            </a:r>
          </a:p>
        </p:txBody>
      </p:sp>
      <p:pic>
        <p:nvPicPr>
          <p:cNvPr id="20516" name="Picture 36" descr="j021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589588"/>
            <a:ext cx="1295400" cy="812800"/>
          </a:xfrm>
          <a:prstGeom prst="rect">
            <a:avLst/>
          </a:prstGeom>
          <a:noFill/>
        </p:spPr>
      </p:pic>
      <p:pic>
        <p:nvPicPr>
          <p:cNvPr id="20518" name="Picture 38" descr="vld4_dvc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661025"/>
            <a:ext cx="646112" cy="647700"/>
          </a:xfrm>
          <a:prstGeom prst="rect">
            <a:avLst/>
          </a:prstGeom>
          <a:noFill/>
        </p:spPr>
      </p:pic>
      <p:pic>
        <p:nvPicPr>
          <p:cNvPr id="20519" name="Picture 39" descr="kavpg4i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661025"/>
            <a:ext cx="719137" cy="628650"/>
          </a:xfrm>
          <a:prstGeom prst="rect">
            <a:avLst/>
          </a:prstGeom>
          <a:noFill/>
        </p:spPr>
      </p:pic>
      <p:pic>
        <p:nvPicPr>
          <p:cNvPr id="20522" name="Picture 42" descr="ghdvdgrp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661025"/>
            <a:ext cx="719137" cy="628650"/>
          </a:xfrm>
          <a:prstGeom prst="rect">
            <a:avLst/>
          </a:prstGeom>
          <a:noFill/>
        </p:spPr>
      </p:pic>
      <p:pic>
        <p:nvPicPr>
          <p:cNvPr id="20523" name="Picture 43" descr="kcigsver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5373688"/>
            <a:ext cx="2454275" cy="1184275"/>
          </a:xfrm>
          <a:prstGeom prst="rect">
            <a:avLst/>
          </a:prstGeom>
          <a:noFill/>
        </p:spPr>
      </p:pic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7019925" y="260350"/>
            <a:ext cx="187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>
                <a:solidFill>
                  <a:srgbClr val="D60093"/>
                </a:solidFill>
                <a:hlinkClick r:id="rId7" action="ppaction://hlinkfile"/>
              </a:rPr>
              <a:t>jornadas actuariales def.xls</a:t>
            </a:r>
            <a:endParaRPr lang="es-ES_tradnl" sz="1200">
              <a:solidFill>
                <a:srgbClr val="D60093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7634522" y="4000504"/>
            <a:ext cx="652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∏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Esquema Multiplicativo</a:t>
            </a:r>
            <a:endParaRPr lang="es-AR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15D61-9B6B-48E6-85C0-4033F2972F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85926"/>
            <a:ext cx="2133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4357694"/>
            <a:ext cx="392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500702"/>
            <a:ext cx="5295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000132"/>
          </a:xfrm>
        </p:spPr>
        <p:txBody>
          <a:bodyPr/>
          <a:lstStyle/>
          <a:p>
            <a:r>
              <a:rPr lang="es-AR" b="1" dirty="0" smtClean="0"/>
              <a:t>Sistema de Información</a:t>
            </a:r>
            <a:endParaRPr lang="es-A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643998" cy="4595826"/>
          </a:xfrm>
        </p:spPr>
        <p:txBody>
          <a:bodyPr/>
          <a:lstStyle/>
          <a:p>
            <a:r>
              <a:rPr lang="es-AR" b="1" dirty="0" smtClean="0"/>
              <a:t>Generación de Bases de </a:t>
            </a:r>
            <a:r>
              <a:rPr lang="es-AR" b="1" dirty="0" smtClean="0"/>
              <a:t>Datos</a:t>
            </a:r>
          </a:p>
          <a:p>
            <a:pPr lvl="1"/>
            <a:r>
              <a:rPr lang="es-AR" b="1" dirty="0" smtClean="0"/>
              <a:t>Codificación amplia</a:t>
            </a:r>
            <a:endParaRPr lang="es-AR" b="1" dirty="0" smtClean="0"/>
          </a:p>
          <a:p>
            <a:pPr>
              <a:buNone/>
            </a:pPr>
            <a:endParaRPr lang="es-AR" b="1" dirty="0" smtClean="0"/>
          </a:p>
          <a:p>
            <a:r>
              <a:rPr lang="es-AR" b="1" dirty="0" smtClean="0"/>
              <a:t>Información Estadística: </a:t>
            </a:r>
          </a:p>
          <a:p>
            <a:pPr lvl="1"/>
            <a:r>
              <a:rPr lang="es-AR" b="1" dirty="0" smtClean="0"/>
              <a:t>Clasificación, Matrices</a:t>
            </a:r>
            <a:endParaRPr lang="es-AR" b="1" dirty="0" smtClean="0"/>
          </a:p>
          <a:p>
            <a:pPr lvl="1"/>
            <a:r>
              <a:rPr lang="es-AR" b="1" dirty="0" smtClean="0"/>
              <a:t>Histogramas (frecuencia, severidad)</a:t>
            </a:r>
          </a:p>
          <a:p>
            <a:pPr lvl="1">
              <a:buNone/>
            </a:pPr>
            <a:endParaRPr lang="es-AR" b="1" dirty="0" smtClean="0"/>
          </a:p>
          <a:p>
            <a:r>
              <a:rPr lang="es-AR" b="1" dirty="0" smtClean="0"/>
              <a:t>Conciliación entre información de balance e información estadística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623870"/>
          </a:xfrm>
        </p:spPr>
        <p:txBody>
          <a:bodyPr/>
          <a:lstStyle/>
          <a:p>
            <a:r>
              <a:rPr lang="es-AR" sz="3600" b="1" dirty="0" smtClean="0">
                <a:solidFill>
                  <a:schemeClr val="accent6">
                    <a:lumMod val="50000"/>
                  </a:schemeClr>
                </a:solidFill>
              </a:rPr>
              <a:t>Estructura Básica del Informe Actuarial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7772400" cy="5715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Resumen Ejecutivo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Objeto y Alcance</a:t>
            </a:r>
            <a:endParaRPr lang="es-A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Descripción de los aspectos técnicos de las Carteras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Descripción de los aspectos técnicos del Reaseguro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Datos:</a:t>
            </a:r>
            <a:r>
              <a:rPr lang="es-AR" sz="2400" b="1" dirty="0" smtClean="0"/>
              <a:t> </a:t>
            </a:r>
            <a:r>
              <a:rPr lang="es-AR" sz="1600" b="1" dirty="0" smtClean="0">
                <a:solidFill>
                  <a:srgbClr val="000000"/>
                </a:solidFill>
              </a:rPr>
              <a:t>fuentes, opinión sobre suficiencia, confiabilidad y su relación con la información contable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Hipótesis:</a:t>
            </a:r>
            <a:r>
              <a:rPr lang="es-AR" sz="2400" b="1" dirty="0" smtClean="0"/>
              <a:t> </a:t>
            </a:r>
            <a:r>
              <a:rPr lang="es-AR" sz="1600" b="1" dirty="0" smtClean="0">
                <a:solidFill>
                  <a:srgbClr val="000000"/>
                </a:solidFill>
              </a:rPr>
              <a:t>Realistas,  Explícitas, Consistentes, Proceso de selección de hipótesis, Modificación de hipótesis respecto de estudios anteriores y cuantificación del impacto.</a:t>
            </a:r>
            <a:endParaRPr lang="es-AR" sz="16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Metodología:</a:t>
            </a:r>
            <a:r>
              <a:rPr lang="es-AR" sz="2400" b="1" dirty="0" smtClean="0"/>
              <a:t> </a:t>
            </a:r>
            <a:r>
              <a:rPr lang="es-AR" sz="1600" b="1" dirty="0" smtClean="0">
                <a:solidFill>
                  <a:srgbClr val="000000"/>
                </a:solidFill>
              </a:rPr>
              <a:t>Métodos Analíticos, de Simulación, Aproximaciones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Resultados: </a:t>
            </a:r>
            <a:r>
              <a:rPr lang="es-AR" sz="1600" b="1" dirty="0" smtClean="0">
                <a:solidFill>
                  <a:srgbClr val="000000"/>
                </a:solidFill>
              </a:rPr>
              <a:t>La metodología empleada para las proyecciones financieras debe ser descripta de una manera que provea suficiente información para un actuario u otra persona cono conocimientos relevantes para interpretar los resultados del informe. Comparación con resultados anteriores. Efectos de hechos posteriores  a la fecha de valuación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</a:rPr>
              <a:t>Dictamen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b="1" dirty="0" smtClean="0">
                <a:solidFill>
                  <a:schemeClr val="accent2">
                    <a:lumMod val="75000"/>
                  </a:schemeClr>
                </a:solidFill>
              </a:rPr>
              <a:t>"Solvencia - Distribución de Pasivos y Determinación de Primas”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_tradnl" sz="3200" b="1" dirty="0" smtClean="0">
                <a:solidFill>
                  <a:srgbClr val="FF0000"/>
                </a:solidFill>
              </a:rPr>
              <a:t>Introducción al “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Scoring</a:t>
            </a:r>
            <a:r>
              <a:rPr lang="es-ES_tradnl" sz="3200" b="1" dirty="0" smtClean="0">
                <a:solidFill>
                  <a:srgbClr val="FF0000"/>
                </a:solidFill>
              </a:rPr>
              <a:t>”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/>
              <a:t>Objetivo</a:t>
            </a:r>
          </a:p>
          <a:p>
            <a:r>
              <a:rPr lang="es-AR" b="1" dirty="0" smtClean="0"/>
              <a:t>Modelo</a:t>
            </a:r>
          </a:p>
          <a:p>
            <a:r>
              <a:rPr lang="es-AR" b="1" dirty="0" smtClean="0"/>
              <a:t>Ejemplo</a:t>
            </a:r>
          </a:p>
          <a:p>
            <a:r>
              <a:rPr lang="es-AR" b="1" dirty="0" smtClean="0"/>
              <a:t>Profesionalidad</a:t>
            </a:r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pPr algn="l"/>
            <a:r>
              <a:rPr lang="es-AR" b="1" dirty="0" smtClean="0">
                <a:solidFill>
                  <a:srgbClr val="000099"/>
                </a:solidFill>
              </a:rPr>
              <a:t>10</a:t>
            </a:r>
            <a:r>
              <a:rPr lang="es-AR" b="1" dirty="0">
                <a:solidFill>
                  <a:srgbClr val="000099"/>
                </a:solidFill>
              </a:rPr>
              <a:t>.- DICTAMEN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algn="just"/>
            <a:endParaRPr lang="en-GB">
              <a:solidFill>
                <a:srgbClr val="000000"/>
              </a:solidFill>
            </a:endParaRPr>
          </a:p>
          <a:p>
            <a:endParaRPr lang="es-AR">
              <a:solidFill>
                <a:srgbClr val="000000"/>
              </a:solidFill>
            </a:endParaRPr>
          </a:p>
          <a:p>
            <a:endParaRPr lang="es-AR">
              <a:solidFill>
                <a:srgbClr val="000000"/>
              </a:solidFill>
            </a:endParaRPr>
          </a:p>
        </p:txBody>
      </p:sp>
      <p:sp>
        <p:nvSpPr>
          <p:cNvPr id="51204" name="Rectangle 1028"/>
          <p:cNvSpPr>
            <a:spLocks noChangeArrowheads="1"/>
          </p:cNvSpPr>
          <p:nvPr/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Suficiencia y Confiabilidad de los Datos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Razonabilidad de las Hipótesis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Validez de la Metodología y de la Consistencia con </a:t>
            </a:r>
            <a:r>
              <a:rPr lang="es-AR" sz="3200" b="1" dirty="0" smtClean="0">
                <a:solidFill>
                  <a:srgbClr val="000000"/>
                </a:solidFill>
              </a:rPr>
              <a:t>Principios Actuariales</a:t>
            </a:r>
            <a:endParaRPr lang="es-AR" sz="3200" b="1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AR" sz="3200" b="1" dirty="0">
                <a:solidFill>
                  <a:srgbClr val="000000"/>
                </a:solidFill>
              </a:rPr>
              <a:t>Cumplimiento de Normas legales y Profesionales (A.A.I.)</a:t>
            </a:r>
            <a:endParaRPr lang="es-AR" sz="3200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AR" b="1" dirty="0" smtClean="0">
                <a:solidFill>
                  <a:srgbClr val="FF0000"/>
                </a:solidFill>
              </a:rPr>
              <a:t>PROFESIONALISMO</a:t>
            </a:r>
          </a:p>
          <a:p>
            <a:pPr algn="ctr">
              <a:buFontTx/>
              <a:buNone/>
            </a:pPr>
            <a:endParaRPr lang="es-AR" b="1" dirty="0" smtClean="0"/>
          </a:p>
          <a:p>
            <a:r>
              <a:rPr lang="es-AR" b="1" dirty="0" smtClean="0"/>
              <a:t>Contenidos Curriculares: “Syllabus”</a:t>
            </a:r>
          </a:p>
          <a:p>
            <a:r>
              <a:rPr lang="es-AR" b="1" dirty="0" smtClean="0"/>
              <a:t>Normas de Práctica Profesional</a:t>
            </a:r>
          </a:p>
          <a:p>
            <a:r>
              <a:rPr lang="es-AR" b="1" dirty="0" smtClean="0"/>
              <a:t>Tribunal de Ética Profesional</a:t>
            </a:r>
            <a:endParaRPr lang="es-ES" b="1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285750"/>
            <a:ext cx="7172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29BA2-0B70-4481-A476-0A1EF6704575}" type="slidenum">
              <a:rPr lang="es-ES_tradnl" smtClean="0"/>
              <a:pPr/>
              <a:t>31</a:t>
            </a:fld>
            <a:endParaRPr lang="es-ES_tradnl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63A59-C41E-456E-A1E2-755CB2E38D6F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15363" name="Picture 2" descr="BD0511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788" y="571480"/>
            <a:ext cx="18986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43213" y="5589588"/>
            <a:ext cx="6019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MX" sz="3200" b="1" dirty="0" smtClean="0">
                <a:solidFill>
                  <a:srgbClr val="CC3300"/>
                </a:solidFill>
                <a:latin typeface="Arial" charset="0"/>
              </a:rPr>
              <a:t>                        Muchas Gracias</a:t>
            </a:r>
            <a:endParaRPr lang="es-MX" sz="1400" b="1" dirty="0" smtClean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solidFill>
                  <a:srgbClr val="CC3300"/>
                </a:solidFill>
                <a:latin typeface="Arial" charset="0"/>
              </a:rPr>
              <a:t>Eduardo Melinsky</a:t>
            </a:r>
          </a:p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solidFill>
                  <a:srgbClr val="CC3300"/>
                </a:solidFill>
                <a:latin typeface="Arial" charset="0"/>
              </a:rPr>
              <a:t>edumel@melpel.com.ar</a:t>
            </a:r>
            <a:endParaRPr lang="es-ES" sz="1400" b="1" dirty="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15366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813425"/>
            <a:ext cx="1214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214813"/>
            <a:ext cx="80724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571480"/>
            <a:ext cx="271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1.- </a:t>
            </a:r>
            <a:r>
              <a:rPr lang="es-AR" b="1" dirty="0" smtClean="0"/>
              <a:t>Objetivo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1571612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2.- </a:t>
            </a:r>
            <a:r>
              <a:rPr lang="es-AR" b="1" dirty="0" smtClean="0"/>
              <a:t>Modelo Lineal</a:t>
            </a:r>
            <a:endParaRPr lang="es-AR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64291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3.- </a:t>
            </a:r>
            <a:r>
              <a:rPr lang="es-AR" b="1" dirty="0" smtClean="0"/>
              <a:t>Ejemplo</a:t>
            </a:r>
            <a:endParaRPr lang="es-AR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4643438" y="1467137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4.- </a:t>
            </a:r>
            <a:r>
              <a:rPr lang="es-AR" b="1" dirty="0" smtClean="0"/>
              <a:t>Profesión Actuarial</a:t>
            </a:r>
            <a:endParaRPr lang="es-A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95400" y="3657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496728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AR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MODELOS LINEALES</a:t>
            </a:r>
          </a:p>
          <a:p>
            <a:pPr algn="ctr"/>
            <a:r>
              <a:rPr lang="es-AR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 EN LA TARIFICACIÓN </a:t>
            </a:r>
          </a:p>
          <a:p>
            <a:pPr algn="ctr"/>
            <a:r>
              <a:rPr lang="es-AR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DE SEGUROS PATRIMONIALES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latin typeface="Tahoma" pitchFamily="34" charset="0"/>
              </a:rPr>
              <a:t>Objetivo</a:t>
            </a:r>
            <a:endParaRPr lang="es-ES_tradnl" sz="2800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s-ES_tradnl" sz="24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Plantear el Problema del reconocimiento de riesgos específicos dentro de cada cartera</a:t>
            </a:r>
          </a:p>
          <a:p>
            <a:pPr>
              <a:lnSpc>
                <a:spcPct val="140000"/>
              </a:lnSpc>
            </a:pPr>
            <a:r>
              <a:rPr lang="es-ES_tradnl" sz="24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Caracterizar los riesgos en función de la experiencia global de la cartera</a:t>
            </a:r>
          </a:p>
          <a:p>
            <a:pPr>
              <a:lnSpc>
                <a:spcPct val="140000"/>
              </a:lnSpc>
            </a:pPr>
            <a:r>
              <a:rPr lang="es-ES_tradnl" sz="24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Presentación de la aplicación de los modelos lineales, multivariados, utilizando mínimos cuadrados, simples o ponderados.</a:t>
            </a:r>
            <a:endParaRPr lang="es-ES_tradnl" sz="24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s-ES_tradnl" sz="24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C8F-F6C1-4D1B-B96C-8C312CA591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85800" y="838200"/>
            <a:ext cx="716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En seguros generales hay varias fuentes de heterogeneidad en relación a los siniestros, los cuales denominaremos </a:t>
            </a:r>
            <a:r>
              <a:rPr lang="es-ES_tradnl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“FACTORES DE RIESGO”.</a:t>
            </a:r>
            <a:endParaRPr lang="es-ES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33400" y="2514600"/>
            <a:ext cx="7239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En </a:t>
            </a:r>
            <a:r>
              <a:rPr lang="es-ES_tradnl" sz="22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seguros de automóviles</a:t>
            </a: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podremos decir que serán </a:t>
            </a:r>
            <a:r>
              <a:rPr lang="es-ES_tradnl" sz="2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FACTORES DE RIESGO</a:t>
            </a: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por ejemplo:</a:t>
            </a:r>
          </a:p>
          <a:p>
            <a:pPr>
              <a:spcBef>
                <a:spcPct val="50000"/>
              </a:spcBef>
            </a:pPr>
            <a:endParaRPr lang="es-ES_tradnl" sz="22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Edad del conductor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Sexo del conductor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Tipo de vehículo asegurado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Otros</a:t>
            </a:r>
          </a:p>
          <a:p>
            <a:pPr>
              <a:spcBef>
                <a:spcPct val="50000"/>
              </a:spcBef>
            </a:pPr>
            <a:endParaRPr lang="es-ES" sz="22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5142" name="Picture 22" descr="TN00332_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096000" y="4724400"/>
            <a:ext cx="2590800" cy="1285875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Análisis Técnico de la Frecuencia de Siniestros</a:t>
            </a:r>
          </a:p>
          <a:p>
            <a:pPr>
              <a:spcBef>
                <a:spcPct val="50000"/>
              </a:spcBef>
            </a:pPr>
            <a:endParaRPr lang="es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Frecuencia Global de Siniestros</a:t>
            </a:r>
            <a:endParaRPr lang="es-ES" u="sng"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Frecuencia Global(</a:t>
            </a:r>
            <a:r>
              <a:rPr lang="es-ES_tradnl" sz="2300" b="1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</a:t>
            </a:r>
            <a:r>
              <a:rPr lang="es-ES_tradnl" sz="2300" b="1" baseline="-2500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</a:t>
            </a:r>
            <a:r>
              <a:rPr lang="es-ES_tradnl" sz="2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=</a:t>
            </a:r>
            <a:r>
              <a:rPr lang="es-ES_tradnl">
                <a:latin typeface="Tahoma" pitchFamily="34" charset="0"/>
              </a:rPr>
              <a:t> </a:t>
            </a:r>
            <a:endParaRPr lang="es-ES">
              <a:latin typeface="Tahom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4016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Total de Siniestros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Total de Expuestos a Riesgo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4876800" y="2420938"/>
            <a:ext cx="3582988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3400" y="3200400"/>
            <a:ext cx="8077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Ésta frecuencia global, es obtenida considerando a toda la cartera en su conjunto.</a:t>
            </a:r>
          </a:p>
          <a:p>
            <a:pPr algn="ctr">
              <a:spcBef>
                <a:spcPct val="50000"/>
              </a:spcBef>
            </a:pPr>
            <a:endParaRPr lang="es-ES_tradnl" sz="2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Si agrupásemos a los “expuestos a riesgo” , definidos en función de cumplir o no con determinados “Factores de Riesgo”, conformaríamos de esta manera los “Grupos de Riesgo” a ser analizados.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514600" y="4114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Análisis Técnico de la Frecuencia de Siniestros</a:t>
            </a:r>
          </a:p>
          <a:p>
            <a:pPr>
              <a:spcBef>
                <a:spcPct val="50000"/>
              </a:spcBef>
            </a:pPr>
            <a:endParaRPr lang="es-ES" sz="1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u="sng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Frecuencia</a:t>
            </a:r>
            <a:r>
              <a:rPr lang="es-ES_tradnl" sz="2000" u="sng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s-ES_tradnl" sz="2000" u="sng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  Ocurrencia de Siniestros para cada Grupo de Riesgo</a:t>
            </a:r>
            <a:endParaRPr lang="es-ES" sz="2000" u="sng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838200" y="1905000"/>
            <a:ext cx="3276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>
                <a:latin typeface="Tahoma" pitchFamily="34" charset="0"/>
              </a:rPr>
              <a:t>F</a:t>
            </a:r>
            <a:r>
              <a:rPr lang="es-ES_tradnl" sz="1800" baseline="-25000">
                <a:latin typeface="Tahoma" pitchFamily="34" charset="0"/>
              </a:rPr>
              <a:t>g</a:t>
            </a:r>
            <a:r>
              <a:rPr lang="es-ES_tradnl" sz="1800">
                <a:latin typeface="Tahoma" pitchFamily="34" charset="0"/>
              </a:rPr>
              <a:t> =</a:t>
            </a:r>
            <a:r>
              <a:rPr lang="es-ES_tradnl">
                <a:latin typeface="Tahoma" pitchFamily="34" charset="0"/>
              </a:rPr>
              <a:t> 	</a:t>
            </a:r>
            <a:r>
              <a:rPr lang="es-ES_tradnl" sz="1800" b="1">
                <a:solidFill>
                  <a:srgbClr val="009999"/>
                </a:solidFill>
                <a:latin typeface="Tahoma" pitchFamily="34" charset="0"/>
              </a:rPr>
              <a:t>Total Siniestros</a:t>
            </a:r>
          </a:p>
          <a:p>
            <a:pPr>
              <a:spcBef>
                <a:spcPct val="50000"/>
              </a:spcBef>
            </a:pPr>
            <a:r>
              <a:rPr lang="es-ES_tradnl" sz="1800">
                <a:latin typeface="Tahoma" pitchFamily="34" charset="0"/>
              </a:rPr>
              <a:t>	</a:t>
            </a:r>
            <a:r>
              <a:rPr lang="es-ES_tradnl" sz="1800" b="1">
                <a:solidFill>
                  <a:schemeClr val="folHlink"/>
                </a:solidFill>
                <a:latin typeface="Tahoma" pitchFamily="34" charset="0"/>
              </a:rPr>
              <a:t>Total Expuestos</a:t>
            </a:r>
            <a:endParaRPr lang="es-ES" sz="1800" b="1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676400" y="236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334000" y="19812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¿Cómo definimos las f</a:t>
            </a:r>
            <a:r>
              <a:rPr lang="es-ES_tradnl" sz="2000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(ij)</a:t>
            </a:r>
            <a:r>
              <a:rPr lang="es-ES_tradnl" sz="2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  <a:endParaRPr lang="es-ES" sz="2000" baseline="-250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4343400" y="2133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838200" y="3733800"/>
            <a:ext cx="1524000" cy="2209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2819400" y="4572000"/>
            <a:ext cx="1524000" cy="13716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029200" y="5486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943600" y="4724400"/>
            <a:ext cx="76200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5029200" y="4495800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943600" y="4267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5029200" y="3733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943600" y="3733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7086600" y="5562600"/>
            <a:ext cx="762000" cy="3810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7086600" y="5105400"/>
            <a:ext cx="762000" cy="3810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7086600" y="4572000"/>
            <a:ext cx="762000" cy="4572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8001000" y="5181600"/>
            <a:ext cx="762000" cy="7620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8001000" y="4953000"/>
            <a:ext cx="762000" cy="1524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8001000" y="4572000"/>
            <a:ext cx="762000" cy="304800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990600" y="60198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/>
              <a:t>Cartera Global</a:t>
            </a:r>
            <a:endParaRPr lang="es-ES" sz="1600" b="1"/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2895600" y="60198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/>
              <a:t>Siniestros Globales</a:t>
            </a:r>
            <a:endParaRPr lang="es-ES" sz="1600" b="1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391400" y="60198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/>
              <a:t>Siniestros por Grupo de Riesgo</a:t>
            </a:r>
            <a:endParaRPr lang="es-ES" sz="1600" b="1"/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334000" y="60325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/>
              <a:t>Pólizas por Grupo de Riesgo</a:t>
            </a:r>
            <a:endParaRPr lang="es-ES" sz="1600" b="1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5334000" y="571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54102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6781800" y="533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5181600" y="4343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7467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6781800" y="4191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6400800" y="3733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86868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83820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35" name="3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3400" y="533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Presentación de Modelos Aditivos y Multiplicativos para la Determinación de Frecuencias por Grupo de Riesgo</a:t>
            </a:r>
            <a:endParaRPr lang="es-ES" sz="2000" b="1" u="sng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9600" y="1447800"/>
            <a:ext cx="78486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s-ES_tradnl" sz="1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CONSIDERACIONES COMUNES PARA AMBOS MÉTODOS:</a:t>
            </a:r>
          </a:p>
          <a:p>
            <a:pPr marL="457200" indent="-457200">
              <a:spcBef>
                <a:spcPct val="50000"/>
              </a:spcBef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Nuestra cartera va a estar compuesta por “P” pólizas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Definiremos los factores de riesgo más relevantes, por ejemplo: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grupos de edades 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vehículo.</a:t>
            </a:r>
          </a:p>
          <a:p>
            <a:pPr marL="457200" indent="-457200">
              <a:spcBef>
                <a:spcPct val="50000"/>
              </a:spcBef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Determinaremos la cantidad de pólizas por cada Grupo de Riesgo</a:t>
            </a:r>
          </a:p>
          <a:p>
            <a:pPr marL="457200" indent="-457200">
              <a:spcBef>
                <a:spcPct val="50000"/>
              </a:spcBef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Conformaremos la matriz “P”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“p</a:t>
            </a:r>
            <a:r>
              <a:rPr lang="es-ES_tradnl" sz="1800" b="1" baseline="-25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lang="es-ES_tradnl" sz="18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”: la cantidad de pólizas expuestas a riesgo para el grupo “i” que posee el vehículo “j”.</a:t>
            </a:r>
          </a:p>
        </p:txBody>
      </p:sp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3124200" y="4724400"/>
          <a:ext cx="5715000" cy="1514475"/>
        </p:xfrm>
        <a:graphic>
          <a:graphicData uri="http://schemas.openxmlformats.org/presentationml/2006/ole">
            <p:oleObj spid="_x0000_s1026" name="Hoja de cálculo" r:id="rId3" imgW="3836160" imgH="1014480" progId="Excel.Sheet.8">
              <p:embed/>
            </p:oleObj>
          </a:graphicData>
        </a:graphic>
      </p:graphicFrame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09600" y="5943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24000" y="5562600"/>
            <a:ext cx="7620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6096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09600" y="50292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524000" y="5334000"/>
            <a:ext cx="762000" cy="152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524000" y="5029200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2546-9F79-4DDF-9320-2C94DFDCE1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1221</Words>
  <Application>Microsoft Office PowerPoint</Application>
  <PresentationFormat>Presentación en pantalla (4:3)</PresentationFormat>
  <Paragraphs>272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Diseño predeterminado</vt:lpstr>
      <vt:lpstr>Hoja de cálculo</vt:lpstr>
      <vt:lpstr>Ecuación</vt:lpstr>
      <vt:lpstr>Diapositiva 1</vt:lpstr>
      <vt:lpstr>"Solvencia - Distribución de Pasivos y Determinación de Primas” CONTEXTO</vt:lpstr>
      <vt:lpstr>"Solvencia - Distribución de Pasivos y Determinación de Primas” Introducción al “Scoring”</vt:lpstr>
      <vt:lpstr>Diapositiva 4</vt:lpstr>
      <vt:lpstr>Objetivo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Esquema Aditivo</vt:lpstr>
      <vt:lpstr>Objetivo del Modelo</vt:lpstr>
      <vt:lpstr>Método de Mínimos Cuadrados</vt:lpstr>
      <vt:lpstr>Mínimos Cuadrados Ponderados</vt:lpstr>
      <vt:lpstr>Diapositiva 26</vt:lpstr>
      <vt:lpstr>Esquema Multiplicativo</vt:lpstr>
      <vt:lpstr>Sistema de Información</vt:lpstr>
      <vt:lpstr>Estructura Básica del Informe Actuarial</vt:lpstr>
      <vt:lpstr>10.- DICTAMEN</vt:lpstr>
      <vt:lpstr>Diapositiva 31</vt:lpstr>
      <vt:lpstr>Diapositiva 32</vt:lpstr>
    </vt:vector>
  </TitlesOfParts>
  <Company>Melinsky, Pellegrinelli y 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IAIS ASSAL CUSCO</dc:title>
  <dc:creator>Eduardo Melinsky</dc:creator>
  <cp:lastModifiedBy>Eduardo Melinsky</cp:lastModifiedBy>
  <cp:revision>172</cp:revision>
  <dcterms:created xsi:type="dcterms:W3CDTF">2002-02-18T13:13:44Z</dcterms:created>
  <dcterms:modified xsi:type="dcterms:W3CDTF">2009-11-24T14:27:41Z</dcterms:modified>
</cp:coreProperties>
</file>