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35" r:id="rId2"/>
    <p:sldId id="538" r:id="rId3"/>
    <p:sldId id="556" r:id="rId4"/>
    <p:sldId id="589" r:id="rId5"/>
    <p:sldId id="569" r:id="rId6"/>
    <p:sldId id="570" r:id="rId7"/>
    <p:sldId id="571" r:id="rId8"/>
    <p:sldId id="572" r:id="rId9"/>
    <p:sldId id="587" r:id="rId10"/>
    <p:sldId id="588" r:id="rId11"/>
    <p:sldId id="574" r:id="rId12"/>
    <p:sldId id="573" r:id="rId13"/>
    <p:sldId id="545" r:id="rId14"/>
    <p:sldId id="542" r:id="rId15"/>
    <p:sldId id="541" r:id="rId16"/>
    <p:sldId id="596" r:id="rId17"/>
    <p:sldId id="597" r:id="rId18"/>
    <p:sldId id="547" r:id="rId19"/>
    <p:sldId id="544" r:id="rId20"/>
    <p:sldId id="549" r:id="rId21"/>
    <p:sldId id="558" r:id="rId22"/>
    <p:sldId id="613" r:id="rId23"/>
    <p:sldId id="598" r:id="rId24"/>
    <p:sldId id="560" r:id="rId25"/>
    <p:sldId id="559" r:id="rId26"/>
    <p:sldId id="553" r:id="rId27"/>
    <p:sldId id="599" r:id="rId28"/>
    <p:sldId id="600" r:id="rId29"/>
    <p:sldId id="601" r:id="rId30"/>
    <p:sldId id="564" r:id="rId31"/>
    <p:sldId id="602" r:id="rId32"/>
    <p:sldId id="604" r:id="rId33"/>
    <p:sldId id="612" r:id="rId34"/>
    <p:sldId id="580" r:id="rId35"/>
    <p:sldId id="616" r:id="rId36"/>
    <p:sldId id="617" r:id="rId37"/>
    <p:sldId id="618" r:id="rId38"/>
    <p:sldId id="619" r:id="rId39"/>
    <p:sldId id="577" r:id="rId40"/>
    <p:sldId id="581" r:id="rId41"/>
    <p:sldId id="582" r:id="rId42"/>
    <p:sldId id="576" r:id="rId43"/>
    <p:sldId id="557" r:id="rId44"/>
    <p:sldId id="534" r:id="rId45"/>
  </p:sldIdLst>
  <p:sldSz cx="9144000" cy="6858000" type="screen4x3"/>
  <p:notesSz cx="6788150" cy="99234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FF99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60A8F5-6975-432D-966F-F446870C74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78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844A1F-33CE-4004-941F-6923664836E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0153A-ED52-45CE-9043-1B356153F85E}" type="slidenum">
              <a:rPr lang="es-ES"/>
              <a:pPr/>
              <a:t>28</a:t>
            </a:fld>
            <a:endParaRPr lang="es-E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5047" y="9425568"/>
            <a:ext cx="2941532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62EE058-948D-474D-A22F-2BE93E1B9806}" type="slidenum">
              <a:rPr lang="es-ES" sz="1200">
                <a:latin typeface="Times New Roman" pitchFamily="18" charset="0"/>
              </a:rPr>
              <a:pPr algn="r" eaLnBrk="0" hangingPunct="0"/>
              <a:t>28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087" y="4713645"/>
            <a:ext cx="4977977" cy="446555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E5A5-5214-4E42-9857-39D0BE431C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33F1-6DB3-436D-B1B7-DEED4F7F4A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4450-A5C6-4795-85F7-94F987CF77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AD99-2AB5-4DAF-8746-462434BB7E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9D7D-CAA6-46FA-B7FB-46F6D34754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A9C4-B3FE-41B8-BA8B-3494E62027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C8F-F6C1-4D1B-B96C-8C312CA591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66B6-201A-41F8-960B-8358DF0104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4D50-A2E2-44A3-9AEB-5A0CB3D981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0EE0-10B0-4E8B-BCF6-9C91691DC3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5D61-9B6B-48E6-85C0-4033F2972F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546-9F79-4DDF-9320-2C94DFDCE1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1FE1-063A-4C59-8C94-A0E01CE7B2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2C86-0465-4287-BC21-993F200626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833381-921A-4F01-B7B7-2CA5980C18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D438A-4166-4936-BA1B-F806CD4EDB6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44638" y="4219575"/>
            <a:ext cx="6143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s-ES_tradnl">
              <a:latin typeface="Bookman Old Style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_tradnl" sz="2000" b="1">
                <a:latin typeface="Bookman Old Style" pitchFamily="18" charset="0"/>
              </a:rPr>
              <a:t>Dr. Eduardo Melinsky</a:t>
            </a:r>
            <a:r>
              <a:rPr lang="es-ES_tradnl">
                <a:latin typeface="Bookman Old Style" pitchFamily="18" charset="0"/>
              </a:rPr>
              <a:t>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_tradnl" sz="1200" b="1">
                <a:latin typeface="Bookman Old Style" pitchFamily="18" charset="0"/>
              </a:rPr>
              <a:t>Presidente del Instituto Actuarial Argentino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_tradnl" sz="1200" b="1">
                <a:latin typeface="Bookman Old Style" pitchFamily="18" charset="0"/>
              </a:rPr>
              <a:t>Miembro Comité Latinoamericano de la Asociación Actuarial Internacional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s-ES_tradnl" sz="1000" b="1">
              <a:latin typeface="Bookman Old Style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514600" y="6019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/>
              <a:t>Lima – Perú, 24 de noviembre de 2009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79388" y="1643063"/>
            <a:ext cx="87487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3200" b="1" dirty="0">
                <a:solidFill>
                  <a:schemeClr val="accent2">
                    <a:lumMod val="75000"/>
                  </a:schemeClr>
                </a:solidFill>
              </a:rPr>
              <a:t>PANEL 5: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3200" b="1" dirty="0">
                <a:solidFill>
                  <a:schemeClr val="accent2">
                    <a:lumMod val="75000"/>
                  </a:schemeClr>
                </a:solidFill>
              </a:rPr>
              <a:t> "Solvencia - Valuación de Pasivos y Aplicación de la Metodología </a:t>
            </a:r>
            <a:r>
              <a:rPr lang="es-AR" sz="3200" b="1" dirty="0" err="1">
                <a:solidFill>
                  <a:schemeClr val="accent2">
                    <a:lumMod val="75000"/>
                  </a:schemeClr>
                </a:solidFill>
              </a:rPr>
              <a:t>VaR</a:t>
            </a:r>
            <a:r>
              <a:rPr lang="es-AR" sz="32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ES_tradn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4" name="Picture 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3286125"/>
            <a:ext cx="14303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0"/>
            <a:ext cx="9001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EE5E4-F0D4-4A84-ACFB-2E107082771B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AR" b="1" smtClean="0"/>
              <a:t>Reaseguro</a:t>
            </a:r>
            <a:endParaRPr lang="es-AR" smtClean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33400" y="2362200"/>
            <a:ext cx="16764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200400" y="2819400"/>
            <a:ext cx="23622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200400" y="1905000"/>
            <a:ext cx="2362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200400" y="2362200"/>
            <a:ext cx="2362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200400" y="3276600"/>
            <a:ext cx="23622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276600" y="1981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400" b="1" i="0">
                <a:latin typeface="Times New Roman" pitchFamily="18" charset="0"/>
              </a:rPr>
              <a:t>Transferencia de Riesgos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222625" y="2387600"/>
            <a:ext cx="226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AR" sz="1400" b="1" i="0">
                <a:latin typeface="Times New Roman" pitchFamily="18" charset="0"/>
              </a:rPr>
              <a:t>Cesión: Primas y Siniestros</a:t>
            </a:r>
            <a:endParaRPr lang="es-AR" sz="1600" b="1" i="0">
              <a:latin typeface="Times New Roman" pitchFamily="18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276600" y="2819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400" b="1" i="0">
                <a:latin typeface="Times New Roman" pitchFamily="18" charset="0"/>
              </a:rPr>
              <a:t>Retención de Reservas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400" b="1" i="0">
                <a:latin typeface="Times New Roman" pitchFamily="18" charset="0"/>
              </a:rPr>
              <a:t>Req. de Capital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09600" y="24384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400" b="1" i="0">
                <a:latin typeface="Times New Roman" pitchFamily="18" charset="0"/>
              </a:rPr>
              <a:t>REASEGURO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2209800" y="20574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V="1">
            <a:off x="22098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209800" y="2667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2209800" y="2667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867400" y="3124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400" b="1" i="0">
                <a:latin typeface="Times New Roman" pitchFamily="18" charset="0"/>
              </a:rPr>
              <a:t>Req. de Capital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5867400" y="3048000"/>
            <a:ext cx="2362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6019800" y="30480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AR" sz="1600" b="1" i="0">
                <a:latin typeface="Times New Roman" pitchFamily="18" charset="0"/>
              </a:rPr>
              <a:t>Inversiones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5562600" y="2971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V="1">
            <a:off x="5562600" y="3200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533400" y="5029200"/>
            <a:ext cx="1676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3200400" y="45720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400" b="1" i="0">
                <a:latin typeface="Times New Roman" pitchFamily="18" charset="0"/>
              </a:rPr>
              <a:t>Req. de Capital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3124200" y="4572000"/>
            <a:ext cx="2362200" cy="3810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3124200" y="5181600"/>
            <a:ext cx="2362200" cy="3810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09600" y="51816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600" b="1" i="0">
                <a:latin typeface="Times New Roman" pitchFamily="18" charset="0"/>
              </a:rPr>
              <a:t>Reasegurador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3276600" y="46482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AR" sz="1600" b="1" i="0">
                <a:latin typeface="Times New Roman" pitchFamily="18" charset="0"/>
              </a:rPr>
              <a:t>Autorización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3429000" y="51816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AR" sz="1600" b="1" i="0">
                <a:latin typeface="Times New Roman" pitchFamily="18" charset="0"/>
              </a:rPr>
              <a:t>Solvencia - Security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 flipV="1">
            <a:off x="2209800" y="4724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2209800" y="5257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3124200" y="5791200"/>
            <a:ext cx="23622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200400" y="575945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AR" sz="1600" b="1" i="0">
                <a:latin typeface="Times New Roman" pitchFamily="18" charset="0"/>
              </a:rPr>
              <a:t>Deber de Información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2209800" y="52578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B28FD-8451-4BAB-9D45-588649B758A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14414" y="500042"/>
            <a:ext cx="611981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sz="1800" dirty="0">
                <a:solidFill>
                  <a:srgbClr val="0033CC"/>
                </a:solidFill>
                <a:latin typeface="Arial" charset="0"/>
              </a:rPr>
              <a:t>Enfoque Moderno basado en el </a:t>
            </a:r>
            <a:r>
              <a:rPr lang="es-AR" sz="1800" dirty="0" smtClean="0">
                <a:solidFill>
                  <a:srgbClr val="0033CC"/>
                </a:solidFill>
                <a:latin typeface="Arial" charset="0"/>
              </a:rPr>
              <a:t>Riesgo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AR" sz="1800" b="1" dirty="0" smtClean="0">
                <a:solidFill>
                  <a:srgbClr val="FF0000"/>
                </a:solidFill>
                <a:latin typeface="Arial" charset="0"/>
              </a:rPr>
              <a:t>EN EL SEGURO</a:t>
            </a:r>
            <a:endParaRPr lang="es-ES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115062" cy="473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A82E2-4A1F-43A7-8990-770E656467F5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44450"/>
          <a:ext cx="9144000" cy="6902450"/>
        </p:xfrm>
        <a:graphic>
          <a:graphicData uri="http://schemas.openxmlformats.org/presentationml/2006/ole">
            <p:oleObj spid="_x0000_s3074" name="Imagen" r:id="rId3" imgW="3709440" imgH="2963520" progId="">
              <p:embed/>
            </p:oleObj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25908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 Actividad Económica y los Mercados: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CC3300"/>
                </a:solidFill>
              </a:rPr>
              <a:t>Producción -Servicios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CC3300"/>
                </a:solidFill>
              </a:rPr>
              <a:t>Intermediación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CC3300"/>
                </a:solidFill>
              </a:rPr>
              <a:t>Especulación</a:t>
            </a:r>
            <a:endParaRPr lang="en-US" sz="1200" b="0">
              <a:solidFill>
                <a:srgbClr val="CC3300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5410200" y="304800"/>
            <a:ext cx="3352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Identificación y Tratamiento de los Riesgos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2971800" y="2971800"/>
            <a:ext cx="339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Gestión del Riesgo</a:t>
            </a:r>
          </a:p>
          <a:p>
            <a:pPr algn="ctr"/>
            <a:r>
              <a:rPr lang="en-US" sz="3200"/>
              <a:t> y Solvencia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381000" y="4953000"/>
            <a:ext cx="23939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Estándares:</a:t>
            </a:r>
          </a:p>
          <a:p>
            <a:pPr>
              <a:buFontTx/>
              <a:buChar char="•"/>
            </a:pPr>
            <a:r>
              <a:rPr lang="en-US" sz="3200"/>
              <a:t>Basilea II</a:t>
            </a:r>
          </a:p>
          <a:p>
            <a:pPr>
              <a:buFontTx/>
              <a:buChar char="•"/>
            </a:pPr>
            <a:r>
              <a:rPr lang="en-US" sz="3200"/>
              <a:t>Solvencia II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5105400"/>
            <a:ext cx="381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Modelos de Valuación por Arbitraje, Exposición, Solvencia.</a:t>
            </a:r>
          </a:p>
        </p:txBody>
      </p:sp>
      <p:sp>
        <p:nvSpPr>
          <p:cNvPr id="2057" name="WordArt 8"/>
          <p:cNvSpPr>
            <a:spLocks noChangeArrowheads="1" noChangeShapeType="1" noTextEdit="1"/>
          </p:cNvSpPr>
          <p:nvPr/>
        </p:nvSpPr>
        <p:spPr bwMode="auto">
          <a:xfrm>
            <a:off x="395288" y="4292600"/>
            <a:ext cx="1997075" cy="587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A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INTERÉS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1A0FA-BB80-4A13-B4D7-A9DEAEA731CB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643063"/>
            <a:ext cx="52879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28596" y="14285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Estructura Global para la Valuación de la Solvencia del Asegurador</a:t>
            </a:r>
          </a:p>
          <a:p>
            <a:pPr algn="ctr"/>
            <a:r>
              <a:rPr lang="es-ES" sz="2000" b="1" dirty="0" smtClean="0"/>
              <a:t> (“A Global Framework </a:t>
            </a:r>
            <a:r>
              <a:rPr lang="es-ES" sz="2000" b="1" dirty="0" err="1" smtClean="0"/>
              <a:t>for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Insurer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Solvency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Assesment</a:t>
            </a:r>
            <a:r>
              <a:rPr lang="es-ES" sz="2000" b="1" dirty="0" smtClean="0"/>
              <a:t>” ) </a:t>
            </a:r>
            <a:endParaRPr lang="es-AR" sz="2000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53063"/>
            <a:ext cx="143033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smtClean="0"/>
              <a:t>Las Tendencias Globales</a:t>
            </a:r>
            <a:endParaRPr lang="es-ES" b="1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b="1" smtClean="0"/>
              <a:t>Requerimientos de “Gobierno Corporativo”</a:t>
            </a:r>
          </a:p>
          <a:p>
            <a:r>
              <a:rPr lang="es-AR" sz="2400" b="1" smtClean="0"/>
              <a:t>E.R.M.</a:t>
            </a:r>
          </a:p>
          <a:p>
            <a:r>
              <a:rPr lang="es-AR" sz="2400" b="1" smtClean="0"/>
              <a:t>Convergencia de la Supervisión</a:t>
            </a:r>
          </a:p>
          <a:p>
            <a:r>
              <a:rPr lang="es-AR" sz="2400" b="1" smtClean="0"/>
              <a:t>Convergencia respecto de normas de capital (IAIS-BIS)</a:t>
            </a:r>
          </a:p>
          <a:p>
            <a:r>
              <a:rPr lang="es-AR" sz="2400" b="1" smtClean="0"/>
              <a:t>Normas Internacionales de Información Patrimonial (IFRS – IASB-IAA)</a:t>
            </a:r>
          </a:p>
          <a:p>
            <a:r>
              <a:rPr lang="es-AR" sz="2400" b="1" smtClean="0"/>
              <a:t>Consolidación y Globalización</a:t>
            </a:r>
          </a:p>
          <a:p>
            <a:r>
              <a:rPr lang="es-AR" sz="2400" b="1" smtClean="0"/>
              <a:t>Requerimiento de Disciplina de los Mercados y Exteriorización (“Disclosure”)</a:t>
            </a:r>
            <a:endParaRPr lang="es-ES" sz="2400" b="1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7259E-78DE-4DC3-8263-CE0B3E84289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smtClean="0">
                <a:solidFill>
                  <a:schemeClr val="tx1"/>
                </a:solidFill>
              </a:rPr>
              <a:t>Estructura Global para la Valuación de la Solvencia del Asegurador</a:t>
            </a:r>
            <a:endParaRPr lang="es-ES" sz="2800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smtClean="0"/>
              <a:t>Requerimientos de Capital</a:t>
            </a:r>
          </a:p>
          <a:p>
            <a:r>
              <a:rPr lang="es-AR" b="1" smtClean="0"/>
              <a:t>Estructura de la Valuación de Solvencia</a:t>
            </a:r>
          </a:p>
          <a:p>
            <a:r>
              <a:rPr lang="es-AR" b="1" smtClean="0"/>
              <a:t>Riesgos del Asegurador</a:t>
            </a:r>
          </a:p>
          <a:p>
            <a:r>
              <a:rPr lang="es-AR" b="1" smtClean="0"/>
              <a:t>Valuación Estandarizada</a:t>
            </a:r>
          </a:p>
          <a:p>
            <a:r>
              <a:rPr lang="es-AR" b="1" smtClean="0"/>
              <a:t>Modelos Avanzados de Valuación</a:t>
            </a:r>
            <a:endParaRPr lang="es-ES" b="1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301BE2-67D0-4739-82C8-0FAFA2C4789F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53063"/>
            <a:ext cx="143033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29604" cy="1143000"/>
          </a:xfrm>
        </p:spPr>
        <p:txBody>
          <a:bodyPr/>
          <a:lstStyle/>
          <a:p>
            <a:r>
              <a:rPr lang="es-AR" b="1" dirty="0" smtClean="0"/>
              <a:t>Riesgos de la Cartera Asegurada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5072098"/>
          </a:xfrm>
        </p:spPr>
        <p:txBody>
          <a:bodyPr/>
          <a:lstStyle/>
          <a:p>
            <a:r>
              <a:rPr lang="es-AR" b="1" u="sng" dirty="0" smtClean="0">
                <a:solidFill>
                  <a:srgbClr val="008000"/>
                </a:solidFill>
              </a:rPr>
              <a:t>Elementos Básicos</a:t>
            </a:r>
            <a:r>
              <a:rPr lang="es-AR" b="1" dirty="0" smtClean="0">
                <a:solidFill>
                  <a:srgbClr val="008000"/>
                </a:solidFill>
              </a:rPr>
              <a:t>: </a:t>
            </a:r>
            <a:r>
              <a:rPr lang="es-AR" b="1" dirty="0" smtClean="0">
                <a:solidFill>
                  <a:srgbClr val="C00000"/>
                </a:solidFill>
              </a:rPr>
              <a:t>variables aleatorias</a:t>
            </a:r>
          </a:p>
          <a:p>
            <a:endParaRPr lang="es-AR" b="1" u="sng" dirty="0" smtClean="0"/>
          </a:p>
          <a:p>
            <a:r>
              <a:rPr lang="es-AR" b="1" dirty="0" err="1" smtClean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s-AR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AR" b="1" dirty="0" err="1" smtClean="0">
                <a:solidFill>
                  <a:schemeClr val="accent2">
                    <a:lumMod val="50000"/>
                  </a:schemeClr>
                </a:solidFill>
              </a:rPr>
              <a:t>:importe</a:t>
            </a:r>
            <a:r>
              <a:rPr lang="es-AR" b="1" dirty="0" smtClean="0">
                <a:solidFill>
                  <a:schemeClr val="accent2">
                    <a:lumMod val="50000"/>
                  </a:schemeClr>
                </a:solidFill>
              </a:rPr>
              <a:t> total anual de siniestros para el riesgo “t”</a:t>
            </a:r>
          </a:p>
          <a:p>
            <a:endParaRPr lang="es-A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AR" b="1" dirty="0" smtClean="0">
                <a:solidFill>
                  <a:schemeClr val="accent2">
                    <a:lumMod val="50000"/>
                  </a:schemeClr>
                </a:solidFill>
              </a:rPr>
              <a:t>Z: importe de cada siniestro</a:t>
            </a:r>
          </a:p>
          <a:p>
            <a:endParaRPr lang="es-A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AR" b="1" dirty="0" smtClean="0">
                <a:solidFill>
                  <a:schemeClr val="accent2">
                    <a:lumMod val="50000"/>
                  </a:schemeClr>
                </a:solidFill>
              </a:rPr>
              <a:t>N: número de siniestros en el año</a:t>
            </a:r>
          </a:p>
          <a:p>
            <a:pPr lvl="1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29604" cy="1143000"/>
          </a:xfrm>
        </p:spPr>
        <p:txBody>
          <a:bodyPr/>
          <a:lstStyle/>
          <a:p>
            <a:r>
              <a:rPr lang="es-AR" b="1" dirty="0" smtClean="0"/>
              <a:t>Riesgos de la Cartera Asegurada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5072098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50000"/>
                  </a:schemeClr>
                </a:solidFill>
              </a:rPr>
              <a:t>S: </a:t>
            </a:r>
            <a:r>
              <a:rPr lang="es-AR" b="1" dirty="0" err="1" smtClean="0">
                <a:solidFill>
                  <a:schemeClr val="accent2">
                    <a:lumMod val="50000"/>
                  </a:schemeClr>
                </a:solidFill>
              </a:rPr>
              <a:t>v.a.</a:t>
            </a:r>
            <a:r>
              <a:rPr lang="es-AR" b="1" dirty="0" smtClean="0">
                <a:solidFill>
                  <a:schemeClr val="accent2">
                    <a:lumMod val="50000"/>
                  </a:schemeClr>
                </a:solidFill>
              </a:rPr>
              <a:t> importe total anual de siniestros para la cartera de riesgos:</a:t>
            </a:r>
          </a:p>
          <a:p>
            <a:endParaRPr lang="es-A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s-AR" b="1" dirty="0" smtClean="0"/>
              <a:t>Enfoque individual: </a:t>
            </a:r>
            <a:r>
              <a:rPr lang="es-AR" b="1" dirty="0" smtClean="0">
                <a:solidFill>
                  <a:srgbClr val="008000"/>
                </a:solidFill>
              </a:rPr>
              <a:t>S =X</a:t>
            </a:r>
            <a:r>
              <a:rPr lang="es-AR" b="1" baseline="-25000" dirty="0" smtClean="0">
                <a:solidFill>
                  <a:srgbClr val="008000"/>
                </a:solidFill>
              </a:rPr>
              <a:t>1</a:t>
            </a:r>
            <a:r>
              <a:rPr lang="es-AR" b="1" dirty="0" smtClean="0">
                <a:solidFill>
                  <a:srgbClr val="008000"/>
                </a:solidFill>
              </a:rPr>
              <a:t> +…+</a:t>
            </a:r>
            <a:r>
              <a:rPr lang="es-AR" b="1" dirty="0" err="1" smtClean="0">
                <a:solidFill>
                  <a:srgbClr val="008000"/>
                </a:solidFill>
              </a:rPr>
              <a:t>X</a:t>
            </a:r>
            <a:r>
              <a:rPr lang="es-AR" b="1" baseline="-25000" dirty="0" err="1" smtClean="0">
                <a:solidFill>
                  <a:srgbClr val="008000"/>
                </a:solidFill>
              </a:rPr>
              <a:t>n</a:t>
            </a:r>
            <a:endParaRPr lang="es-AR" b="1" baseline="-25000" dirty="0" smtClean="0">
              <a:solidFill>
                <a:srgbClr val="008000"/>
              </a:solidFill>
            </a:endParaRPr>
          </a:p>
          <a:p>
            <a:pPr lvl="1"/>
            <a:endParaRPr lang="es-AR" b="1" baseline="-25000" dirty="0" smtClean="0">
              <a:solidFill>
                <a:srgbClr val="008000"/>
              </a:solidFill>
            </a:endParaRPr>
          </a:p>
          <a:p>
            <a:pPr lvl="1"/>
            <a:r>
              <a:rPr lang="es-AR" b="1" dirty="0" smtClean="0"/>
              <a:t>Enfoque colectivo: </a:t>
            </a:r>
            <a:r>
              <a:rPr lang="es-AR" b="1" dirty="0" smtClean="0">
                <a:solidFill>
                  <a:srgbClr val="008000"/>
                </a:solidFill>
              </a:rPr>
              <a:t>S =Z</a:t>
            </a:r>
            <a:r>
              <a:rPr lang="es-AR" b="1" baseline="-25000" dirty="0" smtClean="0">
                <a:solidFill>
                  <a:srgbClr val="008000"/>
                </a:solidFill>
              </a:rPr>
              <a:t>1</a:t>
            </a:r>
            <a:r>
              <a:rPr lang="es-AR" b="1" dirty="0" smtClean="0">
                <a:solidFill>
                  <a:srgbClr val="008000"/>
                </a:solidFill>
              </a:rPr>
              <a:t> +…+Z</a:t>
            </a:r>
            <a:r>
              <a:rPr lang="es-AR" b="1" baseline="-25000" dirty="0" smtClean="0">
                <a:solidFill>
                  <a:srgbClr val="008000"/>
                </a:solidFill>
              </a:rPr>
              <a:t>N</a:t>
            </a:r>
            <a:endParaRPr lang="es-AR" b="1" dirty="0" smtClean="0">
              <a:solidFill>
                <a:srgbClr val="008000"/>
              </a:solidFill>
            </a:endParaRPr>
          </a:p>
          <a:p>
            <a:pPr lvl="1"/>
            <a:endParaRPr lang="es-AR" dirty="0" smtClean="0"/>
          </a:p>
          <a:p>
            <a:pPr lvl="1"/>
            <a:r>
              <a:rPr lang="es-AR" sz="2000" b="1" dirty="0" smtClean="0">
                <a:solidFill>
                  <a:srgbClr val="FF0000"/>
                </a:solidFill>
              </a:rPr>
              <a:t>Incorporació</a:t>
            </a:r>
            <a:r>
              <a:rPr lang="es-AR" sz="2000" b="1" dirty="0" smtClean="0">
                <a:solidFill>
                  <a:srgbClr val="FF0000"/>
                </a:solidFill>
              </a:rPr>
              <a:t>n de dependencias – Catástrofes -</a:t>
            </a:r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smtClean="0"/>
              <a:t>Medidas de Riesgo</a:t>
            </a:r>
            <a:endParaRPr lang="es-ES" b="1" smtClean="0"/>
          </a:p>
        </p:txBody>
      </p:sp>
      <p:sp>
        <p:nvSpPr>
          <p:cNvPr id="10243" name="4 Marcador de contenido"/>
          <p:cNvSpPr>
            <a:spLocks noGrp="1"/>
          </p:cNvSpPr>
          <p:nvPr>
            <p:ph idx="1"/>
          </p:nvPr>
        </p:nvSpPr>
        <p:spPr>
          <a:xfrm>
            <a:off x="214313" y="1981200"/>
            <a:ext cx="8715375" cy="4114800"/>
          </a:xfrm>
        </p:spPr>
        <p:txBody>
          <a:bodyPr/>
          <a:lstStyle/>
          <a:p>
            <a:r>
              <a:rPr lang="es-AR" b="1" dirty="0" smtClean="0"/>
              <a:t>Distribución de los Siniestros (S)</a:t>
            </a:r>
          </a:p>
          <a:p>
            <a:r>
              <a:rPr lang="es-AR" b="1" dirty="0" smtClean="0"/>
              <a:t>Valor Esperado:  E[S]</a:t>
            </a:r>
          </a:p>
          <a:p>
            <a:r>
              <a:rPr lang="es-AR" b="1" dirty="0" smtClean="0"/>
              <a:t>Dispersión:  σ[S]</a:t>
            </a:r>
          </a:p>
          <a:p>
            <a:r>
              <a:rPr lang="es-AR" b="1" dirty="0" smtClean="0"/>
              <a:t>Valor A Riesgo, según percentil: </a:t>
            </a:r>
            <a:r>
              <a:rPr lang="es-AR" b="1" dirty="0" err="1" smtClean="0"/>
              <a:t>VaR</a:t>
            </a:r>
            <a:r>
              <a:rPr lang="es-AR" b="1" dirty="0" smtClean="0"/>
              <a:t>[S;95%]</a:t>
            </a:r>
          </a:p>
          <a:p>
            <a:r>
              <a:rPr lang="es-AR" b="1" dirty="0" smtClean="0"/>
              <a:t>Promedio del Valor a Riesgo: </a:t>
            </a:r>
            <a:r>
              <a:rPr lang="es-AR" b="1" dirty="0" err="1" smtClean="0"/>
              <a:t>TVaR</a:t>
            </a:r>
            <a:r>
              <a:rPr lang="es-AR" b="1" dirty="0" smtClean="0"/>
              <a:t>[S;95%]</a:t>
            </a:r>
            <a:endParaRPr lang="es-ES" b="1" dirty="0" smtClean="0"/>
          </a:p>
          <a:p>
            <a:r>
              <a:rPr lang="es-AR" b="1" dirty="0" smtClean="0"/>
              <a:t>Probabilidad de Ruina Pr[S&gt;u+</a:t>
            </a:r>
            <a:r>
              <a:rPr lang="az-Cyrl-AZ" b="1" dirty="0" smtClean="0"/>
              <a:t>П</a:t>
            </a:r>
            <a:r>
              <a:rPr lang="es-AR" b="1" dirty="0" smtClean="0"/>
              <a:t>] = 5%</a:t>
            </a:r>
          </a:p>
          <a:p>
            <a:endParaRPr lang="es-AR" b="1" dirty="0" smtClean="0"/>
          </a:p>
          <a:p>
            <a:endParaRPr lang="es-AR" b="1" dirty="0" smtClean="0"/>
          </a:p>
          <a:p>
            <a:endParaRPr lang="es-ES" dirty="0" smtClean="0"/>
          </a:p>
        </p:txBody>
      </p:sp>
      <p:sp>
        <p:nvSpPr>
          <p:cNvPr id="10244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62FD1-2197-49DD-B732-BFA6CF2E1EF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CC19F4-B882-42E1-A589-04F6BEDB88C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267" name="4 CuadroTexto"/>
          <p:cNvSpPr txBox="1">
            <a:spLocks noChangeArrowheads="1"/>
          </p:cNvSpPr>
          <p:nvPr/>
        </p:nvSpPr>
        <p:spPr bwMode="auto">
          <a:xfrm>
            <a:off x="1285875" y="714375"/>
            <a:ext cx="7000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/>
              <a:t>Medidas de “Riesgo” y Distribución Normal</a:t>
            </a:r>
          </a:p>
          <a:p>
            <a:pPr algn="ctr"/>
            <a:r>
              <a:rPr lang="es-AR" b="1"/>
              <a:t>(Distribución Simétrica)</a:t>
            </a:r>
            <a:endParaRPr lang="es-ES" b="1"/>
          </a:p>
        </p:txBody>
      </p:sp>
      <p:sp>
        <p:nvSpPr>
          <p:cNvPr id="11268" name="22 CuadroTexto"/>
          <p:cNvSpPr txBox="1">
            <a:spLocks noChangeArrowheads="1"/>
          </p:cNvSpPr>
          <p:nvPr/>
        </p:nvSpPr>
        <p:spPr bwMode="auto">
          <a:xfrm>
            <a:off x="3929063" y="5143500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Siniestros</a:t>
            </a:r>
            <a:endParaRPr lang="es-ES" b="1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785938"/>
            <a:ext cx="5695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2BEFD0-A4A7-43B6-93ED-0B64BB70D22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CC3300"/>
                </a:solidFill>
              </a:rPr>
              <a:t>Perfil y Objetivos de la A.A.I.</a:t>
            </a:r>
            <a:endParaRPr lang="es-ES" b="1" smtClean="0">
              <a:solidFill>
                <a:srgbClr val="CC33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43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Es una asociaci</a:t>
            </a:r>
            <a:r>
              <a:rPr lang="es-ES" sz="2800" b="1" smtClean="0"/>
              <a:t>o</a:t>
            </a:r>
            <a:r>
              <a:rPr lang="en-US" sz="2800" b="1" smtClean="0"/>
              <a:t>n de “Asociaciones Profesionales”, con un perfil de subsidiariedad.</a:t>
            </a:r>
          </a:p>
          <a:p>
            <a:pPr>
              <a:lnSpc>
                <a:spcPct val="80000"/>
              </a:lnSpc>
            </a:pPr>
            <a:r>
              <a:rPr lang="es-ES" sz="2800" b="1" smtClean="0"/>
              <a:t>Desarrollar el rol y reputación de la Profesión</a:t>
            </a: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Promover el desarrollo de la Profesi</a:t>
            </a:r>
            <a:r>
              <a:rPr lang="es-ES" sz="2800" b="1" smtClean="0"/>
              <a:t>ó</a:t>
            </a:r>
            <a:r>
              <a:rPr lang="en-US" sz="2800" b="1" smtClean="0"/>
              <a:t>n y la creaci</a:t>
            </a:r>
            <a:r>
              <a:rPr lang="es-ES" sz="2800" b="1" smtClean="0"/>
              <a:t>ó</a:t>
            </a:r>
            <a:r>
              <a:rPr lang="en-US" sz="2800" b="1" smtClean="0"/>
              <a:t>n de Asociaciones Profesionales en todos los países.</a:t>
            </a:r>
          </a:p>
          <a:p>
            <a:pPr>
              <a:lnSpc>
                <a:spcPct val="80000"/>
              </a:lnSpc>
            </a:pPr>
            <a:r>
              <a:rPr lang="es-ES" sz="2800" b="1" smtClean="0"/>
              <a:t>Promover altos estándares de profesionalismo para asegurar que se sirva al Interés Público</a:t>
            </a: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Colaborar con Organismos Internacionales y Nacionales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800" b="1" smtClean="0"/>
          </a:p>
        </p:txBody>
      </p:sp>
      <p:pic>
        <p:nvPicPr>
          <p:cNvPr id="3077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53063"/>
            <a:ext cx="143033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051050" y="609282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www.actuaries.org</a:t>
            </a:r>
            <a:endParaRPr lang="es-E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5A5832-D997-4644-BBB6-6E1726E97CE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1285875" y="1071563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/>
              <a:t>Medidas de “Riesgo” y Distribución Asimétrica)</a:t>
            </a:r>
            <a:endParaRPr lang="es-ES" b="1"/>
          </a:p>
        </p:txBody>
      </p:sp>
      <p:sp>
        <p:nvSpPr>
          <p:cNvPr id="12292" name="12 CuadroTexto"/>
          <p:cNvSpPr txBox="1">
            <a:spLocks noChangeArrowheads="1"/>
          </p:cNvSpPr>
          <p:nvPr/>
        </p:nvSpPr>
        <p:spPr bwMode="auto">
          <a:xfrm>
            <a:off x="3571875" y="5610225"/>
            <a:ext cx="164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Siniestros</a:t>
            </a:r>
            <a:endParaRPr lang="es-ES" b="1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286000"/>
            <a:ext cx="54006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r>
              <a:rPr lang="es-AR" b="1" dirty="0" smtClean="0"/>
              <a:t>Aspectos Específicos del Seguro</a:t>
            </a:r>
            <a:endParaRPr lang="es-AR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800" b="1" dirty="0" smtClean="0"/>
              <a:t>Efecto del Reaseguro en la forma de la función de distribución atento con coberturas de:</a:t>
            </a:r>
          </a:p>
          <a:p>
            <a:pPr lvl="1"/>
            <a:r>
              <a:rPr lang="es-AR" sz="2400" b="1" dirty="0" smtClean="0"/>
              <a:t>No proporcionales: X/L  y  S/L</a:t>
            </a:r>
          </a:p>
          <a:p>
            <a:pPr lvl="1"/>
            <a:r>
              <a:rPr lang="es-AR" sz="2400" b="1" dirty="0" smtClean="0"/>
              <a:t>Cúmulos – Catástrofes</a:t>
            </a:r>
          </a:p>
          <a:p>
            <a:pPr lvl="1">
              <a:buNone/>
            </a:pPr>
            <a:endParaRPr lang="es-AR" sz="2400" b="1" dirty="0" smtClean="0"/>
          </a:p>
          <a:p>
            <a:r>
              <a:rPr lang="es-AR" sz="2800" b="1" dirty="0" smtClean="0"/>
              <a:t>Valores resultantes de:</a:t>
            </a:r>
          </a:p>
          <a:p>
            <a:pPr lvl="1"/>
            <a:r>
              <a:rPr lang="es-AR" sz="2400" b="1" dirty="0" err="1" smtClean="0"/>
              <a:t>VaR</a:t>
            </a:r>
            <a:endParaRPr lang="es-AR" sz="2400" b="1" dirty="0" smtClean="0"/>
          </a:p>
          <a:p>
            <a:pPr lvl="1"/>
            <a:r>
              <a:rPr lang="es-AR" sz="2400" b="1" dirty="0" err="1" smtClean="0">
                <a:solidFill>
                  <a:srgbClr val="00B050"/>
                </a:solidFill>
              </a:rPr>
              <a:t>TVaR</a:t>
            </a:r>
            <a:endParaRPr lang="es-AR" sz="2400" b="1" dirty="0" smtClean="0">
              <a:solidFill>
                <a:srgbClr val="00B050"/>
              </a:solidFill>
            </a:endParaRPr>
          </a:p>
          <a:p>
            <a:pPr lvl="1"/>
            <a:r>
              <a:rPr lang="es-AR" sz="2400" b="1" dirty="0" smtClean="0">
                <a:solidFill>
                  <a:srgbClr val="FF0000"/>
                </a:solidFill>
              </a:rPr>
              <a:t>E.P.D. : Déficit Esperado por los Asegurados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r>
              <a:rPr lang="es-AR" b="1" dirty="0" smtClean="0"/>
              <a:t>Limitaciones del Análisis</a:t>
            </a:r>
            <a:endParaRPr lang="es-AR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800" b="1" dirty="0" smtClean="0"/>
              <a:t>Volumen de las Carteras</a:t>
            </a:r>
          </a:p>
          <a:p>
            <a:pPr lvl="1">
              <a:buNone/>
            </a:pPr>
            <a:endParaRPr lang="es-AR" sz="2400" b="1" dirty="0" smtClean="0"/>
          </a:p>
          <a:p>
            <a:r>
              <a:rPr lang="es-AR" sz="2800" b="1" dirty="0" smtClean="0"/>
              <a:t>Métodos Estándares</a:t>
            </a:r>
          </a:p>
          <a:p>
            <a:endParaRPr lang="es-AR" sz="2800" b="1" dirty="0" smtClean="0"/>
          </a:p>
          <a:p>
            <a:r>
              <a:rPr lang="es-AR" sz="2800" b="1" dirty="0" smtClean="0"/>
              <a:t>Políticas de Suscripción y Retención de Riesgos</a:t>
            </a:r>
            <a:endParaRPr lang="es-AR" sz="2400" b="1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accent2">
                    <a:lumMod val="50000"/>
                  </a:schemeClr>
                </a:solidFill>
              </a:rPr>
              <a:t>Esquema Clásico: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endParaRPr lang="es-ES_tradnl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4667264"/>
          </a:xfrm>
        </p:spPr>
        <p:txBody>
          <a:bodyPr/>
          <a:lstStyle/>
          <a:p>
            <a:r>
              <a:rPr lang="es-AR" dirty="0" smtClean="0"/>
              <a:t>La Probabilidad de Ruina en una unidad de tiempo</a:t>
            </a:r>
          </a:p>
          <a:p>
            <a:r>
              <a:rPr lang="es-AR" dirty="0" smtClean="0"/>
              <a:t>Coeficiente de seguridad</a:t>
            </a:r>
          </a:p>
          <a:p>
            <a:endParaRPr lang="es-AR" dirty="0" smtClean="0"/>
          </a:p>
          <a:p>
            <a:r>
              <a:rPr lang="es-AR" dirty="0" smtClean="0"/>
              <a:t>Evolución Simplificada del Patrimonio Neto</a:t>
            </a:r>
          </a:p>
          <a:p>
            <a:pPr lvl="1">
              <a:buNone/>
            </a:pPr>
            <a:r>
              <a:rPr lang="es-ES_tradnl" b="1" dirty="0" smtClean="0"/>
              <a:t>u(t) = u(t-1)+P-S</a:t>
            </a:r>
            <a:endParaRPr lang="es-AR" dirty="0" smtClean="0"/>
          </a:p>
          <a:p>
            <a:r>
              <a:rPr lang="es-AR" dirty="0" smtClean="0"/>
              <a:t>Cota Superior de Probabilidad de Ruina</a:t>
            </a:r>
          </a:p>
          <a:p>
            <a:pPr lvl="1">
              <a:buNone/>
            </a:pPr>
            <a:r>
              <a:rPr lang="es-AR" b="1" dirty="0" smtClean="0"/>
              <a:t>P(u) &lt;  e</a:t>
            </a:r>
            <a:r>
              <a:rPr lang="es-AR" b="1" baseline="30000" dirty="0" smtClean="0"/>
              <a:t>-</a:t>
            </a:r>
            <a:r>
              <a:rPr lang="es-AR" b="1" baseline="30000" dirty="0" err="1" smtClean="0"/>
              <a:t>r.u</a:t>
            </a:r>
            <a:r>
              <a:rPr lang="es-AR" b="1" baseline="30000" dirty="0" smtClean="0"/>
              <a:t> </a:t>
            </a:r>
            <a:endParaRPr lang="es-AR" b="1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FCE5D-B8E6-4E80-ABFB-FB997403A28A}" type="slidenum">
              <a:rPr lang="es-ES_tradnl"/>
              <a:pPr>
                <a:defRPr/>
              </a:pPr>
              <a:t>23</a:t>
            </a:fld>
            <a:endParaRPr lang="es-ES_tradnl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0131" y="3138488"/>
            <a:ext cx="1176090" cy="64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FCE5D-B8E6-4E80-ABFB-FB997403A28A}" type="slidenum">
              <a:rPr lang="es-ES_tradnl"/>
              <a:pPr>
                <a:defRPr/>
              </a:pPr>
              <a:t>24</a:t>
            </a:fld>
            <a:endParaRPr lang="es-ES_tradnl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s-ES_tradnl" b="1" dirty="0" smtClean="0">
                <a:solidFill>
                  <a:schemeClr val="accent2">
                    <a:lumMod val="50000"/>
                  </a:schemeClr>
                </a:solidFill>
              </a:rPr>
              <a:t>Esquema Clásico: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4000" b="1" dirty="0" smtClean="0"/>
              <a:t>Simulación de “u(t) = u(t-1)+P-S”</a:t>
            </a:r>
            <a:endParaRPr lang="es-ES_tradnl" dirty="0" smtClean="0"/>
          </a:p>
        </p:txBody>
      </p:sp>
      <p:pic>
        <p:nvPicPr>
          <p:cNvPr id="14340" name="Picture 3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08574"/>
            <a:ext cx="5319730" cy="38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279525" y="5827713"/>
            <a:ext cx="455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_tradnl" sz="1200">
                <a:solidFill>
                  <a:srgbClr val="003366"/>
                </a:solidFill>
                <a:latin typeface="Times New Roman" pitchFamily="18" charset="0"/>
              </a:rPr>
              <a:t>Fuente:”Aplicaciones prácticas de la Teoría del Riesgo para Actuarios”</a:t>
            </a:r>
          </a:p>
          <a:p>
            <a:pPr algn="l"/>
            <a:r>
              <a:rPr lang="es-ES_tradnl" sz="1200">
                <a:solidFill>
                  <a:srgbClr val="003366"/>
                </a:solidFill>
                <a:latin typeface="Times New Roman" pitchFamily="18" charset="0"/>
              </a:rPr>
              <a:t>Daykin, Pentikäinen y Pesonen. Traducción,1996, pag.237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B266D-4D89-40D8-B080-3CEAE95B8DE1}" type="slidenum">
              <a:rPr lang="es-ES_tradnl"/>
              <a:pPr>
                <a:defRPr/>
              </a:pPr>
              <a:t>25</a:t>
            </a:fld>
            <a:endParaRPr lang="es-ES_tradnl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s-ES_tradnl" b="1" dirty="0" smtClean="0">
                <a:solidFill>
                  <a:schemeClr val="accent6">
                    <a:lumMod val="50000"/>
                  </a:schemeClr>
                </a:solidFill>
              </a:rPr>
              <a:t>Enfoque Moderno</a:t>
            </a:r>
            <a:endParaRPr lang="es-ES_tradn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Ecuación Dinámica de la empresa</a:t>
            </a:r>
            <a:r>
              <a:rPr lang="es-ES_tradnl" sz="2400" b="1" dirty="0" smtClean="0"/>
              <a:t>: </a:t>
            </a:r>
            <a:r>
              <a:rPr lang="es-ES_tradnl" sz="2000" b="1" dirty="0" smtClean="0"/>
              <a:t>incluyendo producción, siniestros, inversiones, gastos, reaseguro, </a:t>
            </a:r>
            <a:r>
              <a:rPr lang="es-ES_tradnl" sz="2000" b="1" dirty="0" err="1" smtClean="0"/>
              <a:t>run</a:t>
            </a:r>
            <a:r>
              <a:rPr lang="es-ES_tradnl" sz="2000" b="1" dirty="0" smtClean="0"/>
              <a:t>-off, crecimiento, etc.</a:t>
            </a:r>
            <a:endParaRPr lang="es-ES_tradnl" sz="2400" b="1" dirty="0" smtClean="0"/>
          </a:p>
          <a:p>
            <a:r>
              <a:rPr lang="es-ES_tradnl" sz="2400" b="1" dirty="0" smtClean="0">
                <a:solidFill>
                  <a:srgbClr val="002060"/>
                </a:solidFill>
              </a:rPr>
              <a:t>Proyección vía Simulación Estocástica de Estados Contables:</a:t>
            </a:r>
          </a:p>
          <a:p>
            <a:pPr lvl="1"/>
            <a:r>
              <a:rPr lang="es-ES_tradnl" sz="2000" b="1" dirty="0" smtClean="0"/>
              <a:t>identificación de trayectorias</a:t>
            </a:r>
          </a:p>
          <a:p>
            <a:pPr lvl="1"/>
            <a:r>
              <a:rPr lang="es-ES_tradnl" sz="2000" b="1" dirty="0" smtClean="0"/>
              <a:t>evolución de indicadores técnicos, económicos, financieros (“alerta temprana”)</a:t>
            </a:r>
          </a:p>
          <a:p>
            <a:pPr lvl="1"/>
            <a:r>
              <a:rPr lang="es-ES_tradnl" sz="2000" b="1" dirty="0" smtClean="0"/>
              <a:t>requerimientos de capital complementario por situaciones deficitarias y/o crecimiento de cartera.</a:t>
            </a:r>
          </a:p>
          <a:p>
            <a:r>
              <a:rPr lang="es-ES_tradnl" sz="2400" b="1" dirty="0" smtClean="0">
                <a:solidFill>
                  <a:srgbClr val="C00000"/>
                </a:solidFill>
              </a:rPr>
              <a:t>Análisis de Sensibilidad </a:t>
            </a:r>
            <a:r>
              <a:rPr lang="es-ES_tradnl" sz="2400" b="1" dirty="0" smtClean="0"/>
              <a:t>con distintas hipótesis sobre producción, cartera de inversiones, gastos, política de reaseguro y política de dividendos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B21FC5-C279-47B1-A529-B0A58AB31A93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1331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714356"/>
            <a:ext cx="89249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2844" y="6509587"/>
            <a:ext cx="571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 smtClean="0"/>
              <a:t>http://www.actuaries.org/LIBRARY/Other/IAIS_Lisbon_Wason.pdf      (Traducción)</a:t>
            </a:r>
            <a:endParaRPr lang="es-A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D60-1E23-4FD5-8B3E-1F3C3CDD0184}" type="slidenum">
              <a:rPr lang="es-ES"/>
              <a:pPr/>
              <a:t>27</a:t>
            </a:fld>
            <a:endParaRPr lang="es-ES"/>
          </a:p>
        </p:txBody>
      </p:sp>
      <p:pic>
        <p:nvPicPr>
          <p:cNvPr id="30722" name="Picture 2" descr="I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129463" cy="6811963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58888" y="188913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(1) Estructura de Gobierno y E.R.M.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31913" y="1196975"/>
            <a:ext cx="1944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400" b="1">
                <a:latin typeface="Times New Roman" pitchFamily="18" charset="0"/>
              </a:rPr>
              <a:t>(2) Política de Gestión de Riesgos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651500" y="1182688"/>
            <a:ext cx="194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400" b="1">
                <a:latin typeface="Times New Roman" pitchFamily="18" charset="0"/>
              </a:rPr>
              <a:t>(3) Reglas de Tolerancia al Riesgo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563938" y="2133600"/>
            <a:ext cx="1944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400" b="1" dirty="0">
                <a:latin typeface="Times New Roman" pitchFamily="18" charset="0"/>
              </a:rPr>
              <a:t>(4)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" sz="1400" b="1" dirty="0">
                <a:latin typeface="Times New Roman" pitchFamily="18" charset="0"/>
              </a:rPr>
              <a:t> </a:t>
            </a:r>
            <a:r>
              <a:rPr lang="es-ES" sz="1200" b="1" dirty="0">
                <a:latin typeface="Times New Roman" pitchFamily="18" charset="0"/>
              </a:rPr>
              <a:t>Retroalimentación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492500" y="4318000"/>
            <a:ext cx="1944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400" b="1" dirty="0">
                <a:latin typeface="Times New Roman" pitchFamily="18" charset="0"/>
              </a:rPr>
              <a:t>(4)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" sz="1200" b="1" dirty="0">
                <a:latin typeface="Times New Roman" pitchFamily="18" charset="0"/>
              </a:rPr>
              <a:t> Retroalimentación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979613" y="3308350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600" b="1">
                <a:latin typeface="Times New Roman" pitchFamily="18" charset="0"/>
              </a:rPr>
              <a:t>(5)Autoevaluación del Riesgo y de la Solvencia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80063" y="5359400"/>
            <a:ext cx="1944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400" b="1">
                <a:latin typeface="Times New Roman" pitchFamily="18" charset="0"/>
              </a:rPr>
              <a:t>(6) Capital Económico y Regulatorio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547813" y="5359400"/>
            <a:ext cx="1944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400" b="1">
                <a:latin typeface="Times New Roman" pitchFamily="18" charset="0"/>
              </a:rPr>
              <a:t>(7) Análisis de Continuidad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187450" y="6165850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(8) Rol de Supervisión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42844" y="642939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/>
              <a:t>IAIS</a:t>
            </a:r>
            <a:endParaRPr lang="es-A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9FE4-38C6-4B0A-8D11-5280CB48DAC9}" type="slidenum">
              <a:rPr lang="es-ES"/>
              <a:pPr/>
              <a:t>28</a:t>
            </a:fld>
            <a:endParaRPr lang="es-ES"/>
          </a:p>
        </p:txBody>
      </p:sp>
      <p:sp>
        <p:nvSpPr>
          <p:cNvPr id="2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464E4C04-1155-435B-A4F7-A76E2A2E433E}" type="slidenum">
              <a:rPr lang="es-ES_tradnl" sz="1400">
                <a:latin typeface="+mn-lt"/>
              </a:rPr>
              <a:pPr algn="r" eaLnBrk="0" hangingPunct="0">
                <a:defRPr/>
              </a:pPr>
              <a:t>28</a:t>
            </a:fld>
            <a:endParaRPr lang="es-ES_tradnl" sz="1400">
              <a:latin typeface="+mn-lt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260350"/>
            <a:ext cx="7391400" cy="1054100"/>
          </a:xfrm>
        </p:spPr>
        <p:txBody>
          <a:bodyPr/>
          <a:lstStyle/>
          <a:p>
            <a:r>
              <a:rPr lang="en-US" sz="2800" b="1"/>
              <a:t>Los Modelos en la Gestión de Riesgos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122488" y="1557338"/>
            <a:ext cx="649287" cy="449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rebuchet MS" pitchFamily="34" charset="0"/>
              </a:rPr>
              <a:t>S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I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M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U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L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A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C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I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O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N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E</a:t>
            </a:r>
          </a:p>
          <a:p>
            <a:pPr algn="ctr" eaLnBrk="0" hangingPunct="0"/>
            <a:r>
              <a:rPr lang="en-US" sz="2000" b="1">
                <a:latin typeface="Trebuchet MS" pitchFamily="34" charset="0"/>
              </a:rPr>
              <a:t>S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V="1">
            <a:off x="1042988" y="17732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1042988" y="494188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1042988" y="23495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1042988" y="28527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1042988" y="35004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1042988" y="42211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1042988" y="558958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611188" y="1557338"/>
            <a:ext cx="431800" cy="449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rebuchet MS" pitchFamily="34" charset="0"/>
              </a:rPr>
              <a:t>H</a:t>
            </a:r>
          </a:p>
          <a:p>
            <a:pPr algn="ctr" eaLnBrk="0" hangingPunct="0"/>
            <a:r>
              <a:rPr lang="en-US" sz="1600" b="1">
                <a:latin typeface="Trebuchet MS" pitchFamily="34" charset="0"/>
              </a:rPr>
              <a:t>I</a:t>
            </a:r>
          </a:p>
          <a:p>
            <a:pPr algn="ctr" eaLnBrk="0" hangingPunct="0"/>
            <a:r>
              <a:rPr lang="en-US" sz="1600" b="1">
                <a:latin typeface="Trebuchet MS" pitchFamily="34" charset="0"/>
              </a:rPr>
              <a:t>P</a:t>
            </a:r>
          </a:p>
          <a:p>
            <a:pPr algn="ctr" eaLnBrk="0" hangingPunct="0"/>
            <a:r>
              <a:rPr lang="en-US" sz="1600" b="1">
                <a:latin typeface="Trebuchet MS" pitchFamily="34" charset="0"/>
              </a:rPr>
              <a:t>O</a:t>
            </a:r>
          </a:p>
          <a:p>
            <a:pPr algn="ctr" eaLnBrk="0" hangingPunct="0"/>
            <a:r>
              <a:rPr lang="en-US" sz="1600" b="1">
                <a:latin typeface="Trebuchet MS" pitchFamily="34" charset="0"/>
              </a:rPr>
              <a:t>T</a:t>
            </a:r>
          </a:p>
          <a:p>
            <a:pPr algn="ctr" eaLnBrk="0" hangingPunct="0"/>
            <a:r>
              <a:rPr lang="en-US" sz="1600" b="1">
                <a:latin typeface="Trebuchet MS" pitchFamily="34" charset="0"/>
              </a:rPr>
              <a:t>E</a:t>
            </a:r>
          </a:p>
          <a:p>
            <a:pPr algn="ctr" eaLnBrk="0" hangingPunct="0"/>
            <a:r>
              <a:rPr lang="en-US" sz="1600" b="1">
                <a:latin typeface="Trebuchet MS" pitchFamily="34" charset="0"/>
              </a:rPr>
              <a:t>S</a:t>
            </a:r>
          </a:p>
          <a:p>
            <a:pPr algn="ctr" eaLnBrk="0" hangingPunct="0"/>
            <a:r>
              <a:rPr lang="en-US" sz="1600" b="1">
                <a:latin typeface="Trebuchet MS" pitchFamily="34" charset="0"/>
              </a:rPr>
              <a:t>I</a:t>
            </a:r>
          </a:p>
          <a:p>
            <a:pPr algn="ctr" eaLnBrk="0" hangingPunct="0"/>
            <a:r>
              <a:rPr lang="en-US" sz="1600" b="1">
                <a:latin typeface="Trebuchet MS" pitchFamily="34" charset="0"/>
              </a:rPr>
              <a:t>S</a:t>
            </a:r>
          </a:p>
          <a:p>
            <a:pPr algn="ctr" eaLnBrk="0" hangingPunct="0"/>
            <a:endParaRPr lang="en-US" sz="1600" b="1">
              <a:latin typeface="Trebuchet MS" pitchFamily="34" charset="0"/>
            </a:endParaRPr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2770188" y="37163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8026400" y="1628775"/>
            <a:ext cx="649288" cy="449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Trebuchet MS" pitchFamily="34" charset="0"/>
              </a:rPr>
              <a:t>C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O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N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T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R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O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L</a:t>
            </a:r>
          </a:p>
          <a:p>
            <a:pPr algn="ctr" eaLnBrk="0" hangingPunct="0"/>
            <a:endParaRPr lang="en-US" sz="1600">
              <a:latin typeface="Trebuchet MS" pitchFamily="34" charset="0"/>
            </a:endParaRP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D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I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N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A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M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I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C</a:t>
            </a:r>
          </a:p>
          <a:p>
            <a:pPr algn="ctr" eaLnBrk="0" hangingPunct="0"/>
            <a:r>
              <a:rPr lang="en-US" sz="1600">
                <a:latin typeface="Trebuchet MS" pitchFamily="34" charset="0"/>
              </a:rPr>
              <a:t>O</a:t>
            </a:r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3562350" y="1557338"/>
            <a:ext cx="3168650" cy="4495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rebuchet MS" pitchFamily="34" charset="0"/>
              </a:rPr>
              <a:t>ESTADOS CONTABLES</a:t>
            </a:r>
            <a:r>
              <a:rPr lang="en-US" sz="2400">
                <a:latin typeface="Trebuchet MS" pitchFamily="34" charset="0"/>
              </a:rPr>
              <a:t>:</a:t>
            </a:r>
          </a:p>
          <a:p>
            <a:pPr algn="ctr" eaLnBrk="0" hangingPunct="0">
              <a:buFontTx/>
              <a:buChar char="•"/>
            </a:pPr>
            <a:r>
              <a:rPr lang="en-US" sz="2400">
                <a:latin typeface="Trebuchet MS" pitchFamily="34" charset="0"/>
              </a:rPr>
              <a:t>PATRIMONIAL</a:t>
            </a:r>
          </a:p>
          <a:p>
            <a:pPr algn="ctr" eaLnBrk="0" hangingPunct="0">
              <a:buFontTx/>
              <a:buChar char="•"/>
            </a:pPr>
            <a:r>
              <a:rPr lang="en-US" sz="2400">
                <a:latin typeface="Trebuchet MS" pitchFamily="34" charset="0"/>
              </a:rPr>
              <a:t>RESULTADOS</a:t>
            </a:r>
          </a:p>
          <a:p>
            <a:pPr algn="ctr" eaLnBrk="0" hangingPunct="0">
              <a:buFontTx/>
              <a:buChar char="•"/>
            </a:pPr>
            <a:r>
              <a:rPr lang="en-US" sz="2400">
                <a:latin typeface="Trebuchet MS" pitchFamily="34" charset="0"/>
              </a:rPr>
              <a:t>INDICADORES</a:t>
            </a:r>
          </a:p>
          <a:p>
            <a:pPr algn="ctr" eaLnBrk="0" hangingPunct="0">
              <a:buFontTx/>
              <a:buChar char="•"/>
            </a:pPr>
            <a:r>
              <a:rPr lang="en-US" sz="2400">
                <a:latin typeface="Trebuchet MS" pitchFamily="34" charset="0"/>
              </a:rPr>
              <a:t>SOLVENCIA</a:t>
            </a:r>
          </a:p>
        </p:txBody>
      </p:sp>
      <p:sp>
        <p:nvSpPr>
          <p:cNvPr id="21520" name="Line 15"/>
          <p:cNvSpPr>
            <a:spLocks noChangeShapeType="1"/>
          </p:cNvSpPr>
          <p:nvPr/>
        </p:nvSpPr>
        <p:spPr bwMode="auto">
          <a:xfrm>
            <a:off x="6804025" y="3789363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>
            <a:off x="8386763" y="61658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2" name="Line 17"/>
          <p:cNvSpPr>
            <a:spLocks noChangeShapeType="1"/>
          </p:cNvSpPr>
          <p:nvPr/>
        </p:nvSpPr>
        <p:spPr bwMode="auto">
          <a:xfrm flipH="1" flipV="1">
            <a:off x="827088" y="659765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3" name="Line 18"/>
          <p:cNvSpPr>
            <a:spLocks noChangeShapeType="1"/>
          </p:cNvSpPr>
          <p:nvPr/>
        </p:nvSpPr>
        <p:spPr bwMode="auto">
          <a:xfrm flipV="1">
            <a:off x="827088" y="60928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54F-3667-49DE-9D06-B1D409F7681B}" type="slidenum">
              <a:rPr lang="es-ES"/>
              <a:pPr/>
              <a:t>29</a:t>
            </a:fld>
            <a:endParaRPr lang="es-ES"/>
          </a:p>
        </p:txBody>
      </p:sp>
      <p:sp>
        <p:nvSpPr>
          <p:cNvPr id="20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D3924FC8-760B-41DE-90E4-40F99D2CF871}" type="slidenum">
              <a:rPr lang="es-ES_tradnl" sz="1400">
                <a:latin typeface="+mn-lt"/>
              </a:rPr>
              <a:pPr algn="r" eaLnBrk="0" hangingPunct="0">
                <a:defRPr/>
              </a:pPr>
              <a:t>29</a:t>
            </a:fld>
            <a:endParaRPr lang="es-ES_tradnl" sz="1400">
              <a:latin typeface="+mn-lt"/>
            </a:endParaRP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1403350" y="5157788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9700" name="Freeform 6"/>
          <p:cNvSpPr>
            <a:spLocks/>
          </p:cNvSpPr>
          <p:nvPr/>
        </p:nvSpPr>
        <p:spPr bwMode="auto">
          <a:xfrm>
            <a:off x="1835150" y="3213100"/>
            <a:ext cx="6686550" cy="1871663"/>
          </a:xfrm>
          <a:custGeom>
            <a:avLst/>
            <a:gdLst>
              <a:gd name="T0" fmla="*/ 0 w 4212"/>
              <a:gd name="T1" fmla="*/ 1176 h 1176"/>
              <a:gd name="T2" fmla="*/ 240 w 4212"/>
              <a:gd name="T3" fmla="*/ 1104 h 1176"/>
              <a:gd name="T4" fmla="*/ 312 w 4212"/>
              <a:gd name="T5" fmla="*/ 1068 h 1176"/>
              <a:gd name="T6" fmla="*/ 336 w 4212"/>
              <a:gd name="T7" fmla="*/ 1032 h 1176"/>
              <a:gd name="T8" fmla="*/ 408 w 4212"/>
              <a:gd name="T9" fmla="*/ 1008 h 1176"/>
              <a:gd name="T10" fmla="*/ 540 w 4212"/>
              <a:gd name="T11" fmla="*/ 960 h 1176"/>
              <a:gd name="T12" fmla="*/ 684 w 4212"/>
              <a:gd name="T13" fmla="*/ 828 h 1176"/>
              <a:gd name="T14" fmla="*/ 744 w 4212"/>
              <a:gd name="T15" fmla="*/ 720 h 1176"/>
              <a:gd name="T16" fmla="*/ 936 w 4212"/>
              <a:gd name="T17" fmla="*/ 444 h 1176"/>
              <a:gd name="T18" fmla="*/ 1056 w 4212"/>
              <a:gd name="T19" fmla="*/ 240 h 1176"/>
              <a:gd name="T20" fmla="*/ 1116 w 4212"/>
              <a:gd name="T21" fmla="*/ 180 h 1176"/>
              <a:gd name="T22" fmla="*/ 1152 w 4212"/>
              <a:gd name="T23" fmla="*/ 144 h 1176"/>
              <a:gd name="T24" fmla="*/ 1224 w 4212"/>
              <a:gd name="T25" fmla="*/ 108 h 1176"/>
              <a:gd name="T26" fmla="*/ 1296 w 4212"/>
              <a:gd name="T27" fmla="*/ 48 h 1176"/>
              <a:gd name="T28" fmla="*/ 1404 w 4212"/>
              <a:gd name="T29" fmla="*/ 0 h 1176"/>
              <a:gd name="T30" fmla="*/ 1512 w 4212"/>
              <a:gd name="T31" fmla="*/ 12 h 1176"/>
              <a:gd name="T32" fmla="*/ 1548 w 4212"/>
              <a:gd name="T33" fmla="*/ 36 h 1176"/>
              <a:gd name="T34" fmla="*/ 1656 w 4212"/>
              <a:gd name="T35" fmla="*/ 84 h 1176"/>
              <a:gd name="T36" fmla="*/ 1728 w 4212"/>
              <a:gd name="T37" fmla="*/ 132 h 1176"/>
              <a:gd name="T38" fmla="*/ 1764 w 4212"/>
              <a:gd name="T39" fmla="*/ 156 h 1176"/>
              <a:gd name="T40" fmla="*/ 1860 w 4212"/>
              <a:gd name="T41" fmla="*/ 252 h 1176"/>
              <a:gd name="T42" fmla="*/ 1944 w 4212"/>
              <a:gd name="T43" fmla="*/ 348 h 1176"/>
              <a:gd name="T44" fmla="*/ 2232 w 4212"/>
              <a:gd name="T45" fmla="*/ 648 h 1176"/>
              <a:gd name="T46" fmla="*/ 2304 w 4212"/>
              <a:gd name="T47" fmla="*/ 708 h 1176"/>
              <a:gd name="T48" fmla="*/ 2448 w 4212"/>
              <a:gd name="T49" fmla="*/ 780 h 1176"/>
              <a:gd name="T50" fmla="*/ 2592 w 4212"/>
              <a:gd name="T51" fmla="*/ 876 h 1176"/>
              <a:gd name="T52" fmla="*/ 2724 w 4212"/>
              <a:gd name="T53" fmla="*/ 912 h 1176"/>
              <a:gd name="T54" fmla="*/ 2760 w 4212"/>
              <a:gd name="T55" fmla="*/ 936 h 1176"/>
              <a:gd name="T56" fmla="*/ 3036 w 4212"/>
              <a:gd name="T57" fmla="*/ 996 h 1176"/>
              <a:gd name="T58" fmla="*/ 3288 w 4212"/>
              <a:gd name="T59" fmla="*/ 1020 h 1176"/>
              <a:gd name="T60" fmla="*/ 3372 w 4212"/>
              <a:gd name="T61" fmla="*/ 1056 h 1176"/>
              <a:gd name="T62" fmla="*/ 3708 w 4212"/>
              <a:gd name="T63" fmla="*/ 1068 h 1176"/>
              <a:gd name="T64" fmla="*/ 3936 w 4212"/>
              <a:gd name="T65" fmla="*/ 1092 h 1176"/>
              <a:gd name="T66" fmla="*/ 4044 w 4212"/>
              <a:gd name="T67" fmla="*/ 1128 h 1176"/>
              <a:gd name="T68" fmla="*/ 4212 w 4212"/>
              <a:gd name="T69" fmla="*/ 1128 h 1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12"/>
              <a:gd name="T106" fmla="*/ 0 h 1176"/>
              <a:gd name="T107" fmla="*/ 4212 w 4212"/>
              <a:gd name="T108" fmla="*/ 1176 h 11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12" h="1176">
                <a:moveTo>
                  <a:pt x="0" y="1176"/>
                </a:moveTo>
                <a:cubicBezTo>
                  <a:pt x="79" y="1150"/>
                  <a:pt x="161" y="1130"/>
                  <a:pt x="240" y="1104"/>
                </a:cubicBezTo>
                <a:cubicBezTo>
                  <a:pt x="265" y="1096"/>
                  <a:pt x="287" y="1076"/>
                  <a:pt x="312" y="1068"/>
                </a:cubicBezTo>
                <a:cubicBezTo>
                  <a:pt x="320" y="1056"/>
                  <a:pt x="324" y="1040"/>
                  <a:pt x="336" y="1032"/>
                </a:cubicBezTo>
                <a:cubicBezTo>
                  <a:pt x="357" y="1019"/>
                  <a:pt x="384" y="1016"/>
                  <a:pt x="408" y="1008"/>
                </a:cubicBezTo>
                <a:cubicBezTo>
                  <a:pt x="453" y="993"/>
                  <a:pt x="493" y="972"/>
                  <a:pt x="540" y="960"/>
                </a:cubicBezTo>
                <a:cubicBezTo>
                  <a:pt x="588" y="912"/>
                  <a:pt x="628" y="865"/>
                  <a:pt x="684" y="828"/>
                </a:cubicBezTo>
                <a:cubicBezTo>
                  <a:pt x="705" y="765"/>
                  <a:pt x="689" y="803"/>
                  <a:pt x="744" y="720"/>
                </a:cubicBezTo>
                <a:cubicBezTo>
                  <a:pt x="807" y="625"/>
                  <a:pt x="855" y="525"/>
                  <a:pt x="936" y="444"/>
                </a:cubicBezTo>
                <a:cubicBezTo>
                  <a:pt x="955" y="366"/>
                  <a:pt x="1008" y="304"/>
                  <a:pt x="1056" y="240"/>
                </a:cubicBezTo>
                <a:cubicBezTo>
                  <a:pt x="1078" y="175"/>
                  <a:pt x="1051" y="226"/>
                  <a:pt x="1116" y="180"/>
                </a:cubicBezTo>
                <a:cubicBezTo>
                  <a:pt x="1130" y="170"/>
                  <a:pt x="1139" y="155"/>
                  <a:pt x="1152" y="144"/>
                </a:cubicBezTo>
                <a:cubicBezTo>
                  <a:pt x="1204" y="101"/>
                  <a:pt x="1170" y="135"/>
                  <a:pt x="1224" y="108"/>
                </a:cubicBezTo>
                <a:cubicBezTo>
                  <a:pt x="1303" y="69"/>
                  <a:pt x="1216" y="101"/>
                  <a:pt x="1296" y="48"/>
                </a:cubicBezTo>
                <a:cubicBezTo>
                  <a:pt x="1316" y="34"/>
                  <a:pt x="1379" y="8"/>
                  <a:pt x="1404" y="0"/>
                </a:cubicBezTo>
                <a:cubicBezTo>
                  <a:pt x="1440" y="4"/>
                  <a:pt x="1477" y="3"/>
                  <a:pt x="1512" y="12"/>
                </a:cubicBezTo>
                <a:cubicBezTo>
                  <a:pt x="1526" y="15"/>
                  <a:pt x="1535" y="30"/>
                  <a:pt x="1548" y="36"/>
                </a:cubicBezTo>
                <a:cubicBezTo>
                  <a:pt x="1583" y="53"/>
                  <a:pt x="1622" y="65"/>
                  <a:pt x="1656" y="84"/>
                </a:cubicBezTo>
                <a:cubicBezTo>
                  <a:pt x="1681" y="98"/>
                  <a:pt x="1704" y="116"/>
                  <a:pt x="1728" y="132"/>
                </a:cubicBezTo>
                <a:cubicBezTo>
                  <a:pt x="1740" y="140"/>
                  <a:pt x="1764" y="156"/>
                  <a:pt x="1764" y="156"/>
                </a:cubicBezTo>
                <a:cubicBezTo>
                  <a:pt x="1792" y="198"/>
                  <a:pt x="1829" y="213"/>
                  <a:pt x="1860" y="252"/>
                </a:cubicBezTo>
                <a:cubicBezTo>
                  <a:pt x="1935" y="349"/>
                  <a:pt x="1874" y="302"/>
                  <a:pt x="1944" y="348"/>
                </a:cubicBezTo>
                <a:cubicBezTo>
                  <a:pt x="2023" y="467"/>
                  <a:pt x="2124" y="558"/>
                  <a:pt x="2232" y="648"/>
                </a:cubicBezTo>
                <a:cubicBezTo>
                  <a:pt x="2272" y="681"/>
                  <a:pt x="2259" y="686"/>
                  <a:pt x="2304" y="708"/>
                </a:cubicBezTo>
                <a:cubicBezTo>
                  <a:pt x="2351" y="732"/>
                  <a:pt x="2402" y="754"/>
                  <a:pt x="2448" y="780"/>
                </a:cubicBezTo>
                <a:cubicBezTo>
                  <a:pt x="2460" y="787"/>
                  <a:pt x="2570" y="872"/>
                  <a:pt x="2592" y="876"/>
                </a:cubicBezTo>
                <a:cubicBezTo>
                  <a:pt x="2677" y="893"/>
                  <a:pt x="2633" y="882"/>
                  <a:pt x="2724" y="912"/>
                </a:cubicBezTo>
                <a:cubicBezTo>
                  <a:pt x="2738" y="917"/>
                  <a:pt x="2747" y="930"/>
                  <a:pt x="2760" y="936"/>
                </a:cubicBezTo>
                <a:cubicBezTo>
                  <a:pt x="2846" y="973"/>
                  <a:pt x="2945" y="986"/>
                  <a:pt x="3036" y="996"/>
                </a:cubicBezTo>
                <a:cubicBezTo>
                  <a:pt x="3147" y="1033"/>
                  <a:pt x="3021" y="995"/>
                  <a:pt x="3288" y="1020"/>
                </a:cubicBezTo>
                <a:cubicBezTo>
                  <a:pt x="3318" y="1023"/>
                  <a:pt x="3342" y="1053"/>
                  <a:pt x="3372" y="1056"/>
                </a:cubicBezTo>
                <a:cubicBezTo>
                  <a:pt x="3484" y="1066"/>
                  <a:pt x="3596" y="1064"/>
                  <a:pt x="3708" y="1068"/>
                </a:cubicBezTo>
                <a:cubicBezTo>
                  <a:pt x="3733" y="1070"/>
                  <a:pt x="3897" y="1084"/>
                  <a:pt x="3936" y="1092"/>
                </a:cubicBezTo>
                <a:cubicBezTo>
                  <a:pt x="3973" y="1100"/>
                  <a:pt x="4006" y="1128"/>
                  <a:pt x="4044" y="1128"/>
                </a:cubicBezTo>
                <a:cubicBezTo>
                  <a:pt x="4100" y="1128"/>
                  <a:pt x="4156" y="1128"/>
                  <a:pt x="4212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AR" sz="2400">
              <a:latin typeface="Trebuchet MS" pitchFamily="34" charset="0"/>
            </a:endParaRP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5076825" y="40052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6372225" y="47974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573588" y="5373688"/>
            <a:ext cx="10652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>
                <a:latin typeface="Trebuchet MS" pitchFamily="34" charset="0"/>
              </a:rPr>
              <a:t>Precios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5868988" y="5373688"/>
            <a:ext cx="9350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>
                <a:latin typeface="Trebuchet MS" pitchFamily="34" charset="0"/>
              </a:rPr>
              <a:t>Valor a Riesgo</a:t>
            </a:r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4427538" y="3284538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4284663" y="2565400"/>
            <a:ext cx="13668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>
                <a:latin typeface="Trebuchet MS" pitchFamily="34" charset="0"/>
              </a:rPr>
              <a:t>Rubro Analizado</a:t>
            </a:r>
          </a:p>
        </p:txBody>
      </p:sp>
      <p:sp>
        <p:nvSpPr>
          <p:cNvPr id="29707" name="Rectangle 20"/>
          <p:cNvSpPr>
            <a:spLocks noChangeArrowheads="1"/>
          </p:cNvSpPr>
          <p:nvPr/>
        </p:nvSpPr>
        <p:spPr bwMode="auto">
          <a:xfrm>
            <a:off x="395288" y="404813"/>
            <a:ext cx="1800225" cy="23034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Trebuchet MS" pitchFamily="34" charset="0"/>
              </a:rPr>
              <a:t>ESTADOS CONTABLES</a:t>
            </a:r>
            <a:r>
              <a:rPr lang="en-US" sz="1200">
                <a:latin typeface="Trebuchet MS" pitchFamily="34" charset="0"/>
              </a:rPr>
              <a:t>: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PATRIMONIAL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RESULTADOS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INDICADORES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SOLVENCIA</a:t>
            </a:r>
          </a:p>
        </p:txBody>
      </p:sp>
      <p:sp>
        <p:nvSpPr>
          <p:cNvPr id="29708" name="Rectangle 21"/>
          <p:cNvSpPr>
            <a:spLocks noChangeArrowheads="1"/>
          </p:cNvSpPr>
          <p:nvPr/>
        </p:nvSpPr>
        <p:spPr bwMode="auto">
          <a:xfrm>
            <a:off x="611188" y="620713"/>
            <a:ext cx="1800225" cy="23034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Trebuchet MS" pitchFamily="34" charset="0"/>
              </a:rPr>
              <a:t>ESTADOS CONTABLES</a:t>
            </a:r>
            <a:r>
              <a:rPr lang="en-US" sz="1200">
                <a:latin typeface="Trebuchet MS" pitchFamily="34" charset="0"/>
              </a:rPr>
              <a:t>: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PATRIMONIAL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RESULTADOS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INDICADORES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SOLVENCIA</a:t>
            </a:r>
          </a:p>
        </p:txBody>
      </p:sp>
      <p:sp>
        <p:nvSpPr>
          <p:cNvPr id="29709" name="Rectangle 22"/>
          <p:cNvSpPr>
            <a:spLocks noChangeArrowheads="1"/>
          </p:cNvSpPr>
          <p:nvPr/>
        </p:nvSpPr>
        <p:spPr bwMode="auto">
          <a:xfrm>
            <a:off x="827088" y="836613"/>
            <a:ext cx="1800225" cy="23034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Trebuchet MS" pitchFamily="34" charset="0"/>
              </a:rPr>
              <a:t>ESTADOS CONTABLES</a:t>
            </a:r>
            <a:r>
              <a:rPr lang="en-US" sz="1200">
                <a:latin typeface="Trebuchet MS" pitchFamily="34" charset="0"/>
              </a:rPr>
              <a:t>: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PATRIMONIAL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RESULTADOS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INDICADORES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SOLVENCIA</a:t>
            </a:r>
          </a:p>
        </p:txBody>
      </p:sp>
      <p:sp>
        <p:nvSpPr>
          <p:cNvPr id="29710" name="Rectangle 23"/>
          <p:cNvSpPr>
            <a:spLocks noChangeArrowheads="1"/>
          </p:cNvSpPr>
          <p:nvPr/>
        </p:nvSpPr>
        <p:spPr bwMode="auto">
          <a:xfrm>
            <a:off x="1042988" y="1052513"/>
            <a:ext cx="1800225" cy="23034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Trebuchet MS" pitchFamily="34" charset="0"/>
              </a:rPr>
              <a:t>ESTADOS CONTABLES</a:t>
            </a:r>
            <a:r>
              <a:rPr lang="en-US" sz="1200">
                <a:latin typeface="Trebuchet MS" pitchFamily="34" charset="0"/>
              </a:rPr>
              <a:t>: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PATRIMONIAL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RESULTADOS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INDICADORES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SOLVENCIA</a:t>
            </a:r>
          </a:p>
        </p:txBody>
      </p:sp>
      <p:sp>
        <p:nvSpPr>
          <p:cNvPr id="29711" name="Rectangle 24"/>
          <p:cNvSpPr>
            <a:spLocks noChangeArrowheads="1"/>
          </p:cNvSpPr>
          <p:nvPr/>
        </p:nvSpPr>
        <p:spPr bwMode="auto">
          <a:xfrm>
            <a:off x="1258888" y="1268413"/>
            <a:ext cx="1800225" cy="23034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Trebuchet MS" pitchFamily="34" charset="0"/>
              </a:rPr>
              <a:t>ESTADOS CONTABLES</a:t>
            </a:r>
            <a:r>
              <a:rPr lang="en-US" sz="1200">
                <a:latin typeface="Trebuchet MS" pitchFamily="34" charset="0"/>
              </a:rPr>
              <a:t>: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PATRIMONIAL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RESULTADOS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INDICADORES</a:t>
            </a:r>
          </a:p>
          <a:p>
            <a:pPr algn="ctr" eaLnBrk="0" hangingPunct="0">
              <a:buFontTx/>
              <a:buChar char="•"/>
            </a:pPr>
            <a:r>
              <a:rPr lang="en-US" sz="1200">
                <a:latin typeface="Trebuchet MS" pitchFamily="34" charset="0"/>
              </a:rPr>
              <a:t>SOLVENCIA</a:t>
            </a:r>
          </a:p>
        </p:txBody>
      </p:sp>
      <p:sp>
        <p:nvSpPr>
          <p:cNvPr id="29712" name="Line 25"/>
          <p:cNvSpPr>
            <a:spLocks noChangeShapeType="1"/>
          </p:cNvSpPr>
          <p:nvPr/>
        </p:nvSpPr>
        <p:spPr bwMode="auto">
          <a:xfrm>
            <a:off x="1692275" y="3573463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9713" name="Rectangle 26"/>
          <p:cNvSpPr>
            <a:spLocks noChangeArrowheads="1"/>
          </p:cNvSpPr>
          <p:nvPr/>
        </p:nvSpPr>
        <p:spPr bwMode="auto">
          <a:xfrm>
            <a:off x="2057400" y="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Distribución simulada</a:t>
            </a:r>
          </a:p>
          <a:p>
            <a:pPr algn="ctr" eaLnBrk="0" hangingPunct="0"/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de resultados por Rubro</a:t>
            </a:r>
          </a:p>
        </p:txBody>
      </p:sp>
      <p:sp>
        <p:nvSpPr>
          <p:cNvPr id="29714" name="Text Box 27"/>
          <p:cNvSpPr txBox="1">
            <a:spLocks noChangeArrowheads="1"/>
          </p:cNvSpPr>
          <p:nvPr/>
        </p:nvSpPr>
        <p:spPr bwMode="auto">
          <a:xfrm>
            <a:off x="0" y="6092825"/>
            <a:ext cx="31321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400" b="1">
                <a:latin typeface="Trebuchet MS" pitchFamily="34" charset="0"/>
              </a:rPr>
              <a:t>Esquema Básico</a:t>
            </a:r>
          </a:p>
        </p:txBody>
      </p:sp>
      <p:sp>
        <p:nvSpPr>
          <p:cNvPr id="29715" name="Text Box 10"/>
          <p:cNvSpPr txBox="1">
            <a:spLocks noChangeArrowheads="1"/>
          </p:cNvSpPr>
          <p:nvPr/>
        </p:nvSpPr>
        <p:spPr bwMode="auto">
          <a:xfrm>
            <a:off x="3657600" y="5348288"/>
            <a:ext cx="935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>
                <a:latin typeface="Trebuchet MS" pitchFamily="34" charset="0"/>
              </a:rPr>
              <a:t>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"Solvencia - Valuación de Pasivos y Aplicación de la Metodología </a:t>
            </a:r>
            <a:r>
              <a:rPr lang="es-AR" sz="2400" b="1" dirty="0" err="1" smtClean="0">
                <a:solidFill>
                  <a:schemeClr val="accent2">
                    <a:lumMod val="75000"/>
                  </a:schemeClr>
                </a:solidFill>
              </a:rPr>
              <a:t>VaR</a:t>
            </a:r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b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sz="2400" b="1" dirty="0" smtClean="0">
                <a:solidFill>
                  <a:srgbClr val="C00000"/>
                </a:solidFill>
              </a:rPr>
              <a:t>CONTEXTO</a:t>
            </a:r>
            <a:endParaRPr lang="es-AR" sz="2400" dirty="0">
              <a:solidFill>
                <a:srgbClr val="C0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requerimientos de solvencia son esenciales en la supervisión de aseguradores y en la protección de los asegurados. Las reservas técnicas del asegurador deben ser suficientes para cubrir todos los reclamos esperados y algunas pérdidas inesperadas, lo cual debe estar contemplado en los requerimientos de valuación aplicables.</a:t>
            </a:r>
          </a:p>
          <a:p>
            <a:endParaRPr lang="es-AR" sz="18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este contexto, este panel tratará importantes aspectos tales como</a:t>
            </a:r>
          </a:p>
          <a:p>
            <a:pPr lvl="1"/>
            <a:r>
              <a:rPr lang="es-AR" sz="1800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2400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 valuación de pasivos y la aplicación de la metodología </a:t>
            </a:r>
            <a:r>
              <a:rPr lang="es-AR" sz="2400" b="1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s-AR" sz="2400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para requerimientos de capital relacionados a los riesgos técnicos; </a:t>
            </a:r>
          </a:p>
          <a:p>
            <a:pPr lvl="1"/>
            <a:r>
              <a:rPr lang="es-AR" sz="2400" b="1" i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así como, los sistemas de información y bases de datos requeridas para aplicar dicha metodología</a:t>
            </a:r>
            <a:r>
              <a:rPr lang="es-AR" sz="1600" i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.</a:t>
            </a:r>
            <a:endParaRPr lang="es-AR" sz="1600" dirty="0">
              <a:solidFill>
                <a:srgbClr val="00800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41DAB-8E6F-4A3E-A3D6-05D7F7519DE8}" type="slidenum">
              <a:rPr lang="es-ES_tradnl"/>
              <a:pPr>
                <a:defRPr/>
              </a:pPr>
              <a:t>30</a:t>
            </a:fld>
            <a:endParaRPr lang="es-ES_tradnl"/>
          </a:p>
        </p:txBody>
      </p:sp>
      <p:pic>
        <p:nvPicPr>
          <p:cNvPr id="18435" name="Picture 4" descr="DFA4"/>
          <p:cNvPicPr>
            <a:picLocks noChangeAspect="1" noChangeArrowheads="1"/>
          </p:cNvPicPr>
          <p:nvPr/>
        </p:nvPicPr>
        <p:blipFill>
          <a:blip r:embed="rId2" cstate="print"/>
          <a:srcRect l="3882" t="13823" r="-2312" b="15385"/>
          <a:stretch>
            <a:fillRect/>
          </a:stretch>
        </p:blipFill>
        <p:spPr bwMode="auto">
          <a:xfrm>
            <a:off x="2266950" y="2301875"/>
            <a:ext cx="54737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827088" y="3309938"/>
            <a:ext cx="1368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probabilidad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195513" y="5613400"/>
            <a:ext cx="3311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/>
              <a:t>Patrimonio Neto</a:t>
            </a: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148263" y="5110163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435600" y="5470525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/>
              <a:t>ruina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6732588" y="4102100"/>
            <a:ext cx="790575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6515100" y="4102100"/>
            <a:ext cx="1152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/>
              <a:t>Año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1042988" y="404813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Distribuciones de Resultados Variables en el Tiempo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000132"/>
          </a:xfrm>
        </p:spPr>
        <p:txBody>
          <a:bodyPr/>
          <a:lstStyle/>
          <a:p>
            <a:r>
              <a:rPr lang="es-AR" b="1" dirty="0" smtClean="0"/>
              <a:t>Sistema de Información</a:t>
            </a:r>
            <a:endParaRPr lang="es-AR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643998" cy="4595826"/>
          </a:xfrm>
        </p:spPr>
        <p:txBody>
          <a:bodyPr/>
          <a:lstStyle/>
          <a:p>
            <a:r>
              <a:rPr lang="es-AR" b="1" dirty="0" smtClean="0"/>
              <a:t>Generación de Bases de Datos</a:t>
            </a:r>
          </a:p>
          <a:p>
            <a:pPr>
              <a:buNone/>
            </a:pPr>
            <a:endParaRPr lang="es-AR" b="1" dirty="0" smtClean="0"/>
          </a:p>
          <a:p>
            <a:r>
              <a:rPr lang="es-AR" b="1" dirty="0" smtClean="0"/>
              <a:t>Información Estadística: </a:t>
            </a:r>
          </a:p>
          <a:p>
            <a:pPr lvl="1"/>
            <a:r>
              <a:rPr lang="es-AR" b="1" dirty="0" smtClean="0"/>
              <a:t>Secuencias de: ocurrencia, denuncia, pago</a:t>
            </a:r>
          </a:p>
          <a:p>
            <a:pPr lvl="1"/>
            <a:r>
              <a:rPr lang="es-AR" b="1" dirty="0" smtClean="0"/>
              <a:t>Histogramas (frecuencia, severidad)</a:t>
            </a:r>
          </a:p>
          <a:p>
            <a:pPr lvl="1">
              <a:buNone/>
            </a:pPr>
            <a:endParaRPr lang="es-AR" b="1" dirty="0" smtClean="0"/>
          </a:p>
          <a:p>
            <a:r>
              <a:rPr lang="es-AR" b="1" dirty="0" smtClean="0"/>
              <a:t>Conciliación entre información de balance e información estadística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43998" cy="623870"/>
          </a:xfrm>
        </p:spPr>
        <p:txBody>
          <a:bodyPr/>
          <a:lstStyle/>
          <a:p>
            <a:r>
              <a:rPr lang="es-AR" sz="3600" b="1" dirty="0" smtClean="0">
                <a:solidFill>
                  <a:schemeClr val="accent6">
                    <a:lumMod val="50000"/>
                  </a:schemeClr>
                </a:solidFill>
              </a:rPr>
              <a:t>Estructura Básica del Informe Actuarial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7772400" cy="57150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Resumen Ejecutivo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Objeto y Alcance</a:t>
            </a:r>
            <a:endParaRPr lang="es-A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Descripción de los aspectos técnicos de las Carteras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Descripción de los aspectos técnicos del Reaseguro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Datos:</a:t>
            </a:r>
            <a:r>
              <a:rPr lang="es-AR" sz="2400" b="1" dirty="0" smtClean="0"/>
              <a:t> </a:t>
            </a:r>
            <a:r>
              <a:rPr lang="es-AR" sz="1600" b="1" dirty="0" smtClean="0">
                <a:solidFill>
                  <a:srgbClr val="000000"/>
                </a:solidFill>
              </a:rPr>
              <a:t>fuentes, opinión sobre suficiencia, confiabilidad y su relación con la información contable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Hipótesis:</a:t>
            </a:r>
            <a:r>
              <a:rPr lang="es-AR" sz="2400" b="1" dirty="0" smtClean="0"/>
              <a:t> </a:t>
            </a:r>
            <a:r>
              <a:rPr lang="es-AR" sz="1600" b="1" dirty="0" smtClean="0">
                <a:solidFill>
                  <a:srgbClr val="000000"/>
                </a:solidFill>
              </a:rPr>
              <a:t>Realistas,  Explícitas, Consistentes, Proceso de selección de hipótesis, Modificación de hipótesis respecto de estudios anteriores y cuantificación del impacto.</a:t>
            </a:r>
            <a:endParaRPr lang="es-AR" sz="16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Metodología:</a:t>
            </a:r>
            <a:r>
              <a:rPr lang="es-AR" sz="2400" b="1" dirty="0" smtClean="0"/>
              <a:t> </a:t>
            </a:r>
            <a:r>
              <a:rPr lang="es-AR" sz="1600" b="1" dirty="0" smtClean="0">
                <a:solidFill>
                  <a:srgbClr val="000000"/>
                </a:solidFill>
              </a:rPr>
              <a:t>Métodos Analíticos, de Simulación, Aproximaciones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Resultados: </a:t>
            </a:r>
            <a:r>
              <a:rPr lang="es-AR" sz="1600" b="1" dirty="0" smtClean="0">
                <a:solidFill>
                  <a:srgbClr val="000000"/>
                </a:solidFill>
              </a:rPr>
              <a:t>La metodología empleada para las proyecciones financieras debe ser descripta de una manera que provea suficiente información para un actuario u otra persona cono conocimientos relevantes para interpretar los resultados del informe. Comparación con resultados anteriores. Efectos de hechos posteriores  a la fecha de valuación</a:t>
            </a:r>
            <a:endParaRPr lang="en-GB" sz="1600" b="1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Dictamen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pPr algn="l"/>
            <a:r>
              <a:rPr lang="es-AR" b="1" dirty="0" smtClean="0">
                <a:solidFill>
                  <a:srgbClr val="000099"/>
                </a:solidFill>
              </a:rPr>
              <a:t>10</a:t>
            </a:r>
            <a:r>
              <a:rPr lang="es-AR" b="1" dirty="0">
                <a:solidFill>
                  <a:srgbClr val="000099"/>
                </a:solidFill>
              </a:rPr>
              <a:t>.- DICTAMEN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algn="just"/>
            <a:endParaRPr lang="en-GB">
              <a:solidFill>
                <a:srgbClr val="000000"/>
              </a:solidFill>
            </a:endParaRPr>
          </a:p>
          <a:p>
            <a:endParaRPr lang="es-AR">
              <a:solidFill>
                <a:srgbClr val="000000"/>
              </a:solidFill>
            </a:endParaRPr>
          </a:p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51204" name="Rectangle 1028"/>
          <p:cNvSpPr>
            <a:spLocks noChangeArrowheads="1"/>
          </p:cNvSpPr>
          <p:nvPr/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AR" sz="3200" b="1" dirty="0">
                <a:solidFill>
                  <a:srgbClr val="000000"/>
                </a:solidFill>
              </a:rPr>
              <a:t>Suficiencia y Confiabilidad de los Datos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AR" sz="3200" b="1" dirty="0">
                <a:solidFill>
                  <a:srgbClr val="000000"/>
                </a:solidFill>
              </a:rPr>
              <a:t>Razonabilidad de las Hipótesis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AR" sz="3200" b="1" dirty="0">
                <a:solidFill>
                  <a:srgbClr val="000000"/>
                </a:solidFill>
              </a:rPr>
              <a:t>Validez de la Metodología y de la Consistencia con </a:t>
            </a:r>
            <a:r>
              <a:rPr lang="es-AR" sz="3200" b="1" dirty="0" smtClean="0">
                <a:solidFill>
                  <a:srgbClr val="000000"/>
                </a:solidFill>
              </a:rPr>
              <a:t>Principios Actuariales</a:t>
            </a:r>
            <a:endParaRPr lang="es-AR" sz="3200" b="1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AR" sz="3200" b="1" dirty="0">
                <a:solidFill>
                  <a:srgbClr val="000000"/>
                </a:solidFill>
              </a:rPr>
              <a:t>Cumplimiento de Normas legales y Profesionales (A.A.I.)</a:t>
            </a:r>
            <a:endParaRPr lang="es-AR" sz="3200" dirty="0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AR" b="1" dirty="0" smtClean="0">
                <a:solidFill>
                  <a:srgbClr val="FF0000"/>
                </a:solidFill>
              </a:rPr>
              <a:t>PROFESIONALISMO</a:t>
            </a:r>
          </a:p>
          <a:p>
            <a:pPr algn="ctr">
              <a:buFontTx/>
              <a:buNone/>
            </a:pPr>
            <a:endParaRPr lang="es-AR" b="1" dirty="0" smtClean="0"/>
          </a:p>
          <a:p>
            <a:r>
              <a:rPr lang="es-AR" b="1" dirty="0" smtClean="0"/>
              <a:t>Contenidos Curriculares: “Syllabus”</a:t>
            </a:r>
          </a:p>
          <a:p>
            <a:r>
              <a:rPr lang="es-AR" b="1" dirty="0" smtClean="0"/>
              <a:t>Normas de Práctica Profesional</a:t>
            </a:r>
          </a:p>
          <a:p>
            <a:r>
              <a:rPr lang="es-AR" b="1" dirty="0" smtClean="0"/>
              <a:t>Tribunal de Ética Profesional</a:t>
            </a:r>
            <a:endParaRPr lang="es-ES" b="1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285750"/>
            <a:ext cx="7172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29BA2-0B70-4481-A476-0A1EF6704575}" type="slidenum">
              <a:rPr lang="es-ES_tradnl" smtClean="0"/>
              <a:pPr/>
              <a:t>34</a:t>
            </a:fld>
            <a:endParaRPr lang="es-ES_tradnl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/>
              <a:t>....Actuarios ....</a:t>
            </a:r>
            <a:endParaRPr lang="es-ES" sz="5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>
                <a:solidFill>
                  <a:srgbClr val="A50021"/>
                </a:solidFill>
              </a:rPr>
              <a:t>Primer tipo</a:t>
            </a:r>
          </a:p>
          <a:p>
            <a:pPr>
              <a:buFontTx/>
              <a:buNone/>
            </a:pPr>
            <a:r>
              <a:rPr lang="es-MX" baseline="-25000" dirty="0"/>
              <a:t> </a:t>
            </a:r>
            <a:r>
              <a:rPr lang="es-MX" sz="9600" dirty="0" err="1">
                <a:solidFill>
                  <a:srgbClr val="008000"/>
                </a:solidFill>
              </a:rPr>
              <a:t>a</a:t>
            </a:r>
            <a:r>
              <a:rPr lang="es-MX" sz="9600" baseline="-25000" dirty="0" err="1">
                <a:solidFill>
                  <a:srgbClr val="008000"/>
                </a:solidFill>
              </a:rPr>
              <a:t>x</a:t>
            </a:r>
            <a:r>
              <a:rPr lang="es-MX" sz="9600" dirty="0">
                <a:solidFill>
                  <a:srgbClr val="008000"/>
                </a:solidFill>
              </a:rPr>
              <a:t>  </a:t>
            </a:r>
            <a:r>
              <a:rPr lang="es-MX" sz="9600" dirty="0" err="1">
                <a:solidFill>
                  <a:srgbClr val="008000"/>
                </a:solidFill>
              </a:rPr>
              <a:t>A</a:t>
            </a:r>
            <a:r>
              <a:rPr lang="es-MX" sz="9600" baseline="-25000" dirty="0" err="1">
                <a:solidFill>
                  <a:srgbClr val="008000"/>
                </a:solidFill>
              </a:rPr>
              <a:t>x</a:t>
            </a:r>
            <a:endParaRPr lang="es-MX" sz="9600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s-E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0"/>
            <a:ext cx="23622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214942" y="585789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Vida y Pensiones</a:t>
            </a:r>
            <a:endParaRPr lang="es-AR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/>
              <a:t>....Actuarios ....</a:t>
            </a:r>
            <a:endParaRPr lang="es-ES" sz="5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>
                <a:solidFill>
                  <a:srgbClr val="A50021"/>
                </a:solidFill>
              </a:rPr>
              <a:t>Segundo tipo</a:t>
            </a:r>
          </a:p>
          <a:p>
            <a:pPr>
              <a:buFontTx/>
              <a:buNone/>
            </a:pPr>
            <a:r>
              <a:rPr lang="es-MX" baseline="-25000"/>
              <a:t> </a:t>
            </a:r>
            <a:r>
              <a:rPr lang="es-MX" sz="9600">
                <a:solidFill>
                  <a:srgbClr val="008000"/>
                </a:solidFill>
              </a:rPr>
              <a:t>N, X, f(x)  S(x)</a:t>
            </a:r>
          </a:p>
          <a:p>
            <a:pPr>
              <a:buFontTx/>
              <a:buNone/>
            </a:pPr>
            <a:endParaRPr lang="es-E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029200"/>
            <a:ext cx="1600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357686" y="6143644"/>
            <a:ext cx="2614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Seguros Generales</a:t>
            </a:r>
            <a:endParaRPr lang="es-AR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b="1"/>
              <a:t>....Actuarios ....</a:t>
            </a:r>
            <a:endParaRPr lang="es-ES" sz="5400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4400" b="1" u="sng" dirty="0">
                <a:solidFill>
                  <a:srgbClr val="A50021"/>
                </a:solidFill>
              </a:rPr>
              <a:t>Tercer tipo</a:t>
            </a:r>
          </a:p>
          <a:p>
            <a:pPr algn="ctr">
              <a:buFontTx/>
              <a:buNone/>
            </a:pPr>
            <a:r>
              <a:rPr lang="es-MX" sz="4400" b="1" dirty="0">
                <a:solidFill>
                  <a:srgbClr val="008000"/>
                </a:solidFill>
              </a:rPr>
              <a:t>Administración de Riesgos, Planificación y Gestión</a:t>
            </a:r>
          </a:p>
          <a:p>
            <a:pPr>
              <a:lnSpc>
                <a:spcPct val="20000"/>
              </a:lnSpc>
              <a:buFontTx/>
              <a:buNone/>
            </a:pPr>
            <a:endParaRPr lang="es-MX" dirty="0"/>
          </a:p>
          <a:p>
            <a:pPr>
              <a:lnSpc>
                <a:spcPct val="20000"/>
              </a:lnSpc>
              <a:buFontTx/>
              <a:buNone/>
            </a:pPr>
            <a:endParaRPr lang="es-E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4764088"/>
            <a:ext cx="172085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03813"/>
            <a:ext cx="19335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29200"/>
            <a:ext cx="18192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b="1"/>
              <a:t>Perfil del Actuario</a:t>
            </a:r>
            <a:br>
              <a:rPr lang="es-AR" b="1"/>
            </a:br>
            <a:r>
              <a:rPr lang="es-AR" b="1"/>
              <a:t>A.A.I.</a:t>
            </a:r>
            <a:endParaRPr lang="es-AR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s-AR" b="1">
              <a:solidFill>
                <a:srgbClr val="003399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s-ES" b="1" dirty="0"/>
          </a:p>
          <a:p>
            <a:pPr algn="just"/>
            <a:r>
              <a:rPr lang="es-ES" b="1" dirty="0">
                <a:solidFill>
                  <a:srgbClr val="003399"/>
                </a:solidFill>
              </a:rPr>
              <a:t>“el profesional que da sentido económico-financiero al futuro”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o alternativamente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>
                <a:solidFill>
                  <a:srgbClr val="003399"/>
                </a:solidFill>
              </a:rPr>
              <a:t>’’</a:t>
            </a:r>
            <a:r>
              <a:rPr lang="es-ES" b="1" i="1" dirty="0">
                <a:solidFill>
                  <a:srgbClr val="003399"/>
                </a:solidFill>
              </a:rPr>
              <a:t>el profesional que administra las consecuencias económico-financieras de lo incierto”</a:t>
            </a:r>
            <a:endParaRPr lang="es-AR" b="1" dirty="0">
              <a:solidFill>
                <a:srgbClr val="003399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63246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600" b="1"/>
              <a:t>Fuente: I.A.A. Brochure</a:t>
            </a:r>
          </a:p>
        </p:txBody>
      </p:sp>
      <p:pic>
        <p:nvPicPr>
          <p:cNvPr id="1434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15D61-9B6B-48E6-85C0-4033F2972F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AR" b="1" dirty="0" smtClean="0"/>
              <a:t>Contenidos Curriculares del Actuario</a:t>
            </a:r>
          </a:p>
          <a:p>
            <a:pPr algn="ctr">
              <a:buFontTx/>
              <a:buNone/>
            </a:pPr>
            <a:endParaRPr lang="es-AR" b="1" dirty="0" smtClean="0"/>
          </a:p>
          <a:p>
            <a:r>
              <a:rPr lang="es-AR" b="1" dirty="0" smtClean="0"/>
              <a:t>Syllabus</a:t>
            </a:r>
          </a:p>
          <a:p>
            <a:r>
              <a:rPr lang="es-AR" b="1" dirty="0" smtClean="0"/>
              <a:t>Pautas de Educación</a:t>
            </a:r>
          </a:p>
          <a:p>
            <a:r>
              <a:rPr lang="es-AR" b="1" dirty="0" smtClean="0"/>
              <a:t>Desarrollo de los </a:t>
            </a:r>
            <a:r>
              <a:rPr lang="es-AR" b="1" dirty="0" err="1" smtClean="0"/>
              <a:t>Subtópicos</a:t>
            </a:r>
            <a:r>
              <a:rPr lang="es-AR" b="1" dirty="0" smtClean="0"/>
              <a:t> de los Syllabus</a:t>
            </a:r>
            <a:endParaRPr lang="es-ES" b="1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285750"/>
            <a:ext cx="7172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29BA2-0B70-4481-A476-0A1EF6704575}" type="slidenum">
              <a:rPr lang="es-ES_tradnl" smtClean="0"/>
              <a:pPr/>
              <a:t>39</a:t>
            </a:fld>
            <a:endParaRPr lang="es-ES_tradnl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607220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www.actuaries.org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3200" b="1" dirty="0" smtClean="0">
                <a:solidFill>
                  <a:srgbClr val="FF0000"/>
                </a:solidFill>
              </a:rPr>
              <a:t>AGENDA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AR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"Solvencia - Valuación de Pasivos y Aplicación de la Metodología </a:t>
            </a:r>
            <a:r>
              <a:rPr lang="es-AR" sz="1800" b="1" dirty="0" err="1" smtClean="0">
                <a:solidFill>
                  <a:schemeClr val="accent2">
                    <a:lumMod val="75000"/>
                  </a:schemeClr>
                </a:solidFill>
              </a:rPr>
              <a:t>VaR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ES" sz="1800" dirty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1" dirty="0" smtClean="0"/>
              <a:t>Gestión Integral del Riesgo Empresario en la Actividad Aseguradora</a:t>
            </a:r>
          </a:p>
          <a:p>
            <a:endParaRPr lang="es-ES" sz="1800" b="1" dirty="0" smtClean="0"/>
          </a:p>
          <a:p>
            <a:r>
              <a:rPr lang="es-ES" sz="1800" b="1" dirty="0" smtClean="0"/>
              <a:t>El Reporte de Estructura Global para la Valuación de la Solvencia del Asegurador (“A Global Framework </a:t>
            </a:r>
            <a:r>
              <a:rPr lang="es-ES" sz="1800" b="1" dirty="0" err="1" smtClean="0"/>
              <a:t>for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Insurer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Solvency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Assesment</a:t>
            </a:r>
            <a:r>
              <a:rPr lang="es-ES" sz="1800" b="1" dirty="0" smtClean="0"/>
              <a:t>” ) </a:t>
            </a:r>
            <a:r>
              <a:rPr lang="es-ES" sz="1800" b="1" u="sng" dirty="0" smtClean="0"/>
              <a:t>http://www.actuaries.org/LIBRARY/Papers/Global_Framework_Insurer_Solvency_Assessment-public.pdf)</a:t>
            </a:r>
            <a:endParaRPr lang="es-ES" sz="18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s-ES" sz="1800" b="1" dirty="0" smtClean="0">
              <a:solidFill>
                <a:srgbClr val="FF0000"/>
              </a:solidFill>
            </a:endParaRPr>
          </a:p>
          <a:p>
            <a:r>
              <a:rPr lang="es-ES" sz="1800" b="1" dirty="0" smtClean="0"/>
              <a:t>La Integración de la Metodología </a:t>
            </a:r>
            <a:r>
              <a:rPr lang="es-ES" sz="1800" b="1" dirty="0" err="1" smtClean="0"/>
              <a:t>VaR</a:t>
            </a:r>
            <a:r>
              <a:rPr lang="es-ES" sz="1800" b="1" dirty="0" smtClean="0"/>
              <a:t> con los Modelos Actuariales de Gestión Dinámica del Riesgo (De la “</a:t>
            </a:r>
            <a:r>
              <a:rPr lang="es-ES" sz="1800" b="1" dirty="0" err="1" smtClean="0"/>
              <a:t>Teoria</a:t>
            </a:r>
            <a:r>
              <a:rPr lang="es-ES" sz="1800" b="1" dirty="0" smtClean="0"/>
              <a:t> de la Ruina” al “Análisis Financiero Dinámico”)</a:t>
            </a:r>
          </a:p>
          <a:p>
            <a:endParaRPr lang="es-ES" sz="1800" b="1" dirty="0" smtClean="0"/>
          </a:p>
          <a:p>
            <a:r>
              <a:rPr lang="es-ES" sz="1800" b="1" dirty="0" smtClean="0"/>
              <a:t>Aspectos de Profesionalidad Actuarial en el desarrollo de Modelos</a:t>
            </a:r>
          </a:p>
          <a:p>
            <a:endParaRPr lang="es-ES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D7D8A-84C1-4FAF-8FDA-025996EE81D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AR" b="1" dirty="0" smtClean="0"/>
              <a:t>Syllabus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Matemática Financiera (conceptos modernos)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Probabilidad y Estadística Matemática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Economía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Contabilidad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Modelización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Métodos Estadísticos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Matemática Actuarial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Inversiones y Análisis de Activos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Gestión Actuarial del Riesgo</a:t>
            </a:r>
          </a:p>
          <a:p>
            <a:pPr lvl="1">
              <a:defRPr/>
            </a:pPr>
            <a:r>
              <a:rPr lang="es-ES" sz="2000" b="1" dirty="0" smtClean="0">
                <a:ea typeface="+mn-ea"/>
                <a:cs typeface="+mn-cs"/>
              </a:rPr>
              <a:t>Profesionalismo</a:t>
            </a:r>
          </a:p>
          <a:p>
            <a:pPr>
              <a:buFontTx/>
              <a:buNone/>
              <a:defRPr/>
            </a:pPr>
            <a:endParaRPr lang="es-AR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285750"/>
            <a:ext cx="7172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C1BD88-2B5B-4F41-A46B-9B22EFD929A9}" type="slidenum">
              <a:rPr lang="es-ES_tradnl" smtClean="0"/>
              <a:pPr/>
              <a:t>40</a:t>
            </a:fld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AR" b="1" dirty="0" smtClean="0"/>
              <a:t>Pautas de Educación</a:t>
            </a:r>
          </a:p>
          <a:p>
            <a:pPr lvl="1">
              <a:defRPr/>
            </a:pPr>
            <a:r>
              <a:rPr lang="es-ES" sz="1800" b="1" dirty="0" smtClean="0">
                <a:ea typeface="+mn-ea"/>
                <a:cs typeface="+mn-cs"/>
              </a:rPr>
              <a:t>Estructura</a:t>
            </a:r>
            <a:endParaRPr lang="es-ES" sz="1400" b="1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s-ES" sz="1800" b="1" dirty="0" smtClean="0">
                <a:ea typeface="+mn-ea"/>
                <a:cs typeface="+mn-cs"/>
              </a:rPr>
              <a:t>Variantes en la Educación y Calificación de la Idoneidad </a:t>
            </a:r>
            <a:endParaRPr lang="es-ES" sz="1400" b="1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1800" b="1" dirty="0" err="1" smtClean="0">
                <a:ea typeface="+mn-ea"/>
                <a:cs typeface="+mn-cs"/>
              </a:rPr>
              <a:t>Criterios</a:t>
            </a:r>
            <a:r>
              <a:rPr lang="en-US" sz="1800" b="1" dirty="0" smtClean="0">
                <a:ea typeface="+mn-ea"/>
                <a:cs typeface="+mn-cs"/>
              </a:rPr>
              <a:t> </a:t>
            </a:r>
            <a:r>
              <a:rPr lang="en-US" sz="1800" b="1" dirty="0" err="1" smtClean="0">
                <a:ea typeface="+mn-ea"/>
                <a:cs typeface="+mn-cs"/>
              </a:rPr>
              <a:t>para</a:t>
            </a:r>
            <a:r>
              <a:rPr lang="en-US" sz="1800" b="1" dirty="0" smtClean="0">
                <a:ea typeface="+mn-ea"/>
                <a:cs typeface="+mn-cs"/>
              </a:rPr>
              <a:t> </a:t>
            </a:r>
            <a:r>
              <a:rPr lang="en-US" sz="1800" b="1" dirty="0" err="1" smtClean="0">
                <a:ea typeface="+mn-ea"/>
                <a:cs typeface="+mn-cs"/>
              </a:rPr>
              <a:t>cumplir</a:t>
            </a:r>
            <a:r>
              <a:rPr lang="en-US" sz="1800" b="1" dirty="0" smtClean="0">
                <a:ea typeface="+mn-ea"/>
                <a:cs typeface="+mn-cs"/>
              </a:rPr>
              <a:t> con </a:t>
            </a:r>
            <a:r>
              <a:rPr lang="en-US" sz="1800" b="1" dirty="0" err="1" smtClean="0">
                <a:ea typeface="+mn-ea"/>
                <a:cs typeface="+mn-cs"/>
              </a:rPr>
              <a:t>las</a:t>
            </a:r>
            <a:r>
              <a:rPr lang="en-US" sz="1800" b="1" dirty="0" smtClean="0">
                <a:ea typeface="+mn-ea"/>
                <a:cs typeface="+mn-cs"/>
              </a:rPr>
              <a:t> </a:t>
            </a:r>
            <a:r>
              <a:rPr lang="en-US" sz="1800" b="1" dirty="0" err="1" smtClean="0">
                <a:ea typeface="+mn-ea"/>
                <a:cs typeface="+mn-cs"/>
              </a:rPr>
              <a:t>Pautas</a:t>
            </a:r>
            <a:r>
              <a:rPr lang="en-US" sz="1800" b="1" dirty="0" smtClean="0">
                <a:ea typeface="+mn-ea"/>
                <a:cs typeface="+mn-cs"/>
              </a:rPr>
              <a:t> </a:t>
            </a:r>
            <a:endParaRPr lang="es-ES" sz="1400" b="1" dirty="0" smtClean="0">
              <a:ea typeface="+mn-ea"/>
              <a:cs typeface="+mn-cs"/>
            </a:endParaRPr>
          </a:p>
          <a:p>
            <a:pPr lvl="2">
              <a:defRPr/>
            </a:pPr>
            <a:r>
              <a:rPr lang="es-ES" sz="1400" b="1" dirty="0" smtClean="0"/>
              <a:t>Extensión: todos los tópicos deben ser cubiertos</a:t>
            </a:r>
            <a:endParaRPr lang="es-ES" sz="1200" b="1" dirty="0" smtClean="0"/>
          </a:p>
          <a:p>
            <a:pPr lvl="2">
              <a:defRPr/>
            </a:pPr>
            <a:r>
              <a:rPr lang="es-ES" sz="1400" b="1" dirty="0" smtClean="0"/>
              <a:t>Profundidad</a:t>
            </a:r>
            <a:endParaRPr lang="es-ES" sz="1200" b="1" dirty="0" smtClean="0"/>
          </a:p>
          <a:p>
            <a:pPr lvl="1">
              <a:defRPr/>
            </a:pPr>
            <a:r>
              <a:rPr lang="es-ES" sz="1800" b="1" dirty="0" smtClean="0">
                <a:ea typeface="+mn-ea"/>
                <a:cs typeface="+mn-cs"/>
              </a:rPr>
              <a:t>Propósitos de las Pautas de Educación y los “Syllabus”</a:t>
            </a:r>
            <a:endParaRPr lang="es-ES" sz="1400" b="1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s-ES" sz="1800" b="1" dirty="0" smtClean="0">
                <a:ea typeface="+mn-ea"/>
                <a:cs typeface="+mn-cs"/>
              </a:rPr>
              <a:t>Reconocimientos de la los Sistemas de Educación entre Asociaciones Profesionales</a:t>
            </a:r>
            <a:endParaRPr lang="es-ES" sz="1400" b="1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s-ES" sz="1800" b="1" dirty="0" smtClean="0">
                <a:ea typeface="+mn-ea"/>
                <a:cs typeface="+mn-cs"/>
              </a:rPr>
              <a:t>Consideraciones Importantes:  Profesionalismo</a:t>
            </a:r>
            <a:endParaRPr lang="es-ES" sz="4800" b="1" dirty="0" smtClean="0">
              <a:ea typeface="+mn-ea"/>
              <a:cs typeface="+mn-cs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285750"/>
            <a:ext cx="7172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7A914B-1907-4D9B-BBA7-0AFF2DA3A3AF}" type="slidenum">
              <a:rPr lang="es-ES_tradnl" smtClean="0"/>
              <a:pPr/>
              <a:t>41</a:t>
            </a:fld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7CB3-83D0-48A0-AA31-66D7F0493809}" type="slidenum">
              <a:rPr lang="es-ES"/>
              <a:pPr/>
              <a:t>42</a:t>
            </a:fld>
            <a:endParaRPr lang="es-E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181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s-AR" sz="2000" b="1" dirty="0">
              <a:solidFill>
                <a:srgbClr val="CC33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s-AR" sz="2000" b="1" dirty="0">
              <a:solidFill>
                <a:srgbClr val="CC33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s-ES" sz="2000" b="1" dirty="0">
              <a:solidFill>
                <a:srgbClr val="CC33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3600" b="1" dirty="0">
                <a:solidFill>
                  <a:srgbClr val="0033CC"/>
                </a:solidFill>
              </a:rPr>
              <a:t>Asociación Actuarial Internacional</a:t>
            </a:r>
            <a:r>
              <a:rPr lang="es-ES" sz="3600" dirty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dirty="0"/>
              <a:t>“Syllabus”:  </a:t>
            </a:r>
            <a:r>
              <a:rPr lang="es-ES" dirty="0" smtClean="0"/>
              <a:t>“9.-  Actuarial </a:t>
            </a:r>
            <a:r>
              <a:rPr lang="es-ES" dirty="0" err="1"/>
              <a:t>Risk</a:t>
            </a:r>
            <a:r>
              <a:rPr lang="es-ES" dirty="0"/>
              <a:t> Management”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3600" b="1" dirty="0">
                <a:solidFill>
                  <a:srgbClr val="006600"/>
                </a:solidFill>
              </a:rPr>
              <a:t>Gestión Actuarial del </a:t>
            </a:r>
            <a:r>
              <a:rPr lang="es-ES" sz="3600" b="1" dirty="0" smtClean="0">
                <a:solidFill>
                  <a:srgbClr val="006600"/>
                </a:solidFill>
              </a:rPr>
              <a:t>Riesgo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" sz="3600" b="1" dirty="0" smtClean="0">
              <a:solidFill>
                <a:srgbClr val="006600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es-AR" sz="2000" b="1" dirty="0" smtClean="0">
                <a:solidFill>
                  <a:srgbClr val="FF0000"/>
                </a:solidFill>
              </a:rPr>
              <a:t>Objeto:</a:t>
            </a:r>
          </a:p>
          <a:p>
            <a:pPr algn="just">
              <a:lnSpc>
                <a:spcPct val="90000"/>
              </a:lnSpc>
              <a:buNone/>
            </a:pPr>
            <a:r>
              <a:rPr lang="es-AR" sz="2000" b="1" dirty="0" smtClean="0"/>
              <a:t>	Desarrollar la habilidad para aplicar los principios del planeamiento y control actuarial  necesarios para la identificación, cuantificación  y gestión de los riesgos para la práctica de programas en contextos de incertidumbre sobre bases patrimoniales sólidas.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" sz="3600" b="1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s-ES" sz="3600" b="1" dirty="0">
              <a:solidFill>
                <a:srgbClr val="006600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85794"/>
            <a:ext cx="9620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72400" cy="752492"/>
          </a:xfrm>
        </p:spPr>
        <p:txBody>
          <a:bodyPr/>
          <a:lstStyle/>
          <a:p>
            <a:r>
              <a:rPr lang="es-ES" b="1" dirty="0" smtClean="0">
                <a:solidFill>
                  <a:srgbClr val="006600"/>
                </a:solidFill>
              </a:rPr>
              <a:t>Gestión Actuarial del Riesgo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sz="1800" b="1" dirty="0" smtClean="0">
                <a:solidFill>
                  <a:srgbClr val="FF0000"/>
                </a:solidFill>
              </a:rPr>
              <a:t>Contenidos: </a:t>
            </a:r>
          </a:p>
          <a:p>
            <a:r>
              <a:rPr lang="en-US" sz="1800" b="1" dirty="0" smtClean="0"/>
              <a:t>El </a:t>
            </a:r>
            <a:r>
              <a:rPr lang="en-US" sz="1800" b="1" dirty="0" err="1" smtClean="0"/>
              <a:t>contexto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operativo</a:t>
            </a:r>
            <a:r>
              <a:rPr lang="en-US" sz="1800" b="1" dirty="0" smtClean="0"/>
              <a:t> general de la </a:t>
            </a:r>
            <a:r>
              <a:rPr lang="en-US" sz="1800" b="1" dirty="0" err="1" smtClean="0"/>
              <a:t>empresa</a:t>
            </a:r>
            <a:endParaRPr lang="en-US" sz="1800" b="1" dirty="0" smtClean="0"/>
          </a:p>
          <a:p>
            <a:r>
              <a:rPr lang="en-US" sz="1800" b="1" dirty="0" err="1" smtClean="0"/>
              <a:t>Valuación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riesgos</a:t>
            </a:r>
            <a:r>
              <a:rPr lang="en-US" sz="1800" b="1" dirty="0" smtClean="0"/>
              <a:t>; </a:t>
            </a:r>
            <a:r>
              <a:rPr lang="en-US" sz="1800" b="1" dirty="0" err="1" smtClean="0"/>
              <a:t>tipos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riesgos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sus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medidas</a:t>
            </a:r>
            <a:endParaRPr lang="en-US" sz="1800" b="1" dirty="0" smtClean="0"/>
          </a:p>
          <a:p>
            <a:r>
              <a:rPr lang="en-US" sz="1800" b="1" dirty="0" err="1" smtClean="0"/>
              <a:t>Diseño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desarrollo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productos</a:t>
            </a:r>
            <a:r>
              <a:rPr lang="en-US" sz="1800" b="1" dirty="0" smtClean="0"/>
              <a:t> y/o </a:t>
            </a:r>
            <a:r>
              <a:rPr lang="en-US" sz="1800" b="1" dirty="0" err="1" smtClean="0"/>
              <a:t>servicios</a:t>
            </a:r>
            <a:endParaRPr lang="en-US" sz="1800" b="1" dirty="0" smtClean="0"/>
          </a:p>
          <a:p>
            <a:r>
              <a:rPr lang="en-US" sz="1800" b="1" dirty="0" err="1" smtClean="0"/>
              <a:t>Tarificación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productos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servicios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hipótesis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relacionadas</a:t>
            </a:r>
            <a:endParaRPr lang="en-US" sz="1800" b="1" dirty="0" smtClean="0"/>
          </a:p>
          <a:p>
            <a:r>
              <a:rPr lang="en-US" sz="1800" b="1" dirty="0" err="1" smtClean="0"/>
              <a:t>Reservas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Valuación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Compromisos</a:t>
            </a:r>
            <a:r>
              <a:rPr lang="en-US" sz="1800" b="1" dirty="0" smtClean="0"/>
              <a:t> </a:t>
            </a:r>
          </a:p>
          <a:p>
            <a:r>
              <a:rPr lang="en-US" sz="1800" b="1" dirty="0" err="1" smtClean="0"/>
              <a:t>Gestión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riesgos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métodos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parfa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reducir</a:t>
            </a:r>
            <a:r>
              <a:rPr lang="en-US" sz="1800" b="1" dirty="0" smtClean="0"/>
              <a:t> la </a:t>
            </a:r>
            <a:r>
              <a:rPr lang="en-US" sz="1800" b="1" dirty="0" err="1" smtClean="0"/>
              <a:t>exposición</a:t>
            </a:r>
            <a:r>
              <a:rPr lang="en-US" sz="1800" b="1" dirty="0" smtClean="0"/>
              <a:t> a </a:t>
            </a:r>
            <a:r>
              <a:rPr lang="en-US" sz="1800" b="1" dirty="0" err="1" smtClean="0"/>
              <a:t>riesgo</a:t>
            </a:r>
            <a:r>
              <a:rPr lang="en-US" sz="1800" b="1" dirty="0" smtClean="0"/>
              <a:t>, tales </a:t>
            </a:r>
            <a:r>
              <a:rPr lang="en-US" sz="1800" b="1" dirty="0" err="1" smtClean="0"/>
              <a:t>como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reaseguro</a:t>
            </a:r>
            <a:endParaRPr lang="en-US" sz="1800" b="1" dirty="0" smtClean="0"/>
          </a:p>
          <a:p>
            <a:r>
              <a:rPr lang="en-US" sz="1800" b="1" dirty="0" err="1" smtClean="0"/>
              <a:t>Gestión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las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relaciones</a:t>
            </a:r>
            <a:r>
              <a:rPr lang="en-US" sz="1800" b="1" dirty="0" smtClean="0"/>
              <a:t> entre </a:t>
            </a:r>
            <a:r>
              <a:rPr lang="en-US" sz="1800" b="1" dirty="0" err="1" smtClean="0"/>
              <a:t>activos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pasivos</a:t>
            </a:r>
            <a:endParaRPr lang="en-US" sz="1800" b="1" dirty="0" smtClean="0"/>
          </a:p>
          <a:p>
            <a:r>
              <a:rPr lang="en-US" sz="1800" b="1" dirty="0" err="1" smtClean="0"/>
              <a:t>Monitoreo</a:t>
            </a:r>
            <a:r>
              <a:rPr lang="en-US" sz="1800" b="1" dirty="0" smtClean="0"/>
              <a:t> de la </a:t>
            </a:r>
            <a:r>
              <a:rPr lang="en-US" sz="1800" b="1" dirty="0" err="1" smtClean="0"/>
              <a:t>experiencia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exposición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riesgo</a:t>
            </a:r>
            <a:endParaRPr lang="en-US" sz="1800" b="1" dirty="0" smtClean="0"/>
          </a:p>
          <a:p>
            <a:r>
              <a:rPr lang="en-US" sz="1800" b="1" dirty="0" err="1" smtClean="0"/>
              <a:t>Solvencia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rentabilidad</a:t>
            </a:r>
            <a:r>
              <a:rPr lang="en-US" sz="1800" b="1" dirty="0" smtClean="0"/>
              <a:t> de la </a:t>
            </a:r>
            <a:r>
              <a:rPr lang="en-US" sz="1800" b="1" dirty="0" err="1" smtClean="0"/>
              <a:t>empresa</a:t>
            </a:r>
            <a:r>
              <a:rPr lang="en-US" sz="1800" b="1" dirty="0" smtClean="0"/>
              <a:t> y la </a:t>
            </a:r>
            <a:r>
              <a:rPr lang="en-US" sz="1800" b="1" dirty="0" err="1" smtClean="0"/>
              <a:t>gestión</a:t>
            </a:r>
            <a:r>
              <a:rPr lang="en-US" sz="1800" b="1" dirty="0" smtClean="0"/>
              <a:t> del capital.</a:t>
            </a:r>
          </a:p>
          <a:p>
            <a:r>
              <a:rPr lang="en-US" sz="1800" b="1" dirty="0" smtClean="0"/>
              <a:t>Principio </a:t>
            </a:r>
            <a:r>
              <a:rPr lang="en-US" sz="1800" b="1" dirty="0" err="1" smtClean="0"/>
              <a:t>sde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regulación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entidades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financieras</a:t>
            </a:r>
            <a:endParaRPr lang="en-US" sz="1800" b="1" dirty="0" smtClean="0"/>
          </a:p>
          <a:p>
            <a:endParaRPr lang="es-AR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66658"/>
            <a:ext cx="9620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A63A59-C41E-456E-A1E2-755CB2E38D6F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15363" name="Picture 2" descr="BD0511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788" y="571480"/>
            <a:ext cx="18986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843213" y="5589588"/>
            <a:ext cx="6019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3200" b="1" dirty="0" smtClean="0">
                <a:solidFill>
                  <a:srgbClr val="CC3300"/>
                </a:solidFill>
                <a:latin typeface="Arial" charset="0"/>
              </a:rPr>
              <a:t>                        Muchas Gracias</a:t>
            </a:r>
            <a:endParaRPr lang="es-MX" sz="1400" b="1" dirty="0" smtClean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solidFill>
                  <a:srgbClr val="CC3300"/>
                </a:solidFill>
                <a:latin typeface="Arial" charset="0"/>
              </a:rPr>
              <a:t>Eduardo Melinsky</a:t>
            </a:r>
          </a:p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solidFill>
                  <a:srgbClr val="CC3300"/>
                </a:solidFill>
                <a:latin typeface="Arial" charset="0"/>
              </a:rPr>
              <a:t>edumel@melpel.com.ar</a:t>
            </a:r>
            <a:endParaRPr lang="es-ES" sz="1400" b="1" dirty="0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15366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813425"/>
            <a:ext cx="1214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214813"/>
            <a:ext cx="80724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28596" y="57148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1.- ERM</a:t>
            </a:r>
            <a:endParaRPr lang="es-AR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158" y="1571612"/>
            <a:ext cx="239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2.- SOLVENCIA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572000" y="64291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3.- VAR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43438" y="1467137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4.- PROFESION ACTUARIAL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93D39F-6DD8-4031-B9BA-C724749CACC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43063"/>
            <a:ext cx="7743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A84C4C-2899-4473-ADA9-732B33227A4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10000" y="3254375"/>
            <a:ext cx="1752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Empresa</a:t>
            </a:r>
            <a:endParaRPr lang="en-US" b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219200" y="3254375"/>
            <a:ext cx="1981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Proveedores</a:t>
            </a:r>
            <a:endParaRPr lang="en-US" b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096000" y="3254375"/>
            <a:ext cx="2209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Clientes</a:t>
            </a:r>
            <a:endParaRPr lang="en-US" b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95288" y="4702175"/>
            <a:ext cx="1981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Plazos</a:t>
            </a:r>
          </a:p>
          <a:p>
            <a:pPr algn="ctr"/>
            <a:r>
              <a:rPr lang="en-US">
                <a:solidFill>
                  <a:srgbClr val="000099"/>
                </a:solidFill>
              </a:rPr>
              <a:t>Monedas</a:t>
            </a:r>
            <a:endParaRPr lang="en-US" b="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6911975" y="4702175"/>
            <a:ext cx="1981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Plazos</a:t>
            </a:r>
          </a:p>
          <a:p>
            <a:pPr algn="ctr"/>
            <a:r>
              <a:rPr lang="en-US">
                <a:solidFill>
                  <a:srgbClr val="800000"/>
                </a:solidFill>
              </a:rPr>
              <a:t>Monedas</a:t>
            </a:r>
            <a:endParaRPr lang="en-US" b="0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 flipV="1">
            <a:off x="1371600" y="4168775"/>
            <a:ext cx="15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flipV="1">
            <a:off x="8101013" y="4168775"/>
            <a:ext cx="158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3200400" y="3711575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 flipH="1">
            <a:off x="5562600" y="3711575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2843213" y="4702175"/>
            <a:ext cx="1752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CC0000"/>
                </a:solidFill>
              </a:rPr>
              <a:t>Estructura</a:t>
            </a:r>
          </a:p>
          <a:p>
            <a:pPr algn="ctr"/>
            <a:r>
              <a:rPr lang="en-US">
                <a:solidFill>
                  <a:srgbClr val="CC0000"/>
                </a:solidFill>
              </a:rPr>
              <a:t> Patrimonial</a:t>
            </a:r>
            <a:endParaRPr lang="en-US" b="0">
              <a:solidFill>
                <a:srgbClr val="CC0000"/>
              </a:solidFill>
            </a:endParaRPr>
          </a:p>
        </p:txBody>
      </p:sp>
      <p:sp>
        <p:nvSpPr>
          <p:cNvPr id="20493" name="Oval 12"/>
          <p:cNvSpPr>
            <a:spLocks noChangeArrowheads="1"/>
          </p:cNvSpPr>
          <p:nvPr/>
        </p:nvSpPr>
        <p:spPr bwMode="auto">
          <a:xfrm>
            <a:off x="3657600" y="1654175"/>
            <a:ext cx="21336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Objeto</a:t>
            </a:r>
          </a:p>
          <a:p>
            <a:pPr algn="ctr"/>
            <a:r>
              <a:rPr lang="en-US"/>
              <a:t>Social</a:t>
            </a:r>
            <a:endParaRPr lang="en-US" b="0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4724400" y="2949575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4835525" y="4724400"/>
            <a:ext cx="1752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CC0000"/>
                </a:solidFill>
              </a:rPr>
              <a:t>Estructura</a:t>
            </a:r>
          </a:p>
          <a:p>
            <a:pPr algn="ctr"/>
            <a:r>
              <a:rPr lang="en-US">
                <a:solidFill>
                  <a:srgbClr val="CC0000"/>
                </a:solidFill>
              </a:rPr>
              <a:t> Operativa</a:t>
            </a:r>
            <a:endParaRPr lang="en-US" b="0">
              <a:solidFill>
                <a:srgbClr val="CC0000"/>
              </a:solidFill>
            </a:endParaRPr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 flipV="1">
            <a:off x="4191000" y="4168775"/>
            <a:ext cx="15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 flipV="1">
            <a:off x="5410200" y="4168775"/>
            <a:ext cx="15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0498" name="Text Box 17"/>
          <p:cNvSpPr txBox="1">
            <a:spLocks noChangeArrowheads="1"/>
          </p:cNvSpPr>
          <p:nvPr/>
        </p:nvSpPr>
        <p:spPr bwMode="auto">
          <a:xfrm>
            <a:off x="1066800" y="102711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>
                <a:solidFill>
                  <a:srgbClr val="0033CC"/>
                </a:solidFill>
                <a:latin typeface="Arial" charset="0"/>
              </a:rPr>
              <a:t>Visión tradicional de la empresa</a:t>
            </a:r>
            <a:endParaRPr lang="es-ES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42FDCE-99E1-42DA-A219-50A9564B1923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59150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76375" y="633396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sz="1800" dirty="0">
                <a:solidFill>
                  <a:srgbClr val="0033CC"/>
                </a:solidFill>
                <a:latin typeface="Arial" charset="0"/>
              </a:rPr>
              <a:t>Enfoque Moderno basado en el Riesgo</a:t>
            </a:r>
            <a:endParaRPr lang="es-ES" sz="1800" dirty="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B28FD-8451-4BAB-9D45-588649B758AA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59150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63713" y="642918"/>
            <a:ext cx="611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sz="1800" dirty="0">
                <a:solidFill>
                  <a:srgbClr val="0033CC"/>
                </a:solidFill>
                <a:latin typeface="Arial" charset="0"/>
              </a:rPr>
              <a:t>Enfoque Moderno basado en el Riesgo</a:t>
            </a:r>
            <a:endParaRPr lang="es-ES" sz="18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95288" y="2133600"/>
            <a:ext cx="2428875" cy="658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A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INTERÉS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CD8D8-42C9-40D9-BA08-E26E59EBF67E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b="1" smtClean="0"/>
              <a:t>Estructura Técnica del Seguro</a:t>
            </a:r>
            <a:endParaRPr lang="es-AR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549275" y="2262188"/>
          <a:ext cx="8042275" cy="3201987"/>
        </p:xfrm>
        <a:graphic>
          <a:graphicData uri="http://schemas.openxmlformats.org/presentationml/2006/ole">
            <p:oleObj spid="_x0000_s35842" name="MS Org Chart" r:id="rId3" imgW="7651440" imgH="2901600" progId="OrgPlusWOPX.4">
              <p:embed followColorScheme="full"/>
            </p:oleObj>
          </a:graphicData>
        </a:graphic>
      </p:graphicFrame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295400" y="5943600"/>
            <a:ext cx="2286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i="0">
              <a:solidFill>
                <a:srgbClr val="CCFF33"/>
              </a:solidFill>
              <a:latin typeface="Times New Roman" pitchFamily="18" charset="0"/>
            </a:endParaRP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1447800" y="60198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600" b="1" i="0">
                <a:latin typeface="Times New Roman" pitchFamily="18" charset="0"/>
              </a:rPr>
              <a:t>Mercado Asegurador</a:t>
            </a:r>
            <a:endParaRPr lang="es-AR" sz="2400" i="0">
              <a:latin typeface="Times New Roman" pitchFamily="18" charset="0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715000" y="5943600"/>
            <a:ext cx="22860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5715000" y="60198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1600" b="1" i="0">
                <a:latin typeface="Times New Roman" pitchFamily="18" charset="0"/>
              </a:rPr>
              <a:t>Mercado de Capitales</a:t>
            </a:r>
            <a:endParaRPr lang="es-AR" sz="2400" i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1610</Words>
  <Application>Microsoft Office PowerPoint</Application>
  <PresentationFormat>Presentación en pantalla (4:3)</PresentationFormat>
  <Paragraphs>396</Paragraphs>
  <Slides>44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47" baseType="lpstr">
      <vt:lpstr>Diseño predeterminado</vt:lpstr>
      <vt:lpstr>MS Org Chart</vt:lpstr>
      <vt:lpstr>Imagen</vt:lpstr>
      <vt:lpstr>Diapositiva 1</vt:lpstr>
      <vt:lpstr>Perfil y Objetivos de la A.A.I.</vt:lpstr>
      <vt:lpstr>"Solvencia - Valuación de Pasivos y Aplicación de la Metodología VaR” CONTEXTO</vt:lpstr>
      <vt:lpstr>AGENDA "Solvencia - Valuación de Pasivos y Aplicación de la Metodología VaR”</vt:lpstr>
      <vt:lpstr>Diapositiva 5</vt:lpstr>
      <vt:lpstr>Diapositiva 6</vt:lpstr>
      <vt:lpstr>Diapositiva 7</vt:lpstr>
      <vt:lpstr>Diapositiva 8</vt:lpstr>
      <vt:lpstr>Estructura Técnica del Seguro</vt:lpstr>
      <vt:lpstr>Reaseguro</vt:lpstr>
      <vt:lpstr>Diapositiva 11</vt:lpstr>
      <vt:lpstr>Diapositiva 12</vt:lpstr>
      <vt:lpstr>Diapositiva 13</vt:lpstr>
      <vt:lpstr>Las Tendencias Globales</vt:lpstr>
      <vt:lpstr>Estructura Global para la Valuación de la Solvencia del Asegurador</vt:lpstr>
      <vt:lpstr>Riesgos de la Cartera Asegurada</vt:lpstr>
      <vt:lpstr>Riesgos de la Cartera Asegurada</vt:lpstr>
      <vt:lpstr>Medidas de Riesgo</vt:lpstr>
      <vt:lpstr>Diapositiva 19</vt:lpstr>
      <vt:lpstr>Diapositiva 20</vt:lpstr>
      <vt:lpstr>Aspectos Específicos del Seguro</vt:lpstr>
      <vt:lpstr>Limitaciones del Análisis</vt:lpstr>
      <vt:lpstr>Esquema Clásico: </vt:lpstr>
      <vt:lpstr>Esquema Clásico: Simulación de “u(t) = u(t-1)+P-S”</vt:lpstr>
      <vt:lpstr>Enfoque Moderno</vt:lpstr>
      <vt:lpstr>Diapositiva 26</vt:lpstr>
      <vt:lpstr>Diapositiva 27</vt:lpstr>
      <vt:lpstr>Los Modelos en la Gestión de Riesgos</vt:lpstr>
      <vt:lpstr>Diapositiva 29</vt:lpstr>
      <vt:lpstr>Diapositiva 30</vt:lpstr>
      <vt:lpstr>Sistema de Información</vt:lpstr>
      <vt:lpstr>Estructura Básica del Informe Actuarial</vt:lpstr>
      <vt:lpstr>10.- DICTAMEN</vt:lpstr>
      <vt:lpstr>Diapositiva 34</vt:lpstr>
      <vt:lpstr>....Actuarios ....</vt:lpstr>
      <vt:lpstr>....Actuarios ....</vt:lpstr>
      <vt:lpstr>....Actuarios ....</vt:lpstr>
      <vt:lpstr>Perfil del Actuario A.A.I.</vt:lpstr>
      <vt:lpstr>Diapositiva 39</vt:lpstr>
      <vt:lpstr>Diapositiva 40</vt:lpstr>
      <vt:lpstr>Diapositiva 41</vt:lpstr>
      <vt:lpstr>Diapositiva 42</vt:lpstr>
      <vt:lpstr>Gestión Actuarial del Riesgo</vt:lpstr>
      <vt:lpstr>Diapositiva 44</vt:lpstr>
    </vt:vector>
  </TitlesOfParts>
  <Company>Melinsky, Pellegrinelli y 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IAIS ASSAL CUSCO</dc:title>
  <dc:creator>Eduardo Melinsky</dc:creator>
  <cp:lastModifiedBy>Eduardo Melinsky</cp:lastModifiedBy>
  <cp:revision>191</cp:revision>
  <dcterms:created xsi:type="dcterms:W3CDTF">2002-02-18T13:13:44Z</dcterms:created>
  <dcterms:modified xsi:type="dcterms:W3CDTF">2009-11-24T12:37:42Z</dcterms:modified>
</cp:coreProperties>
</file>