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4" r:id="rId3"/>
    <p:sldId id="285" r:id="rId4"/>
    <p:sldId id="262" r:id="rId5"/>
    <p:sldId id="303" r:id="rId6"/>
    <p:sldId id="304" r:id="rId7"/>
    <p:sldId id="289" r:id="rId8"/>
    <p:sldId id="293" r:id="rId9"/>
    <p:sldId id="295" r:id="rId10"/>
    <p:sldId id="271" r:id="rId11"/>
    <p:sldId id="281" r:id="rId12"/>
    <p:sldId id="296" r:id="rId13"/>
    <p:sldId id="305" r:id="rId14"/>
    <p:sldId id="306" r:id="rId15"/>
    <p:sldId id="299" r:id="rId16"/>
    <p:sldId id="300" r:id="rId17"/>
    <p:sldId id="301" r:id="rId18"/>
    <p:sldId id="302" r:id="rId19"/>
    <p:sldId id="288" r:id="rId20"/>
  </p:sldIdLst>
  <p:sldSz cx="9144000" cy="6858000" type="screen4x3"/>
  <p:notesSz cx="6873875" cy="10061575"/>
  <p:defaultTextStyle>
    <a:defPPr>
      <a:defRPr lang="es-ES"/>
    </a:defPPr>
    <a:lvl1pPr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buChar char="•"/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66"/>
    <a:srgbClr val="FF7C80"/>
    <a:srgbClr val="993300"/>
    <a:srgbClr val="CC6600"/>
    <a:srgbClr val="CC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19" autoAdjust="0"/>
    <p:restoredTop sz="83639" autoAdjust="0"/>
  </p:normalViewPr>
  <p:slideViewPr>
    <p:cSldViewPr>
      <p:cViewPr>
        <p:scale>
          <a:sx n="66" d="100"/>
          <a:sy n="66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194" y="-96"/>
      </p:cViewPr>
      <p:guideLst>
        <p:guide orient="horz" pos="3169"/>
        <p:guide pos="216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caceres\Mis%20documentos\Microseguros%20Arequipa%202009\Datos%20Graficos%20Presentaci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caceres\Mis%20documentos\Microseguros%20Arequipa%202009\Datos%20Graficos%20Presentac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FF"/>
                </a:solidFill>
                <a:latin typeface="Arial Black"/>
                <a:ea typeface="Arial Black"/>
                <a:cs typeface="Arial Black"/>
              </a:defRPr>
            </a:pPr>
            <a:r>
              <a:rPr lang="es-PE" dirty="0" smtClean="0"/>
              <a:t>EVOLUCIÓN </a:t>
            </a:r>
            <a:r>
              <a:rPr lang="es-PE" dirty="0"/>
              <a:t>DEL INDICE DE POBREZA     2004-2008</a:t>
            </a:r>
          </a:p>
        </c:rich>
      </c:tx>
      <c:layout>
        <c:manualLayout>
          <c:xMode val="edge"/>
          <c:yMode val="edge"/>
          <c:x val="0.11695928697476349"/>
          <c:y val="3.533575001337174E-2"/>
        </c:manualLayout>
      </c:layout>
      <c:spPr>
        <a:solidFill>
          <a:srgbClr val="FFFFFF"/>
        </a:solidFill>
        <a:ln w="25400">
          <a:noFill/>
        </a:ln>
      </c:spPr>
    </c:title>
    <c:view3D>
      <c:hPercent val="37"/>
      <c:depthPercent val="15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8226250735278729E-2"/>
          <c:y val="0.32155532512168272"/>
          <c:w val="0.90448515260483864"/>
          <c:h val="0.48056611298146062"/>
        </c:manualLayout>
      </c:layout>
      <c:bar3DChart>
        <c:barDir val="col"/>
        <c:grouping val="clustered"/>
        <c:ser>
          <c:idx val="0"/>
          <c:order val="0"/>
          <c:tx>
            <c:v>Total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howVal val="1"/>
          </c:dLbls>
          <c:cat>
            <c:numRef>
              <c:f>Hoja1!$B$3:$F$3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Hoja1!$B$5:$F$5</c:f>
              <c:numCache>
                <c:formatCode>General</c:formatCode>
                <c:ptCount val="5"/>
                <c:pt idx="0">
                  <c:v>48.6</c:v>
                </c:pt>
                <c:pt idx="1">
                  <c:v>48.7</c:v>
                </c:pt>
                <c:pt idx="2">
                  <c:v>44.5</c:v>
                </c:pt>
                <c:pt idx="3">
                  <c:v>39.300000000000004</c:v>
                </c:pt>
                <c:pt idx="4">
                  <c:v>36.200000000000003</c:v>
                </c:pt>
              </c:numCache>
            </c:numRef>
          </c:val>
        </c:ser>
        <c:gapDepth val="0"/>
        <c:shape val="box"/>
        <c:axId val="94243840"/>
        <c:axId val="94353280"/>
        <c:axId val="0"/>
      </c:bar3DChart>
      <c:catAx>
        <c:axId val="94243840"/>
        <c:scaling>
          <c:orientation val="minMax"/>
        </c:scaling>
        <c:axPos val="b"/>
        <c:numFmt formatCode="General" sourceLinked="1"/>
        <c:tickLblPos val="low"/>
        <c:spPr>
          <a:solidFill>
            <a:srgbClr val="FFFFFF"/>
          </a:solidFill>
          <a:ln w="9525">
            <a:noFill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94353280"/>
        <c:crosses val="autoZero"/>
        <c:auto val="1"/>
        <c:lblAlgn val="ctr"/>
        <c:lblOffset val="100"/>
        <c:tickLblSkip val="1"/>
        <c:tickMarkSkip val="1"/>
      </c:catAx>
      <c:valAx>
        <c:axId val="943532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solidFill>
            <a:srgbClr val="FFFFFF"/>
          </a:solidFill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94243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FF"/>
                </a:solidFill>
                <a:latin typeface="Arial Black"/>
                <a:ea typeface="Arial Black"/>
                <a:cs typeface="Arial Black"/>
              </a:defRPr>
            </a:pPr>
            <a:r>
              <a:rPr lang="es-PE" dirty="0" smtClean="0"/>
              <a:t>INDICE</a:t>
            </a:r>
            <a:r>
              <a:rPr lang="es-PE" baseline="0" dirty="0" smtClean="0"/>
              <a:t> </a:t>
            </a:r>
            <a:r>
              <a:rPr lang="es-PE" baseline="0" dirty="0"/>
              <a:t>DE </a:t>
            </a:r>
            <a:r>
              <a:rPr lang="es-PE" dirty="0"/>
              <a:t>POBREZA POR</a:t>
            </a:r>
            <a:r>
              <a:rPr lang="es-PE" baseline="0" dirty="0"/>
              <a:t> ÁMBITO GEOGRÁFICO </a:t>
            </a:r>
            <a:r>
              <a:rPr lang="es-PE" dirty="0"/>
              <a:t>2008</a:t>
            </a:r>
          </a:p>
        </c:rich>
      </c:tx>
      <c:layout>
        <c:manualLayout>
          <c:xMode val="edge"/>
          <c:yMode val="edge"/>
          <c:x val="5.9779281975717975E-2"/>
          <c:y val="3.2070684163753508E-3"/>
        </c:manualLayout>
      </c:layout>
      <c:spPr>
        <a:solidFill>
          <a:srgbClr val="FFFFFF"/>
        </a:solidFill>
        <a:ln w="25400">
          <a:noFill/>
        </a:ln>
      </c:spPr>
    </c:title>
    <c:view3D>
      <c:hPercent val="37"/>
      <c:depthPercent val="15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8226250735278715E-2"/>
          <c:y val="0.32155532512168283"/>
          <c:w val="0.90448515260483864"/>
          <c:h val="0.53710340020324954"/>
        </c:manualLayout>
      </c:layout>
      <c:bar3DChart>
        <c:barDir val="col"/>
        <c:grouping val="clustered"/>
        <c:ser>
          <c:idx val="0"/>
          <c:order val="0"/>
          <c:tx>
            <c:v>AMBITO GEOGRAFICO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</c:dLbls>
          <c:cat>
            <c:strRef>
              <c:f>Hoja1!$A$10:$A$16</c:f>
              <c:strCache>
                <c:ptCount val="7"/>
                <c:pt idx="0">
                  <c:v>Costa Urb</c:v>
                </c:pt>
                <c:pt idx="1">
                  <c:v>Costa Rur</c:v>
                </c:pt>
                <c:pt idx="2">
                  <c:v>Sierra Urb</c:v>
                </c:pt>
                <c:pt idx="3">
                  <c:v>Sierra Rur</c:v>
                </c:pt>
                <c:pt idx="4">
                  <c:v>Selva Urb</c:v>
                </c:pt>
                <c:pt idx="5">
                  <c:v>Selva Rur</c:v>
                </c:pt>
                <c:pt idx="6">
                  <c:v>Lima Met</c:v>
                </c:pt>
              </c:strCache>
            </c:strRef>
          </c:cat>
          <c:val>
            <c:numRef>
              <c:f>Hoja1!$F$10:$F$16</c:f>
              <c:numCache>
                <c:formatCode>General</c:formatCode>
                <c:ptCount val="7"/>
                <c:pt idx="0">
                  <c:v>23.4</c:v>
                </c:pt>
                <c:pt idx="1">
                  <c:v>34.800000000000004</c:v>
                </c:pt>
                <c:pt idx="2">
                  <c:v>33.5</c:v>
                </c:pt>
                <c:pt idx="3">
                  <c:v>68.8</c:v>
                </c:pt>
                <c:pt idx="4">
                  <c:v>31.3</c:v>
                </c:pt>
                <c:pt idx="5">
                  <c:v>49.1</c:v>
                </c:pt>
                <c:pt idx="6">
                  <c:v>17.7</c:v>
                </c:pt>
              </c:numCache>
            </c:numRef>
          </c:val>
        </c:ser>
        <c:gapDepth val="0"/>
        <c:shape val="box"/>
        <c:axId val="85825408"/>
        <c:axId val="85826944"/>
        <c:axId val="0"/>
      </c:bar3DChart>
      <c:catAx>
        <c:axId val="85825408"/>
        <c:scaling>
          <c:orientation val="minMax"/>
        </c:scaling>
        <c:axPos val="b"/>
        <c:numFmt formatCode="General" sourceLinked="1"/>
        <c:tickLblPos val="low"/>
        <c:spPr>
          <a:solidFill>
            <a:srgbClr val="FFFFFF"/>
          </a:solidFill>
          <a:ln w="9525">
            <a:noFill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85826944"/>
        <c:crosses val="autoZero"/>
        <c:auto val="1"/>
        <c:lblAlgn val="ctr"/>
        <c:lblOffset val="100"/>
        <c:tickLblSkip val="1"/>
        <c:tickMarkSkip val="1"/>
      </c:catAx>
      <c:valAx>
        <c:axId val="858269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solidFill>
            <a:srgbClr val="FFFFFF"/>
          </a:solidFill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85825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40D6B-2F27-46A5-A512-6F64618E4E2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5C97CB-8D55-45D3-81AF-BB94FE446742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sz="1400" dirty="0" smtClean="0"/>
            <a:t>Definición y Características</a:t>
          </a:r>
        </a:p>
      </dgm:t>
    </dgm:pt>
    <dgm:pt modelId="{A5DAAE03-05B0-4D54-AAEA-8AECEC8204A3}" type="parTrans" cxnId="{DEA697C5-8EB3-4D15-BAFC-59559B2C67ED}">
      <dgm:prSet/>
      <dgm:spPr/>
      <dgm:t>
        <a:bodyPr/>
        <a:lstStyle/>
        <a:p>
          <a:endParaRPr lang="es-ES" sz="1400"/>
        </a:p>
      </dgm:t>
    </dgm:pt>
    <dgm:pt modelId="{8A26E6E8-4E53-4CD0-9295-FC469A210D9D}" type="sibTrans" cxnId="{DEA697C5-8EB3-4D15-BAFC-59559B2C67ED}">
      <dgm:prSet/>
      <dgm:spPr/>
      <dgm:t>
        <a:bodyPr/>
        <a:lstStyle/>
        <a:p>
          <a:endParaRPr lang="es-ES" sz="1400"/>
        </a:p>
      </dgm:t>
    </dgm:pt>
    <dgm:pt modelId="{AE9940A1-C697-4356-A400-AFA91D3ECCC9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sz="1400" dirty="0" smtClean="0"/>
            <a:t>Transparencia y protección al usuario</a:t>
          </a:r>
          <a:endParaRPr lang="es-ES" sz="1400" dirty="0"/>
        </a:p>
      </dgm:t>
    </dgm:pt>
    <dgm:pt modelId="{4A732660-40BD-428C-B1BF-C6AFE9A901A2}" type="parTrans" cxnId="{80182D9F-E014-4C37-990D-8EA468681038}">
      <dgm:prSet/>
      <dgm:spPr/>
      <dgm:t>
        <a:bodyPr/>
        <a:lstStyle/>
        <a:p>
          <a:endParaRPr lang="es-ES" sz="1400"/>
        </a:p>
      </dgm:t>
    </dgm:pt>
    <dgm:pt modelId="{2B2C43E8-BFE0-4C02-99CF-69F3CAAAC590}" type="sibTrans" cxnId="{80182D9F-E014-4C37-990D-8EA468681038}">
      <dgm:prSet/>
      <dgm:spPr/>
      <dgm:t>
        <a:bodyPr/>
        <a:lstStyle/>
        <a:p>
          <a:endParaRPr lang="es-ES" sz="1400"/>
        </a:p>
      </dgm:t>
    </dgm:pt>
    <dgm:pt modelId="{609EF9EE-2B0F-4A56-930A-3EAAFA56C954}">
      <dgm:prSet phldrT="[Texto]" custT="1"/>
      <dgm:spPr/>
      <dgm:t>
        <a:bodyPr/>
        <a:lstStyle/>
        <a:p>
          <a:r>
            <a:rPr lang="es-PE" sz="1400" b="1" u="sng" dirty="0" smtClean="0"/>
            <a:t>Registro de pólizas</a:t>
          </a:r>
          <a:r>
            <a:rPr lang="es-PE" sz="1400" dirty="0" smtClean="0"/>
            <a:t>: Proceso de revisión de productos</a:t>
          </a:r>
          <a:endParaRPr lang="es-ES" sz="1400" dirty="0"/>
        </a:p>
      </dgm:t>
    </dgm:pt>
    <dgm:pt modelId="{741F49E8-05E5-4E1E-9ECD-586A3F01CFE5}" type="parTrans" cxnId="{31B3CE11-B053-49FD-8CC4-D3ACA95280F4}">
      <dgm:prSet/>
      <dgm:spPr/>
      <dgm:t>
        <a:bodyPr/>
        <a:lstStyle/>
        <a:p>
          <a:endParaRPr lang="es-ES" sz="1400"/>
        </a:p>
      </dgm:t>
    </dgm:pt>
    <dgm:pt modelId="{558D91F4-2208-41A2-BAFE-6FBDBB572B9A}" type="sibTrans" cxnId="{31B3CE11-B053-49FD-8CC4-D3ACA95280F4}">
      <dgm:prSet/>
      <dgm:spPr/>
      <dgm:t>
        <a:bodyPr/>
        <a:lstStyle/>
        <a:p>
          <a:endParaRPr lang="es-ES" sz="1400"/>
        </a:p>
      </dgm:t>
    </dgm:pt>
    <dgm:pt modelId="{D3974FEB-9372-4B3C-A4FD-247076F67EC2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sz="1400" dirty="0" smtClean="0"/>
            <a:t>Comercialización</a:t>
          </a:r>
          <a:endParaRPr lang="es-ES" sz="1400" dirty="0"/>
        </a:p>
      </dgm:t>
    </dgm:pt>
    <dgm:pt modelId="{425F11A2-7238-4B2B-A2F4-485302FCD81C}" type="parTrans" cxnId="{92B6DE96-B3A3-49B1-B72C-B72E5D28642A}">
      <dgm:prSet/>
      <dgm:spPr/>
      <dgm:t>
        <a:bodyPr/>
        <a:lstStyle/>
        <a:p>
          <a:endParaRPr lang="es-ES" sz="1400"/>
        </a:p>
      </dgm:t>
    </dgm:pt>
    <dgm:pt modelId="{590716B6-F40C-4E8A-A5AA-A5FFF33ECF53}" type="sibTrans" cxnId="{92B6DE96-B3A3-49B1-B72C-B72E5D28642A}">
      <dgm:prSet/>
      <dgm:spPr/>
      <dgm:t>
        <a:bodyPr/>
        <a:lstStyle/>
        <a:p>
          <a:endParaRPr lang="es-ES" sz="1400"/>
        </a:p>
      </dgm:t>
    </dgm:pt>
    <dgm:pt modelId="{C2CF392D-DA63-402B-86C1-9C6234A913BF}">
      <dgm:prSet phldrT="[Texto]" custT="1"/>
      <dgm:spPr/>
      <dgm:t>
        <a:bodyPr/>
        <a:lstStyle/>
        <a:p>
          <a:r>
            <a:rPr lang="es-PE" sz="1400" dirty="0" smtClean="0"/>
            <a:t> Canales permitidos (fuerza de ventas, </a:t>
          </a:r>
          <a:r>
            <a:rPr lang="es-PE" sz="1400" dirty="0" err="1" smtClean="0"/>
            <a:t>bancaseguro</a:t>
          </a:r>
          <a:r>
            <a:rPr lang="es-PE" sz="1400" dirty="0" smtClean="0"/>
            <a:t>, puntos de venta, comercialización SOAT)</a:t>
          </a:r>
          <a:endParaRPr lang="es-ES" sz="1400" dirty="0"/>
        </a:p>
      </dgm:t>
    </dgm:pt>
    <dgm:pt modelId="{252699F3-974F-4CF8-BC5F-5FFD457363E3}" type="parTrans" cxnId="{E21D9905-825B-4830-BA04-F926205181F4}">
      <dgm:prSet/>
      <dgm:spPr/>
      <dgm:t>
        <a:bodyPr/>
        <a:lstStyle/>
        <a:p>
          <a:endParaRPr lang="es-ES" sz="1400"/>
        </a:p>
      </dgm:t>
    </dgm:pt>
    <dgm:pt modelId="{1737432C-EA20-4304-BF23-AED1B2340BF4}" type="sibTrans" cxnId="{E21D9905-825B-4830-BA04-F926205181F4}">
      <dgm:prSet/>
      <dgm:spPr/>
      <dgm:t>
        <a:bodyPr/>
        <a:lstStyle/>
        <a:p>
          <a:endParaRPr lang="es-ES" sz="1400"/>
        </a:p>
      </dgm:t>
    </dgm:pt>
    <dgm:pt modelId="{217A62CC-CCE6-4141-BD7D-FA97A82E91CD}">
      <dgm:prSet phldrT="[Texto]" custT="1"/>
      <dgm:spPr/>
      <dgm:t>
        <a:bodyPr/>
        <a:lstStyle/>
        <a:p>
          <a:r>
            <a:rPr lang="es-PE" sz="1400" dirty="0" smtClean="0"/>
            <a:t>Norma en proceso de revisión</a:t>
          </a:r>
          <a:endParaRPr lang="es-ES" sz="1400" dirty="0"/>
        </a:p>
      </dgm:t>
    </dgm:pt>
    <dgm:pt modelId="{5162ACCF-BF9A-4676-88E6-14F01509C761}" type="parTrans" cxnId="{C10F1F19-EB93-4D59-AB71-2D603D006A69}">
      <dgm:prSet/>
      <dgm:spPr/>
      <dgm:t>
        <a:bodyPr/>
        <a:lstStyle/>
        <a:p>
          <a:endParaRPr lang="es-ES" sz="1400"/>
        </a:p>
      </dgm:t>
    </dgm:pt>
    <dgm:pt modelId="{8E8E3421-409D-457C-87FF-DBE10CC4F25F}" type="sibTrans" cxnId="{C10F1F19-EB93-4D59-AB71-2D603D006A69}">
      <dgm:prSet/>
      <dgm:spPr/>
      <dgm:t>
        <a:bodyPr/>
        <a:lstStyle/>
        <a:p>
          <a:endParaRPr lang="es-ES" sz="1400"/>
        </a:p>
      </dgm:t>
    </dgm:pt>
    <dgm:pt modelId="{336D8CFC-1B7A-4C5F-8CD4-3CE148DB5D8F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sz="1400" dirty="0" smtClean="0"/>
            <a:t>Requerimientos prudenciales</a:t>
          </a:r>
          <a:endParaRPr lang="es-ES" sz="1400" dirty="0"/>
        </a:p>
      </dgm:t>
    </dgm:pt>
    <dgm:pt modelId="{0E724CD5-8742-4CBD-ADE1-1F79CCE2E717}" type="parTrans" cxnId="{ED14A557-A537-432C-B558-0D339498B5E2}">
      <dgm:prSet/>
      <dgm:spPr/>
      <dgm:t>
        <a:bodyPr/>
        <a:lstStyle/>
        <a:p>
          <a:endParaRPr lang="es-ES" sz="1400"/>
        </a:p>
      </dgm:t>
    </dgm:pt>
    <dgm:pt modelId="{3D27F46B-4D24-40AA-BF64-B9CA90CDC6F8}" type="sibTrans" cxnId="{ED14A557-A537-432C-B558-0D339498B5E2}">
      <dgm:prSet/>
      <dgm:spPr/>
      <dgm:t>
        <a:bodyPr/>
        <a:lstStyle/>
        <a:p>
          <a:endParaRPr lang="es-ES" sz="1400"/>
        </a:p>
      </dgm:t>
    </dgm:pt>
    <dgm:pt modelId="{EF281012-11D7-4034-8B14-50E837453AC7}">
      <dgm:prSet phldrT="[Texto]" custT="1"/>
      <dgm:spPr/>
      <dgm:t>
        <a:bodyPr/>
        <a:lstStyle/>
        <a:p>
          <a:r>
            <a:rPr lang="es-PE" sz="1400" dirty="0" smtClean="0"/>
            <a:t> Requerimientos patrimoniales</a:t>
          </a:r>
          <a:endParaRPr lang="es-ES" sz="1400" dirty="0"/>
        </a:p>
      </dgm:t>
    </dgm:pt>
    <dgm:pt modelId="{14CCF78C-C7F0-4F8D-A1B0-EE1727D57582}" type="parTrans" cxnId="{1495ACAA-51CA-4B04-9917-3F4CE28F56F4}">
      <dgm:prSet/>
      <dgm:spPr/>
      <dgm:t>
        <a:bodyPr/>
        <a:lstStyle/>
        <a:p>
          <a:endParaRPr lang="es-ES" sz="1400"/>
        </a:p>
      </dgm:t>
    </dgm:pt>
    <dgm:pt modelId="{7A949380-154E-4272-8BF6-45E25515CBA5}" type="sibTrans" cxnId="{1495ACAA-51CA-4B04-9917-3F4CE28F56F4}">
      <dgm:prSet/>
      <dgm:spPr/>
      <dgm:t>
        <a:bodyPr/>
        <a:lstStyle/>
        <a:p>
          <a:endParaRPr lang="es-ES" sz="1400"/>
        </a:p>
      </dgm:t>
    </dgm:pt>
    <dgm:pt modelId="{B2D7B4F9-1E65-40A0-9F96-469A186A21E8}">
      <dgm:prSet phldrT="[Texto]" custT="1"/>
      <dgm:spPr/>
      <dgm:t>
        <a:bodyPr/>
        <a:lstStyle/>
        <a:p>
          <a:r>
            <a:rPr lang="es-PE" sz="1400" dirty="0" smtClean="0"/>
            <a:t>Calculo de reserva </a:t>
          </a:r>
          <a:endParaRPr lang="es-ES" sz="1400" dirty="0"/>
        </a:p>
      </dgm:t>
    </dgm:pt>
    <dgm:pt modelId="{116B28F5-E520-4578-94B1-B00E6C0E9952}" type="parTrans" cxnId="{136D6EF0-0BEF-4456-B0FC-775A2B4B3376}">
      <dgm:prSet/>
      <dgm:spPr/>
      <dgm:t>
        <a:bodyPr/>
        <a:lstStyle/>
        <a:p>
          <a:endParaRPr lang="es-ES" sz="1400"/>
        </a:p>
      </dgm:t>
    </dgm:pt>
    <dgm:pt modelId="{8774E73B-13C8-4148-8C3F-960FC7901D23}" type="sibTrans" cxnId="{136D6EF0-0BEF-4456-B0FC-775A2B4B3376}">
      <dgm:prSet/>
      <dgm:spPr/>
      <dgm:t>
        <a:bodyPr/>
        <a:lstStyle/>
        <a:p>
          <a:endParaRPr lang="es-ES" sz="1400"/>
        </a:p>
      </dgm:t>
    </dgm:pt>
    <dgm:pt modelId="{E0AA31FC-42C4-4BDE-8C9E-4416AF52B9C2}">
      <dgm:prSet phldrT="[Texto]" custT="1"/>
      <dgm:spPr/>
      <dgm:t>
        <a:bodyPr/>
        <a:lstStyle/>
        <a:p>
          <a:r>
            <a:rPr lang="es-PE" sz="1400" dirty="0" smtClean="0"/>
            <a:t>Régimen de Inversiones</a:t>
          </a:r>
          <a:endParaRPr lang="es-ES" sz="1400" dirty="0"/>
        </a:p>
      </dgm:t>
    </dgm:pt>
    <dgm:pt modelId="{CFBDD7EF-E9E8-4EF4-B0DB-29A0391BA9D9}" type="parTrans" cxnId="{95662E56-C7CB-426E-80AC-A2CB357B9FAD}">
      <dgm:prSet/>
      <dgm:spPr/>
      <dgm:t>
        <a:bodyPr/>
        <a:lstStyle/>
        <a:p>
          <a:endParaRPr lang="es-ES" sz="1400"/>
        </a:p>
      </dgm:t>
    </dgm:pt>
    <dgm:pt modelId="{E6D98514-811A-47B6-8249-993FD908033C}" type="sibTrans" cxnId="{95662E56-C7CB-426E-80AC-A2CB357B9FAD}">
      <dgm:prSet/>
      <dgm:spPr/>
      <dgm:t>
        <a:bodyPr/>
        <a:lstStyle/>
        <a:p>
          <a:endParaRPr lang="es-ES" sz="1400"/>
        </a:p>
      </dgm:t>
    </dgm:pt>
    <dgm:pt modelId="{0D2F526D-CABE-4714-8832-1468479F3E24}">
      <dgm:prSet phldrT="[Texto]" custT="1"/>
      <dgm:spPr/>
      <dgm:t>
        <a:bodyPr/>
        <a:lstStyle/>
        <a:p>
          <a:r>
            <a:rPr lang="es-PE" sz="1400" dirty="0" smtClean="0"/>
            <a:t>Entre otras</a:t>
          </a:r>
          <a:endParaRPr lang="es-ES" sz="1400" dirty="0"/>
        </a:p>
      </dgm:t>
    </dgm:pt>
    <dgm:pt modelId="{6FD8610E-E35A-4EDC-B75F-3E9E51637CFB}" type="parTrans" cxnId="{3D41018C-94AD-46C1-950D-C8D01DC99719}">
      <dgm:prSet/>
      <dgm:spPr/>
      <dgm:t>
        <a:bodyPr/>
        <a:lstStyle/>
        <a:p>
          <a:endParaRPr lang="es-ES" sz="1400"/>
        </a:p>
      </dgm:t>
    </dgm:pt>
    <dgm:pt modelId="{2196C4FD-5D25-40F5-84C8-99B966DD9D90}" type="sibTrans" cxnId="{3D41018C-94AD-46C1-950D-C8D01DC99719}">
      <dgm:prSet/>
      <dgm:spPr/>
      <dgm:t>
        <a:bodyPr/>
        <a:lstStyle/>
        <a:p>
          <a:endParaRPr lang="es-ES" sz="1400"/>
        </a:p>
      </dgm:t>
    </dgm:pt>
    <dgm:pt modelId="{F85798BA-4CEB-4DC8-AD79-DDFD01D4E381}">
      <dgm:prSet phldrT="[Texto]" custT="1"/>
      <dgm:spPr/>
      <dgm:t>
        <a:bodyPr/>
        <a:lstStyle/>
        <a:p>
          <a:r>
            <a:rPr lang="es-PE" sz="1400" b="1" u="sng" dirty="0" smtClean="0"/>
            <a:t>Reglamento de </a:t>
          </a:r>
          <a:r>
            <a:rPr lang="es-PE" sz="1400" b="1" u="sng" dirty="0" err="1" smtClean="0"/>
            <a:t>Microseguros</a:t>
          </a:r>
          <a:endParaRPr lang="es-ES" sz="1400" b="1" u="sng" dirty="0"/>
        </a:p>
      </dgm:t>
    </dgm:pt>
    <dgm:pt modelId="{B387D3FA-6701-4092-83C6-AF5E43939946}" type="parTrans" cxnId="{28BE8D8D-509C-4032-BB79-B09E5838AB5C}">
      <dgm:prSet/>
      <dgm:spPr/>
    </dgm:pt>
    <dgm:pt modelId="{81F64CB8-C412-43DB-8C8F-5C26D40A861C}" type="sibTrans" cxnId="{28BE8D8D-509C-4032-BB79-B09E5838AB5C}">
      <dgm:prSet/>
      <dgm:spPr/>
    </dgm:pt>
    <dgm:pt modelId="{D2D05EF1-624D-4691-BB7C-0D22FDA6A76C}">
      <dgm:prSet phldrT="[Texto]" custT="1"/>
      <dgm:spPr/>
      <dgm:t>
        <a:bodyPr/>
        <a:lstStyle/>
        <a:p>
          <a:r>
            <a:rPr lang="es-PE" sz="1400" b="1" u="sng" dirty="0" smtClean="0"/>
            <a:t>Reglamento de Pólizas y Notas Técnicas</a:t>
          </a:r>
          <a:r>
            <a:rPr lang="es-PE" sz="1400" dirty="0" smtClean="0"/>
            <a:t>: Contenido mínimo, prohibiciones, clausulas ambiguas, requisitos de transparencia, entre otros.</a:t>
          </a:r>
          <a:endParaRPr lang="es-ES" sz="1400" dirty="0"/>
        </a:p>
      </dgm:t>
    </dgm:pt>
    <dgm:pt modelId="{B222EAB1-131B-4BC3-BFEF-5AC4230A301B}" type="parTrans" cxnId="{BA733150-49C1-4EF8-9CCF-F028FDE698FB}">
      <dgm:prSet/>
      <dgm:spPr/>
    </dgm:pt>
    <dgm:pt modelId="{8D0DA5FF-1C6E-4503-B6DE-A4776364AFC9}" type="sibTrans" cxnId="{BA733150-49C1-4EF8-9CCF-F028FDE698FB}">
      <dgm:prSet/>
      <dgm:spPr/>
    </dgm:pt>
    <dgm:pt modelId="{FCFF9CF2-7DAF-4590-83D3-BCDC5358FBC6}" type="pres">
      <dgm:prSet presAssocID="{26840D6B-2F27-46A5-A512-6F64618E4E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B37EEA-C204-4A25-9021-4539A34A185D}" type="pres">
      <dgm:prSet presAssocID="{995C97CB-8D55-45D3-81AF-BB94FE446742}" presName="linNode" presStyleCnt="0"/>
      <dgm:spPr/>
    </dgm:pt>
    <dgm:pt modelId="{416EA074-82B8-457C-8065-E0DC4D399E2E}" type="pres">
      <dgm:prSet presAssocID="{995C97CB-8D55-45D3-81AF-BB94FE44674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73775C-A0E4-42EE-9383-E825863B75BE}" type="pres">
      <dgm:prSet presAssocID="{995C97CB-8D55-45D3-81AF-BB94FE44674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C91479-9490-4A5F-9AF2-1391EC8A741A}" type="pres">
      <dgm:prSet presAssocID="{8A26E6E8-4E53-4CD0-9295-FC469A210D9D}" presName="sp" presStyleCnt="0"/>
      <dgm:spPr/>
    </dgm:pt>
    <dgm:pt modelId="{C03A2CF2-9121-4129-9752-EBA4BE09AAA6}" type="pres">
      <dgm:prSet presAssocID="{AE9940A1-C697-4356-A400-AFA91D3ECCC9}" presName="linNode" presStyleCnt="0"/>
      <dgm:spPr/>
    </dgm:pt>
    <dgm:pt modelId="{D2094052-1DE6-49EF-8BF8-04E7FD5A2B17}" type="pres">
      <dgm:prSet presAssocID="{AE9940A1-C697-4356-A400-AFA91D3ECCC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53170D-0A10-4743-A04C-53B4EF902B87}" type="pres">
      <dgm:prSet presAssocID="{AE9940A1-C697-4356-A400-AFA91D3ECCC9}" presName="descendantText" presStyleLbl="alignAccFollowNode1" presStyleIdx="1" presStyleCnt="4" custScaleY="1463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19C853-761B-4F4A-9BF0-6E296C5F4E62}" type="pres">
      <dgm:prSet presAssocID="{2B2C43E8-BFE0-4C02-99CF-69F3CAAAC590}" presName="sp" presStyleCnt="0"/>
      <dgm:spPr/>
    </dgm:pt>
    <dgm:pt modelId="{2182B1DE-73B4-4132-BA8C-68902C771367}" type="pres">
      <dgm:prSet presAssocID="{D3974FEB-9372-4B3C-A4FD-247076F67EC2}" presName="linNode" presStyleCnt="0"/>
      <dgm:spPr/>
    </dgm:pt>
    <dgm:pt modelId="{E94890A5-71C9-44AC-A706-4E978540AC26}" type="pres">
      <dgm:prSet presAssocID="{D3974FEB-9372-4B3C-A4FD-247076F67EC2}" presName="parentText" presStyleLbl="node1" presStyleIdx="2" presStyleCnt="4" custLinFactNeighborX="0" custLinFactNeighborY="-196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FBCDB5-A6F3-4E3B-9872-A956B30FF349}" type="pres">
      <dgm:prSet presAssocID="{D3974FEB-9372-4B3C-A4FD-247076F67EC2}" presName="descendantText" presStyleLbl="alignAccFollowNode1" presStyleIdx="2" presStyleCnt="4" custLinFactNeighborX="912" custLinFactNeighborY="-24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F94DBB-D10E-46DE-A1D2-760810E1DF2A}" type="pres">
      <dgm:prSet presAssocID="{590716B6-F40C-4E8A-A5AA-A5FFF33ECF53}" presName="sp" presStyleCnt="0"/>
      <dgm:spPr/>
    </dgm:pt>
    <dgm:pt modelId="{F919BD47-DDBB-41A0-A357-351B45B536D5}" type="pres">
      <dgm:prSet presAssocID="{336D8CFC-1B7A-4C5F-8CD4-3CE148DB5D8F}" presName="linNode" presStyleCnt="0"/>
      <dgm:spPr/>
    </dgm:pt>
    <dgm:pt modelId="{6143FC45-5753-44D2-8B69-44AAD6E51DF2}" type="pres">
      <dgm:prSet presAssocID="{336D8CFC-1B7A-4C5F-8CD4-3CE148DB5D8F}" presName="parentText" presStyleLbl="node1" presStyleIdx="3" presStyleCnt="4" custLinFactNeighborX="0" custLinFactNeighborY="-196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749FA8-2ED5-4DBE-9C9B-1985DB7DB707}" type="pres">
      <dgm:prSet presAssocID="{336D8CFC-1B7A-4C5F-8CD4-3CE148DB5D8F}" presName="descendantText" presStyleLbl="alignAccFollowNode1" presStyleIdx="3" presStyleCnt="4" custLinFactNeighborX="912" custLinFactNeighborY="-24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D41018C-94AD-46C1-950D-C8D01DC99719}" srcId="{336D8CFC-1B7A-4C5F-8CD4-3CE148DB5D8F}" destId="{0D2F526D-CABE-4714-8832-1468479F3E24}" srcOrd="3" destOrd="0" parTransId="{6FD8610E-E35A-4EDC-B75F-3E9E51637CFB}" sibTransId="{2196C4FD-5D25-40F5-84C8-99B966DD9D90}"/>
    <dgm:cxn modelId="{C10F1F19-EB93-4D59-AB71-2D603D006A69}" srcId="{D3974FEB-9372-4B3C-A4FD-247076F67EC2}" destId="{217A62CC-CCE6-4141-BD7D-FA97A82E91CD}" srcOrd="1" destOrd="0" parTransId="{5162ACCF-BF9A-4676-88E6-14F01509C761}" sibTransId="{8E8E3421-409D-457C-87FF-DBE10CC4F25F}"/>
    <dgm:cxn modelId="{9BCE42D1-FE28-4344-814B-B47EFE2FC08F}" type="presOf" srcId="{AE9940A1-C697-4356-A400-AFA91D3ECCC9}" destId="{D2094052-1DE6-49EF-8BF8-04E7FD5A2B17}" srcOrd="0" destOrd="0" presId="urn:microsoft.com/office/officeart/2005/8/layout/vList5"/>
    <dgm:cxn modelId="{DEA697C5-8EB3-4D15-BAFC-59559B2C67ED}" srcId="{26840D6B-2F27-46A5-A512-6F64618E4E27}" destId="{995C97CB-8D55-45D3-81AF-BB94FE446742}" srcOrd="0" destOrd="0" parTransId="{A5DAAE03-05B0-4D54-AAEA-8AECEC8204A3}" sibTransId="{8A26E6E8-4E53-4CD0-9295-FC469A210D9D}"/>
    <dgm:cxn modelId="{22656270-D65A-471D-B49C-66224F9C7481}" type="presOf" srcId="{995C97CB-8D55-45D3-81AF-BB94FE446742}" destId="{416EA074-82B8-457C-8065-E0DC4D399E2E}" srcOrd="0" destOrd="0" presId="urn:microsoft.com/office/officeart/2005/8/layout/vList5"/>
    <dgm:cxn modelId="{95662E56-C7CB-426E-80AC-A2CB357B9FAD}" srcId="{336D8CFC-1B7A-4C5F-8CD4-3CE148DB5D8F}" destId="{E0AA31FC-42C4-4BDE-8C9E-4416AF52B9C2}" srcOrd="2" destOrd="0" parTransId="{CFBDD7EF-E9E8-4EF4-B0DB-29A0391BA9D9}" sibTransId="{E6D98514-811A-47B6-8249-993FD908033C}"/>
    <dgm:cxn modelId="{85A7F371-99E1-41DE-85D5-0C573EE80B16}" type="presOf" srcId="{0D2F526D-CABE-4714-8832-1468479F3E24}" destId="{B6749FA8-2ED5-4DBE-9C9B-1985DB7DB707}" srcOrd="0" destOrd="3" presId="urn:microsoft.com/office/officeart/2005/8/layout/vList5"/>
    <dgm:cxn modelId="{1495ACAA-51CA-4B04-9917-3F4CE28F56F4}" srcId="{336D8CFC-1B7A-4C5F-8CD4-3CE148DB5D8F}" destId="{EF281012-11D7-4034-8B14-50E837453AC7}" srcOrd="0" destOrd="0" parTransId="{14CCF78C-C7F0-4F8D-A1B0-EE1727D57582}" sibTransId="{7A949380-154E-4272-8BF6-45E25515CBA5}"/>
    <dgm:cxn modelId="{7E78C46E-E41E-4D90-B60A-97CE0BBF329D}" type="presOf" srcId="{D3974FEB-9372-4B3C-A4FD-247076F67EC2}" destId="{E94890A5-71C9-44AC-A706-4E978540AC26}" srcOrd="0" destOrd="0" presId="urn:microsoft.com/office/officeart/2005/8/layout/vList5"/>
    <dgm:cxn modelId="{80182D9F-E014-4C37-990D-8EA468681038}" srcId="{26840D6B-2F27-46A5-A512-6F64618E4E27}" destId="{AE9940A1-C697-4356-A400-AFA91D3ECCC9}" srcOrd="1" destOrd="0" parTransId="{4A732660-40BD-428C-B1BF-C6AFE9A901A2}" sibTransId="{2B2C43E8-BFE0-4C02-99CF-69F3CAAAC590}"/>
    <dgm:cxn modelId="{31B3CE11-B053-49FD-8CC4-D3ACA95280F4}" srcId="{AE9940A1-C697-4356-A400-AFA91D3ECCC9}" destId="{609EF9EE-2B0F-4A56-930A-3EAAFA56C954}" srcOrd="1" destOrd="0" parTransId="{741F49E8-05E5-4E1E-9ECD-586A3F01CFE5}" sibTransId="{558D91F4-2208-41A2-BAFE-6FBDBB572B9A}"/>
    <dgm:cxn modelId="{BF28362D-3B44-45A7-803F-28068D4524FA}" type="presOf" srcId="{EF281012-11D7-4034-8B14-50E837453AC7}" destId="{B6749FA8-2ED5-4DBE-9C9B-1985DB7DB707}" srcOrd="0" destOrd="0" presId="urn:microsoft.com/office/officeart/2005/8/layout/vList5"/>
    <dgm:cxn modelId="{E21D9905-825B-4830-BA04-F926205181F4}" srcId="{D3974FEB-9372-4B3C-A4FD-247076F67EC2}" destId="{C2CF392D-DA63-402B-86C1-9C6234A913BF}" srcOrd="0" destOrd="0" parTransId="{252699F3-974F-4CF8-BC5F-5FFD457363E3}" sibTransId="{1737432C-EA20-4304-BF23-AED1B2340BF4}"/>
    <dgm:cxn modelId="{E2F37648-479F-43D8-862A-FDD2DF6AEFC0}" type="presOf" srcId="{217A62CC-CCE6-4141-BD7D-FA97A82E91CD}" destId="{4DFBCDB5-A6F3-4E3B-9872-A956B30FF349}" srcOrd="0" destOrd="1" presId="urn:microsoft.com/office/officeart/2005/8/layout/vList5"/>
    <dgm:cxn modelId="{B6B14DA0-C5E7-45F9-ADDE-7CABE72FC105}" type="presOf" srcId="{26840D6B-2F27-46A5-A512-6F64618E4E27}" destId="{FCFF9CF2-7DAF-4590-83D3-BCDC5358FBC6}" srcOrd="0" destOrd="0" presId="urn:microsoft.com/office/officeart/2005/8/layout/vList5"/>
    <dgm:cxn modelId="{A5961B6D-2882-4419-B0A8-8512EF3D4B9D}" type="presOf" srcId="{D2D05EF1-624D-4691-BB7C-0D22FDA6A76C}" destId="{F553170D-0A10-4743-A04C-53B4EF902B87}" srcOrd="0" destOrd="0" presId="urn:microsoft.com/office/officeart/2005/8/layout/vList5"/>
    <dgm:cxn modelId="{1E5EDFFC-E64B-425A-82BF-8C55732BA94A}" type="presOf" srcId="{E0AA31FC-42C4-4BDE-8C9E-4416AF52B9C2}" destId="{B6749FA8-2ED5-4DBE-9C9B-1985DB7DB707}" srcOrd="0" destOrd="2" presId="urn:microsoft.com/office/officeart/2005/8/layout/vList5"/>
    <dgm:cxn modelId="{47F98DFB-02D5-4DAE-8BA8-6AAB99891649}" type="presOf" srcId="{609EF9EE-2B0F-4A56-930A-3EAAFA56C954}" destId="{F553170D-0A10-4743-A04C-53B4EF902B87}" srcOrd="0" destOrd="1" presId="urn:microsoft.com/office/officeart/2005/8/layout/vList5"/>
    <dgm:cxn modelId="{ED14A557-A537-432C-B558-0D339498B5E2}" srcId="{26840D6B-2F27-46A5-A512-6F64618E4E27}" destId="{336D8CFC-1B7A-4C5F-8CD4-3CE148DB5D8F}" srcOrd="3" destOrd="0" parTransId="{0E724CD5-8742-4CBD-ADE1-1F79CCE2E717}" sibTransId="{3D27F46B-4D24-40AA-BF64-B9CA90CDC6F8}"/>
    <dgm:cxn modelId="{92B6DE96-B3A3-49B1-B72C-B72E5D28642A}" srcId="{26840D6B-2F27-46A5-A512-6F64618E4E27}" destId="{D3974FEB-9372-4B3C-A4FD-247076F67EC2}" srcOrd="2" destOrd="0" parTransId="{425F11A2-7238-4B2B-A2F4-485302FCD81C}" sibTransId="{590716B6-F40C-4E8A-A5AA-A5FFF33ECF53}"/>
    <dgm:cxn modelId="{6FEFDB55-4F6D-4530-BF71-D6FFB4287B55}" type="presOf" srcId="{B2D7B4F9-1E65-40A0-9F96-469A186A21E8}" destId="{B6749FA8-2ED5-4DBE-9C9B-1985DB7DB707}" srcOrd="0" destOrd="1" presId="urn:microsoft.com/office/officeart/2005/8/layout/vList5"/>
    <dgm:cxn modelId="{2A7CACCF-26B2-4197-A049-56F330373987}" type="presOf" srcId="{336D8CFC-1B7A-4C5F-8CD4-3CE148DB5D8F}" destId="{6143FC45-5753-44D2-8B69-44AAD6E51DF2}" srcOrd="0" destOrd="0" presId="urn:microsoft.com/office/officeart/2005/8/layout/vList5"/>
    <dgm:cxn modelId="{28BE8D8D-509C-4032-BB79-B09E5838AB5C}" srcId="{995C97CB-8D55-45D3-81AF-BB94FE446742}" destId="{F85798BA-4CEB-4DC8-AD79-DDFD01D4E381}" srcOrd="0" destOrd="0" parTransId="{B387D3FA-6701-4092-83C6-AF5E43939946}" sibTransId="{81F64CB8-C412-43DB-8C8F-5C26D40A861C}"/>
    <dgm:cxn modelId="{CFBB0267-BBD2-410D-8C1A-14A35B3DEDFF}" type="presOf" srcId="{C2CF392D-DA63-402B-86C1-9C6234A913BF}" destId="{4DFBCDB5-A6F3-4E3B-9872-A956B30FF349}" srcOrd="0" destOrd="0" presId="urn:microsoft.com/office/officeart/2005/8/layout/vList5"/>
    <dgm:cxn modelId="{E65B9481-78FA-40A9-9825-FEE3323ED984}" type="presOf" srcId="{F85798BA-4CEB-4DC8-AD79-DDFD01D4E381}" destId="{D073775C-A0E4-42EE-9383-E825863B75BE}" srcOrd="0" destOrd="0" presId="urn:microsoft.com/office/officeart/2005/8/layout/vList5"/>
    <dgm:cxn modelId="{136D6EF0-0BEF-4456-B0FC-775A2B4B3376}" srcId="{336D8CFC-1B7A-4C5F-8CD4-3CE148DB5D8F}" destId="{B2D7B4F9-1E65-40A0-9F96-469A186A21E8}" srcOrd="1" destOrd="0" parTransId="{116B28F5-E520-4578-94B1-B00E6C0E9952}" sibTransId="{8774E73B-13C8-4148-8C3F-960FC7901D23}"/>
    <dgm:cxn modelId="{BA733150-49C1-4EF8-9CCF-F028FDE698FB}" srcId="{AE9940A1-C697-4356-A400-AFA91D3ECCC9}" destId="{D2D05EF1-624D-4691-BB7C-0D22FDA6A76C}" srcOrd="0" destOrd="0" parTransId="{B222EAB1-131B-4BC3-BFEF-5AC4230A301B}" sibTransId="{8D0DA5FF-1C6E-4503-B6DE-A4776364AFC9}"/>
    <dgm:cxn modelId="{FD53C646-7DB5-4F8D-A3B4-B6645BD26A69}" type="presParOf" srcId="{FCFF9CF2-7DAF-4590-83D3-BCDC5358FBC6}" destId="{E6B37EEA-C204-4A25-9021-4539A34A185D}" srcOrd="0" destOrd="0" presId="urn:microsoft.com/office/officeart/2005/8/layout/vList5"/>
    <dgm:cxn modelId="{2DC0B374-E8DA-4D2F-A389-EF8D5ABEA95D}" type="presParOf" srcId="{E6B37EEA-C204-4A25-9021-4539A34A185D}" destId="{416EA074-82B8-457C-8065-E0DC4D399E2E}" srcOrd="0" destOrd="0" presId="urn:microsoft.com/office/officeart/2005/8/layout/vList5"/>
    <dgm:cxn modelId="{707045E4-013C-4130-AB89-9E599F521600}" type="presParOf" srcId="{E6B37EEA-C204-4A25-9021-4539A34A185D}" destId="{D073775C-A0E4-42EE-9383-E825863B75BE}" srcOrd="1" destOrd="0" presId="urn:microsoft.com/office/officeart/2005/8/layout/vList5"/>
    <dgm:cxn modelId="{07DF8388-D3E7-423C-AE6F-641F75A69E34}" type="presParOf" srcId="{FCFF9CF2-7DAF-4590-83D3-BCDC5358FBC6}" destId="{B3C91479-9490-4A5F-9AF2-1391EC8A741A}" srcOrd="1" destOrd="0" presId="urn:microsoft.com/office/officeart/2005/8/layout/vList5"/>
    <dgm:cxn modelId="{2184ACCF-1851-454D-A366-4CF98C28E2DA}" type="presParOf" srcId="{FCFF9CF2-7DAF-4590-83D3-BCDC5358FBC6}" destId="{C03A2CF2-9121-4129-9752-EBA4BE09AAA6}" srcOrd="2" destOrd="0" presId="urn:microsoft.com/office/officeart/2005/8/layout/vList5"/>
    <dgm:cxn modelId="{374AE130-BDB9-460A-9E9F-966D9A1BFAD6}" type="presParOf" srcId="{C03A2CF2-9121-4129-9752-EBA4BE09AAA6}" destId="{D2094052-1DE6-49EF-8BF8-04E7FD5A2B17}" srcOrd="0" destOrd="0" presId="urn:microsoft.com/office/officeart/2005/8/layout/vList5"/>
    <dgm:cxn modelId="{D8ABBCAA-1D15-43A7-B21B-FDC3CC18F075}" type="presParOf" srcId="{C03A2CF2-9121-4129-9752-EBA4BE09AAA6}" destId="{F553170D-0A10-4743-A04C-53B4EF902B87}" srcOrd="1" destOrd="0" presId="urn:microsoft.com/office/officeart/2005/8/layout/vList5"/>
    <dgm:cxn modelId="{F54C4AFF-B30C-450F-A71C-15923A9C983F}" type="presParOf" srcId="{FCFF9CF2-7DAF-4590-83D3-BCDC5358FBC6}" destId="{FF19C853-761B-4F4A-9BF0-6E296C5F4E62}" srcOrd="3" destOrd="0" presId="urn:microsoft.com/office/officeart/2005/8/layout/vList5"/>
    <dgm:cxn modelId="{25257A9B-1793-4D72-9BED-F1B29FE14CF4}" type="presParOf" srcId="{FCFF9CF2-7DAF-4590-83D3-BCDC5358FBC6}" destId="{2182B1DE-73B4-4132-BA8C-68902C771367}" srcOrd="4" destOrd="0" presId="urn:microsoft.com/office/officeart/2005/8/layout/vList5"/>
    <dgm:cxn modelId="{32259130-C664-4158-B55C-A0D40473FC78}" type="presParOf" srcId="{2182B1DE-73B4-4132-BA8C-68902C771367}" destId="{E94890A5-71C9-44AC-A706-4E978540AC26}" srcOrd="0" destOrd="0" presId="urn:microsoft.com/office/officeart/2005/8/layout/vList5"/>
    <dgm:cxn modelId="{4E352016-0A57-44FD-94F4-297FB3A4FF95}" type="presParOf" srcId="{2182B1DE-73B4-4132-BA8C-68902C771367}" destId="{4DFBCDB5-A6F3-4E3B-9872-A956B30FF349}" srcOrd="1" destOrd="0" presId="urn:microsoft.com/office/officeart/2005/8/layout/vList5"/>
    <dgm:cxn modelId="{8C86605D-B192-4826-8A32-B1856D798697}" type="presParOf" srcId="{FCFF9CF2-7DAF-4590-83D3-BCDC5358FBC6}" destId="{85F94DBB-D10E-46DE-A1D2-760810E1DF2A}" srcOrd="5" destOrd="0" presId="urn:microsoft.com/office/officeart/2005/8/layout/vList5"/>
    <dgm:cxn modelId="{2C825A8F-2ACA-4D6F-A948-0E510D4971C6}" type="presParOf" srcId="{FCFF9CF2-7DAF-4590-83D3-BCDC5358FBC6}" destId="{F919BD47-DDBB-41A0-A357-351B45B536D5}" srcOrd="6" destOrd="0" presId="urn:microsoft.com/office/officeart/2005/8/layout/vList5"/>
    <dgm:cxn modelId="{A9DED8CA-EF62-4506-896A-CB165C5CF0D8}" type="presParOf" srcId="{F919BD47-DDBB-41A0-A357-351B45B536D5}" destId="{6143FC45-5753-44D2-8B69-44AAD6E51DF2}" srcOrd="0" destOrd="0" presId="urn:microsoft.com/office/officeart/2005/8/layout/vList5"/>
    <dgm:cxn modelId="{6649D1BF-36C2-4930-9F1C-A2A5829A9D04}" type="presParOf" srcId="{F919BD47-DDBB-41A0-A357-351B45B536D5}" destId="{B6749FA8-2ED5-4DBE-9C9B-1985DB7DB70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760907-5621-41DE-AD19-A9797393FF0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259119F-F47D-4B3A-AEF5-A8DBAD7F8014}">
      <dgm:prSet phldrT="[Texto]"/>
      <dgm:spPr/>
      <dgm:t>
        <a:bodyPr/>
        <a:lstStyle/>
        <a:p>
          <a:pPr algn="ctr"/>
          <a:r>
            <a:rPr lang="es-PE" b="1" u="sng" dirty="0" smtClean="0">
              <a:solidFill>
                <a:schemeClr val="bg1"/>
              </a:solidFill>
            </a:rPr>
            <a:t>Asignación de código de Registro</a:t>
          </a:r>
          <a:r>
            <a:rPr lang="es-PE" dirty="0" smtClean="0">
              <a:solidFill>
                <a:schemeClr val="bg1"/>
              </a:solidFill>
            </a:rPr>
            <a:t>: Revisión de formalidades de póliza</a:t>
          </a:r>
          <a:endParaRPr lang="es-ES" dirty="0">
            <a:solidFill>
              <a:schemeClr val="bg1"/>
            </a:solidFill>
          </a:endParaRPr>
        </a:p>
      </dgm:t>
    </dgm:pt>
    <dgm:pt modelId="{250101F8-A146-4A24-A1E7-3B150ADA37B2}" type="parTrans" cxnId="{38AA7E12-29A5-450B-970D-D1274F96D690}">
      <dgm:prSet/>
      <dgm:spPr/>
      <dgm:t>
        <a:bodyPr/>
        <a:lstStyle/>
        <a:p>
          <a:endParaRPr lang="es-ES"/>
        </a:p>
      </dgm:t>
    </dgm:pt>
    <dgm:pt modelId="{1B1B2CC3-9F3D-4B0B-B620-8BF242FBD165}" type="sibTrans" cxnId="{38AA7E12-29A5-450B-970D-D1274F96D690}">
      <dgm:prSet/>
      <dgm:spPr/>
      <dgm:t>
        <a:bodyPr/>
        <a:lstStyle/>
        <a:p>
          <a:endParaRPr lang="es-ES"/>
        </a:p>
      </dgm:t>
    </dgm:pt>
    <dgm:pt modelId="{6A785864-DCBF-4A5E-AD42-6DB1112B865E}">
      <dgm:prSet phldrT="[Texto]"/>
      <dgm:spPr/>
      <dgm:t>
        <a:bodyPr/>
        <a:lstStyle/>
        <a:p>
          <a:pPr algn="ctr"/>
          <a:r>
            <a:rPr lang="es-PE" b="1" u="sng" dirty="0" smtClean="0">
              <a:solidFill>
                <a:schemeClr val="bg1"/>
              </a:solidFill>
            </a:rPr>
            <a:t>Revisión del contenido de la póliza</a:t>
          </a:r>
          <a:r>
            <a:rPr lang="es-PE" dirty="0" smtClean="0">
              <a:solidFill>
                <a:schemeClr val="bg1"/>
              </a:solidFill>
            </a:rPr>
            <a:t>. </a:t>
          </a:r>
        </a:p>
        <a:p>
          <a:pPr algn="ctr"/>
          <a:r>
            <a:rPr lang="es-PE" dirty="0" smtClean="0">
              <a:solidFill>
                <a:schemeClr val="bg1"/>
              </a:solidFill>
            </a:rPr>
            <a:t>Puede iniciar periodo de levantamiento de observaciones o suspensión de comercialización</a:t>
          </a:r>
        </a:p>
      </dgm:t>
    </dgm:pt>
    <dgm:pt modelId="{44FA03D8-F44C-416F-94D8-2A742444A53B}" type="parTrans" cxnId="{3A76F7E6-02A6-4DA2-A136-3539B3B21D57}">
      <dgm:prSet/>
      <dgm:spPr/>
      <dgm:t>
        <a:bodyPr/>
        <a:lstStyle/>
        <a:p>
          <a:endParaRPr lang="es-ES"/>
        </a:p>
      </dgm:t>
    </dgm:pt>
    <dgm:pt modelId="{7C7E81E4-A536-4F13-9514-D9AC87BF16B1}" type="sibTrans" cxnId="{3A76F7E6-02A6-4DA2-A136-3539B3B21D57}">
      <dgm:prSet/>
      <dgm:spPr/>
      <dgm:t>
        <a:bodyPr/>
        <a:lstStyle/>
        <a:p>
          <a:endParaRPr lang="es-ES"/>
        </a:p>
      </dgm:t>
    </dgm:pt>
    <dgm:pt modelId="{2F88B911-3F37-4DB3-8B3D-D34344D28A9D}">
      <dgm:prSet phldrT="[Texto]"/>
      <dgm:spPr/>
      <dgm:t>
        <a:bodyPr/>
        <a:lstStyle/>
        <a:p>
          <a:pPr algn="ctr"/>
          <a:r>
            <a:rPr lang="es-PE" b="1" u="sng" dirty="0" smtClean="0"/>
            <a:t>In situ.</a:t>
          </a:r>
        </a:p>
        <a:p>
          <a:pPr algn="ctr"/>
          <a:r>
            <a:rPr lang="es-PE" dirty="0" smtClean="0"/>
            <a:t>Se revisan la documentación que sustenta un eventual rechazo de siniestro, su adecuada motivación y sustento.</a:t>
          </a:r>
        </a:p>
        <a:p>
          <a:pPr algn="ctr"/>
          <a:r>
            <a:rPr lang="es-PE" dirty="0" smtClean="0"/>
            <a:t>También cumplimiento de plazos de atención.</a:t>
          </a:r>
          <a:endParaRPr lang="es-ES" dirty="0"/>
        </a:p>
      </dgm:t>
    </dgm:pt>
    <dgm:pt modelId="{FA206E12-1D49-4120-9E8D-0518E8C603E8}" type="parTrans" cxnId="{CEE9538A-4DAF-4F23-AA05-7827D1067613}">
      <dgm:prSet/>
      <dgm:spPr/>
      <dgm:t>
        <a:bodyPr/>
        <a:lstStyle/>
        <a:p>
          <a:endParaRPr lang="es-ES"/>
        </a:p>
      </dgm:t>
    </dgm:pt>
    <dgm:pt modelId="{C8857BE1-1B97-423E-B087-89D6077B2343}" type="sibTrans" cxnId="{CEE9538A-4DAF-4F23-AA05-7827D1067613}">
      <dgm:prSet/>
      <dgm:spPr/>
      <dgm:t>
        <a:bodyPr/>
        <a:lstStyle/>
        <a:p>
          <a:endParaRPr lang="es-ES"/>
        </a:p>
      </dgm:t>
    </dgm:pt>
    <dgm:pt modelId="{35462480-222F-44EE-B309-99EA3E9931B5}" type="pres">
      <dgm:prSet presAssocID="{11760907-5621-41DE-AD19-A9797393FF01}" presName="arrowDiagram" presStyleCnt="0">
        <dgm:presLayoutVars>
          <dgm:chMax val="5"/>
          <dgm:dir/>
          <dgm:resizeHandles val="exact"/>
        </dgm:presLayoutVars>
      </dgm:prSet>
      <dgm:spPr/>
    </dgm:pt>
    <dgm:pt modelId="{009220CA-AFAA-422D-AC88-A2EEA26BDF20}" type="pres">
      <dgm:prSet presAssocID="{11760907-5621-41DE-AD19-A9797393FF01}" presName="arrow" presStyleLbl="bgShp" presStyleIdx="0" presStyleCnt="1" custLinFactNeighborX="-49610" custLinFactNeighborY="65000"/>
      <dgm:spPr>
        <a:solidFill>
          <a:schemeClr val="accent1">
            <a:lumMod val="75000"/>
          </a:schemeClr>
        </a:solidFill>
      </dgm:spPr>
    </dgm:pt>
    <dgm:pt modelId="{092B218B-F12C-46D1-AEF2-9851F6E93042}" type="pres">
      <dgm:prSet presAssocID="{11760907-5621-41DE-AD19-A9797393FF01}" presName="arrowDiagram3" presStyleCnt="0"/>
      <dgm:spPr/>
    </dgm:pt>
    <dgm:pt modelId="{413141D0-3171-4106-8525-162D533E7215}" type="pres">
      <dgm:prSet presAssocID="{4259119F-F47D-4B3A-AEF5-A8DBAD7F8014}" presName="bullet3a" presStyleLbl="node1" presStyleIdx="0" presStyleCnt="3"/>
      <dgm:spPr/>
    </dgm:pt>
    <dgm:pt modelId="{569EE273-139C-4002-8B64-7B91AD93152D}" type="pres">
      <dgm:prSet presAssocID="{4259119F-F47D-4B3A-AEF5-A8DBAD7F8014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B1861A-B34F-41EA-8BBF-129D42EBA253}" type="pres">
      <dgm:prSet presAssocID="{6A785864-DCBF-4A5E-AD42-6DB1112B865E}" presName="bullet3b" presStyleLbl="node1" presStyleIdx="1" presStyleCnt="3"/>
      <dgm:spPr/>
    </dgm:pt>
    <dgm:pt modelId="{25C8227E-4A17-46EA-AA2E-CC9FD53E6724}" type="pres">
      <dgm:prSet presAssocID="{6A785864-DCBF-4A5E-AD42-6DB1112B865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AF92F5-8BDF-4F73-9C19-5E6DD61A3B4F}" type="pres">
      <dgm:prSet presAssocID="{2F88B911-3F37-4DB3-8B3D-D34344D28A9D}" presName="bullet3c" presStyleLbl="node1" presStyleIdx="2" presStyleCnt="3"/>
      <dgm:spPr/>
    </dgm:pt>
    <dgm:pt modelId="{303BF380-E4CC-4977-A5EF-A60D7A3EA119}" type="pres">
      <dgm:prSet presAssocID="{2F88B911-3F37-4DB3-8B3D-D34344D28A9D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A0F982E-7BE2-4103-B0DF-6F4CF54FD417}" type="presOf" srcId="{6A785864-DCBF-4A5E-AD42-6DB1112B865E}" destId="{25C8227E-4A17-46EA-AA2E-CC9FD53E6724}" srcOrd="0" destOrd="0" presId="urn:microsoft.com/office/officeart/2005/8/layout/arrow2"/>
    <dgm:cxn modelId="{14C543A2-1087-4466-94B7-D36352FAC420}" type="presOf" srcId="{4259119F-F47D-4B3A-AEF5-A8DBAD7F8014}" destId="{569EE273-139C-4002-8B64-7B91AD93152D}" srcOrd="0" destOrd="0" presId="urn:microsoft.com/office/officeart/2005/8/layout/arrow2"/>
    <dgm:cxn modelId="{3A76F7E6-02A6-4DA2-A136-3539B3B21D57}" srcId="{11760907-5621-41DE-AD19-A9797393FF01}" destId="{6A785864-DCBF-4A5E-AD42-6DB1112B865E}" srcOrd="1" destOrd="0" parTransId="{44FA03D8-F44C-416F-94D8-2A742444A53B}" sibTransId="{7C7E81E4-A536-4F13-9514-D9AC87BF16B1}"/>
    <dgm:cxn modelId="{9D284945-CFC6-43AD-B5D9-1AFC4D66CD4B}" type="presOf" srcId="{11760907-5621-41DE-AD19-A9797393FF01}" destId="{35462480-222F-44EE-B309-99EA3E9931B5}" srcOrd="0" destOrd="0" presId="urn:microsoft.com/office/officeart/2005/8/layout/arrow2"/>
    <dgm:cxn modelId="{38AA7E12-29A5-450B-970D-D1274F96D690}" srcId="{11760907-5621-41DE-AD19-A9797393FF01}" destId="{4259119F-F47D-4B3A-AEF5-A8DBAD7F8014}" srcOrd="0" destOrd="0" parTransId="{250101F8-A146-4A24-A1E7-3B150ADA37B2}" sibTransId="{1B1B2CC3-9F3D-4B0B-B620-8BF242FBD165}"/>
    <dgm:cxn modelId="{59157638-219B-4BB0-9606-ED22FBC0B894}" type="presOf" srcId="{2F88B911-3F37-4DB3-8B3D-D34344D28A9D}" destId="{303BF380-E4CC-4977-A5EF-A60D7A3EA119}" srcOrd="0" destOrd="0" presId="urn:microsoft.com/office/officeart/2005/8/layout/arrow2"/>
    <dgm:cxn modelId="{CEE9538A-4DAF-4F23-AA05-7827D1067613}" srcId="{11760907-5621-41DE-AD19-A9797393FF01}" destId="{2F88B911-3F37-4DB3-8B3D-D34344D28A9D}" srcOrd="2" destOrd="0" parTransId="{FA206E12-1D49-4120-9E8D-0518E8C603E8}" sibTransId="{C8857BE1-1B97-423E-B087-89D6077B2343}"/>
    <dgm:cxn modelId="{620EC6DD-E590-4873-96B7-059CDBD2B37A}" type="presParOf" srcId="{35462480-222F-44EE-B309-99EA3E9931B5}" destId="{009220CA-AFAA-422D-AC88-A2EEA26BDF20}" srcOrd="0" destOrd="0" presId="urn:microsoft.com/office/officeart/2005/8/layout/arrow2"/>
    <dgm:cxn modelId="{53E9F535-E8C1-4C2D-AA97-EA83EF4F4F6F}" type="presParOf" srcId="{35462480-222F-44EE-B309-99EA3E9931B5}" destId="{092B218B-F12C-46D1-AEF2-9851F6E93042}" srcOrd="1" destOrd="0" presId="urn:microsoft.com/office/officeart/2005/8/layout/arrow2"/>
    <dgm:cxn modelId="{0EBA1A37-8E2E-4968-BFCA-0A1AABE125E5}" type="presParOf" srcId="{092B218B-F12C-46D1-AEF2-9851F6E93042}" destId="{413141D0-3171-4106-8525-162D533E7215}" srcOrd="0" destOrd="0" presId="urn:microsoft.com/office/officeart/2005/8/layout/arrow2"/>
    <dgm:cxn modelId="{6EABD0A7-B745-475C-BE82-FE6FF7D68F44}" type="presParOf" srcId="{092B218B-F12C-46D1-AEF2-9851F6E93042}" destId="{569EE273-139C-4002-8B64-7B91AD93152D}" srcOrd="1" destOrd="0" presId="urn:microsoft.com/office/officeart/2005/8/layout/arrow2"/>
    <dgm:cxn modelId="{22AED53B-2FA7-4561-8625-7AA91E4C0E4C}" type="presParOf" srcId="{092B218B-F12C-46D1-AEF2-9851F6E93042}" destId="{DBB1861A-B34F-41EA-8BBF-129D42EBA253}" srcOrd="2" destOrd="0" presId="urn:microsoft.com/office/officeart/2005/8/layout/arrow2"/>
    <dgm:cxn modelId="{C5953E84-F906-4E7A-B96A-DBD4F677EA89}" type="presParOf" srcId="{092B218B-F12C-46D1-AEF2-9851F6E93042}" destId="{25C8227E-4A17-46EA-AA2E-CC9FD53E6724}" srcOrd="3" destOrd="0" presId="urn:microsoft.com/office/officeart/2005/8/layout/arrow2"/>
    <dgm:cxn modelId="{2BEE0154-D711-42D7-9028-592F2581824F}" type="presParOf" srcId="{092B218B-F12C-46D1-AEF2-9851F6E93042}" destId="{9BAF92F5-8BDF-4F73-9C19-5E6DD61A3B4F}" srcOrd="4" destOrd="0" presId="urn:microsoft.com/office/officeart/2005/8/layout/arrow2"/>
    <dgm:cxn modelId="{6CBFB97E-CEDE-4568-B9ED-74781F11C8E3}" type="presParOf" srcId="{092B218B-F12C-46D1-AEF2-9851F6E93042}" destId="{303BF380-E4CC-4977-A5EF-A60D7A3EA119}" srcOrd="5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5A8736-E251-4D73-B438-BDCF56E2E11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06F4316-146C-46E6-BED0-2805E1C6F0C2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dirty="0" smtClean="0"/>
            <a:t>Agenda pendiente-</a:t>
          </a:r>
          <a:r>
            <a:rPr lang="es-PE" dirty="0" err="1" smtClean="0"/>
            <a:t>Microseguros</a:t>
          </a:r>
          <a:endParaRPr lang="es-ES" dirty="0"/>
        </a:p>
      </dgm:t>
    </dgm:pt>
    <dgm:pt modelId="{8D8F3171-1A10-4714-8022-57E0F2E7CEE4}" type="parTrans" cxnId="{4DE0F104-2E53-4A80-A241-6E85D48F8C3B}">
      <dgm:prSet/>
      <dgm:spPr/>
      <dgm:t>
        <a:bodyPr/>
        <a:lstStyle/>
        <a:p>
          <a:endParaRPr lang="es-ES"/>
        </a:p>
      </dgm:t>
    </dgm:pt>
    <dgm:pt modelId="{F17ECE9F-2920-49B2-81AF-99643E6E9EA6}" type="sibTrans" cxnId="{4DE0F104-2E53-4A80-A241-6E85D48F8C3B}">
      <dgm:prSet/>
      <dgm:spPr/>
      <dgm:t>
        <a:bodyPr/>
        <a:lstStyle/>
        <a:p>
          <a:endParaRPr lang="es-ES"/>
        </a:p>
      </dgm:t>
    </dgm:pt>
    <dgm:pt modelId="{DB213C5A-C5AB-4738-8E83-F076A891097F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dirty="0" smtClean="0"/>
            <a:t>Demanda</a:t>
          </a:r>
          <a:endParaRPr lang="es-ES" dirty="0"/>
        </a:p>
      </dgm:t>
    </dgm:pt>
    <dgm:pt modelId="{6528DE8D-9BFB-4964-8782-6DF9CC0AD11B}" type="parTrans" cxnId="{2838154E-CA72-43E1-BE43-7F93F7CA362C}">
      <dgm:prSet/>
      <dgm:spPr/>
      <dgm:t>
        <a:bodyPr/>
        <a:lstStyle/>
        <a:p>
          <a:endParaRPr lang="es-ES"/>
        </a:p>
      </dgm:t>
    </dgm:pt>
    <dgm:pt modelId="{A2CD79DC-BAF0-4918-B82C-27047744F16D}" type="sibTrans" cxnId="{2838154E-CA72-43E1-BE43-7F93F7CA362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3BC9FE25-4F95-4306-8043-7701B90295A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dirty="0" smtClean="0"/>
            <a:t>Regulador</a:t>
          </a:r>
          <a:endParaRPr lang="es-ES" dirty="0"/>
        </a:p>
      </dgm:t>
    </dgm:pt>
    <dgm:pt modelId="{FEA24905-26FE-4CAE-B340-A4B3BA5F541B}" type="parTrans" cxnId="{960E976F-24A6-4CB6-A1B4-D2E5D58A1AB1}">
      <dgm:prSet/>
      <dgm:spPr/>
      <dgm:t>
        <a:bodyPr/>
        <a:lstStyle/>
        <a:p>
          <a:endParaRPr lang="es-ES"/>
        </a:p>
      </dgm:t>
    </dgm:pt>
    <dgm:pt modelId="{E39CBD7B-A629-4996-B9FC-A1572E6DFB4C}" type="sibTrans" cxnId="{960E976F-24A6-4CB6-A1B4-D2E5D58A1AB1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4AAD398A-1DCA-451B-8A37-7EFB00F67AA4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PE" dirty="0" smtClean="0"/>
            <a:t>Oferta</a:t>
          </a:r>
          <a:endParaRPr lang="es-ES" dirty="0"/>
        </a:p>
      </dgm:t>
    </dgm:pt>
    <dgm:pt modelId="{3B25465B-36DA-4840-912B-449BBA31B26E}" type="parTrans" cxnId="{B4055488-7332-4509-AA46-83B0C23C0056}">
      <dgm:prSet/>
      <dgm:spPr/>
      <dgm:t>
        <a:bodyPr/>
        <a:lstStyle/>
        <a:p>
          <a:endParaRPr lang="es-ES"/>
        </a:p>
      </dgm:t>
    </dgm:pt>
    <dgm:pt modelId="{FAEB719D-6756-496D-B617-C2DCC7F64510}" type="sibTrans" cxnId="{B4055488-7332-4509-AA46-83B0C23C005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21A46613-0133-4BAE-B707-1D934437239C}" type="pres">
      <dgm:prSet presAssocID="{ED5A8736-E251-4D73-B438-BDCF56E2E1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4919BD2-FEDF-446C-8CD5-7926E52DA600}" type="pres">
      <dgm:prSet presAssocID="{F06F4316-146C-46E6-BED0-2805E1C6F0C2}" presName="centerShape" presStyleLbl="node0" presStyleIdx="0" presStyleCnt="1"/>
      <dgm:spPr/>
      <dgm:t>
        <a:bodyPr/>
        <a:lstStyle/>
        <a:p>
          <a:endParaRPr lang="es-ES"/>
        </a:p>
      </dgm:t>
    </dgm:pt>
    <dgm:pt modelId="{4834AE03-50CE-4438-9FDA-1CB5756E2E46}" type="pres">
      <dgm:prSet presAssocID="{DB213C5A-C5AB-4738-8E83-F076A891097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FD9D71-49AB-4388-9614-ABCDACD6C4FC}" type="pres">
      <dgm:prSet presAssocID="{DB213C5A-C5AB-4738-8E83-F076A891097F}" presName="dummy" presStyleCnt="0"/>
      <dgm:spPr/>
    </dgm:pt>
    <dgm:pt modelId="{0855CBFB-677F-4F27-A08D-9FCA1127FB9F}" type="pres">
      <dgm:prSet presAssocID="{A2CD79DC-BAF0-4918-B82C-27047744F16D}" presName="sibTrans" presStyleLbl="sibTrans2D1" presStyleIdx="0" presStyleCnt="3"/>
      <dgm:spPr/>
      <dgm:t>
        <a:bodyPr/>
        <a:lstStyle/>
        <a:p>
          <a:endParaRPr lang="es-ES"/>
        </a:p>
      </dgm:t>
    </dgm:pt>
    <dgm:pt modelId="{2FC64393-E319-47E3-A9F7-1CF32C7A1C35}" type="pres">
      <dgm:prSet presAssocID="{3BC9FE25-4F95-4306-8043-7701B90295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E755C5-180E-4A98-8B1E-25CADBCA6049}" type="pres">
      <dgm:prSet presAssocID="{3BC9FE25-4F95-4306-8043-7701B90295A3}" presName="dummy" presStyleCnt="0"/>
      <dgm:spPr/>
    </dgm:pt>
    <dgm:pt modelId="{4B7325A0-D65E-4001-8385-CDFF468192B5}" type="pres">
      <dgm:prSet presAssocID="{E39CBD7B-A629-4996-B9FC-A1572E6DFB4C}" presName="sibTrans" presStyleLbl="sibTrans2D1" presStyleIdx="1" presStyleCnt="3"/>
      <dgm:spPr/>
      <dgm:t>
        <a:bodyPr/>
        <a:lstStyle/>
        <a:p>
          <a:endParaRPr lang="es-ES"/>
        </a:p>
      </dgm:t>
    </dgm:pt>
    <dgm:pt modelId="{A7DC66F8-8F00-4C72-9BD0-8B454A473F17}" type="pres">
      <dgm:prSet presAssocID="{4AAD398A-1DCA-451B-8A37-7EFB00F67A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1D65EB-5AD7-4F22-A5C8-ECBE42BE0EDD}" type="pres">
      <dgm:prSet presAssocID="{4AAD398A-1DCA-451B-8A37-7EFB00F67AA4}" presName="dummy" presStyleCnt="0"/>
      <dgm:spPr/>
    </dgm:pt>
    <dgm:pt modelId="{D3068A39-4423-4207-B6E8-26899638B4D4}" type="pres">
      <dgm:prSet presAssocID="{FAEB719D-6756-496D-B617-C2DCC7F64510}" presName="sibTrans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2838154E-CA72-43E1-BE43-7F93F7CA362C}" srcId="{F06F4316-146C-46E6-BED0-2805E1C6F0C2}" destId="{DB213C5A-C5AB-4738-8E83-F076A891097F}" srcOrd="0" destOrd="0" parTransId="{6528DE8D-9BFB-4964-8782-6DF9CC0AD11B}" sibTransId="{A2CD79DC-BAF0-4918-B82C-27047744F16D}"/>
    <dgm:cxn modelId="{960E976F-24A6-4CB6-A1B4-D2E5D58A1AB1}" srcId="{F06F4316-146C-46E6-BED0-2805E1C6F0C2}" destId="{3BC9FE25-4F95-4306-8043-7701B90295A3}" srcOrd="1" destOrd="0" parTransId="{FEA24905-26FE-4CAE-B340-A4B3BA5F541B}" sibTransId="{E39CBD7B-A629-4996-B9FC-A1572E6DFB4C}"/>
    <dgm:cxn modelId="{B4055488-7332-4509-AA46-83B0C23C0056}" srcId="{F06F4316-146C-46E6-BED0-2805E1C6F0C2}" destId="{4AAD398A-1DCA-451B-8A37-7EFB00F67AA4}" srcOrd="2" destOrd="0" parTransId="{3B25465B-36DA-4840-912B-449BBA31B26E}" sibTransId="{FAEB719D-6756-496D-B617-C2DCC7F64510}"/>
    <dgm:cxn modelId="{83371085-457F-484A-9D37-E54DA02A6838}" type="presOf" srcId="{A2CD79DC-BAF0-4918-B82C-27047744F16D}" destId="{0855CBFB-677F-4F27-A08D-9FCA1127FB9F}" srcOrd="0" destOrd="0" presId="urn:microsoft.com/office/officeart/2005/8/layout/radial6"/>
    <dgm:cxn modelId="{E8C1C851-E00E-4023-BE58-0BEA5140B7D0}" type="presOf" srcId="{4AAD398A-1DCA-451B-8A37-7EFB00F67AA4}" destId="{A7DC66F8-8F00-4C72-9BD0-8B454A473F17}" srcOrd="0" destOrd="0" presId="urn:microsoft.com/office/officeart/2005/8/layout/radial6"/>
    <dgm:cxn modelId="{44EA4A66-965D-4F21-830B-048D4A6FD5A6}" type="presOf" srcId="{F06F4316-146C-46E6-BED0-2805E1C6F0C2}" destId="{D4919BD2-FEDF-446C-8CD5-7926E52DA600}" srcOrd="0" destOrd="0" presId="urn:microsoft.com/office/officeart/2005/8/layout/radial6"/>
    <dgm:cxn modelId="{9AD7F2CF-FEA3-4A4D-836E-12674273856D}" type="presOf" srcId="{FAEB719D-6756-496D-B617-C2DCC7F64510}" destId="{D3068A39-4423-4207-B6E8-26899638B4D4}" srcOrd="0" destOrd="0" presId="urn:microsoft.com/office/officeart/2005/8/layout/radial6"/>
    <dgm:cxn modelId="{4DE0F104-2E53-4A80-A241-6E85D48F8C3B}" srcId="{ED5A8736-E251-4D73-B438-BDCF56E2E11A}" destId="{F06F4316-146C-46E6-BED0-2805E1C6F0C2}" srcOrd="0" destOrd="0" parTransId="{8D8F3171-1A10-4714-8022-57E0F2E7CEE4}" sibTransId="{F17ECE9F-2920-49B2-81AF-99643E6E9EA6}"/>
    <dgm:cxn modelId="{FAC44DDB-3B42-4ADC-95DA-F9818CAF6A3A}" type="presOf" srcId="{E39CBD7B-A629-4996-B9FC-A1572E6DFB4C}" destId="{4B7325A0-D65E-4001-8385-CDFF468192B5}" srcOrd="0" destOrd="0" presId="urn:microsoft.com/office/officeart/2005/8/layout/radial6"/>
    <dgm:cxn modelId="{4F41C8DC-495C-46FA-89B8-B0195B524462}" type="presOf" srcId="{ED5A8736-E251-4D73-B438-BDCF56E2E11A}" destId="{21A46613-0133-4BAE-B707-1D934437239C}" srcOrd="0" destOrd="0" presId="urn:microsoft.com/office/officeart/2005/8/layout/radial6"/>
    <dgm:cxn modelId="{394A6BA2-C612-4D93-9276-1844F160AD7F}" type="presOf" srcId="{DB213C5A-C5AB-4738-8E83-F076A891097F}" destId="{4834AE03-50CE-4438-9FDA-1CB5756E2E46}" srcOrd="0" destOrd="0" presId="urn:microsoft.com/office/officeart/2005/8/layout/radial6"/>
    <dgm:cxn modelId="{8F4121A7-2D77-40DE-AE92-FFC2CA5E5BF5}" type="presOf" srcId="{3BC9FE25-4F95-4306-8043-7701B90295A3}" destId="{2FC64393-E319-47E3-A9F7-1CF32C7A1C35}" srcOrd="0" destOrd="0" presId="urn:microsoft.com/office/officeart/2005/8/layout/radial6"/>
    <dgm:cxn modelId="{1BA3DAA1-4027-47E4-8BA9-75E0375FFB66}" type="presParOf" srcId="{21A46613-0133-4BAE-B707-1D934437239C}" destId="{D4919BD2-FEDF-446C-8CD5-7926E52DA600}" srcOrd="0" destOrd="0" presId="urn:microsoft.com/office/officeart/2005/8/layout/radial6"/>
    <dgm:cxn modelId="{A8A09B68-3702-49BC-A785-6883651F561E}" type="presParOf" srcId="{21A46613-0133-4BAE-B707-1D934437239C}" destId="{4834AE03-50CE-4438-9FDA-1CB5756E2E46}" srcOrd="1" destOrd="0" presId="urn:microsoft.com/office/officeart/2005/8/layout/radial6"/>
    <dgm:cxn modelId="{6A9CE951-CEC0-4AFC-BFA2-F9E7BB8ADFE4}" type="presParOf" srcId="{21A46613-0133-4BAE-B707-1D934437239C}" destId="{9DFD9D71-49AB-4388-9614-ABCDACD6C4FC}" srcOrd="2" destOrd="0" presId="urn:microsoft.com/office/officeart/2005/8/layout/radial6"/>
    <dgm:cxn modelId="{0A2C38D0-723A-4B73-8CF4-A721121CF2BB}" type="presParOf" srcId="{21A46613-0133-4BAE-B707-1D934437239C}" destId="{0855CBFB-677F-4F27-A08D-9FCA1127FB9F}" srcOrd="3" destOrd="0" presId="urn:microsoft.com/office/officeart/2005/8/layout/radial6"/>
    <dgm:cxn modelId="{552C6653-4079-4502-A48A-920E1914A1CC}" type="presParOf" srcId="{21A46613-0133-4BAE-B707-1D934437239C}" destId="{2FC64393-E319-47E3-A9F7-1CF32C7A1C35}" srcOrd="4" destOrd="0" presId="urn:microsoft.com/office/officeart/2005/8/layout/radial6"/>
    <dgm:cxn modelId="{7974C238-9851-48EF-AB44-EF5F9950DCF5}" type="presParOf" srcId="{21A46613-0133-4BAE-B707-1D934437239C}" destId="{D4E755C5-180E-4A98-8B1E-25CADBCA6049}" srcOrd="5" destOrd="0" presId="urn:microsoft.com/office/officeart/2005/8/layout/radial6"/>
    <dgm:cxn modelId="{AA3406D9-852F-401F-A582-8F468ED1664C}" type="presParOf" srcId="{21A46613-0133-4BAE-B707-1D934437239C}" destId="{4B7325A0-D65E-4001-8385-CDFF468192B5}" srcOrd="6" destOrd="0" presId="urn:microsoft.com/office/officeart/2005/8/layout/radial6"/>
    <dgm:cxn modelId="{ADBE78E0-A605-49C6-93ED-DFAB57085F0A}" type="presParOf" srcId="{21A46613-0133-4BAE-B707-1D934437239C}" destId="{A7DC66F8-8F00-4C72-9BD0-8B454A473F17}" srcOrd="7" destOrd="0" presId="urn:microsoft.com/office/officeart/2005/8/layout/radial6"/>
    <dgm:cxn modelId="{B534F714-3984-4F4D-8FDA-3FB8823FB176}" type="presParOf" srcId="{21A46613-0133-4BAE-B707-1D934437239C}" destId="{6A1D65EB-5AD7-4F22-A5C8-ECBE42BE0EDD}" srcOrd="8" destOrd="0" presId="urn:microsoft.com/office/officeart/2005/8/layout/radial6"/>
    <dgm:cxn modelId="{1045186A-A9C3-43BF-983D-1F1109ED591B}" type="presParOf" srcId="{21A46613-0133-4BAE-B707-1D934437239C}" destId="{D3068A39-4423-4207-B6E8-26899638B4D4}" srcOrd="9" destOrd="0" presId="urn:microsoft.com/office/officeart/2005/8/layout/radial6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73775C-A0E4-42EE-9383-E825863B75BE}">
      <dsp:nvSpPr>
        <dsp:cNvPr id="0" name=""/>
        <dsp:cNvSpPr/>
      </dsp:nvSpPr>
      <dsp:spPr>
        <a:xfrm rot="5400000">
          <a:off x="5368437" y="-2242801"/>
          <a:ext cx="727495" cy="53949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b="1" u="sng" kern="1200" dirty="0" smtClean="0"/>
            <a:t>Reglamento de </a:t>
          </a:r>
          <a:r>
            <a:rPr lang="es-PE" sz="1400" b="1" u="sng" kern="1200" dirty="0" err="1" smtClean="0"/>
            <a:t>Microseguros</a:t>
          </a:r>
          <a:endParaRPr lang="es-ES" sz="1400" b="1" u="sng" kern="1200" dirty="0"/>
        </a:p>
      </dsp:txBody>
      <dsp:txXfrm rot="5400000">
        <a:off x="5368437" y="-2242801"/>
        <a:ext cx="727495" cy="5394997"/>
      </dsp:txXfrm>
    </dsp:sp>
    <dsp:sp modelId="{416EA074-82B8-457C-8065-E0DC4D399E2E}">
      <dsp:nvSpPr>
        <dsp:cNvPr id="0" name=""/>
        <dsp:cNvSpPr/>
      </dsp:nvSpPr>
      <dsp:spPr>
        <a:xfrm>
          <a:off x="0" y="12"/>
          <a:ext cx="3034686" cy="90936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Definición y Características</a:t>
          </a:r>
        </a:p>
      </dsp:txBody>
      <dsp:txXfrm>
        <a:off x="0" y="12"/>
        <a:ext cx="3034686" cy="909369"/>
      </dsp:txXfrm>
    </dsp:sp>
    <dsp:sp modelId="{F553170D-0A10-4743-A04C-53B4EF902B87}">
      <dsp:nvSpPr>
        <dsp:cNvPr id="0" name=""/>
        <dsp:cNvSpPr/>
      </dsp:nvSpPr>
      <dsp:spPr>
        <a:xfrm rot="5400000">
          <a:off x="5194311" y="-1207738"/>
          <a:ext cx="1064551" cy="53897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b="1" u="sng" kern="1200" dirty="0" smtClean="0"/>
            <a:t>Reglamento de Pólizas y Notas Técnicas</a:t>
          </a:r>
          <a:r>
            <a:rPr lang="es-PE" sz="1400" kern="1200" dirty="0" smtClean="0"/>
            <a:t>: Contenido mínimo, prohibiciones, clausulas ambiguas, requisitos de transparencia, entre otros.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b="1" u="sng" kern="1200" dirty="0" smtClean="0"/>
            <a:t>Registro de pólizas</a:t>
          </a:r>
          <a:r>
            <a:rPr lang="es-PE" sz="1400" kern="1200" dirty="0" smtClean="0"/>
            <a:t>: Proceso de revisión de productos</a:t>
          </a:r>
          <a:endParaRPr lang="es-ES" sz="1400" kern="1200" dirty="0"/>
        </a:p>
      </dsp:txBody>
      <dsp:txXfrm rot="5400000">
        <a:off x="5194311" y="-1207738"/>
        <a:ext cx="1064551" cy="5389729"/>
      </dsp:txXfrm>
    </dsp:sp>
    <dsp:sp modelId="{D2094052-1DE6-49EF-8BF8-04E7FD5A2B17}">
      <dsp:nvSpPr>
        <dsp:cNvPr id="0" name=""/>
        <dsp:cNvSpPr/>
      </dsp:nvSpPr>
      <dsp:spPr>
        <a:xfrm>
          <a:off x="0" y="1032441"/>
          <a:ext cx="3031722" cy="90936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Transparencia y protección al usuario</a:t>
          </a:r>
          <a:endParaRPr lang="es-ES" sz="1400" kern="1200" dirty="0"/>
        </a:p>
      </dsp:txBody>
      <dsp:txXfrm>
        <a:off x="0" y="1032441"/>
        <a:ext cx="3031722" cy="909369"/>
      </dsp:txXfrm>
    </dsp:sp>
    <dsp:sp modelId="{4DFBCDB5-A6F3-4E3B-9872-A956B30FF349}">
      <dsp:nvSpPr>
        <dsp:cNvPr id="0" name=""/>
        <dsp:cNvSpPr/>
      </dsp:nvSpPr>
      <dsp:spPr>
        <a:xfrm rot="5400000">
          <a:off x="5368437" y="-195840"/>
          <a:ext cx="727495" cy="53949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 smtClean="0"/>
            <a:t> Canales permitidos (fuerza de ventas, </a:t>
          </a:r>
          <a:r>
            <a:rPr lang="es-PE" sz="1400" kern="1200" dirty="0" err="1" smtClean="0"/>
            <a:t>bancaseguro</a:t>
          </a:r>
          <a:r>
            <a:rPr lang="es-PE" sz="1400" kern="1200" dirty="0" smtClean="0"/>
            <a:t>, puntos de venta, comercialización SOAT)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 smtClean="0"/>
            <a:t>Norma en proceso de revisión</a:t>
          </a:r>
          <a:endParaRPr lang="es-ES" sz="1400" kern="1200" dirty="0"/>
        </a:p>
      </dsp:txBody>
      <dsp:txXfrm rot="5400000">
        <a:off x="5368437" y="-195840"/>
        <a:ext cx="727495" cy="5394997"/>
      </dsp:txXfrm>
    </dsp:sp>
    <dsp:sp modelId="{E94890A5-71C9-44AC-A706-4E978540AC26}">
      <dsp:nvSpPr>
        <dsp:cNvPr id="0" name=""/>
        <dsp:cNvSpPr/>
      </dsp:nvSpPr>
      <dsp:spPr>
        <a:xfrm>
          <a:off x="0" y="2046973"/>
          <a:ext cx="3034686" cy="90936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Comercialización</a:t>
          </a:r>
          <a:endParaRPr lang="es-ES" sz="1400" kern="1200" dirty="0"/>
        </a:p>
      </dsp:txBody>
      <dsp:txXfrm>
        <a:off x="0" y="2046973"/>
        <a:ext cx="3034686" cy="909369"/>
      </dsp:txXfrm>
    </dsp:sp>
    <dsp:sp modelId="{B6749FA8-2ED5-4DBE-9C9B-1985DB7DB707}">
      <dsp:nvSpPr>
        <dsp:cNvPr id="0" name=""/>
        <dsp:cNvSpPr/>
      </dsp:nvSpPr>
      <dsp:spPr>
        <a:xfrm rot="5400000">
          <a:off x="5368437" y="758997"/>
          <a:ext cx="727495" cy="53949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 smtClean="0"/>
            <a:t> Requerimientos patrimoniales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 smtClean="0"/>
            <a:t>Calculo de reserva 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 smtClean="0"/>
            <a:t>Régimen de Inversiones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 smtClean="0"/>
            <a:t>Entre otras</a:t>
          </a:r>
          <a:endParaRPr lang="es-ES" sz="1400" kern="1200" dirty="0"/>
        </a:p>
      </dsp:txBody>
      <dsp:txXfrm rot="5400000">
        <a:off x="5368437" y="758997"/>
        <a:ext cx="727495" cy="5394997"/>
      </dsp:txXfrm>
    </dsp:sp>
    <dsp:sp modelId="{6143FC45-5753-44D2-8B69-44AAD6E51DF2}">
      <dsp:nvSpPr>
        <dsp:cNvPr id="0" name=""/>
        <dsp:cNvSpPr/>
      </dsp:nvSpPr>
      <dsp:spPr>
        <a:xfrm>
          <a:off x="0" y="3001811"/>
          <a:ext cx="3034686" cy="90936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Requerimientos prudenciales</a:t>
          </a:r>
          <a:endParaRPr lang="es-ES" sz="1400" kern="1200" dirty="0"/>
        </a:p>
      </dsp:txBody>
      <dsp:txXfrm>
        <a:off x="0" y="3001811"/>
        <a:ext cx="3034686" cy="9093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9220CA-AFAA-422D-AC88-A2EEA26BDF20}">
      <dsp:nvSpPr>
        <dsp:cNvPr id="0" name=""/>
        <dsp:cNvSpPr/>
      </dsp:nvSpPr>
      <dsp:spPr>
        <a:xfrm>
          <a:off x="0" y="0"/>
          <a:ext cx="7772454" cy="485778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141D0-3171-4106-8525-162D533E7215}">
      <dsp:nvSpPr>
        <dsp:cNvPr id="0" name=""/>
        <dsp:cNvSpPr/>
      </dsp:nvSpPr>
      <dsp:spPr>
        <a:xfrm>
          <a:off x="1494311" y="3352842"/>
          <a:ext cx="202083" cy="2020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EE273-139C-4002-8B64-7B91AD93152D}">
      <dsp:nvSpPr>
        <dsp:cNvPr id="0" name=""/>
        <dsp:cNvSpPr/>
      </dsp:nvSpPr>
      <dsp:spPr>
        <a:xfrm>
          <a:off x="1595353" y="3453884"/>
          <a:ext cx="1810981" cy="1403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080" tIns="0" rIns="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u="sng" kern="1200" dirty="0" smtClean="0">
              <a:solidFill>
                <a:schemeClr val="bg1"/>
              </a:solidFill>
            </a:rPr>
            <a:t>Asignación de código de Registro</a:t>
          </a:r>
          <a:r>
            <a:rPr lang="es-PE" sz="1500" kern="1200" dirty="0" smtClean="0">
              <a:solidFill>
                <a:schemeClr val="bg1"/>
              </a:solidFill>
            </a:rPr>
            <a:t>: Revisión de formalidades de póliza</a:t>
          </a:r>
          <a:endParaRPr lang="es-ES" sz="1500" kern="1200" dirty="0">
            <a:solidFill>
              <a:schemeClr val="bg1"/>
            </a:solidFill>
          </a:endParaRPr>
        </a:p>
      </dsp:txBody>
      <dsp:txXfrm>
        <a:off x="1595353" y="3453884"/>
        <a:ext cx="1810981" cy="1403899"/>
      </dsp:txXfrm>
    </dsp:sp>
    <dsp:sp modelId="{DBB1861A-B34F-41EA-8BBF-129D42EBA253}">
      <dsp:nvSpPr>
        <dsp:cNvPr id="0" name=""/>
        <dsp:cNvSpPr/>
      </dsp:nvSpPr>
      <dsp:spPr>
        <a:xfrm>
          <a:off x="3278089" y="2032496"/>
          <a:ext cx="365305" cy="365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8227E-4A17-46EA-AA2E-CC9FD53E6724}">
      <dsp:nvSpPr>
        <dsp:cNvPr id="0" name=""/>
        <dsp:cNvSpPr/>
      </dsp:nvSpPr>
      <dsp:spPr>
        <a:xfrm>
          <a:off x="3460742" y="2215149"/>
          <a:ext cx="1865389" cy="2642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68" tIns="0" rIns="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u="sng" kern="1200" dirty="0" smtClean="0">
              <a:solidFill>
                <a:schemeClr val="bg1"/>
              </a:solidFill>
            </a:rPr>
            <a:t>Revisión del contenido de la póliza</a:t>
          </a:r>
          <a:r>
            <a:rPr lang="es-PE" sz="1500" kern="1200" dirty="0" smtClean="0">
              <a:solidFill>
                <a:schemeClr val="bg1"/>
              </a:solidFill>
            </a:rPr>
            <a:t>.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>
              <a:solidFill>
                <a:schemeClr val="bg1"/>
              </a:solidFill>
            </a:rPr>
            <a:t>Puede iniciar periodo de levantamiento de observaciones o suspensión de comercialización</a:t>
          </a:r>
        </a:p>
      </dsp:txBody>
      <dsp:txXfrm>
        <a:off x="3460742" y="2215149"/>
        <a:ext cx="1865389" cy="2642634"/>
      </dsp:txXfrm>
    </dsp:sp>
    <dsp:sp modelId="{9BAF92F5-8BDF-4F73-9C19-5E6DD61A3B4F}">
      <dsp:nvSpPr>
        <dsp:cNvPr id="0" name=""/>
        <dsp:cNvSpPr/>
      </dsp:nvSpPr>
      <dsp:spPr>
        <a:xfrm>
          <a:off x="5423287" y="1229019"/>
          <a:ext cx="505209" cy="5052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BF380-E4CC-4977-A5EF-A60D7A3EA119}">
      <dsp:nvSpPr>
        <dsp:cNvPr id="0" name=""/>
        <dsp:cNvSpPr/>
      </dsp:nvSpPr>
      <dsp:spPr>
        <a:xfrm>
          <a:off x="5675891" y="1481624"/>
          <a:ext cx="1865389" cy="3376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700" tIns="0" rIns="0" bIns="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b="1" u="sng" kern="1200" dirty="0" smtClean="0"/>
            <a:t>In situ.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/>
            <a:t>Se revisan la documentación que sustenta un eventual rechazo de siniestro, su adecuada motivación y sustento.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/>
            <a:t>También cumplimiento de plazos de atención.</a:t>
          </a:r>
          <a:endParaRPr lang="es-ES" sz="1500" kern="1200" dirty="0"/>
        </a:p>
      </dsp:txBody>
      <dsp:txXfrm>
        <a:off x="5675891" y="1481624"/>
        <a:ext cx="1865389" cy="33761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068A39-4423-4207-B6E8-26899638B4D4}">
      <dsp:nvSpPr>
        <dsp:cNvPr id="0" name=""/>
        <dsp:cNvSpPr/>
      </dsp:nvSpPr>
      <dsp:spPr>
        <a:xfrm>
          <a:off x="1285484" y="625200"/>
          <a:ext cx="4167972" cy="4167972"/>
        </a:xfrm>
        <a:prstGeom prst="blockArc">
          <a:avLst>
            <a:gd name="adj1" fmla="val 9000000"/>
            <a:gd name="adj2" fmla="val 16200000"/>
            <a:gd name="adj3" fmla="val 4639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325A0-D65E-4001-8385-CDFF468192B5}">
      <dsp:nvSpPr>
        <dsp:cNvPr id="0" name=""/>
        <dsp:cNvSpPr/>
      </dsp:nvSpPr>
      <dsp:spPr>
        <a:xfrm>
          <a:off x="1285484" y="625200"/>
          <a:ext cx="4167972" cy="4167972"/>
        </a:xfrm>
        <a:prstGeom prst="blockArc">
          <a:avLst>
            <a:gd name="adj1" fmla="val 1800000"/>
            <a:gd name="adj2" fmla="val 9000000"/>
            <a:gd name="adj3" fmla="val 4639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5CBFB-677F-4F27-A08D-9FCA1127FB9F}">
      <dsp:nvSpPr>
        <dsp:cNvPr id="0" name=""/>
        <dsp:cNvSpPr/>
      </dsp:nvSpPr>
      <dsp:spPr>
        <a:xfrm>
          <a:off x="1285484" y="625200"/>
          <a:ext cx="4167972" cy="4167972"/>
        </a:xfrm>
        <a:prstGeom prst="blockArc">
          <a:avLst>
            <a:gd name="adj1" fmla="val 16200000"/>
            <a:gd name="adj2" fmla="val 1800000"/>
            <a:gd name="adj3" fmla="val 4639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19BD2-FEDF-446C-8CD5-7926E52DA600}">
      <dsp:nvSpPr>
        <dsp:cNvPr id="0" name=""/>
        <dsp:cNvSpPr/>
      </dsp:nvSpPr>
      <dsp:spPr>
        <a:xfrm>
          <a:off x="2410290" y="1750006"/>
          <a:ext cx="1918360" cy="1918360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500" kern="1200" dirty="0" smtClean="0"/>
            <a:t>Agenda pendiente-</a:t>
          </a:r>
          <a:r>
            <a:rPr lang="es-PE" sz="1500" kern="1200" dirty="0" err="1" smtClean="0"/>
            <a:t>Microseguros</a:t>
          </a:r>
          <a:endParaRPr lang="es-ES" sz="1500" kern="1200" dirty="0"/>
        </a:p>
      </dsp:txBody>
      <dsp:txXfrm>
        <a:off x="2410290" y="1750006"/>
        <a:ext cx="1918360" cy="1918360"/>
      </dsp:txXfrm>
    </dsp:sp>
    <dsp:sp modelId="{4834AE03-50CE-4438-9FDA-1CB5756E2E46}">
      <dsp:nvSpPr>
        <dsp:cNvPr id="0" name=""/>
        <dsp:cNvSpPr/>
      </dsp:nvSpPr>
      <dsp:spPr>
        <a:xfrm>
          <a:off x="2698044" y="2116"/>
          <a:ext cx="1342852" cy="1342852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Demanda</a:t>
          </a:r>
          <a:endParaRPr lang="es-ES" sz="1400" kern="1200" dirty="0"/>
        </a:p>
      </dsp:txBody>
      <dsp:txXfrm>
        <a:off x="2698044" y="2116"/>
        <a:ext cx="1342852" cy="1342852"/>
      </dsp:txXfrm>
    </dsp:sp>
    <dsp:sp modelId="{2FC64393-E319-47E3-A9F7-1CF32C7A1C35}">
      <dsp:nvSpPr>
        <dsp:cNvPr id="0" name=""/>
        <dsp:cNvSpPr/>
      </dsp:nvSpPr>
      <dsp:spPr>
        <a:xfrm>
          <a:off x="4460963" y="3055582"/>
          <a:ext cx="1342852" cy="1342852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Regulador</a:t>
          </a:r>
          <a:endParaRPr lang="es-ES" sz="1400" kern="1200" dirty="0"/>
        </a:p>
      </dsp:txBody>
      <dsp:txXfrm>
        <a:off x="4460963" y="3055582"/>
        <a:ext cx="1342852" cy="1342852"/>
      </dsp:txXfrm>
    </dsp:sp>
    <dsp:sp modelId="{A7DC66F8-8F00-4C72-9BD0-8B454A473F17}">
      <dsp:nvSpPr>
        <dsp:cNvPr id="0" name=""/>
        <dsp:cNvSpPr/>
      </dsp:nvSpPr>
      <dsp:spPr>
        <a:xfrm>
          <a:off x="935125" y="3055582"/>
          <a:ext cx="1342852" cy="1342852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 smtClean="0"/>
            <a:t>Oferta</a:t>
          </a:r>
          <a:endParaRPr lang="es-ES" sz="1400" kern="1200" dirty="0"/>
        </a:p>
      </dsp:txBody>
      <dsp:txXfrm>
        <a:off x="935125" y="3055582"/>
        <a:ext cx="1342852" cy="134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9472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818" y="0"/>
            <a:ext cx="2979471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56434"/>
            <a:ext cx="2979472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818" y="9556434"/>
            <a:ext cx="2979471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1F10DAD-6D41-4D59-ACD8-5C9CF1A012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9472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2818" y="0"/>
            <a:ext cx="2979471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54063"/>
            <a:ext cx="5030787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0" y="4779936"/>
            <a:ext cx="5499100" cy="452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56434"/>
            <a:ext cx="2979472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2818" y="9556434"/>
            <a:ext cx="2979471" cy="503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EC7A92B-E1DA-4A5A-9F6A-8CD6EF6874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583D6-18FA-454F-9234-23FA2C69F58F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583D6-18FA-454F-9234-23FA2C69F58F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F6DFF-A214-4815-A831-221AD2F3F813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2475"/>
            <a:ext cx="5029200" cy="37734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517" y="4779248"/>
            <a:ext cx="5040842" cy="453003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7F83-6B79-408C-ADC1-D6370E5B91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FE6DA-340B-4DC8-AB7B-E97E86BE30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701675"/>
            <a:ext cx="2057400" cy="54244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1675"/>
            <a:ext cx="6019800" cy="54244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4FDA-A55D-4EAE-AAD7-5597FBDE3F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701675"/>
            <a:ext cx="8229600" cy="54244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F2C0-5E89-4EF2-8BF5-C0D3CA0B5A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7D0A-F2D2-4478-9B07-17DCDE20FC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7F6E8-335A-439C-9E89-02259620C9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AD199-AF7F-4E45-8D0F-B261FA34B4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C4D4C-F6D4-4E57-B42F-B9A64EC6D4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3E1B4-188A-4FBD-9EC4-6D5DD00C0C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3A07-289A-4415-97B3-7D88E90E29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AECFF-D840-428C-ABE0-06019AF26C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1FCC1-163A-4FB6-AE39-D4EFD412B4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16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60575"/>
            <a:ext cx="8229600" cy="406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6B6DA8-8922-4517-AF96-F8DE78A439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latin typeface="Verdana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>
          <a:solidFill>
            <a:srgbClr val="000066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000066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1400">
          <a:solidFill>
            <a:srgbClr val="000066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1400">
          <a:solidFill>
            <a:srgbClr val="000066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Blip>
          <a:blip r:embed="rId15"/>
        </a:buBlip>
        <a:defRPr sz="1400">
          <a:solidFill>
            <a:srgbClr val="000066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Blip>
          <a:blip r:embed="rId15"/>
        </a:buBlip>
        <a:defRPr sz="1400">
          <a:solidFill>
            <a:srgbClr val="000066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Blip>
          <a:blip r:embed="rId15"/>
        </a:buBlip>
        <a:defRPr sz="1400">
          <a:solidFill>
            <a:srgbClr val="000066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Blip>
          <a:blip r:embed="rId15"/>
        </a:buBlip>
        <a:defRPr sz="1400">
          <a:solidFill>
            <a:srgbClr val="00006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0668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PE" sz="29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 MICROSEGUROS EN EL PERÚ</a:t>
            </a:r>
            <a:endParaRPr lang="es-ES" sz="2900" i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42" y="4868863"/>
            <a:ext cx="5643601" cy="1417657"/>
          </a:xfrm>
        </p:spPr>
        <p:txBody>
          <a:bodyPr/>
          <a:lstStyle/>
          <a:p>
            <a:pPr eaLnBrk="1" hangingPunct="1"/>
            <a:r>
              <a:rPr lang="es-PE" b="1" dirty="0" smtClean="0"/>
              <a:t>Armando Cáceres Valderrama</a:t>
            </a:r>
          </a:p>
          <a:p>
            <a:pPr eaLnBrk="1" hangingPunct="1"/>
            <a:r>
              <a:rPr lang="es-PE" b="1" dirty="0" smtClean="0"/>
              <a:t>Seminario de Capacitación Regional IAIS-ASSAL-FIDES 2009</a:t>
            </a:r>
          </a:p>
          <a:p>
            <a:pPr eaLnBrk="1" hangingPunct="1"/>
            <a:r>
              <a:rPr lang="es-PE" b="1" dirty="0" smtClean="0"/>
              <a:t>Lima, Perú</a:t>
            </a:r>
            <a:endParaRPr lang="es-E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auto">
          <a:xfrm>
            <a:off x="1000125" y="3286125"/>
            <a:ext cx="4786313" cy="32861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Tx/>
              <a:buBlip>
                <a:blip r:embed="rId2"/>
              </a:buBlip>
              <a:defRPr/>
            </a:pPr>
            <a:endParaRPr lang="es-E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855663"/>
          </a:xfrm>
        </p:spPr>
        <p:txBody>
          <a:bodyPr/>
          <a:lstStyle/>
          <a:p>
            <a:pPr eaLnBrk="1" hangingPunct="1"/>
            <a:r>
              <a:rPr lang="es-PE" sz="2800" i="0" smtClean="0"/>
              <a:t>Transparencia y atención al asegurado</a:t>
            </a:r>
            <a:endParaRPr lang="es-ES" sz="2800" i="0" smtClean="0"/>
          </a:p>
        </p:txBody>
      </p:sp>
      <p:graphicFrame>
        <p:nvGraphicFramePr>
          <p:cNvPr id="6" name="5 Diagrama"/>
          <p:cNvGraphicFramePr/>
          <p:nvPr/>
        </p:nvGraphicFramePr>
        <p:xfrm>
          <a:off x="214282" y="1785926"/>
          <a:ext cx="878687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7 CuadroTexto"/>
          <p:cNvSpPr txBox="1">
            <a:spLocks noChangeArrowheads="1"/>
          </p:cNvSpPr>
          <p:nvPr/>
        </p:nvSpPr>
        <p:spPr bwMode="auto">
          <a:xfrm>
            <a:off x="1000125" y="3286125"/>
            <a:ext cx="178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s-PE" sz="1800" b="1" u="sng">
                <a:solidFill>
                  <a:schemeClr val="bg1"/>
                </a:solidFill>
              </a:rPr>
              <a:t>CONTENIDO WEB</a:t>
            </a:r>
            <a:endParaRPr lang="es-ES" sz="1800" b="1" u="sng">
              <a:solidFill>
                <a:schemeClr val="bg1"/>
              </a:solidFill>
            </a:endParaRPr>
          </a:p>
        </p:txBody>
      </p:sp>
      <p:sp>
        <p:nvSpPr>
          <p:cNvPr id="9" name="8 Flecha izquierda y derecha"/>
          <p:cNvSpPr/>
          <p:nvPr/>
        </p:nvSpPr>
        <p:spPr bwMode="auto">
          <a:xfrm>
            <a:off x="0" y="1285875"/>
            <a:ext cx="5715000" cy="571500"/>
          </a:xfrm>
          <a:prstGeom prst="leftRigh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Tx/>
              <a:buBlip>
                <a:blip r:embed="rId2"/>
              </a:buBlip>
              <a:defRPr/>
            </a:pPr>
            <a:endParaRPr lang="es-ES"/>
          </a:p>
        </p:txBody>
      </p:sp>
      <p:sp>
        <p:nvSpPr>
          <p:cNvPr id="10" name="9 Flecha izquierda y derecha"/>
          <p:cNvSpPr/>
          <p:nvPr/>
        </p:nvSpPr>
        <p:spPr bwMode="auto">
          <a:xfrm>
            <a:off x="5715000" y="1285875"/>
            <a:ext cx="3429000" cy="571500"/>
          </a:xfrm>
          <a:prstGeom prst="leftRightArrow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Tx/>
              <a:buBlip>
                <a:blip r:embed="rId2"/>
              </a:buBlip>
              <a:defRPr/>
            </a:pPr>
            <a:endParaRPr lang="es-ES"/>
          </a:p>
        </p:txBody>
      </p:sp>
      <p:sp>
        <p:nvSpPr>
          <p:cNvPr id="8200" name="10 CuadroTexto"/>
          <p:cNvSpPr txBox="1">
            <a:spLocks noChangeArrowheads="1"/>
          </p:cNvSpPr>
          <p:nvPr/>
        </p:nvSpPr>
        <p:spPr bwMode="auto">
          <a:xfrm>
            <a:off x="1714500" y="1857375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s-PE"/>
              <a:t>Ex - ante</a:t>
            </a:r>
            <a:endParaRPr lang="es-ES"/>
          </a:p>
        </p:txBody>
      </p:sp>
      <p:sp>
        <p:nvSpPr>
          <p:cNvPr id="8201" name="11 CuadroTexto"/>
          <p:cNvSpPr txBox="1">
            <a:spLocks noChangeArrowheads="1"/>
          </p:cNvSpPr>
          <p:nvPr/>
        </p:nvSpPr>
        <p:spPr bwMode="auto">
          <a:xfrm>
            <a:off x="6357938" y="1857375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s-PE"/>
              <a:t>Ex - post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7 Grupo"/>
          <p:cNvGrpSpPr>
            <a:grpSpLocks/>
          </p:cNvGrpSpPr>
          <p:nvPr/>
        </p:nvGrpSpPr>
        <p:grpSpPr bwMode="auto">
          <a:xfrm>
            <a:off x="250825" y="763588"/>
            <a:ext cx="8713788" cy="6094412"/>
            <a:chOff x="250825" y="763588"/>
            <a:chExt cx="8713788" cy="6094412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539750" y="836613"/>
              <a:ext cx="8353425" cy="6021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0"/>
                </a:spcBef>
              </a:pPr>
              <a:endParaRPr lang="es-PE" sz="2000" b="1" i="1"/>
            </a:p>
          </p:txBody>
        </p:sp>
        <p:pic>
          <p:nvPicPr>
            <p:cNvPr id="9220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825" y="763588"/>
              <a:ext cx="8640763" cy="475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1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5150" y="5157788"/>
              <a:ext cx="7129463" cy="1285875"/>
            </a:xfrm>
            <a:prstGeom prst="rect">
              <a:avLst/>
            </a:prstGeom>
            <a:noFill/>
            <a:ln w="12700">
              <a:solidFill>
                <a:srgbClr val="3366FF"/>
              </a:solidFill>
              <a:miter lim="800000"/>
              <a:headEnd/>
              <a:tailEnd/>
            </a:ln>
          </p:spPr>
        </p:pic>
        <p:sp>
          <p:nvSpPr>
            <p:cNvPr id="7" name="6 Rectángulo"/>
            <p:cNvSpPr/>
            <p:nvPr/>
          </p:nvSpPr>
          <p:spPr bwMode="auto">
            <a:xfrm>
              <a:off x="1714500" y="5572125"/>
              <a:ext cx="1143000" cy="50006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algn="ctr">
                <a:buFontTx/>
                <a:buNone/>
                <a:defRPr/>
              </a:pPr>
              <a:r>
                <a:rPr lang="es-PE" sz="1000" dirty="0">
                  <a:solidFill>
                    <a:schemeClr val="bg1"/>
                  </a:solidFill>
                </a:rPr>
                <a:t>Nombre de</a:t>
              </a:r>
            </a:p>
            <a:p>
              <a:pPr marL="342900" indent="-342900" algn="ctr">
                <a:buFontTx/>
                <a:buNone/>
                <a:defRPr/>
              </a:pPr>
              <a:r>
                <a:rPr lang="es-PE" sz="1000" dirty="0">
                  <a:solidFill>
                    <a:schemeClr val="bg1"/>
                  </a:solidFill>
                </a:rPr>
                <a:t>empresa</a:t>
              </a:r>
              <a:endParaRPr lang="es-ES" sz="1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62037"/>
            <a:ext cx="442915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792163"/>
          </a:xfrm>
        </p:spPr>
        <p:txBody>
          <a:bodyPr/>
          <a:lstStyle/>
          <a:p>
            <a:pPr eaLnBrk="1" hangingPunct="1"/>
            <a:r>
              <a:rPr lang="es-PE" sz="2400" i="0" dirty="0" smtClean="0">
                <a:latin typeface="Arial" charset="0"/>
              </a:rPr>
              <a:t>El Mercado de </a:t>
            </a:r>
            <a:r>
              <a:rPr lang="es-PE" sz="2400" i="0" dirty="0" err="1" smtClean="0">
                <a:latin typeface="Arial" charset="0"/>
              </a:rPr>
              <a:t>Microseguros</a:t>
            </a:r>
            <a:r>
              <a:rPr lang="es-PE" sz="2400" i="0" dirty="0" smtClean="0">
                <a:latin typeface="Arial" charset="0"/>
              </a:rPr>
              <a:t> al Tercer Trimestre 2009</a:t>
            </a:r>
            <a:endParaRPr lang="es-ES" sz="2400" i="0" dirty="0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390669"/>
            <a:ext cx="8072494" cy="4681537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s-PE" sz="600" dirty="0" smtClean="0"/>
          </a:p>
          <a:p>
            <a:pPr marL="381000" indent="-381000" eaLnBrk="1" hangingPunct="1">
              <a:lnSpc>
                <a:spcPct val="95000"/>
              </a:lnSpc>
            </a:pPr>
            <a:r>
              <a:rPr lang="es-PE" sz="1800" dirty="0" smtClean="0">
                <a:latin typeface="Arial" charset="0"/>
              </a:rPr>
              <a:t>Hasta setiembre 2009 se registraron 68 productos de </a:t>
            </a:r>
            <a:r>
              <a:rPr lang="es-PE" sz="1800" dirty="0" err="1" smtClean="0">
                <a:latin typeface="Arial" charset="0"/>
              </a:rPr>
              <a:t>microseguros</a:t>
            </a:r>
            <a:r>
              <a:rPr lang="es-PE" sz="1800" dirty="0" smtClean="0">
                <a:latin typeface="Arial" charset="0"/>
              </a:rPr>
              <a:t> por 9 empresas de seguros, que contaban con 218,4 miles de asegurados (primas promedio de S/.3)</a:t>
            </a:r>
          </a:p>
          <a:p>
            <a:pPr marL="381000" indent="-381000" eaLnBrk="1" hangingPunct="1">
              <a:lnSpc>
                <a:spcPct val="95000"/>
              </a:lnSpc>
            </a:pPr>
            <a:r>
              <a:rPr lang="es-PE" sz="1800" dirty="0" smtClean="0">
                <a:latin typeface="Arial" charset="0"/>
              </a:rPr>
              <a:t>Seis empresas informaron sobre productos comercializados: La Positiva, Invita, ACE, Pacífico Vida, La Positiva Vida y </a:t>
            </a:r>
            <a:r>
              <a:rPr lang="es-PE" sz="1800" dirty="0" err="1" smtClean="0">
                <a:latin typeface="Arial" charset="0"/>
              </a:rPr>
              <a:t>Protecta</a:t>
            </a:r>
            <a:r>
              <a:rPr lang="es-PE" sz="1800" dirty="0" smtClean="0">
                <a:latin typeface="Arial" charset="0"/>
              </a:rPr>
              <a:t>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153056" y="307181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PE" sz="1200" b="1" dirty="0" smtClean="0"/>
              <a:t>Distribución del Número de Asegurados por Empresa</a:t>
            </a:r>
            <a:endParaRPr lang="es-PE" sz="1200" b="1" dirty="0"/>
          </a:p>
        </p:txBody>
      </p:sp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475054"/>
            <a:ext cx="4348166" cy="26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CuadroTexto"/>
          <p:cNvSpPr txBox="1"/>
          <p:nvPr/>
        </p:nvSpPr>
        <p:spPr>
          <a:xfrm>
            <a:off x="1133424" y="3038773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PE" sz="1200" b="1" dirty="0" smtClean="0"/>
              <a:t>Numero de Productos Registrados por Empresa</a:t>
            </a:r>
            <a:endParaRPr lang="es-PE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929066"/>
            <a:ext cx="421484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8011"/>
            <a:ext cx="8229600" cy="792163"/>
          </a:xfrm>
        </p:spPr>
        <p:txBody>
          <a:bodyPr/>
          <a:lstStyle/>
          <a:p>
            <a:pPr eaLnBrk="1" hangingPunct="1"/>
            <a:r>
              <a:rPr lang="es-PE" sz="2400" i="0" dirty="0" smtClean="0">
                <a:latin typeface="Arial" charset="0"/>
              </a:rPr>
              <a:t>Principales Productos de </a:t>
            </a:r>
            <a:r>
              <a:rPr lang="es-PE" sz="2400" i="0" dirty="0" err="1" smtClean="0">
                <a:latin typeface="Arial" charset="0"/>
              </a:rPr>
              <a:t>Microseguros</a:t>
            </a:r>
            <a:r>
              <a:rPr lang="es-PE" sz="2400" i="0" dirty="0" smtClean="0">
                <a:latin typeface="Arial" charset="0"/>
              </a:rPr>
              <a:t> Comercializados al Tercer Trimestre 2009</a:t>
            </a:r>
            <a:endParaRPr lang="es-ES" sz="2400" i="0" dirty="0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00174"/>
            <a:ext cx="8072494" cy="4681537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s-PE" sz="600" dirty="0" smtClean="0"/>
          </a:p>
          <a:p>
            <a:pPr marL="381000" indent="-381000" eaLnBrk="1" hangingPunct="1">
              <a:lnSpc>
                <a:spcPct val="95000"/>
              </a:lnSpc>
            </a:pPr>
            <a:r>
              <a:rPr lang="es-PE" sz="1800" dirty="0" smtClean="0">
                <a:latin typeface="Arial" charset="0"/>
              </a:rPr>
              <a:t>Los productos más registrados fueron accidentes personales (51,5%), seguidos de vida individual  a largo plazo (19,1%) y vida grupo particular (14,7%). Siete productos concentraron el 90% de los asegurados.</a:t>
            </a:r>
          </a:p>
          <a:p>
            <a:pPr marL="381000" indent="-381000" eaLnBrk="1" hangingPunct="1">
              <a:lnSpc>
                <a:spcPct val="95000"/>
              </a:lnSpc>
            </a:pPr>
            <a:r>
              <a:rPr lang="es-PE" sz="1800" dirty="0" smtClean="0">
                <a:latin typeface="Arial" charset="0"/>
              </a:rPr>
              <a:t>Los </a:t>
            </a:r>
            <a:r>
              <a:rPr lang="es-PE" sz="1800" dirty="0" err="1" smtClean="0">
                <a:latin typeface="Arial" charset="0"/>
              </a:rPr>
              <a:t>microseguros</a:t>
            </a:r>
            <a:r>
              <a:rPr lang="es-PE" sz="1800" dirty="0" smtClean="0">
                <a:latin typeface="Arial" charset="0"/>
              </a:rPr>
              <a:t> con mayor número de asegurados los de accidentes personales (41,3%) seguidos de vida grupo particular (36,0%) y vida individual largo plazo (21,5%).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276828" y="342900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PE" sz="1200" b="1" dirty="0" smtClean="0"/>
              <a:t>Distribución del Número de Asegurados por Principales Riesgos</a:t>
            </a:r>
            <a:endParaRPr lang="es-PE" sz="12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071538" y="3497049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PE" sz="1200" b="1" dirty="0" smtClean="0"/>
              <a:t>Distribución del Número de  Productos  por Principales Riesgos</a:t>
            </a:r>
            <a:endParaRPr lang="es-PE" sz="1200" b="1" dirty="0"/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2990" y="4071942"/>
            <a:ext cx="38481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792163"/>
          </a:xfrm>
        </p:spPr>
        <p:txBody>
          <a:bodyPr/>
          <a:lstStyle/>
          <a:p>
            <a:pPr eaLnBrk="1" hangingPunct="1"/>
            <a:r>
              <a:rPr lang="es-PE" sz="2400" i="0" dirty="0" smtClean="0">
                <a:latin typeface="Arial" charset="0"/>
              </a:rPr>
              <a:t>Canales de Comercialización de </a:t>
            </a:r>
            <a:r>
              <a:rPr lang="es-PE" sz="2400" i="0" dirty="0" err="1" smtClean="0">
                <a:latin typeface="Arial" charset="0"/>
              </a:rPr>
              <a:t>Microseguros</a:t>
            </a:r>
            <a:r>
              <a:rPr lang="es-PE" sz="2400" i="0" dirty="0" smtClean="0">
                <a:latin typeface="Arial" charset="0"/>
              </a:rPr>
              <a:t> al Tercer Trimestre 2009</a:t>
            </a:r>
            <a:endParaRPr lang="es-ES" sz="2400" i="0" dirty="0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357298"/>
            <a:ext cx="8072494" cy="4681537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es-PE" sz="600" dirty="0" smtClean="0"/>
          </a:p>
          <a:p>
            <a:pPr marL="381000" indent="-381000" eaLnBrk="1" hangingPunct="1">
              <a:lnSpc>
                <a:spcPct val="95000"/>
              </a:lnSpc>
            </a:pPr>
            <a:r>
              <a:rPr lang="es-PE" sz="1800" dirty="0" smtClean="0">
                <a:latin typeface="Arial" charset="0"/>
              </a:rPr>
              <a:t>Los productos dirigidos al canal de instituciones </a:t>
            </a:r>
            <a:r>
              <a:rPr lang="es-PE" sz="1800" dirty="0" err="1" smtClean="0">
                <a:latin typeface="Arial" charset="0"/>
              </a:rPr>
              <a:t>microfinancieras</a:t>
            </a:r>
            <a:r>
              <a:rPr lang="es-PE" sz="1800" dirty="0" smtClean="0">
                <a:latin typeface="Arial" charset="0"/>
              </a:rPr>
              <a:t> representaron el 23,5% del total de productos.  Las productos dirigidos a </a:t>
            </a:r>
            <a:r>
              <a:rPr lang="es-PE" sz="1800" dirty="0" err="1" smtClean="0">
                <a:latin typeface="Arial" charset="0"/>
              </a:rPr>
              <a:t>ONGs</a:t>
            </a:r>
            <a:r>
              <a:rPr lang="es-PE" sz="1800" dirty="0" smtClean="0">
                <a:latin typeface="Arial" charset="0"/>
              </a:rPr>
              <a:t> y bancos representaron 8,8% y 5,6% de los productos registrados.</a:t>
            </a:r>
          </a:p>
          <a:p>
            <a:pPr marL="381000" indent="-381000" eaLnBrk="1" hangingPunct="1">
              <a:lnSpc>
                <a:spcPct val="95000"/>
              </a:lnSpc>
            </a:pPr>
            <a:r>
              <a:rPr lang="es-PE" sz="1800" dirty="0" smtClean="0">
                <a:latin typeface="Arial" charset="0"/>
              </a:rPr>
              <a:t>Los </a:t>
            </a:r>
            <a:r>
              <a:rPr lang="es-PE" sz="1800" dirty="0" err="1" smtClean="0">
                <a:latin typeface="Arial" charset="0"/>
              </a:rPr>
              <a:t>microseguros</a:t>
            </a:r>
            <a:r>
              <a:rPr lang="es-PE" sz="1800" dirty="0" smtClean="0">
                <a:latin typeface="Arial" charset="0"/>
              </a:rPr>
              <a:t> vinculados a </a:t>
            </a:r>
            <a:r>
              <a:rPr lang="es-PE" sz="1800" dirty="0" err="1" smtClean="0">
                <a:latin typeface="Arial" charset="0"/>
              </a:rPr>
              <a:t>ONGs</a:t>
            </a:r>
            <a:r>
              <a:rPr lang="es-PE" sz="1800" dirty="0" smtClean="0">
                <a:latin typeface="Arial" charset="0"/>
              </a:rPr>
              <a:t> contaban con el mayor número de asegurados (48,1%), seguidos de las instituciones </a:t>
            </a:r>
            <a:r>
              <a:rPr lang="es-PE" sz="1800" dirty="0" err="1" smtClean="0">
                <a:latin typeface="Arial" charset="0"/>
              </a:rPr>
              <a:t>microfinancieras</a:t>
            </a:r>
            <a:r>
              <a:rPr lang="es-PE" sz="1800" dirty="0" smtClean="0">
                <a:latin typeface="Arial" charset="0"/>
              </a:rPr>
              <a:t> (31,0%) y los instituciones bancarias (15,1%).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4919638" y="333217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PE" sz="1200" b="1" dirty="0" smtClean="0"/>
              <a:t>Número de Asegurados por Principales Canales de Distribución</a:t>
            </a:r>
            <a:endParaRPr lang="es-PE" sz="1200" b="1" dirty="0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90" y="3975120"/>
            <a:ext cx="38481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uadroTexto"/>
          <p:cNvSpPr txBox="1"/>
          <p:nvPr/>
        </p:nvSpPr>
        <p:spPr>
          <a:xfrm>
            <a:off x="857224" y="333217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PE" sz="1200" b="1" dirty="0" smtClean="0"/>
              <a:t>Productos  Registrados por Principales  Canales de Distribución</a:t>
            </a:r>
            <a:endParaRPr lang="es-PE" sz="1200" b="1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975120"/>
            <a:ext cx="38481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88" y="1285875"/>
            <a:ext cx="8358187" cy="5286375"/>
          </a:xfrm>
        </p:spPr>
        <p:txBody>
          <a:bodyPr/>
          <a:lstStyle/>
          <a:p>
            <a:pPr eaLnBrk="1" hangingPunct="1"/>
            <a:r>
              <a:rPr lang="es-PE" sz="2200" dirty="0" err="1" smtClean="0">
                <a:latin typeface="Arial Narrow" pitchFamily="34" charset="0"/>
              </a:rPr>
              <a:t>Promuc</a:t>
            </a:r>
            <a:r>
              <a:rPr lang="es-PE" sz="2200" dirty="0" smtClean="0">
                <a:latin typeface="Arial Narrow" pitchFamily="34" charset="0"/>
              </a:rPr>
              <a:t> es una red sostenible de instituciones privadas, dedicada al desarrollo e innovación de la metodología de Bancos Comunales en las zonas mas pobres del país. Su objetivo es brindar a la población acceso a productos de </a:t>
            </a:r>
            <a:r>
              <a:rPr lang="es-PE" sz="2200" dirty="0" err="1" smtClean="0">
                <a:latin typeface="Arial Narrow" pitchFamily="34" charset="0"/>
              </a:rPr>
              <a:t>microseguros</a:t>
            </a:r>
            <a:r>
              <a:rPr lang="es-PE" sz="2200" dirty="0" smtClean="0">
                <a:latin typeface="Arial Narrow" pitchFamily="34" charset="0"/>
              </a:rPr>
              <a:t> que mejoren su calidad de vida.</a:t>
            </a:r>
          </a:p>
          <a:p>
            <a:pPr eaLnBrk="1" hangingPunct="1"/>
            <a:r>
              <a:rPr lang="es-PE" sz="2200" dirty="0" smtClean="0">
                <a:latin typeface="Arial Narrow" pitchFamily="34" charset="0"/>
              </a:rPr>
              <a:t>Ofrece </a:t>
            </a:r>
            <a:r>
              <a:rPr lang="es-PE" sz="2200" dirty="0" err="1" smtClean="0">
                <a:latin typeface="Arial Narrow" pitchFamily="34" charset="0"/>
              </a:rPr>
              <a:t>microseguros</a:t>
            </a:r>
            <a:r>
              <a:rPr lang="es-PE" sz="2200" dirty="0" smtClean="0">
                <a:latin typeface="Arial Narrow" pitchFamily="34" charset="0"/>
              </a:rPr>
              <a:t> para personas con microcrédito vigente, que tengan entre 18 y 65 años de edad. La comercialización se realiza a través de los colaboradores de cada asociada en sus oficinas locales. La prima es mensual (de S/. 1 a S/. 5), y se paga junto con la cuota del microcrédito</a:t>
            </a:r>
            <a:endParaRPr lang="es-ES" sz="2200" dirty="0" smtClean="0">
              <a:latin typeface="Arial Narrow" pitchFamily="34" charset="0"/>
            </a:endParaRPr>
          </a:p>
          <a:p>
            <a:r>
              <a:rPr lang="es-ES" sz="2200" dirty="0" smtClean="0">
                <a:latin typeface="Arial Narrow" pitchFamily="34" charset="0"/>
              </a:rPr>
              <a:t>Están asociadas a la red </a:t>
            </a:r>
            <a:r>
              <a:rPr lang="es-ES" sz="2200" dirty="0" err="1" smtClean="0">
                <a:latin typeface="Arial Narrow" pitchFamily="34" charset="0"/>
              </a:rPr>
              <a:t>Promuc</a:t>
            </a:r>
            <a:r>
              <a:rPr lang="es-ES" sz="2200" dirty="0" smtClean="0">
                <a:latin typeface="Arial Narrow" pitchFamily="34" charset="0"/>
              </a:rPr>
              <a:t>:  </a:t>
            </a:r>
          </a:p>
          <a:p>
            <a:pPr lvl="1"/>
            <a:r>
              <a:rPr lang="es-ES" sz="2000" dirty="0" err="1" smtClean="0">
                <a:latin typeface="Arial Narrow" pitchFamily="34" charset="0"/>
              </a:rPr>
              <a:t>Promujer</a:t>
            </a:r>
            <a:r>
              <a:rPr lang="es-ES" sz="2000" dirty="0" smtClean="0">
                <a:latin typeface="Arial Narrow" pitchFamily="34" charset="0"/>
              </a:rPr>
              <a:t>: en Abancay, Andahuaylas, Puno, </a:t>
            </a:r>
            <a:r>
              <a:rPr lang="es-ES" sz="2000" dirty="0" err="1" smtClean="0">
                <a:latin typeface="Arial Narrow" pitchFamily="34" charset="0"/>
              </a:rPr>
              <a:t>Juliaca</a:t>
            </a:r>
            <a:r>
              <a:rPr lang="es-ES" sz="2000" dirty="0" smtClean="0">
                <a:latin typeface="Arial Narrow" pitchFamily="34" charset="0"/>
              </a:rPr>
              <a:t>, Tacna, </a:t>
            </a:r>
            <a:r>
              <a:rPr lang="es-ES" sz="2000" dirty="0" err="1" smtClean="0">
                <a:latin typeface="Arial Narrow" pitchFamily="34" charset="0"/>
              </a:rPr>
              <a:t>Ilo</a:t>
            </a:r>
            <a:r>
              <a:rPr lang="es-ES" sz="2000" dirty="0" smtClean="0">
                <a:latin typeface="Arial Narrow" pitchFamily="34" charset="0"/>
              </a:rPr>
              <a:t>, Moquegua.</a:t>
            </a:r>
          </a:p>
          <a:p>
            <a:pPr lvl="1"/>
            <a:r>
              <a:rPr lang="es-ES" sz="2000" dirty="0" smtClean="0">
                <a:latin typeface="Arial Narrow" pitchFamily="34" charset="0"/>
              </a:rPr>
              <a:t>Prisma: </a:t>
            </a:r>
            <a:r>
              <a:rPr lang="es-PE" sz="2000" dirty="0" smtClean="0">
                <a:latin typeface="Arial Narrow" pitchFamily="34" charset="0"/>
              </a:rPr>
              <a:t>Ancash, Ayacucho, Ucayali, Huánuco, Puno, San Martín, Junín, Lima, Huancavelica, Piura.</a:t>
            </a:r>
            <a:endParaRPr lang="es-ES" sz="2000" dirty="0" smtClean="0">
              <a:latin typeface="Arial Narrow" pitchFamily="34" charset="0"/>
            </a:endParaRPr>
          </a:p>
          <a:p>
            <a:pPr lvl="1"/>
            <a:r>
              <a:rPr lang="es-ES" sz="2000" dirty="0" smtClean="0">
                <a:latin typeface="Arial Narrow" pitchFamily="34" charset="0"/>
              </a:rPr>
              <a:t>Manuela Ramos: </a:t>
            </a:r>
            <a:r>
              <a:rPr lang="es-PE" sz="2000" dirty="0" smtClean="0">
                <a:latin typeface="Arial Narrow" pitchFamily="34" charset="0"/>
              </a:rPr>
              <a:t>Ucayali, Puno, San Martín, La Libertad, Ancash, Amazonas.</a:t>
            </a:r>
            <a:endParaRPr lang="es-ES" sz="2000" dirty="0" smtClean="0">
              <a:latin typeface="Arial Narrow" pitchFamily="34" charset="0"/>
            </a:endParaRPr>
          </a:p>
          <a:p>
            <a:pPr lvl="1"/>
            <a:r>
              <a:rPr lang="es-ES" sz="2000" dirty="0" smtClean="0">
                <a:latin typeface="Arial Narrow" pitchFamily="34" charset="0"/>
              </a:rPr>
              <a:t>Finca: </a:t>
            </a:r>
            <a:r>
              <a:rPr lang="es-PE" sz="2000" dirty="0" smtClean="0">
                <a:latin typeface="Arial Narrow" pitchFamily="34" charset="0"/>
              </a:rPr>
              <a:t>Ayacucho, Huancavelica, Lima.</a:t>
            </a:r>
            <a:endParaRPr lang="es-ES" sz="2000" dirty="0" smtClean="0">
              <a:latin typeface="Arial Narrow" pitchFamily="34" charset="0"/>
            </a:endParaRPr>
          </a:p>
          <a:p>
            <a:pPr lvl="1"/>
            <a:r>
              <a:rPr lang="es-ES" sz="2000" dirty="0" smtClean="0">
                <a:latin typeface="Arial Narrow" pitchFamily="34" charset="0"/>
              </a:rPr>
              <a:t>Adra: </a:t>
            </a:r>
            <a:r>
              <a:rPr lang="es-PE" sz="2000" dirty="0" smtClean="0">
                <a:latin typeface="Arial Narrow" pitchFamily="34" charset="0"/>
              </a:rPr>
              <a:t>Lima, Ucayali, Cajamarca (Jaén).</a:t>
            </a:r>
            <a:endParaRPr lang="es-ES" sz="2000" dirty="0" smtClean="0">
              <a:latin typeface="Arial Narrow" pitchFamily="34" charset="0"/>
            </a:endParaRPr>
          </a:p>
          <a:p>
            <a:endParaRPr lang="es-ES" dirty="0" smtClean="0"/>
          </a:p>
          <a:p>
            <a:pPr eaLnBrk="1" hangingPunct="1"/>
            <a:endParaRPr lang="es-PE" dirty="0" smtClean="0">
              <a:latin typeface="Arial Narrow" pitchFamily="34" charset="0"/>
            </a:endParaRPr>
          </a:p>
          <a:p>
            <a:pPr eaLnBrk="1" hangingPunct="1"/>
            <a:endParaRPr lang="es-ES" dirty="0" smtClean="0"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763588"/>
            <a:ext cx="7772400" cy="593725"/>
          </a:xfrm>
          <a:noFill/>
        </p:spPr>
        <p:txBody>
          <a:bodyPr/>
          <a:lstStyle/>
          <a:p>
            <a:pPr eaLnBrk="1" hangingPunct="1"/>
            <a:r>
              <a:rPr lang="es-PE" i="0" dirty="0" smtClean="0">
                <a:latin typeface="Arial Narrow" pitchFamily="34" charset="0"/>
              </a:rPr>
              <a:t>La experiencia de </a:t>
            </a:r>
            <a:r>
              <a:rPr lang="es-PE" i="0" dirty="0" err="1" smtClean="0">
                <a:latin typeface="Arial Narrow" pitchFamily="34" charset="0"/>
              </a:rPr>
              <a:t>Promuc</a:t>
            </a:r>
            <a:endParaRPr lang="en-US" i="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727075"/>
          </a:xfrm>
        </p:spPr>
        <p:txBody>
          <a:bodyPr/>
          <a:lstStyle/>
          <a:p>
            <a:r>
              <a:rPr lang="es-PE" i="0" dirty="0" err="1" smtClean="0">
                <a:latin typeface="Arial Narrow" pitchFamily="34" charset="0"/>
              </a:rPr>
              <a:t>Promuc</a:t>
            </a:r>
            <a:r>
              <a:rPr lang="es-PE" i="0" dirty="0" smtClean="0">
                <a:latin typeface="Arial Narrow" pitchFamily="34" charset="0"/>
              </a:rPr>
              <a:t>: Oferta de </a:t>
            </a:r>
            <a:r>
              <a:rPr lang="es-PE" i="0" dirty="0" err="1" smtClean="0">
                <a:latin typeface="Arial Narrow" pitchFamily="34" charset="0"/>
              </a:rPr>
              <a:t>Microseguros</a:t>
            </a:r>
            <a:r>
              <a:rPr lang="es-PE" i="0" dirty="0" smtClean="0">
                <a:latin typeface="Arial Narrow" pitchFamily="34" charset="0"/>
              </a:rPr>
              <a:t> de Vida </a:t>
            </a:r>
            <a:endParaRPr lang="es-ES" i="0" dirty="0" smtClean="0">
              <a:latin typeface="Arial Narrow" pitchFamily="34" charset="0"/>
            </a:endParaRPr>
          </a:p>
        </p:txBody>
      </p:sp>
      <p:sp>
        <p:nvSpPr>
          <p:cNvPr id="307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B70D2-FF88-4EC1-A539-CFCE73387B57}" type="slidenum">
              <a:rPr lang="es-ES" smtClean="0"/>
              <a:pPr/>
              <a:t>16</a:t>
            </a:fld>
            <a:endParaRPr lang="es-ES" smtClean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857250" y="2000250"/>
          <a:ext cx="7500988" cy="4214842"/>
        </p:xfrm>
        <a:graphic>
          <a:graphicData uri="http://schemas.openxmlformats.org/drawingml/2006/table">
            <a:tbl>
              <a:tblPr/>
              <a:tblGrid>
                <a:gridCol w="1103086"/>
                <a:gridCol w="1029547"/>
                <a:gridCol w="979540"/>
                <a:gridCol w="1022585"/>
                <a:gridCol w="1307133"/>
                <a:gridCol w="1176625"/>
                <a:gridCol w="882472"/>
              </a:tblGrid>
              <a:tr h="769447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Institución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Periodo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dirty="0" smtClean="0">
                          <a:latin typeface="Arial Narrow"/>
                          <a:ea typeface="Times New Roman"/>
                          <a:cs typeface="Times New Roman"/>
                        </a:rPr>
                        <a:t>Compañía de Seguros</a:t>
                      </a:r>
                      <a:endParaRPr lang="es-ES" sz="1400" b="1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Nro.de Siniestros Atendidos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PE" sz="1400" b="1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Monto de Siniestros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(Nuevos </a:t>
                      </a:r>
                      <a:r>
                        <a:rPr lang="es-PE" sz="1400" b="1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Soles</a:t>
                      </a: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)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Pago de </a:t>
                      </a:r>
                      <a:endParaRPr lang="es-PE" sz="1400" b="1" kern="1200" dirty="0" smtClean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PE" sz="1400" b="1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Primas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(Nuevos Soles)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Nro. de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s-PE" sz="1400" b="1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Afiliados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60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PROMUJER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Set 08 </a:t>
                      </a: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</a:t>
                      </a:r>
                    </a:p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Agosto </a:t>
                      </a: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09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latin typeface="Arial Narrow"/>
                          <a:ea typeface="Times New Roman"/>
                          <a:cs typeface="Times New Roman"/>
                        </a:rPr>
                        <a:t>Invita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65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172,807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621,318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52,358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26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PRISMA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Junio </a:t>
                      </a: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08 a  Agosto </a:t>
                      </a: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09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latin typeface="Arial Narrow"/>
                          <a:ea typeface="Times New Roman"/>
                          <a:cs typeface="Times New Roman"/>
                        </a:rPr>
                        <a:t>Invita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27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208,000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722,645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22,254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876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MANUELA RAMOS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Nov. </a:t>
                      </a: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08 </a:t>
                      </a: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a</a:t>
                      </a:r>
                    </a:p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Agosto 09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latin typeface="Arial Narrow"/>
                          <a:ea typeface="Times New Roman"/>
                          <a:cs typeface="Times New Roman"/>
                        </a:rPr>
                        <a:t>La Positiva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9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24,300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132,829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15,862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26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FINCA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Nov. 08  a  Agosto </a:t>
                      </a: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09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latin typeface="Arial Narrow"/>
                          <a:ea typeface="Times New Roman"/>
                          <a:cs typeface="Times New Roman"/>
                        </a:rPr>
                        <a:t>La Positiva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8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29,700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82,593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10,602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60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ADRA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Dic. 08  a </a:t>
                      </a:r>
                    </a:p>
                    <a:p>
                      <a:pPr algn="ctr" fontAlgn="base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Agosto </a:t>
                      </a: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09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dirty="0" smtClean="0">
                          <a:latin typeface="Arial Narrow"/>
                          <a:ea typeface="Times New Roman"/>
                          <a:cs typeface="Times New Roman"/>
                        </a:rPr>
                        <a:t>La Positiva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3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10,800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47,718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11,786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47">
                <a:tc gridSpan="2"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TOTAL 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112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445,607 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1,607,103</a:t>
                      </a:r>
                      <a:endParaRPr lang="es-ES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s-PE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112,862</a:t>
                      </a:r>
                      <a:endParaRPr lang="es-ES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41" name="7 Rectángulo"/>
          <p:cNvSpPr>
            <a:spLocks noChangeArrowheads="1"/>
          </p:cNvSpPr>
          <p:nvPr/>
        </p:nvSpPr>
        <p:spPr bwMode="auto">
          <a:xfrm>
            <a:off x="642938" y="1428750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20000"/>
              </a:spcBef>
            </a:pPr>
            <a:r>
              <a:rPr lang="es-ES" sz="2200">
                <a:solidFill>
                  <a:srgbClr val="000066"/>
                </a:solidFill>
                <a:latin typeface="Arial Narrow" pitchFamily="34" charset="0"/>
              </a:rPr>
              <a:t>Riesgos cubiertos: Muerte accidental y muerte natural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655638"/>
          </a:xfrm>
        </p:spPr>
        <p:txBody>
          <a:bodyPr/>
          <a:lstStyle/>
          <a:p>
            <a:r>
              <a:rPr lang="es-PE" i="0" dirty="0" smtClean="0">
                <a:latin typeface="Arial Narrow" pitchFamily="34" charset="0"/>
              </a:rPr>
              <a:t>La experiencia de </a:t>
            </a:r>
            <a:r>
              <a:rPr lang="es-PE" i="0" dirty="0" err="1" smtClean="0">
                <a:latin typeface="Arial Narrow" pitchFamily="34" charset="0"/>
              </a:rPr>
              <a:t>Serviperu</a:t>
            </a:r>
            <a:endParaRPr lang="es-ES" i="0" dirty="0" smtClean="0">
              <a:latin typeface="Arial Narrow" pitchFamily="34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500063" y="1357313"/>
            <a:ext cx="8143875" cy="5143500"/>
          </a:xfrm>
        </p:spPr>
        <p:txBody>
          <a:bodyPr/>
          <a:lstStyle/>
          <a:p>
            <a:r>
              <a:rPr lang="es-PE" smtClean="0">
                <a:latin typeface="Arial Narrow" pitchFamily="34" charset="0"/>
              </a:rPr>
              <a:t>Central Cooperativa de Servicios creada en agosto de 1966 como cooperativa de seguros. En 1996 modificó sus operaciones debido al nuevo marco legal de seguros, que restringe dichas actividades a las sociedades anónimas. </a:t>
            </a:r>
          </a:p>
          <a:p>
            <a:r>
              <a:rPr lang="es-PE" smtClean="0">
                <a:latin typeface="Arial Narrow" pitchFamily="34" charset="0"/>
              </a:rPr>
              <a:t>Cuenta con 78 cooperativas socias que integran a 436,000 miembros provenientes de los sectores populares de la población, de los cuales, 264,000 acceden a los seguros y microseguros que promueve Serviperu. </a:t>
            </a:r>
          </a:p>
          <a:p>
            <a:pPr>
              <a:lnSpc>
                <a:spcPct val="80000"/>
              </a:lnSpc>
            </a:pPr>
            <a:r>
              <a:rPr lang="es-ES_tradnl" smtClean="0">
                <a:latin typeface="Arial Narrow" pitchFamily="34" charset="0"/>
              </a:rPr>
              <a:t>Seguros de grupo otorgados por La Positiva Vida Seguros y Reaseguros.</a:t>
            </a:r>
          </a:p>
          <a:p>
            <a:pPr>
              <a:lnSpc>
                <a:spcPct val="80000"/>
              </a:lnSpc>
            </a:pPr>
            <a:r>
              <a:rPr lang="es-ES_tradnl" smtClean="0">
                <a:latin typeface="Arial Narrow" pitchFamily="34" charset="0"/>
              </a:rPr>
              <a:t>Riesgos cubiertos:</a:t>
            </a:r>
          </a:p>
          <a:p>
            <a:pPr lvl="1">
              <a:lnSpc>
                <a:spcPct val="80000"/>
              </a:lnSpc>
            </a:pPr>
            <a:r>
              <a:rPr lang="es-ES_tradnl" sz="2000" smtClean="0">
                <a:latin typeface="Arial Narrow" pitchFamily="34" charset="0"/>
              </a:rPr>
              <a:t>Enfermedad………..S/. 10,000 (hospitalización, ambulatorio, emergencias)</a:t>
            </a:r>
          </a:p>
          <a:p>
            <a:pPr lvl="1">
              <a:lnSpc>
                <a:spcPct val="80000"/>
              </a:lnSpc>
            </a:pPr>
            <a:r>
              <a:rPr lang="es-ES_tradnl" sz="2000" smtClean="0">
                <a:latin typeface="Arial Narrow" pitchFamily="34" charset="0"/>
              </a:rPr>
              <a:t>Accidentes personales……….S/.  2,000 (reembolso de gastos médicos) </a:t>
            </a:r>
          </a:p>
          <a:p>
            <a:pPr lvl="1">
              <a:lnSpc>
                <a:spcPct val="80000"/>
              </a:lnSpc>
            </a:pPr>
            <a:r>
              <a:rPr lang="es-ES_tradnl" sz="2000" smtClean="0">
                <a:latin typeface="Arial Narrow" pitchFamily="34" charset="0"/>
              </a:rPr>
              <a:t>Atención funeraria..................S/.   3,500</a:t>
            </a:r>
          </a:p>
          <a:p>
            <a:pPr>
              <a:lnSpc>
                <a:spcPct val="80000"/>
              </a:lnSpc>
            </a:pPr>
            <a:r>
              <a:rPr lang="es-ES_tradnl" smtClean="0">
                <a:latin typeface="Arial Narrow" pitchFamily="34" charset="0"/>
              </a:rPr>
              <a:t>Para personas hasta los 65 años de edad. La cobertura es sin limite de edad, salvo la cobertura de hospitalización que termina a los 70 años.</a:t>
            </a:r>
          </a:p>
          <a:p>
            <a:pPr>
              <a:lnSpc>
                <a:spcPct val="80000"/>
              </a:lnSpc>
            </a:pPr>
            <a:r>
              <a:rPr lang="es-ES_tradnl" smtClean="0">
                <a:latin typeface="Arial Narrow" pitchFamily="34" charset="0"/>
              </a:rPr>
              <a:t>La vigencia es indefinida con pago mensual de la prima.</a:t>
            </a:r>
          </a:p>
          <a:p>
            <a:pPr>
              <a:lnSpc>
                <a:spcPct val="80000"/>
              </a:lnSpc>
            </a:pPr>
            <a:r>
              <a:rPr lang="es-ES_tradnl" smtClean="0">
                <a:latin typeface="Arial Narrow" pitchFamily="34" charset="0"/>
              </a:rPr>
              <a:t>En los últimos cinco años se han atendido mas de 92,000 siniestros por un valor aproximado de S/ 3,400,000.</a:t>
            </a:r>
          </a:p>
          <a:p>
            <a:pPr>
              <a:lnSpc>
                <a:spcPct val="80000"/>
              </a:lnSpc>
            </a:pPr>
            <a:endParaRPr lang="es-MX" smtClean="0">
              <a:latin typeface="Arial Narrow" pitchFamily="34" charset="0"/>
            </a:endParaRPr>
          </a:p>
          <a:p>
            <a:endParaRPr lang="es-ES" smtClean="0">
              <a:latin typeface="Arial Narrow" pitchFamily="34" charset="0"/>
            </a:endParaRPr>
          </a:p>
          <a:p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C0DC2-BDD9-4D5D-9386-7D4A0328A13A}" type="slidenum">
              <a:rPr lang="es-ES" smtClean="0"/>
              <a:pPr/>
              <a:t>17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428625"/>
          </a:xfrm>
        </p:spPr>
        <p:txBody>
          <a:bodyPr/>
          <a:lstStyle/>
          <a:p>
            <a:r>
              <a:rPr lang="es-PE" i="0" smtClean="0">
                <a:latin typeface="Arial Narrow" pitchFamily="34" charset="0"/>
              </a:rPr>
              <a:t>Microseguro Divino Seguro</a:t>
            </a:r>
            <a:endParaRPr lang="es-ES" i="0" smtClean="0">
              <a:latin typeface="Arial Narrow" pitchFamily="34" charset="0"/>
            </a:endParaRPr>
          </a:p>
        </p:txBody>
      </p:sp>
      <p:sp>
        <p:nvSpPr>
          <p:cNvPr id="512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0E734-18BF-4FFE-9E3C-79733266611C}" type="slidenum">
              <a:rPr lang="es-ES" smtClean="0"/>
              <a:pPr/>
              <a:t>18</a:t>
            </a:fld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28625" y="1285875"/>
            <a:ext cx="8429625" cy="5214938"/>
          </a:xfrm>
        </p:spPr>
        <p:txBody>
          <a:bodyPr/>
          <a:lstStyle/>
          <a:p>
            <a:pPr>
              <a:defRPr/>
            </a:pPr>
            <a:r>
              <a:rPr lang="es-PE" dirty="0" smtClean="0">
                <a:latin typeface="Arial Narrow" pitchFamily="34" charset="0"/>
              </a:rPr>
              <a:t>Comercializador: Caja Rural Señor de </a:t>
            </a:r>
            <a:r>
              <a:rPr lang="es-PE" dirty="0" err="1" smtClean="0">
                <a:latin typeface="Arial Narrow" pitchFamily="34" charset="0"/>
              </a:rPr>
              <a:t>Luren</a:t>
            </a:r>
            <a:r>
              <a:rPr lang="es-PE" dirty="0" smtClean="0">
                <a:latin typeface="Arial Narrow" pitchFamily="34" charset="0"/>
              </a:rPr>
              <a:t>. </a:t>
            </a:r>
          </a:p>
          <a:p>
            <a:pPr>
              <a:defRPr/>
            </a:pPr>
            <a:r>
              <a:rPr lang="es-ES" dirty="0" smtClean="0">
                <a:latin typeface="Arial Narrow" pitchFamily="34" charset="0"/>
              </a:rPr>
              <a:t>Seguro de grupo de La Positiva Seguros y Reaseguros. </a:t>
            </a:r>
          </a:p>
          <a:p>
            <a:pPr>
              <a:defRPr/>
            </a:pPr>
            <a:r>
              <a:rPr lang="es-PE" dirty="0" smtClean="0">
                <a:latin typeface="Arial Narrow" pitchFamily="34" charset="0"/>
              </a:rPr>
              <a:t>Número de asegurados al 30 de setiembre: 49,405 </a:t>
            </a:r>
            <a:endParaRPr lang="es-ES" dirty="0" smtClean="0">
              <a:latin typeface="Arial Narrow" pitchFamily="34" charset="0"/>
            </a:endParaRPr>
          </a:p>
          <a:p>
            <a:pPr>
              <a:defRPr/>
            </a:pPr>
            <a:r>
              <a:rPr lang="es-PE" dirty="0" smtClean="0">
                <a:latin typeface="Arial Narrow" pitchFamily="34" charset="0"/>
              </a:rPr>
              <a:t>Clientes de la CRAC desde 18 años de edad hasta cumplir 70 años. </a:t>
            </a:r>
            <a:endParaRPr lang="es-ES" dirty="0" smtClean="0">
              <a:latin typeface="Arial Narrow" pitchFamily="34" charset="0"/>
            </a:endParaRPr>
          </a:p>
          <a:p>
            <a:pPr marL="342900" lvl="1" indent="-342900">
              <a:defRPr/>
            </a:pPr>
            <a:r>
              <a:rPr lang="es-ES" sz="2000" dirty="0" smtClean="0">
                <a:latin typeface="Arial Narrow" pitchFamily="34" charset="0"/>
                <a:ea typeface="+mn-ea"/>
                <a:cs typeface="+mn-cs"/>
              </a:rPr>
              <a:t>Vigencia indefinida con pago de prima mensual de S/. 1.00 (incluido gastos e IGV). </a:t>
            </a:r>
          </a:p>
          <a:p>
            <a:pPr marL="342900" lvl="1" indent="-342900">
              <a:defRPr/>
            </a:pPr>
            <a:r>
              <a:rPr lang="es-ES" sz="2000" dirty="0" smtClean="0">
                <a:latin typeface="Arial Narrow" pitchFamily="34" charset="0"/>
                <a:ea typeface="+mn-ea"/>
                <a:cs typeface="+mn-cs"/>
              </a:rPr>
              <a:t>Riesgos cubiertos: 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  <a:ea typeface="+mn-ea"/>
                <a:cs typeface="+mn-cs"/>
              </a:rPr>
              <a:t>Muerte Accidental del Titular………………………………….</a:t>
            </a:r>
            <a:r>
              <a:rPr lang="es-ES" sz="1800" dirty="0" smtClean="0">
                <a:latin typeface="Arial Narrow" pitchFamily="34" charset="0"/>
              </a:rPr>
              <a:t>S/. 8,000 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  <a:ea typeface="+mn-ea"/>
                <a:cs typeface="+mn-cs"/>
              </a:rPr>
              <a:t>Muerte Accidental del Cónyuge o Concubina……………….S/. 4,000 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</a:rPr>
              <a:t>Auxilio Funerario por Muerte Accidental del Titular…………S/. 2,000 </a:t>
            </a:r>
          </a:p>
          <a:p>
            <a:pPr marL="342900" lvl="1" indent="-342900">
              <a:defRPr/>
            </a:pPr>
            <a:r>
              <a:rPr lang="es-ES" sz="2000" dirty="0" smtClean="0">
                <a:latin typeface="Arial Narrow" pitchFamily="34" charset="0"/>
                <a:ea typeface="+mn-ea"/>
                <a:cs typeface="+mn-cs"/>
              </a:rPr>
              <a:t>Principales exclusiones: 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  <a:ea typeface="+mn-ea"/>
                <a:cs typeface="+mn-cs"/>
              </a:rPr>
              <a:t>Guerra civil o internacional, declarada o no. 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  <a:ea typeface="+mn-ea"/>
                <a:cs typeface="+mn-cs"/>
              </a:rPr>
              <a:t>Participación activa en actos delictivos o infracciones a la ley, ordenanzas o reglamentos.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  <a:ea typeface="+mn-ea"/>
                <a:cs typeface="+mn-cs"/>
              </a:rPr>
              <a:t>Suicidio u homicidio causado por los beneficiarios del seguro. 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  <a:ea typeface="+mn-ea"/>
                <a:cs typeface="+mn-cs"/>
              </a:rPr>
              <a:t>Accidentes por práctica profesional de deportes: carreras de automóviles, motocicletas, </a:t>
            </a:r>
          </a:p>
          <a:p>
            <a:pPr marL="742950" lvl="2" indent="-342900">
              <a:defRPr/>
            </a:pPr>
            <a:r>
              <a:rPr lang="es-ES" sz="1800" dirty="0" smtClean="0">
                <a:latin typeface="Arial Narrow" pitchFamily="34" charset="0"/>
                <a:ea typeface="+mn-ea"/>
                <a:cs typeface="+mn-cs"/>
              </a:rPr>
              <a:t>Accidentes ocasionados por fenómenos de la naturaleza. </a:t>
            </a:r>
          </a:p>
          <a:p>
            <a:pPr marL="342900" lvl="1" indent="-342900">
              <a:defRPr/>
            </a:pPr>
            <a:endParaRPr lang="es-ES" sz="2000" dirty="0" smtClean="0">
              <a:latin typeface="Arial Narrow" pitchFamily="34" charset="0"/>
              <a:ea typeface="+mn-ea"/>
              <a:cs typeface="+mn-cs"/>
            </a:endParaRPr>
          </a:p>
          <a:p>
            <a:pPr>
              <a:buFontTx/>
              <a:buNone/>
              <a:defRPr/>
            </a:pPr>
            <a:endParaRPr lang="es-E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931150" cy="863600"/>
          </a:xfrm>
        </p:spPr>
        <p:txBody>
          <a:bodyPr/>
          <a:lstStyle/>
          <a:p>
            <a:pPr eaLnBrk="1" hangingPunct="1"/>
            <a:r>
              <a:rPr lang="es-PE" sz="2800" i="0" smtClean="0"/>
              <a:t>Agenda pendiente en materia de microseguros </a:t>
            </a:r>
            <a:endParaRPr lang="es-ES" sz="2800" i="0" smtClean="0"/>
          </a:p>
        </p:txBody>
      </p:sp>
      <p:graphicFrame>
        <p:nvGraphicFramePr>
          <p:cNvPr id="6" name="5 Diagrama"/>
          <p:cNvGraphicFramePr/>
          <p:nvPr/>
        </p:nvGraphicFramePr>
        <p:xfrm>
          <a:off x="1142976" y="1793892"/>
          <a:ext cx="6738942" cy="506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6 Grupo"/>
          <p:cNvGrpSpPr/>
          <p:nvPr/>
        </p:nvGrpSpPr>
        <p:grpSpPr>
          <a:xfrm>
            <a:off x="6953218" y="1571612"/>
            <a:ext cx="2047938" cy="1998424"/>
            <a:chOff x="2024030" y="-245907"/>
            <a:chExt cx="2047938" cy="1998424"/>
          </a:xfrm>
          <a:solidFill>
            <a:schemeClr val="accent1">
              <a:lumMod val="75000"/>
            </a:schemeClr>
          </a:solidFill>
        </p:grpSpPr>
        <p:sp>
          <p:nvSpPr>
            <p:cNvPr id="8" name="7 Elipse"/>
            <p:cNvSpPr/>
            <p:nvPr/>
          </p:nvSpPr>
          <p:spPr>
            <a:xfrm>
              <a:off x="2024030" y="-245907"/>
              <a:ext cx="2047938" cy="199842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ipse 4"/>
            <p:cNvSpPr/>
            <p:nvPr/>
          </p:nvSpPr>
          <p:spPr>
            <a:xfrm>
              <a:off x="2323944" y="46755"/>
              <a:ext cx="1448110" cy="1413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PE" sz="1100" dirty="0"/>
                <a:t> Identificar formas asociativas en el país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PE" sz="1100" dirty="0"/>
                <a:t> Priorizar necesidades de los grupos identificados</a:t>
              </a:r>
              <a:endParaRPr lang="es-ES" sz="1100" dirty="0"/>
            </a:p>
          </p:txBody>
        </p:sp>
      </p:grpSp>
      <p:grpSp>
        <p:nvGrpSpPr>
          <p:cNvPr id="3" name="9 Grupo"/>
          <p:cNvGrpSpPr/>
          <p:nvPr/>
        </p:nvGrpSpPr>
        <p:grpSpPr>
          <a:xfrm>
            <a:off x="95170" y="3214686"/>
            <a:ext cx="2047938" cy="1998424"/>
            <a:chOff x="2024030" y="-245907"/>
            <a:chExt cx="2047938" cy="1998424"/>
          </a:xfrm>
          <a:solidFill>
            <a:schemeClr val="accent1">
              <a:lumMod val="75000"/>
            </a:schemeClr>
          </a:solidFill>
        </p:grpSpPr>
        <p:sp>
          <p:nvSpPr>
            <p:cNvPr id="11" name="10 Elipse"/>
            <p:cNvSpPr/>
            <p:nvPr/>
          </p:nvSpPr>
          <p:spPr>
            <a:xfrm>
              <a:off x="2024030" y="-245907"/>
              <a:ext cx="2047938" cy="199842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2323944" y="46755"/>
              <a:ext cx="1448110" cy="1413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PE" sz="1100" dirty="0"/>
                <a:t>Desarrollo y lanzamiento de mayores productos ad-hoc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PE" sz="1100" dirty="0"/>
                <a:t>Identificación de </a:t>
              </a:r>
              <a:r>
                <a:rPr lang="es-PE" sz="1100" dirty="0" smtClean="0"/>
                <a:t>canales</a:t>
              </a:r>
              <a:endParaRPr lang="es-PE" sz="1100" dirty="0"/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PE" sz="1100" dirty="0"/>
                <a:t>Capacitación y logística de </a:t>
              </a:r>
              <a:r>
                <a:rPr lang="es-PE" sz="1100" dirty="0" smtClean="0"/>
                <a:t>canales</a:t>
              </a:r>
              <a:endParaRPr lang="es-ES" sz="1100" dirty="0"/>
            </a:p>
          </p:txBody>
        </p:sp>
      </p:grpSp>
      <p:grpSp>
        <p:nvGrpSpPr>
          <p:cNvPr id="4" name="13 Grupo"/>
          <p:cNvGrpSpPr/>
          <p:nvPr/>
        </p:nvGrpSpPr>
        <p:grpSpPr>
          <a:xfrm>
            <a:off x="7096094" y="4786322"/>
            <a:ext cx="2047938" cy="1998424"/>
            <a:chOff x="2024030" y="-245907"/>
            <a:chExt cx="2047938" cy="1998424"/>
          </a:xfrm>
          <a:solidFill>
            <a:schemeClr val="accent1">
              <a:lumMod val="75000"/>
            </a:schemeClr>
          </a:solidFill>
        </p:grpSpPr>
        <p:sp>
          <p:nvSpPr>
            <p:cNvPr id="15" name="14 Elipse"/>
            <p:cNvSpPr/>
            <p:nvPr/>
          </p:nvSpPr>
          <p:spPr>
            <a:xfrm>
              <a:off x="2024030" y="-245907"/>
              <a:ext cx="2047938" cy="199842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ipse 4"/>
            <p:cNvSpPr/>
            <p:nvPr/>
          </p:nvSpPr>
          <p:spPr>
            <a:xfrm>
              <a:off x="2323944" y="46755"/>
              <a:ext cx="1448110" cy="14131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s-PE" sz="1100" dirty="0"/>
                <a:t>Revisar la regulación sobre Comercialización para establecer prudencialmente los controles necesario para uso de canales masivos alternativos</a:t>
              </a:r>
              <a:endParaRPr lang="es-ES" sz="1100" dirty="0"/>
            </a:p>
          </p:txBody>
        </p:sp>
      </p:grpSp>
      <p:sp>
        <p:nvSpPr>
          <p:cNvPr id="17" name="16 Flecha circular"/>
          <p:cNvSpPr/>
          <p:nvPr/>
        </p:nvSpPr>
        <p:spPr bwMode="auto">
          <a:xfrm>
            <a:off x="5214938" y="1714500"/>
            <a:ext cx="1714500" cy="785813"/>
          </a:xfrm>
          <a:prstGeom prst="circular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Tx/>
              <a:buBlip>
                <a:blip r:embed="rId6"/>
              </a:buBlip>
              <a:defRPr/>
            </a:pPr>
            <a:endParaRPr lang="es-ES"/>
          </a:p>
        </p:txBody>
      </p:sp>
      <p:sp>
        <p:nvSpPr>
          <p:cNvPr id="18" name="17 Flecha circular"/>
          <p:cNvSpPr/>
          <p:nvPr/>
        </p:nvSpPr>
        <p:spPr bwMode="auto">
          <a:xfrm>
            <a:off x="6715125" y="4286250"/>
            <a:ext cx="1714500" cy="785813"/>
          </a:xfrm>
          <a:prstGeom prst="circular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Tx/>
              <a:buBlip>
                <a:blip r:embed="rId6"/>
              </a:buBlip>
              <a:defRPr/>
            </a:pPr>
            <a:endParaRPr lang="es-ES"/>
          </a:p>
        </p:txBody>
      </p:sp>
      <p:sp>
        <p:nvSpPr>
          <p:cNvPr id="19" name="18 Flecha circular"/>
          <p:cNvSpPr/>
          <p:nvPr/>
        </p:nvSpPr>
        <p:spPr bwMode="auto">
          <a:xfrm rot="12500043">
            <a:off x="866775" y="5065713"/>
            <a:ext cx="1428750" cy="1000125"/>
          </a:xfrm>
          <a:prstGeom prst="circular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Tx/>
              <a:buBlip>
                <a:blip r:embed="rId6"/>
              </a:buBlip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i="0" dirty="0" smtClean="0"/>
              <a:t>Contenido</a:t>
            </a:r>
            <a:endParaRPr lang="es-PE" i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Indicadores de pobreza y desarrollo del mercado de seguros</a:t>
            </a:r>
          </a:p>
          <a:p>
            <a:r>
              <a:rPr lang="es-PE" dirty="0" smtClean="0"/>
              <a:t>Demanda potencial de </a:t>
            </a:r>
            <a:r>
              <a:rPr lang="es-PE" dirty="0" err="1" smtClean="0"/>
              <a:t>microseguros</a:t>
            </a:r>
            <a:endParaRPr lang="es-PE" dirty="0" smtClean="0"/>
          </a:p>
          <a:p>
            <a:r>
              <a:rPr lang="es-PE" dirty="0" smtClean="0"/>
              <a:t>Marco normativo de los </a:t>
            </a:r>
            <a:r>
              <a:rPr lang="es-PE" dirty="0" err="1" smtClean="0"/>
              <a:t>microseguros</a:t>
            </a:r>
            <a:endParaRPr lang="es-PE" dirty="0" smtClean="0"/>
          </a:p>
          <a:p>
            <a:r>
              <a:rPr lang="es-PE" dirty="0" smtClean="0"/>
              <a:t>El desarrollo de los mercados de </a:t>
            </a:r>
            <a:r>
              <a:rPr lang="es-PE" dirty="0" err="1" smtClean="0"/>
              <a:t>microseguros</a:t>
            </a:r>
            <a:r>
              <a:rPr lang="es-PE" dirty="0" smtClean="0"/>
              <a:t> a setiembre 2009</a:t>
            </a:r>
          </a:p>
          <a:p>
            <a:r>
              <a:rPr lang="es-PE" dirty="0" smtClean="0"/>
              <a:t>Experiencias en el desarrollo de productos de seguros</a:t>
            </a:r>
          </a:p>
          <a:p>
            <a:r>
              <a:rPr lang="es-PE" dirty="0" smtClean="0"/>
              <a:t>Agenda pendiente en materia de </a:t>
            </a:r>
            <a:r>
              <a:rPr lang="es-PE" dirty="0" err="1" smtClean="0"/>
              <a:t>microseguros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827088" y="3983038"/>
            <a:ext cx="7489825" cy="223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457200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PE" b="1" dirty="0" err="1">
                <a:latin typeface="Arial Black" pitchFamily="34" charset="0"/>
              </a:rPr>
              <a:t>Indice</a:t>
            </a:r>
            <a:r>
              <a:rPr lang="es-PE" b="1" dirty="0">
                <a:latin typeface="Arial Black" pitchFamily="34" charset="0"/>
              </a:rPr>
              <a:t> de Penetración de Primas de </a:t>
            </a:r>
            <a:r>
              <a:rPr lang="es-PE" b="1" dirty="0" smtClean="0">
                <a:latin typeface="Arial Black" pitchFamily="34" charset="0"/>
              </a:rPr>
              <a:t>Seguros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PE" b="1" dirty="0" smtClean="0">
                <a:latin typeface="Arial Black" pitchFamily="34" charset="0"/>
              </a:rPr>
              <a:t> </a:t>
            </a:r>
            <a:r>
              <a:rPr lang="es-PE" b="1" dirty="0">
                <a:latin typeface="Arial Black" pitchFamily="34" charset="0"/>
              </a:rPr>
              <a:t>(% del PBI)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607218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s-PE" sz="1800" b="1"/>
              <a:t>Existe potencial para el crecimiento del sistema de seguros en Perú.</a:t>
            </a:r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628775"/>
            <a:ext cx="5257800" cy="481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8 Rectángulo"/>
          <p:cNvSpPr>
            <a:spLocks noChangeArrowheads="1"/>
          </p:cNvSpPr>
          <p:nvPr/>
        </p:nvSpPr>
        <p:spPr bwMode="auto">
          <a:xfrm>
            <a:off x="2071688" y="5143500"/>
            <a:ext cx="5000625" cy="214313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Blip>
                <a:blip r:embed="rId3"/>
              </a:buBlip>
            </a:pPr>
            <a:endParaRPr lang="es-PE"/>
          </a:p>
        </p:txBody>
      </p:sp>
      <p:cxnSp>
        <p:nvCxnSpPr>
          <p:cNvPr id="5127" name="10 Conector recto de flecha"/>
          <p:cNvCxnSpPr>
            <a:cxnSpLocks noChangeShapeType="1"/>
          </p:cNvCxnSpPr>
          <p:nvPr/>
        </p:nvCxnSpPr>
        <p:spPr bwMode="auto">
          <a:xfrm rot="5400000" flipH="1" flipV="1">
            <a:off x="105569" y="3821907"/>
            <a:ext cx="2930525" cy="1587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0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pPr eaLnBrk="1" hangingPunct="1"/>
            <a:r>
              <a:rPr lang="es-PE" sz="2400" i="0" dirty="0" smtClean="0">
                <a:latin typeface="Arial Black" pitchFamily="34" charset="0"/>
              </a:rPr>
              <a:t>Indicadores de la Pobreza en el Perú</a:t>
            </a:r>
            <a:endParaRPr lang="es-ES" sz="2400" i="0" dirty="0" smtClean="0">
              <a:latin typeface="Arial Black" pitchFamily="34" charset="0"/>
            </a:endParaRPr>
          </a:p>
        </p:txBody>
      </p:sp>
      <p:sp>
        <p:nvSpPr>
          <p:cNvPr id="4104" name="Rectangle 93"/>
          <p:cNvSpPr>
            <a:spLocks noChangeArrowheads="1"/>
          </p:cNvSpPr>
          <p:nvPr/>
        </p:nvSpPr>
        <p:spPr bwMode="auto">
          <a:xfrm>
            <a:off x="755650" y="3644901"/>
            <a:ext cx="7848600" cy="2951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-214346" y="1428736"/>
          <a:ext cx="4886325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1"/>
          <p:cNvGraphicFramePr>
            <a:graphicFrameLocks/>
          </p:cNvGraphicFramePr>
          <p:nvPr/>
        </p:nvGraphicFramePr>
        <p:xfrm>
          <a:off x="4257675" y="1285860"/>
          <a:ext cx="4886325" cy="27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Rectángulo"/>
          <p:cNvSpPr/>
          <p:nvPr/>
        </p:nvSpPr>
        <p:spPr bwMode="auto">
          <a:xfrm>
            <a:off x="1142976" y="4214818"/>
            <a:ext cx="7358114" cy="2357454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0" lang="es-PE" sz="24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428727" y="4214818"/>
          <a:ext cx="6715170" cy="2228850"/>
        </p:xfrm>
        <a:graphic>
          <a:graphicData uri="http://schemas.openxmlformats.org/drawingml/2006/table">
            <a:tbl>
              <a:tblPr/>
              <a:tblGrid>
                <a:gridCol w="959310"/>
                <a:gridCol w="959310"/>
                <a:gridCol w="959310"/>
                <a:gridCol w="959310"/>
                <a:gridCol w="959310"/>
                <a:gridCol w="959310"/>
                <a:gridCol w="959310"/>
              </a:tblGrid>
              <a:tr h="24765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PE" sz="1200" b="0" i="0" u="none" strike="noStrike" dirty="0">
                          <a:solidFill>
                            <a:srgbClr val="17375D"/>
                          </a:solidFill>
                          <a:latin typeface="Arial Black"/>
                        </a:rPr>
                        <a:t>PERU: EVOLUCION DEL INGRESO PROMEDIO PER CAPITA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4765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2004 -2008 (US$)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Nacional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151.3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148.3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161.6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179.3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184.3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Lima Metropolitana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246.2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235.0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261.1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285.6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286.4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Resto Urbano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154.8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155.8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168.0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192.6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196.0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Rural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70.0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69.2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72.9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77.3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87.5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17375D"/>
                          </a:solidFill>
                          <a:latin typeface="Arial Black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4765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 dirty="0">
                          <a:solidFill>
                            <a:srgbClr val="17375D"/>
                          </a:solidFill>
                          <a:latin typeface="Arial Black"/>
                        </a:rPr>
                        <a:t>Fuente: INEI - Encuesta Nacional de Hogares 2004-2008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395288" y="1125538"/>
            <a:ext cx="8497887" cy="5327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E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14364"/>
            <a:ext cx="82296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s-PE" sz="3200" dirty="0" smtClean="0"/>
              <a:t>Conclusiones de los estudios sobre la Demanda de Seguros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74872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PE" sz="2100" dirty="0" smtClean="0"/>
              <a:t>Existe interdependencia entre las decisiones familiares y la demanda por seguros, que es un caso especial de estrategias de cobertura (</a:t>
            </a:r>
            <a:r>
              <a:rPr lang="es-PE" sz="2100" i="1" dirty="0" err="1" smtClean="0"/>
              <a:t>hedging</a:t>
            </a:r>
            <a:r>
              <a:rPr lang="es-PE" sz="2100" dirty="0" smtClean="0"/>
              <a:t>) y se determina en forma simultánea con la demanda de otros activos financieros y no financieros en el portafolio familiar.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PE" sz="21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PE" sz="2100" dirty="0" smtClean="0"/>
              <a:t>Existe una relación de sustitución entre seguros y </a:t>
            </a:r>
            <a:r>
              <a:rPr lang="es-PE" sz="2100" dirty="0" err="1" smtClean="0"/>
              <a:t>autoseguros</a:t>
            </a:r>
            <a:r>
              <a:rPr lang="es-PE" sz="2100" dirty="0" smtClean="0"/>
              <a:t> y una relación de complementariedad entre seguros y otros mecanismos de protección contra riesgos (productos </a:t>
            </a:r>
            <a:r>
              <a:rPr lang="es-PE" sz="2100" dirty="0" err="1" smtClean="0"/>
              <a:t>microfinancieros</a:t>
            </a:r>
            <a:r>
              <a:rPr lang="es-PE" sz="2100" dirty="0" smtClean="0"/>
              <a:t>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PE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i="0" dirty="0" smtClean="0"/>
              <a:t>Demanda Potencial de </a:t>
            </a:r>
            <a:r>
              <a:rPr lang="es-PE" i="0" dirty="0" err="1" smtClean="0"/>
              <a:t>Microseguros</a:t>
            </a:r>
            <a:r>
              <a:rPr lang="es-PE" i="0" dirty="0" smtClean="0"/>
              <a:t> en el Perú</a:t>
            </a:r>
            <a:endParaRPr lang="es-PE" i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065588"/>
          </a:xfrm>
        </p:spPr>
        <p:txBody>
          <a:bodyPr/>
          <a:lstStyle/>
          <a:p>
            <a:r>
              <a:rPr lang="es-PE" dirty="0" smtClean="0"/>
              <a:t>De acuerdo a información de la Encuesta Nacional de Hogares (ENAHO) del INEI sobre la población con ingresos familiares mensuales entre 180 y 500 USD existían en el año 2007:</a:t>
            </a:r>
          </a:p>
          <a:p>
            <a:pPr lvl="1"/>
            <a:r>
              <a:rPr lang="es-PE" dirty="0" smtClean="0"/>
              <a:t>1,3 millones de jefes de hogares sin cobertura de seguros de salud.</a:t>
            </a:r>
          </a:p>
          <a:p>
            <a:pPr lvl="1"/>
            <a:r>
              <a:rPr lang="es-PE" dirty="0" smtClean="0"/>
              <a:t>1,4 millones de jefes de hogares que no están afiliados a sistemas de pensiones.</a:t>
            </a:r>
          </a:p>
          <a:p>
            <a:pPr lvl="1"/>
            <a:r>
              <a:rPr lang="es-PE" dirty="0" smtClean="0"/>
              <a:t>1,1 millones de microempresarios sin cobertura para riesgos de robo o incendio.</a:t>
            </a:r>
          </a:p>
          <a:p>
            <a:pPr lvl="1"/>
            <a:r>
              <a:rPr lang="es-PE" dirty="0" smtClean="0"/>
              <a:t>1,1 millones de agricultores sin cobertura para riesgos agropecuarios.</a:t>
            </a:r>
          </a:p>
          <a:p>
            <a:r>
              <a:rPr lang="es-PE" dirty="0" smtClean="0"/>
              <a:t>De acuerdo a estadísticas de la SBS existen 1,2 millones de microempresarios clientes de instituciones </a:t>
            </a:r>
            <a:r>
              <a:rPr lang="es-PE" dirty="0" err="1" smtClean="0"/>
              <a:t>microfinancieras</a:t>
            </a:r>
            <a:r>
              <a:rPr lang="es-PE" dirty="0" smtClean="0"/>
              <a:t>.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32"/>
            <a:ext cx="8229600" cy="855663"/>
          </a:xfrm>
        </p:spPr>
        <p:txBody>
          <a:bodyPr/>
          <a:lstStyle/>
          <a:p>
            <a:pPr eaLnBrk="1" hangingPunct="1"/>
            <a:r>
              <a:rPr lang="es-PE" sz="2800" i="0" dirty="0" smtClean="0"/>
              <a:t>Marco Normativo del </a:t>
            </a:r>
            <a:r>
              <a:rPr lang="es-PE" sz="2800" i="0" dirty="0" err="1" smtClean="0"/>
              <a:t>Microseguro</a:t>
            </a:r>
            <a:r>
              <a:rPr lang="es-PE" sz="2800" i="0" dirty="0" smtClean="0"/>
              <a:t> en el Perú</a:t>
            </a:r>
            <a:endParaRPr lang="es-ES" sz="2800" i="0" dirty="0" smtClean="0"/>
          </a:p>
        </p:txBody>
      </p:sp>
      <p:graphicFrame>
        <p:nvGraphicFramePr>
          <p:cNvPr id="6" name="5 Diagrama"/>
          <p:cNvGraphicFramePr/>
          <p:nvPr/>
        </p:nvGraphicFramePr>
        <p:xfrm>
          <a:off x="428596" y="1714488"/>
          <a:ext cx="8429684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 bwMode="auto">
          <a:xfrm>
            <a:off x="428625" y="5643562"/>
            <a:ext cx="8429625" cy="10001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buFontTx/>
              <a:buBlip>
                <a:blip r:embed="rId6"/>
              </a:buBlip>
              <a:defRPr/>
            </a:pPr>
            <a:r>
              <a:rPr lang="es-PE" sz="1400" b="1" dirty="0"/>
              <a:t>Marco ad-hoc </a:t>
            </a:r>
            <a:r>
              <a:rPr lang="es-PE" sz="1400" b="1" dirty="0" smtClean="0"/>
              <a:t>que permite </a:t>
            </a:r>
            <a:r>
              <a:rPr lang="es-PE" sz="1400" b="1" dirty="0"/>
              <a:t>establecer documentación (póliza simplificada o solicitud-certificado) </a:t>
            </a:r>
            <a:r>
              <a:rPr lang="es-PE" sz="1400" b="1" dirty="0" smtClean="0"/>
              <a:t>más simple y flujo </a:t>
            </a:r>
            <a:r>
              <a:rPr lang="es-PE" sz="1400" b="1" dirty="0"/>
              <a:t>de pagos </a:t>
            </a:r>
            <a:r>
              <a:rPr lang="es-PE" sz="1400" b="1" dirty="0" smtClean="0"/>
              <a:t>de acuerdo al perfil del asegurado de bajos ingresos. Mayor flexibilidad en el diseño de productos, sin relajar los requerimientos </a:t>
            </a:r>
            <a:r>
              <a:rPr lang="es-PE" sz="1400" b="1" dirty="0"/>
              <a:t>prudenciales.</a:t>
            </a:r>
            <a:endParaRPr 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24"/>
            <a:ext cx="9144000" cy="857250"/>
          </a:xfrm>
        </p:spPr>
        <p:txBody>
          <a:bodyPr/>
          <a:lstStyle/>
          <a:p>
            <a:pPr eaLnBrk="1" hangingPunct="1"/>
            <a:r>
              <a:rPr lang="es-PE" sz="2200" i="0" dirty="0" smtClean="0"/>
              <a:t>PERU: Reglamento de </a:t>
            </a:r>
            <a:r>
              <a:rPr lang="es-PE" sz="2200" i="0" dirty="0" err="1" smtClean="0"/>
              <a:t>Microseguros</a:t>
            </a:r>
            <a:endParaRPr lang="es-ES" sz="2200" i="0" dirty="0" smtClean="0">
              <a:latin typeface="Arial Black" pitchFamily="34" charset="0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065588"/>
          </a:xfrm>
        </p:spPr>
        <p:txBody>
          <a:bodyPr/>
          <a:lstStyle/>
          <a:p>
            <a:r>
              <a:rPr lang="es-PE" sz="1800" b="1" u="sng" dirty="0" smtClean="0"/>
              <a:t>Objetivo</a:t>
            </a:r>
            <a:r>
              <a:rPr lang="es-PE" sz="1800" b="1" dirty="0" smtClean="0"/>
              <a:t>: </a:t>
            </a:r>
            <a:r>
              <a:rPr lang="es-PE" sz="1800" dirty="0" smtClean="0"/>
              <a:t>Acceso a las seguros para los sectores menos favorecidos.</a:t>
            </a:r>
          </a:p>
          <a:p>
            <a:r>
              <a:rPr lang="es-PE" sz="1800" b="1" u="sng" dirty="0" smtClean="0"/>
              <a:t>Definición</a:t>
            </a:r>
            <a:r>
              <a:rPr lang="es-PE" sz="1800" b="1" dirty="0" smtClean="0"/>
              <a:t>:</a:t>
            </a:r>
            <a:r>
              <a:rPr lang="es-PE" sz="1800" dirty="0" smtClean="0"/>
              <a:t> Seguro que brinda protección a la población de bajos ingresos, de acuerdo a perfil de riesgo y necesidades de protección.</a:t>
            </a:r>
          </a:p>
          <a:p>
            <a:r>
              <a:rPr lang="es-PE" sz="1800" b="1" u="sng" dirty="0" smtClean="0"/>
              <a:t>Documentos simples</a:t>
            </a:r>
            <a:r>
              <a:rPr lang="es-PE" sz="1800" b="1" dirty="0" smtClean="0"/>
              <a:t>:</a:t>
            </a:r>
            <a:r>
              <a:rPr lang="es-PE" sz="1800" dirty="0" smtClean="0"/>
              <a:t> Póliza simplificada y solicitud certificado redactadas en lenguaje simple.</a:t>
            </a:r>
          </a:p>
          <a:p>
            <a:r>
              <a:rPr lang="es-PE" sz="1800" b="1" u="sng" dirty="0" smtClean="0"/>
              <a:t>Verificaciones previas</a:t>
            </a:r>
            <a:r>
              <a:rPr lang="es-PE" sz="1800" b="1" dirty="0" smtClean="0"/>
              <a:t>: </a:t>
            </a:r>
            <a:r>
              <a:rPr lang="es-PE" sz="1800" dirty="0" smtClean="0"/>
              <a:t>Siempre que la naturaleza de la cobertura lo requiera.</a:t>
            </a:r>
          </a:p>
          <a:p>
            <a:r>
              <a:rPr lang="es-PE" sz="1800" b="1" u="sng" dirty="0" smtClean="0"/>
              <a:t>Exclusiones</a:t>
            </a:r>
            <a:r>
              <a:rPr lang="es-PE" sz="1800" b="1" dirty="0" smtClean="0"/>
              <a:t>:</a:t>
            </a:r>
            <a:r>
              <a:rPr lang="es-PE" sz="1800" dirty="0" smtClean="0"/>
              <a:t> Mínimas y concordantes con la cobertura del seguro.</a:t>
            </a:r>
          </a:p>
          <a:p>
            <a:r>
              <a:rPr lang="es-PE" sz="1800" b="1" u="sng" dirty="0" smtClean="0"/>
              <a:t>Deducibles, copagos y franquicias</a:t>
            </a:r>
            <a:r>
              <a:rPr lang="es-PE" sz="1800" dirty="0" smtClean="0"/>
              <a:t>: No aplicables.</a:t>
            </a:r>
          </a:p>
          <a:p>
            <a:r>
              <a:rPr lang="es-PE" sz="1800" b="1" u="sng" dirty="0" smtClean="0"/>
              <a:t>Gastos adicionales de emisión</a:t>
            </a:r>
            <a:r>
              <a:rPr lang="es-PE" sz="1800" dirty="0" smtClean="0"/>
              <a:t>: No</a:t>
            </a:r>
          </a:p>
          <a:p>
            <a:r>
              <a:rPr lang="es-PE" sz="1800" b="1" u="sng" dirty="0" smtClean="0"/>
              <a:t>Liquidación de siniestros</a:t>
            </a:r>
            <a:r>
              <a:rPr lang="es-PE" sz="1800" dirty="0" smtClean="0"/>
              <a:t>: Solicitud al comercializador y pagos en 10 días como máximo.</a:t>
            </a:r>
          </a:p>
          <a:p>
            <a:r>
              <a:rPr lang="es-PE" sz="1800" b="1" u="sng" dirty="0" smtClean="0"/>
              <a:t>Reclamos por falta de pago de la indemnización</a:t>
            </a:r>
            <a:r>
              <a:rPr lang="es-PE" sz="1800" dirty="0" smtClean="0"/>
              <a:t>: Plazo máximo de 15 para su resolución.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8"/>
            <a:ext cx="9144000" cy="857250"/>
          </a:xfrm>
        </p:spPr>
        <p:txBody>
          <a:bodyPr/>
          <a:lstStyle/>
          <a:p>
            <a:pPr eaLnBrk="1" hangingPunct="1"/>
            <a:r>
              <a:rPr lang="es-PE" sz="2200" i="0" dirty="0" smtClean="0"/>
              <a:t>PERU: Mejoras al Reglamento de Comercialización</a:t>
            </a:r>
            <a:endParaRPr lang="es-ES" sz="2200" i="0" dirty="0" smtClean="0">
              <a:latin typeface="Arial Black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292238"/>
            <a:ext cx="8229600" cy="4065588"/>
          </a:xfrm>
        </p:spPr>
        <p:txBody>
          <a:bodyPr/>
          <a:lstStyle/>
          <a:p>
            <a:r>
              <a:rPr lang="es-PE" sz="1800" b="1" u="sng" dirty="0" smtClean="0"/>
              <a:t>Responsabilidad</a:t>
            </a:r>
            <a:r>
              <a:rPr lang="es-PE" sz="1800" b="1" dirty="0" smtClean="0"/>
              <a:t>: </a:t>
            </a:r>
            <a:r>
              <a:rPr lang="es-PE" sz="1800" dirty="0" smtClean="0"/>
              <a:t>Empresa de seguros frente a los contratantes, asegurados, asegurados y beneficiarios. Ante la SBS por la conducta de los canales de comercialización.</a:t>
            </a:r>
          </a:p>
          <a:p>
            <a:r>
              <a:rPr lang="es-PE" sz="1800" b="1" u="sng" dirty="0" smtClean="0"/>
              <a:t>Características de los productos</a:t>
            </a:r>
            <a:r>
              <a:rPr lang="es-PE" sz="1800" dirty="0" smtClean="0"/>
              <a:t>: Lenguaje sencillo y de fácil manejo. Información  sobre forma y plazos en caso de verificaciones previas a la contratación. </a:t>
            </a:r>
          </a:p>
          <a:p>
            <a:r>
              <a:rPr lang="es-PE" sz="1800" b="1" u="sng" dirty="0" smtClean="0"/>
              <a:t>Capacitación</a:t>
            </a:r>
            <a:r>
              <a:rPr lang="es-PE" sz="1800" dirty="0" smtClean="0"/>
              <a:t>: Exigencias para promotores de seguros, </a:t>
            </a:r>
            <a:r>
              <a:rPr lang="es-PE" sz="1800" dirty="0" err="1" smtClean="0"/>
              <a:t>bancaseguros</a:t>
            </a:r>
            <a:r>
              <a:rPr lang="es-PE" sz="1800" dirty="0" smtClean="0"/>
              <a:t> y proveedores de bienes y servicios de acuerdo con los canales de comercialización.</a:t>
            </a:r>
          </a:p>
          <a:p>
            <a:r>
              <a:rPr lang="es-PE" sz="1800" b="1" u="sng" dirty="0" smtClean="0"/>
              <a:t>Banca Seguros y Promotores</a:t>
            </a:r>
            <a:r>
              <a:rPr lang="es-PE" sz="1800" dirty="0" smtClean="0"/>
              <a:t>: Requisitos específicos (condiciones de comercialización).</a:t>
            </a:r>
          </a:p>
          <a:p>
            <a:r>
              <a:rPr lang="es-PE" sz="1800" b="1" u="sng" dirty="0" smtClean="0"/>
              <a:t>Proveedores de bienes o servicios</a:t>
            </a:r>
            <a:r>
              <a:rPr lang="es-PE" sz="1800" dirty="0" smtClean="0"/>
              <a:t>: Se permite la venta previa autorización de la SBS, cumpliendo ciertos requisitos.</a:t>
            </a:r>
          </a:p>
          <a:p>
            <a:r>
              <a:rPr lang="es-PE" sz="1800" b="1" u="sng" dirty="0" smtClean="0"/>
              <a:t>Medios de Comercialización a distancia (Telefonía, Internet y otros análogos)</a:t>
            </a:r>
            <a:r>
              <a:rPr lang="es-PE" sz="1800" dirty="0" smtClean="0"/>
              <a:t>: Se permite previa autorización de la SBS. Requisitos de información, registro y archivos, derecho al retracto del contrato si no satisface al contratante.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5174</TotalTime>
  <Words>1778</Words>
  <Application>Microsoft Office PowerPoint</Application>
  <PresentationFormat>Presentación en pantalla (4:3)</PresentationFormat>
  <Paragraphs>243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Diseño predeterminado</vt:lpstr>
      <vt:lpstr>LOS MICROSEGUROS EN EL PERÚ</vt:lpstr>
      <vt:lpstr>Contenido</vt:lpstr>
      <vt:lpstr>Diapositiva 3</vt:lpstr>
      <vt:lpstr>Indicadores de la Pobreza en el Perú</vt:lpstr>
      <vt:lpstr>Conclusiones de los estudios sobre la Demanda de Seguros</vt:lpstr>
      <vt:lpstr>Demanda Potencial de Microseguros en el Perú</vt:lpstr>
      <vt:lpstr>Marco Normativo del Microseguro en el Perú</vt:lpstr>
      <vt:lpstr>PERU: Reglamento de Microseguros</vt:lpstr>
      <vt:lpstr>PERU: Mejoras al Reglamento de Comercialización</vt:lpstr>
      <vt:lpstr>Transparencia y atención al asegurado</vt:lpstr>
      <vt:lpstr>Diapositiva 11</vt:lpstr>
      <vt:lpstr>El Mercado de Microseguros al Tercer Trimestre 2009</vt:lpstr>
      <vt:lpstr>Principales Productos de Microseguros Comercializados al Tercer Trimestre 2009</vt:lpstr>
      <vt:lpstr>Canales de Comercialización de Microseguros al Tercer Trimestre 2009</vt:lpstr>
      <vt:lpstr>La experiencia de Promuc</vt:lpstr>
      <vt:lpstr>Promuc: Oferta de Microseguros de Vida </vt:lpstr>
      <vt:lpstr>La experiencia de Serviperu</vt:lpstr>
      <vt:lpstr>Microseguro Divino Seguro</vt:lpstr>
      <vt:lpstr>Agenda pendiente en materia de microseguros </vt:lpstr>
    </vt:vector>
  </TitlesOfParts>
  <Company>S.B.S.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CChumbiauca</dc:creator>
  <cp:lastModifiedBy>Soporte</cp:lastModifiedBy>
  <cp:revision>236</cp:revision>
  <dcterms:created xsi:type="dcterms:W3CDTF">2008-02-14T16:54:23Z</dcterms:created>
  <dcterms:modified xsi:type="dcterms:W3CDTF">2009-11-23T13:29:30Z</dcterms:modified>
</cp:coreProperties>
</file>