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0"/>
  </p:notesMasterIdLst>
  <p:handoutMasterIdLst>
    <p:handoutMasterId r:id="rId31"/>
  </p:handoutMasterIdLst>
  <p:sldIdLst>
    <p:sldId id="256" r:id="rId2"/>
    <p:sldId id="285" r:id="rId3"/>
    <p:sldId id="257" r:id="rId4"/>
    <p:sldId id="258" r:id="rId5"/>
    <p:sldId id="259" r:id="rId6"/>
    <p:sldId id="260" r:id="rId7"/>
    <p:sldId id="261" r:id="rId8"/>
    <p:sldId id="262" r:id="rId9"/>
    <p:sldId id="263" r:id="rId10"/>
    <p:sldId id="281" r:id="rId11"/>
    <p:sldId id="282" r:id="rId12"/>
    <p:sldId id="283" r:id="rId13"/>
    <p:sldId id="284" r:id="rId14"/>
    <p:sldId id="266" r:id="rId15"/>
    <p:sldId id="267" r:id="rId16"/>
    <p:sldId id="279" r:id="rId17"/>
    <p:sldId id="280" r:id="rId18"/>
    <p:sldId id="268" r:id="rId19"/>
    <p:sldId id="269" r:id="rId20"/>
    <p:sldId id="271" r:id="rId21"/>
    <p:sldId id="272" r:id="rId22"/>
    <p:sldId id="273" r:id="rId23"/>
    <p:sldId id="274" r:id="rId24"/>
    <p:sldId id="275" r:id="rId25"/>
    <p:sldId id="276" r:id="rId26"/>
    <p:sldId id="277" r:id="rId27"/>
    <p:sldId id="278" r:id="rId28"/>
    <p:sldId id="286" r:id="rId29"/>
  </p:sldIdLst>
  <p:sldSz cx="9144000" cy="6858000" type="screen4x3"/>
  <p:notesSz cx="6985000" cy="927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0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6E1DB454-845F-4368-B35F-EC6BC90A22FF}" type="datetimeFigureOut">
              <a:rPr lang="es-ES" smtClean="0"/>
              <a:pPr/>
              <a:t>23/11/2009</a:t>
            </a:fld>
            <a:endParaRPr lang="es-ES"/>
          </a:p>
        </p:txBody>
      </p:sp>
      <p:sp>
        <p:nvSpPr>
          <p:cNvPr id="4" name="3 Marcador de pie de página"/>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CBBF0DE5-D470-441B-B74F-F521DB26A782}"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5551FE1A-18E3-42E8-9CF2-B102FFF1924A}" type="datetimeFigureOut">
              <a:rPr lang="es-ES" smtClean="0"/>
              <a:pPr/>
              <a:t>23/11/2009</a:t>
            </a:fld>
            <a:endParaRPr lang="es-ES"/>
          </a:p>
        </p:txBody>
      </p:sp>
      <p:sp>
        <p:nvSpPr>
          <p:cNvPr id="4" name="3 Marcador de imagen de diapositiva"/>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6050" y="8805863"/>
            <a:ext cx="3027363" cy="463550"/>
          </a:xfrm>
          <a:prstGeom prst="rect">
            <a:avLst/>
          </a:prstGeom>
        </p:spPr>
        <p:txBody>
          <a:bodyPr vert="horz" lIns="91440" tIns="45720" rIns="91440" bIns="45720" rtlCol="0" anchor="b"/>
          <a:lstStyle>
            <a:lvl1pPr algn="r">
              <a:defRPr sz="1200"/>
            </a:lvl1pPr>
          </a:lstStyle>
          <a:p>
            <a:fld id="{2EECD052-8321-4ECB-9E73-E041A881815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EECD052-8321-4ECB-9E73-E041A8818154}" type="slidenum">
              <a:rPr lang="es-ES" smtClean="0"/>
              <a:pPr/>
              <a:t>10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EECD052-8321-4ECB-9E73-E041A8818154}" type="slidenum">
              <a:rPr lang="es-ES" smtClean="0"/>
              <a:pPr/>
              <a:t>11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EECD052-8321-4ECB-9E73-E041A8818154}" type="slidenum">
              <a:rPr lang="es-ES" smtClean="0"/>
              <a:pPr/>
              <a:t>12</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EECD052-8321-4ECB-9E73-E041A8818154}" type="slidenum">
              <a:rPr lang="es-ES" smtClean="0"/>
              <a:pPr/>
              <a:t>13</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EECD052-8321-4ECB-9E73-E041A8818154}" type="slidenum">
              <a:rPr lang="es-ES" smtClean="0"/>
              <a:pPr/>
              <a:t>16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76EF54A-7FF2-415A-940C-8426F7BD0A26}" type="datetime1">
              <a:rPr lang="es-ES" smtClean="0"/>
              <a:pPr/>
              <a:t>23/11/2009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E7BD1D-E6A7-4526-BB45-7B9F605ACC19}" type="datetime1">
              <a:rPr lang="es-ES" smtClean="0"/>
              <a:pPr/>
              <a:t>23/11/2009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F0ED70-22A8-4E53-9314-F5889C21545B}" type="datetime1">
              <a:rPr lang="es-ES" smtClean="0"/>
              <a:pPr/>
              <a:t>23/11/2009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45CA2D-7E8D-4DB8-85B1-A94A0E923F10}" type="datetime1">
              <a:rPr lang="es-ES" smtClean="0"/>
              <a:pPr/>
              <a:t>23/11/2009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8117B5B-BFE4-413F-AB9F-4411D8783F06}" type="datetime1">
              <a:rPr lang="es-ES" smtClean="0"/>
              <a:pPr/>
              <a:t>23/11/2009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FD4AC60-450F-4783-AE4C-2F01AF2845E2}" type="datetime1">
              <a:rPr lang="es-ES" smtClean="0"/>
              <a:pPr/>
              <a:t>23/11/2009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A80E237-A039-45AC-A084-2A0E7F77ED99}" type="datetime1">
              <a:rPr lang="es-ES" smtClean="0"/>
              <a:pPr/>
              <a:t>23/11/2009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F42C4D9-7855-4A2D-AEC9-71C4627CB6B7}" type="datetime1">
              <a:rPr lang="es-ES" smtClean="0"/>
              <a:pPr/>
              <a:t>23/11/2009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16B91E-4568-4718-A446-102B1E232264}" type="datetime1">
              <a:rPr lang="es-ES" smtClean="0"/>
              <a:pPr/>
              <a:t>23/11/2009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69C5FC-A26E-44BF-8AAD-54A4649BD588}" type="datetime1">
              <a:rPr lang="es-ES" smtClean="0"/>
              <a:pPr/>
              <a:t>23/11/2009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D0C58B-AF8B-46E6-B74F-771E4778433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A46757-DBA1-491E-B17A-8466A44BFE6B}" type="datetime1">
              <a:rPr lang="es-ES" smtClean="0"/>
              <a:pPr/>
              <a:t>23/11/2009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6BD0C58B-AF8B-46E6-B74F-771E47784335}"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DFB176-6243-4980-90E2-3EAEDD75C782}" type="datetime1">
              <a:rPr lang="es-ES" smtClean="0"/>
              <a:pPr/>
              <a:t>23/11/2009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D0C58B-AF8B-46E6-B74F-771E47784335}"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1143000"/>
            <a:ext cx="7851648" cy="1143000"/>
          </a:xfrm>
        </p:spPr>
        <p:txBody>
          <a:bodyPr>
            <a:normAutofit/>
          </a:bodyPr>
          <a:lstStyle/>
          <a:p>
            <a:pPr algn="ctr"/>
            <a:r>
              <a:rPr lang="es-SV" sz="3200" dirty="0" smtClean="0">
                <a:solidFill>
                  <a:schemeClr val="tx1"/>
                </a:solidFill>
              </a:rPr>
              <a:t>SEMINARIO DE CAPACITACION REGIONAL IAIS-ASSAL-FIDES 2009</a:t>
            </a:r>
            <a:endParaRPr lang="es-ES" sz="3200" dirty="0">
              <a:solidFill>
                <a:schemeClr val="tx1"/>
              </a:solidFill>
            </a:endParaRPr>
          </a:p>
        </p:txBody>
      </p:sp>
      <p:sp>
        <p:nvSpPr>
          <p:cNvPr id="3" name="2 Subtítulo"/>
          <p:cNvSpPr>
            <a:spLocks noGrp="1"/>
          </p:cNvSpPr>
          <p:nvPr>
            <p:ph type="subTitle" idx="1"/>
          </p:nvPr>
        </p:nvSpPr>
        <p:spPr>
          <a:xfrm>
            <a:off x="533400" y="3228536"/>
            <a:ext cx="7854696" cy="810064"/>
          </a:xfrm>
        </p:spPr>
        <p:txBody>
          <a:bodyPr>
            <a:normAutofit lnSpcReduction="10000"/>
          </a:bodyPr>
          <a:lstStyle/>
          <a:p>
            <a:pPr algn="ctr"/>
            <a:r>
              <a:rPr lang="es-SV" sz="4800" dirty="0" smtClean="0">
                <a:latin typeface="+mj-lt"/>
              </a:rPr>
              <a:t>SUPERVISION CONSOLIDADA</a:t>
            </a:r>
            <a:endParaRPr lang="es-ES" sz="4800" dirty="0">
              <a:latin typeface="+mj-lt"/>
            </a:endParaRPr>
          </a:p>
        </p:txBody>
      </p:sp>
      <p:sp>
        <p:nvSpPr>
          <p:cNvPr id="4" name="3 CuadroTexto"/>
          <p:cNvSpPr txBox="1"/>
          <p:nvPr/>
        </p:nvSpPr>
        <p:spPr>
          <a:xfrm>
            <a:off x="4038600" y="5867400"/>
            <a:ext cx="3810000" cy="707886"/>
          </a:xfrm>
          <a:prstGeom prst="rect">
            <a:avLst/>
          </a:prstGeom>
          <a:noFill/>
        </p:spPr>
        <p:txBody>
          <a:bodyPr wrap="square" rtlCol="0">
            <a:spAutoFit/>
          </a:bodyPr>
          <a:lstStyle/>
          <a:p>
            <a:r>
              <a:rPr lang="es-SV" sz="2000" dirty="0" smtClean="0">
                <a:latin typeface="+mj-lt"/>
              </a:rPr>
              <a:t>Sigfredo Gómez</a:t>
            </a:r>
          </a:p>
          <a:p>
            <a:r>
              <a:rPr lang="es-SV" sz="2000" dirty="0" smtClean="0">
                <a:latin typeface="+mj-lt"/>
              </a:rPr>
              <a:t>23 de noviembre de 2009</a:t>
            </a:r>
            <a:endParaRPr lang="es-ES" sz="2000" dirty="0">
              <a:latin typeface="+mj-lt"/>
            </a:endParaRPr>
          </a:p>
        </p:txBody>
      </p:sp>
      <p:pic>
        <p:nvPicPr>
          <p:cNvPr id="5"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14400" y="1676400"/>
            <a:ext cx="7543800" cy="4770537"/>
          </a:xfrm>
          <a:prstGeom prst="rect">
            <a:avLst/>
          </a:prstGeom>
          <a:noFill/>
        </p:spPr>
        <p:txBody>
          <a:bodyPr wrap="square" rtlCol="0">
            <a:spAutoFit/>
          </a:bodyPr>
          <a:lstStyle/>
          <a:p>
            <a:pPr algn="just"/>
            <a:r>
              <a:rPr lang="es-ES_tradnl" sz="2400" dirty="0" smtClean="0">
                <a:latin typeface="+mj-lt"/>
              </a:rPr>
              <a:t>Filiales: son las sociedades en las que una sociedad de seguros sea titular de más del cincuenta por ciento de las acciones. </a:t>
            </a:r>
            <a:endParaRPr lang="es-ES" sz="2400" b="1" dirty="0" smtClean="0">
              <a:latin typeface="+mj-lt"/>
            </a:endParaRPr>
          </a:p>
          <a:p>
            <a:pPr algn="just"/>
            <a:r>
              <a:rPr lang="es-ES_tradnl" sz="2400" dirty="0" smtClean="0">
                <a:latin typeface="+mj-lt"/>
              </a:rPr>
              <a:t> </a:t>
            </a:r>
            <a:endParaRPr lang="es-ES" sz="2400" b="1" dirty="0" smtClean="0">
              <a:latin typeface="+mj-lt"/>
            </a:endParaRPr>
          </a:p>
          <a:p>
            <a:pPr algn="just"/>
            <a:r>
              <a:rPr lang="es-ES" sz="2400" b="1" dirty="0" smtClean="0">
                <a:latin typeface="+mj-lt"/>
              </a:rPr>
              <a:t>L</a:t>
            </a:r>
            <a:r>
              <a:rPr lang="es-ES_tradnl" sz="2400" dirty="0" smtClean="0">
                <a:latin typeface="+mj-lt"/>
              </a:rPr>
              <a:t>as sociedades de seguros salvadoreñas y extranjeras pueden ser filiales de otra  sociedad de seguros constituida en El Salvador. </a:t>
            </a:r>
          </a:p>
          <a:p>
            <a:pPr algn="just"/>
            <a:endParaRPr lang="es-ES_tradnl" sz="800" dirty="0" smtClean="0">
              <a:latin typeface="+mj-lt"/>
            </a:endParaRPr>
          </a:p>
          <a:p>
            <a:pPr algn="just"/>
            <a:r>
              <a:rPr lang="es-ES_tradnl" sz="2400" dirty="0" smtClean="0">
                <a:latin typeface="+mj-lt"/>
              </a:rPr>
              <a:t>La filial extranjera puede dedicarse al mismo ramo de operación que la sociedad inversionista.</a:t>
            </a:r>
          </a:p>
          <a:p>
            <a:pPr algn="just"/>
            <a:endParaRPr lang="es-ES_tradnl" sz="800" dirty="0" smtClean="0">
              <a:latin typeface="+mj-lt"/>
            </a:endParaRPr>
          </a:p>
          <a:p>
            <a:pPr algn="just"/>
            <a:r>
              <a:rPr lang="es-ES_tradnl" sz="2400" dirty="0" smtClean="0">
                <a:latin typeface="+mj-lt"/>
              </a:rPr>
              <a:t> La filial local debe operar un ramo diferente y que complemente de una manera directa los servicios que presta la inversionista.</a:t>
            </a:r>
            <a:endParaRPr lang="es-ES" sz="2400" b="1" dirty="0" smtClean="0">
              <a:latin typeface="+mj-lt"/>
            </a:endParaRPr>
          </a:p>
        </p:txBody>
      </p:sp>
      <p:sp>
        <p:nvSpPr>
          <p:cNvPr id="7" name="2 Subtítulo"/>
          <p:cNvSpPr txBox="1">
            <a:spLocks/>
          </p:cNvSpPr>
          <p:nvPr/>
        </p:nvSpPr>
        <p:spPr>
          <a:xfrm>
            <a:off x="914400" y="914400"/>
            <a:ext cx="7854696" cy="533400"/>
          </a:xfrm>
          <a:prstGeom prst="rect">
            <a:avLst/>
          </a:prstGeom>
        </p:spPr>
        <p:txBody>
          <a:bodyPr vert="horz" lIns="0" rIns="18288">
            <a:normAutofit fontScale="62500" lnSpcReduction="2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SV" sz="4800" b="1" dirty="0" smtClean="0">
                <a:latin typeface="+mj-lt"/>
              </a:rPr>
              <a:t>CONSOLIDACION DE ESTADOS FINANCIEROS</a:t>
            </a:r>
            <a:endParaRPr kumimoji="0" lang="es-ES" sz="4800" b="1"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7" descr="A:\ssfgdeW.tif"/>
          <p:cNvPicPr>
            <a:picLocks noChangeAspect="1" noChangeArrowheads="1"/>
          </p:cNvPicPr>
          <p:nvPr/>
        </p:nvPicPr>
        <p:blipFill>
          <a:blip r:embed="rId3"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90600" y="1676400"/>
            <a:ext cx="7543800" cy="4893647"/>
          </a:xfrm>
          <a:prstGeom prst="rect">
            <a:avLst/>
          </a:prstGeom>
          <a:noFill/>
        </p:spPr>
        <p:txBody>
          <a:bodyPr wrap="square" rtlCol="0">
            <a:spAutoFit/>
          </a:bodyPr>
          <a:lstStyle/>
          <a:p>
            <a:pPr algn="just"/>
            <a:r>
              <a:rPr lang="es-ES_tradnl" sz="2400" dirty="0" smtClean="0">
                <a:latin typeface="+mj-lt"/>
              </a:rPr>
              <a:t>Los  estados financieros consolidados de una aseguradora controladora y sus filiales constituyen la expresión global de la situación financiera, los resultados de operación y los cambios en la situación financiera, que presentan activos, pasivos, patrimonio, ingresos y gastos, después de eliminar saldos y transacciones recíprocas entre las entidades.</a:t>
            </a:r>
            <a:endParaRPr lang="es-ES" sz="2400" b="1" dirty="0" smtClean="0">
              <a:latin typeface="+mj-lt"/>
            </a:endParaRPr>
          </a:p>
          <a:p>
            <a:pPr algn="just"/>
            <a:r>
              <a:rPr lang="es-ES_tradnl" sz="2400" dirty="0" smtClean="0">
                <a:latin typeface="+mj-lt"/>
              </a:rPr>
              <a:t> </a:t>
            </a:r>
            <a:endParaRPr lang="es-ES" sz="2400" b="1" dirty="0" smtClean="0">
              <a:latin typeface="+mj-lt"/>
            </a:endParaRPr>
          </a:p>
          <a:p>
            <a:pPr algn="just"/>
            <a:r>
              <a:rPr lang="es-ES_tradnl" sz="2400" dirty="0" smtClean="0">
                <a:latin typeface="+mj-lt"/>
              </a:rPr>
              <a:t>El interés minoritario es la parte de los resultados netos de las operaciones y los activos netos de una subsidiaria que no pertenecen a la entidad controladora en forma directa o indirecta. </a:t>
            </a:r>
            <a:endParaRPr lang="es-ES" sz="2400" b="1" dirty="0">
              <a:latin typeface="+mj-lt"/>
            </a:endParaRPr>
          </a:p>
        </p:txBody>
      </p:sp>
      <p:sp>
        <p:nvSpPr>
          <p:cNvPr id="7" name="2 Subtítulo"/>
          <p:cNvSpPr txBox="1">
            <a:spLocks/>
          </p:cNvSpPr>
          <p:nvPr/>
        </p:nvSpPr>
        <p:spPr>
          <a:xfrm>
            <a:off x="914400" y="838200"/>
            <a:ext cx="7854696" cy="533400"/>
          </a:xfrm>
          <a:prstGeom prst="rect">
            <a:avLst/>
          </a:prstGeom>
        </p:spPr>
        <p:txBody>
          <a:bodyPr vert="horz" lIns="0" rIns="18288">
            <a:normAutofit fontScale="62500" lnSpcReduction="2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SV" sz="4800" b="1" dirty="0" smtClean="0">
                <a:latin typeface="+mj-lt"/>
              </a:rPr>
              <a:t>CONSOLIDACION DE ESTADOS FINANCIEROS</a:t>
            </a:r>
            <a:endParaRPr kumimoji="0" lang="es-ES" sz="4800" b="1"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7" descr="A:\ssfgdeW.tif"/>
          <p:cNvPicPr>
            <a:picLocks noChangeAspect="1" noChangeArrowheads="1"/>
          </p:cNvPicPr>
          <p:nvPr/>
        </p:nvPicPr>
        <p:blipFill>
          <a:blip r:embed="rId3"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14400" y="1600200"/>
            <a:ext cx="7620000" cy="4693593"/>
          </a:xfrm>
          <a:prstGeom prst="rect">
            <a:avLst/>
          </a:prstGeom>
          <a:noFill/>
        </p:spPr>
        <p:txBody>
          <a:bodyPr wrap="square" rtlCol="0">
            <a:spAutoFit/>
          </a:bodyPr>
          <a:lstStyle/>
          <a:p>
            <a:pPr algn="just"/>
            <a:r>
              <a:rPr lang="es-ES_tradnl" sz="2300" dirty="0" smtClean="0">
                <a:latin typeface="+mj-lt"/>
              </a:rPr>
              <a:t>La consolidación de los estados financieros es responsabilidad de la  controladora, deben ser comparativos y de acuerdo con las Normas Internacionales de Contabilidad (NIC), considerando:</a:t>
            </a:r>
          </a:p>
          <a:p>
            <a:pPr lvl="0" algn="just"/>
            <a:endParaRPr lang="es-ES_tradnl" sz="2300" dirty="0" smtClean="0">
              <a:latin typeface="+mj-lt"/>
            </a:endParaRPr>
          </a:p>
          <a:p>
            <a:pPr lvl="0" algn="just"/>
            <a:r>
              <a:rPr lang="es-ES_tradnl" sz="2300" dirty="0" smtClean="0">
                <a:latin typeface="+mj-lt"/>
              </a:rPr>
              <a:t>Los estados financieros de las entidades que se consoliden deben tener la misma fecha de referencia.</a:t>
            </a:r>
            <a:endParaRPr lang="es-ES" sz="2300" dirty="0" smtClean="0">
              <a:latin typeface="+mj-lt"/>
            </a:endParaRPr>
          </a:p>
          <a:p>
            <a:pPr algn="just"/>
            <a:r>
              <a:rPr lang="es-ES_tradnl" sz="2300" dirty="0" smtClean="0">
                <a:latin typeface="+mj-lt"/>
              </a:rPr>
              <a:t> </a:t>
            </a:r>
            <a:endParaRPr lang="es-ES" sz="2300" dirty="0" smtClean="0">
              <a:latin typeface="+mj-lt"/>
            </a:endParaRPr>
          </a:p>
          <a:p>
            <a:pPr lvl="0" algn="just"/>
            <a:r>
              <a:rPr lang="es-ES_tradnl" sz="2300" dirty="0" smtClean="0">
                <a:latin typeface="+mj-lt"/>
              </a:rPr>
              <a:t>Las políticas contables para eventos y circunstancias semejantes deben ser iguales en las entidades que consolidan, excepto las filiales extranjeras por razones legales del país de origen, lo cual debe revelarse.</a:t>
            </a:r>
          </a:p>
          <a:p>
            <a:pPr lvl="0" algn="just"/>
            <a:endParaRPr lang="es-ES" sz="2300" dirty="0" smtClean="0">
              <a:latin typeface="+mj-lt"/>
            </a:endParaRPr>
          </a:p>
        </p:txBody>
      </p:sp>
      <p:sp>
        <p:nvSpPr>
          <p:cNvPr id="7" name="2 Subtítulo"/>
          <p:cNvSpPr txBox="1">
            <a:spLocks/>
          </p:cNvSpPr>
          <p:nvPr/>
        </p:nvSpPr>
        <p:spPr>
          <a:xfrm>
            <a:off x="914400" y="762000"/>
            <a:ext cx="7854696" cy="533400"/>
          </a:xfrm>
          <a:prstGeom prst="rect">
            <a:avLst/>
          </a:prstGeom>
        </p:spPr>
        <p:txBody>
          <a:bodyPr vert="horz" lIns="0" rIns="18288">
            <a:normAutofit fontScale="62500" lnSpcReduction="2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SV" sz="4800" b="1" dirty="0" smtClean="0">
                <a:latin typeface="+mj-lt"/>
              </a:rPr>
              <a:t>CONSOLIDACION DE ESTADOS FINANCIEROS</a:t>
            </a:r>
            <a:endParaRPr kumimoji="0" lang="es-ES" sz="4800" b="1"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7" descr="A:\ssfgdeW.tif"/>
          <p:cNvPicPr>
            <a:picLocks noChangeAspect="1" noChangeArrowheads="1"/>
          </p:cNvPicPr>
          <p:nvPr/>
        </p:nvPicPr>
        <p:blipFill>
          <a:blip r:embed="rId3"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90600" y="2209800"/>
            <a:ext cx="7543800" cy="2677656"/>
          </a:xfrm>
          <a:prstGeom prst="rect">
            <a:avLst/>
          </a:prstGeom>
          <a:noFill/>
        </p:spPr>
        <p:txBody>
          <a:bodyPr wrap="square" rtlCol="0">
            <a:spAutoFit/>
          </a:bodyPr>
          <a:lstStyle/>
          <a:p>
            <a:pPr algn="just"/>
            <a:r>
              <a:rPr lang="es-ES_tradnl" sz="2400" dirty="0" smtClean="0">
                <a:latin typeface="+mj-lt"/>
              </a:rPr>
              <a:t>La administración de la controladora deberá conservar los estados financieros individuales  de cada sociedad de su grupo, la hoja de trabajo de consolidación, los asientos de diarios por los ajustes y eliminaciones, durante al menos veinticuatro meses posteriores a la fecha de referencia de los documentos mencionados.</a:t>
            </a:r>
            <a:endParaRPr lang="es-ES" sz="2400" b="1" dirty="0">
              <a:latin typeface="+mj-lt"/>
            </a:endParaRPr>
          </a:p>
        </p:txBody>
      </p:sp>
      <p:sp>
        <p:nvSpPr>
          <p:cNvPr id="7" name="2 Subtítulo"/>
          <p:cNvSpPr txBox="1">
            <a:spLocks/>
          </p:cNvSpPr>
          <p:nvPr/>
        </p:nvSpPr>
        <p:spPr>
          <a:xfrm>
            <a:off x="990600" y="914400"/>
            <a:ext cx="7854696" cy="533400"/>
          </a:xfrm>
          <a:prstGeom prst="rect">
            <a:avLst/>
          </a:prstGeom>
        </p:spPr>
        <p:txBody>
          <a:bodyPr vert="horz" lIns="0" rIns="18288">
            <a:normAutofit fontScale="62500" lnSpcReduction="2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SV" sz="4800" b="1" dirty="0" smtClean="0">
                <a:latin typeface="+mj-lt"/>
              </a:rPr>
              <a:t>CONSOLIDACION DE ESTADOS FINANCIEROS</a:t>
            </a:r>
            <a:endParaRPr kumimoji="0" lang="es-ES" sz="4800" b="1"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7" descr="A:\ssfgdeW.tif"/>
          <p:cNvPicPr>
            <a:picLocks noChangeAspect="1" noChangeArrowheads="1"/>
          </p:cNvPicPr>
          <p:nvPr/>
        </p:nvPicPr>
        <p:blipFill>
          <a:blip r:embed="rId3"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838200"/>
            <a:ext cx="7854696" cy="810064"/>
          </a:xfrm>
        </p:spPr>
        <p:txBody>
          <a:bodyPr>
            <a:normAutofit/>
          </a:bodyPr>
          <a:lstStyle/>
          <a:p>
            <a:pPr algn="ctr"/>
            <a:r>
              <a:rPr lang="es-SV" sz="3600" dirty="0" smtClean="0">
                <a:latin typeface="+mj-lt"/>
              </a:rPr>
              <a:t>SOLVENCIA – PNM</a:t>
            </a:r>
            <a:endParaRPr lang="es-ES" sz="3600" dirty="0">
              <a:latin typeface="+mj-lt"/>
            </a:endParaRPr>
          </a:p>
        </p:txBody>
      </p:sp>
      <p:sp>
        <p:nvSpPr>
          <p:cNvPr id="9" name="8 CuadroTexto"/>
          <p:cNvSpPr txBox="1"/>
          <p:nvPr/>
        </p:nvSpPr>
        <p:spPr>
          <a:xfrm>
            <a:off x="990600" y="2133600"/>
            <a:ext cx="7543800" cy="3539430"/>
          </a:xfrm>
          <a:prstGeom prst="rect">
            <a:avLst/>
          </a:prstGeom>
          <a:noFill/>
        </p:spPr>
        <p:txBody>
          <a:bodyPr wrap="square" rtlCol="0">
            <a:spAutoFit/>
          </a:bodyPr>
          <a:lstStyle/>
          <a:p>
            <a:pPr algn="just"/>
            <a:r>
              <a:rPr lang="es-ES" sz="2800" dirty="0" smtClean="0">
                <a:latin typeface="+mj-lt"/>
              </a:rPr>
              <a:t>En el caso de las sociedades de seguros, éstas deberán disponer, en todo momento, de un patrimonio neto mínimo con el objeto que la sociedad cuente con los recursos disponibles para cubrir obligaciones extraordinarias provocadas por desviaciones en la siniestralidad, en exceso de lo esperado estadísticamente.</a:t>
            </a:r>
            <a:endParaRPr lang="es-ES" sz="2800" dirty="0">
              <a:latin typeface="+mj-lt"/>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90600" y="2209800"/>
            <a:ext cx="7620000" cy="3539430"/>
          </a:xfrm>
          <a:prstGeom prst="rect">
            <a:avLst/>
          </a:prstGeom>
          <a:noFill/>
        </p:spPr>
        <p:txBody>
          <a:bodyPr wrap="square" rtlCol="0">
            <a:spAutoFit/>
          </a:bodyPr>
          <a:lstStyle/>
          <a:p>
            <a:pPr algn="just"/>
            <a:r>
              <a:rPr lang="es-ES_tradnl" sz="2800" dirty="0" smtClean="0">
                <a:latin typeface="+mj-lt"/>
              </a:rPr>
              <a:t>Patrimonio Neto (PN): </a:t>
            </a:r>
          </a:p>
          <a:p>
            <a:pPr algn="just"/>
            <a:endParaRPr lang="es-ES_tradnl" sz="2800" dirty="0" smtClean="0">
              <a:latin typeface="+mj-lt"/>
            </a:endParaRPr>
          </a:p>
          <a:p>
            <a:pPr algn="just"/>
            <a:r>
              <a:rPr lang="es-ES_tradnl" sz="2800" dirty="0" smtClean="0">
                <a:latin typeface="+mj-lt"/>
              </a:rPr>
              <a:t>Está constituido por la suma del capital pagado, reservas de capital y otros recursos patrimoniales, menos los créditos a partes vinculadas y las participaciones en acciones de filiales, sociedades de inversión conjuntas y de otras sociedades de seguros.</a:t>
            </a:r>
            <a:endParaRPr lang="es-ES" sz="2800" dirty="0">
              <a:latin typeface="+mj-lt"/>
            </a:endParaRPr>
          </a:p>
        </p:txBody>
      </p:sp>
      <p:sp>
        <p:nvSpPr>
          <p:cNvPr id="7" name="2 Subtítulo"/>
          <p:cNvSpPr txBox="1">
            <a:spLocks/>
          </p:cNvSpPr>
          <p:nvPr/>
        </p:nvSpPr>
        <p:spPr>
          <a:xfrm>
            <a:off x="685800" y="990600"/>
            <a:ext cx="7854696" cy="810064"/>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SV" sz="3600" b="0" i="0" u="none" strike="noStrike" kern="1200" cap="none" spc="0" normalizeH="0" baseline="0" noProof="0" dirty="0" smtClean="0">
                <a:ln>
                  <a:noFill/>
                </a:ln>
                <a:solidFill>
                  <a:schemeClr val="tx1"/>
                </a:solidFill>
                <a:effectLst/>
                <a:uLnTx/>
                <a:uFillTx/>
                <a:latin typeface="+mj-lt"/>
                <a:ea typeface="+mn-ea"/>
                <a:cs typeface="+mn-cs"/>
              </a:rPr>
              <a:t>SOLVENCIA –PNM</a:t>
            </a:r>
            <a:endParaRPr kumimoji="0" lang="es-ES" sz="3600" b="0"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Subtítulo"/>
          <p:cNvSpPr txBox="1">
            <a:spLocks/>
          </p:cNvSpPr>
          <p:nvPr/>
        </p:nvSpPr>
        <p:spPr>
          <a:xfrm>
            <a:off x="685800" y="457200"/>
            <a:ext cx="7854696" cy="810064"/>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SV" sz="3600" b="0" i="0" u="none" strike="noStrike" kern="1200" cap="none" spc="0" normalizeH="0" baseline="0" noProof="0" dirty="0" smtClean="0">
                <a:ln>
                  <a:noFill/>
                </a:ln>
                <a:solidFill>
                  <a:schemeClr val="tx1"/>
                </a:solidFill>
                <a:effectLst/>
                <a:uLnTx/>
                <a:uFillTx/>
                <a:latin typeface="+mj-lt"/>
                <a:ea typeface="+mn-ea"/>
                <a:cs typeface="+mn-cs"/>
              </a:rPr>
              <a:t>SOLVENCIA –PNM</a:t>
            </a:r>
            <a:endParaRPr kumimoji="0" lang="es-ES" sz="3600" b="0" i="0" u="none" strike="noStrike" kern="1200" cap="none" spc="0" normalizeH="0" baseline="0" noProof="0" dirty="0">
              <a:ln>
                <a:noFill/>
              </a:ln>
              <a:solidFill>
                <a:schemeClr val="tx1"/>
              </a:solidFill>
              <a:effectLst/>
              <a:uLnTx/>
              <a:uFillTx/>
              <a:latin typeface="+mj-lt"/>
              <a:ea typeface="+mn-ea"/>
              <a:cs typeface="+mn-cs"/>
            </a:endParaRPr>
          </a:p>
        </p:txBody>
      </p:sp>
      <p:graphicFrame>
        <p:nvGraphicFramePr>
          <p:cNvPr id="6" name="5 Tabla"/>
          <p:cNvGraphicFramePr>
            <a:graphicFrameLocks noGrp="1"/>
          </p:cNvGraphicFramePr>
          <p:nvPr/>
        </p:nvGraphicFramePr>
        <p:xfrm>
          <a:off x="533400" y="1397000"/>
          <a:ext cx="8077200" cy="3627120"/>
        </p:xfrm>
        <a:graphic>
          <a:graphicData uri="http://schemas.openxmlformats.org/drawingml/2006/table">
            <a:tbl>
              <a:tblPr firstRow="1" bandRow="1">
                <a:tableStyleId>{9DCAF9ED-07DC-4A11-8D7F-57B35C25682E}</a:tableStyleId>
              </a:tblPr>
              <a:tblGrid>
                <a:gridCol w="2667000"/>
                <a:gridCol w="5410200"/>
              </a:tblGrid>
              <a:tr h="370840">
                <a:tc rowSpan="3">
                  <a:txBody>
                    <a:bodyPr/>
                    <a:lstStyle/>
                    <a:p>
                      <a:pPr algn="just">
                        <a:lnSpc>
                          <a:spcPct val="300000"/>
                        </a:lnSpc>
                      </a:pPr>
                      <a:r>
                        <a:rPr lang="es-SV" sz="2000" dirty="0" smtClean="0">
                          <a:solidFill>
                            <a:schemeClr val="bg1"/>
                          </a:solidFill>
                          <a:latin typeface="+mj-lt"/>
                        </a:rPr>
                        <a:t>PATRIMONIO</a:t>
                      </a:r>
                      <a:r>
                        <a:rPr lang="es-SV" sz="2000" baseline="0" dirty="0" smtClean="0">
                          <a:solidFill>
                            <a:schemeClr val="bg1"/>
                          </a:solidFill>
                          <a:latin typeface="+mj-lt"/>
                        </a:rPr>
                        <a:t> NETO MINIMO (PNM) ES EL MAYOR ENTRE:</a:t>
                      </a:r>
                      <a:endParaRPr lang="es-ES" sz="2000" dirty="0">
                        <a:solidFill>
                          <a:schemeClr val="bg1"/>
                        </a:solidFill>
                        <a:latin typeface="+mj-lt"/>
                      </a:endParaRPr>
                    </a:p>
                  </a:txBody>
                  <a:tcPr>
                    <a:solidFill>
                      <a:schemeClr val="accent2"/>
                    </a:solidFill>
                  </a:tcPr>
                </a:tc>
                <a:tc>
                  <a:txBody>
                    <a:bodyPr/>
                    <a:lstStyle/>
                    <a:p>
                      <a:pPr algn="just"/>
                      <a:r>
                        <a:rPr kumimoji="0" lang="es-ES_tradnl" sz="2000" b="0" kern="1200" dirty="0" smtClean="0">
                          <a:solidFill>
                            <a:schemeClr val="bg1"/>
                          </a:solidFill>
                          <a:latin typeface="+mj-lt"/>
                        </a:rPr>
                        <a:t>Relación</a:t>
                      </a:r>
                      <a:r>
                        <a:rPr kumimoji="0" lang="es-ES_tradnl" sz="2000" b="0" kern="1200" baseline="0" dirty="0" smtClean="0">
                          <a:solidFill>
                            <a:schemeClr val="bg1"/>
                          </a:solidFill>
                          <a:latin typeface="+mj-lt"/>
                        </a:rPr>
                        <a:t> </a:t>
                      </a:r>
                      <a:r>
                        <a:rPr kumimoji="0" lang="es-ES_tradnl" sz="2000" b="0" kern="1200" dirty="0" smtClean="0">
                          <a:solidFill>
                            <a:schemeClr val="bg1"/>
                          </a:solidFill>
                          <a:latin typeface="+mj-lt"/>
                        </a:rPr>
                        <a:t>Deuda Total  /  Patrimonio Neto  =  Menor o igual que cinco veces.</a:t>
                      </a:r>
                      <a:endParaRPr lang="es-ES" sz="2000" b="0" dirty="0">
                        <a:solidFill>
                          <a:schemeClr val="bg1"/>
                        </a:solidFill>
                        <a:latin typeface="+mj-lt"/>
                      </a:endParaRPr>
                    </a:p>
                  </a:txBody>
                  <a:tcPr>
                    <a:solidFill>
                      <a:schemeClr val="accent1">
                        <a:lumMod val="40000"/>
                        <a:lumOff val="60000"/>
                      </a:schemeClr>
                    </a:solidFill>
                  </a:tcPr>
                </a:tc>
              </a:tr>
              <a:tr h="370840">
                <a:tc vMerge="1">
                  <a:txBody>
                    <a:bodyPr/>
                    <a:lstStyle/>
                    <a:p>
                      <a:endParaRPr lang="es-ES" dirty="0"/>
                    </a:p>
                  </a:txBody>
                  <a:tcPr/>
                </a:tc>
                <a:tc>
                  <a:txBody>
                    <a:bodyPr/>
                    <a:lstStyle/>
                    <a:p>
                      <a:r>
                        <a:rPr lang="es-SV" sz="2000" dirty="0" smtClean="0">
                          <a:solidFill>
                            <a:schemeClr val="bg1"/>
                          </a:solidFill>
                          <a:latin typeface="+mj-lt"/>
                        </a:rPr>
                        <a:t>∑ Margen</a:t>
                      </a:r>
                      <a:r>
                        <a:rPr lang="es-SV" sz="2000" baseline="0" dirty="0" smtClean="0">
                          <a:solidFill>
                            <a:schemeClr val="bg1"/>
                          </a:solidFill>
                          <a:latin typeface="+mj-lt"/>
                        </a:rPr>
                        <a:t> de Solvencia:</a:t>
                      </a:r>
                    </a:p>
                    <a:p>
                      <a:pPr marL="342900" indent="-342900">
                        <a:buFont typeface="+mj-lt"/>
                        <a:buAutoNum type="alphaLcParenR"/>
                      </a:pPr>
                      <a:r>
                        <a:rPr lang="es-SV" sz="2000" baseline="0" dirty="0" smtClean="0">
                          <a:solidFill>
                            <a:schemeClr val="bg1"/>
                          </a:solidFill>
                          <a:latin typeface="+mj-lt"/>
                        </a:rPr>
                        <a:t>Ramo de Daños, Accidentes y Enfermedad y complementarios de Vida.</a:t>
                      </a:r>
                    </a:p>
                    <a:p>
                      <a:pPr marL="342900" indent="-342900">
                        <a:buFont typeface="+mj-lt"/>
                        <a:buAutoNum type="alphaLcParenR"/>
                      </a:pPr>
                      <a:r>
                        <a:rPr lang="es-SV" sz="2000" baseline="0" dirty="0" smtClean="0">
                          <a:solidFill>
                            <a:schemeClr val="bg1"/>
                          </a:solidFill>
                          <a:latin typeface="+mj-lt"/>
                        </a:rPr>
                        <a:t>Ramo de Vida</a:t>
                      </a:r>
                    </a:p>
                    <a:p>
                      <a:pPr marL="342900" indent="-342900">
                        <a:buFont typeface="+mj-lt"/>
                        <a:buAutoNum type="alphaLcParenR"/>
                      </a:pPr>
                      <a:r>
                        <a:rPr lang="es-SV" sz="2000" baseline="0" dirty="0" smtClean="0">
                          <a:solidFill>
                            <a:schemeClr val="bg1"/>
                          </a:solidFill>
                          <a:latin typeface="+mj-lt"/>
                        </a:rPr>
                        <a:t>Ramo de Automotores</a:t>
                      </a:r>
                    </a:p>
                    <a:p>
                      <a:pPr marL="342900" indent="-342900">
                        <a:buFont typeface="+mj-lt"/>
                        <a:buAutoNum type="alphaLcParenR"/>
                      </a:pPr>
                      <a:r>
                        <a:rPr lang="es-SV" sz="2000" baseline="0" dirty="0" smtClean="0">
                          <a:solidFill>
                            <a:schemeClr val="bg1"/>
                          </a:solidFill>
                          <a:latin typeface="+mj-lt"/>
                        </a:rPr>
                        <a:t>Riesgo Catastrófico</a:t>
                      </a:r>
                    </a:p>
                    <a:p>
                      <a:pPr marL="342900" indent="-342900">
                        <a:buFont typeface="+mj-lt"/>
                        <a:buAutoNum type="alphaLcParenR"/>
                      </a:pPr>
                      <a:r>
                        <a:rPr lang="es-SV" sz="2000" baseline="0" dirty="0" smtClean="0">
                          <a:solidFill>
                            <a:schemeClr val="bg1"/>
                          </a:solidFill>
                          <a:latin typeface="+mj-lt"/>
                        </a:rPr>
                        <a:t>Ramo de Fianzas</a:t>
                      </a:r>
                      <a:endParaRPr lang="es-ES" sz="2000" dirty="0">
                        <a:solidFill>
                          <a:schemeClr val="bg1"/>
                        </a:solidFill>
                        <a:latin typeface="+mj-lt"/>
                      </a:endParaRPr>
                    </a:p>
                  </a:txBody>
                  <a:tcPr/>
                </a:tc>
              </a:tr>
              <a:tr h="370840">
                <a:tc vMerge="1">
                  <a:txBody>
                    <a:bodyPr/>
                    <a:lstStyle/>
                    <a:p>
                      <a:endParaRPr lang="es-ES" dirty="0"/>
                    </a:p>
                  </a:txBody>
                  <a:tcPr/>
                </a:tc>
                <a:tc>
                  <a:txBody>
                    <a:bodyPr/>
                    <a:lstStyle/>
                    <a:p>
                      <a:r>
                        <a:rPr lang="es-SV" sz="2000" b="0" dirty="0" smtClean="0">
                          <a:solidFill>
                            <a:schemeClr val="bg1"/>
                          </a:solidFill>
                          <a:latin typeface="+mj-lt"/>
                        </a:rPr>
                        <a:t>Capital Social Mínimo </a:t>
                      </a:r>
                    </a:p>
                    <a:p>
                      <a:endParaRPr lang="es-ES" sz="2000" dirty="0">
                        <a:solidFill>
                          <a:schemeClr val="bg1"/>
                        </a:solidFill>
                        <a:latin typeface="+mj-lt"/>
                      </a:endParaRPr>
                    </a:p>
                  </a:txBody>
                  <a:tcPr>
                    <a:solidFill>
                      <a:schemeClr val="accent1">
                        <a:lumMod val="20000"/>
                        <a:lumOff val="80000"/>
                      </a:schemeClr>
                    </a:solidFill>
                  </a:tcPr>
                </a:tc>
              </a:tr>
            </a:tbl>
          </a:graphicData>
        </a:graphic>
      </p:graphicFrame>
      <p:sp>
        <p:nvSpPr>
          <p:cNvPr id="11" name="10 CuadroTexto"/>
          <p:cNvSpPr txBox="1"/>
          <p:nvPr/>
        </p:nvSpPr>
        <p:spPr>
          <a:xfrm>
            <a:off x="1219200" y="5105400"/>
            <a:ext cx="6553200" cy="461665"/>
          </a:xfrm>
          <a:prstGeom prst="rect">
            <a:avLst/>
          </a:prstGeom>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s-SV" sz="2400" dirty="0" smtClean="0">
                <a:solidFill>
                  <a:schemeClr val="accent1"/>
                </a:solidFill>
                <a:latin typeface="+mj-lt"/>
              </a:rPr>
              <a:t>Suficiencia (Insuficiencia) de PN = PNM - PN</a:t>
            </a:r>
            <a:endParaRPr lang="es-ES" sz="2400" dirty="0">
              <a:solidFill>
                <a:schemeClr val="accent1"/>
              </a:solidFill>
              <a:latin typeface="+mj-lt"/>
            </a:endParaRPr>
          </a:p>
        </p:txBody>
      </p:sp>
      <p:sp>
        <p:nvSpPr>
          <p:cNvPr id="9" name="8 CuadroTexto"/>
          <p:cNvSpPr txBox="1"/>
          <p:nvPr/>
        </p:nvSpPr>
        <p:spPr>
          <a:xfrm>
            <a:off x="1219200" y="5638800"/>
            <a:ext cx="6553200" cy="1015663"/>
          </a:xfrm>
          <a:prstGeom prst="rect">
            <a:avLst/>
          </a:prstGeom>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just"/>
            <a:r>
              <a:rPr lang="es-SV" sz="2000" dirty="0" smtClean="0">
                <a:solidFill>
                  <a:schemeClr val="accent1"/>
                </a:solidFill>
                <a:latin typeface="+mj-lt"/>
              </a:rPr>
              <a:t>PNM: no debe ser menor que el capital social mínimo acordado por Ley, el cual es actualizado cada dos años considerando el índice de precios al consumidor.</a:t>
            </a:r>
            <a:endParaRPr lang="es-ES" sz="2000" dirty="0">
              <a:solidFill>
                <a:schemeClr val="accent1"/>
              </a:solidFill>
              <a:latin typeface="+mj-lt"/>
            </a:endParaRPr>
          </a:p>
        </p:txBody>
      </p:sp>
      <p:pic>
        <p:nvPicPr>
          <p:cNvPr id="8" name="Picture 7" descr="A:\ssfgdeW.tif"/>
          <p:cNvPicPr>
            <a:picLocks noChangeAspect="1" noChangeArrowheads="1"/>
          </p:cNvPicPr>
          <p:nvPr/>
        </p:nvPicPr>
        <p:blipFill>
          <a:blip r:embed="rId3"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143000" y="838200"/>
            <a:ext cx="7086600" cy="523220"/>
          </a:xfrm>
          <a:prstGeom prst="rect">
            <a:avLst/>
          </a:prstGeom>
          <a:noFill/>
        </p:spPr>
        <p:txBody>
          <a:bodyPr wrap="square" rtlCol="0">
            <a:spAutoFit/>
          </a:bodyPr>
          <a:lstStyle/>
          <a:p>
            <a:pPr algn="just"/>
            <a:r>
              <a:rPr lang="es-ES_tradnl" sz="2800" b="1" dirty="0" smtClean="0">
                <a:latin typeface="+mj-lt"/>
              </a:rPr>
              <a:t>INSUFICIENCIA DE PATRIMONIO NETO(PN): </a:t>
            </a:r>
          </a:p>
        </p:txBody>
      </p:sp>
      <p:graphicFrame>
        <p:nvGraphicFramePr>
          <p:cNvPr id="6" name="5 Tabla"/>
          <p:cNvGraphicFramePr>
            <a:graphicFrameLocks noGrp="1"/>
          </p:cNvGraphicFramePr>
          <p:nvPr/>
        </p:nvGraphicFramePr>
        <p:xfrm>
          <a:off x="228600" y="1828800"/>
          <a:ext cx="8610600" cy="4028440"/>
        </p:xfrm>
        <a:graphic>
          <a:graphicData uri="http://schemas.openxmlformats.org/drawingml/2006/table">
            <a:tbl>
              <a:tblPr firstRow="1" bandRow="1">
                <a:tableStyleId>{5C22544A-7EE6-4342-B048-85BDC9FD1C3A}</a:tableStyleId>
              </a:tblPr>
              <a:tblGrid>
                <a:gridCol w="4305300"/>
                <a:gridCol w="4305300"/>
              </a:tblGrid>
              <a:tr h="370840">
                <a:tc>
                  <a:txBody>
                    <a:bodyPr/>
                    <a:lstStyle/>
                    <a:p>
                      <a:pPr algn="ctr"/>
                      <a:r>
                        <a:rPr lang="es-SV" dirty="0" smtClean="0">
                          <a:latin typeface="+mj-lt"/>
                        </a:rPr>
                        <a:t>Insuficiencia de PN</a:t>
                      </a:r>
                      <a:endParaRPr lang="es-ES" dirty="0">
                        <a:latin typeface="+mj-lt"/>
                      </a:endParaRPr>
                    </a:p>
                  </a:txBody>
                  <a:tcPr/>
                </a:tc>
                <a:tc>
                  <a:txBody>
                    <a:bodyPr/>
                    <a:lstStyle/>
                    <a:p>
                      <a:pPr algn="ctr"/>
                      <a:r>
                        <a:rPr lang="es-SV" baseline="0" dirty="0" smtClean="0">
                          <a:latin typeface="+mj-lt"/>
                        </a:rPr>
                        <a:t>Plazo para Regularización</a:t>
                      </a:r>
                      <a:endParaRPr lang="es-ES" dirty="0">
                        <a:latin typeface="+mj-lt"/>
                      </a:endParaRPr>
                    </a:p>
                  </a:txBody>
                  <a:tcPr/>
                </a:tc>
              </a:tr>
              <a:tr h="370840">
                <a:tc>
                  <a:txBody>
                    <a:bodyPr/>
                    <a:lstStyle/>
                    <a:p>
                      <a:pPr algn="just"/>
                      <a:r>
                        <a:rPr lang="es-SV" dirty="0" smtClean="0">
                          <a:latin typeface="+mj-lt"/>
                        </a:rPr>
                        <a:t>Menor al 20% de PNM.</a:t>
                      </a:r>
                      <a:endParaRPr lang="es-ES" dirty="0">
                        <a:latin typeface="+mj-lt"/>
                      </a:endParaRPr>
                    </a:p>
                  </a:txBody>
                  <a:tcPr/>
                </a:tc>
                <a:tc>
                  <a:txBody>
                    <a:bodyPr/>
                    <a:lstStyle/>
                    <a:p>
                      <a:pPr algn="just"/>
                      <a:r>
                        <a:rPr lang="es-SV" dirty="0" smtClean="0">
                          <a:latin typeface="+mj-lt"/>
                        </a:rPr>
                        <a:t>120 días para subsanar, puede ser prorrogado hasta 90 días por la SSF</a:t>
                      </a:r>
                      <a:endParaRPr lang="es-ES" dirty="0">
                        <a:latin typeface="+mj-lt"/>
                      </a:endParaRPr>
                    </a:p>
                  </a:txBody>
                  <a:tcPr/>
                </a:tc>
              </a:tr>
              <a:tr h="370840">
                <a:tc>
                  <a:txBody>
                    <a:bodyPr/>
                    <a:lstStyle/>
                    <a:p>
                      <a:pPr algn="just"/>
                      <a:r>
                        <a:rPr lang="es-SV" dirty="0" smtClean="0">
                          <a:latin typeface="+mj-lt"/>
                        </a:rPr>
                        <a:t>Mayor</a:t>
                      </a:r>
                      <a:r>
                        <a:rPr lang="es-SV" baseline="0" dirty="0" smtClean="0">
                          <a:latin typeface="+mj-lt"/>
                        </a:rPr>
                        <a:t> al 20% del PNM o Pérdida mayor al 20% del PN.</a:t>
                      </a:r>
                      <a:endParaRPr lang="es-ES" dirty="0">
                        <a:latin typeface="+mj-lt"/>
                      </a:endParaRPr>
                    </a:p>
                  </a:txBody>
                  <a:tcPr/>
                </a:tc>
                <a:tc>
                  <a:txBody>
                    <a:bodyPr/>
                    <a:lstStyle/>
                    <a:p>
                      <a:pPr algn="just"/>
                      <a:r>
                        <a:rPr lang="es-SV" dirty="0" smtClean="0">
                          <a:latin typeface="+mj-lt"/>
                        </a:rPr>
                        <a:t>90 días para subsanar, puede ser prorrogado hasta 30 días por la SSF</a:t>
                      </a:r>
                      <a:endParaRPr lang="es-ES" dirty="0">
                        <a:latin typeface="+mj-lt"/>
                      </a:endParaRPr>
                    </a:p>
                  </a:txBody>
                  <a:tcPr/>
                </a:tc>
              </a:tr>
              <a:tr h="370840">
                <a:tc>
                  <a:txBody>
                    <a:bodyPr/>
                    <a:lstStyle/>
                    <a:p>
                      <a:pPr algn="just"/>
                      <a:r>
                        <a:rPr lang="es-SV" dirty="0" smtClean="0">
                          <a:latin typeface="+mj-lt"/>
                        </a:rPr>
                        <a:t>No</a:t>
                      </a:r>
                      <a:r>
                        <a:rPr lang="es-SV" baseline="0" dirty="0" smtClean="0">
                          <a:latin typeface="+mj-lt"/>
                        </a:rPr>
                        <a:t> se subsana en los plazos señalados.</a:t>
                      </a:r>
                      <a:endParaRPr lang="es-ES" dirty="0">
                        <a:latin typeface="+mj-lt"/>
                      </a:endParaRPr>
                    </a:p>
                  </a:txBody>
                  <a:tcPr/>
                </a:tc>
                <a:tc>
                  <a:txBody>
                    <a:bodyPr/>
                    <a:lstStyle/>
                    <a:p>
                      <a:pPr algn="just"/>
                      <a:r>
                        <a:rPr lang="es-SV" dirty="0" smtClean="0">
                          <a:latin typeface="+mj-lt"/>
                        </a:rPr>
                        <a:t>Convocar</a:t>
                      </a:r>
                      <a:r>
                        <a:rPr lang="es-SV" baseline="0" dirty="0" smtClean="0">
                          <a:latin typeface="+mj-lt"/>
                        </a:rPr>
                        <a:t> a junta general extraordinaria de accionistas para aumento de capital que debe ser en efectivo, en un plazo de  60 días.</a:t>
                      </a:r>
                      <a:endParaRPr lang="es-ES" dirty="0">
                        <a:latin typeface="+mj-lt"/>
                      </a:endParaRPr>
                    </a:p>
                  </a:txBody>
                  <a:tcPr/>
                </a:tc>
              </a:tr>
              <a:tr h="370840">
                <a:tc gridSpan="2">
                  <a:txBody>
                    <a:bodyPr/>
                    <a:lstStyle/>
                    <a:p>
                      <a:pPr algn="just"/>
                      <a:r>
                        <a:rPr kumimoji="0" lang="es-SV" sz="1800" kern="1200" dirty="0" smtClean="0">
                          <a:solidFill>
                            <a:schemeClr val="bg1"/>
                          </a:solidFill>
                          <a:latin typeface="+mj-lt"/>
                          <a:ea typeface="+mn-ea"/>
                          <a:cs typeface="+mn-cs"/>
                        </a:rPr>
                        <a:t>SSF: podrá acordar que mientras existan las deficiencias  que la suspensión de emisión de pólizas, transferencia de toda o parte de la cartera de seguros, restricción para la ampliación a otros ramos y no apertura de nuevas oficinas, todas estas medidas simultáneamente.</a:t>
                      </a:r>
                      <a:endParaRPr lang="es-ES" dirty="0">
                        <a:solidFill>
                          <a:schemeClr val="bg1"/>
                        </a:solidFill>
                        <a:latin typeface="+mj-lt"/>
                      </a:endParaRPr>
                    </a:p>
                  </a:txBody>
                  <a:tcPr/>
                </a:tc>
                <a:tc hMerge="1">
                  <a:txBody>
                    <a:bodyPr/>
                    <a:lstStyle/>
                    <a:p>
                      <a:pPr algn="just"/>
                      <a:endParaRPr lang="es-ES" dirty="0">
                        <a:latin typeface="+mj-lt"/>
                      </a:endParaRPr>
                    </a:p>
                  </a:txBody>
                  <a:tcPr/>
                </a:tc>
              </a:tr>
            </a:tbl>
          </a:graphicData>
        </a:graphic>
      </p:graphicFrame>
      <p:pic>
        <p:nvPicPr>
          <p:cNvPr id="7"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304800" y="9144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graphicFrame>
        <p:nvGraphicFramePr>
          <p:cNvPr id="7" name="Group 4"/>
          <p:cNvGraphicFramePr>
            <a:graphicFrameLocks/>
          </p:cNvGraphicFramePr>
          <p:nvPr/>
        </p:nvGraphicFramePr>
        <p:xfrm>
          <a:off x="2362200" y="2362200"/>
          <a:ext cx="6275387" cy="3413126"/>
        </p:xfrm>
        <a:graphic>
          <a:graphicData uri="http://schemas.openxmlformats.org/drawingml/2006/table">
            <a:tbl>
              <a:tblPr/>
              <a:tblGrid>
                <a:gridCol w="2881312"/>
                <a:gridCol w="3394075"/>
              </a:tblGrid>
              <a:tr h="149383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NIVEL DE SUPERVISION: </a:t>
                      </a: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es-MX" sz="1200" b="1" i="0" u="none" strike="noStrike" cap="none" normalizeH="0" baseline="0" dirty="0" smtClean="0">
                        <a:ln>
                          <a:noFill/>
                        </a:ln>
                        <a:solidFill>
                          <a:schemeClr val="bg1"/>
                        </a:solidFill>
                        <a:effectLst/>
                        <a:latin typeface="Verdana"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PROCESO DE EVALUACIÓN DE RIESGOS Y ACTIVIDADES DE MITIGACION</a:t>
                      </a:r>
                      <a:endParaRPr kumimoji="0" lang="es-ES" sz="1200" b="1" i="0" u="none" strike="noStrike" cap="none" normalizeH="0" baseline="0" dirty="0" smtClean="0">
                        <a:ln>
                          <a:noFill/>
                        </a:ln>
                        <a:solidFill>
                          <a:schemeClr val="bg1"/>
                        </a:solidFill>
                        <a:effectLst/>
                        <a:latin typeface="Verdan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  ENFOQUE DE SUPERVISION BASADO EN RIESGOS</a:t>
                      </a: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endParaRPr kumimoji="0" lang="es-MX" sz="1200" b="1" i="0" u="none" strike="noStrike" cap="none" normalizeH="0" baseline="0" dirty="0" smtClean="0">
                        <a:ln>
                          <a:noFill/>
                        </a:ln>
                        <a:solidFill>
                          <a:schemeClr val="bg1"/>
                        </a:solidFill>
                        <a:effectLst/>
                        <a:latin typeface="Verdana"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 GOBIERNOS CORPORATIVOS</a:t>
                      </a: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endParaRPr kumimoji="0" lang="es-MX" sz="1200" b="1" i="0" u="none" strike="noStrike" cap="none" normalizeH="0" baseline="0" dirty="0" smtClean="0">
                        <a:ln>
                          <a:noFill/>
                        </a:ln>
                        <a:solidFill>
                          <a:schemeClr val="bg1"/>
                        </a:solidFill>
                        <a:effectLst/>
                        <a:latin typeface="Verdana"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 CONDUCTA DE MERCADO Y DISCLOSURE</a:t>
                      </a:r>
                      <a:endParaRPr kumimoji="0" lang="es-MX" sz="1200" b="1"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tcPr>
                </a:tc>
              </a:tr>
              <a:tr h="19192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NIVEL REGULATORIO: </a:t>
                      </a: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es-MX" sz="1200" b="1" i="0" u="none" strike="noStrike" cap="none" normalizeH="0" baseline="0" dirty="0" smtClean="0">
                        <a:ln>
                          <a:noFill/>
                        </a:ln>
                        <a:solidFill>
                          <a:schemeClr val="bg1"/>
                        </a:solidFill>
                        <a:effectLst/>
                        <a:latin typeface="Verdana"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REQUERIMIENTOS MINIMOS DE SOLVENCIA</a:t>
                      </a:r>
                      <a:endParaRPr kumimoji="0" lang="es-ES" sz="1200" b="1" i="0" u="none" strike="noStrike" cap="none" normalizeH="0" baseline="0" dirty="0" smtClean="0">
                        <a:ln>
                          <a:noFill/>
                        </a:ln>
                        <a:solidFill>
                          <a:schemeClr val="bg1"/>
                        </a:solidFill>
                        <a:effectLst/>
                        <a:latin typeface="Verdan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 CAPITAL BASADO EN RIESGO </a:t>
                      </a: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endParaRPr kumimoji="0" lang="es-ES" sz="1200" b="1" i="0" u="none" strike="noStrike" cap="none" normalizeH="0" baseline="0" dirty="0" smtClean="0">
                        <a:ln>
                          <a:noFill/>
                        </a:ln>
                        <a:solidFill>
                          <a:schemeClr val="bg1"/>
                        </a:solidFill>
                        <a:effectLst/>
                        <a:latin typeface="Verdana"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r>
                        <a:rPr kumimoji="0" lang="es-ES" sz="1200" b="1" i="0" u="none" strike="noStrike" cap="none" normalizeH="0" baseline="0" dirty="0" smtClean="0">
                          <a:ln>
                            <a:noFill/>
                          </a:ln>
                          <a:solidFill>
                            <a:schemeClr val="bg1"/>
                          </a:solidFill>
                          <a:effectLst/>
                          <a:latin typeface="Verdana" pitchFamily="34" charset="0"/>
                          <a:cs typeface="Times New Roman" pitchFamily="18" charset="0"/>
                        </a:rPr>
                        <a:t> </a:t>
                      </a: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NUEVO REGIMEN DE INVERSIONES</a:t>
                      </a: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endParaRPr kumimoji="0" lang="es-ES" sz="1200" b="1" i="0" u="none" strike="noStrike" cap="none" normalizeH="0" baseline="0" dirty="0" smtClean="0">
                        <a:ln>
                          <a:noFill/>
                        </a:ln>
                        <a:solidFill>
                          <a:schemeClr val="bg1"/>
                        </a:solidFill>
                        <a:effectLst/>
                        <a:latin typeface="Verdana"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r>
                        <a:rPr kumimoji="0" lang="es-MX" sz="1200" b="1" i="0" u="none" strike="noStrike" cap="none" normalizeH="0" baseline="0" dirty="0" smtClean="0">
                          <a:ln>
                            <a:noFill/>
                          </a:ln>
                          <a:solidFill>
                            <a:schemeClr val="bg1"/>
                          </a:solidFill>
                          <a:effectLst/>
                          <a:latin typeface="Verdana" pitchFamily="34" charset="0"/>
                          <a:cs typeface="Times New Roman" pitchFamily="18" charset="0"/>
                        </a:rPr>
                        <a:t> NUEVAS NORMAS SOBRE VALORIZACION DE ACTIVOS Y PASIVOS CONSIDERANDO VALOR ECONOMICO</a:t>
                      </a:r>
                      <a:endParaRPr kumimoji="0" lang="es-MX" sz="1200" b="1" i="0" u="none" strike="noStrike" cap="none" normalizeH="0" baseline="0" dirty="0" smtClean="0">
                        <a:ln>
                          <a:noFill/>
                        </a:ln>
                        <a:solidFill>
                          <a:schemeClr val="bg1"/>
                        </a:solidFill>
                        <a:effectLst/>
                        <a:latin typeface="Verdana" pitchFamily="34" charset="0"/>
                      </a:endParaRPr>
                    </a:p>
                    <a:p>
                      <a:pPr marL="0" marR="0" lvl="0" indent="0" algn="just" defTabSz="914400" rtl="0" eaLnBrk="1" fontAlgn="base" latinLnBrk="0" hangingPunct="1">
                        <a:lnSpc>
                          <a:spcPct val="100000"/>
                        </a:lnSpc>
                        <a:spcBef>
                          <a:spcPct val="0"/>
                        </a:spcBef>
                        <a:spcAft>
                          <a:spcPct val="0"/>
                        </a:spcAft>
                        <a:buClr>
                          <a:schemeClr val="bg2"/>
                        </a:buClr>
                        <a:buSzPct val="75000"/>
                        <a:buFont typeface="Wingdings" pitchFamily="2" charset="2"/>
                        <a:buChar char="p"/>
                        <a:tabLst/>
                      </a:pPr>
                      <a:endParaRPr kumimoji="0" lang="es-ES" sz="1200" b="1" i="0" u="none" strike="noStrike" cap="none" normalizeH="0" baseline="0" dirty="0" smtClean="0">
                        <a:ln>
                          <a:noFill/>
                        </a:ln>
                        <a:solidFill>
                          <a:schemeClr val="bg1"/>
                        </a:solidFill>
                        <a:effectLst/>
                        <a:latin typeface="Verdan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8" name="AutoShape 15"/>
          <p:cNvSpPr>
            <a:spLocks noChangeArrowheads="1"/>
          </p:cNvSpPr>
          <p:nvPr/>
        </p:nvSpPr>
        <p:spPr bwMode="auto">
          <a:xfrm rot="16200000">
            <a:off x="535781" y="2359819"/>
            <a:ext cx="1514475" cy="1366837"/>
          </a:xfrm>
          <a:prstGeom prst="chevron">
            <a:avLst>
              <a:gd name="adj" fmla="val 27700"/>
            </a:avLst>
          </a:prstGeom>
          <a:gradFill>
            <a:gsLst>
              <a:gs pos="0">
                <a:srgbClr val="FFEFD1"/>
              </a:gs>
              <a:gs pos="64999">
                <a:srgbClr val="F0EBD5"/>
              </a:gs>
              <a:gs pos="100000">
                <a:srgbClr val="D1C39F"/>
              </a:gs>
            </a:gsLst>
            <a:lin ang="2700000" scaled="0"/>
          </a:gradFill>
          <a:ln w="9525">
            <a:solidFill>
              <a:srgbClr val="000000"/>
            </a:solidFill>
            <a:miter lim="800000"/>
            <a:headEnd/>
            <a:tailEnd/>
          </a:ln>
        </p:spPr>
        <p:txBody>
          <a:bodyPr vert="eaVert"/>
          <a:lstStyle/>
          <a:p>
            <a:endParaRPr lang="es-MX" sz="1600" b="1" dirty="0">
              <a:latin typeface="Times New Roman" pitchFamily="18" charset="0"/>
            </a:endParaRPr>
          </a:p>
          <a:p>
            <a:pPr algn="ctr"/>
            <a:r>
              <a:rPr lang="es-MX" sz="1600" b="1" dirty="0">
                <a:solidFill>
                  <a:schemeClr val="bg1"/>
                </a:solidFill>
                <a:latin typeface="Times New Roman" pitchFamily="18" charset="0"/>
              </a:rPr>
              <a:t>NIVEL</a:t>
            </a:r>
            <a:r>
              <a:rPr lang="es-MX" sz="1600" b="1" dirty="0">
                <a:latin typeface="Times New Roman" pitchFamily="18" charset="0"/>
              </a:rPr>
              <a:t> </a:t>
            </a:r>
            <a:r>
              <a:rPr lang="es-MX" sz="1600" b="1" dirty="0">
                <a:solidFill>
                  <a:schemeClr val="bg1"/>
                </a:solidFill>
                <a:latin typeface="Times New Roman" pitchFamily="18" charset="0"/>
              </a:rPr>
              <a:t>2</a:t>
            </a:r>
          </a:p>
        </p:txBody>
      </p:sp>
      <p:sp>
        <p:nvSpPr>
          <p:cNvPr id="10" name="AutoShape 16"/>
          <p:cNvSpPr>
            <a:spLocks noChangeArrowheads="1"/>
          </p:cNvSpPr>
          <p:nvPr/>
        </p:nvSpPr>
        <p:spPr bwMode="auto">
          <a:xfrm rot="16200000">
            <a:off x="576262" y="4071938"/>
            <a:ext cx="1585913" cy="1366837"/>
          </a:xfrm>
          <a:prstGeom prst="chevron">
            <a:avLst>
              <a:gd name="adj" fmla="val 29007"/>
            </a:avLst>
          </a:prstGeom>
          <a:gradFill>
            <a:gsLst>
              <a:gs pos="0">
                <a:srgbClr val="FFEFD1"/>
              </a:gs>
              <a:gs pos="64999">
                <a:srgbClr val="F0EBD5"/>
              </a:gs>
              <a:gs pos="100000">
                <a:srgbClr val="D1C39F"/>
              </a:gs>
            </a:gsLst>
            <a:lin ang="2700000" scaled="0"/>
          </a:gradFill>
          <a:ln w="9525">
            <a:solidFill>
              <a:srgbClr val="000000"/>
            </a:solidFill>
            <a:miter lim="800000"/>
            <a:headEnd/>
            <a:tailEnd/>
          </a:ln>
        </p:spPr>
        <p:txBody>
          <a:bodyPr vert="eaVert"/>
          <a:lstStyle/>
          <a:p>
            <a:endParaRPr lang="es-MX" sz="1600" b="1" dirty="0">
              <a:solidFill>
                <a:schemeClr val="bg1"/>
              </a:solidFill>
              <a:latin typeface="Times New Roman" pitchFamily="18" charset="0"/>
            </a:endParaRPr>
          </a:p>
          <a:p>
            <a:pPr algn="ctr"/>
            <a:r>
              <a:rPr lang="es-MX" sz="1600" b="1" dirty="0">
                <a:solidFill>
                  <a:schemeClr val="bg1"/>
                </a:solidFill>
                <a:latin typeface="Times New Roman" pitchFamily="18" charset="0"/>
              </a:rPr>
              <a:t>NIVEL 1</a:t>
            </a:r>
          </a:p>
        </p:txBody>
      </p:sp>
      <p:pic>
        <p:nvPicPr>
          <p:cNvPr id="11"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2551837"/>
            <a:ext cx="7162800" cy="2246769"/>
          </a:xfrm>
          <a:prstGeom prst="rect">
            <a:avLst/>
          </a:prstGeom>
        </p:spPr>
        <p:txBody>
          <a:bodyPr wrap="square">
            <a:spAutoFit/>
          </a:bodyPr>
          <a:lstStyle/>
          <a:p>
            <a:pPr>
              <a:buFont typeface="Wingdings" pitchFamily="2" charset="2"/>
              <a:buNone/>
            </a:pPr>
            <a:r>
              <a:rPr lang="es-CL" sz="2800" dirty="0" smtClean="0">
                <a:latin typeface="+mj-lt"/>
              </a:rPr>
              <a:t>Nuevo requerimiento patrimonial sensible a los riesgos considerando </a:t>
            </a:r>
            <a:r>
              <a:rPr lang="es-CL" sz="2800" dirty="0" smtClean="0">
                <a:latin typeface="+mj-lt"/>
                <a:sym typeface="Wingdings" pitchFamily="2" charset="2"/>
              </a:rPr>
              <a:t>activos y pasivos.</a:t>
            </a:r>
          </a:p>
          <a:p>
            <a:endParaRPr lang="es-CL" sz="2800" dirty="0" smtClean="0">
              <a:latin typeface="+mj-lt"/>
              <a:sym typeface="Wingdings" pitchFamily="2" charset="2"/>
            </a:endParaRPr>
          </a:p>
          <a:p>
            <a:pPr>
              <a:buFont typeface="Wingdings" pitchFamily="2" charset="2"/>
              <a:buChar char="ü"/>
            </a:pPr>
            <a:r>
              <a:rPr lang="es-CL" sz="2800" dirty="0" smtClean="0">
                <a:latin typeface="+mj-lt"/>
              </a:rPr>
              <a:t>A mayor riesgo mayor capital requerido.</a:t>
            </a:r>
            <a:endParaRPr lang="es-CL" sz="2800" dirty="0">
              <a:latin typeface="+mj-lt"/>
            </a:endParaRPr>
          </a:p>
        </p:txBody>
      </p:sp>
      <p:sp>
        <p:nvSpPr>
          <p:cNvPr id="14" name="13 CuadroTexto"/>
          <p:cNvSpPr txBox="1"/>
          <p:nvPr/>
        </p:nvSpPr>
        <p:spPr>
          <a:xfrm>
            <a:off x="457200" y="10668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609600"/>
            <a:ext cx="7854696" cy="810064"/>
          </a:xfrm>
        </p:spPr>
        <p:txBody>
          <a:bodyPr>
            <a:normAutofit lnSpcReduction="10000"/>
          </a:bodyPr>
          <a:lstStyle/>
          <a:p>
            <a:pPr algn="ctr"/>
            <a:r>
              <a:rPr lang="es-SV" sz="4800" dirty="0" smtClean="0">
                <a:latin typeface="+mj-lt"/>
              </a:rPr>
              <a:t>CONTENIDO</a:t>
            </a:r>
            <a:endParaRPr lang="es-ES" sz="4800" dirty="0">
              <a:latin typeface="+mj-lt"/>
            </a:endParaRPr>
          </a:p>
        </p:txBody>
      </p:sp>
      <p:sp>
        <p:nvSpPr>
          <p:cNvPr id="6" name="5 CuadroTexto"/>
          <p:cNvSpPr txBox="1"/>
          <p:nvPr/>
        </p:nvSpPr>
        <p:spPr>
          <a:xfrm>
            <a:off x="609600" y="1905000"/>
            <a:ext cx="8534400" cy="2308324"/>
          </a:xfrm>
          <a:prstGeom prst="rect">
            <a:avLst/>
          </a:prstGeom>
          <a:noFill/>
        </p:spPr>
        <p:txBody>
          <a:bodyPr wrap="square" rtlCol="0">
            <a:spAutoFit/>
          </a:bodyPr>
          <a:lstStyle/>
          <a:p>
            <a:pPr marL="571500" indent="-571500">
              <a:buAutoNum type="romanUcPeriod"/>
            </a:pPr>
            <a:r>
              <a:rPr lang="es-SV" sz="3600" dirty="0" smtClean="0">
                <a:latin typeface="+mj-lt"/>
              </a:rPr>
              <a:t>Supervisión Consolidada.</a:t>
            </a:r>
          </a:p>
          <a:p>
            <a:pPr marL="571500" indent="-571500">
              <a:buAutoNum type="romanUcPeriod"/>
            </a:pPr>
            <a:r>
              <a:rPr lang="es-SV" sz="3600" dirty="0" smtClean="0">
                <a:latin typeface="+mj-lt"/>
              </a:rPr>
              <a:t>Consolidación de Estados Financieros.</a:t>
            </a:r>
          </a:p>
          <a:p>
            <a:pPr marL="571500" indent="-571500">
              <a:buAutoNum type="romanUcPeriod"/>
            </a:pPr>
            <a:r>
              <a:rPr lang="es-SV" sz="3600" dirty="0" smtClean="0">
                <a:latin typeface="+mj-lt"/>
              </a:rPr>
              <a:t>Requerimientos de Capital.</a:t>
            </a:r>
          </a:p>
          <a:p>
            <a:pPr marL="571500" indent="-571500">
              <a:buAutoNum type="romanUcPeriod"/>
            </a:pPr>
            <a:r>
              <a:rPr lang="es-SV" sz="3600" dirty="0" smtClean="0">
                <a:latin typeface="+mj-lt"/>
              </a:rPr>
              <a:t>Intercambio de Información.</a:t>
            </a:r>
            <a:endParaRPr lang="es-ES" sz="3600" dirty="0">
              <a:latin typeface="+mj-lt"/>
            </a:endParaRPr>
          </a:p>
        </p:txBody>
      </p:sp>
      <p:pic>
        <p:nvPicPr>
          <p:cNvPr id="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1828800"/>
            <a:ext cx="7239000" cy="3748719"/>
          </a:xfrm>
          <a:prstGeom prst="rect">
            <a:avLst/>
          </a:prstGeom>
        </p:spPr>
        <p:txBody>
          <a:bodyPr wrap="square">
            <a:spAutoFit/>
          </a:bodyPr>
          <a:lstStyle/>
          <a:p>
            <a:pPr marL="533400" indent="-533400">
              <a:lnSpc>
                <a:spcPct val="90000"/>
              </a:lnSpc>
              <a:buFont typeface="Wingdings" pitchFamily="2" charset="2"/>
              <a:buNone/>
            </a:pPr>
            <a:endParaRPr lang="es-CL" sz="2400" dirty="0" smtClean="0"/>
          </a:p>
          <a:p>
            <a:pPr marL="533400" indent="-533400" algn="just">
              <a:lnSpc>
                <a:spcPct val="90000"/>
              </a:lnSpc>
              <a:buFont typeface="Wingdings" pitchFamily="2" charset="2"/>
              <a:buChar char="Ø"/>
            </a:pPr>
            <a:r>
              <a:rPr lang="es-CL" sz="2400" dirty="0" smtClean="0">
                <a:latin typeface="+mj-lt"/>
              </a:rPr>
              <a:t>Modelo estándar: </a:t>
            </a:r>
            <a:r>
              <a:rPr lang="es-CL" sz="2400" dirty="0" smtClean="0">
                <a:latin typeface="+mj-lt"/>
                <a:sym typeface="Wingdings" pitchFamily="2" charset="2"/>
              </a:rPr>
              <a:t>Debe definirse por el regulador, siendo de aplicación obligatoria para todo </a:t>
            </a:r>
            <a:r>
              <a:rPr lang="es-CL" sz="2400" smtClean="0">
                <a:latin typeface="+mj-lt"/>
                <a:sym typeface="Wingdings" pitchFamily="2" charset="2"/>
              </a:rPr>
              <a:t>el </a:t>
            </a:r>
            <a:r>
              <a:rPr lang="es-CL" sz="2400" smtClean="0">
                <a:latin typeface="+mj-lt"/>
                <a:sym typeface="Wingdings" pitchFamily="2" charset="2"/>
              </a:rPr>
              <a:t>mercado.</a:t>
            </a:r>
            <a:endParaRPr lang="es-CL" sz="2400" dirty="0" smtClean="0">
              <a:latin typeface="+mj-lt"/>
              <a:sym typeface="Wingdings" pitchFamily="2" charset="2"/>
            </a:endParaRPr>
          </a:p>
          <a:p>
            <a:pPr marL="533400" indent="-533400" algn="just">
              <a:lnSpc>
                <a:spcPct val="90000"/>
              </a:lnSpc>
              <a:buFont typeface="Wingdings" pitchFamily="2" charset="2"/>
              <a:buChar char="Ø"/>
            </a:pPr>
            <a:endParaRPr lang="es-CL" sz="2400" dirty="0" smtClean="0">
              <a:latin typeface="+mj-lt"/>
              <a:sym typeface="Wingdings" pitchFamily="2" charset="2"/>
            </a:endParaRPr>
          </a:p>
          <a:p>
            <a:pPr marL="533400" indent="-533400" algn="just">
              <a:lnSpc>
                <a:spcPct val="90000"/>
              </a:lnSpc>
              <a:buFont typeface="Wingdings" pitchFamily="2" charset="2"/>
              <a:buChar char="Ø"/>
            </a:pPr>
            <a:r>
              <a:rPr lang="es-CL" sz="2400" dirty="0" smtClean="0">
                <a:latin typeface="+mj-lt"/>
              </a:rPr>
              <a:t>Modelo interno: este es </a:t>
            </a:r>
            <a:r>
              <a:rPr lang="es-CL" sz="2400" dirty="0" smtClean="0">
                <a:latin typeface="+mj-lt"/>
                <a:sym typeface="Wingdings" pitchFamily="2" charset="2"/>
              </a:rPr>
              <a:t>individual, desarrollado por la aseguradora y de conformidad a su perfil de riesgo, el cual puede ser autorizado por el regulador si cumple los requisitos, en sustitución del modelo estándar.</a:t>
            </a:r>
            <a:endParaRPr lang="es-MX" altLang="ja-JP" sz="2400" dirty="0">
              <a:latin typeface="+mj-lt"/>
              <a:ea typeface="ＭＳ Ｐゴシック" charset="-128"/>
              <a:sym typeface="Wingdings" pitchFamily="2" charset="2"/>
            </a:endParaRPr>
          </a:p>
        </p:txBody>
      </p:sp>
      <p:sp>
        <p:nvSpPr>
          <p:cNvPr id="7" name="6 CuadroTexto"/>
          <p:cNvSpPr txBox="1"/>
          <p:nvPr/>
        </p:nvSpPr>
        <p:spPr>
          <a:xfrm>
            <a:off x="304800" y="9906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2286000"/>
            <a:ext cx="7162800" cy="2751522"/>
          </a:xfrm>
          <a:prstGeom prst="rect">
            <a:avLst/>
          </a:prstGeom>
        </p:spPr>
        <p:txBody>
          <a:bodyPr wrap="square">
            <a:spAutoFit/>
          </a:bodyPr>
          <a:lstStyle/>
          <a:p>
            <a:pPr marL="533400" indent="-533400">
              <a:lnSpc>
                <a:spcPct val="90000"/>
              </a:lnSpc>
              <a:buFont typeface="Wingdings" pitchFamily="2" charset="2"/>
              <a:buNone/>
            </a:pPr>
            <a:r>
              <a:rPr lang="es-CL" sz="2800" dirty="0" smtClean="0">
                <a:latin typeface="+mj-lt"/>
                <a:sym typeface="Wingdings" pitchFamily="2" charset="2"/>
              </a:rPr>
              <a:t>Tipos de riesgos:</a:t>
            </a:r>
          </a:p>
          <a:p>
            <a:pPr marL="533400" indent="-533400">
              <a:lnSpc>
                <a:spcPct val="90000"/>
              </a:lnSpc>
              <a:buFont typeface="Wingdings" pitchFamily="2" charset="2"/>
              <a:buChar char="Ø"/>
            </a:pPr>
            <a:endParaRPr lang="es-CL" sz="2800" dirty="0" smtClean="0">
              <a:latin typeface="+mj-lt"/>
              <a:sym typeface="Wingdings" pitchFamily="2" charset="2"/>
            </a:endParaRPr>
          </a:p>
          <a:p>
            <a:pPr marL="914400" lvl="1" indent="-457200">
              <a:lnSpc>
                <a:spcPct val="90000"/>
              </a:lnSpc>
              <a:buFont typeface="Wingdings" pitchFamily="2" charset="2"/>
              <a:buChar char="Ø"/>
            </a:pPr>
            <a:r>
              <a:rPr lang="es-CL" sz="2800" dirty="0" smtClean="0">
                <a:latin typeface="+mj-lt"/>
                <a:sym typeface="Wingdings" pitchFamily="2" charset="2"/>
              </a:rPr>
              <a:t>Crédito </a:t>
            </a:r>
          </a:p>
          <a:p>
            <a:pPr marL="914400" lvl="1" indent="-457200">
              <a:lnSpc>
                <a:spcPct val="90000"/>
              </a:lnSpc>
              <a:buFont typeface="Wingdings" pitchFamily="2" charset="2"/>
              <a:buChar char="Ø"/>
            </a:pPr>
            <a:r>
              <a:rPr lang="es-CL" sz="2800" dirty="0" smtClean="0">
                <a:latin typeface="+mj-lt"/>
                <a:sym typeface="Wingdings" pitchFamily="2" charset="2"/>
              </a:rPr>
              <a:t>Mercado </a:t>
            </a:r>
          </a:p>
          <a:p>
            <a:pPr marL="914400" lvl="1" indent="-457200">
              <a:lnSpc>
                <a:spcPct val="90000"/>
              </a:lnSpc>
              <a:buFont typeface="Wingdings" pitchFamily="2" charset="2"/>
              <a:buChar char="Ø"/>
            </a:pPr>
            <a:r>
              <a:rPr lang="es-CL" sz="2800" dirty="0" smtClean="0">
                <a:latin typeface="+mj-lt"/>
                <a:sym typeface="Wingdings" pitchFamily="2" charset="2"/>
              </a:rPr>
              <a:t>Técnico de Seguro </a:t>
            </a:r>
          </a:p>
          <a:p>
            <a:pPr marL="914400" lvl="1" indent="-457200">
              <a:lnSpc>
                <a:spcPct val="90000"/>
              </a:lnSpc>
              <a:buFont typeface="Wingdings" pitchFamily="2" charset="2"/>
              <a:buChar char="Ø"/>
            </a:pPr>
            <a:r>
              <a:rPr lang="es-CL" sz="2800" dirty="0" smtClean="0">
                <a:latin typeface="+mj-lt"/>
                <a:sym typeface="Wingdings" pitchFamily="2" charset="2"/>
              </a:rPr>
              <a:t>Operacional y Tecnológico</a:t>
            </a:r>
          </a:p>
          <a:p>
            <a:pPr marL="533400" indent="-533400" algn="just">
              <a:lnSpc>
                <a:spcPct val="90000"/>
              </a:lnSpc>
            </a:pPr>
            <a:endParaRPr lang="es-MX" altLang="ja-JP" sz="2400" dirty="0">
              <a:latin typeface="+mj-lt"/>
              <a:ea typeface="ＭＳ Ｐゴシック" charset="-128"/>
              <a:sym typeface="Wingdings" pitchFamily="2" charset="2"/>
            </a:endParaRPr>
          </a:p>
        </p:txBody>
      </p:sp>
      <p:sp>
        <p:nvSpPr>
          <p:cNvPr id="7" name="6 CuadroTexto"/>
          <p:cNvSpPr txBox="1"/>
          <p:nvPr/>
        </p:nvSpPr>
        <p:spPr>
          <a:xfrm>
            <a:off x="457200" y="9144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81000" y="1676400"/>
            <a:ext cx="7848600" cy="4893647"/>
          </a:xfrm>
          <a:prstGeom prst="rect">
            <a:avLst/>
          </a:prstGeom>
        </p:spPr>
        <p:txBody>
          <a:bodyPr wrap="square">
            <a:spAutoFit/>
          </a:bodyPr>
          <a:lstStyle/>
          <a:p>
            <a:pPr marL="533400" indent="-533400" algn="just">
              <a:buFont typeface="Wingdings" pitchFamily="2" charset="2"/>
              <a:buNone/>
            </a:pPr>
            <a:r>
              <a:rPr lang="es-CL" sz="2400" dirty="0" smtClean="0">
                <a:latin typeface="+mj-lt"/>
              </a:rPr>
              <a:t>	Modelo Estándar: </a:t>
            </a:r>
            <a:r>
              <a:rPr lang="es-CL" sz="2400" dirty="0" smtClean="0">
                <a:latin typeface="+mj-lt"/>
                <a:sym typeface="Wingdings" pitchFamily="2" charset="2"/>
              </a:rPr>
              <a:t>fórmula simplificada que establece un monto de capital requerido para los distintos tipos de riesgos.</a:t>
            </a:r>
          </a:p>
          <a:p>
            <a:pPr marL="533400" indent="-533400" algn="just">
              <a:buFont typeface="Wingdings" pitchFamily="2" charset="2"/>
              <a:buNone/>
            </a:pPr>
            <a:endParaRPr lang="es-CL" sz="2400" dirty="0" smtClean="0">
              <a:latin typeface="+mj-lt"/>
              <a:sym typeface="Wingdings" pitchFamily="2" charset="2"/>
            </a:endParaRPr>
          </a:p>
          <a:p>
            <a:pPr marL="533400" indent="-533400" algn="just">
              <a:buFont typeface="Wingdings" pitchFamily="2" charset="2"/>
              <a:buNone/>
            </a:pPr>
            <a:r>
              <a:rPr lang="es-CL" sz="2400" dirty="0" smtClean="0">
                <a:latin typeface="+mj-lt"/>
                <a:sym typeface="Wingdings" pitchFamily="2" charset="2"/>
              </a:rPr>
              <a:t>	Dos formas para su determinación:</a:t>
            </a:r>
          </a:p>
          <a:p>
            <a:pPr marL="533400" indent="-533400" algn="just">
              <a:buFont typeface="Wingdings" pitchFamily="2" charset="2"/>
              <a:buChar char="Ø"/>
            </a:pPr>
            <a:endParaRPr lang="es-CL" sz="2400" dirty="0" smtClean="0">
              <a:latin typeface="+mj-lt"/>
              <a:sym typeface="Wingdings" pitchFamily="2" charset="2"/>
            </a:endParaRPr>
          </a:p>
          <a:p>
            <a:pPr marL="914400" lvl="1" indent="-457200" algn="just">
              <a:buFont typeface="Wingdings" pitchFamily="2" charset="2"/>
              <a:buChar char="Ø"/>
            </a:pPr>
            <a:r>
              <a:rPr lang="es-CL" sz="2400" dirty="0" smtClean="0">
                <a:latin typeface="+mj-lt"/>
                <a:sym typeface="Wingdings" pitchFamily="2" charset="2"/>
              </a:rPr>
              <a:t>Factores que se aplican sobre montos de activos (inversiones) y pasivos (reservas técnicas) y sobre capitales expuestos.</a:t>
            </a:r>
          </a:p>
          <a:p>
            <a:pPr marL="914400" lvl="1" indent="-457200" algn="just">
              <a:buFont typeface="Wingdings" pitchFamily="2" charset="2"/>
              <a:buChar char="Ø"/>
            </a:pPr>
            <a:endParaRPr lang="es-CL" sz="2400" dirty="0" smtClean="0">
              <a:latin typeface="+mj-lt"/>
              <a:sym typeface="Wingdings" pitchFamily="2" charset="2"/>
            </a:endParaRPr>
          </a:p>
          <a:p>
            <a:pPr marL="914400" lvl="1" indent="-457200" algn="just">
              <a:buFont typeface="Wingdings" pitchFamily="2" charset="2"/>
              <a:buChar char="Ø"/>
            </a:pPr>
            <a:r>
              <a:rPr lang="es-CL" sz="2400" dirty="0" smtClean="0">
                <a:latin typeface="+mj-lt"/>
                <a:sym typeface="Wingdings" pitchFamily="2" charset="2"/>
              </a:rPr>
              <a:t>Análisis de escenarios: monto de capital necesario para soportar un determinado escenario adverso para la compañía.</a:t>
            </a:r>
            <a:endParaRPr lang="es-CL" sz="2400" dirty="0">
              <a:latin typeface="+mj-lt"/>
              <a:sym typeface="Wingdings" pitchFamily="2" charset="2"/>
            </a:endParaRPr>
          </a:p>
        </p:txBody>
      </p:sp>
      <p:sp>
        <p:nvSpPr>
          <p:cNvPr id="7" name="6 CuadroTexto"/>
          <p:cNvSpPr txBox="1"/>
          <p:nvPr/>
        </p:nvSpPr>
        <p:spPr>
          <a:xfrm>
            <a:off x="228600" y="9144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2057400"/>
            <a:ext cx="7543800" cy="3785652"/>
          </a:xfrm>
          <a:prstGeom prst="rect">
            <a:avLst/>
          </a:prstGeom>
        </p:spPr>
        <p:txBody>
          <a:bodyPr wrap="square">
            <a:spAutoFit/>
          </a:bodyPr>
          <a:lstStyle/>
          <a:p>
            <a:pPr>
              <a:buFont typeface="Wingdings" pitchFamily="2" charset="2"/>
              <a:buNone/>
            </a:pPr>
            <a:endParaRPr lang="es-CL" sz="2400" dirty="0" smtClean="0">
              <a:latin typeface="+mj-lt"/>
            </a:endParaRPr>
          </a:p>
          <a:p>
            <a:pPr>
              <a:buFont typeface="Wingdings" pitchFamily="2" charset="2"/>
              <a:buNone/>
            </a:pPr>
            <a:r>
              <a:rPr lang="es-CL" sz="2400" dirty="0" smtClean="0">
                <a:latin typeface="+mj-lt"/>
              </a:rPr>
              <a:t>Modelo interno: La aseguradora puede </a:t>
            </a:r>
            <a:r>
              <a:rPr lang="es-CL" sz="2400" dirty="0" smtClean="0">
                <a:latin typeface="+mj-lt"/>
                <a:sym typeface="Wingdings" pitchFamily="2" charset="2"/>
              </a:rPr>
              <a:t>contar con un modelo para determinar el capital óptimo en base a riesgos:</a:t>
            </a:r>
          </a:p>
          <a:p>
            <a:pPr lvl="1"/>
            <a:endParaRPr lang="es-CL" sz="2400" dirty="0" smtClean="0">
              <a:latin typeface="+mj-lt"/>
              <a:sym typeface="Wingdings" pitchFamily="2" charset="2"/>
            </a:endParaRPr>
          </a:p>
          <a:p>
            <a:pPr lvl="1">
              <a:buFont typeface="Arial" pitchFamily="34" charset="0"/>
              <a:buChar char="•"/>
            </a:pPr>
            <a:r>
              <a:rPr lang="es-CL" sz="2400" dirty="0" smtClean="0">
                <a:latin typeface="+mj-lt"/>
                <a:sym typeface="Wingdings" pitchFamily="2" charset="2"/>
              </a:rPr>
              <a:t>Fortalece gestión de riesgo de la aseguradora.</a:t>
            </a:r>
          </a:p>
          <a:p>
            <a:pPr lvl="1">
              <a:buFont typeface="Arial" pitchFamily="34" charset="0"/>
              <a:buChar char="•"/>
            </a:pPr>
            <a:endParaRPr lang="es-CL" sz="2400" dirty="0" smtClean="0">
              <a:latin typeface="+mj-lt"/>
              <a:sym typeface="Wingdings" pitchFamily="2" charset="2"/>
            </a:endParaRPr>
          </a:p>
          <a:p>
            <a:pPr lvl="1">
              <a:buFont typeface="Arial" pitchFamily="34" charset="0"/>
              <a:buChar char="•"/>
            </a:pPr>
            <a:r>
              <a:rPr lang="es-CL" sz="2400" dirty="0" smtClean="0">
                <a:latin typeface="+mj-lt"/>
                <a:sym typeface="Wingdings" pitchFamily="2" charset="2"/>
              </a:rPr>
              <a:t>Refleja mejor de la situación particular de riesgo de la sociedad de seguros.</a:t>
            </a:r>
          </a:p>
          <a:p>
            <a:pPr lvl="1">
              <a:buFont typeface="Wingdings" pitchFamily="2" charset="2"/>
              <a:buChar char="Ø"/>
            </a:pPr>
            <a:endParaRPr lang="es-CL" sz="2400" dirty="0">
              <a:latin typeface="+mj-lt"/>
              <a:sym typeface="Wingdings" pitchFamily="2" charset="2"/>
            </a:endParaRPr>
          </a:p>
        </p:txBody>
      </p:sp>
      <p:sp>
        <p:nvSpPr>
          <p:cNvPr id="7" name="6 CuadroTexto"/>
          <p:cNvSpPr txBox="1"/>
          <p:nvPr/>
        </p:nvSpPr>
        <p:spPr>
          <a:xfrm>
            <a:off x="228600" y="9906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838200" y="1600200"/>
            <a:ext cx="7696200" cy="4745915"/>
          </a:xfrm>
          <a:prstGeom prst="rect">
            <a:avLst/>
          </a:prstGeom>
        </p:spPr>
        <p:txBody>
          <a:bodyPr wrap="square">
            <a:spAutoFit/>
          </a:bodyPr>
          <a:lstStyle/>
          <a:p>
            <a:pPr algn="just">
              <a:lnSpc>
                <a:spcPct val="90000"/>
              </a:lnSpc>
              <a:buFont typeface="Wingdings" pitchFamily="2" charset="2"/>
              <a:buNone/>
            </a:pPr>
            <a:r>
              <a:rPr lang="es-CL" sz="2400" dirty="0" smtClean="0">
                <a:latin typeface="+mj-lt"/>
              </a:rPr>
              <a:t>Para aceptar el modelo interno, la aseguradora debe  demostrar :</a:t>
            </a:r>
          </a:p>
          <a:p>
            <a:pPr algn="just">
              <a:lnSpc>
                <a:spcPct val="90000"/>
              </a:lnSpc>
              <a:buFont typeface="Wingdings" pitchFamily="2" charset="2"/>
              <a:buNone/>
            </a:pPr>
            <a:endParaRPr lang="es-CL" sz="2400" dirty="0" smtClean="0">
              <a:latin typeface="+mj-lt"/>
            </a:endParaRPr>
          </a:p>
          <a:p>
            <a:pPr marL="457200" indent="-457200" algn="just">
              <a:lnSpc>
                <a:spcPct val="90000"/>
              </a:lnSpc>
              <a:buFont typeface="+mj-lt"/>
              <a:buAutoNum type="alphaLcParenR"/>
            </a:pPr>
            <a:r>
              <a:rPr lang="es-MX" sz="2400" dirty="0" smtClean="0">
                <a:latin typeface="+mj-lt"/>
              </a:rPr>
              <a:t>Tanto el modelo como los datos son válidos.</a:t>
            </a:r>
          </a:p>
          <a:p>
            <a:pPr marL="457200" indent="-457200" algn="just">
              <a:lnSpc>
                <a:spcPct val="90000"/>
              </a:lnSpc>
              <a:buFont typeface="+mj-lt"/>
              <a:buAutoNum type="alphaLcParenR"/>
            </a:pPr>
            <a:endParaRPr lang="es-MX" sz="2400" dirty="0" smtClean="0">
              <a:latin typeface="+mj-lt"/>
            </a:endParaRPr>
          </a:p>
          <a:p>
            <a:pPr marL="457200" indent="-457200" algn="just">
              <a:lnSpc>
                <a:spcPct val="90000"/>
              </a:lnSpc>
              <a:buFont typeface="+mj-lt"/>
              <a:buAutoNum type="alphaLcParenR"/>
            </a:pPr>
            <a:r>
              <a:rPr lang="es-MX" sz="2400" dirty="0" smtClean="0">
                <a:latin typeface="+mj-lt"/>
              </a:rPr>
              <a:t>Capacidad técnica y experiencia desarrollando modelaje  cuantitativo de análisis y gestión de riesgos.</a:t>
            </a:r>
          </a:p>
          <a:p>
            <a:pPr marL="457200" indent="-457200" algn="just">
              <a:lnSpc>
                <a:spcPct val="90000"/>
              </a:lnSpc>
              <a:buFont typeface="+mj-lt"/>
              <a:buAutoNum type="alphaLcParenR"/>
            </a:pPr>
            <a:endParaRPr lang="es-MX" sz="2400" dirty="0" smtClean="0">
              <a:latin typeface="+mj-lt"/>
            </a:endParaRPr>
          </a:p>
          <a:p>
            <a:pPr marL="457200" indent="-457200" algn="just">
              <a:lnSpc>
                <a:spcPct val="90000"/>
              </a:lnSpc>
              <a:buFont typeface="+mj-lt"/>
              <a:buAutoNum type="alphaLcParenR"/>
            </a:pPr>
            <a:r>
              <a:rPr lang="es-MX" sz="2400" dirty="0" smtClean="0">
                <a:latin typeface="+mj-lt"/>
              </a:rPr>
              <a:t>Que el modelo se utilice para la gestión de riesgo de la aseguradora y la determinación de sus niveles de capital óptimo.</a:t>
            </a:r>
            <a:endParaRPr lang="es-CL" sz="2400" dirty="0" smtClean="0">
              <a:latin typeface="+mj-lt"/>
            </a:endParaRPr>
          </a:p>
          <a:p>
            <a:pPr marL="457200" indent="-457200" algn="just">
              <a:lnSpc>
                <a:spcPct val="90000"/>
              </a:lnSpc>
              <a:buFont typeface="+mj-lt"/>
              <a:buAutoNum type="alphaLcParenR"/>
            </a:pPr>
            <a:endParaRPr lang="es-MX" sz="2400" dirty="0" smtClean="0">
              <a:latin typeface="+mj-lt"/>
            </a:endParaRPr>
          </a:p>
          <a:p>
            <a:pPr marL="457200" indent="-457200" algn="just">
              <a:lnSpc>
                <a:spcPct val="90000"/>
              </a:lnSpc>
              <a:buFont typeface="+mj-lt"/>
              <a:buAutoNum type="alphaLcParenR"/>
            </a:pPr>
            <a:r>
              <a:rPr lang="es-MX" sz="2400" dirty="0" smtClean="0">
                <a:latin typeface="+mj-lt"/>
              </a:rPr>
              <a:t>Fuerte control interno y gobierno corporativo.</a:t>
            </a:r>
            <a:endParaRPr lang="es-MX" sz="2400" dirty="0">
              <a:latin typeface="+mj-lt"/>
            </a:endParaRPr>
          </a:p>
        </p:txBody>
      </p:sp>
      <p:sp>
        <p:nvSpPr>
          <p:cNvPr id="7" name="6 CuadroTexto"/>
          <p:cNvSpPr txBox="1"/>
          <p:nvPr/>
        </p:nvSpPr>
        <p:spPr>
          <a:xfrm>
            <a:off x="228600" y="685800"/>
            <a:ext cx="8686800" cy="584775"/>
          </a:xfrm>
          <a:prstGeom prst="rect">
            <a:avLst/>
          </a:prstGeom>
          <a:noFill/>
        </p:spPr>
        <p:txBody>
          <a:bodyPr wrap="square" rtlCol="0">
            <a:spAutoFit/>
          </a:bodyPr>
          <a:lstStyle/>
          <a:p>
            <a:pPr algn="ctr"/>
            <a:r>
              <a:rPr lang="es-ES" sz="3200" dirty="0" smtClean="0">
                <a:latin typeface="+mj-lt"/>
              </a:rPr>
              <a:t>SUPERVISION BASADA EN RIESGOS </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1371600"/>
            <a:ext cx="7467600" cy="4154984"/>
          </a:xfrm>
          <a:prstGeom prst="rect">
            <a:avLst/>
          </a:prstGeom>
        </p:spPr>
        <p:txBody>
          <a:bodyPr wrap="square">
            <a:spAutoFit/>
          </a:bodyPr>
          <a:lstStyle/>
          <a:p>
            <a:pPr algn="just"/>
            <a:endParaRPr lang="es-GT" sz="2400" dirty="0" smtClean="0">
              <a:latin typeface="+mj-lt"/>
            </a:endParaRPr>
          </a:p>
          <a:p>
            <a:pPr algn="just"/>
            <a:r>
              <a:rPr lang="es-GT" sz="2400" dirty="0" smtClean="0">
                <a:latin typeface="+mj-lt"/>
              </a:rPr>
              <a:t>La supervisión consolidada requiere la cooperación y el intercambio de información entre los supervisores del país de origen y aquellos otros con competencias dentro del conglomerado financiero, en especial de las autoridades de supervisión del país anfitrión.</a:t>
            </a:r>
          </a:p>
          <a:p>
            <a:pPr algn="just"/>
            <a:endParaRPr lang="es-GT" sz="2400" dirty="0" smtClean="0">
              <a:latin typeface="+mj-lt"/>
            </a:endParaRPr>
          </a:p>
          <a:p>
            <a:pPr algn="just"/>
            <a:r>
              <a:rPr lang="es-GT" sz="2400" dirty="0" smtClean="0">
                <a:latin typeface="+mj-lt"/>
              </a:rPr>
              <a:t>El intercambio eficiente y oportuno de información entre las entidades de supervisión es crítico para la efectiva supervisión a nivel local e internacional de los </a:t>
            </a:r>
            <a:r>
              <a:rPr lang="es-ES" sz="2400" dirty="0" smtClean="0">
                <a:latin typeface="+mj-lt"/>
              </a:rPr>
              <a:t>conglomerados financieros.</a:t>
            </a:r>
            <a:endParaRPr lang="es-MX" sz="2400" dirty="0">
              <a:latin typeface="+mj-lt"/>
            </a:endParaRPr>
          </a:p>
        </p:txBody>
      </p:sp>
      <p:sp>
        <p:nvSpPr>
          <p:cNvPr id="7" name="6 CuadroTexto"/>
          <p:cNvSpPr txBox="1"/>
          <p:nvPr/>
        </p:nvSpPr>
        <p:spPr>
          <a:xfrm>
            <a:off x="685800" y="914400"/>
            <a:ext cx="8229600" cy="584775"/>
          </a:xfrm>
          <a:prstGeom prst="rect">
            <a:avLst/>
          </a:prstGeom>
          <a:noFill/>
        </p:spPr>
        <p:txBody>
          <a:bodyPr wrap="square" rtlCol="0">
            <a:spAutoFit/>
          </a:bodyPr>
          <a:lstStyle/>
          <a:p>
            <a:pPr algn="ctr"/>
            <a:r>
              <a:rPr lang="es-ES" sz="3200" dirty="0" smtClean="0">
                <a:latin typeface="+mj-lt"/>
              </a:rPr>
              <a:t>INTERCAMBIO DE INFORMACIÓN</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1828800"/>
            <a:ext cx="7543800" cy="4154984"/>
          </a:xfrm>
          <a:prstGeom prst="rect">
            <a:avLst/>
          </a:prstGeom>
        </p:spPr>
        <p:txBody>
          <a:bodyPr wrap="square">
            <a:spAutoFit/>
          </a:bodyPr>
          <a:lstStyle/>
          <a:p>
            <a:pPr algn="just"/>
            <a:r>
              <a:rPr lang="es-GT" sz="2400" dirty="0" smtClean="0">
                <a:latin typeface="+mj-lt"/>
              </a:rPr>
              <a:t>Conforme a los estándares internacionales, se hace necesario que cada uno de los países se asegure, que puede realizar una supervisión consolidada comprensiva de las actividades globales que realizan los C</a:t>
            </a:r>
            <a:r>
              <a:rPr lang="es-ES" sz="2400" dirty="0" smtClean="0">
                <a:latin typeface="+mj-lt"/>
              </a:rPr>
              <a:t>F.</a:t>
            </a:r>
          </a:p>
          <a:p>
            <a:pPr algn="just"/>
            <a:endParaRPr lang="es-GT" sz="2400" dirty="0" smtClean="0">
              <a:latin typeface="+mj-lt"/>
            </a:endParaRPr>
          </a:p>
          <a:p>
            <a:pPr algn="just"/>
            <a:r>
              <a:rPr lang="es-GT" sz="2400" dirty="0" smtClean="0">
                <a:latin typeface="+mj-lt"/>
              </a:rPr>
              <a:t>Cada uno de los países debe asegurarse de </a:t>
            </a:r>
            <a:r>
              <a:rPr lang="es-ES" sz="2400" dirty="0" smtClean="0">
                <a:latin typeface="+mj-lt"/>
              </a:rPr>
              <a:t>celebrar memorandos de cooperación e intercambio de </a:t>
            </a:r>
            <a:r>
              <a:rPr lang="es-GT" sz="2400" dirty="0" smtClean="0">
                <a:latin typeface="+mj-lt"/>
              </a:rPr>
              <a:t>información, que les permita la recopilación de la información necesaria para evaluar las actividades y riesgos que asumen los CF.</a:t>
            </a:r>
            <a:endParaRPr lang="es-MX" sz="2400" dirty="0">
              <a:latin typeface="+mj-lt"/>
            </a:endParaRPr>
          </a:p>
        </p:txBody>
      </p:sp>
      <p:sp>
        <p:nvSpPr>
          <p:cNvPr id="6" name="5 CuadroTexto"/>
          <p:cNvSpPr txBox="1"/>
          <p:nvPr/>
        </p:nvSpPr>
        <p:spPr>
          <a:xfrm>
            <a:off x="685800" y="914400"/>
            <a:ext cx="8229600" cy="584775"/>
          </a:xfrm>
          <a:prstGeom prst="rect">
            <a:avLst/>
          </a:prstGeom>
          <a:noFill/>
        </p:spPr>
        <p:txBody>
          <a:bodyPr wrap="square" rtlCol="0">
            <a:spAutoFit/>
          </a:bodyPr>
          <a:lstStyle/>
          <a:p>
            <a:pPr algn="ctr"/>
            <a:r>
              <a:rPr lang="es-ES" sz="3200" dirty="0" smtClean="0">
                <a:latin typeface="+mj-lt"/>
              </a:rPr>
              <a:t>INTERCAMBIO DE INFORMACIÓN</a:t>
            </a:r>
          </a:p>
        </p:txBody>
      </p:sp>
      <p:pic>
        <p:nvPicPr>
          <p:cNvPr id="7"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990600" y="1981200"/>
            <a:ext cx="7620000" cy="2677656"/>
          </a:xfrm>
          <a:prstGeom prst="rect">
            <a:avLst/>
          </a:prstGeom>
        </p:spPr>
        <p:txBody>
          <a:bodyPr wrap="square">
            <a:spAutoFit/>
          </a:bodyPr>
          <a:lstStyle/>
          <a:p>
            <a:pPr algn="just"/>
            <a:r>
              <a:rPr lang="es-GT" sz="2400" dirty="0" smtClean="0">
                <a:latin typeface="+mj-lt"/>
              </a:rPr>
              <a:t>Para el caso de la región de Centroamérica y </a:t>
            </a:r>
            <a:r>
              <a:rPr lang="es-ES" sz="2400" dirty="0" smtClean="0">
                <a:latin typeface="+mj-lt"/>
              </a:rPr>
              <a:t>República Dominicana, se tiene el “Memorando </a:t>
            </a:r>
            <a:r>
              <a:rPr lang="es-GT" sz="2400" dirty="0" smtClean="0">
                <a:latin typeface="+mj-lt"/>
              </a:rPr>
              <a:t>Multilateral de Intercambio de Información y Cooperación Mutua para la Supervisión Consolidada y Transfronteriza”, cuyo objetivo principal es la cooperación para la supervisión consolidada de </a:t>
            </a:r>
            <a:r>
              <a:rPr lang="es-ES" sz="2400" dirty="0" smtClean="0">
                <a:latin typeface="+mj-lt"/>
              </a:rPr>
              <a:t>establecimientos transfronterizos.</a:t>
            </a:r>
            <a:endParaRPr lang="es-MX" sz="2400" dirty="0">
              <a:latin typeface="+mj-lt"/>
            </a:endParaRPr>
          </a:p>
        </p:txBody>
      </p:sp>
      <p:sp>
        <p:nvSpPr>
          <p:cNvPr id="6" name="5 CuadroTexto"/>
          <p:cNvSpPr txBox="1"/>
          <p:nvPr/>
        </p:nvSpPr>
        <p:spPr>
          <a:xfrm>
            <a:off x="685800" y="914400"/>
            <a:ext cx="8229600" cy="584775"/>
          </a:xfrm>
          <a:prstGeom prst="rect">
            <a:avLst/>
          </a:prstGeom>
          <a:noFill/>
        </p:spPr>
        <p:txBody>
          <a:bodyPr wrap="square" rtlCol="0">
            <a:spAutoFit/>
          </a:bodyPr>
          <a:lstStyle/>
          <a:p>
            <a:pPr algn="ctr"/>
            <a:r>
              <a:rPr lang="es-ES" sz="3200" dirty="0" smtClean="0">
                <a:latin typeface="+mj-lt"/>
              </a:rPr>
              <a:t>INTERCAMBIO DE INFORMACIÓN</a:t>
            </a:r>
          </a:p>
        </p:txBody>
      </p:sp>
      <p:pic>
        <p:nvPicPr>
          <p:cNvPr id="7"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1752600" y="2743200"/>
            <a:ext cx="7620000" cy="646331"/>
          </a:xfrm>
          <a:prstGeom prst="rect">
            <a:avLst/>
          </a:prstGeom>
        </p:spPr>
        <p:txBody>
          <a:bodyPr wrap="square">
            <a:spAutoFit/>
          </a:bodyPr>
          <a:lstStyle/>
          <a:p>
            <a:pPr algn="just"/>
            <a:r>
              <a:rPr lang="es-GT" sz="3600" dirty="0" smtClean="0">
                <a:latin typeface="+mj-lt"/>
              </a:rPr>
              <a:t>GRACIAS POR SU ATENCION</a:t>
            </a:r>
            <a:endParaRPr lang="es-MX" sz="3600" dirty="0">
              <a:latin typeface="+mj-lt"/>
            </a:endParaRPr>
          </a:p>
        </p:txBody>
      </p:sp>
      <p:pic>
        <p:nvPicPr>
          <p:cNvPr id="7"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609600"/>
            <a:ext cx="7854696" cy="810064"/>
          </a:xfrm>
        </p:spPr>
        <p:txBody>
          <a:bodyPr>
            <a:normAutofit fontScale="92500"/>
          </a:bodyPr>
          <a:lstStyle/>
          <a:p>
            <a:pPr algn="ctr"/>
            <a:r>
              <a:rPr lang="es-SV" sz="4800" dirty="0" smtClean="0">
                <a:latin typeface="+mj-lt"/>
              </a:rPr>
              <a:t>CONGLOMERADO FINANCIERO</a:t>
            </a:r>
            <a:endParaRPr lang="es-ES" sz="4800" dirty="0">
              <a:latin typeface="+mj-lt"/>
            </a:endParaRPr>
          </a:p>
        </p:txBody>
      </p:sp>
      <p:sp>
        <p:nvSpPr>
          <p:cNvPr id="6" name="5 CuadroTexto"/>
          <p:cNvSpPr txBox="1"/>
          <p:nvPr/>
        </p:nvSpPr>
        <p:spPr>
          <a:xfrm>
            <a:off x="990600" y="2362200"/>
            <a:ext cx="7543800" cy="2246769"/>
          </a:xfrm>
          <a:prstGeom prst="rect">
            <a:avLst/>
          </a:prstGeom>
          <a:noFill/>
        </p:spPr>
        <p:txBody>
          <a:bodyPr wrap="square" rtlCol="0">
            <a:spAutoFit/>
          </a:bodyPr>
          <a:lstStyle/>
          <a:p>
            <a:pPr algn="just"/>
            <a:r>
              <a:rPr lang="es-SV" sz="2800" dirty="0" smtClean="0">
                <a:latin typeface="+mj-lt"/>
              </a:rPr>
              <a:t>Es el conjunto de sociedades, caracterizado por el hecho de que más de un cincuenta por ciento de sus acciones es propiedad de una sociedad controladora, que también forma parte del grupo financiero.</a:t>
            </a:r>
            <a:endParaRPr lang="es-ES" sz="2800" dirty="0">
              <a:latin typeface="+mj-lt"/>
            </a:endParaRPr>
          </a:p>
        </p:txBody>
      </p:sp>
      <p:pic>
        <p:nvPicPr>
          <p:cNvPr id="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685800"/>
            <a:ext cx="7854696" cy="810064"/>
          </a:xfrm>
        </p:spPr>
        <p:txBody>
          <a:bodyPr>
            <a:normAutofit fontScale="92500"/>
          </a:bodyPr>
          <a:lstStyle/>
          <a:p>
            <a:pPr algn="ctr"/>
            <a:r>
              <a:rPr lang="es-SV" sz="4800" dirty="0" smtClean="0">
                <a:latin typeface="+mj-lt"/>
              </a:rPr>
              <a:t>CONGLOMERADO FINANCIERO</a:t>
            </a:r>
            <a:endParaRPr lang="es-ES" sz="4800" dirty="0">
              <a:latin typeface="+mj-lt"/>
            </a:endParaRPr>
          </a:p>
        </p:txBody>
      </p:sp>
      <p:sp>
        <p:nvSpPr>
          <p:cNvPr id="9" name="8 CuadroTexto"/>
          <p:cNvSpPr txBox="1"/>
          <p:nvPr/>
        </p:nvSpPr>
        <p:spPr>
          <a:xfrm>
            <a:off x="990600" y="1600200"/>
            <a:ext cx="7543800" cy="4893647"/>
          </a:xfrm>
          <a:prstGeom prst="rect">
            <a:avLst/>
          </a:prstGeom>
          <a:noFill/>
        </p:spPr>
        <p:txBody>
          <a:bodyPr wrap="square" rtlCol="0">
            <a:spAutoFit/>
          </a:bodyPr>
          <a:lstStyle/>
          <a:p>
            <a:pPr algn="just"/>
            <a:r>
              <a:rPr lang="es-GT" sz="2400" dirty="0" smtClean="0">
                <a:latin typeface="+mj-lt"/>
              </a:rPr>
              <a:t>El conglomerado financiero (CF) puede estar integrado por: </a:t>
            </a:r>
            <a:r>
              <a:rPr lang="es-ES" sz="2400" dirty="0" smtClean="0">
                <a:latin typeface="+mj-lt"/>
              </a:rPr>
              <a:t> bancos, sociedades de seguros, casas de corredores de bolsa, emisoras de tarjetas de crédito, casas de cambio de moneda extranjera, sociedades de arrendamiento </a:t>
            </a:r>
            <a:r>
              <a:rPr lang="es-GT" sz="2400" dirty="0" smtClean="0">
                <a:latin typeface="+mj-lt"/>
              </a:rPr>
              <a:t>financiero y almacenes generales de depósito.</a:t>
            </a:r>
            <a:endParaRPr lang="es-ES" sz="2400" dirty="0" smtClean="0">
              <a:latin typeface="+mj-lt"/>
            </a:endParaRPr>
          </a:p>
          <a:p>
            <a:pPr algn="just"/>
            <a:endParaRPr lang="es-ES" sz="2400" dirty="0" smtClean="0">
              <a:latin typeface="+mj-lt"/>
            </a:endParaRPr>
          </a:p>
          <a:p>
            <a:pPr algn="just"/>
            <a:r>
              <a:rPr lang="es-GT" sz="2400" dirty="0" smtClean="0">
                <a:latin typeface="+mj-lt"/>
              </a:rPr>
              <a:t>Además, integran el conglomerado, sociedades controladoras constituidas en el extranjero que operen en el mercado o entidades del sector financiero similares a las descritas, que estén debidamente reguladas y supervisadas en sus respectivos países.|</a:t>
            </a:r>
            <a:endParaRPr lang="es-ES" sz="2400" dirty="0">
              <a:latin typeface="+mj-lt"/>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533400"/>
            <a:ext cx="7854696" cy="810064"/>
          </a:xfrm>
        </p:spPr>
        <p:txBody>
          <a:bodyPr>
            <a:normAutofit fontScale="92500"/>
          </a:bodyPr>
          <a:lstStyle/>
          <a:p>
            <a:pPr algn="ctr"/>
            <a:r>
              <a:rPr lang="es-SV" sz="4800" dirty="0" smtClean="0">
                <a:latin typeface="+mj-lt"/>
              </a:rPr>
              <a:t>CONGLOMERADO FINANCIERO</a:t>
            </a:r>
            <a:endParaRPr lang="es-ES" sz="4800" dirty="0">
              <a:latin typeface="+mj-lt"/>
            </a:endParaRPr>
          </a:p>
        </p:txBody>
      </p:sp>
      <p:sp>
        <p:nvSpPr>
          <p:cNvPr id="9" name="8 CuadroTexto"/>
          <p:cNvSpPr txBox="1"/>
          <p:nvPr/>
        </p:nvSpPr>
        <p:spPr>
          <a:xfrm>
            <a:off x="990600" y="1524000"/>
            <a:ext cx="7543800" cy="4893647"/>
          </a:xfrm>
          <a:prstGeom prst="rect">
            <a:avLst/>
          </a:prstGeom>
          <a:noFill/>
        </p:spPr>
        <p:txBody>
          <a:bodyPr wrap="square" rtlCol="0">
            <a:spAutoFit/>
          </a:bodyPr>
          <a:lstStyle/>
          <a:p>
            <a:pPr algn="just"/>
            <a:r>
              <a:rPr lang="es-GT" sz="2400" dirty="0" smtClean="0">
                <a:latin typeface="+mj-lt"/>
              </a:rPr>
              <a:t>La sociedad controladora podrá ser una sociedad cuya finalidad exclusiva será la inversión en más del 50% de los capitales del conjunto de empresas que conforman un CF</a:t>
            </a:r>
            <a:r>
              <a:rPr lang="es-ES" sz="2400" dirty="0" smtClean="0">
                <a:latin typeface="+mj-lt"/>
              </a:rPr>
              <a:t>.</a:t>
            </a:r>
          </a:p>
          <a:p>
            <a:pPr algn="just"/>
            <a:endParaRPr lang="es-GT" sz="2400" dirty="0" smtClean="0">
              <a:latin typeface="+mj-lt"/>
            </a:endParaRPr>
          </a:p>
          <a:p>
            <a:pPr algn="just"/>
            <a:r>
              <a:rPr lang="es-GT" sz="2400" dirty="0" smtClean="0">
                <a:latin typeface="+mj-lt"/>
              </a:rPr>
              <a:t>Las controladoras están sujetas a la fiscalización de la SSF, e igualmente, sin perjuicio de las facultades de los demás organismos supervisores nacionales o extranjeros respecto de la fiscalización de las sociedades miembros del CF, la SSF tendrá acceso a la información de cada una de dichas sociedades, con el objeto de ejercer la supervisión consolidada del CF</a:t>
            </a:r>
            <a:r>
              <a:rPr lang="es-ES" sz="2400" dirty="0" smtClean="0">
                <a:latin typeface="+mj-lt"/>
              </a:rPr>
              <a:t>.</a:t>
            </a:r>
            <a:endParaRPr lang="es-ES" sz="2400" dirty="0">
              <a:latin typeface="+mj-lt"/>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762000"/>
            <a:ext cx="7854696" cy="609600"/>
          </a:xfrm>
        </p:spPr>
        <p:txBody>
          <a:bodyPr>
            <a:normAutofit fontScale="47500" lnSpcReduction="20000"/>
          </a:bodyPr>
          <a:lstStyle/>
          <a:p>
            <a:pPr algn="ctr"/>
            <a:r>
              <a:rPr lang="es-ES" sz="8000" b="1" dirty="0" smtClean="0">
                <a:latin typeface="+mj-lt"/>
              </a:rPr>
              <a:t>PRINCIPIOS BÁSICOS DE SEGUROS</a:t>
            </a:r>
          </a:p>
        </p:txBody>
      </p:sp>
      <p:sp>
        <p:nvSpPr>
          <p:cNvPr id="9" name="8 CuadroTexto"/>
          <p:cNvSpPr txBox="1"/>
          <p:nvPr/>
        </p:nvSpPr>
        <p:spPr>
          <a:xfrm>
            <a:off x="990600" y="1752600"/>
            <a:ext cx="7543800" cy="4493538"/>
          </a:xfrm>
          <a:prstGeom prst="rect">
            <a:avLst/>
          </a:prstGeom>
          <a:noFill/>
        </p:spPr>
        <p:txBody>
          <a:bodyPr wrap="square" rtlCol="0">
            <a:spAutoFit/>
          </a:bodyPr>
          <a:lstStyle/>
          <a:p>
            <a:pPr algn="just"/>
            <a:r>
              <a:rPr lang="es-GT" sz="2200" dirty="0" smtClean="0">
                <a:latin typeface="+mj-lt"/>
              </a:rPr>
              <a:t>La Asociación Internacional de Supervisores de Seguros (IAIS), en el </a:t>
            </a:r>
            <a:r>
              <a:rPr lang="es-ES" sz="2200" dirty="0" smtClean="0">
                <a:latin typeface="+mj-lt"/>
              </a:rPr>
              <a:t>Principio Básico 17, denominado Supervisión de </a:t>
            </a:r>
            <a:r>
              <a:rPr lang="es-GT" sz="2200" dirty="0" smtClean="0">
                <a:latin typeface="+mj-lt"/>
              </a:rPr>
              <a:t>Grupo, establece las condiciones para que los supervisores de todas las jurisdicciones tengan puntos de referencia para realizar una supervisión efectiva de los conglomerados.</a:t>
            </a:r>
          </a:p>
          <a:p>
            <a:pPr algn="just"/>
            <a:endParaRPr lang="es-GT" sz="2200" dirty="0" smtClean="0">
              <a:latin typeface="+mj-lt"/>
            </a:endParaRPr>
          </a:p>
          <a:p>
            <a:pPr algn="just"/>
            <a:r>
              <a:rPr lang="es-GT" sz="2200" dirty="0" smtClean="0">
                <a:latin typeface="+mj-lt"/>
              </a:rPr>
              <a:t>La supervisión efectiva según el estándar no debe limitarse a la supervisión individual, sino a las operaciones de otras compañías del grupo incluyendo la tenedora, deberán ser tomadas en cuenta para evaluar en su totalidad la  exposición al riesgo de las </a:t>
            </a:r>
            <a:r>
              <a:rPr lang="es-ES" sz="2200" dirty="0" smtClean="0">
                <a:latin typeface="+mj-lt"/>
              </a:rPr>
              <a:t>aseguradoras, grupos de  aseguradoras o conglomerados</a:t>
            </a:r>
            <a:r>
              <a:rPr lang="es-ES" sz="2200" dirty="0" smtClean="0"/>
              <a:t>.</a:t>
            </a:r>
            <a:endParaRPr lang="es-ES" sz="2200" dirty="0">
              <a:latin typeface="+mj-lt"/>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90600" y="1676400"/>
            <a:ext cx="7543800" cy="4524315"/>
          </a:xfrm>
          <a:prstGeom prst="rect">
            <a:avLst/>
          </a:prstGeom>
          <a:noFill/>
        </p:spPr>
        <p:txBody>
          <a:bodyPr wrap="square" rtlCol="0">
            <a:spAutoFit/>
          </a:bodyPr>
          <a:lstStyle/>
          <a:p>
            <a:pPr algn="just"/>
            <a:r>
              <a:rPr lang="es-GT" sz="2400" dirty="0" smtClean="0">
                <a:latin typeface="+mj-lt"/>
              </a:rPr>
              <a:t>El principio enfatiza que una aseguradora que pertenezca a un conglomerado, en ocasiones, altera su perfil de riesgo, su posición financiera, el papel de la administración y su estrategia de negocios, por el hecho de pertenecer al </a:t>
            </a:r>
            <a:r>
              <a:rPr lang="es-ES" sz="2400" dirty="0" smtClean="0">
                <a:latin typeface="+mj-lt"/>
              </a:rPr>
              <a:t>mismo.</a:t>
            </a:r>
          </a:p>
          <a:p>
            <a:pPr algn="just"/>
            <a:endParaRPr lang="es-GT" sz="2400" dirty="0" smtClean="0">
              <a:latin typeface="+mj-lt"/>
            </a:endParaRPr>
          </a:p>
          <a:p>
            <a:pPr algn="just"/>
            <a:r>
              <a:rPr lang="es-GT" sz="2400" dirty="0" smtClean="0">
                <a:latin typeface="+mj-lt"/>
              </a:rPr>
              <a:t>Por esa razón, exhorta a los supervisores a que deben contar con disposiciones legales y de una supervisión que aborde apropiadamente el perfil de la aseguradora, garantizando una adecuada evaluación del grupo y acciones apropiadas de parte de los supervisores.</a:t>
            </a:r>
            <a:endParaRPr lang="es-ES" sz="2200" dirty="0">
              <a:latin typeface="+mj-lt"/>
            </a:endParaRPr>
          </a:p>
        </p:txBody>
      </p:sp>
      <p:sp>
        <p:nvSpPr>
          <p:cNvPr id="7" name="2 Subtítulo"/>
          <p:cNvSpPr>
            <a:spLocks noGrp="1"/>
          </p:cNvSpPr>
          <p:nvPr>
            <p:ph type="subTitle" idx="1"/>
          </p:nvPr>
        </p:nvSpPr>
        <p:spPr>
          <a:xfrm>
            <a:off x="685800" y="838200"/>
            <a:ext cx="7854696" cy="609600"/>
          </a:xfrm>
        </p:spPr>
        <p:txBody>
          <a:bodyPr>
            <a:normAutofit fontScale="47500" lnSpcReduction="20000"/>
          </a:bodyPr>
          <a:lstStyle/>
          <a:p>
            <a:pPr algn="ctr"/>
            <a:r>
              <a:rPr lang="es-ES" sz="8000" b="1" dirty="0" smtClean="0">
                <a:latin typeface="+mj-lt"/>
              </a:rPr>
              <a:t>PRINCIPIOS BÁSICOS DE SEGUROS</a:t>
            </a: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2000" y="762000"/>
            <a:ext cx="7854696" cy="810064"/>
          </a:xfrm>
        </p:spPr>
        <p:txBody>
          <a:bodyPr>
            <a:normAutofit lnSpcReduction="10000"/>
          </a:bodyPr>
          <a:lstStyle/>
          <a:p>
            <a:pPr algn="ctr"/>
            <a:r>
              <a:rPr lang="es-SV" sz="4800" dirty="0" smtClean="0">
                <a:latin typeface="+mj-lt"/>
              </a:rPr>
              <a:t>PRINCIPIOS CONTABLES</a:t>
            </a:r>
            <a:endParaRPr lang="es-ES" sz="4800" dirty="0">
              <a:latin typeface="+mj-lt"/>
            </a:endParaRPr>
          </a:p>
        </p:txBody>
      </p:sp>
      <p:sp>
        <p:nvSpPr>
          <p:cNvPr id="9" name="8 CuadroTexto"/>
          <p:cNvSpPr txBox="1"/>
          <p:nvPr/>
        </p:nvSpPr>
        <p:spPr>
          <a:xfrm>
            <a:off x="990600" y="2057400"/>
            <a:ext cx="7543800" cy="3539430"/>
          </a:xfrm>
          <a:prstGeom prst="rect">
            <a:avLst/>
          </a:prstGeom>
          <a:noFill/>
        </p:spPr>
        <p:txBody>
          <a:bodyPr wrap="square" rtlCol="0">
            <a:spAutoFit/>
          </a:bodyPr>
          <a:lstStyle/>
          <a:p>
            <a:pPr algn="just"/>
            <a:r>
              <a:rPr lang="es-GT" sz="2800" dirty="0" smtClean="0">
                <a:latin typeface="+mj-lt"/>
              </a:rPr>
              <a:t>El estándar internacional de contabilidad  Estados Financieros Consolidados y Tratamiento Contable de Inversiones en Subsidiarias </a:t>
            </a:r>
            <a:r>
              <a:rPr lang="es-GT" sz="2800" dirty="0" smtClean="0">
                <a:latin typeface="Trebuchet MS" pitchFamily="34" charset="0"/>
              </a:rPr>
              <a:t>(NIC-27), d</a:t>
            </a:r>
            <a:r>
              <a:rPr lang="es-GT" sz="2800" dirty="0" smtClean="0">
                <a:latin typeface="+mj-lt"/>
              </a:rPr>
              <a:t>efine que el control de las empresas está circunscrito a la facultad de gobernar las políticas financieras y operativas de una empresa, con el fin de obtener beneficios en sus actividades.</a:t>
            </a:r>
            <a:endParaRPr lang="es-ES" sz="2800" dirty="0">
              <a:latin typeface="+mj-lt"/>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990600" y="1752600"/>
            <a:ext cx="7543800" cy="4062651"/>
          </a:xfrm>
          <a:prstGeom prst="rect">
            <a:avLst/>
          </a:prstGeom>
          <a:noFill/>
        </p:spPr>
        <p:txBody>
          <a:bodyPr wrap="square" rtlCol="0">
            <a:spAutoFit/>
          </a:bodyPr>
          <a:lstStyle/>
          <a:p>
            <a:pPr algn="just"/>
            <a:r>
              <a:rPr lang="es-GT" sz="2200" dirty="0" smtClean="0">
                <a:latin typeface="+mj-lt"/>
              </a:rPr>
              <a:t>Las subsidiarias serán las empresas que están bajo el control de otra, conocida como matriz o controladora, la cual tiene una o más subsidiarias, y el grupo de empresas, la controladora que tiene una o más subsidiarias.</a:t>
            </a:r>
          </a:p>
          <a:p>
            <a:pPr algn="just"/>
            <a:endParaRPr lang="es-GT" sz="800" dirty="0" smtClean="0">
              <a:latin typeface="+mj-lt"/>
            </a:endParaRPr>
          </a:p>
          <a:p>
            <a:pPr algn="just"/>
            <a:r>
              <a:rPr lang="es-GT" sz="2200" dirty="0" smtClean="0">
                <a:latin typeface="+mj-lt"/>
              </a:rPr>
              <a:t>El estándar establece la obligación de consolidar sus estados financieros preparados con políticas contables </a:t>
            </a:r>
            <a:r>
              <a:rPr lang="es-ES" sz="2200" dirty="0" smtClean="0">
                <a:latin typeface="+mj-lt"/>
              </a:rPr>
              <a:t>uniformes para transacciones similares, a efecto de realizar </a:t>
            </a:r>
            <a:r>
              <a:rPr lang="es-GT" sz="2200" dirty="0" smtClean="0">
                <a:latin typeface="+mj-lt"/>
              </a:rPr>
              <a:t>comparaciones de un período contable a otro.</a:t>
            </a:r>
          </a:p>
          <a:p>
            <a:pPr algn="just"/>
            <a:endParaRPr lang="es-GT" sz="800" dirty="0" smtClean="0">
              <a:latin typeface="+mj-lt"/>
            </a:endParaRPr>
          </a:p>
          <a:p>
            <a:pPr algn="just"/>
            <a:r>
              <a:rPr lang="es-GT" sz="2200" dirty="0" smtClean="0">
                <a:latin typeface="+mj-lt"/>
              </a:rPr>
              <a:t>Los supervisores deben exigir la consolidación de estados financieros de las entidades que </a:t>
            </a:r>
            <a:r>
              <a:rPr lang="es-ES" sz="2200" dirty="0" smtClean="0">
                <a:latin typeface="+mj-lt"/>
              </a:rPr>
              <a:t>conforman los conglomerados .</a:t>
            </a:r>
            <a:endParaRPr lang="es-ES" sz="2200" dirty="0">
              <a:latin typeface="+mj-lt"/>
            </a:endParaRPr>
          </a:p>
        </p:txBody>
      </p:sp>
      <p:sp>
        <p:nvSpPr>
          <p:cNvPr id="7" name="2 Subtítulo"/>
          <p:cNvSpPr txBox="1">
            <a:spLocks/>
          </p:cNvSpPr>
          <p:nvPr/>
        </p:nvSpPr>
        <p:spPr>
          <a:xfrm>
            <a:off x="685800" y="685800"/>
            <a:ext cx="7854696" cy="810064"/>
          </a:xfrm>
          <a:prstGeom prst="rect">
            <a:avLst/>
          </a:prstGeom>
        </p:spPr>
        <p:txBody>
          <a:bodyPr vert="horz" lIns="0" rIns="18288">
            <a:normAutofit lnSpcReduction="1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SV" sz="4800" b="0" i="0" u="none" strike="noStrike" kern="1200" cap="none" spc="0" normalizeH="0" baseline="0" noProof="0" dirty="0" smtClean="0">
                <a:ln>
                  <a:noFill/>
                </a:ln>
                <a:solidFill>
                  <a:schemeClr val="tx1"/>
                </a:solidFill>
                <a:effectLst/>
                <a:uLnTx/>
                <a:uFillTx/>
                <a:latin typeface="+mj-lt"/>
                <a:ea typeface="+mn-ea"/>
                <a:cs typeface="+mn-cs"/>
              </a:rPr>
              <a:t>PRINCIPIOS CONTABLES</a:t>
            </a:r>
            <a:endParaRPr kumimoji="0" lang="es-ES" sz="4800" b="0"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678</TotalTime>
  <Words>1609</Words>
  <Application>Microsoft Office PowerPoint</Application>
  <PresentationFormat>Presentación en pantalla (4:3)</PresentationFormat>
  <Paragraphs>162</Paragraphs>
  <Slides>28</Slides>
  <Notes>5</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Flujo</vt:lpstr>
      <vt:lpstr>SEMINARIO DE CAPACITACION REGIONAL IAIS-ASSAL-FIDES 2009</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vector>
  </TitlesOfParts>
  <Company>ssf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DE CAPACITACION REGIONAL IAIS-ASSAL-FIDES 2009</dc:title>
  <dc:creator>rifg</dc:creator>
  <cp:lastModifiedBy>Soporte</cp:lastModifiedBy>
  <cp:revision>68</cp:revision>
  <dcterms:created xsi:type="dcterms:W3CDTF">2009-11-10T15:40:51Z</dcterms:created>
  <dcterms:modified xsi:type="dcterms:W3CDTF">2009-11-23T13:33:13Z</dcterms:modified>
</cp:coreProperties>
</file>