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sldIdLst>
    <p:sldId id="357" r:id="rId2"/>
    <p:sldId id="416" r:id="rId3"/>
    <p:sldId id="367" r:id="rId4"/>
    <p:sldId id="368" r:id="rId5"/>
    <p:sldId id="369" r:id="rId6"/>
    <p:sldId id="370" r:id="rId7"/>
    <p:sldId id="423" r:id="rId8"/>
    <p:sldId id="419" r:id="rId9"/>
    <p:sldId id="454" r:id="rId10"/>
    <p:sldId id="470" r:id="rId11"/>
    <p:sldId id="471" r:id="rId12"/>
    <p:sldId id="405" r:id="rId13"/>
    <p:sldId id="424" r:id="rId14"/>
    <p:sldId id="371" r:id="rId15"/>
    <p:sldId id="374" r:id="rId16"/>
    <p:sldId id="373" r:id="rId17"/>
    <p:sldId id="372" r:id="rId18"/>
    <p:sldId id="366" r:id="rId19"/>
    <p:sldId id="377" r:id="rId20"/>
    <p:sldId id="375" r:id="rId21"/>
    <p:sldId id="409" r:id="rId22"/>
    <p:sldId id="376" r:id="rId23"/>
    <p:sldId id="383" r:id="rId24"/>
    <p:sldId id="384" r:id="rId25"/>
    <p:sldId id="380" r:id="rId26"/>
    <p:sldId id="410" r:id="rId27"/>
    <p:sldId id="381" r:id="rId28"/>
    <p:sldId id="385" r:id="rId29"/>
    <p:sldId id="406" r:id="rId30"/>
    <p:sldId id="386" r:id="rId31"/>
    <p:sldId id="387" r:id="rId32"/>
    <p:sldId id="472" r:id="rId33"/>
    <p:sldId id="408" r:id="rId34"/>
    <p:sldId id="401" r:id="rId35"/>
    <p:sldId id="425" r:id="rId36"/>
    <p:sldId id="403" r:id="rId3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DDDDDD"/>
    <a:srgbClr val="3366FF"/>
    <a:srgbClr val="0066FF"/>
    <a:srgbClr val="3399F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72" y="666"/>
      </p:cViewPr>
      <p:guideLst>
        <p:guide orient="horz" pos="4201"/>
        <p:guide orient="horz" pos="1162"/>
        <p:guide orient="horz" pos="2160"/>
        <p:guide pos="2880"/>
        <p:guide pos="158"/>
        <p:guide pos="56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06/relationships/legacyDocTextInfo" Target="legacyDocTextInfo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Office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Office_Excel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Office_Excel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Office_Excel5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Office_Excel6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11"/>
  <c:chart>
    <c:title>
      <c:tx>
        <c:rich>
          <a:bodyPr/>
          <a:lstStyle/>
          <a:p>
            <a:pPr>
              <a:defRPr sz="1400"/>
            </a:pPr>
            <a:r>
              <a:rPr lang="en-US" sz="1400" b="1" u="sng" dirty="0" err="1" smtClean="0">
                <a:solidFill>
                  <a:srgbClr val="000066"/>
                </a:solidFill>
              </a:rPr>
              <a:t>ACTIVOS</a:t>
            </a:r>
            <a:r>
              <a:rPr lang="en-US" sz="1400" b="1" u="sng" dirty="0" smtClean="0">
                <a:solidFill>
                  <a:srgbClr val="000066"/>
                </a:solidFill>
              </a:rPr>
              <a:t> = USD 52,147 MM</a:t>
            </a:r>
            <a:endParaRPr lang="en-US" sz="1400" b="1" u="sng" dirty="0">
              <a:solidFill>
                <a:srgbClr val="000066"/>
              </a:solidFill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7575922509490971"/>
          <c:w val="0.99474714113920759"/>
          <c:h val="0.76615418312308192"/>
        </c:manualLayout>
      </c:layout>
      <c:pie3DChart>
        <c:varyColors val="1"/>
        <c:ser>
          <c:idx val="1"/>
          <c:order val="1"/>
          <c:tx>
            <c:strRef>
              <c:f>Hoja1!$A$2</c:f>
              <c:strCache>
                <c:ptCount val="1"/>
                <c:pt idx="0">
                  <c:v>Part.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chemeClr val="accent1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</c:dLbl>
            <c:dLbl>
              <c:idx val="1"/>
              <c:layout>
                <c:manualLayout>
                  <c:x val="0.22730849492633048"/>
                  <c:y val="-0.13438149344700978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0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Hoja1!$B$1:$C$1</c:f>
              <c:strCache>
                <c:ptCount val="2"/>
                <c:pt idx="0">
                  <c:v>Foráneo</c:v>
                </c:pt>
                <c:pt idx="1">
                  <c:v>Doméstico</c:v>
                </c:pt>
              </c:strCache>
            </c:strRef>
          </c:cat>
          <c:val>
            <c:numRef>
              <c:f>Hoja1!$B$2:$C$2</c:f>
              <c:numCache>
                <c:formatCode>General</c:formatCode>
                <c:ptCount val="2"/>
                <c:pt idx="0">
                  <c:v>39.64</c:v>
                </c:pt>
                <c:pt idx="1">
                  <c:v>60.36</c:v>
                </c:pt>
              </c:numCache>
            </c:numRef>
          </c:val>
        </c:ser>
        <c:ser>
          <c:idx val="0"/>
          <c:order val="0"/>
          <c:tx>
            <c:strRef>
              <c:f>Hoja1!$A$2</c:f>
              <c:strCache>
                <c:ptCount val="1"/>
                <c:pt idx="0">
                  <c:v>Part.</c:v>
                </c:pt>
              </c:strCache>
            </c:strRef>
          </c:tx>
          <c:dLbls>
            <c:dLbl>
              <c:idx val="0"/>
              <c:layout>
                <c:manualLayout>
                  <c:x val="-0.27369431891252693"/>
                  <c:y val="5.4125113066004156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25376199760481832"/>
                  <c:y val="-0.14997860976206456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lang="es-ES" sz="1200" noProof="0">
                    <a:solidFill>
                      <a:srgbClr val="000066"/>
                    </a:solidFill>
                  </a:defRPr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Hoja1!$B$1:$C$1</c:f>
              <c:strCache>
                <c:ptCount val="2"/>
                <c:pt idx="0">
                  <c:v>Foráneo</c:v>
                </c:pt>
                <c:pt idx="1">
                  <c:v>Doméstico</c:v>
                </c:pt>
              </c:strCache>
            </c:strRef>
          </c:cat>
          <c:val>
            <c:numRef>
              <c:f>Hoja1!$B$2:$C$2</c:f>
              <c:numCache>
                <c:formatCode>General</c:formatCode>
                <c:ptCount val="2"/>
                <c:pt idx="0">
                  <c:v>39.64</c:v>
                </c:pt>
                <c:pt idx="1">
                  <c:v>60.36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400"/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11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en-US" sz="1600" b="1" u="sng" dirty="0" err="1" smtClean="0">
                <a:solidFill>
                  <a:srgbClr val="000066"/>
                </a:solidFill>
              </a:rPr>
              <a:t>PATRIMONIO</a:t>
            </a:r>
            <a:r>
              <a:rPr lang="en-US" sz="1600" b="1" u="sng" dirty="0" smtClean="0">
                <a:solidFill>
                  <a:srgbClr val="000066"/>
                </a:solidFill>
              </a:rPr>
              <a:t> = USD 4,825 MM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7575922509490971"/>
          <c:w val="0.99474714113920759"/>
          <c:h val="0.76615418312308203"/>
        </c:manualLayout>
      </c:layout>
      <c:pie3DChart>
        <c:varyColors val="1"/>
        <c:ser>
          <c:idx val="1"/>
          <c:order val="1"/>
          <c:tx>
            <c:strRef>
              <c:f>Hoja1!$A$2</c:f>
              <c:strCache>
                <c:ptCount val="1"/>
                <c:pt idx="0">
                  <c:v>Part.</c:v>
                </c:pt>
              </c:strCache>
            </c:strRef>
          </c:tx>
          <c:spPr>
            <a:solidFill>
              <a:srgbClr val="BBE0E3"/>
            </a:solidFill>
          </c:spPr>
          <c:dPt>
            <c:idx val="0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-0.21741381671178323"/>
                  <c:y val="1.9255289759812257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showCatName val="1"/>
              <c:showPercent val="1"/>
            </c:dLbl>
            <c:dLbl>
              <c:idx val="1"/>
              <c:layout>
                <c:manualLayout>
                  <c:x val="0.20936394602300243"/>
                  <c:y val="-0.11724280751997515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Hoja1!$B$1:$C$1</c:f>
              <c:strCache>
                <c:ptCount val="2"/>
                <c:pt idx="0">
                  <c:v>Foráneo</c:v>
                </c:pt>
                <c:pt idx="1">
                  <c:v>Doméstico</c:v>
                </c:pt>
              </c:strCache>
            </c:strRef>
          </c:cat>
          <c:val>
            <c:numRef>
              <c:f>Hoja1!$B$2:$C$2</c:f>
              <c:numCache>
                <c:formatCode>General</c:formatCode>
                <c:ptCount val="2"/>
                <c:pt idx="0">
                  <c:v>46.78</c:v>
                </c:pt>
                <c:pt idx="1">
                  <c:v>53.220000000000013</c:v>
                </c:pt>
              </c:numCache>
            </c:numRef>
          </c:val>
        </c:ser>
        <c:ser>
          <c:idx val="0"/>
          <c:order val="0"/>
          <c:tx>
            <c:strRef>
              <c:f>Hoja1!$A$2</c:f>
              <c:strCache>
                <c:ptCount val="1"/>
                <c:pt idx="0">
                  <c:v>Part.</c:v>
                </c:pt>
              </c:strCache>
            </c:strRef>
          </c:tx>
          <c:dLbls>
            <c:dLbl>
              <c:idx val="0"/>
              <c:layout>
                <c:manualLayout>
                  <c:x val="-0.27369431891252693"/>
                  <c:y val="5.4125113066004156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25376199760481832"/>
                  <c:y val="-0.14997860976206459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lang="es-ES" sz="1200" noProof="0">
                    <a:solidFill>
                      <a:srgbClr val="000066"/>
                    </a:solidFill>
                  </a:defRPr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Hoja1!$B$1:$C$1</c:f>
              <c:strCache>
                <c:ptCount val="2"/>
                <c:pt idx="0">
                  <c:v>Foráneo</c:v>
                </c:pt>
                <c:pt idx="1">
                  <c:v>Doméstico</c:v>
                </c:pt>
              </c:strCache>
            </c:strRef>
          </c:cat>
          <c:val>
            <c:numRef>
              <c:f>Hoja1!$B$2:$C$2</c:f>
              <c:numCache>
                <c:formatCode>General</c:formatCode>
                <c:ptCount val="2"/>
                <c:pt idx="0">
                  <c:v>46.78</c:v>
                </c:pt>
                <c:pt idx="1">
                  <c:v>53.220000000000013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400"/>
      </a:pPr>
      <a:endParaRPr lang="es-E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11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b="1" u="sng" dirty="0" err="1" smtClean="0">
                <a:solidFill>
                  <a:srgbClr val="000066"/>
                </a:solidFill>
              </a:rPr>
              <a:t>ACTIVOS</a:t>
            </a:r>
            <a:r>
              <a:rPr lang="en-US" b="1" u="sng" dirty="0" smtClean="0">
                <a:solidFill>
                  <a:srgbClr val="000066"/>
                </a:solidFill>
              </a:rPr>
              <a:t> = USD 4,584 MM</a:t>
            </a:r>
            <a:endParaRPr lang="en-US" b="1" u="sng" dirty="0">
              <a:solidFill>
                <a:srgbClr val="000066"/>
              </a:solidFill>
            </a:endParaRPr>
          </a:p>
        </c:rich>
      </c:tx>
      <c:layout/>
    </c:title>
    <c:view3D>
      <c:rotX val="30"/>
      <c:rotY val="30"/>
      <c:perspective val="30"/>
    </c:view3D>
    <c:plotArea>
      <c:layout>
        <c:manualLayout>
          <c:layoutTarget val="inner"/>
          <c:xMode val="edge"/>
          <c:yMode val="edge"/>
          <c:x val="0"/>
          <c:y val="0.17575922509490971"/>
          <c:w val="0.99474714113920759"/>
          <c:h val="0.76615418312308203"/>
        </c:manualLayout>
      </c:layout>
      <c:pie3DChart>
        <c:varyColors val="1"/>
        <c:ser>
          <c:idx val="1"/>
          <c:order val="1"/>
          <c:tx>
            <c:strRef>
              <c:f>Hoja1!$A$2</c:f>
              <c:strCache>
                <c:ptCount val="1"/>
                <c:pt idx="0">
                  <c:v>Part.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BBE0E3">
                  <a:lumMod val="90000"/>
                </a:srgbClr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</c:dLbl>
            <c:dLbl>
              <c:idx val="1"/>
              <c:layout>
                <c:manualLayout>
                  <c:x val="0.22730849492633029"/>
                  <c:y val="-0.13438149344700981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Hoja1!$B$1:$C$1</c:f>
              <c:strCache>
                <c:ptCount val="2"/>
                <c:pt idx="0">
                  <c:v>Foráneo</c:v>
                </c:pt>
                <c:pt idx="1">
                  <c:v>Doméstico</c:v>
                </c:pt>
              </c:strCache>
            </c:strRef>
          </c:cat>
          <c:val>
            <c:numRef>
              <c:f>Hoja1!$B$2:$C$2</c:f>
              <c:numCache>
                <c:formatCode>General</c:formatCode>
                <c:ptCount val="2"/>
                <c:pt idx="0">
                  <c:v>21.39</c:v>
                </c:pt>
                <c:pt idx="1">
                  <c:v>78.61</c:v>
                </c:pt>
              </c:numCache>
            </c:numRef>
          </c:val>
        </c:ser>
        <c:ser>
          <c:idx val="0"/>
          <c:order val="0"/>
          <c:tx>
            <c:strRef>
              <c:f>Hoja1!$A$2</c:f>
              <c:strCache>
                <c:ptCount val="1"/>
                <c:pt idx="0">
                  <c:v>Part.</c:v>
                </c:pt>
              </c:strCache>
            </c:strRef>
          </c:tx>
          <c:dLbls>
            <c:dLbl>
              <c:idx val="0"/>
              <c:layout>
                <c:manualLayout>
                  <c:x val="-0.27369431891252693"/>
                  <c:y val="5.4125113066004156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25376199760481832"/>
                  <c:y val="-0.14997860976206459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lang="es-ES" sz="1200" noProof="0">
                    <a:solidFill>
                      <a:srgbClr val="000066"/>
                    </a:solidFill>
                  </a:defRPr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Hoja1!$B$1:$C$1</c:f>
              <c:strCache>
                <c:ptCount val="2"/>
                <c:pt idx="0">
                  <c:v>Foráneo</c:v>
                </c:pt>
                <c:pt idx="1">
                  <c:v>Doméstico</c:v>
                </c:pt>
              </c:strCache>
            </c:strRef>
          </c:cat>
          <c:val>
            <c:numRef>
              <c:f>Hoja1!$B$2:$C$2</c:f>
              <c:numCache>
                <c:formatCode>General</c:formatCode>
                <c:ptCount val="2"/>
                <c:pt idx="0">
                  <c:v>21.39</c:v>
                </c:pt>
                <c:pt idx="1">
                  <c:v>78.61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400"/>
      </a:pPr>
      <a:endParaRPr lang="es-E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11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b="1" u="sng" dirty="0" err="1" smtClean="0">
                <a:solidFill>
                  <a:srgbClr val="000066"/>
                </a:solidFill>
              </a:rPr>
              <a:t>PATRIMONIO</a:t>
            </a:r>
            <a:r>
              <a:rPr lang="en-US" b="1" u="sng" dirty="0" smtClean="0">
                <a:solidFill>
                  <a:srgbClr val="000066"/>
                </a:solidFill>
              </a:rPr>
              <a:t> = USD 722 MM</a:t>
            </a:r>
          </a:p>
        </c:rich>
      </c:tx>
      <c:layout/>
    </c:title>
    <c:view3D>
      <c:rotX val="30"/>
      <c:rotY val="30"/>
      <c:perspective val="30"/>
    </c:view3D>
    <c:plotArea>
      <c:layout>
        <c:manualLayout>
          <c:layoutTarget val="inner"/>
          <c:xMode val="edge"/>
          <c:yMode val="edge"/>
          <c:x val="0"/>
          <c:y val="0.17575922509490971"/>
          <c:w val="0.99474714113920759"/>
          <c:h val="0.76615418312308214"/>
        </c:manualLayout>
      </c:layout>
      <c:pie3DChart>
        <c:varyColors val="1"/>
        <c:ser>
          <c:idx val="1"/>
          <c:order val="1"/>
          <c:tx>
            <c:strRef>
              <c:f>Hoja1!$A$2</c:f>
              <c:strCache>
                <c:ptCount val="1"/>
                <c:pt idx="0">
                  <c:v>Part.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BBE0E3">
                  <a:lumMod val="90000"/>
                </a:srgbClr>
              </a:solidFill>
            </c:spPr>
          </c:dPt>
          <c:dLbls>
            <c:dLbl>
              <c:idx val="0"/>
              <c:layout>
                <c:manualLayout>
                  <c:x val="-0.21741381671178325"/>
                  <c:y val="1.925528975981226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showCatName val="1"/>
              <c:showPercent val="1"/>
            </c:dLbl>
            <c:dLbl>
              <c:idx val="1"/>
              <c:layout>
                <c:manualLayout>
                  <c:x val="0.20936394602300243"/>
                  <c:y val="-0.11724280751997515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Hoja1!$B$1:$C$1</c:f>
              <c:strCache>
                <c:ptCount val="2"/>
                <c:pt idx="0">
                  <c:v>Foráneo</c:v>
                </c:pt>
                <c:pt idx="1">
                  <c:v>Doméstico</c:v>
                </c:pt>
              </c:strCache>
            </c:strRef>
          </c:cat>
          <c:val>
            <c:numRef>
              <c:f>Hoja1!$B$2:$C$2</c:f>
              <c:numCache>
                <c:formatCode>General</c:formatCode>
                <c:ptCount val="2"/>
                <c:pt idx="0">
                  <c:v>21.23</c:v>
                </c:pt>
                <c:pt idx="1">
                  <c:v>78.77</c:v>
                </c:pt>
              </c:numCache>
            </c:numRef>
          </c:val>
        </c:ser>
        <c:ser>
          <c:idx val="0"/>
          <c:order val="0"/>
          <c:tx>
            <c:strRef>
              <c:f>Hoja1!$A$2</c:f>
              <c:strCache>
                <c:ptCount val="1"/>
                <c:pt idx="0">
                  <c:v>Part.</c:v>
                </c:pt>
              </c:strCache>
            </c:strRef>
          </c:tx>
          <c:dLbls>
            <c:dLbl>
              <c:idx val="0"/>
              <c:layout>
                <c:manualLayout>
                  <c:x val="-0.27369431891252693"/>
                  <c:y val="5.4125113066004156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25376199760481832"/>
                  <c:y val="-0.1499786097620646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lang="es-ES" sz="1200" noProof="0">
                    <a:solidFill>
                      <a:srgbClr val="000066"/>
                    </a:solidFill>
                  </a:defRPr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Hoja1!$B$1:$C$1</c:f>
              <c:strCache>
                <c:ptCount val="2"/>
                <c:pt idx="0">
                  <c:v>Foráneo</c:v>
                </c:pt>
                <c:pt idx="1">
                  <c:v>Doméstico</c:v>
                </c:pt>
              </c:strCache>
            </c:strRef>
          </c:cat>
          <c:val>
            <c:numRef>
              <c:f>Hoja1!$B$2:$C$2</c:f>
              <c:numCache>
                <c:formatCode>General</c:formatCode>
                <c:ptCount val="2"/>
                <c:pt idx="0">
                  <c:v>21.23</c:v>
                </c:pt>
                <c:pt idx="1">
                  <c:v>78.77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400"/>
      </a:pPr>
      <a:endParaRPr lang="es-E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11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b="1" u="sng" dirty="0" err="1" smtClean="0">
                <a:solidFill>
                  <a:srgbClr val="000066"/>
                </a:solidFill>
              </a:rPr>
              <a:t>FONDOS</a:t>
            </a:r>
            <a:r>
              <a:rPr lang="en-US" b="1" u="sng" dirty="0" smtClean="0">
                <a:solidFill>
                  <a:srgbClr val="000066"/>
                </a:solidFill>
              </a:rPr>
              <a:t> = USD 18,296 MM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7575922509490971"/>
          <c:w val="0.99474714113920759"/>
          <c:h val="0.76615418312308214"/>
        </c:manualLayout>
      </c:layout>
      <c:pie3DChart>
        <c:varyColors val="1"/>
        <c:ser>
          <c:idx val="1"/>
          <c:order val="1"/>
          <c:tx>
            <c:strRef>
              <c:f>Hoja1!$A$2</c:f>
              <c:strCache>
                <c:ptCount val="1"/>
                <c:pt idx="0">
                  <c:v>Part.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BBE0E3">
                  <a:lumMod val="90000"/>
                </a:srgbClr>
              </a:solidFill>
            </c:spPr>
          </c:dPt>
          <c:dLbls>
            <c:dLbl>
              <c:idx val="0"/>
              <c:layout>
                <c:manualLayout>
                  <c:x val="-0.24147582546851715"/>
                  <c:y val="1.8026333828895576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showCatName val="1"/>
              <c:showPercent val="1"/>
            </c:dLbl>
            <c:dLbl>
              <c:idx val="1"/>
              <c:layout>
                <c:manualLayout>
                  <c:x val="0.22730849492633032"/>
                  <c:y val="-0.13438149344700984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Hoja1!$B$1:$C$1</c:f>
              <c:strCache>
                <c:ptCount val="2"/>
                <c:pt idx="0">
                  <c:v>Foráneo</c:v>
                </c:pt>
                <c:pt idx="1">
                  <c:v>Doméstico</c:v>
                </c:pt>
              </c:strCache>
            </c:strRef>
          </c:cat>
          <c:val>
            <c:numRef>
              <c:f>Hoja1!$B$2:$C$2</c:f>
              <c:numCache>
                <c:formatCode>General</c:formatCode>
                <c:ptCount val="2"/>
                <c:pt idx="0">
                  <c:v>49.5</c:v>
                </c:pt>
                <c:pt idx="1">
                  <c:v>50.5</c:v>
                </c:pt>
              </c:numCache>
            </c:numRef>
          </c:val>
        </c:ser>
        <c:ser>
          <c:idx val="0"/>
          <c:order val="0"/>
          <c:tx>
            <c:strRef>
              <c:f>Hoja1!$A$2</c:f>
              <c:strCache>
                <c:ptCount val="1"/>
                <c:pt idx="0">
                  <c:v>Part.</c:v>
                </c:pt>
              </c:strCache>
            </c:strRef>
          </c:tx>
          <c:dLbls>
            <c:dLbl>
              <c:idx val="0"/>
              <c:layout>
                <c:manualLayout>
                  <c:x val="-0.27369431891252693"/>
                  <c:y val="5.4125113066004156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25376199760481832"/>
                  <c:y val="-0.1499786097620646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lang="es-ES" sz="1200" noProof="0">
                    <a:solidFill>
                      <a:srgbClr val="000066"/>
                    </a:solidFill>
                  </a:defRPr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Hoja1!$B$1:$C$1</c:f>
              <c:strCache>
                <c:ptCount val="2"/>
                <c:pt idx="0">
                  <c:v>Foráneo</c:v>
                </c:pt>
                <c:pt idx="1">
                  <c:v>Doméstico</c:v>
                </c:pt>
              </c:strCache>
            </c:strRef>
          </c:cat>
          <c:val>
            <c:numRef>
              <c:f>Hoja1!$B$2:$C$2</c:f>
              <c:numCache>
                <c:formatCode>General</c:formatCode>
                <c:ptCount val="2"/>
                <c:pt idx="0">
                  <c:v>49.5</c:v>
                </c:pt>
                <c:pt idx="1">
                  <c:v>50.5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400"/>
      </a:pPr>
      <a:endParaRPr lang="es-ES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11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b="1" u="sng" dirty="0" err="1" smtClean="0">
                <a:solidFill>
                  <a:srgbClr val="000066"/>
                </a:solidFill>
              </a:rPr>
              <a:t>PATRIMONIO</a:t>
            </a:r>
            <a:r>
              <a:rPr lang="en-US" b="1" u="sng" dirty="0" smtClean="0">
                <a:solidFill>
                  <a:srgbClr val="000066"/>
                </a:solidFill>
              </a:rPr>
              <a:t> = USD 314 MM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7575922509490971"/>
          <c:w val="0.99474714113920759"/>
          <c:h val="0.76615418312308226"/>
        </c:manualLayout>
      </c:layout>
      <c:pie3DChart>
        <c:varyColors val="1"/>
        <c:ser>
          <c:idx val="1"/>
          <c:order val="1"/>
          <c:tx>
            <c:strRef>
              <c:f>Hoja1!$A$2</c:f>
              <c:strCache>
                <c:ptCount val="1"/>
                <c:pt idx="0">
                  <c:v>Part.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BBE0E3">
                  <a:lumMod val="90000"/>
                </a:srgbClr>
              </a:solidFill>
            </c:spPr>
          </c:dPt>
          <c:dLbls>
            <c:dLbl>
              <c:idx val="0"/>
              <c:layout>
                <c:manualLayout>
                  <c:x val="-0.22393923567268467"/>
                  <c:y val="3.4941460938345936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showCatName val="1"/>
              <c:showPercent val="1"/>
            </c:dLbl>
            <c:dLbl>
              <c:idx val="1"/>
              <c:layout>
                <c:manualLayout>
                  <c:x val="0.20936394602300243"/>
                  <c:y val="-0.11724280751997515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Hoja1!$B$1:$C$1</c:f>
              <c:strCache>
                <c:ptCount val="2"/>
                <c:pt idx="0">
                  <c:v>Foráneo</c:v>
                </c:pt>
                <c:pt idx="1">
                  <c:v>Doméstico</c:v>
                </c:pt>
              </c:strCache>
            </c:strRef>
          </c:cat>
          <c:val>
            <c:numRef>
              <c:f>Hoja1!$B$2:$C$2</c:f>
              <c:numCache>
                <c:formatCode>General</c:formatCode>
                <c:ptCount val="2"/>
                <c:pt idx="0">
                  <c:v>41.85</c:v>
                </c:pt>
                <c:pt idx="1">
                  <c:v>58.15</c:v>
                </c:pt>
              </c:numCache>
            </c:numRef>
          </c:val>
        </c:ser>
        <c:ser>
          <c:idx val="0"/>
          <c:order val="0"/>
          <c:tx>
            <c:strRef>
              <c:f>Hoja1!$A$2</c:f>
              <c:strCache>
                <c:ptCount val="1"/>
                <c:pt idx="0">
                  <c:v>Part.</c:v>
                </c:pt>
              </c:strCache>
            </c:strRef>
          </c:tx>
          <c:dLbls>
            <c:dLbl>
              <c:idx val="0"/>
              <c:layout>
                <c:manualLayout>
                  <c:x val="-0.27369431891252693"/>
                  <c:y val="5.4125113066004156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25376199760481832"/>
                  <c:y val="-0.14997860976206467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lang="es-ES" sz="1200" noProof="0">
                    <a:solidFill>
                      <a:srgbClr val="000066"/>
                    </a:solidFill>
                  </a:defRPr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Hoja1!$B$1:$C$1</c:f>
              <c:strCache>
                <c:ptCount val="2"/>
                <c:pt idx="0">
                  <c:v>Foráneo</c:v>
                </c:pt>
                <c:pt idx="1">
                  <c:v>Doméstico</c:v>
                </c:pt>
              </c:strCache>
            </c:strRef>
          </c:cat>
          <c:val>
            <c:numRef>
              <c:f>Hoja1!$B$2:$C$2</c:f>
              <c:numCache>
                <c:formatCode>General</c:formatCode>
                <c:ptCount val="2"/>
                <c:pt idx="0">
                  <c:v>41.85</c:v>
                </c:pt>
                <c:pt idx="1">
                  <c:v>58.15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400"/>
      </a:pPr>
      <a:endParaRPr lang="es-ES"/>
    </a:p>
  </c:txPr>
  <c:externalData r:id="rId2"/>
</c:chartSpace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874814-F717-477E-BD6E-71F15866CC43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1B9D09-5C6B-4542-9489-8F91BE2B6E17}" type="slidenum">
              <a:rPr lang="es-ES"/>
              <a:pPr/>
              <a:t>8</a:t>
            </a:fld>
            <a:endParaRPr lang="es-ES"/>
          </a:p>
        </p:txBody>
      </p:sp>
      <p:sp>
        <p:nvSpPr>
          <p:cNvPr id="206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6851" name="Notes Placeholder 2"/>
          <p:cNvSpPr>
            <a:spLocks noGrp="1"/>
          </p:cNvSpPr>
          <p:nvPr>
            <p:ph type="body" idx="1"/>
          </p:nvPr>
        </p:nvSpPr>
        <p:spPr/>
        <p:txBody>
          <a:bodyPr lIns="91428" tIns="45714" rIns="91428" bIns="45714"/>
          <a:lstStyle/>
          <a:p>
            <a:endParaRPr lang="es-PE"/>
          </a:p>
        </p:txBody>
      </p:sp>
      <p:sp>
        <p:nvSpPr>
          <p:cNvPr id="20685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4" rIns="91428" bIns="45714" anchor="b"/>
          <a:lstStyle/>
          <a:p>
            <a:pPr algn="r" defTabSz="912813"/>
            <a:fld id="{8A83A29C-940C-4AFA-815C-AB1B0A9E82D6}" type="slidenum">
              <a:rPr lang="en-US" sz="1200"/>
              <a:pPr algn="r" defTabSz="912813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C5D1CB-4D8A-42B3-816A-A03EA0545CAF}" type="slidenum">
              <a:rPr lang="es-ES"/>
              <a:pPr/>
              <a:t>9</a:t>
            </a:fld>
            <a:endParaRPr lang="es-ES"/>
          </a:p>
        </p:txBody>
      </p:sp>
      <p:sp>
        <p:nvSpPr>
          <p:cNvPr id="208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8899" name="Notes Placeholder 2"/>
          <p:cNvSpPr>
            <a:spLocks noGrp="1"/>
          </p:cNvSpPr>
          <p:nvPr>
            <p:ph type="body" idx="1"/>
          </p:nvPr>
        </p:nvSpPr>
        <p:spPr/>
        <p:txBody>
          <a:bodyPr lIns="91428" tIns="45714" rIns="91428" bIns="45714"/>
          <a:lstStyle/>
          <a:p>
            <a:endParaRPr lang="es-PE"/>
          </a:p>
        </p:txBody>
      </p:sp>
      <p:sp>
        <p:nvSpPr>
          <p:cNvPr id="20890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4" rIns="91428" bIns="45714" anchor="b"/>
          <a:lstStyle/>
          <a:p>
            <a:pPr algn="r" defTabSz="912813"/>
            <a:fld id="{92E91935-973A-436F-9AF5-9EB438B8DE11}" type="slidenum">
              <a:rPr lang="en-US" sz="1200"/>
              <a:pPr algn="r" defTabSz="912813"/>
              <a:t>9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45AE60-A9F4-40AB-92F2-93C993AF5F3A}" type="slidenum">
              <a:rPr lang="es-ES"/>
              <a:pPr/>
              <a:t>13</a:t>
            </a:fld>
            <a:endParaRPr lang="es-ES"/>
          </a:p>
        </p:txBody>
      </p:sp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/>
        <p:txBody>
          <a:bodyPr lIns="91428" tIns="45714" rIns="91428" bIns="45714"/>
          <a:lstStyle/>
          <a:p>
            <a:endParaRPr lang="es-PE"/>
          </a:p>
        </p:txBody>
      </p:sp>
      <p:sp>
        <p:nvSpPr>
          <p:cNvPr id="21606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4" rIns="91428" bIns="45714" anchor="b"/>
          <a:lstStyle/>
          <a:p>
            <a:pPr algn="r" defTabSz="912813"/>
            <a:fld id="{94EABFFB-52EE-4908-838B-78935A815833}" type="slidenum">
              <a:rPr lang="en-US" sz="1200"/>
              <a:pPr algn="r" defTabSz="912813"/>
              <a:t>13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844675"/>
            <a:ext cx="8642350" cy="1800225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759575" y="6308725"/>
            <a:ext cx="2133600" cy="341313"/>
          </a:xfrm>
        </p:spPr>
        <p:txBody>
          <a:bodyPr/>
          <a:lstStyle>
            <a:lvl1pPr algn="r">
              <a:defRPr sz="1600"/>
            </a:lvl1pPr>
          </a:lstStyle>
          <a:p>
            <a:endParaRPr lang="es-P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50825" y="6308725"/>
            <a:ext cx="4103688" cy="360363"/>
          </a:xfrm>
        </p:spPr>
        <p:txBody>
          <a:bodyPr/>
          <a:lstStyle>
            <a:lvl1pPr>
              <a:defRPr sz="1600"/>
            </a:lvl1pPr>
          </a:lstStyle>
          <a:p>
            <a:r>
              <a:rPr lang="es-PE"/>
              <a:t>DRSCM - SAR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505200" y="6308725"/>
            <a:ext cx="2133600" cy="360363"/>
          </a:xfrm>
        </p:spPr>
        <p:txBody>
          <a:bodyPr/>
          <a:lstStyle>
            <a:lvl1pPr algn="r">
              <a:defRPr sz="1000" smtClean="0">
                <a:solidFill>
                  <a:srgbClr val="000066"/>
                </a:solidFill>
                <a:latin typeface="+mn-lt"/>
              </a:defRPr>
            </a:lvl1pPr>
          </a:lstStyle>
          <a:p>
            <a:pPr>
              <a:defRPr/>
            </a:pPr>
            <a:fld id="{1F342F46-3618-4146-ABFE-C86104FCD6E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E"/>
              <a:t>DRSCM - SAR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52E93-2F7D-4CC2-90DD-333A1806D55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32588" y="701675"/>
            <a:ext cx="2160587" cy="596741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0825" y="701675"/>
            <a:ext cx="6329363" cy="596741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E"/>
              <a:t>DRSCM - SAR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D6B53-74E9-4AAC-B967-4EC8CCFE548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825" y="701675"/>
            <a:ext cx="864235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250825" y="1844675"/>
            <a:ext cx="4244975" cy="48244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844675"/>
            <a:ext cx="4244975" cy="48244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3492500" y="6524625"/>
            <a:ext cx="2133600" cy="260350"/>
          </a:xfrm>
        </p:spPr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6538" y="6524625"/>
            <a:ext cx="4479925" cy="260350"/>
          </a:xfrm>
        </p:spPr>
        <p:txBody>
          <a:bodyPr/>
          <a:lstStyle>
            <a:lvl1pPr>
              <a:defRPr/>
            </a:lvl1pPr>
          </a:lstStyle>
          <a:p>
            <a:r>
              <a:rPr lang="es-PE"/>
              <a:t>DRSCM - SAR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2588" y="6524625"/>
            <a:ext cx="2133600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81530-BA97-4B99-965D-FC4B1C5A438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E"/>
              <a:t>DRSCM - SAR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E2897-A25F-40E2-B955-53C42071A08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E"/>
              <a:t>DRSCM - SAR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6373B-ADB0-4509-9A29-8579769D534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0825" y="1844675"/>
            <a:ext cx="424497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844675"/>
            <a:ext cx="424497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E"/>
              <a:t>DRSCM - SAR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747F8-B693-45BB-8BFB-E5B8FFFE7A8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E"/>
              <a:t>DRSCM - SAR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11934-CB57-4C4B-BD0C-94034ACFA9D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E"/>
              <a:t>DRSCM - SAR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B237A-1E54-400D-89CA-0C3F6CFF2E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E"/>
              <a:t>DRSCM - SAR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F9AA7-DBB3-4BCF-A05C-A7C31A0180F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E"/>
              <a:t>DRSCM - SAR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E8A39-A3C3-4DD6-901E-49A250CF641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E"/>
              <a:t>DRSCM - SAR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46C06-0E7B-46F8-B719-2C6FA4A0110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701675"/>
            <a:ext cx="8642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844675"/>
            <a:ext cx="864235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00" y="6524625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+mn-lt"/>
              </a:defRPr>
            </a:lvl1pPr>
          </a:lstStyle>
          <a:p>
            <a:endParaRPr lang="es-P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538" y="6524625"/>
            <a:ext cx="44799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66"/>
                </a:solidFill>
                <a:latin typeface="+mn-lt"/>
              </a:defRPr>
            </a:lvl1pPr>
          </a:lstStyle>
          <a:p>
            <a:r>
              <a:rPr lang="es-PE"/>
              <a:t>DRSCM - SAR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524625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rgbClr val="000066"/>
                </a:solidFill>
                <a:latin typeface="+mn-lt"/>
              </a:defRPr>
            </a:lvl1pPr>
          </a:lstStyle>
          <a:p>
            <a:pPr>
              <a:defRPr/>
            </a:pPr>
            <a:fld id="{4E5A29D0-9743-4035-8724-B13A228009D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0000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rgbClr val="0000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1600">
          <a:solidFill>
            <a:srgbClr val="0000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16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16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16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16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1600">
          <a:solidFill>
            <a:srgbClr val="000066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2C2A7C5B-3170-4844-B347-3D448C16490F}" type="datetime6">
              <a:rPr lang="es-PE"/>
              <a:pPr/>
              <a:t>Noviembre de 2009</a:t>
            </a:fld>
            <a:endParaRPr lang="es-P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PE"/>
              <a:t>Supervisión Consolidada</a:t>
            </a:r>
            <a:br>
              <a:rPr lang="es-PE"/>
            </a:br>
            <a:r>
              <a:rPr lang="es-PE"/>
              <a:t>en el Perú</a:t>
            </a:r>
            <a:endParaRPr lang="es-E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/>
              <a:t>Superintendencia de Banca, Seguros y AFP, Perú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Participación extranjera en sistema asegurador (</a:t>
            </a:r>
            <a:r>
              <a:rPr lang="es-ES" dirty="0" err="1" smtClean="0"/>
              <a:t>sep</a:t>
            </a:r>
            <a:r>
              <a:rPr lang="es-ES" dirty="0" smtClean="0"/>
              <a:t> 2009)</a:t>
            </a:r>
            <a:endParaRPr lang="es-ES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71406" y="2227219"/>
          <a:ext cx="3892547" cy="2428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11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071934" y="1792310"/>
          <a:ext cx="4857754" cy="496762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19251"/>
                <a:gridCol w="2024090"/>
                <a:gridCol w="1214413"/>
              </a:tblGrid>
              <a:tr h="2742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Cía. Seguros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Grupo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%foránea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4442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SBS</a:t>
                      </a:r>
                      <a:r>
                        <a:rPr kumimoji="0" lang="es-E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supervisor de origen</a:t>
                      </a:r>
                      <a:endParaRPr kumimoji="0" lang="es-ES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86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PPS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Credicorp (Perú)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[20%]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Pacífico Vida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[38%]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190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Interseguro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IFH (Perú)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171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Protecta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ACP</a:t>
                      </a: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(Perú)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2473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Rímac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Brescia (Perú)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90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La Positiva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Ferryros</a:t>
                      </a: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-Peña-Bustamante (Perú)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[12%]</a:t>
                      </a:r>
                      <a:endParaRPr kumimoji="0" lang="es-PE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297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La Positiva Vida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[11%]</a:t>
                      </a:r>
                      <a:endParaRPr kumimoji="0" lang="es-PE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9025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SBS supervisor anfitrión</a:t>
                      </a:r>
                      <a:endParaRPr kumimoji="0" lang="es-ES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05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Mapfre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Mapfre (España)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99%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160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Mapfre Vida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67%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8005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SBS</a:t>
                      </a:r>
                      <a:r>
                        <a:rPr kumimoji="0" lang="es-E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ejerce supervisión individual</a:t>
                      </a:r>
                      <a:endParaRPr kumimoji="0" lang="es-ES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Invita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Wiese</a:t>
                      </a: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(Perú)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[34%]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220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Cardif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Cardif</a:t>
                      </a: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(Francia)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100%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272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ACE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ACE Group (USA)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100%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181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SECREX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CIAC (España)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97%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graphicFrame>
        <p:nvGraphicFramePr>
          <p:cNvPr id="10" name="6 Marcador de contenido"/>
          <p:cNvGraphicFramePr>
            <a:graphicFrameLocks/>
          </p:cNvGraphicFramePr>
          <p:nvPr/>
        </p:nvGraphicFramePr>
        <p:xfrm>
          <a:off x="71406" y="4500571"/>
          <a:ext cx="3892547" cy="2428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428596" y="1782728"/>
            <a:ext cx="3071834" cy="4444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400" b="1" dirty="0" smtClean="0">
                <a:solidFill>
                  <a:schemeClr val="bg1"/>
                </a:solidFill>
              </a:rPr>
              <a:t>No. ASEGURADORES = 13</a:t>
            </a:r>
            <a:endParaRPr lang="es-E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Participación extranjera en sistema privado de pensiones (</a:t>
            </a:r>
            <a:r>
              <a:rPr lang="es-ES" dirty="0" err="1" smtClean="0"/>
              <a:t>sep</a:t>
            </a:r>
            <a:r>
              <a:rPr lang="es-ES" dirty="0" smtClean="0"/>
              <a:t> 2009)</a:t>
            </a:r>
            <a:endParaRPr lang="es-ES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71406" y="2214555"/>
          <a:ext cx="3892547" cy="2428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11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071934" y="1779646"/>
          <a:ext cx="4857754" cy="244308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19251"/>
                <a:gridCol w="2024090"/>
                <a:gridCol w="1214413"/>
              </a:tblGrid>
              <a:tr h="2742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AFP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Grupo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%foránea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4442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SBS</a:t>
                      </a:r>
                      <a:r>
                        <a:rPr kumimoji="0" lang="es-E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supervisor de origen</a:t>
                      </a:r>
                      <a:endParaRPr kumimoji="0" lang="es-E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86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Prima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Credicorp (Perú)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55959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SBS</a:t>
                      </a:r>
                      <a:r>
                        <a:rPr kumimoji="0" lang="es-E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supervisor anfitrión</a:t>
                      </a:r>
                      <a:endParaRPr kumimoji="0" lang="es-E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Horizonte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BBVA (España)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73%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171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Profuturo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BNS (Canadá)</a:t>
                      </a:r>
                      <a:endParaRPr kumimoji="0" lang="es-ES" sz="1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48%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2795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SBS</a:t>
                      </a:r>
                      <a:r>
                        <a:rPr kumimoji="0" lang="es-E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ejerce supervisión individual</a:t>
                      </a:r>
                      <a:endParaRPr kumimoji="0" lang="es-E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05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Integra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ING (Holanda)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80%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graphicFrame>
        <p:nvGraphicFramePr>
          <p:cNvPr id="10" name="6 Marcador de contenido"/>
          <p:cNvGraphicFramePr>
            <a:graphicFrameLocks/>
          </p:cNvGraphicFramePr>
          <p:nvPr/>
        </p:nvGraphicFramePr>
        <p:xfrm>
          <a:off x="71406" y="4500571"/>
          <a:ext cx="3892547" cy="2428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428596" y="1770064"/>
            <a:ext cx="3071834" cy="4444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600" b="1" dirty="0" smtClean="0">
                <a:solidFill>
                  <a:schemeClr val="bg1"/>
                </a:solidFill>
              </a:rPr>
              <a:t>No. AFP = 4</a:t>
            </a:r>
            <a:endParaRPr lang="es-E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BD2EEF-CAFE-4835-B737-08F87035F8A8}" type="slidenum">
              <a:rPr lang="es-ES"/>
              <a:pPr>
                <a:defRPr/>
              </a:pPr>
              <a:t>12</a:t>
            </a:fld>
            <a:endParaRPr lang="es-E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E"/>
              <a:t>Agenda</a:t>
            </a:r>
            <a:endParaRPr lang="es-ES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8538" y="1844675"/>
            <a:ext cx="6624637" cy="4824413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s-PE" dirty="0"/>
              <a:t>Definiciones</a:t>
            </a:r>
          </a:p>
          <a:p>
            <a:pPr marL="457200" indent="-457200">
              <a:buFontTx/>
              <a:buAutoNum type="arabicPeriod"/>
            </a:pPr>
            <a:r>
              <a:rPr lang="es-PE" dirty="0"/>
              <a:t>Conglomerados supervisados</a:t>
            </a:r>
          </a:p>
          <a:p>
            <a:pPr marL="457200" indent="-457200">
              <a:buFontTx/>
              <a:buAutoNum type="arabicPeriod"/>
            </a:pPr>
            <a:r>
              <a:rPr lang="es-PE" dirty="0"/>
              <a:t>Marco legal</a:t>
            </a:r>
          </a:p>
          <a:p>
            <a:pPr marL="457200" indent="-457200">
              <a:buFontTx/>
              <a:buAutoNum type="arabicPeriod"/>
            </a:pPr>
            <a:r>
              <a:rPr lang="es-PE" dirty="0"/>
              <a:t>Organización interna</a:t>
            </a:r>
          </a:p>
          <a:p>
            <a:pPr marL="457200" indent="-457200">
              <a:buFontTx/>
              <a:buAutoNum type="arabicPeriod"/>
            </a:pPr>
            <a:r>
              <a:rPr lang="es-PE" dirty="0" smtClean="0"/>
              <a:t>Acciones </a:t>
            </a:r>
            <a:r>
              <a:rPr lang="es-PE" dirty="0"/>
              <a:t>de supervisión</a:t>
            </a:r>
            <a:endParaRPr lang="es-ES" dirty="0"/>
          </a:p>
        </p:txBody>
      </p:sp>
      <p:pic>
        <p:nvPicPr>
          <p:cNvPr id="180228" name="Picture 4" descr="35310control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44675"/>
            <a:ext cx="1754188" cy="2239963"/>
          </a:xfrm>
          <a:prstGeom prst="rect">
            <a:avLst/>
          </a:prstGeom>
          <a:noFill/>
        </p:spPr>
      </p:pic>
      <p:sp>
        <p:nvSpPr>
          <p:cNvPr id="180229" name="Rectangle 5" descr="Tejido"/>
          <p:cNvSpPr>
            <a:spLocks noChangeArrowheads="1"/>
          </p:cNvSpPr>
          <p:nvPr/>
        </p:nvSpPr>
        <p:spPr bwMode="auto">
          <a:xfrm>
            <a:off x="2268538" y="2781300"/>
            <a:ext cx="5759450" cy="43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A3650-F95F-496C-A207-EDC460BF63C1}" type="slidenum">
              <a:rPr lang="es-ES"/>
              <a:pPr>
                <a:defRPr/>
              </a:pPr>
              <a:t>13</a:t>
            </a:fld>
            <a:endParaRPr lang="es-ES"/>
          </a:p>
        </p:txBody>
      </p:sp>
      <p:sp>
        <p:nvSpPr>
          <p:cNvPr id="215042" name="Rectangle 5"/>
          <p:cNvSpPr txBox="1">
            <a:spLocks noGrp="1" noChangeArrowheads="1"/>
          </p:cNvSpPr>
          <p:nvPr/>
        </p:nvSpPr>
        <p:spPr bwMode="auto">
          <a:xfrm>
            <a:off x="92075" y="6524625"/>
            <a:ext cx="4479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000">
                <a:solidFill>
                  <a:srgbClr val="000066"/>
                </a:solidFill>
                <a:latin typeface="Verdana" pitchFamily="34" charset="0"/>
              </a:rPr>
              <a:t>SBS Perú</a:t>
            </a:r>
          </a:p>
        </p:txBody>
      </p:sp>
      <p:sp>
        <p:nvSpPr>
          <p:cNvPr id="215043" name="Rectangle 6"/>
          <p:cNvSpPr txBox="1">
            <a:spLocks noGrp="1" noChangeArrowheads="1"/>
          </p:cNvSpPr>
          <p:nvPr/>
        </p:nvSpPr>
        <p:spPr bwMode="auto">
          <a:xfrm>
            <a:off x="6902450" y="6524625"/>
            <a:ext cx="2133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73684AC-C6F8-4FFA-93F4-BF8FCE4A7A77}" type="slidenum">
              <a:rPr lang="es-ES" sz="1000">
                <a:solidFill>
                  <a:srgbClr val="000066"/>
                </a:solidFill>
                <a:latin typeface="Verdana" pitchFamily="34" charset="0"/>
              </a:rPr>
              <a:pPr algn="r"/>
              <a:t>13</a:t>
            </a:fld>
            <a:endParaRPr lang="es-ES" sz="10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2150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PE"/>
              <a:t>Regulación</a:t>
            </a:r>
            <a:endParaRPr lang="es-ES"/>
          </a:p>
        </p:txBody>
      </p:sp>
      <p:sp>
        <p:nvSpPr>
          <p:cNvPr id="21504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s-PE" b="1"/>
              <a:t>Ley General</a:t>
            </a:r>
            <a:r>
              <a:rPr lang="es-PE"/>
              <a:t> (</a:t>
            </a:r>
            <a:r>
              <a:rPr lang="es-ES"/>
              <a:t>Ley Nº 26702)</a:t>
            </a:r>
          </a:p>
          <a:p>
            <a:r>
              <a:rPr lang="es-PE" b="1"/>
              <a:t>Normas sobre vinculación y grupo económico</a:t>
            </a:r>
            <a:r>
              <a:rPr lang="es-PE"/>
              <a:t> (Res. Nº 445-2000)</a:t>
            </a:r>
          </a:p>
          <a:p>
            <a:r>
              <a:rPr lang="es-PE" b="1"/>
              <a:t>Reglamento para la SC de conglomerados</a:t>
            </a:r>
            <a:r>
              <a:rPr lang="es-PE"/>
              <a:t> (Res. Nº 446-2000)</a:t>
            </a:r>
          </a:p>
          <a:p>
            <a:endParaRPr lang="es-PE"/>
          </a:p>
          <a:p>
            <a:r>
              <a:rPr lang="es-PE" b="1"/>
              <a:t>Normas internas que regulan la SC</a:t>
            </a:r>
            <a:br>
              <a:rPr lang="es-PE" b="1"/>
            </a:br>
            <a:r>
              <a:rPr lang="es-PE"/>
              <a:t>(Dir. Nº </a:t>
            </a:r>
            <a:r>
              <a:rPr lang="en-US"/>
              <a:t>SBS-DIR-SBS-342-01</a:t>
            </a:r>
            <a:r>
              <a:rPr lang="es-PE"/>
              <a:t>)</a:t>
            </a:r>
          </a:p>
          <a:p>
            <a:r>
              <a:rPr lang="es-PE" b="1"/>
              <a:t>Reglamento del Comité de </a:t>
            </a:r>
            <a:r>
              <a:rPr lang="es-ES" b="1"/>
              <a:t>SC</a:t>
            </a:r>
            <a:r>
              <a:rPr lang="es-ES"/>
              <a:t/>
            </a:r>
            <a:br>
              <a:rPr lang="es-ES"/>
            </a:br>
            <a:r>
              <a:rPr lang="es-PE"/>
              <a:t>(Res. Nº 075-2007)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DEE059-003E-4A81-9D07-49BD82B15BD8}" type="slidenum">
              <a:rPr lang="es-ES"/>
              <a:pPr>
                <a:defRPr/>
              </a:pPr>
              <a:t>14</a:t>
            </a:fld>
            <a:endParaRPr lang="es-E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E"/>
              <a:t>Ley General (</a:t>
            </a:r>
            <a:r>
              <a:rPr lang="es-ES"/>
              <a:t>Ley Nº 26702)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E"/>
              <a:t>Ley General del Sistema Financiero y del Sistema de Seguros y Orgánica de la Superintendencia de Banca y Seguros, Ley Nº 26702 y sus modificaciones:</a:t>
            </a:r>
          </a:p>
          <a:p>
            <a:r>
              <a:rPr lang="es-PE" b="1"/>
              <a:t>Artículo 132°</a:t>
            </a:r>
          </a:p>
          <a:p>
            <a:pPr lvl="1"/>
            <a:r>
              <a:rPr lang="es-PE"/>
              <a:t>reconoce a la supervisión consolidada de conglomerados como una forma mediante la cual se </a:t>
            </a:r>
            <a:r>
              <a:rPr lang="es-PE" b="1"/>
              <a:t>atenúan los riesgos para el ahorrista</a:t>
            </a:r>
            <a:endParaRPr lang="es-E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C188B4-8492-4771-88FA-3737D8359D2D}" type="slidenum">
              <a:rPr lang="es-ES"/>
              <a:pPr>
                <a:defRPr/>
              </a:pPr>
              <a:t>15</a:t>
            </a:fld>
            <a:endParaRPr lang="es-E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E"/>
              <a:t>Ley General (</a:t>
            </a:r>
            <a:r>
              <a:rPr lang="es-ES"/>
              <a:t>Ley Nº 26702)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b="1"/>
              <a:t>Artículo 138º</a:t>
            </a:r>
            <a:endParaRPr lang="es-PE"/>
          </a:p>
          <a:p>
            <a:pPr lvl="1"/>
            <a:r>
              <a:rPr lang="es-PE"/>
              <a:t>establece las </a:t>
            </a:r>
            <a:r>
              <a:rPr lang="es-PE" b="1"/>
              <a:t>responsabilidad</a:t>
            </a:r>
            <a:r>
              <a:rPr lang="es-PE"/>
              <a:t> de la SBS en lo referido a la supervisión consolidada de conglomerados</a:t>
            </a:r>
          </a:p>
          <a:p>
            <a:pPr lvl="1"/>
            <a:r>
              <a:rPr lang="es-PE"/>
              <a:t>establece que la </a:t>
            </a:r>
            <a:r>
              <a:rPr lang="es-PE" b="1"/>
              <a:t>información</a:t>
            </a:r>
            <a:r>
              <a:rPr lang="es-PE"/>
              <a:t> cursada por las empresas se ofrece de manera fidedigna y oportuna y con carácter de </a:t>
            </a:r>
            <a:r>
              <a:rPr lang="es-PE" b="1"/>
              <a:t>Declaración Jurada</a:t>
            </a:r>
            <a:endParaRPr lang="es-ES" b="1"/>
          </a:p>
          <a:p>
            <a:pPr lvl="1"/>
            <a:r>
              <a:rPr lang="es-PE"/>
              <a:t>faculta a la SBS a ordenar </a:t>
            </a:r>
            <a:r>
              <a:rPr lang="es-PE" b="1"/>
              <a:t>medidas previsionales</a:t>
            </a:r>
            <a:r>
              <a:rPr lang="es-PE"/>
              <a:t> respecto a </a:t>
            </a:r>
            <a:r>
              <a:rPr lang="es-PE" b="1"/>
              <a:t>operaciones con otras empresas del conglomerado</a:t>
            </a:r>
            <a:r>
              <a:rPr lang="es-PE"/>
              <a:t> o sus clientes comunes</a:t>
            </a:r>
          </a:p>
          <a:p>
            <a:pPr lvl="1"/>
            <a:r>
              <a:rPr lang="es-PE"/>
              <a:t>faculta a la SBS a ordenar </a:t>
            </a:r>
            <a:r>
              <a:rPr lang="es-PE" b="1"/>
              <a:t>medidas previsionales</a:t>
            </a:r>
            <a:r>
              <a:rPr lang="es-PE"/>
              <a:t> debido a </a:t>
            </a:r>
            <a:r>
              <a:rPr lang="es-PE" b="1"/>
              <a:t>falta de información</a:t>
            </a:r>
            <a:r>
              <a:rPr lang="es-PE"/>
              <a:t>, por considerarlo un impedimento para la evaluación de riesgos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D849A-138D-4730-873C-6F117073B957}" type="slidenum">
              <a:rPr lang="es-ES"/>
              <a:pPr>
                <a:defRPr/>
              </a:pPr>
              <a:t>16</a:t>
            </a:fld>
            <a:endParaRPr lang="es-E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Responsabilidad SBS (artículo 138°)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b="1" u="sng"/>
              <a:t>Caso A</a:t>
            </a:r>
            <a:r>
              <a:rPr lang="es-PE" b="1"/>
              <a:t>:</a:t>
            </a:r>
            <a:r>
              <a:rPr lang="es-PE"/>
              <a:t> Conglomerados conformados por empresas establecidas en el Perú, la SBS:</a:t>
            </a:r>
          </a:p>
          <a:p>
            <a:pPr lvl="1"/>
            <a:r>
              <a:rPr lang="es-PE" b="1"/>
              <a:t>Ejercer</a:t>
            </a:r>
            <a:r>
              <a:rPr lang="es-PE"/>
              <a:t> la supervisión consolidada</a:t>
            </a:r>
          </a:p>
          <a:p>
            <a:pPr lvl="1"/>
            <a:r>
              <a:rPr lang="es-PE" b="1"/>
              <a:t>Requerir</a:t>
            </a:r>
            <a:r>
              <a:rPr lang="es-PE"/>
              <a:t> a las empresas supervisadas, la presentación de balances y demás información financiera pertinente en forma consolidada o individual, según normativa</a:t>
            </a:r>
          </a:p>
          <a:p>
            <a:pPr lvl="1"/>
            <a:r>
              <a:rPr lang="es-PE" b="1"/>
              <a:t>Aplicar</a:t>
            </a:r>
            <a:r>
              <a:rPr lang="es-PE"/>
              <a:t> los diferentes coeficientes, requerimientos y límites en forma consolidada o individual, según normativa</a:t>
            </a:r>
          </a:p>
          <a:p>
            <a:pPr lvl="1"/>
            <a:r>
              <a:rPr lang="es-PE"/>
              <a:t>Podrá </a:t>
            </a:r>
            <a:r>
              <a:rPr lang="es-PE" b="1"/>
              <a:t>procurarse la información directamente</a:t>
            </a:r>
            <a:r>
              <a:rPr lang="es-PE"/>
              <a:t> de las empresas supervisadas, mediante la supervisión in-situ</a:t>
            </a:r>
          </a:p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1E9D9-76C4-4BD2-9AEA-1F1CEE9451C2}" type="slidenum">
              <a:rPr lang="es-ES"/>
              <a:pPr>
                <a:defRPr/>
              </a:pPr>
              <a:t>17</a:t>
            </a:fld>
            <a:endParaRPr lang="es-E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Responsabilidad SBS (artículo 138°)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b="1" u="sng"/>
              <a:t>Caso B</a:t>
            </a:r>
            <a:r>
              <a:rPr lang="es-PE" b="1"/>
              <a:t>:</a:t>
            </a:r>
            <a:r>
              <a:rPr lang="es-PE"/>
              <a:t> Conglomerados cuya actividad principal se desarrolle en el Perú y que estén conformados por empresas no domiciliadas en el Perú, la SBS:</a:t>
            </a:r>
          </a:p>
          <a:p>
            <a:pPr lvl="1"/>
            <a:r>
              <a:rPr lang="es-PE" b="1"/>
              <a:t>Ejercer</a:t>
            </a:r>
            <a:r>
              <a:rPr lang="es-PE"/>
              <a:t> la supervisión consolidada </a:t>
            </a:r>
          </a:p>
          <a:p>
            <a:pPr lvl="1"/>
            <a:r>
              <a:rPr lang="es-PE" b="1"/>
              <a:t>Requerir</a:t>
            </a:r>
            <a:r>
              <a:rPr lang="es-PE"/>
              <a:t> a las empresas supervisadas, la presentación de balances y demás información financiera pertinente en forma consolidada o individual, según normativa</a:t>
            </a:r>
          </a:p>
          <a:p>
            <a:pPr lvl="1"/>
            <a:r>
              <a:rPr lang="es-PE" b="1"/>
              <a:t>Aplicar</a:t>
            </a:r>
            <a:r>
              <a:rPr lang="es-PE"/>
              <a:t> los diferentes coeficientes, requerimientos y límites en forma global o individual, según normativa </a:t>
            </a:r>
          </a:p>
          <a:p>
            <a:pPr lvl="1"/>
            <a:r>
              <a:rPr lang="es-PE"/>
              <a:t>Tendrá en cuenta, entre otros procedimientos, los </a:t>
            </a:r>
            <a:r>
              <a:rPr lang="es-PE" b="1"/>
              <a:t>convenios suscritos con otras autoridades</a:t>
            </a:r>
            <a:r>
              <a:rPr lang="es-PE"/>
              <a:t> similares del exterior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40496D-6F57-4277-876A-269DBBB1F47A}" type="slidenum">
              <a:rPr lang="es-ES"/>
              <a:pPr>
                <a:defRPr/>
              </a:pPr>
              <a:t>18</a:t>
            </a:fld>
            <a:endParaRPr lang="es-E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Responsabilidad SBS (artículo 138°)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b="1" u="sng"/>
              <a:t>Caso C</a:t>
            </a:r>
            <a:r>
              <a:rPr lang="es-PE" b="1"/>
              <a:t>:</a:t>
            </a:r>
            <a:r>
              <a:rPr lang="es-PE"/>
              <a:t> Conglomerados cuya actividad principal se desarrolla fuera del Perú, la SBS:</a:t>
            </a:r>
          </a:p>
          <a:p>
            <a:pPr lvl="1"/>
            <a:r>
              <a:rPr lang="es-PE"/>
              <a:t>La SC </a:t>
            </a:r>
            <a:r>
              <a:rPr lang="es-PE" b="1"/>
              <a:t>corresponderá, preferentemente, al organismo de supervisión del país matriz</a:t>
            </a:r>
          </a:p>
          <a:p>
            <a:pPr lvl="1"/>
            <a:r>
              <a:rPr lang="es-PE" b="1"/>
              <a:t>Ejercerá</a:t>
            </a:r>
            <a:r>
              <a:rPr lang="es-PE"/>
              <a:t> la supervisión sobre las operaciones en el Perú y aplicará normas prudenciales de supervisión consolidada, de considerarlo necesario</a:t>
            </a:r>
          </a:p>
          <a:p>
            <a:pPr lvl="1"/>
            <a:r>
              <a:rPr lang="es-PE"/>
              <a:t>Tendrá en cuenta, entre otros procedimientos, los </a:t>
            </a:r>
            <a:r>
              <a:rPr lang="es-PE" b="1"/>
              <a:t>convenios suscritos con otras autoridades</a:t>
            </a:r>
            <a:r>
              <a:rPr lang="es-PE"/>
              <a:t> similares del exterior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11618-31E7-4FCE-AD0A-EE491C8B2CA2}" type="slidenum">
              <a:rPr lang="es-ES"/>
              <a:pPr>
                <a:defRPr/>
              </a:pPr>
              <a:t>19</a:t>
            </a:fld>
            <a:endParaRPr lang="es-E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E"/>
              <a:t>Normas sobre vinculación y grupo económico (Res. Nº 445-2000)</a:t>
            </a:r>
            <a:endParaRPr lang="es-E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Define la vinculación por </a:t>
            </a:r>
            <a:r>
              <a:rPr lang="es-PE" b="1" dirty="0"/>
              <a:t>riesgo único</a:t>
            </a:r>
            <a:r>
              <a:rPr lang="es-PE" dirty="0"/>
              <a:t>, </a:t>
            </a:r>
            <a:r>
              <a:rPr lang="es-PE" b="1" dirty="0"/>
              <a:t>grupo económico</a:t>
            </a:r>
            <a:r>
              <a:rPr lang="es-PE" dirty="0"/>
              <a:t> y </a:t>
            </a:r>
            <a:r>
              <a:rPr lang="es-PE" b="1" dirty="0"/>
              <a:t>conglomerado financiero</a:t>
            </a:r>
          </a:p>
          <a:p>
            <a:r>
              <a:rPr lang="es-PE" dirty="0"/>
              <a:t>Define los </a:t>
            </a:r>
            <a:r>
              <a:rPr lang="es-PE" b="1" dirty="0"/>
              <a:t>grupos consolidables</a:t>
            </a:r>
            <a:r>
              <a:rPr lang="es-PE" dirty="0"/>
              <a:t> del sistema financiero (</a:t>
            </a:r>
            <a:r>
              <a:rPr lang="es-PE" i="1" dirty="0"/>
              <a:t>grupo bancario</a:t>
            </a:r>
            <a:r>
              <a:rPr lang="es-PE" dirty="0"/>
              <a:t>) y del sistema de seguros (</a:t>
            </a:r>
            <a:r>
              <a:rPr lang="es-PE" i="1" dirty="0"/>
              <a:t>grupo de seguros</a:t>
            </a:r>
            <a:r>
              <a:rPr lang="es-PE" dirty="0"/>
              <a:t>)</a:t>
            </a:r>
          </a:p>
          <a:p>
            <a:r>
              <a:rPr lang="es-PE" dirty="0"/>
              <a:t>Regula los </a:t>
            </a:r>
            <a:r>
              <a:rPr lang="es-PE" b="1" dirty="0"/>
              <a:t>requerimientos de información</a:t>
            </a:r>
            <a:r>
              <a:rPr lang="es-PE" dirty="0"/>
              <a:t> sobre los grupos económicos de los deudores de las empresas supervisadas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91330E-348D-43DE-A26F-4D1080AA73D1}" type="slidenum">
              <a:rPr lang="es-ES"/>
              <a:pPr>
                <a:defRPr/>
              </a:pPr>
              <a:t>2</a:t>
            </a:fld>
            <a:endParaRPr lang="es-E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E"/>
              <a:t>Agenda</a:t>
            </a:r>
            <a:endParaRPr lang="es-E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8538" y="1844675"/>
            <a:ext cx="6624637" cy="4824413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s-PE" dirty="0"/>
              <a:t>Definiciones</a:t>
            </a:r>
          </a:p>
          <a:p>
            <a:pPr marL="457200" indent="-457200">
              <a:buFontTx/>
              <a:buAutoNum type="arabicPeriod"/>
            </a:pPr>
            <a:r>
              <a:rPr lang="es-PE" dirty="0"/>
              <a:t>Conglomerados supervisados</a:t>
            </a:r>
          </a:p>
          <a:p>
            <a:pPr marL="457200" indent="-457200">
              <a:buFontTx/>
              <a:buAutoNum type="arabicPeriod"/>
            </a:pPr>
            <a:r>
              <a:rPr lang="es-PE" dirty="0"/>
              <a:t>Marco legal</a:t>
            </a:r>
          </a:p>
          <a:p>
            <a:pPr marL="457200" indent="-457200">
              <a:buFontTx/>
              <a:buAutoNum type="arabicPeriod"/>
            </a:pPr>
            <a:r>
              <a:rPr lang="es-PE" dirty="0"/>
              <a:t>Organización interna</a:t>
            </a:r>
          </a:p>
          <a:p>
            <a:pPr marL="457200" indent="-457200">
              <a:buFontTx/>
              <a:buAutoNum type="arabicPeriod"/>
            </a:pPr>
            <a:r>
              <a:rPr lang="es-PE" dirty="0" smtClean="0"/>
              <a:t>Acciones </a:t>
            </a:r>
            <a:r>
              <a:rPr lang="es-PE" dirty="0"/>
              <a:t>de supervisión</a:t>
            </a:r>
            <a:endParaRPr lang="es-ES" dirty="0"/>
          </a:p>
        </p:txBody>
      </p:sp>
      <p:pic>
        <p:nvPicPr>
          <p:cNvPr id="193540" name="Picture 4" descr="35310control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44675"/>
            <a:ext cx="1754188" cy="2239963"/>
          </a:xfrm>
          <a:prstGeom prst="rect">
            <a:avLst/>
          </a:prstGeom>
          <a:noFill/>
        </p:spPr>
      </p:pic>
      <p:sp>
        <p:nvSpPr>
          <p:cNvPr id="193541" name="Rectangle 5" descr="Tejido"/>
          <p:cNvSpPr>
            <a:spLocks noChangeArrowheads="1"/>
          </p:cNvSpPr>
          <p:nvPr/>
        </p:nvSpPr>
        <p:spPr bwMode="auto">
          <a:xfrm>
            <a:off x="2268538" y="1844675"/>
            <a:ext cx="5759450" cy="43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AB440E-96B0-4228-8269-20AD786BD3A8}" type="slidenum">
              <a:rPr lang="es-ES"/>
              <a:pPr>
                <a:defRPr/>
              </a:pPr>
              <a:t>20</a:t>
            </a:fld>
            <a:endParaRPr lang="es-E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Vinculación por riesgo único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b="1" u="sng"/>
              <a:t>Riesgo Único</a:t>
            </a:r>
            <a:r>
              <a:rPr lang="es-PE" b="1"/>
              <a:t>:</a:t>
            </a:r>
            <a:r>
              <a:rPr lang="es-PE"/>
              <a:t> relación entre dos o más personas (naturales o jurídicas), donde la situación financiera o económica de una repercute en la otra u otras</a:t>
            </a:r>
          </a:p>
          <a:p>
            <a:r>
              <a:rPr lang="es-PE"/>
              <a:t>Existe vinculación por riesgo único entre:</a:t>
            </a:r>
          </a:p>
          <a:p>
            <a:pPr lvl="1"/>
            <a:r>
              <a:rPr lang="es-PE"/>
              <a:t>las PJ que pertenecen a un </a:t>
            </a:r>
            <a:r>
              <a:rPr lang="es-PE" b="1"/>
              <a:t>grupo económico</a:t>
            </a:r>
          </a:p>
          <a:p>
            <a:pPr lvl="1"/>
            <a:r>
              <a:rPr lang="es-PE"/>
              <a:t>entre éstas y las PN que ejercen el </a:t>
            </a:r>
            <a:r>
              <a:rPr lang="es-PE" b="1"/>
              <a:t>control de dicho grupo económico</a:t>
            </a:r>
          </a:p>
          <a:p>
            <a:r>
              <a:rPr lang="es-PE"/>
              <a:t>Se presume vinculación por riesgo único entre:</a:t>
            </a:r>
          </a:p>
          <a:p>
            <a:pPr lvl="1"/>
            <a:r>
              <a:rPr lang="es-PE"/>
              <a:t>cónyuges</a:t>
            </a:r>
          </a:p>
          <a:p>
            <a:pPr lvl="1"/>
            <a:r>
              <a:rPr lang="es-PE"/>
              <a:t>PN y/o PJ que tienen </a:t>
            </a:r>
            <a:r>
              <a:rPr lang="es-PE" b="1"/>
              <a:t>relación de propiedad y/o de gestión</a:t>
            </a:r>
            <a:endParaRPr lang="es-E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A76DDA-529C-4A29-866E-1979CAFA2542}" type="slidenum">
              <a:rPr lang="es-ES"/>
              <a:pPr>
                <a:defRPr/>
              </a:pPr>
              <a:t>21</a:t>
            </a:fld>
            <a:endParaRPr lang="es-E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E"/>
              <a:t>Relación de propiedad y control</a:t>
            </a:r>
            <a:endParaRPr lang="es-E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b="1" u="sng"/>
              <a:t>Relación de Propiedad</a:t>
            </a:r>
            <a:r>
              <a:rPr lang="es-PE"/>
              <a:t>: directa e indirectamente el 4% ó más de las acciones o participaciones con derecho a voto</a:t>
            </a:r>
          </a:p>
          <a:p>
            <a:r>
              <a:rPr lang="es-PE" b="1" u="sng"/>
              <a:t>Control</a:t>
            </a:r>
            <a:r>
              <a:rPr lang="es-PE"/>
              <a:t>: influencia preponderante y continua en la toma de decisiones de los órganos de gobierno de una PJ</a:t>
            </a:r>
          </a:p>
          <a:p>
            <a:pPr lvl="1"/>
            <a:r>
              <a:rPr lang="es-PE"/>
              <a:t>Control directo</a:t>
            </a:r>
          </a:p>
          <a:p>
            <a:pPr lvl="1"/>
            <a:r>
              <a:rPr lang="es-PE"/>
              <a:t>Control indirecto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7C657B-E3A7-4E65-BE41-68C55EFBCF05}" type="slidenum">
              <a:rPr lang="es-ES"/>
              <a:pPr>
                <a:defRPr/>
              </a:pPr>
              <a:t>22</a:t>
            </a:fld>
            <a:endParaRPr lang="es-E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E"/>
              <a:t>Grupo económico</a:t>
            </a:r>
            <a:endParaRPr lang="es-E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b="1" u="sng"/>
              <a:t>Grupo Económico</a:t>
            </a:r>
            <a:r>
              <a:rPr lang="es-PE" b="1"/>
              <a:t>:</a:t>
            </a:r>
            <a:r>
              <a:rPr lang="es-PE"/>
              <a:t> conjunto de PJ cuando alguna ejerce control sobre la o las demás, o cuando el control sobre las PJ corresponde a una o varias PN que actúan como una unidad de decisión</a:t>
            </a:r>
          </a:p>
          <a:p>
            <a:pPr lvl="1"/>
            <a:r>
              <a:rPr lang="es-PE" b="1"/>
              <a:t>conglomerado financiero</a:t>
            </a:r>
            <a:r>
              <a:rPr lang="es-PE"/>
              <a:t> (grupo consolidable del sistema financiero + grupo consolidable del sistema de seguros)</a:t>
            </a:r>
          </a:p>
          <a:p>
            <a:pPr lvl="1"/>
            <a:r>
              <a:rPr lang="es-PE" b="1"/>
              <a:t>conglomerado mixto</a:t>
            </a:r>
          </a:p>
          <a:p>
            <a:pPr lvl="1"/>
            <a:r>
              <a:rPr lang="es-PE" b="1"/>
              <a:t>conglomerado no financiero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FD126-CE09-4B8E-8F5D-ABA2C9752E77}" type="slidenum">
              <a:rPr lang="es-ES"/>
              <a:pPr>
                <a:defRPr/>
              </a:pPr>
              <a:t>23</a:t>
            </a:fld>
            <a:endParaRPr lang="es-ES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E"/>
              <a:t>Conglomerado financiero</a:t>
            </a:r>
            <a:endParaRPr lang="es-E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400"/>
              <a:t>Grupo integrado por:</a:t>
            </a:r>
          </a:p>
          <a:p>
            <a:pPr lvl="1">
              <a:lnSpc>
                <a:spcPct val="90000"/>
              </a:lnSpc>
            </a:pPr>
            <a:r>
              <a:rPr lang="es-ES" sz="2000"/>
              <a:t>Empresas Bancarias</a:t>
            </a:r>
          </a:p>
          <a:p>
            <a:pPr lvl="1">
              <a:lnSpc>
                <a:spcPct val="90000"/>
              </a:lnSpc>
            </a:pPr>
            <a:r>
              <a:rPr lang="es-ES" sz="2000"/>
              <a:t>Empresas Financieras</a:t>
            </a:r>
          </a:p>
          <a:p>
            <a:pPr lvl="1">
              <a:lnSpc>
                <a:spcPct val="90000"/>
              </a:lnSpc>
            </a:pPr>
            <a:r>
              <a:rPr lang="es-ES" sz="2000"/>
              <a:t>Empresas Microfinancieras</a:t>
            </a:r>
          </a:p>
          <a:p>
            <a:pPr lvl="1">
              <a:lnSpc>
                <a:spcPct val="90000"/>
              </a:lnSpc>
            </a:pPr>
            <a:r>
              <a:rPr lang="es-ES" sz="2000"/>
              <a:t>Empresas especializadas</a:t>
            </a:r>
          </a:p>
          <a:p>
            <a:pPr lvl="1">
              <a:lnSpc>
                <a:spcPct val="90000"/>
              </a:lnSpc>
            </a:pPr>
            <a:r>
              <a:rPr lang="es-ES" sz="2000"/>
              <a:t>Bancos de Inversión</a:t>
            </a:r>
          </a:p>
          <a:p>
            <a:pPr lvl="1">
              <a:lnSpc>
                <a:spcPct val="90000"/>
              </a:lnSpc>
            </a:pPr>
            <a:r>
              <a:rPr lang="es-ES" sz="2000"/>
              <a:t>Empresas de Seguros</a:t>
            </a:r>
          </a:p>
          <a:p>
            <a:pPr lvl="1">
              <a:lnSpc>
                <a:spcPct val="90000"/>
              </a:lnSpc>
            </a:pPr>
            <a:r>
              <a:rPr lang="es-ES" sz="2000"/>
              <a:t>Empresas de Reaseguros</a:t>
            </a:r>
          </a:p>
          <a:p>
            <a:pPr lvl="1">
              <a:lnSpc>
                <a:spcPct val="90000"/>
              </a:lnSpc>
            </a:pPr>
            <a:r>
              <a:rPr lang="es-ES" sz="2000"/>
              <a:t>Empresas de servicios complementarios y conexos</a:t>
            </a:r>
          </a:p>
          <a:p>
            <a:pPr lvl="1">
              <a:lnSpc>
                <a:spcPct val="90000"/>
              </a:lnSpc>
            </a:pPr>
            <a:r>
              <a:rPr lang="es-ES" sz="2000"/>
              <a:t>Empresas controladoras (holding)</a:t>
            </a:r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s-PE" sz="2000"/>
          </a:p>
          <a:p>
            <a:pPr>
              <a:lnSpc>
                <a:spcPct val="90000"/>
              </a:lnSpc>
            </a:pPr>
            <a:r>
              <a:rPr lang="es-PE" sz="2000"/>
              <a:t>Agentes de intermediación en el mercado de valores</a:t>
            </a:r>
          </a:p>
          <a:p>
            <a:pPr>
              <a:lnSpc>
                <a:spcPct val="90000"/>
              </a:lnSpc>
            </a:pPr>
            <a:r>
              <a:rPr lang="es-PE" sz="2000"/>
              <a:t>Sociedades administradoras de fondos mutuos</a:t>
            </a:r>
          </a:p>
          <a:p>
            <a:pPr>
              <a:lnSpc>
                <a:spcPct val="90000"/>
              </a:lnSpc>
            </a:pPr>
            <a:r>
              <a:rPr lang="es-PE" sz="2000"/>
              <a:t>Sociedades administradoras de fondos de inversión</a:t>
            </a:r>
          </a:p>
          <a:p>
            <a:pPr>
              <a:lnSpc>
                <a:spcPct val="90000"/>
              </a:lnSpc>
            </a:pPr>
            <a:r>
              <a:rPr lang="es-PE" sz="2000"/>
              <a:t>Sociedades titulizadoras</a:t>
            </a:r>
          </a:p>
          <a:p>
            <a:pPr>
              <a:lnSpc>
                <a:spcPct val="90000"/>
              </a:lnSpc>
            </a:pPr>
            <a:r>
              <a:rPr lang="es-PE" sz="2000"/>
              <a:t>Sociedades de propósito especial</a:t>
            </a:r>
          </a:p>
          <a:p>
            <a:pPr>
              <a:lnSpc>
                <a:spcPct val="90000"/>
              </a:lnSpc>
            </a:pPr>
            <a:r>
              <a:rPr lang="es-PE" sz="2000"/>
              <a:t>Sociedades administradoras de fondos de pensiones</a:t>
            </a:r>
          </a:p>
          <a:p>
            <a:pPr>
              <a:lnSpc>
                <a:spcPct val="90000"/>
              </a:lnSpc>
            </a:pPr>
            <a:r>
              <a:rPr lang="es-PE" sz="2000"/>
              <a:t>Entidades prestadoras de salud</a:t>
            </a:r>
          </a:p>
          <a:p>
            <a:pPr>
              <a:lnSpc>
                <a:spcPct val="90000"/>
              </a:lnSpc>
            </a:pPr>
            <a:r>
              <a:rPr lang="es-PE" sz="2000"/>
              <a:t>Otras compatibles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F5D0AA-8940-4EAF-B4FF-6FD7A18E930C}" type="slidenum">
              <a:rPr lang="es-ES"/>
              <a:pPr>
                <a:defRPr/>
              </a:pPr>
              <a:t>24</a:t>
            </a:fld>
            <a:endParaRPr lang="es-E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Grupos consolidables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E"/>
              <a:t>Para efectos de la SC de conglomerados, se identifican dos tipos de grupos consolidables dentro de un conglomerado financiero</a:t>
            </a:r>
          </a:p>
          <a:p>
            <a:pPr lvl="1"/>
            <a:r>
              <a:rPr lang="es-PE" b="1"/>
              <a:t>Grupo consolidable del sistema financiero (GCSF)</a:t>
            </a:r>
            <a:r>
              <a:rPr lang="es-PE"/>
              <a:t>, conformado por empresas pertenecientes a un conglomerado financiero, con excepción de las empresas de seguros, empresas de reaseguros y/o entidades prestadoras de salud </a:t>
            </a:r>
          </a:p>
          <a:p>
            <a:pPr lvl="1"/>
            <a:r>
              <a:rPr lang="es-PE" b="1"/>
              <a:t>Grupo consolidable del sistema de seguros (GCSS)</a:t>
            </a:r>
            <a:r>
              <a:rPr lang="es-PE"/>
              <a:t>, integrado por empresas de seguros, empresas de reaseguros y/o entidades prestadoras de salud</a:t>
            </a:r>
          </a:p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4E763F-C891-4FC4-8CE0-3CA2D8CFC1A3}" type="slidenum">
              <a:rPr lang="es-ES"/>
              <a:pPr>
                <a:defRPr/>
              </a:pPr>
              <a:t>25</a:t>
            </a:fld>
            <a:endParaRPr lang="es-E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E"/>
              <a:t>Reglamento para la SC de conglomerados (Res. Nº 446-2000)</a:t>
            </a:r>
            <a:endParaRPr lang="es-E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E"/>
              <a:t>Determina las </a:t>
            </a:r>
            <a:r>
              <a:rPr lang="es-PE" b="1"/>
              <a:t>medidas prudenciales</a:t>
            </a:r>
            <a:r>
              <a:rPr lang="es-PE"/>
              <a:t> aplicables a los conglomerados bajo supervisión, en materia de:</a:t>
            </a:r>
          </a:p>
          <a:p>
            <a:pPr lvl="1"/>
            <a:r>
              <a:rPr lang="es-PE" b="1"/>
              <a:t>requerimientos patrimoniales</a:t>
            </a:r>
            <a:r>
              <a:rPr lang="es-PE"/>
              <a:t>, usando un proxy del método de “building blocks”; y</a:t>
            </a:r>
          </a:p>
          <a:p>
            <a:pPr lvl="1"/>
            <a:r>
              <a:rPr lang="es-PE" b="1"/>
              <a:t>límites operacionales</a:t>
            </a:r>
          </a:p>
          <a:p>
            <a:r>
              <a:rPr lang="es-PE"/>
              <a:t>Regula los </a:t>
            </a:r>
            <a:r>
              <a:rPr lang="es-PE" b="1"/>
              <a:t>requerimientos de información</a:t>
            </a:r>
            <a:r>
              <a:rPr lang="es-PE"/>
              <a:t> para la supervisión consolidada</a:t>
            </a:r>
          </a:p>
          <a:p>
            <a:r>
              <a:rPr lang="es-PE" i="1">
                <a:solidFill>
                  <a:srgbClr val="FF0000"/>
                </a:solidFill>
              </a:rPr>
              <a:t>Actualmente en modificación</a:t>
            </a:r>
            <a:endParaRPr lang="es-ES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D3B29-075D-4C4A-A176-2810EA9C8B9A}" type="slidenum">
              <a:rPr lang="es-ES"/>
              <a:pPr>
                <a:defRPr/>
              </a:pPr>
              <a:t>26</a:t>
            </a:fld>
            <a:endParaRPr lang="es-E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E"/>
              <a:t>Normas internas que regulan la SC (Dir. Nº 342-01)</a:t>
            </a:r>
            <a:endParaRPr lang="es-ES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s-PE"/>
              <a:t>Define los principales </a:t>
            </a:r>
            <a:r>
              <a:rPr lang="es-PE" b="1"/>
              <a:t>aspectos a supervisar</a:t>
            </a:r>
            <a:r>
              <a:rPr lang="es-PE"/>
              <a:t>:</a:t>
            </a:r>
          </a:p>
          <a:p>
            <a:pPr marL="838200" lvl="1" indent="-381000">
              <a:buFontTx/>
              <a:buAutoNum type="arabicPeriod"/>
            </a:pPr>
            <a:r>
              <a:rPr lang="es-PE"/>
              <a:t>Estructura de control</a:t>
            </a:r>
          </a:p>
          <a:p>
            <a:pPr marL="838200" lvl="1" indent="-381000">
              <a:buFontTx/>
              <a:buAutoNum type="arabicPeriod"/>
            </a:pPr>
            <a:r>
              <a:rPr lang="es-PE"/>
              <a:t>Gestión de riesgos del conglomerado</a:t>
            </a:r>
          </a:p>
          <a:p>
            <a:pPr marL="838200" lvl="1" indent="-381000">
              <a:buFontTx/>
              <a:buAutoNum type="arabicPeriod"/>
            </a:pPr>
            <a:r>
              <a:rPr lang="es-PE"/>
              <a:t>Proceso de consolidación</a:t>
            </a:r>
          </a:p>
          <a:p>
            <a:pPr marL="838200" lvl="1" indent="-381000">
              <a:buFontTx/>
              <a:buAutoNum type="arabicPeriod"/>
            </a:pPr>
            <a:r>
              <a:rPr lang="es-PE"/>
              <a:t>Solvencia del conglomerado</a:t>
            </a:r>
          </a:p>
          <a:p>
            <a:pPr marL="838200" lvl="1" indent="-381000">
              <a:buFontTx/>
              <a:buAutoNum type="arabicPeriod"/>
            </a:pPr>
            <a:r>
              <a:rPr lang="es-PE"/>
              <a:t>Operaciones intra grupo</a:t>
            </a:r>
          </a:p>
          <a:p>
            <a:pPr marL="838200" lvl="1" indent="-381000">
              <a:buFontTx/>
              <a:buAutoNum type="arabicPeriod"/>
            </a:pPr>
            <a:r>
              <a:rPr lang="es-PE"/>
              <a:t>Límites de exposición</a:t>
            </a:r>
          </a:p>
          <a:p>
            <a:pPr marL="838200" lvl="1" indent="-381000">
              <a:buFontTx/>
              <a:buAutoNum type="arabicPeriod"/>
            </a:pPr>
            <a:r>
              <a:rPr lang="es-PE"/>
              <a:t>Seguimiento de medidas correctivas</a:t>
            </a:r>
          </a:p>
          <a:p>
            <a:pPr marL="457200" indent="-457200"/>
            <a:r>
              <a:rPr lang="es-PE"/>
              <a:t>Define las </a:t>
            </a:r>
            <a:r>
              <a:rPr lang="es-PE" b="1"/>
              <a:t>responsabilidades</a:t>
            </a:r>
            <a:r>
              <a:rPr lang="es-PE"/>
              <a:t> internas en el proceso de SC y las acciones de </a:t>
            </a:r>
            <a:r>
              <a:rPr lang="es-PE" b="1"/>
              <a:t>supervisión extra-situ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FEDCFB-A461-475A-9F2E-5AFDDD7105ED}" type="slidenum">
              <a:rPr lang="es-ES"/>
              <a:pPr>
                <a:defRPr/>
              </a:pPr>
              <a:t>27</a:t>
            </a:fld>
            <a:endParaRPr lang="es-E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E"/>
              <a:t>Reglamento del Comité de </a:t>
            </a:r>
            <a:r>
              <a:rPr lang="es-ES"/>
              <a:t>SC</a:t>
            </a:r>
            <a:br>
              <a:rPr lang="es-ES"/>
            </a:br>
            <a:r>
              <a:rPr lang="es-PE"/>
              <a:t>(Res. Nº 075-2007)</a:t>
            </a:r>
            <a:endParaRPr lang="es-ES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E"/>
              <a:t>Define las </a:t>
            </a:r>
            <a:r>
              <a:rPr lang="es-PE" b="1"/>
              <a:t>funciones y el objetivo</a:t>
            </a:r>
            <a:r>
              <a:rPr lang="es-PE"/>
              <a:t> del Comité</a:t>
            </a:r>
          </a:p>
          <a:p>
            <a:r>
              <a:rPr lang="es-PE"/>
              <a:t>Define las funciones y responsabilidades de los </a:t>
            </a:r>
            <a:r>
              <a:rPr lang="es-PE" b="1"/>
              <a:t>miembros</a:t>
            </a:r>
            <a:r>
              <a:rPr lang="es-PE"/>
              <a:t> del Comité y de su </a:t>
            </a:r>
            <a:r>
              <a:rPr lang="es-PE" b="1"/>
              <a:t>Secretaría Técnica</a:t>
            </a:r>
          </a:p>
          <a:p>
            <a:pPr lvl="1"/>
            <a:r>
              <a:rPr lang="es-PE"/>
              <a:t>Plan Anual de SC</a:t>
            </a:r>
          </a:p>
          <a:p>
            <a:pPr lvl="1"/>
            <a:r>
              <a:rPr lang="es-PE"/>
              <a:t>Informes de SC</a:t>
            </a:r>
          </a:p>
          <a:p>
            <a:pPr lvl="1"/>
            <a:r>
              <a:rPr lang="es-PE"/>
              <a:t>Lineamientos para la SC</a:t>
            </a:r>
          </a:p>
          <a:p>
            <a:pPr lvl="1"/>
            <a:r>
              <a:rPr lang="es-PE"/>
              <a:t>Relación con otros Supervisores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0B009-525A-4914-9979-226BA4D13A87}" type="slidenum">
              <a:rPr lang="es-ES"/>
              <a:pPr>
                <a:defRPr/>
              </a:pPr>
              <a:t>28</a:t>
            </a:fld>
            <a:endParaRPr lang="es-ES"/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E"/>
              <a:t>Convenios con otros supervisores</a:t>
            </a:r>
            <a:endParaRPr lang="es-ES"/>
          </a:p>
        </p:txBody>
      </p:sp>
      <p:graphicFrame>
        <p:nvGraphicFramePr>
          <p:cNvPr id="7" name="3 Marcador de contenido"/>
          <p:cNvGraphicFramePr>
            <a:graphicFrameLocks/>
          </p:cNvGraphicFramePr>
          <p:nvPr/>
        </p:nvGraphicFramePr>
        <p:xfrm>
          <a:off x="285720" y="1773965"/>
          <a:ext cx="8607426" cy="501262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78497"/>
                <a:gridCol w="1571636"/>
                <a:gridCol w="1357293"/>
              </a:tblGrid>
              <a:tr h="298982">
                <a:tc>
                  <a:txBody>
                    <a:bodyPr/>
                    <a:lstStyle/>
                    <a:p>
                      <a:pPr algn="ctr"/>
                      <a:r>
                        <a:rPr lang="es-PE" sz="1200" dirty="0" smtClean="0"/>
                        <a:t>SUPERVISOR</a:t>
                      </a:r>
                      <a:endParaRPr lang="es-E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200" dirty="0" smtClean="0"/>
                        <a:t>PAÍS</a:t>
                      </a:r>
                      <a:endParaRPr lang="es-E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200" dirty="0" smtClean="0"/>
                        <a:t>AÑO</a:t>
                      </a:r>
                      <a:endParaRPr lang="es-ES" sz="1200" dirty="0">
                        <a:latin typeface="+mn-lt"/>
                      </a:endParaRPr>
                    </a:p>
                  </a:txBody>
                  <a:tcPr/>
                </a:tc>
              </a:tr>
              <a:tr h="29898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PE" sz="1200" b="1" u="none" strike="noStrike" dirty="0" smtClean="0"/>
                        <a:t>OTROS SUPERVISORES</a:t>
                      </a:r>
                      <a:endParaRPr lang="es-ES" sz="12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898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/>
                        <a:t>Superintendencia Bancaria de Colombia</a:t>
                      </a:r>
                      <a:endParaRPr lang="es-ES" sz="1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/>
                        <a:t>Colombia</a:t>
                      </a:r>
                      <a:endParaRPr lang="es-ES" sz="1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/>
                        <a:t>1998</a:t>
                      </a:r>
                      <a:endParaRPr lang="es-ES" sz="1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9898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/>
                        <a:t>Superintendencia de Bancos de Ecuador</a:t>
                      </a:r>
                      <a:endParaRPr lang="es-ES" sz="1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/>
                        <a:t>Ecuador</a:t>
                      </a:r>
                      <a:endParaRPr lang="es-ES" sz="1200" b="0" i="0" u="none" strike="noStrike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/>
                        <a:t>1998</a:t>
                      </a:r>
                      <a:endParaRPr lang="es-ES" sz="1200" b="0" i="0" u="none" strike="noStrike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517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/>
                        <a:t>Superintendencia de Bancos y otras instituciones financieras de Venezuela</a:t>
                      </a:r>
                      <a:endParaRPr lang="es-ES" sz="1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/>
                        <a:t>Venezuela</a:t>
                      </a:r>
                      <a:endParaRPr lang="es-ES" sz="1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/>
                        <a:t>1998</a:t>
                      </a:r>
                      <a:endParaRPr lang="es-ES" sz="1200" b="0" i="0" u="none" strike="noStrike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9898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/>
                        <a:t>Banco de España</a:t>
                      </a:r>
                      <a:endParaRPr lang="es-ES" sz="1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/>
                        <a:t>España</a:t>
                      </a:r>
                      <a:endParaRPr lang="es-ES" sz="1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/>
                        <a:t>1998</a:t>
                      </a:r>
                      <a:endParaRPr lang="es-ES" sz="1200" b="0" i="0" u="none" strike="noStrike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9898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/>
                        <a:t>Superintendencia del Sistema Financiero de El Salvador</a:t>
                      </a:r>
                      <a:endParaRPr lang="es-ES" sz="1200" b="0" i="0" u="none" strike="noStrike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/>
                        <a:t>El Salvador</a:t>
                      </a:r>
                      <a:endParaRPr lang="es-ES" sz="1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/>
                        <a:t>1998</a:t>
                      </a:r>
                      <a:endParaRPr lang="es-ES" sz="1200" b="0" i="0" u="none" strike="noStrike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9898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/>
                        <a:t>Superintendencia de Bancos y entidades financieras de Bolivia</a:t>
                      </a:r>
                      <a:endParaRPr lang="es-ES" sz="1200" b="0" i="0" u="none" strike="noStrike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/>
                        <a:t>Bolivia</a:t>
                      </a:r>
                      <a:endParaRPr lang="es-ES" sz="1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/>
                        <a:t>1998</a:t>
                      </a:r>
                      <a:endParaRPr lang="es-ES" sz="1200" b="0" i="0" u="none" strike="noStrike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9898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/>
                        <a:t>Superintendencia de Bancos de Guatemala</a:t>
                      </a:r>
                      <a:endParaRPr lang="es-ES" sz="1200" b="0" i="0" u="none" strike="noStrike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/>
                        <a:t>Guatemala</a:t>
                      </a:r>
                      <a:endParaRPr lang="es-ES" sz="1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/>
                        <a:t>2001</a:t>
                      </a:r>
                      <a:endParaRPr lang="es-ES" sz="1200" b="0" i="0" u="none" strike="noStrike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9898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/>
                        <a:t>Banco de Italia</a:t>
                      </a:r>
                      <a:endParaRPr lang="es-ES" sz="1200" b="0" i="0" u="none" strike="noStrike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/>
                        <a:t>Italia</a:t>
                      </a:r>
                      <a:endParaRPr lang="es-ES" sz="1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/>
                        <a:t>2001</a:t>
                      </a:r>
                      <a:endParaRPr lang="es-ES" sz="1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9898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/>
                        <a:t>Superintendencia de Bancos de la República de Panamá</a:t>
                      </a:r>
                      <a:endParaRPr lang="es-ES" sz="1200" b="0" i="0" u="none" strike="noStrike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/>
                        <a:t>Panamá</a:t>
                      </a:r>
                      <a:endParaRPr lang="es-ES" sz="1200" b="0" i="0" u="none" strike="noStrike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/>
                        <a:t>2004</a:t>
                      </a:r>
                      <a:endParaRPr lang="es-ES" sz="1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517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/>
                        <a:t>Comisión Nacional Bancaria y de Valores de los Estados Unidos Mexicanos</a:t>
                      </a:r>
                      <a:endParaRPr lang="es-ES" sz="1200" b="0" i="0" u="none" strike="noStrike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/>
                        <a:t>México</a:t>
                      </a:r>
                      <a:endParaRPr lang="es-ES" sz="1200" b="0" i="0" u="none" strike="noStrike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/>
                        <a:t>2005</a:t>
                      </a:r>
                      <a:endParaRPr lang="es-ES" sz="1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517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/>
                        <a:t>Superintendencia de Bancos y otras instituciones financieras de Nicaragua</a:t>
                      </a:r>
                      <a:endParaRPr lang="es-ES" sz="1200" b="0" i="0" u="none" strike="noStrike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/>
                        <a:t>Nicaragua</a:t>
                      </a:r>
                      <a:endParaRPr lang="es-ES" sz="1200" b="0" i="0" u="none" strike="noStrike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/>
                        <a:t>2005</a:t>
                      </a:r>
                      <a:endParaRPr lang="es-ES" sz="1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9898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/>
                        <a:t>Banco Central de Bahamas</a:t>
                      </a:r>
                      <a:endParaRPr lang="es-ES" sz="1200" b="0" i="0" u="none" strike="noStrike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/>
                        <a:t>Bahamas</a:t>
                      </a:r>
                      <a:endParaRPr lang="es-ES" sz="1200" b="0" i="0" u="none" strike="noStrike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/>
                        <a:t>2005</a:t>
                      </a:r>
                      <a:endParaRPr lang="es-ES" sz="1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98982">
                <a:tc gridSpan="3">
                  <a:txBody>
                    <a:bodyPr/>
                    <a:lstStyle/>
                    <a:p>
                      <a:pPr algn="ctr"/>
                      <a:r>
                        <a:rPr lang="es-PE" sz="1200" b="1" dirty="0" smtClean="0"/>
                        <a:t>ORGANISMOS</a:t>
                      </a:r>
                      <a:r>
                        <a:rPr lang="es-PE" sz="1200" b="1" baseline="0" dirty="0" smtClean="0"/>
                        <a:t> NACIONALES</a:t>
                      </a:r>
                      <a:endParaRPr lang="es-ES" sz="1200" b="1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898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 err="1"/>
                        <a:t>CONASEV</a:t>
                      </a:r>
                      <a:endParaRPr lang="es-ES" sz="1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/>
                        <a:t>Perú</a:t>
                      </a:r>
                      <a:endParaRPr lang="es-ES" sz="1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/>
                        <a:t>1999</a:t>
                      </a:r>
                      <a:endParaRPr lang="es-ES" sz="1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7B5D-31CC-4F80-AC28-7BACFB95AA12}" type="slidenum">
              <a:rPr lang="es-ES"/>
              <a:pPr>
                <a:defRPr/>
              </a:pPr>
              <a:t>29</a:t>
            </a:fld>
            <a:endParaRPr lang="es-E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E"/>
              <a:t>Contenido</a:t>
            </a:r>
            <a:endParaRPr lang="es-E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8538" y="1844675"/>
            <a:ext cx="6624637" cy="4824413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s-PE" dirty="0" err="1"/>
              <a:t>SBS</a:t>
            </a:r>
            <a:endParaRPr lang="es-PE" dirty="0"/>
          </a:p>
          <a:p>
            <a:pPr marL="457200" indent="-457200">
              <a:buFontTx/>
              <a:buAutoNum type="arabicPeriod"/>
            </a:pPr>
            <a:r>
              <a:rPr lang="es-PE" dirty="0"/>
              <a:t>Definiciones</a:t>
            </a:r>
          </a:p>
          <a:p>
            <a:pPr marL="457200" indent="-457200">
              <a:buFontTx/>
              <a:buAutoNum type="arabicPeriod"/>
            </a:pPr>
            <a:r>
              <a:rPr lang="es-PE" dirty="0"/>
              <a:t>Marco legal</a:t>
            </a:r>
          </a:p>
          <a:p>
            <a:pPr marL="457200" indent="-457200">
              <a:buFontTx/>
              <a:buAutoNum type="arabicPeriod"/>
            </a:pPr>
            <a:r>
              <a:rPr lang="es-PE" dirty="0"/>
              <a:t>Organización interna</a:t>
            </a:r>
          </a:p>
          <a:p>
            <a:pPr marL="457200" indent="-457200">
              <a:buFontTx/>
              <a:buAutoNum type="arabicPeriod"/>
            </a:pPr>
            <a:r>
              <a:rPr lang="es-PE" dirty="0" smtClean="0"/>
              <a:t>Acciones </a:t>
            </a:r>
            <a:r>
              <a:rPr lang="es-PE" dirty="0"/>
              <a:t>de supervisión</a:t>
            </a:r>
            <a:endParaRPr lang="es-ES" dirty="0"/>
          </a:p>
        </p:txBody>
      </p:sp>
      <p:pic>
        <p:nvPicPr>
          <p:cNvPr id="181252" name="Picture 4" descr="35310control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44675"/>
            <a:ext cx="1754188" cy="2239963"/>
          </a:xfrm>
          <a:prstGeom prst="rect">
            <a:avLst/>
          </a:prstGeom>
          <a:noFill/>
        </p:spPr>
      </p:pic>
      <p:sp>
        <p:nvSpPr>
          <p:cNvPr id="181253" name="Rectangle 5" descr="Tejido"/>
          <p:cNvSpPr>
            <a:spLocks noChangeArrowheads="1"/>
          </p:cNvSpPr>
          <p:nvPr/>
        </p:nvSpPr>
        <p:spPr bwMode="auto">
          <a:xfrm>
            <a:off x="2268538" y="3213100"/>
            <a:ext cx="5759450" cy="43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079AC8-B7F9-4726-8CDB-17C85FA1FF78}" type="slidenum">
              <a:rPr lang="es-ES"/>
              <a:pPr>
                <a:defRPr/>
              </a:pPr>
              <a:t>3</a:t>
            </a:fld>
            <a:endParaRPr lang="es-E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¿Qué es la SC?</a:t>
            </a:r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La Supervisión Consolidada (SC) es una </a:t>
            </a:r>
            <a:r>
              <a:rPr lang="es-PE" b="1" dirty="0"/>
              <a:t>herramienta complementaria</a:t>
            </a:r>
            <a:r>
              <a:rPr lang="es-PE" dirty="0"/>
              <a:t> a la supervisión individual, cuyo objetivo es supervisar </a:t>
            </a:r>
            <a:r>
              <a:rPr lang="es-PE" b="1" dirty="0" smtClean="0"/>
              <a:t>la gestión de los </a:t>
            </a:r>
            <a:r>
              <a:rPr lang="es-PE" b="1" dirty="0"/>
              <a:t>riesgos que enfrentan las empresas </a:t>
            </a:r>
            <a:r>
              <a:rPr lang="es-PE" dirty="0" smtClean="0"/>
              <a:t>por </a:t>
            </a:r>
            <a:r>
              <a:rPr lang="es-PE" dirty="0"/>
              <a:t>conformar parte de un conglomerado</a:t>
            </a:r>
          </a:p>
          <a:p>
            <a:r>
              <a:rPr lang="es-PE" dirty="0"/>
              <a:t>Las actividades de las empresas no supervisadas se toman en cuenta en tanto puedan </a:t>
            </a:r>
            <a:r>
              <a:rPr lang="es-PE" b="1" dirty="0"/>
              <a:t>tener impacto material en la situación de las supervisadas</a:t>
            </a:r>
          </a:p>
          <a:p>
            <a:pPr lvl="1"/>
            <a:r>
              <a:rPr lang="es-PE" dirty="0"/>
              <a:t>Se incluyen las Holding para efectos de consolidación (sin requerimientos patrimoniales)</a:t>
            </a:r>
          </a:p>
          <a:p>
            <a:pPr lvl="1"/>
            <a:r>
              <a:rPr lang="es-PE" dirty="0"/>
              <a:t>Se incluyen empresas no financieras en función a su impacto potencial sobre la supervisadas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5E998-3359-45FE-9010-15D47B8D0BDB}" type="slidenum">
              <a:rPr lang="es-ES"/>
              <a:pPr>
                <a:defRPr/>
              </a:pPr>
              <a:t>30</a:t>
            </a:fld>
            <a:endParaRPr lang="es-E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Responsabilidad de la SC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844675"/>
            <a:ext cx="8642350" cy="4824413"/>
          </a:xfrm>
        </p:spPr>
        <p:txBody>
          <a:bodyPr/>
          <a:lstStyle/>
          <a:p>
            <a:r>
              <a:rPr lang="es-PE"/>
              <a:t>La </a:t>
            </a:r>
            <a:r>
              <a:rPr lang="es-PE" b="1"/>
              <a:t>responsabilidad</a:t>
            </a:r>
            <a:r>
              <a:rPr lang="es-PE"/>
              <a:t> de la</a:t>
            </a:r>
            <a:br>
              <a:rPr lang="es-PE"/>
            </a:br>
            <a:r>
              <a:rPr lang="es-PE"/>
              <a:t>ejecución de la SC se</a:t>
            </a:r>
            <a:br>
              <a:rPr lang="es-PE"/>
            </a:br>
            <a:r>
              <a:rPr lang="es-PE"/>
              <a:t>encuentra en la SABM y la</a:t>
            </a:r>
            <a:br>
              <a:rPr lang="es-PE"/>
            </a:br>
            <a:r>
              <a:rPr lang="es-PE"/>
              <a:t>SAS, con </a:t>
            </a:r>
            <a:r>
              <a:rPr lang="es-PE" b="1"/>
              <a:t>participación</a:t>
            </a:r>
            <a:r>
              <a:rPr lang="es-PE"/>
              <a:t> de</a:t>
            </a:r>
            <a:br>
              <a:rPr lang="es-PE"/>
            </a:br>
            <a:r>
              <a:rPr lang="es-PE"/>
              <a:t>la SAR</a:t>
            </a:r>
          </a:p>
          <a:p>
            <a:r>
              <a:rPr lang="es-PE"/>
              <a:t>Las acciones de SC son coordinadas en el </a:t>
            </a:r>
            <a:r>
              <a:rPr lang="es-ES"/>
              <a:t>Comité de SC, </a:t>
            </a:r>
            <a:r>
              <a:rPr lang="es-ES" b="1"/>
              <a:t>comité de alto nivel</a:t>
            </a:r>
            <a:r>
              <a:rPr lang="es-ES"/>
              <a:t> conformado por los líderes de la SAR (preside), SABM, SAS, SAAFP y SAAJ</a:t>
            </a:r>
          </a:p>
          <a:p>
            <a:r>
              <a:rPr lang="es-ES"/>
              <a:t>El DSRCM desempeña la </a:t>
            </a:r>
            <a:r>
              <a:rPr lang="es-ES" b="1"/>
              <a:t>secretaría técnica</a:t>
            </a:r>
            <a:r>
              <a:rPr lang="es-ES"/>
              <a:t> del comité</a:t>
            </a:r>
          </a:p>
        </p:txBody>
      </p:sp>
      <p:graphicFrame>
        <p:nvGraphicFramePr>
          <p:cNvPr id="148484" name="Organization Chart 5"/>
          <p:cNvGraphicFramePr>
            <a:graphicFrameLocks/>
          </p:cNvGraphicFramePr>
          <p:nvPr>
            <p:ph sz="half" idx="2"/>
          </p:nvPr>
        </p:nvGraphicFramePr>
        <p:xfrm>
          <a:off x="5724525" y="1773238"/>
          <a:ext cx="3097213" cy="2003425"/>
        </p:xfrm>
        <a:graphic>
          <a:graphicData uri="http://schemas.openxmlformats.org/drawingml/2006/compatibility">
            <com:legacyDrawing xmlns:com="http://schemas.openxmlformats.org/drawingml/2006/compatibility" spid="_x0000_s14848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EF0A3-A39B-4FF9-A40A-6C6169577097}" type="slidenum">
              <a:rPr lang="es-ES"/>
              <a:pPr>
                <a:defRPr/>
              </a:pPr>
              <a:t>31</a:t>
            </a:fld>
            <a:endParaRPr lang="es-E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Comité de SC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PE" u="sng" dirty="0"/>
              <a:t>Nov. 2004</a:t>
            </a:r>
            <a:r>
              <a:rPr lang="es-PE" dirty="0"/>
              <a:t>: como responsable de establecer los mecanismos que permitan un </a:t>
            </a:r>
            <a:r>
              <a:rPr lang="es-PE" b="1" dirty="0"/>
              <a:t>tratamiento coordinado e integral de la SC</a:t>
            </a:r>
          </a:p>
          <a:p>
            <a:pPr>
              <a:lnSpc>
                <a:spcPct val="90000"/>
              </a:lnSpc>
            </a:pPr>
            <a:r>
              <a:rPr lang="es-PE" dirty="0"/>
              <a:t>Objetivos y finalidad:</a:t>
            </a:r>
          </a:p>
          <a:p>
            <a:pPr lvl="1">
              <a:lnSpc>
                <a:spcPct val="90000"/>
              </a:lnSpc>
            </a:pPr>
            <a:r>
              <a:rPr lang="es-PE" dirty="0"/>
              <a:t>Formular el </a:t>
            </a:r>
            <a:r>
              <a:rPr lang="es-PE" b="1" dirty="0"/>
              <a:t>Plan Anual</a:t>
            </a:r>
            <a:r>
              <a:rPr lang="es-PE" dirty="0"/>
              <a:t> de SC</a:t>
            </a:r>
          </a:p>
          <a:p>
            <a:pPr lvl="1">
              <a:lnSpc>
                <a:spcPct val="90000"/>
              </a:lnSpc>
            </a:pPr>
            <a:r>
              <a:rPr lang="es-PE" dirty="0"/>
              <a:t>Establecer los </a:t>
            </a:r>
            <a:r>
              <a:rPr lang="es-PE" b="1" dirty="0"/>
              <a:t>lineamientos</a:t>
            </a:r>
            <a:r>
              <a:rPr lang="es-PE" dirty="0"/>
              <a:t> mínimos para la SC</a:t>
            </a:r>
          </a:p>
          <a:p>
            <a:pPr lvl="1">
              <a:lnSpc>
                <a:spcPct val="90000"/>
              </a:lnSpc>
            </a:pPr>
            <a:r>
              <a:rPr lang="es-PE" dirty="0"/>
              <a:t>Efectuar las </a:t>
            </a:r>
            <a:r>
              <a:rPr lang="es-PE" b="1" dirty="0"/>
              <a:t>coordinaciones entre las áreas </a:t>
            </a:r>
            <a:r>
              <a:rPr lang="es-PE" dirty="0"/>
              <a:t>involucradas</a:t>
            </a:r>
          </a:p>
          <a:p>
            <a:pPr lvl="1">
              <a:lnSpc>
                <a:spcPct val="90000"/>
              </a:lnSpc>
            </a:pPr>
            <a:r>
              <a:rPr lang="es-PE" dirty="0"/>
              <a:t>Discutir la </a:t>
            </a:r>
            <a:r>
              <a:rPr lang="es-PE" b="1" dirty="0"/>
              <a:t>situación de los conglomerados </a:t>
            </a:r>
            <a:r>
              <a:rPr lang="es-PE" dirty="0"/>
              <a:t>bajo supervisión</a:t>
            </a:r>
          </a:p>
          <a:p>
            <a:pPr lvl="1">
              <a:lnSpc>
                <a:spcPct val="90000"/>
              </a:lnSpc>
            </a:pPr>
            <a:r>
              <a:rPr lang="es-PE" dirty="0"/>
              <a:t>Supervisar las coordinaciones con otros organismos de supervisión, nacionales e internacionales (</a:t>
            </a:r>
            <a:r>
              <a:rPr lang="es-PE" b="1" dirty="0"/>
              <a:t>convenios sobre supervisión consolidada</a:t>
            </a:r>
            <a:r>
              <a:rPr lang="es-PE" dirty="0"/>
              <a:t>)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20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AEB8C-2AD1-4D85-B28F-B5FD0BD69AFA}" type="slidenum">
              <a:rPr lang="es-ES"/>
              <a:pPr>
                <a:defRPr/>
              </a:pPr>
              <a:t>32</a:t>
            </a:fld>
            <a:endParaRPr lang="es-ES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Esquema del sub-proceso de SC</a:t>
            </a:r>
          </a:p>
        </p:txBody>
      </p:sp>
      <p:sp>
        <p:nvSpPr>
          <p:cNvPr id="21" name="20 Rectángulo redondeado"/>
          <p:cNvSpPr/>
          <p:nvPr/>
        </p:nvSpPr>
        <p:spPr>
          <a:xfrm>
            <a:off x="824866" y="1464455"/>
            <a:ext cx="7388064" cy="964413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ES" sz="3200" dirty="0">
              <a:latin typeface="Verdana" pitchFamily="34" charset="0"/>
            </a:endParaRPr>
          </a:p>
        </p:txBody>
      </p:sp>
      <p:sp>
        <p:nvSpPr>
          <p:cNvPr id="22" name="21 Rectángulo redondeado"/>
          <p:cNvSpPr/>
          <p:nvPr/>
        </p:nvSpPr>
        <p:spPr>
          <a:xfrm>
            <a:off x="3805239" y="1670187"/>
            <a:ext cx="4247698" cy="565798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>
                <a:latin typeface="Verdana" pitchFamily="34" charset="0"/>
              </a:rPr>
              <a:t>Comité de SC</a:t>
            </a:r>
            <a:endParaRPr lang="es-ES" dirty="0">
              <a:latin typeface="Verdana" pitchFamily="34" charset="0"/>
            </a:endParaRPr>
          </a:p>
        </p:txBody>
      </p:sp>
      <p:sp>
        <p:nvSpPr>
          <p:cNvPr id="23" name="22 Rectángulo redondeado"/>
          <p:cNvSpPr/>
          <p:nvPr/>
        </p:nvSpPr>
        <p:spPr>
          <a:xfrm>
            <a:off x="980577" y="1553018"/>
            <a:ext cx="2571768" cy="74726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 smtClean="0">
                <a:solidFill>
                  <a:srgbClr val="000066"/>
                </a:solidFill>
                <a:latin typeface="Verdana" pitchFamily="34" charset="0"/>
              </a:rPr>
              <a:t>Plan Anual y lineamientos de la SC</a:t>
            </a:r>
            <a:endParaRPr lang="es-ES" sz="1600" b="1" dirty="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824867" y="2496031"/>
            <a:ext cx="7388065" cy="1361597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ES" sz="3200" dirty="0">
              <a:latin typeface="Verdana" pitchFamily="34" charset="0"/>
            </a:endParaRPr>
          </a:p>
        </p:txBody>
      </p:sp>
      <p:sp>
        <p:nvSpPr>
          <p:cNvPr id="25" name="24 Rectángulo redondeado"/>
          <p:cNvSpPr/>
          <p:nvPr/>
        </p:nvSpPr>
        <p:spPr>
          <a:xfrm>
            <a:off x="3807113" y="2560325"/>
            <a:ext cx="1288292" cy="565798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err="1" smtClean="0">
                <a:latin typeface="Verdana" pitchFamily="34" charset="0"/>
              </a:rPr>
              <a:t>SABM</a:t>
            </a:r>
            <a:endParaRPr lang="es-ES" dirty="0">
              <a:latin typeface="Verdana" pitchFamily="34" charset="0"/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5254936" y="2560325"/>
            <a:ext cx="1288292" cy="565798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err="1" smtClean="0">
                <a:latin typeface="Verdana" pitchFamily="34" charset="0"/>
              </a:rPr>
              <a:t>SAS</a:t>
            </a:r>
            <a:endParaRPr lang="es-ES" dirty="0">
              <a:latin typeface="Verdana" pitchFamily="34" charset="0"/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6702760" y="2560325"/>
            <a:ext cx="1288292" cy="565798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err="1" smtClean="0">
                <a:latin typeface="Verdana" pitchFamily="34" charset="0"/>
              </a:rPr>
              <a:t>SAAFP</a:t>
            </a:r>
            <a:endParaRPr lang="es-ES" dirty="0">
              <a:latin typeface="Verdana" pitchFamily="34" charset="0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3805239" y="3214687"/>
            <a:ext cx="4247698" cy="565798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err="1" smtClean="0">
                <a:latin typeface="Verdana" pitchFamily="34" charset="0"/>
              </a:rPr>
              <a:t>SAR</a:t>
            </a:r>
            <a:endParaRPr lang="es-ES" dirty="0">
              <a:latin typeface="Verdana" pitchFamily="34" charset="0"/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980577" y="2764627"/>
            <a:ext cx="2571768" cy="74726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 smtClean="0">
                <a:solidFill>
                  <a:srgbClr val="000066"/>
                </a:solidFill>
                <a:latin typeface="Verdana" pitchFamily="34" charset="0"/>
              </a:rPr>
              <a:t>Planeamiento y Ejecución de la SC</a:t>
            </a:r>
            <a:endParaRPr lang="es-ES" sz="1600" b="1" dirty="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30" name="29 Rectángulo redondeado"/>
          <p:cNvSpPr/>
          <p:nvPr/>
        </p:nvSpPr>
        <p:spPr>
          <a:xfrm>
            <a:off x="824866" y="3931934"/>
            <a:ext cx="7388064" cy="1425892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ES" sz="3200" dirty="0">
              <a:latin typeface="Verdana" pitchFamily="34" charset="0"/>
            </a:endParaRPr>
          </a:p>
        </p:txBody>
      </p:sp>
      <p:sp>
        <p:nvSpPr>
          <p:cNvPr id="31" name="30 Rectángulo redondeado"/>
          <p:cNvSpPr/>
          <p:nvPr/>
        </p:nvSpPr>
        <p:spPr>
          <a:xfrm>
            <a:off x="3807113" y="4033377"/>
            <a:ext cx="1288292" cy="565798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err="1" smtClean="0">
                <a:latin typeface="Verdana" pitchFamily="34" charset="0"/>
              </a:rPr>
              <a:t>SABM</a:t>
            </a:r>
            <a:endParaRPr lang="es-PE" dirty="0" smtClean="0">
              <a:latin typeface="Verdana" pitchFamily="34" charset="0"/>
            </a:endParaRPr>
          </a:p>
          <a:p>
            <a:pPr algn="ctr"/>
            <a:r>
              <a:rPr lang="es-PE" dirty="0" err="1" smtClean="0">
                <a:latin typeface="Verdana" pitchFamily="34" charset="0"/>
              </a:rPr>
              <a:t>Inf</a:t>
            </a:r>
            <a:r>
              <a:rPr lang="es-PE" dirty="0" smtClean="0">
                <a:latin typeface="Verdana" pitchFamily="34" charset="0"/>
              </a:rPr>
              <a:t>. VI</a:t>
            </a:r>
            <a:endParaRPr lang="es-ES" dirty="0">
              <a:latin typeface="Verdana" pitchFamily="34" charset="0"/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5254936" y="4033377"/>
            <a:ext cx="1288292" cy="565798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err="1" smtClean="0">
                <a:latin typeface="Verdana" pitchFamily="34" charset="0"/>
              </a:rPr>
              <a:t>SAS</a:t>
            </a:r>
            <a:endParaRPr lang="es-PE" dirty="0" smtClean="0">
              <a:latin typeface="Verdana" pitchFamily="34" charset="0"/>
            </a:endParaRPr>
          </a:p>
          <a:p>
            <a:pPr algn="ctr"/>
            <a:r>
              <a:rPr lang="es-PE" dirty="0" err="1" smtClean="0">
                <a:latin typeface="Verdana" pitchFamily="34" charset="0"/>
              </a:rPr>
              <a:t>Inf</a:t>
            </a:r>
            <a:r>
              <a:rPr lang="es-PE" dirty="0" smtClean="0">
                <a:latin typeface="Verdana" pitchFamily="34" charset="0"/>
              </a:rPr>
              <a:t>. VI</a:t>
            </a:r>
            <a:endParaRPr lang="es-ES" dirty="0">
              <a:latin typeface="Verdana" pitchFamily="34" charset="0"/>
            </a:endParaRPr>
          </a:p>
        </p:txBody>
      </p:sp>
      <p:sp>
        <p:nvSpPr>
          <p:cNvPr id="33" name="32 Rectángulo redondeado"/>
          <p:cNvSpPr/>
          <p:nvPr/>
        </p:nvSpPr>
        <p:spPr>
          <a:xfrm>
            <a:off x="6702760" y="4033377"/>
            <a:ext cx="1288292" cy="565798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err="1" smtClean="0">
                <a:latin typeface="Verdana" pitchFamily="34" charset="0"/>
              </a:rPr>
              <a:t>SAAFP</a:t>
            </a:r>
            <a:endParaRPr lang="es-PE" dirty="0" smtClean="0">
              <a:latin typeface="Verdana" pitchFamily="34" charset="0"/>
            </a:endParaRPr>
          </a:p>
          <a:p>
            <a:pPr algn="ctr"/>
            <a:r>
              <a:rPr lang="es-PE" dirty="0" err="1" smtClean="0">
                <a:latin typeface="Verdana" pitchFamily="34" charset="0"/>
              </a:rPr>
              <a:t>Inf</a:t>
            </a:r>
            <a:r>
              <a:rPr lang="es-PE" dirty="0" smtClean="0">
                <a:latin typeface="Verdana" pitchFamily="34" charset="0"/>
              </a:rPr>
              <a:t>. VI</a:t>
            </a:r>
            <a:endParaRPr lang="es-ES" dirty="0">
              <a:latin typeface="Verdana" pitchFamily="34" charset="0"/>
            </a:endParaRPr>
          </a:p>
        </p:txBody>
      </p:sp>
      <p:sp>
        <p:nvSpPr>
          <p:cNvPr id="34" name="33 Rectángulo redondeado"/>
          <p:cNvSpPr/>
          <p:nvPr/>
        </p:nvSpPr>
        <p:spPr>
          <a:xfrm>
            <a:off x="3805239" y="4727764"/>
            <a:ext cx="4247698" cy="565798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err="1" smtClean="0">
                <a:latin typeface="Verdana" pitchFamily="34" charset="0"/>
              </a:rPr>
              <a:t>SAR</a:t>
            </a:r>
            <a:endParaRPr lang="es-PE" dirty="0" smtClean="0">
              <a:latin typeface="Verdana" pitchFamily="34" charset="0"/>
            </a:endParaRPr>
          </a:p>
          <a:p>
            <a:pPr algn="ctr"/>
            <a:r>
              <a:rPr lang="es-PE" dirty="0" smtClean="0">
                <a:latin typeface="Verdana" pitchFamily="34" charset="0"/>
              </a:rPr>
              <a:t>Informes Consolidados</a:t>
            </a:r>
            <a:endParaRPr lang="es-ES" dirty="0">
              <a:latin typeface="Verdana" pitchFamily="34" charset="0"/>
            </a:endParaRPr>
          </a:p>
        </p:txBody>
      </p:sp>
      <p:sp>
        <p:nvSpPr>
          <p:cNvPr id="35" name="34 Rectángulo redondeado"/>
          <p:cNvSpPr/>
          <p:nvPr/>
        </p:nvSpPr>
        <p:spPr>
          <a:xfrm>
            <a:off x="980577" y="4301973"/>
            <a:ext cx="2571768" cy="74726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 smtClean="0">
                <a:solidFill>
                  <a:srgbClr val="000066"/>
                </a:solidFill>
                <a:latin typeface="Verdana" pitchFamily="34" charset="0"/>
              </a:rPr>
              <a:t>Comunicación de los Resultados de la SC</a:t>
            </a:r>
            <a:endParaRPr lang="es-ES" sz="1600" b="1" dirty="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36" name="35 Rectángulo redondeado"/>
          <p:cNvSpPr/>
          <p:nvPr/>
        </p:nvSpPr>
        <p:spPr>
          <a:xfrm>
            <a:off x="824866" y="5424989"/>
            <a:ext cx="7390472" cy="1361597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ES" sz="3200" dirty="0">
              <a:latin typeface="Verdana" pitchFamily="34" charset="0"/>
            </a:endParaRPr>
          </a:p>
        </p:txBody>
      </p:sp>
      <p:sp>
        <p:nvSpPr>
          <p:cNvPr id="37" name="36 Rectángulo redondeado"/>
          <p:cNvSpPr/>
          <p:nvPr/>
        </p:nvSpPr>
        <p:spPr>
          <a:xfrm>
            <a:off x="3807113" y="5489283"/>
            <a:ext cx="1288292" cy="565798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err="1" smtClean="0">
                <a:latin typeface="Verdana" pitchFamily="34" charset="0"/>
              </a:rPr>
              <a:t>SABM</a:t>
            </a:r>
            <a:endParaRPr lang="es-ES" dirty="0">
              <a:latin typeface="Verdana" pitchFamily="34" charset="0"/>
            </a:endParaRPr>
          </a:p>
        </p:txBody>
      </p:sp>
      <p:sp>
        <p:nvSpPr>
          <p:cNvPr id="38" name="37 Rectángulo redondeado"/>
          <p:cNvSpPr/>
          <p:nvPr/>
        </p:nvSpPr>
        <p:spPr>
          <a:xfrm>
            <a:off x="5256140" y="5489283"/>
            <a:ext cx="1288292" cy="565798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err="1" smtClean="0">
                <a:latin typeface="Verdana" pitchFamily="34" charset="0"/>
              </a:rPr>
              <a:t>SAS</a:t>
            </a:r>
            <a:endParaRPr lang="es-ES" dirty="0">
              <a:latin typeface="Verdana" pitchFamily="34" charset="0"/>
            </a:endParaRPr>
          </a:p>
        </p:txBody>
      </p:sp>
      <p:sp>
        <p:nvSpPr>
          <p:cNvPr id="39" name="38 Rectángulo redondeado"/>
          <p:cNvSpPr/>
          <p:nvPr/>
        </p:nvSpPr>
        <p:spPr>
          <a:xfrm>
            <a:off x="6705168" y="5489283"/>
            <a:ext cx="1288292" cy="565798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err="1" smtClean="0">
                <a:latin typeface="Verdana" pitchFamily="34" charset="0"/>
              </a:rPr>
              <a:t>SAAFP</a:t>
            </a:r>
            <a:endParaRPr lang="es-ES" dirty="0">
              <a:latin typeface="Verdana" pitchFamily="34" charset="0"/>
            </a:endParaRPr>
          </a:p>
        </p:txBody>
      </p:sp>
      <p:sp>
        <p:nvSpPr>
          <p:cNvPr id="40" name="39 Rectángulo redondeado"/>
          <p:cNvSpPr/>
          <p:nvPr/>
        </p:nvSpPr>
        <p:spPr>
          <a:xfrm>
            <a:off x="3805239" y="6143644"/>
            <a:ext cx="4250106" cy="565798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err="1" smtClean="0">
                <a:latin typeface="Verdana" pitchFamily="34" charset="0"/>
              </a:rPr>
              <a:t>SAR</a:t>
            </a:r>
            <a:endParaRPr lang="es-ES" dirty="0">
              <a:latin typeface="Verdana" pitchFamily="34" charset="0"/>
            </a:endParaRPr>
          </a:p>
        </p:txBody>
      </p:sp>
      <p:sp>
        <p:nvSpPr>
          <p:cNvPr id="41" name="40 Rectángulo redondeado"/>
          <p:cNvSpPr/>
          <p:nvPr/>
        </p:nvSpPr>
        <p:spPr>
          <a:xfrm>
            <a:off x="980577" y="5693585"/>
            <a:ext cx="2571768" cy="74726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 smtClean="0">
                <a:solidFill>
                  <a:srgbClr val="000066"/>
                </a:solidFill>
                <a:latin typeface="Verdana" pitchFamily="34" charset="0"/>
              </a:rPr>
              <a:t>Seguimiento de Observaciones</a:t>
            </a:r>
            <a:endParaRPr lang="es-ES" sz="1600" b="1" dirty="0">
              <a:solidFill>
                <a:srgbClr val="000066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AA28-DCEB-4A98-8237-EB4429D3A02A}" type="slidenum">
              <a:rPr lang="es-ES"/>
              <a:pPr>
                <a:defRPr/>
              </a:pPr>
              <a:t>33</a:t>
            </a:fld>
            <a:endParaRPr lang="es-E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E"/>
              <a:t>Contenido</a:t>
            </a:r>
            <a:endParaRPr lang="es-ES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8538" y="1844675"/>
            <a:ext cx="6624637" cy="4824413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s-PE" dirty="0" err="1"/>
              <a:t>SBS</a:t>
            </a:r>
            <a:endParaRPr lang="es-PE" dirty="0"/>
          </a:p>
          <a:p>
            <a:pPr marL="457200" indent="-457200">
              <a:buFontTx/>
              <a:buAutoNum type="arabicPeriod"/>
            </a:pPr>
            <a:r>
              <a:rPr lang="es-PE" dirty="0"/>
              <a:t>Definiciones</a:t>
            </a:r>
          </a:p>
          <a:p>
            <a:pPr marL="457200" indent="-457200">
              <a:buFontTx/>
              <a:buAutoNum type="arabicPeriod"/>
            </a:pPr>
            <a:r>
              <a:rPr lang="es-PE" dirty="0"/>
              <a:t>Marco legal</a:t>
            </a:r>
          </a:p>
          <a:p>
            <a:pPr marL="457200" indent="-457200">
              <a:buFontTx/>
              <a:buAutoNum type="arabicPeriod"/>
            </a:pPr>
            <a:r>
              <a:rPr lang="es-PE" dirty="0"/>
              <a:t>Organización interna</a:t>
            </a:r>
          </a:p>
          <a:p>
            <a:pPr marL="457200" indent="-457200">
              <a:buFontTx/>
              <a:buAutoNum type="arabicPeriod"/>
            </a:pPr>
            <a:r>
              <a:rPr lang="es-PE" dirty="0" smtClean="0"/>
              <a:t>Acciones </a:t>
            </a:r>
            <a:r>
              <a:rPr lang="es-PE" dirty="0"/>
              <a:t>de supervisión</a:t>
            </a:r>
            <a:endParaRPr lang="es-ES" dirty="0"/>
          </a:p>
        </p:txBody>
      </p:sp>
      <p:pic>
        <p:nvPicPr>
          <p:cNvPr id="183300" name="Picture 4" descr="35310control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44675"/>
            <a:ext cx="1754188" cy="2239963"/>
          </a:xfrm>
          <a:prstGeom prst="rect">
            <a:avLst/>
          </a:prstGeom>
          <a:noFill/>
        </p:spPr>
      </p:pic>
      <p:sp>
        <p:nvSpPr>
          <p:cNvPr id="183301" name="Rectangle 5" descr="Tejido"/>
          <p:cNvSpPr>
            <a:spLocks noChangeArrowheads="1"/>
          </p:cNvSpPr>
          <p:nvPr/>
        </p:nvSpPr>
        <p:spPr bwMode="auto">
          <a:xfrm>
            <a:off x="2268538" y="3640142"/>
            <a:ext cx="5759450" cy="43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767E8D-79CC-414F-85DC-E9D9E11D9C1B}" type="slidenum">
              <a:rPr lang="es-ES"/>
              <a:pPr>
                <a:defRPr/>
              </a:pPr>
              <a:t>34</a:t>
            </a:fld>
            <a:endParaRPr lang="es-E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Acciones de supervisión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b="1"/>
              <a:t>Acciones in-situ</a:t>
            </a:r>
            <a:r>
              <a:rPr lang="es-PE"/>
              <a:t> en el marco del Plan Anual de SC</a:t>
            </a:r>
          </a:p>
          <a:p>
            <a:pPr lvl="1"/>
            <a:r>
              <a:rPr lang="es-PE" b="1"/>
              <a:t>Visitas de inspección locales</a:t>
            </a:r>
            <a:r>
              <a:rPr lang="es-PE"/>
              <a:t>: empresas supervisadas</a:t>
            </a:r>
          </a:p>
          <a:p>
            <a:pPr lvl="1"/>
            <a:r>
              <a:rPr lang="es-PE" b="1"/>
              <a:t>Visitas de inspección transfronterizas</a:t>
            </a:r>
            <a:r>
              <a:rPr lang="es-PE"/>
              <a:t>: empresas del conglomerado en coordinación con supervisores anfitriones</a:t>
            </a:r>
          </a:p>
          <a:p>
            <a:pPr lvl="1"/>
            <a:r>
              <a:rPr lang="es-PE"/>
              <a:t>Se desarrolla la </a:t>
            </a:r>
            <a:r>
              <a:rPr lang="es-PE" b="1"/>
              <a:t>Guía de Trabajo de SC</a:t>
            </a:r>
          </a:p>
          <a:p>
            <a:r>
              <a:rPr lang="es-PE" b="1"/>
              <a:t>Acciones extra-situ</a:t>
            </a:r>
          </a:p>
          <a:p>
            <a:pPr lvl="1"/>
            <a:r>
              <a:rPr lang="es-PE"/>
              <a:t>Informes trimestrales y periódicos sobre la </a:t>
            </a:r>
            <a:r>
              <a:rPr lang="es-PE" b="1"/>
              <a:t>situación de los conglomerados supervisados</a:t>
            </a:r>
          </a:p>
          <a:p>
            <a:pPr lvl="1"/>
            <a:r>
              <a:rPr lang="es-PE"/>
              <a:t>Reuniones trimestrales del </a:t>
            </a:r>
            <a:r>
              <a:rPr lang="es-PE" b="1"/>
              <a:t>Comité de SC</a:t>
            </a:r>
            <a:r>
              <a:rPr lang="es-PE"/>
              <a:t> (mínimo)</a:t>
            </a:r>
          </a:p>
          <a:p>
            <a:pPr lvl="1"/>
            <a:r>
              <a:rPr lang="es-PE" b="1"/>
              <a:t>Seguimiento </a:t>
            </a:r>
            <a:r>
              <a:rPr lang="es-PE"/>
              <a:t>de acciones correctivas y del cumplimiento del Plan Anual de visitas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23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D0033-FDF9-464E-8904-53E25436EDE2}" type="slidenum">
              <a:rPr lang="es-ES"/>
              <a:pPr>
                <a:defRPr/>
              </a:pPr>
              <a:t>35</a:t>
            </a:fld>
            <a:endParaRPr lang="es-ES"/>
          </a:p>
        </p:txBody>
      </p:sp>
      <p:sp>
        <p:nvSpPr>
          <p:cNvPr id="218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Actividades extra situ</a:t>
            </a:r>
            <a:endParaRPr lang="es-ES"/>
          </a:p>
        </p:txBody>
      </p:sp>
      <p:sp>
        <p:nvSpPr>
          <p:cNvPr id="218117" name="AutoShape 5"/>
          <p:cNvSpPr>
            <a:spLocks noChangeArrowheads="1"/>
          </p:cNvSpPr>
          <p:nvPr/>
        </p:nvSpPr>
        <p:spPr bwMode="auto">
          <a:xfrm>
            <a:off x="107950" y="3286125"/>
            <a:ext cx="8893175" cy="720725"/>
          </a:xfrm>
          <a:prstGeom prst="rightArrow">
            <a:avLst>
              <a:gd name="adj1" fmla="val 53741"/>
              <a:gd name="adj2" fmla="val 149956"/>
            </a:avLst>
          </a:prstGeom>
          <a:solidFill>
            <a:srgbClr val="C0C0C0">
              <a:alpha val="7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tabLst>
                <a:tab pos="623888" algn="l"/>
                <a:tab pos="1262063" algn="l"/>
                <a:tab pos="1887538" algn="l"/>
                <a:tab pos="2511425" algn="l"/>
                <a:tab pos="3135313" algn="l"/>
                <a:tab pos="3773488" algn="l"/>
                <a:tab pos="4397375" algn="l"/>
                <a:tab pos="5021263" algn="l"/>
                <a:tab pos="5646738" algn="l"/>
                <a:tab pos="6284913" algn="l"/>
                <a:tab pos="6908800" algn="l"/>
                <a:tab pos="7532688" algn="l"/>
              </a:tabLst>
            </a:pPr>
            <a:r>
              <a:rPr lang="es-PE" sz="1400">
                <a:latin typeface="Verdana" pitchFamily="34" charset="0"/>
              </a:rPr>
              <a:t>Ene	Feb	</a:t>
            </a:r>
            <a:r>
              <a:rPr lang="es-PE" sz="1600" b="1">
                <a:latin typeface="Verdana" pitchFamily="34" charset="0"/>
              </a:rPr>
              <a:t>Mar</a:t>
            </a:r>
            <a:r>
              <a:rPr lang="es-PE" sz="1400">
                <a:latin typeface="Verdana" pitchFamily="34" charset="0"/>
              </a:rPr>
              <a:t>	 Abr	May	</a:t>
            </a:r>
            <a:r>
              <a:rPr lang="es-PE" sz="1600" b="1">
                <a:latin typeface="Verdana" pitchFamily="34" charset="0"/>
              </a:rPr>
              <a:t>Jun</a:t>
            </a:r>
            <a:r>
              <a:rPr lang="es-PE" sz="1400">
                <a:latin typeface="Verdana" pitchFamily="34" charset="0"/>
              </a:rPr>
              <a:t>	 Jul	Ago	</a:t>
            </a:r>
            <a:r>
              <a:rPr lang="es-PE" sz="1600" b="1">
                <a:latin typeface="Verdana" pitchFamily="34" charset="0"/>
              </a:rPr>
              <a:t>Sep</a:t>
            </a:r>
            <a:r>
              <a:rPr lang="es-PE" sz="1400">
                <a:latin typeface="Verdana" pitchFamily="34" charset="0"/>
              </a:rPr>
              <a:t>	 Oct	Nov	</a:t>
            </a:r>
            <a:r>
              <a:rPr lang="es-PE" sz="1600" b="1">
                <a:latin typeface="Verdana" pitchFamily="34" charset="0"/>
              </a:rPr>
              <a:t>Dic</a:t>
            </a:r>
            <a:r>
              <a:rPr lang="es-PE" sz="1400">
                <a:latin typeface="Verdana" pitchFamily="34" charset="0"/>
              </a:rPr>
              <a:t>        </a:t>
            </a:r>
            <a:endParaRPr lang="es-ES" sz="1400">
              <a:latin typeface="Verdana" pitchFamily="34" charset="0"/>
            </a:endParaRPr>
          </a:p>
        </p:txBody>
      </p:sp>
      <p:sp>
        <p:nvSpPr>
          <p:cNvPr id="218118" name="AutoShape 6"/>
          <p:cNvSpPr>
            <a:spLocks noChangeArrowheads="1"/>
          </p:cNvSpPr>
          <p:nvPr/>
        </p:nvSpPr>
        <p:spPr bwMode="auto">
          <a:xfrm>
            <a:off x="2628900" y="2276475"/>
            <a:ext cx="1295400" cy="576263"/>
          </a:xfrm>
          <a:prstGeom prst="wedgeRoundRectCallout">
            <a:avLst>
              <a:gd name="adj1" fmla="val -21815"/>
              <a:gd name="adj2" fmla="val 146968"/>
              <a:gd name="adj3" fmla="val 16667"/>
            </a:avLst>
          </a:prstGeom>
          <a:solidFill>
            <a:srgbClr val="C0C0C0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PE" sz="1600">
                <a:latin typeface="Verdana" pitchFamily="34" charset="0"/>
              </a:rPr>
              <a:t>Anexos</a:t>
            </a:r>
            <a:br>
              <a:rPr lang="es-PE" sz="1600">
                <a:latin typeface="Verdana" pitchFamily="34" charset="0"/>
              </a:rPr>
            </a:br>
            <a:r>
              <a:rPr lang="es-PE" sz="1600">
                <a:latin typeface="Verdana" pitchFamily="34" charset="0"/>
              </a:rPr>
              <a:t>I Trim</a:t>
            </a:r>
            <a:endParaRPr lang="es-ES" sz="1600">
              <a:latin typeface="Verdana" pitchFamily="34" charset="0"/>
            </a:endParaRPr>
          </a:p>
        </p:txBody>
      </p:sp>
      <p:sp>
        <p:nvSpPr>
          <p:cNvPr id="218119" name="AutoShape 7"/>
          <p:cNvSpPr>
            <a:spLocks noChangeArrowheads="1"/>
          </p:cNvSpPr>
          <p:nvPr/>
        </p:nvSpPr>
        <p:spPr bwMode="auto">
          <a:xfrm>
            <a:off x="6732588" y="4510088"/>
            <a:ext cx="1295400" cy="719137"/>
          </a:xfrm>
          <a:prstGeom prst="wedgeRoundRectCallout">
            <a:avLst>
              <a:gd name="adj1" fmla="val -3310"/>
              <a:gd name="adj2" fmla="val -142273"/>
              <a:gd name="adj3" fmla="val 16667"/>
            </a:avLst>
          </a:prstGeom>
          <a:solidFill>
            <a:srgbClr val="0000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PE" sz="1600">
                <a:solidFill>
                  <a:schemeClr val="bg1"/>
                </a:solidFill>
                <a:latin typeface="Verdana" pitchFamily="34" charset="0"/>
              </a:rPr>
              <a:t>Fichas e Informe IV Trim</a:t>
            </a:r>
            <a:endParaRPr lang="es-ES" sz="16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18120" name="AutoShape 8"/>
          <p:cNvSpPr>
            <a:spLocks noChangeArrowheads="1"/>
          </p:cNvSpPr>
          <p:nvPr/>
        </p:nvSpPr>
        <p:spPr bwMode="auto">
          <a:xfrm>
            <a:off x="4427538" y="2276475"/>
            <a:ext cx="1223962" cy="576263"/>
          </a:xfrm>
          <a:prstGeom prst="wedgeRoundRectCallout">
            <a:avLst>
              <a:gd name="adj1" fmla="val -14333"/>
              <a:gd name="adj2" fmla="val 148069"/>
              <a:gd name="adj3" fmla="val 16667"/>
            </a:avLst>
          </a:prstGeom>
          <a:solidFill>
            <a:srgbClr val="C0C0C0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PE" sz="1600">
                <a:latin typeface="Verdana" pitchFamily="34" charset="0"/>
              </a:rPr>
              <a:t>Anexos II Trim</a:t>
            </a:r>
            <a:endParaRPr lang="es-ES" sz="1600">
              <a:latin typeface="Verdana" pitchFamily="34" charset="0"/>
            </a:endParaRPr>
          </a:p>
        </p:txBody>
      </p:sp>
      <p:sp>
        <p:nvSpPr>
          <p:cNvPr id="218121" name="AutoShape 9"/>
          <p:cNvSpPr>
            <a:spLocks noChangeArrowheads="1"/>
          </p:cNvSpPr>
          <p:nvPr/>
        </p:nvSpPr>
        <p:spPr bwMode="auto">
          <a:xfrm>
            <a:off x="755650" y="2276475"/>
            <a:ext cx="1295400" cy="576263"/>
          </a:xfrm>
          <a:prstGeom prst="wedgeRoundRectCallout">
            <a:avLst>
              <a:gd name="adj1" fmla="val -23773"/>
              <a:gd name="adj2" fmla="val 145315"/>
              <a:gd name="adj3" fmla="val 16667"/>
            </a:avLst>
          </a:prstGeom>
          <a:solidFill>
            <a:srgbClr val="C0C0C0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PE" sz="1600">
                <a:latin typeface="Verdana" pitchFamily="34" charset="0"/>
              </a:rPr>
              <a:t>Anexos IV Trim</a:t>
            </a:r>
            <a:endParaRPr lang="es-ES" sz="1600">
              <a:latin typeface="Verdana" pitchFamily="34" charset="0"/>
            </a:endParaRPr>
          </a:p>
        </p:txBody>
      </p:sp>
      <p:sp>
        <p:nvSpPr>
          <p:cNvPr id="218122" name="AutoShape 10"/>
          <p:cNvSpPr>
            <a:spLocks noChangeArrowheads="1"/>
          </p:cNvSpPr>
          <p:nvPr/>
        </p:nvSpPr>
        <p:spPr bwMode="auto">
          <a:xfrm>
            <a:off x="6227763" y="2276475"/>
            <a:ext cx="1295400" cy="576263"/>
          </a:xfrm>
          <a:prstGeom prst="wedgeRoundRectCallout">
            <a:avLst>
              <a:gd name="adj1" fmla="val -8579"/>
              <a:gd name="adj2" fmla="val 143111"/>
              <a:gd name="adj3" fmla="val 16667"/>
            </a:avLst>
          </a:prstGeom>
          <a:solidFill>
            <a:srgbClr val="C0C0C0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PE" sz="1600">
                <a:latin typeface="Verdana" pitchFamily="34" charset="0"/>
              </a:rPr>
              <a:t>Anexos</a:t>
            </a:r>
          </a:p>
          <a:p>
            <a:pPr algn="ctr"/>
            <a:r>
              <a:rPr lang="es-PE" sz="1600">
                <a:latin typeface="Verdana" pitchFamily="34" charset="0"/>
              </a:rPr>
              <a:t>III Trim</a:t>
            </a:r>
            <a:endParaRPr lang="es-ES" sz="1600">
              <a:latin typeface="Verdana" pitchFamily="34" charset="0"/>
            </a:endParaRPr>
          </a:p>
        </p:txBody>
      </p:sp>
      <p:sp>
        <p:nvSpPr>
          <p:cNvPr id="218123" name="AutoShape 11"/>
          <p:cNvSpPr>
            <a:spLocks noChangeArrowheads="1"/>
          </p:cNvSpPr>
          <p:nvPr/>
        </p:nvSpPr>
        <p:spPr bwMode="auto">
          <a:xfrm>
            <a:off x="1187450" y="4510088"/>
            <a:ext cx="1295400" cy="719137"/>
          </a:xfrm>
          <a:prstGeom prst="wedgeRoundRectCallout">
            <a:avLst>
              <a:gd name="adj1" fmla="val -15319"/>
              <a:gd name="adj2" fmla="val -138079"/>
              <a:gd name="adj3" fmla="val 16667"/>
            </a:avLst>
          </a:prstGeom>
          <a:solidFill>
            <a:srgbClr val="0000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PE" sz="1600">
                <a:solidFill>
                  <a:schemeClr val="bg1"/>
                </a:solidFill>
                <a:latin typeface="Verdana" pitchFamily="34" charset="0"/>
              </a:rPr>
              <a:t>Fichas e Informe</a:t>
            </a:r>
            <a:br>
              <a:rPr lang="es-PE" sz="1600">
                <a:solidFill>
                  <a:schemeClr val="bg1"/>
                </a:solidFill>
                <a:latin typeface="Verdana" pitchFamily="34" charset="0"/>
              </a:rPr>
            </a:br>
            <a:r>
              <a:rPr lang="es-PE" sz="1600">
                <a:solidFill>
                  <a:schemeClr val="bg1"/>
                </a:solidFill>
                <a:latin typeface="Verdana" pitchFamily="34" charset="0"/>
              </a:rPr>
              <a:t>I Trim</a:t>
            </a:r>
            <a:endParaRPr lang="es-ES" sz="16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18124" name="AutoShape 12"/>
          <p:cNvSpPr>
            <a:spLocks noChangeArrowheads="1"/>
          </p:cNvSpPr>
          <p:nvPr/>
        </p:nvSpPr>
        <p:spPr bwMode="auto">
          <a:xfrm>
            <a:off x="4930775" y="4510088"/>
            <a:ext cx="1295400" cy="719137"/>
          </a:xfrm>
          <a:prstGeom prst="wedgeRoundRectCallout">
            <a:avLst>
              <a:gd name="adj1" fmla="val -12866"/>
              <a:gd name="adj2" fmla="val -142051"/>
              <a:gd name="adj3" fmla="val 16667"/>
            </a:avLst>
          </a:prstGeom>
          <a:solidFill>
            <a:srgbClr val="0000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PE" sz="1600">
                <a:solidFill>
                  <a:schemeClr val="bg1"/>
                </a:solidFill>
                <a:latin typeface="Verdana" pitchFamily="34" charset="0"/>
              </a:rPr>
              <a:t>Fichas e Informe III Trim</a:t>
            </a:r>
            <a:endParaRPr lang="es-ES" sz="16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18125" name="AutoShape 13"/>
          <p:cNvSpPr>
            <a:spLocks noChangeArrowheads="1"/>
          </p:cNvSpPr>
          <p:nvPr/>
        </p:nvSpPr>
        <p:spPr bwMode="auto">
          <a:xfrm>
            <a:off x="2986088" y="4508500"/>
            <a:ext cx="1295400" cy="720725"/>
          </a:xfrm>
          <a:prstGeom prst="wedgeRoundRectCallout">
            <a:avLst>
              <a:gd name="adj1" fmla="val -7722"/>
              <a:gd name="adj2" fmla="val -137227"/>
              <a:gd name="adj3" fmla="val 16667"/>
            </a:avLst>
          </a:prstGeom>
          <a:solidFill>
            <a:srgbClr val="0000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PE" sz="1600">
                <a:solidFill>
                  <a:schemeClr val="bg1"/>
                </a:solidFill>
                <a:latin typeface="Verdana" pitchFamily="34" charset="0"/>
              </a:rPr>
              <a:t>Fichas e Informe II Trim</a:t>
            </a:r>
            <a:endParaRPr lang="es-ES" sz="16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18126" name="AutoShape 14"/>
          <p:cNvSpPr>
            <a:spLocks noChangeArrowheads="1"/>
          </p:cNvSpPr>
          <p:nvPr/>
        </p:nvSpPr>
        <p:spPr bwMode="auto">
          <a:xfrm>
            <a:off x="5724525" y="5373688"/>
            <a:ext cx="1295400" cy="576262"/>
          </a:xfrm>
          <a:prstGeom prst="wedgeRoundRectCallout">
            <a:avLst>
              <a:gd name="adj1" fmla="val -6005"/>
              <a:gd name="adj2" fmla="val -342560"/>
              <a:gd name="adj3" fmla="val 16667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PE" sz="1600">
                <a:latin typeface="Verdana" pitchFamily="34" charset="0"/>
              </a:rPr>
              <a:t>Informe Grupo</a:t>
            </a:r>
            <a:endParaRPr lang="es-ES" sz="1600">
              <a:latin typeface="Verdana" pitchFamily="34" charset="0"/>
            </a:endParaRPr>
          </a:p>
        </p:txBody>
      </p:sp>
      <p:sp>
        <p:nvSpPr>
          <p:cNvPr id="218130" name="AutoShape 18"/>
          <p:cNvSpPr>
            <a:spLocks noChangeArrowheads="1"/>
          </p:cNvSpPr>
          <p:nvPr/>
        </p:nvSpPr>
        <p:spPr bwMode="auto">
          <a:xfrm>
            <a:off x="1042988" y="1484313"/>
            <a:ext cx="1368425" cy="792162"/>
          </a:xfrm>
          <a:prstGeom prst="wedgeEllipseCallout">
            <a:avLst>
              <a:gd name="adj1" fmla="val 6148"/>
              <a:gd name="adj2" fmla="val 221542"/>
            </a:avLst>
          </a:prstGeom>
          <a:solidFill>
            <a:srgbClr val="CC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PE" sz="1600">
                <a:solidFill>
                  <a:schemeClr val="bg1"/>
                </a:solidFill>
                <a:latin typeface="Verdana" pitchFamily="34" charset="0"/>
              </a:rPr>
              <a:t>Comité SC</a:t>
            </a:r>
            <a:endParaRPr lang="es-ES" sz="16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18131" name="AutoShape 19"/>
          <p:cNvSpPr>
            <a:spLocks noChangeArrowheads="1"/>
          </p:cNvSpPr>
          <p:nvPr/>
        </p:nvSpPr>
        <p:spPr bwMode="auto">
          <a:xfrm>
            <a:off x="3563938" y="1484313"/>
            <a:ext cx="1368425" cy="792162"/>
          </a:xfrm>
          <a:prstGeom prst="wedgeEllipseCallout">
            <a:avLst>
              <a:gd name="adj1" fmla="val -39213"/>
              <a:gd name="adj2" fmla="val 220741"/>
            </a:avLst>
          </a:prstGeom>
          <a:solidFill>
            <a:srgbClr val="CC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PE" sz="1600">
                <a:solidFill>
                  <a:schemeClr val="bg1"/>
                </a:solidFill>
                <a:latin typeface="Verdana" pitchFamily="34" charset="0"/>
              </a:rPr>
              <a:t>Comité SC</a:t>
            </a:r>
            <a:endParaRPr lang="es-ES" sz="16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18132" name="AutoShape 20"/>
          <p:cNvSpPr>
            <a:spLocks noChangeArrowheads="1"/>
          </p:cNvSpPr>
          <p:nvPr/>
        </p:nvSpPr>
        <p:spPr bwMode="auto">
          <a:xfrm>
            <a:off x="5435600" y="1484313"/>
            <a:ext cx="1368425" cy="792162"/>
          </a:xfrm>
          <a:prstGeom prst="wedgeEllipseCallout">
            <a:avLst>
              <a:gd name="adj1" fmla="val -39560"/>
              <a:gd name="adj2" fmla="val 218134"/>
            </a:avLst>
          </a:prstGeom>
          <a:solidFill>
            <a:srgbClr val="CC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PE" sz="1600">
                <a:solidFill>
                  <a:schemeClr val="bg1"/>
                </a:solidFill>
                <a:latin typeface="Verdana" pitchFamily="34" charset="0"/>
              </a:rPr>
              <a:t>Comité SC</a:t>
            </a:r>
            <a:endParaRPr lang="es-ES" sz="16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18133" name="AutoShape 21"/>
          <p:cNvSpPr>
            <a:spLocks noChangeArrowheads="1"/>
          </p:cNvSpPr>
          <p:nvPr/>
        </p:nvSpPr>
        <p:spPr bwMode="auto">
          <a:xfrm>
            <a:off x="7235825" y="1484313"/>
            <a:ext cx="1368425" cy="792162"/>
          </a:xfrm>
          <a:prstGeom prst="wedgeEllipseCallout">
            <a:avLst>
              <a:gd name="adj1" fmla="val -32250"/>
              <a:gd name="adj2" fmla="val 219741"/>
            </a:avLst>
          </a:prstGeom>
          <a:solidFill>
            <a:srgbClr val="CC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PE" sz="1600">
                <a:solidFill>
                  <a:schemeClr val="bg1"/>
                </a:solidFill>
                <a:latin typeface="Verdana" pitchFamily="34" charset="0"/>
              </a:rPr>
              <a:t>Comité SC</a:t>
            </a:r>
            <a:endParaRPr lang="es-ES" sz="16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18134" name="AutoShape 22"/>
          <p:cNvSpPr>
            <a:spLocks noChangeArrowheads="1"/>
          </p:cNvSpPr>
          <p:nvPr/>
        </p:nvSpPr>
        <p:spPr bwMode="auto">
          <a:xfrm>
            <a:off x="2197100" y="6165850"/>
            <a:ext cx="1295400" cy="576263"/>
          </a:xfrm>
          <a:prstGeom prst="wedgeRoundRectCallout">
            <a:avLst>
              <a:gd name="adj1" fmla="val -73528"/>
              <a:gd name="adj2" fmla="val -499037"/>
              <a:gd name="adj3" fmla="val 16667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PE" sz="1600">
                <a:solidFill>
                  <a:schemeClr val="bg1"/>
                </a:solidFill>
                <a:latin typeface="Verdana" pitchFamily="34" charset="0"/>
              </a:rPr>
              <a:t>Plan Anual</a:t>
            </a:r>
            <a:endParaRPr lang="es-ES" sz="16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18135" name="AutoShape 23"/>
          <p:cNvSpPr>
            <a:spLocks noChangeArrowheads="1"/>
          </p:cNvSpPr>
          <p:nvPr/>
        </p:nvSpPr>
        <p:spPr bwMode="auto">
          <a:xfrm>
            <a:off x="4572000" y="6165850"/>
            <a:ext cx="1584325" cy="576263"/>
          </a:xfrm>
          <a:prstGeom prst="wedgeRoundRectCallout">
            <a:avLst>
              <a:gd name="adj1" fmla="val -51204"/>
              <a:gd name="adj2" fmla="val -502065"/>
              <a:gd name="adj3" fmla="val 16667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PE" sz="1600">
                <a:solidFill>
                  <a:schemeClr val="bg1"/>
                </a:solidFill>
                <a:latin typeface="Verdana" pitchFamily="34" charset="0"/>
              </a:rPr>
              <a:t>Seguimiento Plan</a:t>
            </a:r>
            <a:endParaRPr lang="es-ES" sz="16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18136" name="AutoShape 24"/>
          <p:cNvSpPr>
            <a:spLocks noChangeArrowheads="1"/>
          </p:cNvSpPr>
          <p:nvPr/>
        </p:nvSpPr>
        <p:spPr bwMode="auto">
          <a:xfrm>
            <a:off x="468313" y="6165850"/>
            <a:ext cx="1295400" cy="576263"/>
          </a:xfrm>
          <a:prstGeom prst="wedgeRoundRectCallout">
            <a:avLst>
              <a:gd name="adj1" fmla="val -19731"/>
              <a:gd name="adj2" fmla="val -504269"/>
              <a:gd name="adj3" fmla="val 16667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PE" sz="1600">
                <a:solidFill>
                  <a:schemeClr val="bg1"/>
                </a:solidFill>
                <a:latin typeface="Verdana" pitchFamily="34" charset="0"/>
              </a:rPr>
              <a:t>Informe</a:t>
            </a:r>
            <a:br>
              <a:rPr lang="es-PE" sz="1600">
                <a:solidFill>
                  <a:schemeClr val="bg1"/>
                </a:solidFill>
                <a:latin typeface="Verdana" pitchFamily="34" charset="0"/>
              </a:rPr>
            </a:br>
            <a:r>
              <a:rPr lang="es-PE" sz="1600">
                <a:solidFill>
                  <a:schemeClr val="bg1"/>
                </a:solidFill>
                <a:latin typeface="Verdana" pitchFamily="34" charset="0"/>
              </a:rPr>
              <a:t>Plan</a:t>
            </a:r>
            <a:endParaRPr lang="es-ES" sz="16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18129" name="AutoShape 17"/>
          <p:cNvSpPr>
            <a:spLocks noChangeArrowheads="1"/>
          </p:cNvSpPr>
          <p:nvPr/>
        </p:nvSpPr>
        <p:spPr bwMode="auto">
          <a:xfrm>
            <a:off x="2052638" y="5373688"/>
            <a:ext cx="1295400" cy="576262"/>
          </a:xfrm>
          <a:prstGeom prst="wedgeRoundRectCallout">
            <a:avLst>
              <a:gd name="adj1" fmla="val -13602"/>
              <a:gd name="adj2" fmla="val -336500"/>
              <a:gd name="adj3" fmla="val 16667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PE" sz="1600">
                <a:latin typeface="Verdana" pitchFamily="34" charset="0"/>
              </a:rPr>
              <a:t>Informe Grupo</a:t>
            </a:r>
            <a:endParaRPr lang="es-ES" sz="160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8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18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8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8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8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18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18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218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18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21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21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21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1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1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218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21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21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21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7" grpId="0" animBg="1"/>
      <p:bldP spid="218118" grpId="0" animBg="1"/>
      <p:bldP spid="218119" grpId="0" animBg="1"/>
      <p:bldP spid="218120" grpId="0" animBg="1"/>
      <p:bldP spid="218121" grpId="0" animBg="1"/>
      <p:bldP spid="218122" grpId="0" animBg="1"/>
      <p:bldP spid="218123" grpId="0" animBg="1"/>
      <p:bldP spid="218124" grpId="0" animBg="1"/>
      <p:bldP spid="218125" grpId="0" animBg="1"/>
      <p:bldP spid="218126" grpId="0" animBg="1"/>
      <p:bldP spid="218130" grpId="0" animBg="1"/>
      <p:bldP spid="218131" grpId="0" animBg="1"/>
      <p:bldP spid="218132" grpId="0" animBg="1"/>
      <p:bldP spid="218133" grpId="0" animBg="1"/>
      <p:bldP spid="218134" grpId="0" animBg="1"/>
      <p:bldP spid="218135" grpId="0" animBg="1"/>
      <p:bldP spid="218136" grpId="0" animBg="1"/>
      <p:bldP spid="21812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0C28D967-56C6-4DC6-BDBC-6FC69E058257}" type="datetime6">
              <a:rPr lang="es-PE"/>
              <a:pPr/>
              <a:t>Noviembre de 2009</a:t>
            </a:fld>
            <a:endParaRPr lang="es-P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PE"/>
              <a:t>Supervisión Consolidada</a:t>
            </a:r>
            <a:br>
              <a:rPr lang="es-PE"/>
            </a:br>
            <a:r>
              <a:rPr lang="es-PE"/>
              <a:t>en el Perú</a:t>
            </a:r>
            <a:endParaRPr lang="es-E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s-PE"/>
              <a:t>Superintendencia de Banca, Seguros y AFP, Perú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8E06E-45BE-4347-84AF-D8783D2BF1A6}" type="slidenum">
              <a:rPr lang="es-ES"/>
              <a:pPr>
                <a:defRPr/>
              </a:pPr>
              <a:t>4</a:t>
            </a:fld>
            <a:endParaRPr lang="es-E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¿Qué es la SC?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La SC constituye una forma de </a:t>
            </a:r>
            <a:r>
              <a:rPr lang="es-PE" b="1" dirty="0"/>
              <a:t>atenuar los riesgos asumidos por los usuarios</a:t>
            </a:r>
            <a:r>
              <a:rPr lang="es-PE" dirty="0"/>
              <a:t> de los sistemas supervisados</a:t>
            </a:r>
          </a:p>
          <a:p>
            <a:r>
              <a:rPr lang="es-PE" dirty="0"/>
              <a:t>Es una </a:t>
            </a:r>
            <a:r>
              <a:rPr lang="es-PE" b="1" dirty="0"/>
              <a:t>mejor práctica</a:t>
            </a:r>
            <a:r>
              <a:rPr lang="es-PE" dirty="0"/>
              <a:t> de supervisión y un </a:t>
            </a:r>
            <a:r>
              <a:rPr lang="es-PE" b="1" dirty="0"/>
              <a:t>estándar</a:t>
            </a:r>
            <a:r>
              <a:rPr lang="es-PE" dirty="0"/>
              <a:t> </a:t>
            </a:r>
            <a:r>
              <a:rPr lang="es-PE" b="1" dirty="0"/>
              <a:t>internacional</a:t>
            </a:r>
          </a:p>
          <a:p>
            <a:pPr lvl="1"/>
            <a:r>
              <a:rPr lang="es-PE" dirty="0" err="1"/>
              <a:t>Joint</a:t>
            </a:r>
            <a:r>
              <a:rPr lang="es-PE" dirty="0"/>
              <a:t> </a:t>
            </a:r>
            <a:r>
              <a:rPr lang="es-PE" dirty="0" err="1"/>
              <a:t>Forum</a:t>
            </a:r>
            <a:r>
              <a:rPr lang="es-PE" dirty="0"/>
              <a:t> (</a:t>
            </a:r>
            <a:r>
              <a:rPr lang="es-PE" dirty="0" err="1"/>
              <a:t>CB</a:t>
            </a:r>
            <a:r>
              <a:rPr lang="es-PE" dirty="0"/>
              <a:t>, </a:t>
            </a:r>
            <a:r>
              <a:rPr lang="es-PE" dirty="0" err="1"/>
              <a:t>IAIS</a:t>
            </a:r>
            <a:r>
              <a:rPr lang="es-PE" dirty="0"/>
              <a:t>, </a:t>
            </a:r>
            <a:r>
              <a:rPr lang="es-PE" dirty="0" err="1"/>
              <a:t>IOSCO</a:t>
            </a:r>
            <a:r>
              <a:rPr lang="es-PE" dirty="0"/>
              <a:t>) – “</a:t>
            </a:r>
            <a:r>
              <a:rPr lang="es-PE" dirty="0" err="1"/>
              <a:t>Supervision</a:t>
            </a:r>
            <a:r>
              <a:rPr lang="es-PE" dirty="0"/>
              <a:t> of </a:t>
            </a:r>
            <a:r>
              <a:rPr lang="es-PE" dirty="0" err="1"/>
              <a:t>Financial</a:t>
            </a:r>
            <a:r>
              <a:rPr lang="es-PE" dirty="0"/>
              <a:t> </a:t>
            </a:r>
            <a:r>
              <a:rPr lang="es-PE" dirty="0" err="1"/>
              <a:t>Conglomerates</a:t>
            </a:r>
            <a:r>
              <a:rPr lang="es-PE" dirty="0"/>
              <a:t>”</a:t>
            </a:r>
          </a:p>
          <a:p>
            <a:pPr lvl="1"/>
            <a:r>
              <a:rPr lang="es-PE" dirty="0" err="1"/>
              <a:t>Basel</a:t>
            </a:r>
            <a:r>
              <a:rPr lang="es-PE" dirty="0"/>
              <a:t> </a:t>
            </a:r>
            <a:r>
              <a:rPr lang="es-PE" dirty="0" err="1"/>
              <a:t>Core</a:t>
            </a:r>
            <a:r>
              <a:rPr lang="es-PE" dirty="0"/>
              <a:t> </a:t>
            </a:r>
            <a:r>
              <a:rPr lang="es-PE" dirty="0" err="1"/>
              <a:t>Principle</a:t>
            </a:r>
            <a:r>
              <a:rPr lang="es-PE" dirty="0"/>
              <a:t> N° 24 “</a:t>
            </a:r>
            <a:r>
              <a:rPr lang="es-PE" dirty="0" err="1"/>
              <a:t>Consolidated</a:t>
            </a:r>
            <a:r>
              <a:rPr lang="es-PE" dirty="0"/>
              <a:t> </a:t>
            </a:r>
            <a:r>
              <a:rPr lang="es-PE" dirty="0" err="1"/>
              <a:t>supervision</a:t>
            </a:r>
            <a:r>
              <a:rPr lang="es-PE" dirty="0"/>
              <a:t>”</a:t>
            </a:r>
          </a:p>
          <a:p>
            <a:pPr lvl="1"/>
            <a:r>
              <a:rPr lang="es-PE" dirty="0"/>
              <a:t>Basilea II - Nuevo Acuerdo de Capital</a:t>
            </a:r>
          </a:p>
          <a:p>
            <a:pPr lvl="1"/>
            <a:r>
              <a:rPr lang="es-ES" dirty="0"/>
              <a:t>Unión Europea: </a:t>
            </a:r>
            <a:r>
              <a:rPr lang="es-ES" b="1" dirty="0"/>
              <a:t>Directiva </a:t>
            </a:r>
            <a:r>
              <a:rPr lang="es-ES" b="1" dirty="0" smtClean="0"/>
              <a:t>2002/87/CE</a:t>
            </a:r>
          </a:p>
          <a:p>
            <a:pPr lvl="1"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5CEF54-67D9-4B33-8A0D-FC95B35E770B}" type="slidenum">
              <a:rPr lang="es-ES"/>
              <a:pPr>
                <a:defRPr/>
              </a:pPr>
              <a:t>5</a:t>
            </a:fld>
            <a:endParaRPr lang="es-E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¿Para qué sirve la SC?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E"/>
              <a:t>La SC permite identificar:</a:t>
            </a:r>
          </a:p>
          <a:p>
            <a:pPr lvl="1"/>
            <a:r>
              <a:rPr lang="es-PE"/>
              <a:t>Inadecuado nivel de solvencia en el conglomerado  (</a:t>
            </a:r>
            <a:r>
              <a:rPr lang="es-PE" b="1"/>
              <a:t>doble o múltiple apalancamiento</a:t>
            </a:r>
            <a:r>
              <a:rPr lang="es-PE"/>
              <a:t>)</a:t>
            </a:r>
          </a:p>
          <a:p>
            <a:pPr lvl="1"/>
            <a:r>
              <a:rPr lang="es-PE"/>
              <a:t>La transmisión de riesgos entre entidades vinculadas que podrían perjudicar a una empresa supervisada (</a:t>
            </a:r>
            <a:r>
              <a:rPr lang="es-PE" b="1"/>
              <a:t>operaciones intragrupo</a:t>
            </a:r>
            <a:r>
              <a:rPr lang="es-PE"/>
              <a:t>)</a:t>
            </a:r>
          </a:p>
          <a:p>
            <a:pPr lvl="1"/>
            <a:r>
              <a:rPr lang="es-PE"/>
              <a:t>Situaciones de </a:t>
            </a:r>
            <a:r>
              <a:rPr lang="es-PE" b="1"/>
              <a:t>arbitraje regulatorio</a:t>
            </a:r>
            <a:r>
              <a:rPr lang="es-PE"/>
              <a:t> entre las empresas del conglomerado</a:t>
            </a:r>
          </a:p>
          <a:p>
            <a:pPr lvl="1"/>
            <a:r>
              <a:rPr lang="es-PE" b="1"/>
              <a:t>Concentración de exposiciones</a:t>
            </a:r>
            <a:r>
              <a:rPr lang="es-PE"/>
              <a:t> en terceros a nivel conglomerado</a:t>
            </a:r>
          </a:p>
          <a:p>
            <a:pPr lvl="1"/>
            <a:r>
              <a:rPr lang="es-PE"/>
              <a:t>Inadecuada </a:t>
            </a:r>
            <a:r>
              <a:rPr lang="es-PE" b="1"/>
              <a:t>gestión de riesgos</a:t>
            </a:r>
            <a:r>
              <a:rPr lang="es-PE"/>
              <a:t> a nivel conglomerado</a:t>
            </a:r>
          </a:p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C9702-D6D4-4D8C-848C-3AC8D6D9EBD3}" type="slidenum">
              <a:rPr lang="es-ES"/>
              <a:pPr>
                <a:defRPr/>
              </a:pPr>
              <a:t>6</a:t>
            </a:fld>
            <a:endParaRPr lang="es-E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¿Cómo se hace la SC?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E"/>
              <a:t>Se realiza analizando y evaluando la información:</a:t>
            </a:r>
          </a:p>
          <a:p>
            <a:pPr lvl="1"/>
            <a:r>
              <a:rPr lang="es-PE"/>
              <a:t>recibida de las </a:t>
            </a:r>
            <a:r>
              <a:rPr lang="es-PE" b="1"/>
              <a:t>empresas supervisadas</a:t>
            </a:r>
          </a:p>
          <a:p>
            <a:pPr lvl="1"/>
            <a:r>
              <a:rPr lang="es-PE"/>
              <a:t>obtenida en las </a:t>
            </a:r>
            <a:r>
              <a:rPr lang="es-PE" b="1"/>
              <a:t>visitas de inspección</a:t>
            </a:r>
          </a:p>
          <a:p>
            <a:pPr lvl="1"/>
            <a:r>
              <a:rPr lang="es-PE"/>
              <a:t>remitida por </a:t>
            </a:r>
            <a:r>
              <a:rPr lang="es-PE" b="1"/>
              <a:t>otros organismos supervisores</a:t>
            </a:r>
            <a:endParaRPr lang="es-PE"/>
          </a:p>
          <a:p>
            <a:r>
              <a:rPr lang="es-PE"/>
              <a:t>Básicamente comprende acciones dirigidas a:</a:t>
            </a:r>
          </a:p>
          <a:p>
            <a:pPr lvl="1"/>
            <a:r>
              <a:rPr lang="es-PE"/>
              <a:t>Verificar la </a:t>
            </a:r>
            <a:r>
              <a:rPr lang="es-PE" b="1"/>
              <a:t>suficiencia patrimonial</a:t>
            </a:r>
            <a:r>
              <a:rPr lang="es-PE"/>
              <a:t> y el cumplimiento de </a:t>
            </a:r>
            <a:r>
              <a:rPr lang="es-PE" b="1"/>
              <a:t>límites operacionales</a:t>
            </a:r>
          </a:p>
          <a:p>
            <a:pPr lvl="1"/>
            <a:r>
              <a:rPr lang="es-PE"/>
              <a:t>Entender la </a:t>
            </a:r>
            <a:r>
              <a:rPr lang="es-PE" b="1"/>
              <a:t>estructura organizacional y de control</a:t>
            </a:r>
            <a:r>
              <a:rPr lang="es-PE"/>
              <a:t>, y las </a:t>
            </a:r>
            <a:r>
              <a:rPr lang="es-PE" b="1"/>
              <a:t>operaciones intra grupo</a:t>
            </a:r>
          </a:p>
          <a:p>
            <a:pPr lvl="1"/>
            <a:r>
              <a:rPr lang="es-PE"/>
              <a:t>Identificar y comprender </a:t>
            </a:r>
            <a:r>
              <a:rPr lang="es-PE" b="1"/>
              <a:t>los riesgos que enfrenta</a:t>
            </a:r>
          </a:p>
          <a:p>
            <a:pPr lvl="1"/>
            <a:r>
              <a:rPr lang="es-PE"/>
              <a:t>Evaluar la </a:t>
            </a:r>
            <a:r>
              <a:rPr lang="es-PE" b="1"/>
              <a:t>gestión de riesgos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62D31-AEE6-4554-8EC9-016B5494652E}" type="slidenum">
              <a:rPr lang="es-ES"/>
              <a:pPr>
                <a:defRPr/>
              </a:pPr>
              <a:t>7</a:t>
            </a:fld>
            <a:endParaRPr lang="es-E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E"/>
              <a:t>Agenda</a:t>
            </a:r>
            <a:endParaRPr lang="es-ES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8538" y="1844675"/>
            <a:ext cx="6624637" cy="4824413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s-PE" dirty="0"/>
              <a:t>Definiciones</a:t>
            </a:r>
          </a:p>
          <a:p>
            <a:pPr marL="457200" indent="-457200">
              <a:buFontTx/>
              <a:buAutoNum type="arabicPeriod"/>
            </a:pPr>
            <a:r>
              <a:rPr lang="es-PE" dirty="0"/>
              <a:t>Conglomerados supervisados</a:t>
            </a:r>
          </a:p>
          <a:p>
            <a:pPr marL="457200" indent="-457200">
              <a:buFontTx/>
              <a:buAutoNum type="arabicPeriod"/>
            </a:pPr>
            <a:r>
              <a:rPr lang="es-PE" dirty="0"/>
              <a:t>Marco legal</a:t>
            </a:r>
          </a:p>
          <a:p>
            <a:pPr marL="457200" indent="-457200">
              <a:buFontTx/>
              <a:buAutoNum type="arabicPeriod"/>
            </a:pPr>
            <a:r>
              <a:rPr lang="es-PE" dirty="0"/>
              <a:t>Organización interna</a:t>
            </a:r>
          </a:p>
          <a:p>
            <a:pPr marL="457200" indent="-457200">
              <a:buFontTx/>
              <a:buAutoNum type="arabicPeriod"/>
            </a:pPr>
            <a:r>
              <a:rPr lang="es-PE" dirty="0" smtClean="0"/>
              <a:t>Acciones </a:t>
            </a:r>
            <a:r>
              <a:rPr lang="es-PE" dirty="0"/>
              <a:t>de supervisión</a:t>
            </a:r>
            <a:endParaRPr lang="es-ES" dirty="0"/>
          </a:p>
        </p:txBody>
      </p:sp>
      <p:pic>
        <p:nvPicPr>
          <p:cNvPr id="214020" name="Picture 4" descr="35310control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44675"/>
            <a:ext cx="1754188" cy="2239963"/>
          </a:xfrm>
          <a:prstGeom prst="rect">
            <a:avLst/>
          </a:prstGeom>
          <a:noFill/>
        </p:spPr>
      </p:pic>
      <p:sp>
        <p:nvSpPr>
          <p:cNvPr id="214021" name="Rectangle 5" descr="Tejido"/>
          <p:cNvSpPr>
            <a:spLocks noChangeArrowheads="1"/>
          </p:cNvSpPr>
          <p:nvPr/>
        </p:nvSpPr>
        <p:spPr bwMode="auto">
          <a:xfrm>
            <a:off x="2268538" y="2324100"/>
            <a:ext cx="5759450" cy="43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DA7322-9578-4AF3-A466-63345A7E2F40}" type="slidenum">
              <a:rPr lang="es-ES"/>
              <a:pPr>
                <a:defRPr/>
              </a:pPr>
              <a:t>8</a:t>
            </a:fld>
            <a:endParaRPr lang="es-ES"/>
          </a:p>
        </p:txBody>
      </p:sp>
      <p:sp>
        <p:nvSpPr>
          <p:cNvPr id="205826" name="Rectangle 5"/>
          <p:cNvSpPr txBox="1">
            <a:spLocks noGrp="1" noChangeArrowheads="1"/>
          </p:cNvSpPr>
          <p:nvPr/>
        </p:nvSpPr>
        <p:spPr bwMode="auto">
          <a:xfrm>
            <a:off x="92075" y="6524625"/>
            <a:ext cx="4479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000">
                <a:solidFill>
                  <a:srgbClr val="000066"/>
                </a:solidFill>
                <a:latin typeface="Verdana" pitchFamily="34" charset="0"/>
              </a:rPr>
              <a:t>SBS Perú</a:t>
            </a:r>
          </a:p>
        </p:txBody>
      </p:sp>
      <p:sp>
        <p:nvSpPr>
          <p:cNvPr id="205827" name="Rectangle 6"/>
          <p:cNvSpPr txBox="1">
            <a:spLocks noGrp="1" noChangeArrowheads="1"/>
          </p:cNvSpPr>
          <p:nvPr/>
        </p:nvSpPr>
        <p:spPr bwMode="auto">
          <a:xfrm>
            <a:off x="6902450" y="6524625"/>
            <a:ext cx="2133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3DBFFC4-551B-473E-ABA9-75F9ABA9D78B}" type="slidenum">
              <a:rPr lang="es-ES" sz="1000">
                <a:solidFill>
                  <a:srgbClr val="000066"/>
                </a:solidFill>
                <a:latin typeface="Verdana" pitchFamily="34" charset="0"/>
              </a:rPr>
              <a:pPr algn="r"/>
              <a:t>8</a:t>
            </a:fld>
            <a:endParaRPr lang="es-ES" sz="10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2058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PE"/>
              <a:t>Conglomerados supervisados</a:t>
            </a:r>
            <a:endParaRPr lang="es-ES"/>
          </a:p>
        </p:txBody>
      </p:sp>
      <p:sp>
        <p:nvSpPr>
          <p:cNvPr id="20582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s-PE" dirty="0" err="1"/>
              <a:t>SBS</a:t>
            </a:r>
            <a:r>
              <a:rPr lang="es-PE" dirty="0"/>
              <a:t> es </a:t>
            </a:r>
            <a:r>
              <a:rPr lang="es-PE" b="1" dirty="0"/>
              <a:t>supervisor de origen</a:t>
            </a:r>
            <a:r>
              <a:rPr lang="es-PE" dirty="0"/>
              <a:t> de:</a:t>
            </a:r>
          </a:p>
          <a:p>
            <a:pPr lvl="1"/>
            <a:r>
              <a:rPr lang="es-PE" dirty="0"/>
              <a:t>3 conglomerados financieros (3 grupos bancarios y 3 grupos de seguros)</a:t>
            </a:r>
          </a:p>
          <a:p>
            <a:pPr lvl="1"/>
            <a:r>
              <a:rPr lang="es-PE" dirty="0"/>
              <a:t>2 grupos aseguradores locales</a:t>
            </a:r>
          </a:p>
          <a:p>
            <a:r>
              <a:rPr lang="es-PE" dirty="0" err="1"/>
              <a:t>SBS</a:t>
            </a:r>
            <a:r>
              <a:rPr lang="es-PE" dirty="0"/>
              <a:t> es </a:t>
            </a:r>
            <a:r>
              <a:rPr lang="es-PE" b="1" dirty="0"/>
              <a:t>supervisor anfitrión</a:t>
            </a:r>
            <a:r>
              <a:rPr lang="es-PE" dirty="0"/>
              <a:t> de:</a:t>
            </a:r>
          </a:p>
          <a:p>
            <a:pPr lvl="1"/>
            <a:r>
              <a:rPr lang="es-PE" dirty="0" smtClean="0"/>
              <a:t>3 </a:t>
            </a:r>
            <a:r>
              <a:rPr lang="es-PE" dirty="0"/>
              <a:t>grupos bancarios</a:t>
            </a:r>
          </a:p>
          <a:p>
            <a:pPr lvl="1"/>
            <a:r>
              <a:rPr lang="es-PE" dirty="0"/>
              <a:t>1 grupo de seguros</a:t>
            </a:r>
          </a:p>
          <a:p>
            <a:r>
              <a:rPr lang="es-PE" b="1" dirty="0"/>
              <a:t>Activos gestionados</a:t>
            </a:r>
            <a:r>
              <a:rPr lang="es-PE" dirty="0"/>
              <a:t> por capitales extranjeros</a:t>
            </a:r>
          </a:p>
          <a:p>
            <a:pPr lvl="1"/>
            <a:r>
              <a:rPr lang="es-PE" dirty="0"/>
              <a:t>40% </a:t>
            </a:r>
            <a:r>
              <a:rPr lang="es-PE" b="1" dirty="0"/>
              <a:t>sistema bancario</a:t>
            </a:r>
          </a:p>
          <a:p>
            <a:pPr lvl="1"/>
            <a:r>
              <a:rPr lang="es-PE" dirty="0"/>
              <a:t>21% </a:t>
            </a:r>
            <a:r>
              <a:rPr lang="es-PE" b="1" dirty="0"/>
              <a:t>sistema de seguros</a:t>
            </a:r>
          </a:p>
          <a:p>
            <a:pPr lvl="1"/>
            <a:r>
              <a:rPr lang="es-PE" dirty="0"/>
              <a:t>49% </a:t>
            </a:r>
            <a:r>
              <a:rPr lang="es-PE" b="1" dirty="0"/>
              <a:t>sistema privado de pensiones</a:t>
            </a:r>
            <a:r>
              <a:rPr lang="es-PE" dirty="0"/>
              <a:t> (fondo administrado)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14282" y="6524625"/>
            <a:ext cx="4479925" cy="260350"/>
          </a:xfrm>
        </p:spPr>
        <p:txBody>
          <a:bodyPr/>
          <a:lstStyle/>
          <a:p>
            <a:r>
              <a:rPr lang="es-PE"/>
              <a:t>DRSCM - SAR</a:t>
            </a:r>
          </a:p>
        </p:txBody>
      </p:sp>
      <p:sp>
        <p:nvSpPr>
          <p:cNvPr id="207875" name="Rectangle 6"/>
          <p:cNvSpPr txBox="1">
            <a:spLocks noGrp="1" noChangeArrowheads="1"/>
          </p:cNvSpPr>
          <p:nvPr/>
        </p:nvSpPr>
        <p:spPr bwMode="auto">
          <a:xfrm>
            <a:off x="6902450" y="6524625"/>
            <a:ext cx="2133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F1CB074-605D-4039-9B1C-A1F9057B2253}" type="slidenum">
              <a:rPr lang="es-ES" sz="1000">
                <a:solidFill>
                  <a:srgbClr val="000066"/>
                </a:solidFill>
                <a:latin typeface="Verdana" pitchFamily="34" charset="0"/>
              </a:rPr>
              <a:pPr algn="r"/>
              <a:t>9</a:t>
            </a:fld>
            <a:endParaRPr lang="es-ES" sz="10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20787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49275"/>
            <a:ext cx="8291513" cy="1143000"/>
          </a:xfrm>
        </p:spPr>
        <p:txBody>
          <a:bodyPr/>
          <a:lstStyle/>
          <a:p>
            <a:r>
              <a:rPr lang="es-ES" dirty="0"/>
              <a:t>Participación extranjera en sistema bancario </a:t>
            </a:r>
            <a:r>
              <a:rPr lang="es-ES" dirty="0" smtClean="0"/>
              <a:t>(junio </a:t>
            </a:r>
            <a:r>
              <a:rPr lang="es-ES" dirty="0"/>
              <a:t>2009)</a:t>
            </a:r>
          </a:p>
        </p:txBody>
      </p:sp>
      <p:graphicFrame>
        <p:nvGraphicFramePr>
          <p:cNvPr id="9" name="6 Marcador de contenido"/>
          <p:cNvGraphicFramePr>
            <a:graphicFrameLocks/>
          </p:cNvGraphicFramePr>
          <p:nvPr/>
        </p:nvGraphicFramePr>
        <p:xfrm>
          <a:off x="71406" y="1928804"/>
          <a:ext cx="3892547" cy="2428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11 Marcador de contenido"/>
          <p:cNvGraphicFramePr>
            <a:graphicFrameLocks/>
          </p:cNvGraphicFramePr>
          <p:nvPr/>
        </p:nvGraphicFramePr>
        <p:xfrm>
          <a:off x="4071934" y="1643050"/>
          <a:ext cx="4857754" cy="505412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19251"/>
                <a:gridCol w="2024090"/>
                <a:gridCol w="1214413"/>
              </a:tblGrid>
              <a:tr h="28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Banco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Grupo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%foránea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2815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SBS</a:t>
                      </a:r>
                      <a:r>
                        <a:rPr kumimoji="0" lang="es-E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supervisor de origen</a:t>
                      </a:r>
                      <a:endParaRPr kumimoji="0" lang="es-ES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73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BCP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Credicorp</a:t>
                      </a: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(Perú)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es-ES" sz="1100" dirty="0">
                        <a:latin typeface="+mn-lt"/>
                      </a:endParaRPr>
                    </a:p>
                  </a:txBody>
                  <a:tcPr horzOverflow="overflow"/>
                </a:tc>
              </a:tr>
              <a:tr h="253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Interbank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IFH</a:t>
                      </a: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(Perú)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es-ES" sz="1100" dirty="0">
                        <a:latin typeface="+mn-lt"/>
                      </a:endParaRPr>
                    </a:p>
                  </a:txBody>
                  <a:tcPr horzOverflow="overflow"/>
                </a:tc>
              </a:tr>
              <a:tr h="253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Mi Banco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ACP</a:t>
                      </a: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(Perú)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[34%]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2815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SBS supervisor anfitrión</a:t>
                      </a:r>
                      <a:endParaRPr kumimoji="0" lang="es-ES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0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BBVA Continental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BBVA (España)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46%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253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Scotiabank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BNS</a:t>
                      </a: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(Canadá)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98%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253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Crediscotia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98%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253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Citibank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Citigroup (USA)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100%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253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Financiero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Pichincha (Ecuador)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99%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253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HSBC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HSBC</a:t>
                      </a: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</a:t>
                      </a:r>
                      <a:r>
                        <a:rPr kumimoji="0" lang="es-ES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UK</a:t>
                      </a: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100%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253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Azteca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Elektra (México)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100%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253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Santander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Santander (España)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100%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253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Deutsche Bank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DB AG </a:t>
                      </a:r>
                      <a:r>
                        <a:rPr kumimoji="0" lang="es-PE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(Alemania)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100%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2815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SBS</a:t>
                      </a:r>
                      <a:r>
                        <a:rPr kumimoji="0" lang="es-E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ejerce supervisión individual</a:t>
                      </a:r>
                      <a:endParaRPr kumimoji="0" lang="es-ES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3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BIF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Fierro (España)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100%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253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Falabella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Falabella (Chile)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99%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253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Ripley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Ripley</a:t>
                      </a: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(Chile)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100%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graphicFrame>
        <p:nvGraphicFramePr>
          <p:cNvPr id="11" name="6 Marcador de contenido"/>
          <p:cNvGraphicFramePr>
            <a:graphicFrameLocks/>
          </p:cNvGraphicFramePr>
          <p:nvPr/>
        </p:nvGraphicFramePr>
        <p:xfrm>
          <a:off x="71406" y="4357695"/>
          <a:ext cx="3892547" cy="2428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12 Rectángulo"/>
          <p:cNvSpPr/>
          <p:nvPr/>
        </p:nvSpPr>
        <p:spPr>
          <a:xfrm>
            <a:off x="428596" y="1555751"/>
            <a:ext cx="3071834" cy="4444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600" b="1" dirty="0" smtClean="0">
                <a:solidFill>
                  <a:schemeClr val="bg1"/>
                </a:solidFill>
              </a:rPr>
              <a:t>No. BANCOS = 15</a:t>
            </a:r>
            <a:endParaRPr lang="es-E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iseño predeterminado">
  <a:themeElements>
    <a:clrScheme name="1_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iseño predeterminad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2577</TotalTime>
  <Words>2289</Words>
  <Application>Microsoft Office PowerPoint</Application>
  <PresentationFormat>Presentación en pantalla (4:3)</PresentationFormat>
  <Paragraphs>495</Paragraphs>
  <Slides>36</Slides>
  <Notes>3</Notes>
  <HiddenSlides>5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40" baseType="lpstr">
      <vt:lpstr>Arial</vt:lpstr>
      <vt:lpstr>Verdana</vt:lpstr>
      <vt:lpstr>Times New Roman</vt:lpstr>
      <vt:lpstr>1_Diseño predeterminado</vt:lpstr>
      <vt:lpstr>Supervisión Consolidada en el Perú</vt:lpstr>
      <vt:lpstr>Agenda</vt:lpstr>
      <vt:lpstr>¿Qué es la SC?</vt:lpstr>
      <vt:lpstr>¿Qué es la SC?</vt:lpstr>
      <vt:lpstr>¿Para qué sirve la SC?</vt:lpstr>
      <vt:lpstr>¿Cómo se hace la SC?</vt:lpstr>
      <vt:lpstr>Agenda</vt:lpstr>
      <vt:lpstr>Conglomerados supervisados</vt:lpstr>
      <vt:lpstr>Participación extranjera en sistema bancario (junio 2009)</vt:lpstr>
      <vt:lpstr>Participación extranjera en sistema asegurador (sep 2009)</vt:lpstr>
      <vt:lpstr>Participación extranjera en sistema privado de pensiones (sep 2009)</vt:lpstr>
      <vt:lpstr>Agenda</vt:lpstr>
      <vt:lpstr>Regulación</vt:lpstr>
      <vt:lpstr>Ley General (Ley Nº 26702)</vt:lpstr>
      <vt:lpstr>Ley General (Ley Nº 26702)</vt:lpstr>
      <vt:lpstr>Responsabilidad SBS (artículo 138°)</vt:lpstr>
      <vt:lpstr>Responsabilidad SBS (artículo 138°)</vt:lpstr>
      <vt:lpstr>Responsabilidad SBS (artículo 138°)</vt:lpstr>
      <vt:lpstr>Normas sobre vinculación y grupo económico (Res. Nº 445-2000)</vt:lpstr>
      <vt:lpstr>Vinculación por riesgo único</vt:lpstr>
      <vt:lpstr>Relación de propiedad y control</vt:lpstr>
      <vt:lpstr>Grupo económico</vt:lpstr>
      <vt:lpstr>Conglomerado financiero</vt:lpstr>
      <vt:lpstr>Grupos consolidables</vt:lpstr>
      <vt:lpstr>Reglamento para la SC de conglomerados (Res. Nº 446-2000)</vt:lpstr>
      <vt:lpstr>Normas internas que regulan la SC (Dir. Nº 342-01)</vt:lpstr>
      <vt:lpstr>Reglamento del Comité de SC (Res. Nº 075-2007)</vt:lpstr>
      <vt:lpstr>Convenios con otros supervisores</vt:lpstr>
      <vt:lpstr>Contenido</vt:lpstr>
      <vt:lpstr>Responsabilidad de la SC</vt:lpstr>
      <vt:lpstr>Comité de SC</vt:lpstr>
      <vt:lpstr>Esquema del sub-proceso de SC</vt:lpstr>
      <vt:lpstr>Contenido</vt:lpstr>
      <vt:lpstr>Acciones de supervisión</vt:lpstr>
      <vt:lpstr>Actividades extra situ</vt:lpstr>
      <vt:lpstr>Supervisión Consolidada en el Perú</vt:lpstr>
    </vt:vector>
  </TitlesOfParts>
  <Company>S.B.S.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Supervisión Consolidada en el Perú</dc:title>
  <dc:creator>jeffio</dc:creator>
  <cp:lastModifiedBy>Gerencia de Tecnologías de Información</cp:lastModifiedBy>
  <cp:revision>42</cp:revision>
  <dcterms:created xsi:type="dcterms:W3CDTF">2008-03-26T21:10:51Z</dcterms:created>
  <dcterms:modified xsi:type="dcterms:W3CDTF">2009-11-23T04:23:35Z</dcterms:modified>
</cp:coreProperties>
</file>