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2"/>
  </p:notesMasterIdLst>
  <p:handoutMasterIdLst>
    <p:handoutMasterId r:id="rId13"/>
  </p:handoutMasterIdLst>
  <p:sldIdLst>
    <p:sldId id="267" r:id="rId3"/>
    <p:sldId id="291" r:id="rId4"/>
    <p:sldId id="306" r:id="rId5"/>
    <p:sldId id="302" r:id="rId6"/>
    <p:sldId id="295" r:id="rId7"/>
    <p:sldId id="294" r:id="rId8"/>
    <p:sldId id="296" r:id="rId9"/>
    <p:sldId id="299" r:id="rId10"/>
    <p:sldId id="28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60"/>
  </p:normalViewPr>
  <p:slideViewPr>
    <p:cSldViewPr snapToGrid="0">
      <p:cViewPr>
        <p:scale>
          <a:sx n="66" d="100"/>
          <a:sy n="66" d="100"/>
        </p:scale>
        <p:origin x="-798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91099-7EBE-4D12-B880-CCA6B38B92A6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36C10-A9D4-4995-9BAF-95FBD77A724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921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F4299-1721-48C6-878D-74296BE00D21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EF9EC-8318-4FF6-847E-A85BBD2B7E4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319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6EA-95E3-4DA0-97E2-7D1BBAC51A0F}" type="datetime1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6EA-95E3-4DA0-97E2-7D1BBAC51A0F}" type="datetime1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6EA-95E3-4DA0-97E2-7D1BBAC51A0F}" type="datetime1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6EA-95E3-4DA0-97E2-7D1BBAC51A0F}" type="datetime1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6EA-95E3-4DA0-97E2-7D1BBAC51A0F}" type="datetime1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6EA-95E3-4DA0-97E2-7D1BBAC51A0F}" type="datetime1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6EA-95E3-4DA0-97E2-7D1BBAC51A0F}" type="datetime1">
              <a:rPr lang="en-US" smtClean="0"/>
              <a:pPr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6EA-95E3-4DA0-97E2-7D1BBAC51A0F}" type="datetime1">
              <a:rPr lang="en-US" smtClean="0"/>
              <a:pPr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6EA-95E3-4DA0-97E2-7D1BBAC51A0F}" type="datetime1">
              <a:rPr lang="en-US" smtClean="0"/>
              <a:pPr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6EA-95E3-4DA0-97E2-7D1BBAC51A0F}" type="datetime1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86EA-95E3-4DA0-97E2-7D1BBAC51A0F}" type="datetime1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14E86EA-95E3-4DA0-97E2-7D1BBAC51A0F}" type="datetime1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945" y="3040736"/>
            <a:ext cx="10829026" cy="3831778"/>
          </a:xfrm>
        </p:spPr>
        <p:txBody>
          <a:bodyPr>
            <a:noAutofit/>
          </a:bodyPr>
          <a:lstStyle/>
          <a:p>
            <a:pPr algn="ctr"/>
            <a:r>
              <a:rPr lang="es-SV" sz="2800" dirty="0" smtClean="0"/>
              <a:t/>
            </a:r>
            <a:br>
              <a:rPr lang="es-SV" sz="2800" dirty="0" smtClean="0"/>
            </a:br>
            <a:r>
              <a:rPr lang="es-SV" sz="2800" dirty="0"/>
              <a:t/>
            </a:r>
            <a:br>
              <a:rPr lang="es-SV" sz="2800" dirty="0"/>
            </a:br>
            <a:r>
              <a:rPr lang="es-SV" sz="2800" dirty="0" smtClean="0"/>
              <a:t/>
            </a:r>
            <a:br>
              <a:rPr lang="es-SV" sz="2800" dirty="0" smtClean="0"/>
            </a:br>
            <a:r>
              <a:rPr lang="es-SV" sz="2800" dirty="0"/>
              <a:t/>
            </a:r>
            <a:br>
              <a:rPr lang="es-SV" sz="2800" dirty="0"/>
            </a:br>
            <a:r>
              <a:rPr lang="es-SV" sz="2800" dirty="0" smtClean="0"/>
              <a:t/>
            </a:r>
            <a:br>
              <a:rPr lang="es-SV" sz="2800" dirty="0" smtClean="0"/>
            </a:br>
            <a:r>
              <a:rPr lang="es-SV" sz="2800" dirty="0"/>
              <a:t/>
            </a:r>
            <a:br>
              <a:rPr lang="es-SV" sz="2800" dirty="0"/>
            </a:br>
            <a:r>
              <a:rPr lang="es-SV" sz="2800" dirty="0" smtClean="0"/>
              <a:t/>
            </a:r>
            <a:br>
              <a:rPr lang="es-SV" sz="2800" dirty="0" smtClean="0"/>
            </a:br>
            <a:r>
              <a:rPr lang="es-SV" sz="2800" dirty="0"/>
              <a:t/>
            </a:r>
            <a:br>
              <a:rPr lang="es-SV" sz="2800" dirty="0"/>
            </a:br>
            <a:r>
              <a:rPr lang="es-SV" sz="2800" dirty="0" smtClean="0"/>
              <a:t/>
            </a:r>
            <a:br>
              <a:rPr lang="es-SV" sz="2800" dirty="0" smtClean="0"/>
            </a:br>
            <a:r>
              <a:rPr lang="es-SV" sz="2800" dirty="0" smtClean="0"/>
              <a:t/>
            </a:r>
            <a:br>
              <a:rPr lang="es-SV" sz="2800" dirty="0" smtClean="0"/>
            </a:br>
            <a:r>
              <a:rPr lang="es-SV" sz="2800" dirty="0" smtClean="0"/>
              <a:t/>
            </a:r>
            <a:br>
              <a:rPr lang="es-SV" sz="2800" dirty="0" smtClean="0"/>
            </a:br>
            <a:r>
              <a:rPr lang="es-SV" sz="2800" dirty="0" smtClean="0"/>
              <a:t/>
            </a:r>
            <a:br>
              <a:rPr lang="es-SV" sz="2800" dirty="0" smtClean="0"/>
            </a:br>
            <a:r>
              <a:rPr lang="es-SV" sz="2800" dirty="0" smtClean="0"/>
              <a:t/>
            </a:r>
            <a:br>
              <a:rPr lang="es-SV" sz="2800" dirty="0" smtClean="0"/>
            </a:br>
            <a:r>
              <a:rPr lang="es-SV" sz="2800" dirty="0" smtClean="0"/>
              <a:t/>
            </a:r>
            <a:br>
              <a:rPr lang="es-SV" sz="2800" dirty="0" smtClean="0"/>
            </a:br>
            <a:r>
              <a:rPr lang="es-SV" sz="2800" dirty="0" smtClean="0"/>
              <a:t/>
            </a:r>
            <a:br>
              <a:rPr lang="es-SV" sz="2800" dirty="0" smtClean="0"/>
            </a:br>
            <a:r>
              <a:rPr lang="es-SV" sz="2800" b="1" cap="none" dirty="0" smtClean="0"/>
              <a:t>Tendencias en la Regulación: </a:t>
            </a:r>
            <a:br>
              <a:rPr lang="es-SV" sz="2800" b="1" cap="none" dirty="0" smtClean="0"/>
            </a:br>
            <a:r>
              <a:rPr lang="es-SV" sz="2800" b="1" cap="none" dirty="0" smtClean="0"/>
              <a:t>Cambios Recientes en la Regulación y Supervisión en Iberoamérica</a:t>
            </a:r>
            <a:r>
              <a:rPr lang="es-SV" sz="2800" b="1" dirty="0" smtClean="0"/>
              <a:t/>
            </a:r>
            <a:br>
              <a:rPr lang="es-SV" sz="2800" b="1" dirty="0" smtClean="0"/>
            </a:br>
            <a:r>
              <a:rPr lang="es-SV" sz="2800" b="1" dirty="0" smtClean="0"/>
              <a:t/>
            </a:r>
            <a:br>
              <a:rPr lang="es-SV" sz="2800" b="1" dirty="0" smtClean="0"/>
            </a:br>
            <a:r>
              <a:rPr lang="es-SV" sz="2800" b="1" dirty="0" smtClean="0"/>
              <a:t> 	</a:t>
            </a:r>
            <a:br>
              <a:rPr lang="es-SV" sz="2800" b="1" dirty="0" smtClean="0"/>
            </a:br>
            <a:r>
              <a:rPr lang="es-SV" sz="2800" b="1" cap="none" dirty="0" smtClean="0"/>
              <a:t>Experiencia en la implementación de los PBS de la</a:t>
            </a:r>
            <a:r>
              <a:rPr lang="es-SV" sz="2800" b="1" dirty="0" smtClean="0"/>
              <a:t> IAIS </a:t>
            </a:r>
            <a:br>
              <a:rPr lang="es-SV" sz="2800" b="1" dirty="0" smtClean="0"/>
            </a:br>
            <a:r>
              <a:rPr lang="es-SV" sz="2800" b="1" dirty="0" smtClean="0"/>
              <a:t/>
            </a:r>
            <a:br>
              <a:rPr lang="es-SV" sz="2800" b="1" dirty="0" smtClean="0"/>
            </a:br>
            <a:r>
              <a:rPr lang="es-SV" sz="2800" b="1" dirty="0" smtClean="0"/>
              <a:t>EL SALVADOR</a:t>
            </a:r>
            <a:br>
              <a:rPr lang="es-SV" sz="2800" b="1" dirty="0" smtClean="0"/>
            </a:br>
            <a:r>
              <a:rPr lang="es-SV" sz="2800" b="1" dirty="0" smtClean="0"/>
              <a:t/>
            </a:r>
            <a:br>
              <a:rPr lang="es-SV" sz="2800" b="1" dirty="0" smtClean="0"/>
            </a:br>
            <a:r>
              <a:rPr lang="es-SV" sz="2800" b="1" dirty="0" smtClean="0"/>
              <a:t>     </a:t>
            </a:r>
            <a:r>
              <a:rPr lang="es-SV" sz="2800" b="1" cap="none" dirty="0" smtClean="0"/>
              <a:t>Abril 2016	</a:t>
            </a:r>
            <a:br>
              <a:rPr lang="es-SV" sz="2800" b="1" cap="none" dirty="0" smtClean="0"/>
            </a:br>
            <a:endParaRPr lang="es-SV" sz="2800" dirty="0"/>
          </a:p>
        </p:txBody>
      </p:sp>
      <p:pic>
        <p:nvPicPr>
          <p:cNvPr id="1028" name="Picture 4" descr="C:\Users\dfirina\AppData\Local\Microsoft\Windows\Temporary Internet Files\Content.Outlook\6M3GIKMQ\logo BCR GOB sin fond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5532" y="484838"/>
            <a:ext cx="4109049" cy="1361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1 Imagen" descr="SSF_GOES_T_con nombre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3156" y="484838"/>
            <a:ext cx="3828422" cy="136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1878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utoShape 3"/>
          <p:cNvSpPr>
            <a:spLocks noChangeArrowheads="1"/>
          </p:cNvSpPr>
          <p:nvPr/>
        </p:nvSpPr>
        <p:spPr bwMode="ltGray">
          <a:xfrm>
            <a:off x="381000" y="1600200"/>
            <a:ext cx="5880100" cy="4495800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rgbClr val="77B7E7">
                  <a:gamma/>
                  <a:tint val="0"/>
                  <a:invGamma/>
                  <a:alpha val="24001"/>
                </a:srgbClr>
              </a:gs>
              <a:gs pos="100000">
                <a:srgbClr val="77B7E7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Picture 4" descr="C:\Users\dfirina\AppData\Local\Microsoft\Windows\Temporary Internet Files\Content.Outlook\6M3GIKMQ\logo BCR GOB sin fond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07236" y="1"/>
            <a:ext cx="2768829" cy="91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1 Imagen" descr="SSF_GOES_T_con nombre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63091" cy="789709"/>
          </a:xfrm>
          <a:prstGeom prst="rect">
            <a:avLst/>
          </a:prstGeom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527381" y="55799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4303713" algn="l"/>
              </a:tabLst>
            </a:pPr>
            <a:r>
              <a:rPr lang="es-SV" sz="3200" spc="-100" dirty="0" smtClean="0">
                <a:solidFill>
                  <a:schemeClr val="tx2"/>
                </a:solidFill>
              </a:rPr>
              <a:t>Experiencia en la implementación de los PBS de la IAIS</a:t>
            </a:r>
            <a:endParaRPr lang="es-SV" sz="3200" spc="-100" dirty="0">
              <a:solidFill>
                <a:schemeClr val="tx2"/>
              </a:solidFill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6281894" y="3276600"/>
            <a:ext cx="5161973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lIns="95782" tIns="47891" rIns="95782" bIns="47891" anchor="ctr"/>
          <a:lstStyle/>
          <a:p>
            <a:pPr algn="ctr" defTabSz="957263"/>
            <a:r>
              <a:rPr lang="es-SV" sz="25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Bases para la elaboración de la Ley General de Seguros</a:t>
            </a:r>
            <a:endParaRPr lang="es-SV" sz="25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blackWhite">
          <a:xfrm>
            <a:off x="914400" y="2209795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1C13F"/>
              </a:gs>
              <a:gs pos="100000">
                <a:srgbClr val="61C13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600" b="1" i="0" u="none" strike="noStrike" kern="0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Recomendaciones</a:t>
            </a:r>
            <a:r>
              <a:rPr kumimoji="0" lang="es-SV" sz="1600" b="1" i="0" u="none" strike="noStrike" kern="0" cap="none" spc="0" normalizeH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del Banco Mundial</a:t>
            </a:r>
            <a:endParaRPr kumimoji="0" lang="es-SV" sz="1600" b="1" i="0" u="none" strike="noStrike" kern="0" cap="none" spc="0" normalizeH="0" baseline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blackWhite">
          <a:xfrm>
            <a:off x="914400" y="3352795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0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Legislación Comparada</a:t>
            </a:r>
          </a:p>
        </p:txBody>
      </p:sp>
      <p:sp>
        <p:nvSpPr>
          <p:cNvPr id="32" name="AutoShape 6"/>
          <p:cNvSpPr>
            <a:spLocks noChangeArrowheads="1"/>
          </p:cNvSpPr>
          <p:nvPr/>
        </p:nvSpPr>
        <p:spPr bwMode="blackWhite">
          <a:xfrm>
            <a:off x="914400" y="4495795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9999FF"/>
              </a:gs>
              <a:gs pos="100000">
                <a:srgbClr val="9999F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0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Experiencia de Supervisión</a:t>
            </a:r>
          </a:p>
        </p:txBody>
      </p:sp>
    </p:spTree>
    <p:extLst>
      <p:ext uri="{BB962C8B-B14F-4D97-AF65-F5344CB8AC3E}">
        <p14:creationId xmlns:p14="http://schemas.microsoft.com/office/powerpoint/2010/main" xmlns="" val="247216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dfirina\AppData\Local\Microsoft\Windows\Temporary Internet Files\Content.Outlook\6M3GIKMQ\logo BCR GOB sin fond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07236" y="1"/>
            <a:ext cx="2768829" cy="91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1 Imagen" descr="SSF_GOES_T_con nombre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63091" cy="789709"/>
          </a:xfrm>
          <a:prstGeom prst="rect">
            <a:avLst/>
          </a:prstGeom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597" y="1546233"/>
            <a:ext cx="2170113" cy="4941653"/>
            <a:chOff x="720" y="1116"/>
            <a:chExt cx="1367" cy="2722"/>
          </a:xfrm>
        </p:grpSpPr>
        <p:sp>
          <p:nvSpPr>
            <p:cNvPr id="34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35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36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37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38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39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43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SV"/>
              </a:p>
            </p:txBody>
          </p:sp>
          <p:sp>
            <p:nvSpPr>
              <p:cNvPr id="44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SV"/>
              </a:p>
            </p:txBody>
          </p:sp>
          <p:sp>
            <p:nvSpPr>
              <p:cNvPr id="45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SV"/>
              </a:p>
            </p:txBody>
          </p:sp>
          <p:sp>
            <p:nvSpPr>
              <p:cNvPr id="46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SV"/>
              </a:p>
            </p:txBody>
          </p:sp>
          <p:sp>
            <p:nvSpPr>
              <p:cNvPr id="47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SV" sz="2000" b="1" dirty="0"/>
              </a:p>
            </p:txBody>
          </p:sp>
        </p:grpSp>
        <p:sp>
          <p:nvSpPr>
            <p:cNvPr id="41" name="Text Box 16"/>
            <p:cNvSpPr txBox="1">
              <a:spLocks noChangeArrowheads="1"/>
            </p:cNvSpPr>
            <p:nvPr/>
          </p:nvSpPr>
          <p:spPr bwMode="gray">
            <a:xfrm>
              <a:off x="1123" y="1116"/>
              <a:ext cx="545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/>
                <a:t>PBS 1</a:t>
              </a:r>
              <a:endParaRPr lang="en-US" b="1" dirty="0"/>
            </a:p>
          </p:txBody>
        </p:sp>
        <p:sp>
          <p:nvSpPr>
            <p:cNvPr id="42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12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0" algn="ctr"/>
              <a:r>
                <a:rPr lang="es-SV" sz="1300" b="1" dirty="0" smtClean="0"/>
                <a:t>Objetivos, poderes y responsabilidades del supervisor </a:t>
              </a:r>
            </a:p>
            <a:p>
              <a:pPr algn="ctr"/>
              <a:endParaRPr lang="es-SV" sz="1300" dirty="0" smtClean="0">
                <a:solidFill>
                  <a:srgbClr val="000000"/>
                </a:solidFill>
              </a:endParaRPr>
            </a:p>
            <a:p>
              <a:pPr lvl="0" algn="just"/>
              <a:r>
                <a:rPr lang="es-SV" sz="1300" dirty="0" smtClean="0"/>
                <a:t>En el artículo 1 de la LGS se establece como un objetivo de la supervisión del sector asegurador, el velar por la seguridad y solidez del mercado asegurador.</a:t>
              </a:r>
              <a:endParaRPr lang="es-SV" sz="1300" dirty="0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743797" y="1517659"/>
            <a:ext cx="2166938" cy="5086341"/>
            <a:chOff x="2208" y="1098"/>
            <a:chExt cx="1365" cy="2740"/>
          </a:xfrm>
        </p:grpSpPr>
        <p:sp>
          <p:nvSpPr>
            <p:cNvPr id="49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50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51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52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53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SV"/>
            </a:p>
          </p:txBody>
        </p:sp>
        <p:sp>
          <p:nvSpPr>
            <p:cNvPr id="54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SV"/>
            </a:p>
          </p:txBody>
        </p:sp>
        <p:sp>
          <p:nvSpPr>
            <p:cNvPr id="55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SV"/>
            </a:p>
          </p:txBody>
        </p:sp>
        <p:sp>
          <p:nvSpPr>
            <p:cNvPr id="56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SV"/>
            </a:p>
          </p:txBody>
        </p:sp>
        <p:sp>
          <p:nvSpPr>
            <p:cNvPr id="57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SV"/>
            </a:p>
          </p:txBody>
        </p:sp>
        <p:sp>
          <p:nvSpPr>
            <p:cNvPr id="58" name="Text Box 28"/>
            <p:cNvSpPr txBox="1">
              <a:spLocks noChangeArrowheads="1"/>
            </p:cNvSpPr>
            <p:nvPr/>
          </p:nvSpPr>
          <p:spPr bwMode="gray">
            <a:xfrm>
              <a:off x="2607" y="1098"/>
              <a:ext cx="53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PBS 4</a:t>
              </a:r>
              <a:endParaRPr lang="en-US" b="1" dirty="0"/>
            </a:p>
          </p:txBody>
        </p:sp>
        <p:sp>
          <p:nvSpPr>
            <p:cNvPr id="59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12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0" algn="ctr"/>
              <a:r>
                <a:rPr lang="es-SV" sz="1300" b="1" dirty="0" smtClean="0"/>
                <a:t>Autorización</a:t>
              </a:r>
            </a:p>
            <a:p>
              <a:pPr lvl="0" algn="just">
                <a:buFont typeface="Wingdings" pitchFamily="2" charset="2"/>
                <a:buChar char="§"/>
              </a:pPr>
              <a:endParaRPr lang="es-SV" sz="1300" dirty="0" smtClean="0"/>
            </a:p>
            <a:p>
              <a:pPr lvl="0" algn="just">
                <a:buFont typeface="Wingdings" pitchFamily="2" charset="2"/>
                <a:buChar char="§"/>
              </a:pPr>
              <a:r>
                <a:rPr lang="es-SV" sz="1300" dirty="0" smtClean="0"/>
                <a:t>Se establecen procedimientos para autorizar Sucursales de:</a:t>
              </a:r>
            </a:p>
            <a:p>
              <a:pPr lvl="1" algn="just">
                <a:buFont typeface="Wingdings" pitchFamily="2" charset="2"/>
                <a:buChar char="ü"/>
              </a:pPr>
              <a:r>
                <a:rPr lang="es-SV" sz="1300" dirty="0" smtClean="0"/>
                <a:t>Aseguradoras Extranjeras en El Salvador.</a:t>
              </a:r>
            </a:p>
            <a:p>
              <a:pPr lvl="1" algn="just">
                <a:buFont typeface="Wingdings" pitchFamily="2" charset="2"/>
                <a:buChar char="ü"/>
              </a:pPr>
              <a:r>
                <a:rPr lang="es-SV" sz="1300" dirty="0" smtClean="0"/>
                <a:t>Aseguradoras Salvadoreñas en el exterior.</a:t>
              </a:r>
              <a:endParaRPr lang="es-SV" sz="1300" dirty="0"/>
            </a:p>
          </p:txBody>
        </p:sp>
        <p:sp>
          <p:nvSpPr>
            <p:cNvPr id="60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61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5099647" y="1517658"/>
            <a:ext cx="2170113" cy="5086342"/>
            <a:chOff x="3692" y="1098"/>
            <a:chExt cx="1367" cy="2740"/>
          </a:xfrm>
        </p:grpSpPr>
        <p:sp>
          <p:nvSpPr>
            <p:cNvPr id="63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64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65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66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72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SV"/>
              </a:p>
            </p:txBody>
          </p:sp>
          <p:sp>
            <p:nvSpPr>
              <p:cNvPr id="73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SV"/>
              </a:p>
            </p:txBody>
          </p:sp>
          <p:sp>
            <p:nvSpPr>
              <p:cNvPr id="74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SV"/>
              </a:p>
            </p:txBody>
          </p:sp>
          <p:sp>
            <p:nvSpPr>
              <p:cNvPr id="75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SV"/>
              </a:p>
            </p:txBody>
          </p:sp>
          <p:sp>
            <p:nvSpPr>
              <p:cNvPr id="76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SV"/>
              </a:p>
            </p:txBody>
          </p:sp>
        </p:grpSp>
        <p:sp>
          <p:nvSpPr>
            <p:cNvPr id="68" name="Text Box 43"/>
            <p:cNvSpPr txBox="1">
              <a:spLocks noChangeArrowheads="1"/>
            </p:cNvSpPr>
            <p:nvPr/>
          </p:nvSpPr>
          <p:spPr bwMode="gray">
            <a:xfrm>
              <a:off x="4095" y="1098"/>
              <a:ext cx="536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PBS 6</a:t>
              </a:r>
              <a:endParaRPr lang="en-US" b="1" dirty="0"/>
            </a:p>
          </p:txBody>
        </p:sp>
        <p:sp>
          <p:nvSpPr>
            <p:cNvPr id="69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14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lvl="0" algn="ctr"/>
              <a:r>
                <a:rPr lang="es-SV" sz="1300" b="1" dirty="0" smtClean="0"/>
                <a:t>Cambios en el Control Accionario</a:t>
              </a:r>
            </a:p>
            <a:p>
              <a:pPr lvl="0" algn="just">
                <a:buFont typeface="Wingdings" pitchFamily="2" charset="2"/>
                <a:buChar char="ü"/>
              </a:pPr>
              <a:r>
                <a:rPr lang="es-SV" sz="1300" dirty="0" smtClean="0"/>
                <a:t>Autorización de parte de la SSF para cambios en control accionario por niveles (10% y 50%).</a:t>
              </a:r>
            </a:p>
            <a:p>
              <a:pPr lvl="0" algn="just">
                <a:buFont typeface="Wingdings" pitchFamily="2" charset="2"/>
                <a:buChar char="ü"/>
              </a:pPr>
              <a:r>
                <a:rPr lang="es-SV" sz="1300" dirty="0" smtClean="0"/>
                <a:t>Se </a:t>
              </a:r>
              <a:r>
                <a:rPr lang="es-SV" sz="1300" dirty="0" smtClean="0"/>
                <a:t>liberalizan las restricciones </a:t>
              </a:r>
              <a:r>
                <a:rPr lang="es-SV" sz="1300" dirty="0" smtClean="0"/>
                <a:t>par</a:t>
              </a:r>
              <a:r>
                <a:rPr lang="es-SV" sz="1300" dirty="0" smtClean="0"/>
                <a:t>a los accionistas (relativas a </a:t>
              </a:r>
              <a:r>
                <a:rPr lang="es-SV" sz="1300" dirty="0" smtClean="0"/>
                <a:t>nacionalidad </a:t>
              </a:r>
              <a:r>
                <a:rPr lang="es-SV" sz="1300" dirty="0" smtClean="0"/>
                <a:t>y </a:t>
              </a:r>
              <a:r>
                <a:rPr lang="es-SV" sz="1300" dirty="0" smtClean="0"/>
                <a:t>especialización), </a:t>
              </a:r>
              <a:r>
                <a:rPr lang="es-SV" sz="1300" dirty="0" smtClean="0"/>
                <a:t>con el objeto de dar mayor apertura a la inversión.</a:t>
              </a:r>
              <a:endParaRPr lang="es-SV" sz="1300" dirty="0"/>
            </a:p>
          </p:txBody>
        </p:sp>
        <p:sp>
          <p:nvSpPr>
            <p:cNvPr id="70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71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</p:grpSp>
      <p:sp>
        <p:nvSpPr>
          <p:cNvPr id="77" name="AutoShape 7"/>
          <p:cNvSpPr>
            <a:spLocks noChangeArrowheads="1"/>
          </p:cNvSpPr>
          <p:nvPr/>
        </p:nvSpPr>
        <p:spPr bwMode="auto">
          <a:xfrm>
            <a:off x="8679547" y="2896944"/>
            <a:ext cx="3323771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lIns="95782" tIns="47891" rIns="95782" bIns="47891" anchor="ctr"/>
          <a:lstStyle/>
          <a:p>
            <a:pPr algn="just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Propuesta de Nueva Ley General de Seguros (LGS)</a:t>
            </a:r>
          </a:p>
        </p:txBody>
      </p:sp>
      <p:sp>
        <p:nvSpPr>
          <p:cNvPr id="67" name="66 Flecha izquierda"/>
          <p:cNvSpPr/>
          <p:nvPr/>
        </p:nvSpPr>
        <p:spPr>
          <a:xfrm>
            <a:off x="7692571" y="3251200"/>
            <a:ext cx="885372" cy="464457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8" name="1 Título"/>
          <p:cNvSpPr txBox="1">
            <a:spLocks/>
          </p:cNvSpPr>
          <p:nvPr/>
        </p:nvSpPr>
        <p:spPr>
          <a:xfrm>
            <a:off x="527381" y="55799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4303713" algn="l"/>
              </a:tabLst>
            </a:pPr>
            <a:r>
              <a:rPr lang="es-SV" sz="3200" spc="-100" dirty="0" smtClean="0">
                <a:solidFill>
                  <a:schemeClr val="tx2"/>
                </a:solidFill>
              </a:rPr>
              <a:t>Experiencia en la implementación de los PBS de la IAIS</a:t>
            </a:r>
            <a:endParaRPr lang="es-SV" sz="3200" spc="-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216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lecha derecha"/>
          <p:cNvSpPr/>
          <p:nvPr/>
        </p:nvSpPr>
        <p:spPr>
          <a:xfrm>
            <a:off x="5021943" y="3222171"/>
            <a:ext cx="1117600" cy="6386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8" name="Picture 4" descr="C:\Users\dfirina\AppData\Local\Microsoft\Windows\Temporary Internet Files\Content.Outlook\6M3GIKMQ\logo BCR GOB sin fond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07236" y="1"/>
            <a:ext cx="2768829" cy="91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1 Imagen" descr="SSF_GOES_T_con nombre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63091" cy="789709"/>
          </a:xfrm>
          <a:prstGeom prst="rect">
            <a:avLst/>
          </a:prstGeom>
        </p:spPr>
      </p:pic>
      <p:sp>
        <p:nvSpPr>
          <p:cNvPr id="13" name="1 Título"/>
          <p:cNvSpPr txBox="1">
            <a:spLocks/>
          </p:cNvSpPr>
          <p:nvPr/>
        </p:nvSpPr>
        <p:spPr>
          <a:xfrm>
            <a:off x="527381" y="441884"/>
            <a:ext cx="598953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4303713" algn="l"/>
              </a:tabLst>
            </a:pPr>
            <a:r>
              <a:rPr lang="es-SV" sz="2000" spc="-100" dirty="0" smtClean="0">
                <a:solidFill>
                  <a:schemeClr val="tx2"/>
                </a:solidFill>
              </a:rPr>
              <a:t>Experiencia en la implementación de los PBS de la IAIS</a:t>
            </a:r>
            <a:endParaRPr lang="es-SV" sz="2000" spc="-100" dirty="0">
              <a:solidFill>
                <a:schemeClr val="tx2"/>
              </a:solidFill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gray">
          <a:xfrm rot="3419336">
            <a:off x="2011798" y="2449821"/>
            <a:ext cx="1574422" cy="2644514"/>
          </a:xfrm>
          <a:prstGeom prst="rect">
            <a:avLst/>
          </a:prstGeom>
          <a:gradFill rotWithShape="1">
            <a:gsLst>
              <a:gs pos="0">
                <a:srgbClr val="6FB4E3"/>
              </a:gs>
              <a:gs pos="100000">
                <a:srgbClr val="6FB4E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6FB4E3"/>
            </a:extrusionClr>
          </a:sp3d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Rectangle 27"/>
          <p:cNvSpPr>
            <a:spLocks noChangeArrowheads="1"/>
          </p:cNvSpPr>
          <p:nvPr/>
        </p:nvSpPr>
        <p:spPr bwMode="gray">
          <a:xfrm>
            <a:off x="1727636" y="3265716"/>
            <a:ext cx="22492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SV" sz="2400" b="1" kern="0" dirty="0" smtClean="0">
                <a:solidFill>
                  <a:srgbClr val="FFFFFF"/>
                </a:solidFill>
              </a:rPr>
              <a:t>PBS 5.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SV" sz="2400" b="1" kern="0" dirty="0" smtClean="0">
                <a:solidFill>
                  <a:srgbClr val="FFFFFF"/>
                </a:solidFill>
              </a:rPr>
              <a:t>Idoneidad del Personal</a:t>
            </a:r>
            <a:endParaRPr kumimoji="0" lang="es-SV" sz="2400" b="1" i="0" u="none" strike="noStrike" kern="0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6618514" y="1045029"/>
            <a:ext cx="5210629" cy="5428342"/>
          </a:xfrm>
          <a:prstGeom prst="roundRect">
            <a:avLst>
              <a:gd name="adj" fmla="val 13745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SV" sz="16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7053944" y="1132114"/>
            <a:ext cx="454297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76225">
              <a:tabLst>
                <a:tab pos="4572000" algn="l"/>
              </a:tabLst>
            </a:pPr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Propuesta de Nueva Ley General de Seguros (LGS) </a:t>
            </a:r>
          </a:p>
          <a:p>
            <a:pPr defTabSz="276225">
              <a:tabLst>
                <a:tab pos="4572000" algn="l"/>
              </a:tabLst>
            </a:pPr>
            <a:endParaRPr lang="es-SV" sz="1400" dirty="0" smtClean="0"/>
          </a:p>
          <a:p>
            <a:pPr marL="261938" indent="-261938" algn="just" defTabSz="276225">
              <a:buFont typeface="Wingdings" pitchFamily="2" charset="2"/>
              <a:buChar char="§"/>
              <a:tabLst>
                <a:tab pos="4572000" algn="l"/>
              </a:tabLst>
            </a:pPr>
            <a:r>
              <a:rPr lang="es-SV" sz="1400" dirty="0" smtClean="0"/>
              <a:t>Definición de Accionista Relevante y Control Significativo. </a:t>
            </a:r>
          </a:p>
          <a:p>
            <a:pPr marL="261938" indent="-261938" algn="just" defTabSz="276225">
              <a:buFont typeface="Wingdings" pitchFamily="2" charset="2"/>
              <a:buChar char="§"/>
              <a:tabLst>
                <a:tab pos="4572000" algn="l"/>
              </a:tabLst>
            </a:pPr>
            <a:endParaRPr lang="es-SV" sz="1400" dirty="0" smtClean="0"/>
          </a:p>
          <a:p>
            <a:pPr marL="261938" indent="-261938" algn="just" defTabSz="276225">
              <a:buFont typeface="Wingdings" pitchFamily="2" charset="2"/>
              <a:buChar char="§"/>
              <a:tabLst>
                <a:tab pos="4572000" algn="l"/>
              </a:tabLst>
            </a:pPr>
            <a:r>
              <a:rPr lang="es-SV" sz="1400" dirty="0" smtClean="0"/>
              <a:t>La Junta Directiva (JD) debe establecer funciones claves de control (Gestión de riesgos,  Actuarial, Cumplimiento y de Auditoría Interna). </a:t>
            </a:r>
          </a:p>
          <a:p>
            <a:pPr marL="261938" indent="-261938" algn="just" defTabSz="276225">
              <a:buFont typeface="Wingdings" pitchFamily="2" charset="2"/>
              <a:buChar char="§"/>
              <a:tabLst>
                <a:tab pos="4572000" algn="l"/>
              </a:tabLst>
            </a:pPr>
            <a:endParaRPr lang="es-SV" sz="1400" dirty="0" smtClean="0"/>
          </a:p>
          <a:p>
            <a:pPr marL="261938" indent="-261938" algn="just" defTabSz="276225">
              <a:buFont typeface="Wingdings" pitchFamily="2" charset="2"/>
              <a:buChar char="§"/>
              <a:tabLst>
                <a:tab pos="4572000" algn="l"/>
              </a:tabLst>
            </a:pPr>
            <a:r>
              <a:rPr lang="es-SV" sz="1400" dirty="0" smtClean="0"/>
              <a:t>Requisitos de idoneidad para la JD, Alta Gerencia y personal clave en funciones de control. </a:t>
            </a:r>
          </a:p>
          <a:p>
            <a:pPr marL="261938" indent="-261938" algn="just" defTabSz="276225">
              <a:buFont typeface="Wingdings" pitchFamily="2" charset="2"/>
              <a:buChar char="§"/>
              <a:tabLst>
                <a:tab pos="4572000" algn="l"/>
              </a:tabLst>
            </a:pPr>
            <a:endParaRPr lang="es-SV" sz="1400" dirty="0" smtClean="0"/>
          </a:p>
          <a:p>
            <a:pPr marL="261938" indent="-261938" algn="just" defTabSz="276225">
              <a:buFont typeface="Wingdings" pitchFamily="2" charset="2"/>
              <a:buChar char="§"/>
              <a:tabLst>
                <a:tab pos="4572000" algn="l"/>
              </a:tabLst>
            </a:pPr>
            <a:r>
              <a:rPr lang="es-SV" sz="1400" dirty="0" smtClean="0"/>
              <a:t>Facultad a la SSF para declarar inhábil a los Gerentes y Personal Clave en Funciones de Control cuando no cumplan los requisitos de idoneidad.</a:t>
            </a:r>
          </a:p>
          <a:p>
            <a:pPr marL="261938" indent="-261938" algn="just" defTabSz="276225">
              <a:buFont typeface="Wingdings" pitchFamily="2" charset="2"/>
              <a:buChar char="§"/>
              <a:tabLst>
                <a:tab pos="4572000" algn="l"/>
              </a:tabLst>
            </a:pPr>
            <a:endParaRPr lang="es-SV" sz="1400" dirty="0" smtClean="0"/>
          </a:p>
          <a:p>
            <a:pPr marL="261938" indent="-261938" algn="just" defTabSz="276225">
              <a:buFont typeface="Wingdings" pitchFamily="2" charset="2"/>
              <a:buChar char="§"/>
              <a:tabLst>
                <a:tab pos="4572000" algn="l"/>
              </a:tabLst>
            </a:pPr>
            <a:r>
              <a:rPr lang="es-SV" sz="1400" dirty="0" smtClean="0"/>
              <a:t>Exigencia de elaboración declaración jurada que indique que la persona no es inhábil para desempeñar el cargo.</a:t>
            </a:r>
          </a:p>
          <a:p>
            <a:pPr marL="261938" indent="-261938" algn="just" defTabSz="276225">
              <a:buFont typeface="Wingdings" pitchFamily="2" charset="2"/>
              <a:buChar char="§"/>
              <a:tabLst>
                <a:tab pos="4572000" algn="l"/>
              </a:tabLst>
            </a:pPr>
            <a:endParaRPr lang="es-SV" sz="1400" dirty="0" smtClean="0"/>
          </a:p>
          <a:p>
            <a:pPr marL="261938" lvl="0" indent="-261938" algn="just" defTabSz="276225">
              <a:buFont typeface="Wingdings" pitchFamily="2" charset="2"/>
              <a:buChar char="§"/>
              <a:tabLst>
                <a:tab pos="4572000" algn="l"/>
              </a:tabLst>
            </a:pPr>
            <a:r>
              <a:rPr lang="es-SV" sz="1400" dirty="0" smtClean="0"/>
              <a:t>Obligación a la aseguradora de llevar a cabo evaluaciones internas sobre la idoneidad.</a:t>
            </a:r>
          </a:p>
          <a:p>
            <a:pPr marL="261938" indent="-261938" algn="just" defTabSz="276225">
              <a:buFont typeface="Wingdings" pitchFamily="2" charset="2"/>
              <a:buChar char="§"/>
              <a:tabLst>
                <a:tab pos="4572000" algn="l"/>
              </a:tabLst>
            </a:pPr>
            <a:endParaRPr lang="es-SV" sz="1400" dirty="0" smtClean="0"/>
          </a:p>
          <a:p>
            <a:endParaRPr lang="es-SV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firina\AppData\Local\Microsoft\Windows\Temporary Internet Files\Content.Outlook\6M3GIKMQ\logo BCR GOB sin fond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07236" y="1"/>
            <a:ext cx="2768829" cy="91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1 Imagen" descr="SSF_GOES_T_con nombre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63091" cy="789709"/>
          </a:xfrm>
          <a:prstGeom prst="rect">
            <a:avLst/>
          </a:prstGeom>
        </p:spPr>
      </p:pic>
      <p:grpSp>
        <p:nvGrpSpPr>
          <p:cNvPr id="7" name="Group 77"/>
          <p:cNvGrpSpPr>
            <a:grpSpLocks/>
          </p:cNvGrpSpPr>
          <p:nvPr/>
        </p:nvGrpSpPr>
        <p:grpSpPr bwMode="auto">
          <a:xfrm>
            <a:off x="914399" y="1221810"/>
            <a:ext cx="10183092" cy="5216525"/>
            <a:chOff x="576" y="774"/>
            <a:chExt cx="4608" cy="3286"/>
          </a:xfrm>
        </p:grpSpPr>
        <p:sp>
          <p:nvSpPr>
            <p:cNvPr id="8" name="AutoShape 78"/>
            <p:cNvSpPr>
              <a:spLocks noChangeArrowheads="1"/>
            </p:cNvSpPr>
            <p:nvPr/>
          </p:nvSpPr>
          <p:spPr bwMode="gray">
            <a:xfrm>
              <a:off x="576" y="1948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rgbClr val="88CE5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9" name="AutoShape 79"/>
            <p:cNvSpPr>
              <a:spLocks noChangeArrowheads="1"/>
            </p:cNvSpPr>
            <p:nvPr/>
          </p:nvSpPr>
          <p:spPr bwMode="gray">
            <a:xfrm>
              <a:off x="712" y="1858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66B828"/>
                </a:gs>
                <a:gs pos="100000">
                  <a:srgbClr val="2F611D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10" name="AutoShape 80"/>
            <p:cNvSpPr>
              <a:spLocks noChangeArrowheads="1"/>
            </p:cNvSpPr>
            <p:nvPr/>
          </p:nvSpPr>
          <p:spPr bwMode="gray">
            <a:xfrm flipH="1">
              <a:off x="1773" y="1903"/>
              <a:ext cx="45" cy="91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2F611D"/>
                </a:gs>
                <a:gs pos="100000">
                  <a:srgbClr val="2F611D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11" name="AutoShape 81"/>
            <p:cNvSpPr>
              <a:spLocks noChangeArrowheads="1"/>
            </p:cNvSpPr>
            <p:nvPr/>
          </p:nvSpPr>
          <p:spPr bwMode="gray">
            <a:xfrm flipH="1">
              <a:off x="776" y="1903"/>
              <a:ext cx="46" cy="91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2F611D"/>
                </a:gs>
                <a:gs pos="100000">
                  <a:srgbClr val="2F611D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12" name="AutoShape 82"/>
            <p:cNvSpPr>
              <a:spLocks noChangeArrowheads="1"/>
            </p:cNvSpPr>
            <p:nvPr/>
          </p:nvSpPr>
          <p:spPr bwMode="gray">
            <a:xfrm>
              <a:off x="2157" y="1677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rgbClr val="D791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13" name="AutoShape 83"/>
            <p:cNvSpPr>
              <a:spLocks noChangeArrowheads="1"/>
            </p:cNvSpPr>
            <p:nvPr/>
          </p:nvSpPr>
          <p:spPr bwMode="gray">
            <a:xfrm>
              <a:off x="2293" y="1587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79133"/>
                </a:gs>
                <a:gs pos="100000">
                  <a:srgbClr val="D791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14" name="AutoShape 84"/>
            <p:cNvSpPr>
              <a:spLocks noChangeArrowheads="1"/>
            </p:cNvSpPr>
            <p:nvPr/>
          </p:nvSpPr>
          <p:spPr bwMode="gray">
            <a:xfrm flipH="1">
              <a:off x="3354" y="1632"/>
              <a:ext cx="46" cy="91"/>
            </a:xfrm>
            <a:prstGeom prst="octagon">
              <a:avLst>
                <a:gd name="adj" fmla="val 29287"/>
              </a:avLst>
            </a:prstGeom>
            <a:solidFill>
              <a:srgbClr val="F1D08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15" name="AutoShape 85"/>
            <p:cNvSpPr>
              <a:spLocks noChangeArrowheads="1"/>
            </p:cNvSpPr>
            <p:nvPr/>
          </p:nvSpPr>
          <p:spPr bwMode="gray">
            <a:xfrm flipH="1">
              <a:off x="2358" y="1632"/>
              <a:ext cx="45" cy="91"/>
            </a:xfrm>
            <a:prstGeom prst="octagon">
              <a:avLst>
                <a:gd name="adj" fmla="val 29287"/>
              </a:avLst>
            </a:prstGeom>
            <a:solidFill>
              <a:srgbClr val="F1D08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16" name="AutoShape 86"/>
            <p:cNvSpPr>
              <a:spLocks noChangeArrowheads="1"/>
            </p:cNvSpPr>
            <p:nvPr/>
          </p:nvSpPr>
          <p:spPr bwMode="gray">
            <a:xfrm>
              <a:off x="3738" y="1361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rgbClr val="4B71D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17" name="AutoShape 87"/>
            <p:cNvSpPr>
              <a:spLocks noChangeArrowheads="1"/>
            </p:cNvSpPr>
            <p:nvPr/>
          </p:nvSpPr>
          <p:spPr bwMode="gray">
            <a:xfrm>
              <a:off x="3874" y="1271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6D8CE5"/>
                </a:gs>
                <a:gs pos="100000">
                  <a:srgbClr val="6D8CE5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18" name="AutoShape 88"/>
            <p:cNvSpPr>
              <a:spLocks noChangeArrowheads="1"/>
            </p:cNvSpPr>
            <p:nvPr/>
          </p:nvSpPr>
          <p:spPr bwMode="gray">
            <a:xfrm flipH="1">
              <a:off x="4936" y="1316"/>
              <a:ext cx="45" cy="90"/>
            </a:xfrm>
            <a:prstGeom prst="octagon">
              <a:avLst>
                <a:gd name="adj" fmla="val 29287"/>
              </a:avLst>
            </a:prstGeom>
            <a:solidFill>
              <a:srgbClr val="6FC5E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19" name="AutoShape 89"/>
            <p:cNvSpPr>
              <a:spLocks noChangeArrowheads="1"/>
            </p:cNvSpPr>
            <p:nvPr/>
          </p:nvSpPr>
          <p:spPr bwMode="gray">
            <a:xfrm flipH="1">
              <a:off x="3939" y="1316"/>
              <a:ext cx="45" cy="90"/>
            </a:xfrm>
            <a:prstGeom prst="octagon">
              <a:avLst>
                <a:gd name="adj" fmla="val 29287"/>
              </a:avLst>
            </a:prstGeom>
            <a:solidFill>
              <a:srgbClr val="6FC5E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20" name="Freeform 90"/>
            <p:cNvSpPr>
              <a:spLocks/>
            </p:cNvSpPr>
            <p:nvPr/>
          </p:nvSpPr>
          <p:spPr bwMode="gray">
            <a:xfrm>
              <a:off x="1570" y="1090"/>
              <a:ext cx="924" cy="729"/>
            </a:xfrm>
            <a:custGeom>
              <a:avLst/>
              <a:gdLst/>
              <a:ahLst/>
              <a:cxnLst>
                <a:cxn ang="0">
                  <a:pos x="0" y="774"/>
                </a:cxn>
                <a:cxn ang="0">
                  <a:pos x="2" y="770"/>
                </a:cxn>
                <a:cxn ang="0">
                  <a:pos x="8" y="754"/>
                </a:cxn>
                <a:cxn ang="0">
                  <a:pos x="16" y="730"/>
                </a:cxn>
                <a:cxn ang="0">
                  <a:pos x="32" y="698"/>
                </a:cxn>
                <a:cxn ang="0">
                  <a:pos x="50" y="660"/>
                </a:cxn>
                <a:cxn ang="0">
                  <a:pos x="76" y="618"/>
                </a:cxn>
                <a:cxn ang="0">
                  <a:pos x="106" y="574"/>
                </a:cxn>
                <a:cxn ang="0">
                  <a:pos x="142" y="528"/>
                </a:cxn>
                <a:cxn ang="0">
                  <a:pos x="186" y="482"/>
                </a:cxn>
                <a:cxn ang="0">
                  <a:pos x="236" y="438"/>
                </a:cxn>
                <a:cxn ang="0">
                  <a:pos x="294" y="398"/>
                </a:cxn>
                <a:cxn ang="0">
                  <a:pos x="360" y="360"/>
                </a:cxn>
                <a:cxn ang="0">
                  <a:pos x="426" y="332"/>
                </a:cxn>
                <a:cxn ang="0">
                  <a:pos x="488" y="314"/>
                </a:cxn>
                <a:cxn ang="0">
                  <a:pos x="544" y="304"/>
                </a:cxn>
                <a:cxn ang="0">
                  <a:pos x="594" y="300"/>
                </a:cxn>
                <a:cxn ang="0">
                  <a:pos x="638" y="300"/>
                </a:cxn>
                <a:cxn ang="0">
                  <a:pos x="678" y="304"/>
                </a:cxn>
                <a:cxn ang="0">
                  <a:pos x="710" y="312"/>
                </a:cxn>
                <a:cxn ang="0">
                  <a:pos x="736" y="320"/>
                </a:cxn>
                <a:cxn ang="0">
                  <a:pos x="754" y="326"/>
                </a:cxn>
                <a:cxn ang="0">
                  <a:pos x="766" y="332"/>
                </a:cxn>
                <a:cxn ang="0">
                  <a:pos x="770" y="334"/>
                </a:cxn>
                <a:cxn ang="0">
                  <a:pos x="680" y="476"/>
                </a:cxn>
                <a:cxn ang="0">
                  <a:pos x="982" y="370"/>
                </a:cxn>
                <a:cxn ang="0">
                  <a:pos x="912" y="0"/>
                </a:cxn>
                <a:cxn ang="0">
                  <a:pos x="854" y="150"/>
                </a:cxn>
                <a:cxn ang="0">
                  <a:pos x="850" y="148"/>
                </a:cxn>
                <a:cxn ang="0">
                  <a:pos x="838" y="142"/>
                </a:cxn>
                <a:cxn ang="0">
                  <a:pos x="822" y="134"/>
                </a:cxn>
                <a:cxn ang="0">
                  <a:pos x="798" y="126"/>
                </a:cxn>
                <a:cxn ang="0">
                  <a:pos x="768" y="120"/>
                </a:cxn>
                <a:cxn ang="0">
                  <a:pos x="732" y="114"/>
                </a:cxn>
                <a:cxn ang="0">
                  <a:pos x="692" y="110"/>
                </a:cxn>
                <a:cxn ang="0">
                  <a:pos x="646" y="110"/>
                </a:cxn>
                <a:cxn ang="0">
                  <a:pos x="596" y="116"/>
                </a:cxn>
                <a:cxn ang="0">
                  <a:pos x="540" y="126"/>
                </a:cxn>
                <a:cxn ang="0">
                  <a:pos x="482" y="146"/>
                </a:cxn>
                <a:cxn ang="0">
                  <a:pos x="422" y="172"/>
                </a:cxn>
                <a:cxn ang="0">
                  <a:pos x="356" y="210"/>
                </a:cxn>
                <a:cxn ang="0">
                  <a:pos x="290" y="258"/>
                </a:cxn>
                <a:cxn ang="0">
                  <a:pos x="230" y="310"/>
                </a:cxn>
                <a:cxn ang="0">
                  <a:pos x="178" y="364"/>
                </a:cxn>
                <a:cxn ang="0">
                  <a:pos x="136" y="422"/>
                </a:cxn>
                <a:cxn ang="0">
                  <a:pos x="100" y="480"/>
                </a:cxn>
                <a:cxn ang="0">
                  <a:pos x="72" y="536"/>
                </a:cxn>
                <a:cxn ang="0">
                  <a:pos x="48" y="590"/>
                </a:cxn>
                <a:cxn ang="0">
                  <a:pos x="30" y="640"/>
                </a:cxn>
                <a:cxn ang="0">
                  <a:pos x="18" y="684"/>
                </a:cxn>
                <a:cxn ang="0">
                  <a:pos x="8" y="722"/>
                </a:cxn>
                <a:cxn ang="0">
                  <a:pos x="4" y="750"/>
                </a:cxn>
                <a:cxn ang="0">
                  <a:pos x="0" y="768"/>
                </a:cxn>
                <a:cxn ang="0">
                  <a:pos x="0" y="774"/>
                </a:cxn>
              </a:cxnLst>
              <a:rect l="0" t="0" r="r" b="b"/>
              <a:pathLst>
                <a:path w="982" h="774">
                  <a:moveTo>
                    <a:pt x="0" y="774"/>
                  </a:moveTo>
                  <a:lnTo>
                    <a:pt x="2" y="770"/>
                  </a:lnTo>
                  <a:lnTo>
                    <a:pt x="8" y="754"/>
                  </a:lnTo>
                  <a:lnTo>
                    <a:pt x="16" y="730"/>
                  </a:lnTo>
                  <a:lnTo>
                    <a:pt x="32" y="698"/>
                  </a:lnTo>
                  <a:lnTo>
                    <a:pt x="50" y="660"/>
                  </a:lnTo>
                  <a:lnTo>
                    <a:pt x="76" y="618"/>
                  </a:lnTo>
                  <a:lnTo>
                    <a:pt x="106" y="574"/>
                  </a:lnTo>
                  <a:lnTo>
                    <a:pt x="142" y="528"/>
                  </a:lnTo>
                  <a:lnTo>
                    <a:pt x="186" y="482"/>
                  </a:lnTo>
                  <a:lnTo>
                    <a:pt x="236" y="438"/>
                  </a:lnTo>
                  <a:lnTo>
                    <a:pt x="294" y="398"/>
                  </a:lnTo>
                  <a:lnTo>
                    <a:pt x="360" y="360"/>
                  </a:lnTo>
                  <a:lnTo>
                    <a:pt x="426" y="332"/>
                  </a:lnTo>
                  <a:lnTo>
                    <a:pt x="488" y="314"/>
                  </a:lnTo>
                  <a:lnTo>
                    <a:pt x="544" y="304"/>
                  </a:lnTo>
                  <a:lnTo>
                    <a:pt x="594" y="300"/>
                  </a:lnTo>
                  <a:lnTo>
                    <a:pt x="638" y="300"/>
                  </a:lnTo>
                  <a:lnTo>
                    <a:pt x="678" y="304"/>
                  </a:lnTo>
                  <a:lnTo>
                    <a:pt x="710" y="312"/>
                  </a:lnTo>
                  <a:lnTo>
                    <a:pt x="736" y="320"/>
                  </a:lnTo>
                  <a:lnTo>
                    <a:pt x="754" y="326"/>
                  </a:lnTo>
                  <a:lnTo>
                    <a:pt x="766" y="332"/>
                  </a:lnTo>
                  <a:lnTo>
                    <a:pt x="770" y="334"/>
                  </a:lnTo>
                  <a:lnTo>
                    <a:pt x="680" y="476"/>
                  </a:lnTo>
                  <a:lnTo>
                    <a:pt x="982" y="370"/>
                  </a:lnTo>
                  <a:lnTo>
                    <a:pt x="912" y="0"/>
                  </a:lnTo>
                  <a:lnTo>
                    <a:pt x="854" y="150"/>
                  </a:lnTo>
                  <a:lnTo>
                    <a:pt x="850" y="148"/>
                  </a:lnTo>
                  <a:lnTo>
                    <a:pt x="838" y="142"/>
                  </a:lnTo>
                  <a:lnTo>
                    <a:pt x="822" y="134"/>
                  </a:lnTo>
                  <a:lnTo>
                    <a:pt x="798" y="126"/>
                  </a:lnTo>
                  <a:lnTo>
                    <a:pt x="768" y="120"/>
                  </a:lnTo>
                  <a:lnTo>
                    <a:pt x="732" y="114"/>
                  </a:lnTo>
                  <a:lnTo>
                    <a:pt x="692" y="110"/>
                  </a:lnTo>
                  <a:lnTo>
                    <a:pt x="646" y="110"/>
                  </a:lnTo>
                  <a:lnTo>
                    <a:pt x="596" y="116"/>
                  </a:lnTo>
                  <a:lnTo>
                    <a:pt x="540" y="126"/>
                  </a:lnTo>
                  <a:lnTo>
                    <a:pt x="482" y="146"/>
                  </a:lnTo>
                  <a:lnTo>
                    <a:pt x="422" y="172"/>
                  </a:lnTo>
                  <a:lnTo>
                    <a:pt x="356" y="210"/>
                  </a:lnTo>
                  <a:lnTo>
                    <a:pt x="290" y="258"/>
                  </a:lnTo>
                  <a:lnTo>
                    <a:pt x="230" y="310"/>
                  </a:lnTo>
                  <a:lnTo>
                    <a:pt x="178" y="364"/>
                  </a:lnTo>
                  <a:lnTo>
                    <a:pt x="136" y="422"/>
                  </a:lnTo>
                  <a:lnTo>
                    <a:pt x="100" y="480"/>
                  </a:lnTo>
                  <a:lnTo>
                    <a:pt x="72" y="536"/>
                  </a:lnTo>
                  <a:lnTo>
                    <a:pt x="48" y="590"/>
                  </a:lnTo>
                  <a:lnTo>
                    <a:pt x="30" y="640"/>
                  </a:lnTo>
                  <a:lnTo>
                    <a:pt x="18" y="684"/>
                  </a:lnTo>
                  <a:lnTo>
                    <a:pt x="8" y="722"/>
                  </a:lnTo>
                  <a:lnTo>
                    <a:pt x="4" y="750"/>
                  </a:lnTo>
                  <a:lnTo>
                    <a:pt x="0" y="768"/>
                  </a:lnTo>
                  <a:lnTo>
                    <a:pt x="0" y="774"/>
                  </a:lnTo>
                </a:path>
              </a:pathLst>
            </a:custGeom>
            <a:gradFill rotWithShape="1">
              <a:gsLst>
                <a:gs pos="0">
                  <a:srgbClr val="88CE58">
                    <a:gamma/>
                    <a:tint val="90980"/>
                    <a:invGamma/>
                    <a:alpha val="32001"/>
                  </a:srgbClr>
                </a:gs>
                <a:gs pos="100000">
                  <a:srgbClr val="88CE58"/>
                </a:gs>
              </a:gsLst>
              <a:lin ang="0" scaled="1"/>
            </a:gra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" name="Freeform 91"/>
            <p:cNvSpPr>
              <a:spLocks/>
            </p:cNvSpPr>
            <p:nvPr/>
          </p:nvSpPr>
          <p:spPr bwMode="gray">
            <a:xfrm>
              <a:off x="3196" y="774"/>
              <a:ext cx="924" cy="728"/>
            </a:xfrm>
            <a:custGeom>
              <a:avLst/>
              <a:gdLst/>
              <a:ahLst/>
              <a:cxnLst>
                <a:cxn ang="0">
                  <a:pos x="0" y="774"/>
                </a:cxn>
                <a:cxn ang="0">
                  <a:pos x="2" y="770"/>
                </a:cxn>
                <a:cxn ang="0">
                  <a:pos x="8" y="754"/>
                </a:cxn>
                <a:cxn ang="0">
                  <a:pos x="16" y="730"/>
                </a:cxn>
                <a:cxn ang="0">
                  <a:pos x="32" y="698"/>
                </a:cxn>
                <a:cxn ang="0">
                  <a:pos x="50" y="660"/>
                </a:cxn>
                <a:cxn ang="0">
                  <a:pos x="76" y="618"/>
                </a:cxn>
                <a:cxn ang="0">
                  <a:pos x="106" y="574"/>
                </a:cxn>
                <a:cxn ang="0">
                  <a:pos x="142" y="528"/>
                </a:cxn>
                <a:cxn ang="0">
                  <a:pos x="186" y="482"/>
                </a:cxn>
                <a:cxn ang="0">
                  <a:pos x="236" y="438"/>
                </a:cxn>
                <a:cxn ang="0">
                  <a:pos x="294" y="398"/>
                </a:cxn>
                <a:cxn ang="0">
                  <a:pos x="360" y="360"/>
                </a:cxn>
                <a:cxn ang="0">
                  <a:pos x="426" y="332"/>
                </a:cxn>
                <a:cxn ang="0">
                  <a:pos x="488" y="314"/>
                </a:cxn>
                <a:cxn ang="0">
                  <a:pos x="544" y="304"/>
                </a:cxn>
                <a:cxn ang="0">
                  <a:pos x="594" y="300"/>
                </a:cxn>
                <a:cxn ang="0">
                  <a:pos x="638" y="300"/>
                </a:cxn>
                <a:cxn ang="0">
                  <a:pos x="678" y="304"/>
                </a:cxn>
                <a:cxn ang="0">
                  <a:pos x="710" y="312"/>
                </a:cxn>
                <a:cxn ang="0">
                  <a:pos x="736" y="320"/>
                </a:cxn>
                <a:cxn ang="0">
                  <a:pos x="754" y="326"/>
                </a:cxn>
                <a:cxn ang="0">
                  <a:pos x="766" y="332"/>
                </a:cxn>
                <a:cxn ang="0">
                  <a:pos x="770" y="334"/>
                </a:cxn>
                <a:cxn ang="0">
                  <a:pos x="680" y="476"/>
                </a:cxn>
                <a:cxn ang="0">
                  <a:pos x="982" y="370"/>
                </a:cxn>
                <a:cxn ang="0">
                  <a:pos x="912" y="0"/>
                </a:cxn>
                <a:cxn ang="0">
                  <a:pos x="854" y="150"/>
                </a:cxn>
                <a:cxn ang="0">
                  <a:pos x="850" y="148"/>
                </a:cxn>
                <a:cxn ang="0">
                  <a:pos x="838" y="142"/>
                </a:cxn>
                <a:cxn ang="0">
                  <a:pos x="822" y="134"/>
                </a:cxn>
                <a:cxn ang="0">
                  <a:pos x="798" y="126"/>
                </a:cxn>
                <a:cxn ang="0">
                  <a:pos x="768" y="120"/>
                </a:cxn>
                <a:cxn ang="0">
                  <a:pos x="732" y="114"/>
                </a:cxn>
                <a:cxn ang="0">
                  <a:pos x="692" y="110"/>
                </a:cxn>
                <a:cxn ang="0">
                  <a:pos x="646" y="110"/>
                </a:cxn>
                <a:cxn ang="0">
                  <a:pos x="596" y="116"/>
                </a:cxn>
                <a:cxn ang="0">
                  <a:pos x="540" y="126"/>
                </a:cxn>
                <a:cxn ang="0">
                  <a:pos x="482" y="146"/>
                </a:cxn>
                <a:cxn ang="0">
                  <a:pos x="422" y="172"/>
                </a:cxn>
                <a:cxn ang="0">
                  <a:pos x="356" y="210"/>
                </a:cxn>
                <a:cxn ang="0">
                  <a:pos x="290" y="258"/>
                </a:cxn>
                <a:cxn ang="0">
                  <a:pos x="230" y="310"/>
                </a:cxn>
                <a:cxn ang="0">
                  <a:pos x="178" y="364"/>
                </a:cxn>
                <a:cxn ang="0">
                  <a:pos x="136" y="422"/>
                </a:cxn>
                <a:cxn ang="0">
                  <a:pos x="100" y="480"/>
                </a:cxn>
                <a:cxn ang="0">
                  <a:pos x="72" y="536"/>
                </a:cxn>
                <a:cxn ang="0">
                  <a:pos x="48" y="590"/>
                </a:cxn>
                <a:cxn ang="0">
                  <a:pos x="30" y="640"/>
                </a:cxn>
                <a:cxn ang="0">
                  <a:pos x="18" y="684"/>
                </a:cxn>
                <a:cxn ang="0">
                  <a:pos x="8" y="722"/>
                </a:cxn>
                <a:cxn ang="0">
                  <a:pos x="4" y="750"/>
                </a:cxn>
                <a:cxn ang="0">
                  <a:pos x="0" y="768"/>
                </a:cxn>
                <a:cxn ang="0">
                  <a:pos x="0" y="774"/>
                </a:cxn>
              </a:cxnLst>
              <a:rect l="0" t="0" r="r" b="b"/>
              <a:pathLst>
                <a:path w="982" h="774">
                  <a:moveTo>
                    <a:pt x="0" y="774"/>
                  </a:moveTo>
                  <a:lnTo>
                    <a:pt x="2" y="770"/>
                  </a:lnTo>
                  <a:lnTo>
                    <a:pt x="8" y="754"/>
                  </a:lnTo>
                  <a:lnTo>
                    <a:pt x="16" y="730"/>
                  </a:lnTo>
                  <a:lnTo>
                    <a:pt x="32" y="698"/>
                  </a:lnTo>
                  <a:lnTo>
                    <a:pt x="50" y="660"/>
                  </a:lnTo>
                  <a:lnTo>
                    <a:pt x="76" y="618"/>
                  </a:lnTo>
                  <a:lnTo>
                    <a:pt x="106" y="574"/>
                  </a:lnTo>
                  <a:lnTo>
                    <a:pt x="142" y="528"/>
                  </a:lnTo>
                  <a:lnTo>
                    <a:pt x="186" y="482"/>
                  </a:lnTo>
                  <a:lnTo>
                    <a:pt x="236" y="438"/>
                  </a:lnTo>
                  <a:lnTo>
                    <a:pt x="294" y="398"/>
                  </a:lnTo>
                  <a:lnTo>
                    <a:pt x="360" y="360"/>
                  </a:lnTo>
                  <a:lnTo>
                    <a:pt x="426" y="332"/>
                  </a:lnTo>
                  <a:lnTo>
                    <a:pt x="488" y="314"/>
                  </a:lnTo>
                  <a:lnTo>
                    <a:pt x="544" y="304"/>
                  </a:lnTo>
                  <a:lnTo>
                    <a:pt x="594" y="300"/>
                  </a:lnTo>
                  <a:lnTo>
                    <a:pt x="638" y="300"/>
                  </a:lnTo>
                  <a:lnTo>
                    <a:pt x="678" y="304"/>
                  </a:lnTo>
                  <a:lnTo>
                    <a:pt x="710" y="312"/>
                  </a:lnTo>
                  <a:lnTo>
                    <a:pt x="736" y="320"/>
                  </a:lnTo>
                  <a:lnTo>
                    <a:pt x="754" y="326"/>
                  </a:lnTo>
                  <a:lnTo>
                    <a:pt x="766" y="332"/>
                  </a:lnTo>
                  <a:lnTo>
                    <a:pt x="770" y="334"/>
                  </a:lnTo>
                  <a:lnTo>
                    <a:pt x="680" y="476"/>
                  </a:lnTo>
                  <a:lnTo>
                    <a:pt x="982" y="370"/>
                  </a:lnTo>
                  <a:lnTo>
                    <a:pt x="912" y="0"/>
                  </a:lnTo>
                  <a:lnTo>
                    <a:pt x="854" y="150"/>
                  </a:lnTo>
                  <a:lnTo>
                    <a:pt x="850" y="148"/>
                  </a:lnTo>
                  <a:lnTo>
                    <a:pt x="838" y="142"/>
                  </a:lnTo>
                  <a:lnTo>
                    <a:pt x="822" y="134"/>
                  </a:lnTo>
                  <a:lnTo>
                    <a:pt x="798" y="126"/>
                  </a:lnTo>
                  <a:lnTo>
                    <a:pt x="768" y="120"/>
                  </a:lnTo>
                  <a:lnTo>
                    <a:pt x="732" y="114"/>
                  </a:lnTo>
                  <a:lnTo>
                    <a:pt x="692" y="110"/>
                  </a:lnTo>
                  <a:lnTo>
                    <a:pt x="646" y="110"/>
                  </a:lnTo>
                  <a:lnTo>
                    <a:pt x="596" y="116"/>
                  </a:lnTo>
                  <a:lnTo>
                    <a:pt x="540" y="126"/>
                  </a:lnTo>
                  <a:lnTo>
                    <a:pt x="482" y="146"/>
                  </a:lnTo>
                  <a:lnTo>
                    <a:pt x="422" y="172"/>
                  </a:lnTo>
                  <a:lnTo>
                    <a:pt x="356" y="210"/>
                  </a:lnTo>
                  <a:lnTo>
                    <a:pt x="290" y="258"/>
                  </a:lnTo>
                  <a:lnTo>
                    <a:pt x="230" y="310"/>
                  </a:lnTo>
                  <a:lnTo>
                    <a:pt x="178" y="364"/>
                  </a:lnTo>
                  <a:lnTo>
                    <a:pt x="136" y="422"/>
                  </a:lnTo>
                  <a:lnTo>
                    <a:pt x="100" y="480"/>
                  </a:lnTo>
                  <a:lnTo>
                    <a:pt x="72" y="536"/>
                  </a:lnTo>
                  <a:lnTo>
                    <a:pt x="48" y="590"/>
                  </a:lnTo>
                  <a:lnTo>
                    <a:pt x="30" y="640"/>
                  </a:lnTo>
                  <a:lnTo>
                    <a:pt x="18" y="684"/>
                  </a:lnTo>
                  <a:lnTo>
                    <a:pt x="8" y="722"/>
                  </a:lnTo>
                  <a:lnTo>
                    <a:pt x="4" y="750"/>
                  </a:lnTo>
                  <a:lnTo>
                    <a:pt x="0" y="768"/>
                  </a:lnTo>
                  <a:lnTo>
                    <a:pt x="0" y="774"/>
                  </a:lnTo>
                </a:path>
              </a:pathLst>
            </a:custGeom>
            <a:gradFill rotWithShape="1">
              <a:gsLst>
                <a:gs pos="0">
                  <a:srgbClr val="AD83EB">
                    <a:gamma/>
                    <a:tint val="90980"/>
                    <a:invGamma/>
                    <a:alpha val="32001"/>
                  </a:srgbClr>
                </a:gs>
                <a:gs pos="100000">
                  <a:srgbClr val="AD83EB"/>
                </a:gs>
              </a:gsLst>
              <a:lin ang="0" scaled="1"/>
            </a:gra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2" name="Text Box 92"/>
            <p:cNvSpPr txBox="1">
              <a:spLocks noChangeArrowheads="1"/>
            </p:cNvSpPr>
            <p:nvPr/>
          </p:nvSpPr>
          <p:spPr bwMode="gray">
            <a:xfrm>
              <a:off x="865" y="1842"/>
              <a:ext cx="858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SV" sz="1400" smtClean="0">
                  <a:solidFill>
                    <a:srgbClr val="FFFFFF"/>
                  </a:solidFill>
                </a:rPr>
                <a:t>Gobierno Corporativo</a:t>
              </a:r>
              <a:endParaRPr lang="es-SV" sz="1400">
                <a:solidFill>
                  <a:srgbClr val="FFFFFF"/>
                </a:solidFill>
              </a:endParaRPr>
            </a:p>
          </p:txBody>
        </p:sp>
        <p:sp>
          <p:nvSpPr>
            <p:cNvPr id="23" name="Text Box 93"/>
            <p:cNvSpPr txBox="1">
              <a:spLocks noChangeArrowheads="1"/>
            </p:cNvSpPr>
            <p:nvPr/>
          </p:nvSpPr>
          <p:spPr bwMode="gray">
            <a:xfrm>
              <a:off x="2483" y="1572"/>
              <a:ext cx="791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SV" sz="1400" smtClean="0">
                  <a:solidFill>
                    <a:srgbClr val="FFFFFF"/>
                  </a:solidFill>
                </a:rPr>
                <a:t>Gestión de Riesgos</a:t>
              </a:r>
              <a:endParaRPr lang="es-SV" sz="1400">
                <a:solidFill>
                  <a:srgbClr val="FFFFFF"/>
                </a:solidFill>
              </a:endParaRPr>
            </a:p>
          </p:txBody>
        </p:sp>
        <p:sp>
          <p:nvSpPr>
            <p:cNvPr id="24" name="Text Box 94"/>
            <p:cNvSpPr txBox="1">
              <a:spLocks noChangeArrowheads="1"/>
            </p:cNvSpPr>
            <p:nvPr/>
          </p:nvSpPr>
          <p:spPr bwMode="gray">
            <a:xfrm>
              <a:off x="4014" y="1260"/>
              <a:ext cx="895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SV" sz="1400" dirty="0" smtClean="0">
                  <a:solidFill>
                    <a:srgbClr val="FFFFFF"/>
                  </a:solidFill>
                </a:rPr>
                <a:t>Adecuación de Capital</a:t>
              </a:r>
              <a:endParaRPr lang="es-SV" sz="1400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 Box 95"/>
            <p:cNvSpPr txBox="1">
              <a:spLocks noChangeArrowheads="1"/>
            </p:cNvSpPr>
            <p:nvPr/>
          </p:nvSpPr>
          <p:spPr bwMode="gray">
            <a:xfrm>
              <a:off x="624" y="2112"/>
              <a:ext cx="1344" cy="19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74625" lvl="0" indent="-174625" algn="just">
                <a:buFont typeface="Wingdings" pitchFamily="2" charset="2"/>
                <a:buChar char="§"/>
              </a:pPr>
              <a:r>
                <a:rPr lang="es-SV" sz="1200" dirty="0" smtClean="0"/>
                <a:t>Incrementar a 5 el número mínimo de miembros de la Junta Directiva.</a:t>
              </a:r>
            </a:p>
            <a:p>
              <a:pPr marL="174625" indent="-174625" algn="just" eaLnBrk="0" hangingPunct="0">
                <a:buFont typeface="Wingdings" pitchFamily="2" charset="2"/>
                <a:buChar char="§"/>
              </a:pPr>
              <a:endParaRPr lang="es-SV" sz="1300" dirty="0" smtClean="0"/>
            </a:p>
            <a:p>
              <a:pPr marL="174625" lvl="0" indent="-174625" algn="just">
                <a:buFont typeface="Wingdings" pitchFamily="2" charset="2"/>
                <a:buChar char="§"/>
              </a:pPr>
              <a:r>
                <a:rPr lang="es-SV" sz="1200" dirty="0" smtClean="0"/>
                <a:t>Agregar que es responsabilidad de JD establecer:</a:t>
              </a:r>
            </a:p>
            <a:p>
              <a:pPr marL="174625" lvl="0" indent="-174625" algn="just">
                <a:buFont typeface="Wingdings" pitchFamily="2" charset="2"/>
                <a:buChar char="ü"/>
              </a:pPr>
              <a:r>
                <a:rPr lang="es-SV" sz="1200" dirty="0" smtClean="0"/>
                <a:t>Un sistema de gobierno corporativo que vele por una eficiente gestión de la actividad aseguradora.</a:t>
              </a:r>
            </a:p>
            <a:p>
              <a:pPr marL="174625" lvl="0" indent="-174625" algn="just">
                <a:buFont typeface="Wingdings" pitchFamily="2" charset="2"/>
                <a:buChar char="ü"/>
              </a:pPr>
              <a:r>
                <a:rPr lang="es-SV" sz="1200" dirty="0" smtClean="0"/>
                <a:t>Adecuadas políticas y procedimientos para el control y gestión de los riesgos, que permitan el normal desarrollo de sus negocios y adoptar todas las medidas necesarias para su cumplimiento.</a:t>
              </a:r>
            </a:p>
            <a:p>
              <a:pPr marL="179388" lvl="0" indent="-179388" algn="just">
                <a:spcBef>
                  <a:spcPts val="0"/>
                </a:spcBef>
                <a:buFont typeface="Wingdings" pitchFamily="2" charset="2"/>
                <a:buChar char="§"/>
                <a:defRPr/>
              </a:pPr>
              <a:endParaRPr lang="es-SV" sz="1300" dirty="0" smtClean="0"/>
            </a:p>
            <a:p>
              <a:pPr marL="179388" indent="-179388" algn="just" eaLnBrk="0" hangingPunct="0">
                <a:buFont typeface="Wingdings" pitchFamily="2" charset="2"/>
                <a:buChar char="§"/>
              </a:pPr>
              <a:endParaRPr lang="es-SV" sz="1300" dirty="0"/>
            </a:p>
          </p:txBody>
        </p:sp>
        <p:sp>
          <p:nvSpPr>
            <p:cNvPr id="26" name="Text Box 96"/>
            <p:cNvSpPr txBox="1">
              <a:spLocks noChangeArrowheads="1"/>
            </p:cNvSpPr>
            <p:nvPr/>
          </p:nvSpPr>
          <p:spPr bwMode="gray">
            <a:xfrm>
              <a:off x="2208" y="1824"/>
              <a:ext cx="1344" cy="182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 eaLnBrk="0" hangingPunct="0"/>
              <a:r>
                <a:rPr lang="es-SV" sz="1300" dirty="0" smtClean="0"/>
                <a:t>El sistema de gestión de riesgos cubrirá como mínimo los siguientes:</a:t>
              </a:r>
            </a:p>
            <a:p>
              <a:pPr algn="just" eaLnBrk="0" hangingPunct="0"/>
              <a:endParaRPr lang="es-SV" sz="1300" dirty="0" smtClean="0"/>
            </a:p>
            <a:p>
              <a:pPr marL="179388" lvl="0" indent="-179388" algn="just">
                <a:buFont typeface="Wingdings" pitchFamily="2" charset="2"/>
                <a:buChar char="§"/>
              </a:pPr>
              <a:r>
                <a:rPr lang="es-SV" sz="1300" dirty="0" smtClean="0"/>
                <a:t>Riesgo de crédito;</a:t>
              </a:r>
            </a:p>
            <a:p>
              <a:pPr marL="179388" lvl="0" indent="-179388" algn="just">
                <a:buFont typeface="Wingdings" pitchFamily="2" charset="2"/>
                <a:buChar char="§"/>
              </a:pPr>
              <a:r>
                <a:rPr lang="es-SV" sz="1300" dirty="0" smtClean="0"/>
                <a:t>Riesgo de mercado;</a:t>
              </a:r>
            </a:p>
            <a:p>
              <a:pPr marL="179388" lvl="0" indent="-179388" algn="just">
                <a:buFont typeface="Wingdings" pitchFamily="2" charset="2"/>
                <a:buChar char="§"/>
              </a:pPr>
              <a:r>
                <a:rPr lang="es-SV" sz="1300" dirty="0" smtClean="0"/>
                <a:t>Riesgo de liquidez;</a:t>
              </a:r>
            </a:p>
            <a:p>
              <a:pPr marL="179388" lvl="0" indent="-179388" algn="just">
                <a:buFont typeface="Wingdings" pitchFamily="2" charset="2"/>
                <a:buChar char="§"/>
              </a:pPr>
              <a:r>
                <a:rPr lang="es-SV" sz="1300" dirty="0" smtClean="0"/>
                <a:t>Riesgo operacional;</a:t>
              </a:r>
            </a:p>
            <a:p>
              <a:pPr marL="179388" lvl="0" indent="-179388" algn="just">
                <a:buFont typeface="Wingdings" pitchFamily="2" charset="2"/>
                <a:buChar char="§"/>
              </a:pPr>
              <a:r>
                <a:rPr lang="es-SV" sz="1300" dirty="0" smtClean="0"/>
                <a:t>Riesgo </a:t>
              </a:r>
              <a:r>
                <a:rPr lang="es-SV" sz="1300" dirty="0" err="1" smtClean="0"/>
                <a:t>reputacional</a:t>
              </a:r>
              <a:r>
                <a:rPr lang="es-SV" sz="1300" dirty="0" smtClean="0"/>
                <a:t>; </a:t>
              </a:r>
            </a:p>
            <a:p>
              <a:pPr marL="179388" lvl="0" indent="-179388" algn="just">
                <a:buFont typeface="Wingdings" pitchFamily="2" charset="2"/>
                <a:buChar char="§"/>
              </a:pPr>
              <a:r>
                <a:rPr lang="es-SV" sz="1300" dirty="0" smtClean="0"/>
                <a:t>Riesgo de lavado de dinero; y</a:t>
              </a:r>
            </a:p>
            <a:p>
              <a:pPr marL="179388" lvl="0" indent="-179388" algn="just">
                <a:buFont typeface="Wingdings" pitchFamily="2" charset="2"/>
                <a:buChar char="§"/>
              </a:pPr>
              <a:r>
                <a:rPr lang="es-SV" sz="1300" dirty="0" smtClean="0"/>
                <a:t>Riesgo técnico.</a:t>
              </a:r>
            </a:p>
            <a:p>
              <a:pPr marL="179388" lvl="0" indent="-179388" algn="just"/>
              <a:endParaRPr lang="es-SV" sz="1300" dirty="0" smtClean="0"/>
            </a:p>
            <a:p>
              <a:pPr lvl="0" algn="just"/>
              <a:r>
                <a:rPr lang="es-SV" sz="1300" dirty="0" smtClean="0"/>
                <a:t>Las aseguradoras deberán conformar una unidad especializada.</a:t>
              </a:r>
            </a:p>
            <a:p>
              <a:pPr algn="just" eaLnBrk="0" hangingPunct="0"/>
              <a:endParaRPr lang="es-SV" sz="1300" dirty="0"/>
            </a:p>
          </p:txBody>
        </p:sp>
        <p:sp>
          <p:nvSpPr>
            <p:cNvPr id="27" name="Text Box 97"/>
            <p:cNvSpPr txBox="1">
              <a:spLocks noChangeArrowheads="1"/>
            </p:cNvSpPr>
            <p:nvPr/>
          </p:nvSpPr>
          <p:spPr bwMode="gray">
            <a:xfrm>
              <a:off x="3792" y="1488"/>
              <a:ext cx="1344" cy="17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79388" indent="-179388" algn="just">
                <a:buFont typeface="Wingdings" pitchFamily="2" charset="2"/>
                <a:buChar char="§"/>
              </a:pPr>
              <a:r>
                <a:rPr lang="es-SV" sz="1300" dirty="0" smtClean="0"/>
                <a:t>Se establecen nuevos montos mínimos de capital social de constitución.</a:t>
              </a:r>
            </a:p>
            <a:p>
              <a:pPr marL="179388" indent="-179388" algn="just">
                <a:buFont typeface="Wingdings" pitchFamily="2" charset="2"/>
                <a:buChar char="§"/>
              </a:pPr>
              <a:endParaRPr lang="es-SV" sz="1300" dirty="0" smtClean="0"/>
            </a:p>
            <a:p>
              <a:pPr marL="179388" indent="-179388" algn="just">
                <a:buFont typeface="Wingdings" pitchFamily="2" charset="2"/>
                <a:buChar char="§"/>
              </a:pPr>
              <a:r>
                <a:rPr lang="es-SV" sz="1300" dirty="0" smtClean="0"/>
                <a:t>Para  la determinación del Riesgo Técnico, se mantiene el régimen de solvencia actual (Solvencia I).</a:t>
              </a:r>
            </a:p>
            <a:p>
              <a:pPr algn="just"/>
              <a:endParaRPr lang="es-SV" sz="1300" dirty="0" smtClean="0"/>
            </a:p>
            <a:p>
              <a:pPr marL="179388" indent="-179388" algn="just">
                <a:buFont typeface="Wingdings" pitchFamily="2" charset="2"/>
                <a:buChar char="§"/>
              </a:pPr>
              <a:r>
                <a:rPr lang="es-SV" sz="1300" dirty="0" smtClean="0"/>
                <a:t>Con el fin de avanzar a estándares internacionales de solvencia se establecen requerimientos de capital por riesgo crediticio, riesgo de mercado y operacional.</a:t>
              </a:r>
            </a:p>
          </p:txBody>
        </p:sp>
      </p:grpSp>
      <p:sp>
        <p:nvSpPr>
          <p:cNvPr id="28" name="27 CuadroTexto"/>
          <p:cNvSpPr txBox="1"/>
          <p:nvPr/>
        </p:nvSpPr>
        <p:spPr>
          <a:xfrm>
            <a:off x="1886857" y="2598057"/>
            <a:ext cx="1045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PBS 7</a:t>
            </a:r>
            <a:endParaRPr lang="es-SV" b="1" dirty="0"/>
          </a:p>
        </p:txBody>
      </p:sp>
      <p:sp>
        <p:nvSpPr>
          <p:cNvPr id="29" name="28 CuadroTexto"/>
          <p:cNvSpPr txBox="1"/>
          <p:nvPr/>
        </p:nvSpPr>
        <p:spPr>
          <a:xfrm>
            <a:off x="8991599" y="1618343"/>
            <a:ext cx="1045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PBS 17</a:t>
            </a:r>
            <a:endParaRPr lang="es-SV" b="1" dirty="0"/>
          </a:p>
        </p:txBody>
      </p:sp>
      <p:sp>
        <p:nvSpPr>
          <p:cNvPr id="30" name="29 CuadroTexto"/>
          <p:cNvSpPr txBox="1"/>
          <p:nvPr/>
        </p:nvSpPr>
        <p:spPr>
          <a:xfrm>
            <a:off x="5435600" y="2126343"/>
            <a:ext cx="1045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PBS 16</a:t>
            </a:r>
            <a:endParaRPr lang="es-SV" b="1" dirty="0"/>
          </a:p>
        </p:txBody>
      </p:sp>
      <p:sp>
        <p:nvSpPr>
          <p:cNvPr id="31" name="1 Título"/>
          <p:cNvSpPr txBox="1">
            <a:spLocks/>
          </p:cNvSpPr>
          <p:nvPr/>
        </p:nvSpPr>
        <p:spPr>
          <a:xfrm>
            <a:off x="527381" y="55799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4303713" algn="l"/>
              </a:tabLst>
            </a:pPr>
            <a:r>
              <a:rPr lang="es-SV" sz="3200" spc="-100" dirty="0" smtClean="0">
                <a:solidFill>
                  <a:schemeClr val="tx2"/>
                </a:solidFill>
              </a:rPr>
              <a:t>Experiencia en la implementación de los PBS de la IAIS</a:t>
            </a:r>
            <a:endParaRPr lang="es-SV" sz="3200" spc="-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Picture 4" descr="C:\Users\dfirina\AppData\Local\Microsoft\Windows\Temporary Internet Files\Content.Outlook\6M3GIKMQ\logo BCR GOB sin fond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07236" y="1"/>
            <a:ext cx="2768829" cy="91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1 Imagen" descr="SSF_GOES_T_con nombre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63091" cy="789709"/>
          </a:xfrm>
          <a:prstGeom prst="rect">
            <a:avLst/>
          </a:prstGeom>
        </p:spPr>
      </p:pic>
      <p:sp>
        <p:nvSpPr>
          <p:cNvPr id="102" name="AutoShape 4"/>
          <p:cNvSpPr>
            <a:spLocks noChangeArrowheads="1"/>
          </p:cNvSpPr>
          <p:nvPr/>
        </p:nvSpPr>
        <p:spPr bwMode="auto">
          <a:xfrm>
            <a:off x="7388431" y="3159508"/>
            <a:ext cx="2147455" cy="2921977"/>
          </a:xfrm>
          <a:prstGeom prst="roundRect">
            <a:avLst>
              <a:gd name="adj" fmla="val 13745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SV"/>
          </a:p>
        </p:txBody>
      </p:sp>
      <p:sp>
        <p:nvSpPr>
          <p:cNvPr id="103" name="AutoShape 5"/>
          <p:cNvSpPr>
            <a:spLocks noChangeArrowheads="1"/>
          </p:cNvSpPr>
          <p:nvPr/>
        </p:nvSpPr>
        <p:spPr bwMode="auto">
          <a:xfrm>
            <a:off x="3672114" y="3174023"/>
            <a:ext cx="3135085" cy="2965520"/>
          </a:xfrm>
          <a:prstGeom prst="roundRect">
            <a:avLst>
              <a:gd name="adj" fmla="val 13745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SV"/>
          </a:p>
        </p:txBody>
      </p:sp>
      <p:sp>
        <p:nvSpPr>
          <p:cNvPr id="104" name="AutoShape 6"/>
          <p:cNvSpPr>
            <a:spLocks noChangeArrowheads="1"/>
          </p:cNvSpPr>
          <p:nvPr/>
        </p:nvSpPr>
        <p:spPr bwMode="auto">
          <a:xfrm>
            <a:off x="1026389" y="3144995"/>
            <a:ext cx="2090871" cy="2921976"/>
          </a:xfrm>
          <a:prstGeom prst="roundRect">
            <a:avLst>
              <a:gd name="adj" fmla="val 13745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s-SV"/>
          </a:p>
        </p:txBody>
      </p:sp>
      <p:sp>
        <p:nvSpPr>
          <p:cNvPr id="128" name="Rectangle 31"/>
          <p:cNvSpPr>
            <a:spLocks noChangeArrowheads="1"/>
          </p:cNvSpPr>
          <p:nvPr/>
        </p:nvSpPr>
        <p:spPr bwMode="auto">
          <a:xfrm>
            <a:off x="1170714" y="3408232"/>
            <a:ext cx="1697177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es-SV" sz="1400" b="1" dirty="0" smtClean="0"/>
              <a:t>Medidas Preventivas y Correctivas</a:t>
            </a:r>
          </a:p>
          <a:p>
            <a:pPr lvl="0" algn="just"/>
            <a:endParaRPr lang="es-SV" sz="1400" dirty="0" smtClean="0"/>
          </a:p>
          <a:p>
            <a:pPr marL="179388" lvl="0" indent="-179388" algn="just">
              <a:buFont typeface="Wingdings" pitchFamily="2" charset="2"/>
              <a:buChar char="§"/>
            </a:pPr>
            <a:r>
              <a:rPr lang="es-SV" sz="1400" dirty="0" smtClean="0"/>
              <a:t>Se incorporan medidas preventivas.</a:t>
            </a:r>
            <a:endParaRPr lang="es-SV" sz="1400" dirty="0"/>
          </a:p>
        </p:txBody>
      </p:sp>
      <p:sp>
        <p:nvSpPr>
          <p:cNvPr id="129" name="Rectangle 32"/>
          <p:cNvSpPr>
            <a:spLocks noChangeArrowheads="1"/>
          </p:cNvSpPr>
          <p:nvPr/>
        </p:nvSpPr>
        <p:spPr bwMode="auto">
          <a:xfrm>
            <a:off x="3831771" y="3391739"/>
            <a:ext cx="2801257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es-SV" sz="1400" b="1" dirty="0" smtClean="0"/>
              <a:t>Cumplimiento y Aplicación de Sanciones</a:t>
            </a:r>
          </a:p>
          <a:p>
            <a:pPr lvl="0" algn="ctr"/>
            <a:endParaRPr lang="es-SV" sz="1400" b="1" dirty="0" smtClean="0"/>
          </a:p>
          <a:p>
            <a:pPr marL="179388" indent="-179388" algn="just">
              <a:spcBef>
                <a:spcPts val="0"/>
              </a:spcBef>
              <a:buFont typeface="Wingdings" pitchFamily="2" charset="2"/>
              <a:buChar char="§"/>
            </a:pPr>
            <a:r>
              <a:rPr lang="es-SV" sz="1400" dirty="0" smtClean="0"/>
              <a:t>Se han clasificado las infracciones en leves, graves y muy graves.</a:t>
            </a:r>
          </a:p>
          <a:p>
            <a:pPr marL="179388" indent="-179388" algn="just">
              <a:spcBef>
                <a:spcPts val="0"/>
              </a:spcBef>
              <a:buFont typeface="Wingdings" pitchFamily="2" charset="2"/>
              <a:buChar char="§"/>
            </a:pPr>
            <a:r>
              <a:rPr lang="es-SV" sz="1400" dirty="0" smtClean="0"/>
              <a:t>Se han tipificado las conductas infractoras.</a:t>
            </a:r>
          </a:p>
          <a:p>
            <a:pPr marL="179388" indent="-179388" algn="just">
              <a:spcBef>
                <a:spcPts val="0"/>
              </a:spcBef>
              <a:buFont typeface="Wingdings" pitchFamily="2" charset="2"/>
              <a:buChar char="§"/>
            </a:pPr>
            <a:r>
              <a:rPr lang="es-SV" sz="1400" dirty="0" smtClean="0"/>
              <a:t>Se establece la cuantificación de las multas.</a:t>
            </a:r>
            <a:endParaRPr lang="en-US" sz="1400" dirty="0" smtClean="0"/>
          </a:p>
          <a:p>
            <a:pPr lvl="0" algn="ctr"/>
            <a:endParaRPr lang="es-SV" sz="1400" b="1" dirty="0"/>
          </a:p>
        </p:txBody>
      </p:sp>
      <p:sp>
        <p:nvSpPr>
          <p:cNvPr id="130" name="Rectangle 33"/>
          <p:cNvSpPr>
            <a:spLocks noChangeArrowheads="1"/>
          </p:cNvSpPr>
          <p:nvPr/>
        </p:nvSpPr>
        <p:spPr bwMode="auto">
          <a:xfrm>
            <a:off x="7468260" y="3406252"/>
            <a:ext cx="18703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SV" sz="1400" b="1" dirty="0" smtClean="0"/>
              <a:t>Liquidación y salida del Mercado</a:t>
            </a:r>
          </a:p>
          <a:p>
            <a:pPr lvl="0" algn="just">
              <a:defRPr/>
            </a:pPr>
            <a:endParaRPr lang="es-SV" sz="1400" dirty="0" smtClean="0"/>
          </a:p>
          <a:p>
            <a:pPr marL="174625" indent="-174625" algn="just">
              <a:buFont typeface="Wingdings" pitchFamily="2" charset="2"/>
              <a:buChar char="§"/>
              <a:defRPr/>
            </a:pPr>
            <a:r>
              <a:rPr lang="es-SV" sz="1400" dirty="0" smtClean="0"/>
              <a:t>Nuevo proceso de Liquidación que incluye la liquidación voluntaria y forzosa.</a:t>
            </a:r>
          </a:p>
          <a:p>
            <a:pPr lvl="0" algn="just">
              <a:defRPr/>
            </a:pPr>
            <a:endParaRPr lang="es-SV" sz="1400" dirty="0" smtClean="0"/>
          </a:p>
        </p:txBody>
      </p:sp>
      <p:sp>
        <p:nvSpPr>
          <p:cNvPr id="208" name="Rectangle 8"/>
          <p:cNvSpPr>
            <a:spLocks noChangeArrowheads="1"/>
          </p:cNvSpPr>
          <p:nvPr/>
        </p:nvSpPr>
        <p:spPr bwMode="gray">
          <a:xfrm rot="3419336">
            <a:off x="1704216" y="1764434"/>
            <a:ext cx="831850" cy="908050"/>
          </a:xfrm>
          <a:prstGeom prst="rect">
            <a:avLst/>
          </a:prstGeom>
          <a:gradFill rotWithShape="1">
            <a:gsLst>
              <a:gs pos="0">
                <a:srgbClr val="6FB4E3"/>
              </a:gs>
              <a:gs pos="100000">
                <a:srgbClr val="6FB4E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6FB4E3"/>
            </a:extrusionClr>
          </a:sp3d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09" name="Group 9"/>
          <p:cNvGrpSpPr>
            <a:grpSpLocks/>
          </p:cNvGrpSpPr>
          <p:nvPr/>
        </p:nvGrpSpPr>
        <p:grpSpPr bwMode="auto">
          <a:xfrm>
            <a:off x="2583543" y="1902547"/>
            <a:ext cx="2351314" cy="289110"/>
            <a:chOff x="2003" y="3439"/>
            <a:chExt cx="468" cy="244"/>
          </a:xfrm>
        </p:grpSpPr>
        <p:sp>
          <p:nvSpPr>
            <p:cNvPr id="210" name="Oval 10"/>
            <p:cNvSpPr>
              <a:spLocks noChangeArrowheads="1"/>
            </p:cNvSpPr>
            <p:nvPr/>
          </p:nvSpPr>
          <p:spPr bwMode="gray">
            <a:xfrm>
              <a:off x="2003" y="3439"/>
              <a:ext cx="79" cy="242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1" name="Rectangle 11"/>
            <p:cNvSpPr>
              <a:spLocks noChangeArrowheads="1"/>
            </p:cNvSpPr>
            <p:nvPr/>
          </p:nvSpPr>
          <p:spPr bwMode="gray">
            <a:xfrm>
              <a:off x="2048" y="3441"/>
              <a:ext cx="388" cy="242"/>
            </a:xfrm>
            <a:prstGeom prst="rect">
              <a:avLst/>
            </a:pr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2" name="Oval 12"/>
            <p:cNvSpPr>
              <a:spLocks noChangeArrowheads="1"/>
            </p:cNvSpPr>
            <p:nvPr/>
          </p:nvSpPr>
          <p:spPr bwMode="gray">
            <a:xfrm>
              <a:off x="2400" y="3443"/>
              <a:ext cx="71" cy="234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3" name="Oval 13"/>
            <p:cNvSpPr>
              <a:spLocks noChangeArrowheads="1"/>
            </p:cNvSpPr>
            <p:nvPr/>
          </p:nvSpPr>
          <p:spPr bwMode="gray">
            <a:xfrm>
              <a:off x="2438" y="3519"/>
              <a:ext cx="20" cy="69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14" name="Rectangle 14"/>
          <p:cNvSpPr>
            <a:spLocks noChangeArrowheads="1"/>
          </p:cNvSpPr>
          <p:nvPr/>
        </p:nvSpPr>
        <p:spPr bwMode="gray">
          <a:xfrm rot="3419336">
            <a:off x="4630521" y="1696966"/>
            <a:ext cx="830263" cy="908050"/>
          </a:xfrm>
          <a:prstGeom prst="rect">
            <a:avLst/>
          </a:prstGeom>
          <a:gradFill rotWithShape="1">
            <a:gsLst>
              <a:gs pos="0">
                <a:srgbClr val="5DBDAB"/>
              </a:gs>
              <a:gs pos="100000">
                <a:srgbClr val="5DBDAB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5DBDAB"/>
            </a:extrusionClr>
          </a:sp3d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15" name="Group 15"/>
          <p:cNvGrpSpPr>
            <a:grpSpLocks/>
          </p:cNvGrpSpPr>
          <p:nvPr/>
        </p:nvGrpSpPr>
        <p:grpSpPr bwMode="auto">
          <a:xfrm>
            <a:off x="5557508" y="1902546"/>
            <a:ext cx="2860778" cy="231054"/>
            <a:chOff x="2003" y="3439"/>
            <a:chExt cx="468" cy="244"/>
          </a:xfrm>
        </p:grpSpPr>
        <p:sp>
          <p:nvSpPr>
            <p:cNvPr id="216" name="Oval 16"/>
            <p:cNvSpPr>
              <a:spLocks noChangeArrowheads="1"/>
            </p:cNvSpPr>
            <p:nvPr/>
          </p:nvSpPr>
          <p:spPr bwMode="gray">
            <a:xfrm>
              <a:off x="2003" y="3439"/>
              <a:ext cx="79" cy="242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7" name="Rectangle 17"/>
            <p:cNvSpPr>
              <a:spLocks noChangeArrowheads="1"/>
            </p:cNvSpPr>
            <p:nvPr/>
          </p:nvSpPr>
          <p:spPr bwMode="gray">
            <a:xfrm>
              <a:off x="2048" y="3441"/>
              <a:ext cx="388" cy="242"/>
            </a:xfrm>
            <a:prstGeom prst="rect">
              <a:avLst/>
            </a:pr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8" name="Oval 18"/>
            <p:cNvSpPr>
              <a:spLocks noChangeArrowheads="1"/>
            </p:cNvSpPr>
            <p:nvPr/>
          </p:nvSpPr>
          <p:spPr bwMode="gray">
            <a:xfrm>
              <a:off x="2400" y="3443"/>
              <a:ext cx="71" cy="234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9" name="Oval 19"/>
            <p:cNvSpPr>
              <a:spLocks noChangeArrowheads="1"/>
            </p:cNvSpPr>
            <p:nvPr/>
          </p:nvSpPr>
          <p:spPr bwMode="gray">
            <a:xfrm>
              <a:off x="2438" y="3519"/>
              <a:ext cx="20" cy="69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20" name="Rectangle 20"/>
          <p:cNvSpPr>
            <a:spLocks noChangeArrowheads="1"/>
          </p:cNvSpPr>
          <p:nvPr/>
        </p:nvSpPr>
        <p:spPr bwMode="gray">
          <a:xfrm rot="3419336">
            <a:off x="8065156" y="1696966"/>
            <a:ext cx="830263" cy="908050"/>
          </a:xfrm>
          <a:prstGeom prst="rect">
            <a:avLst/>
          </a:prstGeom>
          <a:gradFill rotWithShape="1">
            <a:gsLst>
              <a:gs pos="0">
                <a:srgbClr val="6FB4E3"/>
              </a:gs>
              <a:gs pos="100000">
                <a:srgbClr val="6FB4E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6FB4E3"/>
            </a:extrusionClr>
          </a:sp3d>
        </p:spPr>
        <p:txBody>
          <a:bodyPr wrap="none" anchor="ctr">
            <a:flatTx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7" name="Rectangle 27"/>
          <p:cNvSpPr>
            <a:spLocks noChangeArrowheads="1"/>
          </p:cNvSpPr>
          <p:nvPr/>
        </p:nvSpPr>
        <p:spPr bwMode="gray">
          <a:xfrm>
            <a:off x="1694806" y="1979655"/>
            <a:ext cx="9797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SV" b="1" kern="0" dirty="0" smtClean="0">
                <a:solidFill>
                  <a:srgbClr val="FFFFFF"/>
                </a:solidFill>
              </a:rPr>
              <a:t>PBS 10</a:t>
            </a:r>
            <a:endParaRPr kumimoji="0" lang="es-SV" sz="1800" b="1" i="0" u="none" strike="noStrike" kern="0" cap="none" spc="0" normalizeH="0" baseline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28" name="Rectangle 28"/>
          <p:cNvSpPr>
            <a:spLocks noChangeArrowheads="1"/>
          </p:cNvSpPr>
          <p:nvPr/>
        </p:nvSpPr>
        <p:spPr bwMode="gray">
          <a:xfrm>
            <a:off x="4607208" y="1965141"/>
            <a:ext cx="9797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PBS 11</a:t>
            </a:r>
          </a:p>
        </p:txBody>
      </p:sp>
      <p:sp>
        <p:nvSpPr>
          <p:cNvPr id="229" name="Rectangle 29"/>
          <p:cNvSpPr>
            <a:spLocks noChangeArrowheads="1"/>
          </p:cNvSpPr>
          <p:nvPr/>
        </p:nvSpPr>
        <p:spPr bwMode="gray">
          <a:xfrm>
            <a:off x="8072504" y="1956560"/>
            <a:ext cx="11493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PBS 12</a:t>
            </a:r>
          </a:p>
        </p:txBody>
      </p:sp>
      <p:sp>
        <p:nvSpPr>
          <p:cNvPr id="37" name="1 Título"/>
          <p:cNvSpPr txBox="1">
            <a:spLocks/>
          </p:cNvSpPr>
          <p:nvPr/>
        </p:nvSpPr>
        <p:spPr>
          <a:xfrm>
            <a:off x="527381" y="55799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4303713" algn="l"/>
              </a:tabLst>
            </a:pPr>
            <a:r>
              <a:rPr lang="es-SV" sz="3200" spc="-100" dirty="0" smtClean="0">
                <a:solidFill>
                  <a:schemeClr val="tx2"/>
                </a:solidFill>
              </a:rPr>
              <a:t>Experiencia en la implementación de los PBS de la IAIS</a:t>
            </a:r>
            <a:endParaRPr lang="es-SV" sz="3200" spc="-100" dirty="0">
              <a:solidFill>
                <a:schemeClr val="tx2"/>
              </a:solidFill>
            </a:endParaRPr>
          </a:p>
        </p:txBody>
      </p:sp>
      <p:sp>
        <p:nvSpPr>
          <p:cNvPr id="39" name="AutoShape 7"/>
          <p:cNvSpPr>
            <a:spLocks noChangeArrowheads="1"/>
          </p:cNvSpPr>
          <p:nvPr/>
        </p:nvSpPr>
        <p:spPr bwMode="auto">
          <a:xfrm>
            <a:off x="10232568" y="3889828"/>
            <a:ext cx="1959432" cy="883086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lIns="95782" tIns="47891" rIns="95782" bIns="47891" anchor="ctr"/>
          <a:lstStyle/>
          <a:p>
            <a:pPr algn="just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SV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Propuesta de Nueva Ley General de Seguros (LGS)</a:t>
            </a:r>
          </a:p>
        </p:txBody>
      </p:sp>
      <p:sp>
        <p:nvSpPr>
          <p:cNvPr id="40" name="39 Flecha izquierda"/>
          <p:cNvSpPr/>
          <p:nvPr/>
        </p:nvSpPr>
        <p:spPr>
          <a:xfrm>
            <a:off x="9623536" y="4327946"/>
            <a:ext cx="521945" cy="316625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C:\Users\dfirina\AppData\Local\Microsoft\Windows\Temporary Internet Files\Content.Outlook\6M3GIKMQ\logo BCR GOB sin fond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07236" y="1"/>
            <a:ext cx="2768829" cy="91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1 Imagen" descr="SSF_GOES_T_con nombre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63091" cy="789709"/>
          </a:xfrm>
          <a:prstGeom prst="rect">
            <a:avLst/>
          </a:prstGeom>
        </p:spPr>
      </p:pic>
      <p:grpSp>
        <p:nvGrpSpPr>
          <p:cNvPr id="66" name="Group 3"/>
          <p:cNvGrpSpPr>
            <a:grpSpLocks/>
          </p:cNvGrpSpPr>
          <p:nvPr/>
        </p:nvGrpSpPr>
        <p:grpSpPr bwMode="auto">
          <a:xfrm>
            <a:off x="990599" y="2133599"/>
            <a:ext cx="10120745" cy="4023167"/>
            <a:chOff x="528" y="1200"/>
            <a:chExt cx="4752" cy="2339"/>
          </a:xfrm>
        </p:grpSpPr>
        <p:sp>
          <p:nvSpPr>
            <p:cNvPr id="67" name="AutoShape 4"/>
            <p:cNvSpPr>
              <a:spLocks noChangeArrowheads="1"/>
            </p:cNvSpPr>
            <p:nvPr/>
          </p:nvSpPr>
          <p:spPr bwMode="gray">
            <a:xfrm>
              <a:off x="3504" y="1741"/>
              <a:ext cx="1776" cy="1798"/>
            </a:xfrm>
            <a:prstGeom prst="chevron">
              <a:avLst>
                <a:gd name="adj" fmla="val 16468"/>
              </a:avLst>
            </a:prstGeom>
            <a:gradFill rotWithShape="1">
              <a:gsLst>
                <a:gs pos="0">
                  <a:srgbClr val="61C13F"/>
                </a:gs>
                <a:gs pos="100000">
                  <a:srgbClr val="61C13F">
                    <a:gamma/>
                    <a:tint val="69804"/>
                    <a:invGamma/>
                  </a:srgbClr>
                </a:gs>
              </a:gsLst>
              <a:lin ang="0" scaled="1"/>
            </a:gradFill>
            <a:ln w="38100">
              <a:solidFill>
                <a:srgbClr val="EAEAEA"/>
              </a:solidFill>
              <a:miter lim="800000"/>
              <a:headEnd/>
              <a:tailEnd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pPr marL="536575" lvl="0" indent="-173038" algn="just">
                <a:buFont typeface="Wingdings" pitchFamily="2" charset="2"/>
                <a:buChar char="§"/>
              </a:pPr>
              <a:r>
                <a:rPr lang="es-SV" sz="1300" dirty="0" smtClean="0"/>
                <a:t>Se eliminan las reglas restrictivas a las inversiones y se reemplazan por principios prudenciales.</a:t>
              </a:r>
            </a:p>
            <a:p>
              <a:pPr marL="536575" lvl="0" indent="-173038" algn="just">
                <a:buFont typeface="Wingdings" pitchFamily="2" charset="2"/>
                <a:buChar char="§"/>
              </a:pPr>
              <a:endParaRPr lang="es-SV" sz="1300" dirty="0" smtClean="0"/>
            </a:p>
            <a:p>
              <a:pPr marL="536575" lvl="0" indent="-173038" algn="just">
                <a:buFont typeface="Wingdings" pitchFamily="2" charset="2"/>
                <a:buChar char="§"/>
              </a:pPr>
              <a:r>
                <a:rPr lang="es-SV" sz="1300" dirty="0" smtClean="0"/>
                <a:t>Debe elaborarse una política de inversión que garantice la seguridad, diversificación, liquidez y rentabilidad de la cartera de inversiones.</a:t>
              </a:r>
            </a:p>
            <a:p>
              <a:pPr marL="536575" lvl="0" indent="-173038" algn="just">
                <a:buFont typeface="Wingdings" pitchFamily="2" charset="2"/>
                <a:buChar char="§"/>
              </a:pPr>
              <a:endParaRPr lang="es-SV" sz="1300" dirty="0" smtClean="0"/>
            </a:p>
            <a:p>
              <a:pPr marL="536575" lvl="0" indent="-173038" algn="just">
                <a:buFont typeface="Wingdings" pitchFamily="2" charset="2"/>
                <a:buChar char="§"/>
              </a:pPr>
              <a:r>
                <a:rPr lang="es-SV" sz="1300" dirty="0" smtClean="0"/>
                <a:t>Se requiere la creación de un comité de inversión. </a:t>
              </a:r>
              <a:endParaRPr kumimoji="0" lang="es-SV" sz="1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AutoShape 5"/>
            <p:cNvSpPr>
              <a:spLocks noChangeArrowheads="1"/>
            </p:cNvSpPr>
            <p:nvPr/>
          </p:nvSpPr>
          <p:spPr bwMode="gray">
            <a:xfrm>
              <a:off x="2016" y="1741"/>
              <a:ext cx="1872" cy="1798"/>
            </a:xfrm>
            <a:prstGeom prst="chevron">
              <a:avLst>
                <a:gd name="adj" fmla="val 17842"/>
              </a:avLst>
            </a:prstGeom>
            <a:gradFill rotWithShape="1">
              <a:gsLst>
                <a:gs pos="0">
                  <a:srgbClr val="9999FF"/>
                </a:gs>
                <a:gs pos="100000">
                  <a:srgbClr val="9999FF">
                    <a:gamma/>
                    <a:tint val="69804"/>
                    <a:invGamma/>
                  </a:srgbClr>
                </a:gs>
              </a:gsLst>
              <a:lin ang="0" scaled="1"/>
            </a:gradFill>
            <a:ln w="38100">
              <a:solidFill>
                <a:srgbClr val="EAEAEA"/>
              </a:solidFill>
              <a:miter lim="800000"/>
              <a:headEnd/>
              <a:tailEnd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pPr marL="179388" indent="-179388" algn="just">
                <a:spcBef>
                  <a:spcPts val="0"/>
                </a:spcBef>
                <a:buFont typeface="Wingdings" pitchFamily="2" charset="2"/>
                <a:buChar char="§"/>
              </a:pPr>
              <a:r>
                <a:rPr lang="es-SV" sz="1300" dirty="0" smtClean="0"/>
                <a:t>Se estandariza el período de cálculo de las reservas.</a:t>
              </a:r>
            </a:p>
            <a:p>
              <a:pPr marL="179388" indent="-179388" algn="just">
                <a:spcBef>
                  <a:spcPts val="0"/>
                </a:spcBef>
                <a:buFont typeface="Wingdings" pitchFamily="2" charset="2"/>
                <a:buChar char="§"/>
              </a:pPr>
              <a:endParaRPr lang="es-SV" sz="1300" dirty="0" smtClean="0"/>
            </a:p>
            <a:p>
              <a:pPr marL="350838" indent="-179388" algn="just">
                <a:spcBef>
                  <a:spcPts val="0"/>
                </a:spcBef>
                <a:buFont typeface="Wingdings" pitchFamily="2" charset="2"/>
                <a:buChar char="§"/>
              </a:pPr>
              <a:endParaRPr lang="es-SV" sz="1300" dirty="0" smtClean="0"/>
            </a:p>
            <a:p>
              <a:pPr marL="350838" indent="-179388" algn="just">
                <a:spcBef>
                  <a:spcPts val="0"/>
                </a:spcBef>
                <a:buFont typeface="Wingdings" pitchFamily="2" charset="2"/>
                <a:buChar char="§"/>
              </a:pPr>
              <a:r>
                <a:rPr lang="es-SV" sz="1300" dirty="0" smtClean="0"/>
                <a:t>El certificado trimestral de valuación de reservas debe ser suscrito por el gerente general, el representante legal y el actuario.</a:t>
              </a:r>
            </a:p>
            <a:p>
              <a:pPr marL="179388" indent="-179388" algn="just">
                <a:spcBef>
                  <a:spcPts val="0"/>
                </a:spcBef>
                <a:buFont typeface="Wingdings" pitchFamily="2" charset="2"/>
                <a:buChar char="§"/>
              </a:pPr>
              <a:endParaRPr lang="es-SV" sz="1300" dirty="0" smtClean="0"/>
            </a:p>
            <a:p>
              <a:pPr marL="357188" indent="-171450" algn="just">
                <a:spcBef>
                  <a:spcPts val="0"/>
                </a:spcBef>
                <a:buFont typeface="Wingdings" pitchFamily="2" charset="2"/>
                <a:buChar char="§"/>
              </a:pPr>
              <a:r>
                <a:rPr lang="es-GT" sz="1300" dirty="0" smtClean="0"/>
                <a:t>Dentro del certificado deberá incluirse un análisis de la suficiencia de primas.</a:t>
              </a:r>
            </a:p>
            <a:p>
              <a:pPr marL="179388" indent="-179388" algn="just">
                <a:spcBef>
                  <a:spcPts val="0"/>
                </a:spcBef>
                <a:buFont typeface="Wingdings" pitchFamily="2" charset="2"/>
                <a:buChar char="§"/>
              </a:pPr>
              <a:endParaRPr lang="es-SV" sz="1300" dirty="0" smtClean="0"/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1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AutoShape 6"/>
            <p:cNvSpPr>
              <a:spLocks noChangeArrowheads="1"/>
            </p:cNvSpPr>
            <p:nvPr/>
          </p:nvSpPr>
          <p:spPr bwMode="gray">
            <a:xfrm>
              <a:off x="528" y="1741"/>
              <a:ext cx="1872" cy="1798"/>
            </a:xfrm>
            <a:prstGeom prst="chevron">
              <a:avLst>
                <a:gd name="adj" fmla="val 17842"/>
              </a:avLst>
            </a:prstGeom>
            <a:gradFill rotWithShape="1">
              <a:gsLst>
                <a:gs pos="0">
                  <a:srgbClr val="77B7E7"/>
                </a:gs>
                <a:gs pos="100000">
                  <a:srgbClr val="77B7E7">
                    <a:gamma/>
                    <a:tint val="69804"/>
                    <a:invGamma/>
                  </a:srgbClr>
                </a:gs>
              </a:gsLst>
              <a:lin ang="0" scaled="1"/>
            </a:gradFill>
            <a:ln w="38100">
              <a:solidFill>
                <a:srgbClr val="EAEAEA"/>
              </a:solidFill>
              <a:miter lim="800000"/>
              <a:headEnd/>
              <a:tailEnd/>
            </a:ln>
            <a:effectLst>
              <a:outerShdw dist="109250" dir="3267739" algn="ctr" rotWithShape="0">
                <a:srgbClr val="333333">
                  <a:alpha val="50000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pPr marL="174625" lvl="0" indent="-174625">
                <a:buFont typeface="Wingdings" pitchFamily="2" charset="2"/>
                <a:buChar char="§"/>
              </a:pPr>
              <a:r>
                <a:rPr lang="es-SV" sz="1300" dirty="0" smtClean="0"/>
                <a:t>La JD tiene la responsabilidad de aprobar la política de reaseguro cedido y tomado, así como de establecer los mecanismos de control, seguimiento e implementación.</a:t>
              </a:r>
            </a:p>
            <a:p>
              <a:pPr marL="174625" lvl="0" indent="-174625">
                <a:buFont typeface="Wingdings" pitchFamily="2" charset="2"/>
                <a:buChar char="§"/>
              </a:pPr>
              <a:endParaRPr lang="es-SV" sz="1300" dirty="0" smtClean="0"/>
            </a:p>
            <a:p>
              <a:pPr marL="174625" lvl="0" indent="-174625">
                <a:buFont typeface="Wingdings" pitchFamily="2" charset="2"/>
                <a:buChar char="§"/>
              </a:pPr>
              <a:endParaRPr lang="es-SV" sz="1300" dirty="0" smtClean="0"/>
            </a:p>
            <a:p>
              <a:pPr marL="174625" lvl="0" indent="-174625">
                <a:buFont typeface="Wingdings" pitchFamily="2" charset="2"/>
                <a:buChar char="§"/>
              </a:pPr>
              <a:endParaRPr lang="es-SV" sz="1300" dirty="0" smtClean="0"/>
            </a:p>
            <a:p>
              <a:pPr marL="174625" lvl="0" indent="-174625">
                <a:buFont typeface="Wingdings" pitchFamily="2" charset="2"/>
                <a:buChar char="§"/>
              </a:pPr>
              <a:endParaRPr lang="es-SV" sz="1300" dirty="0" smtClean="0"/>
            </a:p>
            <a:p>
              <a:pPr marL="174625" lvl="0" indent="-174625">
                <a:buFont typeface="Wingdings" pitchFamily="2" charset="2"/>
                <a:buChar char="§"/>
              </a:pPr>
              <a:r>
                <a:rPr lang="es-SV" sz="1300" dirty="0" smtClean="0"/>
                <a:t>Deberán enviar la política de distribución de riesgos a más tardar el primer mes de la vigencia correspondiente.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13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AutoShape 7"/>
            <p:cNvSpPr>
              <a:spLocks noChangeArrowheads="1"/>
            </p:cNvSpPr>
            <p:nvPr/>
          </p:nvSpPr>
          <p:spPr bwMode="gray">
            <a:xfrm>
              <a:off x="672" y="1200"/>
              <a:ext cx="1296" cy="3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7B7E7"/>
                </a:gs>
                <a:gs pos="100000">
                  <a:srgbClr val="77B7E7">
                    <a:gamma/>
                    <a:tint val="69804"/>
                    <a:invGamma/>
                  </a:srgb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SV" sz="2000" b="1" i="0" u="none" strike="noStrike" kern="0" cap="none" spc="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Reaseguro</a:t>
              </a:r>
            </a:p>
          </p:txBody>
        </p:sp>
        <p:sp>
          <p:nvSpPr>
            <p:cNvPr id="71" name="AutoShape 8"/>
            <p:cNvSpPr>
              <a:spLocks noChangeArrowheads="1"/>
            </p:cNvSpPr>
            <p:nvPr/>
          </p:nvSpPr>
          <p:spPr bwMode="gray">
            <a:xfrm>
              <a:off x="2133" y="1200"/>
              <a:ext cx="1296" cy="3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9999FF"/>
                </a:gs>
                <a:gs pos="100000">
                  <a:srgbClr val="9999FF">
                    <a:gamma/>
                    <a:tint val="69804"/>
                    <a:invGamma/>
                  </a:srgb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SV" sz="2000" b="1" i="0" u="none" strike="noStrike" kern="0" cap="none" spc="0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Reservas</a:t>
              </a:r>
            </a:p>
          </p:txBody>
        </p:sp>
        <p:sp>
          <p:nvSpPr>
            <p:cNvPr id="72" name="AutoShape 9"/>
            <p:cNvSpPr>
              <a:spLocks noChangeArrowheads="1"/>
            </p:cNvSpPr>
            <p:nvPr/>
          </p:nvSpPr>
          <p:spPr bwMode="gray">
            <a:xfrm>
              <a:off x="3600" y="1200"/>
              <a:ext cx="1296" cy="3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61C13F"/>
                </a:gs>
                <a:gs pos="100000">
                  <a:srgbClr val="61C13F">
                    <a:gamma/>
                    <a:tint val="69804"/>
                    <a:invGamma/>
                  </a:srgbClr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SV" sz="2000" b="1" i="0" u="none" strike="noStrike" kern="0" cap="none" spc="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Inversiones</a:t>
              </a:r>
            </a:p>
          </p:txBody>
        </p:sp>
      </p:grpSp>
      <p:sp>
        <p:nvSpPr>
          <p:cNvPr id="13" name="1 Título"/>
          <p:cNvSpPr txBox="1">
            <a:spLocks/>
          </p:cNvSpPr>
          <p:nvPr/>
        </p:nvSpPr>
        <p:spPr>
          <a:xfrm>
            <a:off x="527381" y="55799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4303713" algn="l"/>
              </a:tabLst>
            </a:pPr>
            <a:r>
              <a:rPr lang="es-SV" sz="3200" spc="-100" dirty="0" smtClean="0">
                <a:solidFill>
                  <a:schemeClr val="tx2"/>
                </a:solidFill>
              </a:rPr>
              <a:t>Experiencia en la implementación de los PBS de la IAIS</a:t>
            </a:r>
            <a:endParaRPr lang="es-SV" sz="3200" spc="-100" dirty="0">
              <a:solidFill>
                <a:schemeClr val="tx2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162628" y="1596572"/>
            <a:ext cx="1248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PBS 13.</a:t>
            </a:r>
            <a:endParaRPr lang="es-SV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16286" y="1632858"/>
            <a:ext cx="1248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PBS 14.</a:t>
            </a:r>
            <a:endParaRPr lang="es-SV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8171543" y="1640115"/>
            <a:ext cx="1248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PBS 15.</a:t>
            </a:r>
            <a:endParaRPr lang="es-SV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C:\Users\dfirina\AppData\Local\Microsoft\Windows\Temporary Internet Files\Content.Outlook\6M3GIKMQ\logo BCR GOB sin fond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07236" y="1"/>
            <a:ext cx="2768829" cy="91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1 Imagen" descr="SSF_GOES_T_con nombre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63091" cy="789709"/>
          </a:xfrm>
          <a:prstGeom prst="rect">
            <a:avLst/>
          </a:prstGeom>
        </p:spPr>
      </p:pic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127020" y="1939637"/>
            <a:ext cx="2286000" cy="3311237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17347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2556189" y="1967345"/>
            <a:ext cx="2286000" cy="3311237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17347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4997236" y="1967343"/>
            <a:ext cx="2286000" cy="3311237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17347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7407928" y="1953490"/>
            <a:ext cx="2286000" cy="3311237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17347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25" name="AutoShape 4"/>
          <p:cNvSpPr>
            <a:spLocks noChangeArrowheads="1"/>
          </p:cNvSpPr>
          <p:nvPr/>
        </p:nvSpPr>
        <p:spPr bwMode="gray">
          <a:xfrm>
            <a:off x="3144982" y="5678644"/>
            <a:ext cx="57912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9999FF"/>
              </a:gs>
              <a:gs pos="50000">
                <a:srgbClr val="9999FF">
                  <a:gamma/>
                  <a:tint val="64314"/>
                  <a:invGamma/>
                </a:srgbClr>
              </a:gs>
              <a:gs pos="100000">
                <a:srgbClr val="9999FF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lvl="0" algn="ctr" eaLnBrk="0" hangingPunct="0">
              <a:defRPr/>
            </a:pPr>
            <a:r>
              <a:rPr lang="es-SV" sz="2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PBS 19. Conducción de Negocios</a:t>
            </a:r>
            <a:endParaRPr kumimoji="0" lang="es-SV" sz="2000" b="1" i="0" u="none" strike="noStrike" kern="0" cap="none" spc="0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242805" y="2161298"/>
            <a:ext cx="20366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SV" sz="1400" b="1" dirty="0" smtClean="0"/>
              <a:t>Oficina de Atención al Cliente</a:t>
            </a:r>
          </a:p>
          <a:p>
            <a:pPr lvl="0" algn="just"/>
            <a:endParaRPr lang="es-SV" sz="1400" b="1" dirty="0" smtClean="0"/>
          </a:p>
          <a:p>
            <a:pPr marL="179388" lvl="0" indent="-179388" algn="just">
              <a:buFont typeface="Wingdings" pitchFamily="2" charset="2"/>
              <a:buChar char="§"/>
            </a:pPr>
            <a:r>
              <a:rPr lang="es-SV" sz="1400" dirty="0" smtClean="0"/>
              <a:t>Deberá ser independiente, a fin de evitar conflictos de interés.</a:t>
            </a:r>
          </a:p>
          <a:p>
            <a:pPr marL="179388" lvl="0" indent="-179388" algn="just">
              <a:buFont typeface="Wingdings" pitchFamily="2" charset="2"/>
              <a:buChar char="§"/>
            </a:pPr>
            <a:r>
              <a:rPr lang="es-SV" sz="1400" dirty="0" smtClean="0"/>
              <a:t>Sus informes  deben ser conocidos por la JD.</a:t>
            </a:r>
          </a:p>
          <a:p>
            <a:pPr marL="179388" lvl="0" indent="-179388" algn="just">
              <a:buFont typeface="Wingdings" pitchFamily="2" charset="2"/>
              <a:buChar char="§"/>
            </a:pPr>
            <a:r>
              <a:rPr lang="es-SV" sz="1400" dirty="0" smtClean="0"/>
              <a:t>Se establece plazo para la resolución de quejas.</a:t>
            </a:r>
          </a:p>
          <a:p>
            <a:pPr algn="just">
              <a:buFont typeface="Wingdings" pitchFamily="2" charset="2"/>
              <a:buChar char="§"/>
            </a:pPr>
            <a:endParaRPr lang="es-SV" sz="14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2690444" y="2175150"/>
            <a:ext cx="203661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SV" sz="1400" b="1" dirty="0" smtClean="0"/>
              <a:t>Atención de quejas en segunda instancia</a:t>
            </a:r>
          </a:p>
          <a:p>
            <a:pPr lvl="0" algn="just"/>
            <a:endParaRPr lang="es-SV" sz="1400" b="1" dirty="0" smtClean="0"/>
          </a:p>
          <a:p>
            <a:pPr marL="179388" lvl="0" indent="-179388" algn="just">
              <a:buFont typeface="Wingdings" pitchFamily="2" charset="2"/>
              <a:buChar char="§"/>
            </a:pPr>
            <a:r>
              <a:rPr lang="es-SV" sz="1400" dirty="0" smtClean="0"/>
              <a:t>Será abordada por la SSF.</a:t>
            </a:r>
          </a:p>
          <a:p>
            <a:pPr marL="179388" lvl="0" indent="-179388" algn="just">
              <a:buFont typeface="Wingdings" pitchFamily="2" charset="2"/>
              <a:buChar char="§"/>
            </a:pPr>
            <a:r>
              <a:rPr lang="es-SV" sz="1400" dirty="0" smtClean="0"/>
              <a:t>Proporcionar al usuario mecanismos efectivos de Protección a sus Intereses. </a:t>
            </a:r>
          </a:p>
          <a:p>
            <a:pPr>
              <a:buFont typeface="Wingdings" pitchFamily="2" charset="2"/>
              <a:buChar char="§"/>
            </a:pPr>
            <a:endParaRPr lang="es-SV" sz="14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5128849" y="2133589"/>
            <a:ext cx="203661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lvl="0" indent="-179388" algn="just"/>
            <a:r>
              <a:rPr lang="es-SV" sz="1400" b="1" dirty="0" smtClean="0"/>
              <a:t>Proceso Conciliatorio</a:t>
            </a:r>
          </a:p>
          <a:p>
            <a:pPr marL="179388" lvl="0" indent="-179388" algn="just"/>
            <a:endParaRPr lang="es-SV" sz="1400" b="1" dirty="0" smtClean="0"/>
          </a:p>
          <a:p>
            <a:pPr marL="179388" lvl="0" indent="-179388" algn="just">
              <a:buFont typeface="Wingdings" pitchFamily="2" charset="2"/>
              <a:buChar char="§"/>
            </a:pPr>
            <a:r>
              <a:rPr lang="es-SV" sz="1300" dirty="0" smtClean="0"/>
              <a:t>Informe técnico jurídico elaborado por la SSF, que servirá de base en la audiencia conciliatoria.</a:t>
            </a:r>
          </a:p>
          <a:p>
            <a:pPr marL="179388" lvl="0" indent="-179388" algn="just">
              <a:buFont typeface="Wingdings" pitchFamily="2" charset="2"/>
              <a:buChar char="§"/>
            </a:pPr>
            <a:r>
              <a:rPr lang="es-SV" sz="1300" dirty="0" smtClean="0"/>
              <a:t>Se incorporará en la respectiva certificación del acta de conciliación.</a:t>
            </a:r>
          </a:p>
          <a:p>
            <a:pPr marL="179388" indent="-179388" algn="just">
              <a:buFont typeface="Wingdings" pitchFamily="2" charset="2"/>
              <a:buChar char="§"/>
            </a:pPr>
            <a:r>
              <a:rPr lang="es-SV" sz="1300" dirty="0" smtClean="0"/>
              <a:t>En su oportunidad deberá presentarse a los tribunales. </a:t>
            </a:r>
          </a:p>
          <a:p>
            <a:pPr marL="179388" lvl="0" indent="-179388" algn="just">
              <a:buFont typeface="Wingdings" pitchFamily="2" charset="2"/>
              <a:buChar char="§"/>
            </a:pPr>
            <a:endParaRPr lang="es-SV" sz="1400" dirty="0" smtClean="0"/>
          </a:p>
          <a:p>
            <a:pPr marL="179388" lvl="0" indent="-179388" algn="just">
              <a:buFont typeface="Wingdings" pitchFamily="2" charset="2"/>
              <a:buChar char="§"/>
            </a:pPr>
            <a:endParaRPr lang="es-SV" sz="1400" dirty="0" smtClean="0"/>
          </a:p>
          <a:p>
            <a:pPr algn="just">
              <a:buFont typeface="Wingdings" pitchFamily="2" charset="2"/>
              <a:buChar char="§"/>
            </a:pPr>
            <a:endParaRPr lang="es-SV" sz="14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7554060" y="2175152"/>
            <a:ext cx="20366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SV" sz="1400" b="1" dirty="0" smtClean="0"/>
              <a:t>Sistema de información de pólizas</a:t>
            </a:r>
          </a:p>
          <a:p>
            <a:pPr lvl="0"/>
            <a:r>
              <a:rPr lang="es-SV" sz="1400" dirty="0" smtClean="0"/>
              <a:t> </a:t>
            </a:r>
          </a:p>
          <a:p>
            <a:pPr marL="179388" lvl="0" indent="-179388" algn="just">
              <a:buFont typeface="Wingdings" pitchFamily="2" charset="2"/>
              <a:buChar char="§"/>
            </a:pPr>
            <a:r>
              <a:rPr lang="es-SV" sz="1400" dirty="0" smtClean="0"/>
              <a:t>Asegurados de pólizas de seguros de vida y de accidentes.</a:t>
            </a:r>
          </a:p>
          <a:p>
            <a:pPr marL="179388" lvl="0" indent="-179388" algn="just">
              <a:buFont typeface="Wingdings" pitchFamily="2" charset="2"/>
              <a:buChar char="§"/>
            </a:pPr>
            <a:r>
              <a:rPr lang="es-SV" sz="1400" dirty="0" smtClean="0"/>
              <a:t>Proporcionar mayor información a los interesados.</a:t>
            </a:r>
          </a:p>
          <a:p>
            <a:pPr>
              <a:buFont typeface="Wingdings" pitchFamily="2" charset="2"/>
              <a:buChar char="§"/>
            </a:pPr>
            <a:endParaRPr lang="es-SV" sz="1400" dirty="0"/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527381" y="55799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4303713" algn="l"/>
              </a:tabLst>
            </a:pPr>
            <a:r>
              <a:rPr lang="es-SV" sz="3200" spc="-100" dirty="0" smtClean="0">
                <a:solidFill>
                  <a:schemeClr val="tx2"/>
                </a:solidFill>
              </a:rPr>
              <a:t>Experiencia en la implementación de los PBS de la IAIS</a:t>
            </a:r>
            <a:endParaRPr lang="es-SV" sz="3200" spc="-100" dirty="0">
              <a:solidFill>
                <a:schemeClr val="tx2"/>
              </a:solidFill>
            </a:endParaRPr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9794123" y="1989116"/>
            <a:ext cx="2286000" cy="3311237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17347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9898117" y="2138869"/>
            <a:ext cx="203661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SV" sz="1400" b="1" dirty="0" smtClean="0"/>
              <a:t>Políticas</a:t>
            </a:r>
          </a:p>
          <a:p>
            <a:pPr lvl="0"/>
            <a:r>
              <a:rPr lang="es-SV" sz="1400" dirty="0" smtClean="0"/>
              <a:t>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es-SV" sz="1400" dirty="0" smtClean="0"/>
              <a:t> Defraudación en los seguros.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es-SV" sz="1400" dirty="0" smtClean="0"/>
              <a:t>Trato justo que se debe brindar a los clientes.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es-SV" sz="1400" dirty="0" smtClean="0"/>
              <a:t> Administración de reclamos.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es-SV" sz="1400" dirty="0" smtClean="0"/>
              <a:t>Código de buenas prácticas.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es-SV" sz="1400" dirty="0" smtClean="0"/>
              <a:t>Brindar educación financiera.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es-SV" sz="1400" dirty="0" smtClean="0"/>
              <a:t>Ajustador de seguros.</a:t>
            </a:r>
          </a:p>
          <a:p>
            <a:pPr>
              <a:buFont typeface="Wingdings" pitchFamily="2" charset="2"/>
              <a:buChar char="§"/>
            </a:pPr>
            <a:endParaRPr lang="es-SV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dfirina\AppData\Local\Microsoft\Windows\Temporary Internet Files\Content.Outlook\6M3GIKMQ\logo BCR GOB sin fond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07236" y="1"/>
            <a:ext cx="2768829" cy="91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1 Imagen" descr="SSF_GOES_T_con nombre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63091" cy="789709"/>
          </a:xfrm>
          <a:prstGeom prst="rect">
            <a:avLst/>
          </a:prstGeom>
        </p:spPr>
      </p:pic>
      <p:sp>
        <p:nvSpPr>
          <p:cNvPr id="7" name="WordArt 3"/>
          <p:cNvSpPr>
            <a:spLocks noChangeArrowheads="1" noChangeShapeType="1" noTextEdit="1"/>
          </p:cNvSpPr>
          <p:nvPr/>
        </p:nvSpPr>
        <p:spPr bwMode="gray">
          <a:xfrm rot="20447010">
            <a:off x="1925820" y="3172720"/>
            <a:ext cx="88392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SV" sz="54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B86CB"/>
                    </a:gs>
                    <a:gs pos="100000">
                      <a:srgbClr val="0E3558"/>
                    </a:gs>
                  </a:gsLst>
                  <a:lin ang="0" scaled="1"/>
                </a:gradFill>
                <a:effectLst>
                  <a:outerShdw dist="71842" dir="2700000" algn="ctr" rotWithShape="0">
                    <a:srgbClr val="969696">
                      <a:alpha val="50000"/>
                    </a:srgbClr>
                  </a:outerShdw>
                </a:effectLst>
                <a:latin typeface="Monotype Corsiva" pitchFamily="66" charset="0"/>
                <a:ea typeface="Verdana"/>
                <a:cs typeface="Verdana"/>
              </a:rPr>
              <a:t>¡ Muchas </a:t>
            </a:r>
            <a:r>
              <a:rPr kumimoji="0" lang="es-SV" sz="5400" b="1" i="0" u="none" strike="noStrike" kern="10" cap="none" spc="0" normalizeH="0" baseline="0" noProof="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B86CB"/>
                    </a:gs>
                    <a:gs pos="100000">
                      <a:srgbClr val="0E3558"/>
                    </a:gs>
                  </a:gsLst>
                  <a:lin ang="0" scaled="1"/>
                </a:gradFill>
                <a:effectLst>
                  <a:outerShdw dist="71842" dir="2700000" algn="ctr" rotWithShape="0">
                    <a:srgbClr val="969696">
                      <a:alpha val="50000"/>
                    </a:srgbClr>
                  </a:outerShdw>
                </a:effectLst>
                <a:uLnTx/>
                <a:uFillTx/>
                <a:latin typeface="Monotype Corsiva" pitchFamily="66" charset="0"/>
                <a:ea typeface="Verdana"/>
                <a:cs typeface="Verdana"/>
              </a:rPr>
              <a:t>Gracias ¡</a:t>
            </a:r>
          </a:p>
        </p:txBody>
      </p:sp>
    </p:spTree>
    <p:extLst>
      <p:ext uri="{BB962C8B-B14F-4D97-AF65-F5344CB8AC3E}">
        <p14:creationId xmlns:p14="http://schemas.microsoft.com/office/powerpoint/2010/main" xmlns="" val="77662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67B64C2-E5B0-424C-A90A-CEF65ED404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912</Words>
  <Application>Microsoft Office PowerPoint</Application>
  <PresentationFormat>Personalizado</PresentationFormat>
  <Paragraphs>136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Claridad</vt:lpstr>
      <vt:lpstr>               Tendencias en la Regulación:  Cambios Recientes en la Regulación y Supervisión en Iberoamérica     Experiencia en la implementación de los PBS de la IAIS   EL SALVADOR       Abril 2016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2016-04-07T22:52:12Z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TC030309819991</vt:lpwstr>
  </property>
</Properties>
</file>