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4" r:id="rId7"/>
    <p:sldId id="263" r:id="rId8"/>
    <p:sldId id="265" r:id="rId9"/>
    <p:sldId id="266" r:id="rId10"/>
    <p:sldId id="268" r:id="rId11"/>
    <p:sldId id="267" r:id="rId12"/>
    <p:sldId id="269" r:id="rId13"/>
    <p:sldId id="270" r:id="rId14"/>
    <p:sldId id="271" r:id="rId15"/>
    <p:sldId id="273"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66FF"/>
    <a:srgbClr val="0000CC"/>
    <a:srgbClr val="00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Apego  a</a:t>
            </a:r>
            <a:r>
              <a:rPr lang="es-MX" baseline="0"/>
              <a:t> Estándares 1993-2006</a:t>
            </a:r>
            <a:endParaRPr lang="es-MX"/>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col"/>
        <c:grouping val="stacked"/>
        <c:varyColors val="0"/>
        <c:ser>
          <c:idx val="0"/>
          <c:order val="0"/>
          <c:tx>
            <c:strRef>
              <c:f>'Hoja1 (2)'!$C$3</c:f>
              <c:strCache>
                <c:ptCount val="1"/>
                <c:pt idx="0">
                  <c:v>Nivel de Observancia 1993</c:v>
                </c:pt>
              </c:strCache>
            </c:strRef>
          </c:tx>
          <c:spPr>
            <a:solidFill>
              <a:schemeClr val="accent1">
                <a:lumMod val="75000"/>
              </a:schemeClr>
            </a:solidFill>
            <a:ln>
              <a:noFill/>
            </a:ln>
            <a:effectLst/>
          </c:spPr>
          <c:invertIfNegative val="0"/>
          <c:cat>
            <c:strRef>
              <c:f>'Hoja1 (2)'!$D$2:$T$2</c:f>
              <c:strCache>
                <c:ptCount val="17"/>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strCache>
            </c:strRef>
          </c:cat>
          <c:val>
            <c:numRef>
              <c:f>'Hoja1 (2)'!$D$3:$T$3</c:f>
              <c:numCache>
                <c:formatCode>General</c:formatCode>
                <c:ptCount val="17"/>
                <c:pt idx="0">
                  <c:v>2.5</c:v>
                </c:pt>
                <c:pt idx="1">
                  <c:v>2.5</c:v>
                </c:pt>
                <c:pt idx="2">
                  <c:v>3</c:v>
                </c:pt>
                <c:pt idx="3">
                  <c:v>1.5</c:v>
                </c:pt>
                <c:pt idx="4">
                  <c:v>2.5</c:v>
                </c:pt>
                <c:pt idx="5">
                  <c:v>2.5</c:v>
                </c:pt>
                <c:pt idx="6">
                  <c:v>1.5</c:v>
                </c:pt>
                <c:pt idx="7">
                  <c:v>2.5</c:v>
                </c:pt>
                <c:pt idx="8">
                  <c:v>1</c:v>
                </c:pt>
                <c:pt idx="9">
                  <c:v>1.5</c:v>
                </c:pt>
                <c:pt idx="10">
                  <c:v>2.5</c:v>
                </c:pt>
                <c:pt idx="11">
                  <c:v>3</c:v>
                </c:pt>
                <c:pt idx="12">
                  <c:v>3</c:v>
                </c:pt>
                <c:pt idx="13">
                  <c:v>2.5</c:v>
                </c:pt>
                <c:pt idx="14">
                  <c:v>3</c:v>
                </c:pt>
                <c:pt idx="15">
                  <c:v>1.5</c:v>
                </c:pt>
                <c:pt idx="16">
                  <c:v>3</c:v>
                </c:pt>
              </c:numCache>
            </c:numRef>
          </c:val>
        </c:ser>
        <c:ser>
          <c:idx val="1"/>
          <c:order val="1"/>
          <c:tx>
            <c:strRef>
              <c:f>'Hoja1 (2)'!$C$4</c:f>
              <c:strCache>
                <c:ptCount val="1"/>
                <c:pt idx="0">
                  <c:v>Mejora 1993-1997</c:v>
                </c:pt>
              </c:strCache>
            </c:strRef>
          </c:tx>
          <c:spPr>
            <a:solidFill>
              <a:schemeClr val="accent6">
                <a:lumMod val="75000"/>
              </a:schemeClr>
            </a:solidFill>
            <a:ln>
              <a:noFill/>
            </a:ln>
            <a:effectLst/>
          </c:spPr>
          <c:invertIfNegative val="0"/>
          <c:cat>
            <c:strRef>
              <c:f>'Hoja1 (2)'!$D$2:$T$2</c:f>
              <c:strCache>
                <c:ptCount val="17"/>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strCache>
            </c:strRef>
          </c:cat>
          <c:val>
            <c:numRef>
              <c:f>'Hoja1 (2)'!$D$4:$T$4</c:f>
              <c:numCache>
                <c:formatCode>General</c:formatCode>
                <c:ptCount val="17"/>
                <c:pt idx="6">
                  <c:v>1</c:v>
                </c:pt>
                <c:pt idx="7">
                  <c:v>0.5</c:v>
                </c:pt>
                <c:pt idx="8">
                  <c:v>0.5</c:v>
                </c:pt>
                <c:pt idx="9">
                  <c:v>1.5</c:v>
                </c:pt>
                <c:pt idx="15">
                  <c:v>1</c:v>
                </c:pt>
              </c:numCache>
            </c:numRef>
          </c:val>
        </c:ser>
        <c:ser>
          <c:idx val="2"/>
          <c:order val="2"/>
          <c:tx>
            <c:strRef>
              <c:f>'Hoja1 (2)'!$C$5</c:f>
              <c:strCache>
                <c:ptCount val="1"/>
                <c:pt idx="0">
                  <c:v>Mejora 1997-2001</c:v>
                </c:pt>
              </c:strCache>
            </c:strRef>
          </c:tx>
          <c:spPr>
            <a:solidFill>
              <a:schemeClr val="accent4"/>
            </a:solidFill>
            <a:ln>
              <a:noFill/>
            </a:ln>
            <a:effectLst/>
          </c:spPr>
          <c:invertIfNegative val="0"/>
          <c:cat>
            <c:strRef>
              <c:f>'Hoja1 (2)'!$D$2:$T$2</c:f>
              <c:strCache>
                <c:ptCount val="17"/>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strCache>
            </c:strRef>
          </c:cat>
          <c:val>
            <c:numRef>
              <c:f>'Hoja1 (2)'!$D$5:$T$5</c:f>
              <c:numCache>
                <c:formatCode>General</c:formatCode>
                <c:ptCount val="17"/>
                <c:pt idx="5">
                  <c:v>0.5</c:v>
                </c:pt>
                <c:pt idx="8">
                  <c:v>1.5</c:v>
                </c:pt>
                <c:pt idx="15">
                  <c:v>0.5</c:v>
                </c:pt>
              </c:numCache>
            </c:numRef>
          </c:val>
        </c:ser>
        <c:ser>
          <c:idx val="3"/>
          <c:order val="3"/>
          <c:tx>
            <c:strRef>
              <c:f>'Hoja1 (2)'!$C$6</c:f>
              <c:strCache>
                <c:ptCount val="1"/>
                <c:pt idx="0">
                  <c:v> Mejora 2001-2005</c:v>
                </c:pt>
              </c:strCache>
            </c:strRef>
          </c:tx>
          <c:spPr>
            <a:solidFill>
              <a:schemeClr val="accent2"/>
            </a:solidFill>
            <a:ln>
              <a:noFill/>
            </a:ln>
            <a:effectLst/>
          </c:spPr>
          <c:invertIfNegative val="0"/>
          <c:cat>
            <c:strRef>
              <c:f>'Hoja1 (2)'!$D$2:$T$2</c:f>
              <c:strCache>
                <c:ptCount val="17"/>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strCache>
            </c:strRef>
          </c:cat>
          <c:val>
            <c:numRef>
              <c:f>'Hoja1 (2)'!$D$6:$T$6</c:f>
              <c:numCache>
                <c:formatCode>General</c:formatCode>
                <c:ptCount val="17"/>
                <c:pt idx="1">
                  <c:v>0.5</c:v>
                </c:pt>
                <c:pt idx="3">
                  <c:v>1</c:v>
                </c:pt>
                <c:pt idx="4">
                  <c:v>0.5</c:v>
                </c:pt>
                <c:pt idx="6">
                  <c:v>0.5</c:v>
                </c:pt>
                <c:pt idx="10">
                  <c:v>0.5</c:v>
                </c:pt>
                <c:pt idx="13">
                  <c:v>0.5</c:v>
                </c:pt>
              </c:numCache>
            </c:numRef>
          </c:val>
        </c:ser>
        <c:ser>
          <c:idx val="4"/>
          <c:order val="4"/>
          <c:tx>
            <c:strRef>
              <c:f>'Hoja1 (2)'!$C$7</c:f>
              <c:strCache>
                <c:ptCount val="1"/>
                <c:pt idx="0">
                  <c:v>Brechas</c:v>
                </c:pt>
              </c:strCache>
            </c:strRef>
          </c:tx>
          <c:spPr>
            <a:solidFill>
              <a:srgbClr val="FF0000"/>
            </a:solidFill>
            <a:ln>
              <a:noFill/>
            </a:ln>
            <a:effectLst/>
          </c:spPr>
          <c:invertIfNegative val="0"/>
          <c:cat>
            <c:strRef>
              <c:f>'Hoja1 (2)'!$D$2:$T$2</c:f>
              <c:strCache>
                <c:ptCount val="17"/>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strCache>
            </c:strRef>
          </c:cat>
          <c:val>
            <c:numRef>
              <c:f>'Hoja1 (2)'!$D$7:$T$7</c:f>
              <c:numCache>
                <c:formatCode>General</c:formatCode>
                <c:ptCount val="17"/>
                <c:pt idx="0">
                  <c:v>0.5</c:v>
                </c:pt>
                <c:pt idx="3">
                  <c:v>0.5</c:v>
                </c:pt>
              </c:numCache>
            </c:numRef>
          </c:val>
        </c:ser>
        <c:dLbls>
          <c:showLegendKey val="0"/>
          <c:showVal val="0"/>
          <c:showCatName val="0"/>
          <c:showSerName val="0"/>
          <c:showPercent val="0"/>
          <c:showBubbleSize val="0"/>
        </c:dLbls>
        <c:gapWidth val="150"/>
        <c:overlap val="100"/>
        <c:axId val="488288320"/>
        <c:axId val="488290672"/>
      </c:barChart>
      <c:catAx>
        <c:axId val="48828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88290672"/>
        <c:crosses val="autoZero"/>
        <c:auto val="1"/>
        <c:lblAlgn val="ctr"/>
        <c:lblOffset val="100"/>
        <c:noMultiLvlLbl val="0"/>
      </c:catAx>
      <c:valAx>
        <c:axId val="488290672"/>
        <c:scaling>
          <c:orientation val="minMax"/>
        </c:scaling>
        <c:delete val="1"/>
        <c:axPos val="l"/>
        <c:numFmt formatCode="General" sourceLinked="1"/>
        <c:majorTickMark val="none"/>
        <c:minorTickMark val="none"/>
        <c:tickLblPos val="nextTo"/>
        <c:crossAx val="488288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a:pPr>
      <a:endParaRPr lang="es-MX"/>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a:t>FSAP 2011</a:t>
            </a:r>
            <a:r>
              <a:rPr lang="es-MX" baseline="0"/>
              <a:t> vs </a:t>
            </a:r>
            <a:r>
              <a:rPr lang="es-MX"/>
              <a:t>Autoevaluación 2011</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col"/>
        <c:grouping val="stacked"/>
        <c:varyColors val="0"/>
        <c:ser>
          <c:idx val="0"/>
          <c:order val="0"/>
          <c:tx>
            <c:strRef>
              <c:f>'Hoja3 (2)'!$C$3</c:f>
              <c:strCache>
                <c:ptCount val="1"/>
                <c:pt idx="0">
                  <c:v>Autoevaluación 2011</c:v>
                </c:pt>
              </c:strCache>
            </c:strRef>
          </c:tx>
          <c:spPr>
            <a:solidFill>
              <a:schemeClr val="accent1"/>
            </a:solidFill>
            <a:ln>
              <a:noFill/>
            </a:ln>
            <a:effectLst/>
          </c:spPr>
          <c:invertIfNegative val="0"/>
          <c:cat>
            <c:strRef>
              <c:f>'Hoja3 (2)'!$D$2:$AE$2</c:f>
              <c:strCache>
                <c:ptCount val="28"/>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pt idx="17">
                  <c:v>P-18</c:v>
                </c:pt>
                <c:pt idx="18">
                  <c:v>P-19</c:v>
                </c:pt>
                <c:pt idx="19">
                  <c:v>P-20</c:v>
                </c:pt>
                <c:pt idx="20">
                  <c:v>P-21</c:v>
                </c:pt>
                <c:pt idx="21">
                  <c:v>P-22</c:v>
                </c:pt>
                <c:pt idx="22">
                  <c:v>P-23</c:v>
                </c:pt>
                <c:pt idx="23">
                  <c:v>P-24</c:v>
                </c:pt>
                <c:pt idx="24">
                  <c:v>P-25</c:v>
                </c:pt>
                <c:pt idx="25">
                  <c:v>P-26</c:v>
                </c:pt>
                <c:pt idx="26">
                  <c:v>P-27</c:v>
                </c:pt>
                <c:pt idx="27">
                  <c:v>P-28</c:v>
                </c:pt>
              </c:strCache>
            </c:strRef>
          </c:cat>
          <c:val>
            <c:numRef>
              <c:f>'Hoja3 (2)'!$D$3:$AE$3</c:f>
              <c:numCache>
                <c:formatCode>General</c:formatCode>
                <c:ptCount val="28"/>
                <c:pt idx="0">
                  <c:v>2.5</c:v>
                </c:pt>
                <c:pt idx="1">
                  <c:v>3</c:v>
                </c:pt>
                <c:pt idx="2">
                  <c:v>2</c:v>
                </c:pt>
                <c:pt idx="3">
                  <c:v>3</c:v>
                </c:pt>
                <c:pt idx="4">
                  <c:v>3</c:v>
                </c:pt>
                <c:pt idx="5">
                  <c:v>2.5</c:v>
                </c:pt>
                <c:pt idx="6">
                  <c:v>3</c:v>
                </c:pt>
                <c:pt idx="7">
                  <c:v>3</c:v>
                </c:pt>
                <c:pt idx="8">
                  <c:v>2.5</c:v>
                </c:pt>
                <c:pt idx="9">
                  <c:v>2.5</c:v>
                </c:pt>
                <c:pt idx="10">
                  <c:v>3</c:v>
                </c:pt>
                <c:pt idx="11">
                  <c:v>3</c:v>
                </c:pt>
                <c:pt idx="12">
                  <c:v>3</c:v>
                </c:pt>
                <c:pt idx="13">
                  <c:v>3</c:v>
                </c:pt>
                <c:pt idx="14">
                  <c:v>2.5</c:v>
                </c:pt>
                <c:pt idx="15">
                  <c:v>2.5</c:v>
                </c:pt>
                <c:pt idx="16">
                  <c:v>2.5</c:v>
                </c:pt>
                <c:pt idx="17">
                  <c:v>2.5</c:v>
                </c:pt>
                <c:pt idx="18">
                  <c:v>3</c:v>
                </c:pt>
                <c:pt idx="19">
                  <c:v>3</c:v>
                </c:pt>
                <c:pt idx="20">
                  <c:v>3</c:v>
                </c:pt>
                <c:pt idx="21">
                  <c:v>3</c:v>
                </c:pt>
                <c:pt idx="22">
                  <c:v>3</c:v>
                </c:pt>
                <c:pt idx="23">
                  <c:v>3</c:v>
                </c:pt>
                <c:pt idx="24">
                  <c:v>2</c:v>
                </c:pt>
                <c:pt idx="25">
                  <c:v>2.5</c:v>
                </c:pt>
                <c:pt idx="26">
                  <c:v>2.5</c:v>
                </c:pt>
                <c:pt idx="27">
                  <c:v>2.5</c:v>
                </c:pt>
              </c:numCache>
            </c:numRef>
          </c:val>
        </c:ser>
        <c:ser>
          <c:idx val="1"/>
          <c:order val="1"/>
          <c:tx>
            <c:strRef>
              <c:f>'Hoja3 (2)'!$C$4</c:f>
              <c:strCache>
                <c:ptCount val="1"/>
                <c:pt idx="0">
                  <c:v>FSAP 2011 (baja)</c:v>
                </c:pt>
              </c:strCache>
            </c:strRef>
          </c:tx>
          <c:spPr>
            <a:solidFill>
              <a:srgbClr val="FF0000"/>
            </a:solidFill>
            <a:ln>
              <a:noFill/>
            </a:ln>
            <a:effectLst/>
          </c:spPr>
          <c:invertIfNegative val="0"/>
          <c:cat>
            <c:strRef>
              <c:f>'Hoja3 (2)'!$D$2:$AE$2</c:f>
              <c:strCache>
                <c:ptCount val="28"/>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pt idx="17">
                  <c:v>P-18</c:v>
                </c:pt>
                <c:pt idx="18">
                  <c:v>P-19</c:v>
                </c:pt>
                <c:pt idx="19">
                  <c:v>P-20</c:v>
                </c:pt>
                <c:pt idx="20">
                  <c:v>P-21</c:v>
                </c:pt>
                <c:pt idx="21">
                  <c:v>P-22</c:v>
                </c:pt>
                <c:pt idx="22">
                  <c:v>P-23</c:v>
                </c:pt>
                <c:pt idx="23">
                  <c:v>P-24</c:v>
                </c:pt>
                <c:pt idx="24">
                  <c:v>P-25</c:v>
                </c:pt>
                <c:pt idx="25">
                  <c:v>P-26</c:v>
                </c:pt>
                <c:pt idx="26">
                  <c:v>P-27</c:v>
                </c:pt>
                <c:pt idx="27">
                  <c:v>P-28</c:v>
                </c:pt>
              </c:strCache>
            </c:strRef>
          </c:cat>
          <c:val>
            <c:numRef>
              <c:f>'Hoja3 (2)'!$D$4:$AE$4</c:f>
              <c:numCache>
                <c:formatCode>General</c:formatCode>
                <c:ptCount val="28"/>
                <c:pt idx="5">
                  <c:v>0.5</c:v>
                </c:pt>
                <c:pt idx="14">
                  <c:v>0.5</c:v>
                </c:pt>
                <c:pt idx="15">
                  <c:v>0.5</c:v>
                </c:pt>
                <c:pt idx="24">
                  <c:v>1</c:v>
                </c:pt>
                <c:pt idx="26">
                  <c:v>0.5</c:v>
                </c:pt>
                <c:pt idx="27">
                  <c:v>0.5</c:v>
                </c:pt>
              </c:numCache>
            </c:numRef>
          </c:val>
        </c:ser>
        <c:ser>
          <c:idx val="2"/>
          <c:order val="2"/>
          <c:tx>
            <c:strRef>
              <c:f>'Hoja3 (2)'!$C$5</c:f>
              <c:strCache>
                <c:ptCount val="1"/>
                <c:pt idx="0">
                  <c:v>FSAP 2011 (sube)</c:v>
                </c:pt>
              </c:strCache>
            </c:strRef>
          </c:tx>
          <c:spPr>
            <a:solidFill>
              <a:schemeClr val="accent3"/>
            </a:solidFill>
            <a:ln>
              <a:noFill/>
            </a:ln>
            <a:effectLst/>
          </c:spPr>
          <c:invertIfNegative val="0"/>
          <c:dPt>
            <c:idx val="17"/>
            <c:invertIfNegative val="0"/>
            <c:bubble3D val="0"/>
            <c:spPr>
              <a:solidFill>
                <a:schemeClr val="accent6">
                  <a:lumMod val="75000"/>
                </a:schemeClr>
              </a:solidFill>
              <a:ln>
                <a:noFill/>
              </a:ln>
              <a:effectLst/>
            </c:spPr>
          </c:dPt>
          <c:dPt>
            <c:idx val="25"/>
            <c:invertIfNegative val="0"/>
            <c:bubble3D val="0"/>
            <c:spPr>
              <a:solidFill>
                <a:schemeClr val="accent6">
                  <a:lumMod val="75000"/>
                </a:schemeClr>
              </a:solidFill>
              <a:ln>
                <a:noFill/>
              </a:ln>
              <a:effectLst/>
            </c:spPr>
          </c:dPt>
          <c:cat>
            <c:strRef>
              <c:f>'Hoja3 (2)'!$D$2:$AE$2</c:f>
              <c:strCache>
                <c:ptCount val="28"/>
                <c:pt idx="0">
                  <c:v>P-1</c:v>
                </c:pt>
                <c:pt idx="1">
                  <c:v>P-2</c:v>
                </c:pt>
                <c:pt idx="2">
                  <c:v>P-3</c:v>
                </c:pt>
                <c:pt idx="3">
                  <c:v>P-4</c:v>
                </c:pt>
                <c:pt idx="4">
                  <c:v>P-5</c:v>
                </c:pt>
                <c:pt idx="5">
                  <c:v>P-6</c:v>
                </c:pt>
                <c:pt idx="6">
                  <c:v>P-7</c:v>
                </c:pt>
                <c:pt idx="7">
                  <c:v>P-8</c:v>
                </c:pt>
                <c:pt idx="8">
                  <c:v>P-9</c:v>
                </c:pt>
                <c:pt idx="9">
                  <c:v>P-10</c:v>
                </c:pt>
                <c:pt idx="10">
                  <c:v>P-11</c:v>
                </c:pt>
                <c:pt idx="11">
                  <c:v>P-12</c:v>
                </c:pt>
                <c:pt idx="12">
                  <c:v>P-13</c:v>
                </c:pt>
                <c:pt idx="13">
                  <c:v>P-14</c:v>
                </c:pt>
                <c:pt idx="14">
                  <c:v>P-15</c:v>
                </c:pt>
                <c:pt idx="15">
                  <c:v>P-16</c:v>
                </c:pt>
                <c:pt idx="16">
                  <c:v>P-17</c:v>
                </c:pt>
                <c:pt idx="17">
                  <c:v>P-18</c:v>
                </c:pt>
                <c:pt idx="18">
                  <c:v>P-19</c:v>
                </c:pt>
                <c:pt idx="19">
                  <c:v>P-20</c:v>
                </c:pt>
                <c:pt idx="20">
                  <c:v>P-21</c:v>
                </c:pt>
                <c:pt idx="21">
                  <c:v>P-22</c:v>
                </c:pt>
                <c:pt idx="22">
                  <c:v>P-23</c:v>
                </c:pt>
                <c:pt idx="23">
                  <c:v>P-24</c:v>
                </c:pt>
                <c:pt idx="24">
                  <c:v>P-25</c:v>
                </c:pt>
                <c:pt idx="25">
                  <c:v>P-26</c:v>
                </c:pt>
                <c:pt idx="26">
                  <c:v>P-27</c:v>
                </c:pt>
                <c:pt idx="27">
                  <c:v>P-28</c:v>
                </c:pt>
              </c:strCache>
            </c:strRef>
          </c:cat>
          <c:val>
            <c:numRef>
              <c:f>'Hoja3 (2)'!$D$5:$AE$5</c:f>
              <c:numCache>
                <c:formatCode>General</c:formatCode>
                <c:ptCount val="28"/>
                <c:pt idx="17">
                  <c:v>0.5</c:v>
                </c:pt>
                <c:pt idx="25">
                  <c:v>0.5</c:v>
                </c:pt>
              </c:numCache>
            </c:numRef>
          </c:val>
        </c:ser>
        <c:dLbls>
          <c:showLegendKey val="0"/>
          <c:showVal val="0"/>
          <c:showCatName val="0"/>
          <c:showSerName val="0"/>
          <c:showPercent val="0"/>
          <c:showBubbleSize val="0"/>
        </c:dLbls>
        <c:gapWidth val="150"/>
        <c:overlap val="100"/>
        <c:axId val="488286360"/>
        <c:axId val="488289888"/>
      </c:barChart>
      <c:catAx>
        <c:axId val="488286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88289888"/>
        <c:crosses val="autoZero"/>
        <c:auto val="1"/>
        <c:lblAlgn val="ctr"/>
        <c:lblOffset val="100"/>
        <c:noMultiLvlLbl val="0"/>
      </c:catAx>
      <c:valAx>
        <c:axId val="488289888"/>
        <c:scaling>
          <c:orientation val="minMax"/>
        </c:scaling>
        <c:delete val="1"/>
        <c:axPos val="l"/>
        <c:numFmt formatCode="General" sourceLinked="1"/>
        <c:majorTickMark val="none"/>
        <c:minorTickMark val="none"/>
        <c:tickLblPos val="nextTo"/>
        <c:crossAx val="488286360"/>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a:pPr>
      <a:endParaRPr lang="es-MX"/>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Autoevaluación </a:t>
            </a:r>
            <a:r>
              <a:rPr lang="es-MX" dirty="0"/>
              <a:t>Recomendaciones</a:t>
            </a:r>
            <a:r>
              <a:rPr lang="es-MX" baseline="0" dirty="0"/>
              <a:t> FSAP 2011 </a:t>
            </a:r>
            <a:endParaRPr lang="es-MX"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1.8518518518518517E-2"/>
          <c:y val="0.11447530864197532"/>
          <c:w val="0.95925925925925926"/>
          <c:h val="0.74332288325070472"/>
        </c:manualLayout>
      </c:layout>
      <c:barChart>
        <c:barDir val="col"/>
        <c:grouping val="stacked"/>
        <c:varyColors val="0"/>
        <c:ser>
          <c:idx val="0"/>
          <c:order val="0"/>
          <c:tx>
            <c:strRef>
              <c:f>'Hoja3 (2)'!$C$7</c:f>
              <c:strCache>
                <c:ptCount val="1"/>
                <c:pt idx="0">
                  <c:v>FSAP 2011</c:v>
                </c:pt>
              </c:strCache>
            </c:strRef>
          </c:tx>
          <c:spPr>
            <a:solidFill>
              <a:schemeClr val="accent1"/>
            </a:solidFill>
            <a:ln>
              <a:noFill/>
            </a:ln>
            <a:effectLst/>
          </c:spPr>
          <c:invertIfNegative val="0"/>
          <c:val>
            <c:numRef>
              <c:f>'Hoja3 (2)'!$D$7:$AE$7</c:f>
              <c:numCache>
                <c:formatCode>General</c:formatCode>
                <c:ptCount val="28"/>
                <c:pt idx="0">
                  <c:v>2.5</c:v>
                </c:pt>
                <c:pt idx="1">
                  <c:v>3</c:v>
                </c:pt>
                <c:pt idx="2">
                  <c:v>2</c:v>
                </c:pt>
                <c:pt idx="3">
                  <c:v>3</c:v>
                </c:pt>
                <c:pt idx="4">
                  <c:v>3</c:v>
                </c:pt>
                <c:pt idx="5">
                  <c:v>2.5</c:v>
                </c:pt>
                <c:pt idx="6">
                  <c:v>3</c:v>
                </c:pt>
                <c:pt idx="7">
                  <c:v>3</c:v>
                </c:pt>
                <c:pt idx="8">
                  <c:v>2.5</c:v>
                </c:pt>
                <c:pt idx="9">
                  <c:v>2.5</c:v>
                </c:pt>
                <c:pt idx="10">
                  <c:v>3</c:v>
                </c:pt>
                <c:pt idx="11">
                  <c:v>3</c:v>
                </c:pt>
                <c:pt idx="12">
                  <c:v>3</c:v>
                </c:pt>
                <c:pt idx="13">
                  <c:v>3</c:v>
                </c:pt>
                <c:pt idx="14">
                  <c:v>2.5</c:v>
                </c:pt>
                <c:pt idx="15">
                  <c:v>2.5</c:v>
                </c:pt>
                <c:pt idx="16">
                  <c:v>2.5</c:v>
                </c:pt>
                <c:pt idx="17">
                  <c:v>3</c:v>
                </c:pt>
                <c:pt idx="18">
                  <c:v>3</c:v>
                </c:pt>
                <c:pt idx="19">
                  <c:v>3</c:v>
                </c:pt>
                <c:pt idx="20">
                  <c:v>3</c:v>
                </c:pt>
                <c:pt idx="21">
                  <c:v>3</c:v>
                </c:pt>
                <c:pt idx="22">
                  <c:v>3</c:v>
                </c:pt>
                <c:pt idx="23">
                  <c:v>3</c:v>
                </c:pt>
                <c:pt idx="24">
                  <c:v>2</c:v>
                </c:pt>
                <c:pt idx="25">
                  <c:v>3</c:v>
                </c:pt>
                <c:pt idx="26">
                  <c:v>2.5</c:v>
                </c:pt>
                <c:pt idx="27">
                  <c:v>2.5</c:v>
                </c:pt>
              </c:numCache>
            </c:numRef>
          </c:val>
        </c:ser>
        <c:ser>
          <c:idx val="1"/>
          <c:order val="1"/>
          <c:tx>
            <c:strRef>
              <c:f>'Hoja3 (2)'!$C$8</c:f>
              <c:strCache>
                <c:ptCount val="1"/>
                <c:pt idx="0">
                  <c:v>Cumplimiento Recomendaciones FSAP</c:v>
                </c:pt>
              </c:strCache>
            </c:strRef>
          </c:tx>
          <c:spPr>
            <a:solidFill>
              <a:schemeClr val="accent6">
                <a:lumMod val="75000"/>
              </a:schemeClr>
            </a:solidFill>
            <a:ln>
              <a:noFill/>
            </a:ln>
            <a:effectLst/>
          </c:spPr>
          <c:invertIfNegative val="0"/>
          <c:val>
            <c:numRef>
              <c:f>'Hoja3 (2)'!$D$8:$AE$8</c:f>
              <c:numCache>
                <c:formatCode>General</c:formatCode>
                <c:ptCount val="28"/>
                <c:pt idx="5">
                  <c:v>0.5</c:v>
                </c:pt>
                <c:pt idx="8">
                  <c:v>0.5</c:v>
                </c:pt>
                <c:pt idx="9">
                  <c:v>0.5</c:v>
                </c:pt>
                <c:pt idx="14">
                  <c:v>0.5</c:v>
                </c:pt>
                <c:pt idx="15">
                  <c:v>0.5</c:v>
                </c:pt>
                <c:pt idx="16">
                  <c:v>0.5</c:v>
                </c:pt>
                <c:pt idx="24">
                  <c:v>1</c:v>
                </c:pt>
                <c:pt idx="26">
                  <c:v>0.5</c:v>
                </c:pt>
                <c:pt idx="27">
                  <c:v>0.5</c:v>
                </c:pt>
              </c:numCache>
            </c:numRef>
          </c:val>
        </c:ser>
        <c:ser>
          <c:idx val="2"/>
          <c:order val="2"/>
          <c:tx>
            <c:strRef>
              <c:f>'Hoja3 (2)'!$C$9</c:f>
              <c:strCache>
                <c:ptCount val="1"/>
                <c:pt idx="0">
                  <c:v>Brecha</c:v>
                </c:pt>
              </c:strCache>
            </c:strRef>
          </c:tx>
          <c:spPr>
            <a:solidFill>
              <a:srgbClr val="FF0000">
                <a:alpha val="49000"/>
              </a:srgbClr>
            </a:solidFill>
            <a:ln>
              <a:noFill/>
            </a:ln>
            <a:effectLst/>
          </c:spPr>
          <c:invertIfNegative val="0"/>
          <c:dPt>
            <c:idx val="2"/>
            <c:invertIfNegative val="0"/>
            <c:bubble3D val="0"/>
            <c:spPr>
              <a:solidFill>
                <a:srgbClr val="FF0000"/>
              </a:solidFill>
              <a:ln>
                <a:noFill/>
              </a:ln>
              <a:effectLst/>
            </c:spPr>
          </c:dPt>
          <c:val>
            <c:numRef>
              <c:f>'Hoja3 (2)'!$D$9:$AE$9</c:f>
              <c:numCache>
                <c:formatCode>General</c:formatCode>
                <c:ptCount val="28"/>
                <c:pt idx="0">
                  <c:v>0.5</c:v>
                </c:pt>
                <c:pt idx="2">
                  <c:v>1</c:v>
                </c:pt>
              </c:numCache>
            </c:numRef>
          </c:val>
        </c:ser>
        <c:dLbls>
          <c:showLegendKey val="0"/>
          <c:showVal val="0"/>
          <c:showCatName val="0"/>
          <c:showSerName val="0"/>
          <c:showPercent val="0"/>
          <c:showBubbleSize val="0"/>
        </c:dLbls>
        <c:gapWidth val="150"/>
        <c:overlap val="100"/>
        <c:axId val="488268328"/>
        <c:axId val="488264800"/>
      </c:barChart>
      <c:catAx>
        <c:axId val="488268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488264800"/>
        <c:crosses val="autoZero"/>
        <c:auto val="1"/>
        <c:lblAlgn val="ctr"/>
        <c:lblOffset val="100"/>
        <c:noMultiLvlLbl val="0"/>
      </c:catAx>
      <c:valAx>
        <c:axId val="488264800"/>
        <c:scaling>
          <c:orientation val="minMax"/>
        </c:scaling>
        <c:delete val="1"/>
        <c:axPos val="l"/>
        <c:numFmt formatCode="General" sourceLinked="1"/>
        <c:majorTickMark val="none"/>
        <c:minorTickMark val="none"/>
        <c:tickLblPos val="nextTo"/>
        <c:crossAx val="488268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noFill/>
      <a:round/>
    </a:ln>
    <a:effectLst/>
  </c:spPr>
  <c:txPr>
    <a:bodyPr/>
    <a:lstStyle/>
    <a:p>
      <a:pPr>
        <a:defRPr/>
      </a:pPr>
      <a:endParaRPr lang="es-MX"/>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5B0B5F-B9AC-49D5-AC5B-57ABDFD382BF}" type="doc">
      <dgm:prSet loTypeId="urn:microsoft.com/office/officeart/2005/8/layout/vList5" loCatId="list" qsTypeId="urn:microsoft.com/office/officeart/2005/8/quickstyle/simple1" qsCatId="simple" csTypeId="urn:microsoft.com/office/officeart/2005/8/colors/accent3_5" csCatId="accent3" phldr="1"/>
      <dgm:spPr/>
      <dgm:t>
        <a:bodyPr/>
        <a:lstStyle/>
        <a:p>
          <a:endParaRPr lang="es-MX"/>
        </a:p>
      </dgm:t>
    </dgm:pt>
    <dgm:pt modelId="{7F19A9EF-E070-479E-9E79-4EFAB0F8D8A3}">
      <dgm:prSet phldrT="[Texto]"/>
      <dgm:spPr/>
      <dgm:t>
        <a:bodyPr/>
        <a:lstStyle/>
        <a:p>
          <a:r>
            <a:rPr lang="es-MX" dirty="0" smtClean="0"/>
            <a:t>1930-1940</a:t>
          </a:r>
          <a:endParaRPr lang="es-MX" dirty="0"/>
        </a:p>
      </dgm:t>
    </dgm:pt>
    <dgm:pt modelId="{09A23EA5-8084-416A-9ABC-7273ED0408B9}" type="parTrans" cxnId="{E14C6FBC-0561-4169-8406-BF0865AEDD12}">
      <dgm:prSet/>
      <dgm:spPr/>
      <dgm:t>
        <a:bodyPr/>
        <a:lstStyle/>
        <a:p>
          <a:endParaRPr lang="es-MX"/>
        </a:p>
      </dgm:t>
    </dgm:pt>
    <dgm:pt modelId="{0D6C9CDE-3E9F-45A9-B96C-91E49F598E5B}" type="sibTrans" cxnId="{E14C6FBC-0561-4169-8406-BF0865AEDD12}">
      <dgm:prSet/>
      <dgm:spPr/>
      <dgm:t>
        <a:bodyPr/>
        <a:lstStyle/>
        <a:p>
          <a:endParaRPr lang="es-MX"/>
        </a:p>
      </dgm:t>
    </dgm:pt>
    <dgm:pt modelId="{C99111C7-1167-4732-82A8-71D986BFD134}">
      <dgm:prSet phldrT="[Texto]" custT="1"/>
      <dgm:spPr/>
      <dgm:t>
        <a:bodyPr/>
        <a:lstStyle/>
        <a:p>
          <a:r>
            <a:rPr lang="es-MX" sz="1000" dirty="0" smtClean="0"/>
            <a:t>31ago1935: Ley General de Instituciones y Sociedades Mutualistas de Seguros.</a:t>
          </a:r>
          <a:endParaRPr lang="es-MX" sz="1000" dirty="0"/>
        </a:p>
      </dgm:t>
    </dgm:pt>
    <dgm:pt modelId="{2AD2BB2E-429E-4F49-B0A5-C7540E64CFA8}" type="parTrans" cxnId="{4BF078DB-E7E6-4C27-9387-2490214D3FFF}">
      <dgm:prSet/>
      <dgm:spPr/>
      <dgm:t>
        <a:bodyPr/>
        <a:lstStyle/>
        <a:p>
          <a:endParaRPr lang="es-MX"/>
        </a:p>
      </dgm:t>
    </dgm:pt>
    <dgm:pt modelId="{2482B2DC-C519-42D2-ACB4-0F04D3C21B66}" type="sibTrans" cxnId="{4BF078DB-E7E6-4C27-9387-2490214D3FFF}">
      <dgm:prSet/>
      <dgm:spPr/>
      <dgm:t>
        <a:bodyPr/>
        <a:lstStyle/>
        <a:p>
          <a:endParaRPr lang="es-MX"/>
        </a:p>
      </dgm:t>
    </dgm:pt>
    <dgm:pt modelId="{9AEA5F9C-10AC-4759-A509-DEA14D273894}">
      <dgm:prSet phldrT="[Texto]"/>
      <dgm:spPr/>
      <dgm:t>
        <a:bodyPr/>
        <a:lstStyle/>
        <a:p>
          <a:r>
            <a:rPr lang="es-MX" dirty="0" smtClean="0"/>
            <a:t>1940-1950</a:t>
          </a:r>
          <a:endParaRPr lang="es-MX" dirty="0"/>
        </a:p>
      </dgm:t>
    </dgm:pt>
    <dgm:pt modelId="{8AEF1015-D551-46EE-9B87-56F4B47CEB58}" type="parTrans" cxnId="{26E37EBC-B29E-40D5-BECE-CB251A74C72D}">
      <dgm:prSet/>
      <dgm:spPr/>
      <dgm:t>
        <a:bodyPr/>
        <a:lstStyle/>
        <a:p>
          <a:endParaRPr lang="es-MX"/>
        </a:p>
      </dgm:t>
    </dgm:pt>
    <dgm:pt modelId="{8E3B745F-9E8D-48B5-A5BF-7A04BFAFC834}" type="sibTrans" cxnId="{26E37EBC-B29E-40D5-BECE-CB251A74C72D}">
      <dgm:prSet/>
      <dgm:spPr/>
      <dgm:t>
        <a:bodyPr/>
        <a:lstStyle/>
        <a:p>
          <a:endParaRPr lang="es-MX"/>
        </a:p>
      </dgm:t>
    </dgm:pt>
    <dgm:pt modelId="{94AAF006-534C-4297-9C07-63B0F33C3A56}">
      <dgm:prSet phldrT="[Texto]" custT="1"/>
      <dgm:spPr/>
      <dgm:t>
        <a:bodyPr/>
        <a:lstStyle/>
        <a:p>
          <a:r>
            <a:rPr lang="es-MX" sz="1000" dirty="0" smtClean="0"/>
            <a:t>16abr1946: capital mínimo; documentación contractual.</a:t>
          </a:r>
          <a:endParaRPr lang="es-MX" sz="1000" dirty="0"/>
        </a:p>
      </dgm:t>
    </dgm:pt>
    <dgm:pt modelId="{6931332A-DEB6-48DF-A3B0-2F725D87A1D5}" type="parTrans" cxnId="{E7097B62-B438-4741-B10B-509C737D9C18}">
      <dgm:prSet/>
      <dgm:spPr/>
      <dgm:t>
        <a:bodyPr/>
        <a:lstStyle/>
        <a:p>
          <a:endParaRPr lang="es-MX"/>
        </a:p>
      </dgm:t>
    </dgm:pt>
    <dgm:pt modelId="{D9D4E429-4117-48E4-BCFA-28A3EDB1F462}" type="sibTrans" cxnId="{E7097B62-B438-4741-B10B-509C737D9C18}">
      <dgm:prSet/>
      <dgm:spPr/>
      <dgm:t>
        <a:bodyPr/>
        <a:lstStyle/>
        <a:p>
          <a:endParaRPr lang="es-MX"/>
        </a:p>
      </dgm:t>
    </dgm:pt>
    <dgm:pt modelId="{F709FECE-F0AE-4AA0-B54A-678997855BF9}">
      <dgm:prSet phldrT="[Texto]" custT="1"/>
      <dgm:spPr/>
      <dgm:t>
        <a:bodyPr/>
        <a:lstStyle/>
        <a:p>
          <a:r>
            <a:rPr lang="es-MX" sz="1000" dirty="0" smtClean="0"/>
            <a:t>31dic1947: incorporación de una aseguradora nacional (del estado).</a:t>
          </a:r>
          <a:endParaRPr lang="es-MX" sz="1000" dirty="0"/>
        </a:p>
      </dgm:t>
    </dgm:pt>
    <dgm:pt modelId="{81DC3699-2E67-4C52-8F73-0040CDB56183}" type="parTrans" cxnId="{879534B8-6B34-48F5-9620-ACDEADFBB7FA}">
      <dgm:prSet/>
      <dgm:spPr/>
      <dgm:t>
        <a:bodyPr/>
        <a:lstStyle/>
        <a:p>
          <a:endParaRPr lang="es-MX"/>
        </a:p>
      </dgm:t>
    </dgm:pt>
    <dgm:pt modelId="{D8479F48-E22A-44FF-AB3A-603A6DB64E59}" type="sibTrans" cxnId="{879534B8-6B34-48F5-9620-ACDEADFBB7FA}">
      <dgm:prSet/>
      <dgm:spPr/>
      <dgm:t>
        <a:bodyPr/>
        <a:lstStyle/>
        <a:p>
          <a:endParaRPr lang="es-MX"/>
        </a:p>
      </dgm:t>
    </dgm:pt>
    <dgm:pt modelId="{9605F3E2-EFC2-454A-844C-C80F0CBAB821}">
      <dgm:prSet phldrT="[Texto]"/>
      <dgm:spPr/>
      <dgm:t>
        <a:bodyPr/>
        <a:lstStyle/>
        <a:p>
          <a:r>
            <a:rPr lang="es-MX" dirty="0" smtClean="0"/>
            <a:t>1950-1960</a:t>
          </a:r>
          <a:endParaRPr lang="es-MX" dirty="0"/>
        </a:p>
      </dgm:t>
    </dgm:pt>
    <dgm:pt modelId="{8226F5BB-21D6-4B59-BB4F-8D89085EB616}" type="parTrans" cxnId="{D5594E4C-FA9B-4388-ADD4-F4E73101F57D}">
      <dgm:prSet/>
      <dgm:spPr/>
      <dgm:t>
        <a:bodyPr/>
        <a:lstStyle/>
        <a:p>
          <a:endParaRPr lang="es-MX"/>
        </a:p>
      </dgm:t>
    </dgm:pt>
    <dgm:pt modelId="{2B9A3E5A-93E4-4F48-8E09-FAD1A9DD4C7D}" type="sibTrans" cxnId="{D5594E4C-FA9B-4388-ADD4-F4E73101F57D}">
      <dgm:prSet/>
      <dgm:spPr/>
      <dgm:t>
        <a:bodyPr/>
        <a:lstStyle/>
        <a:p>
          <a:endParaRPr lang="es-MX"/>
        </a:p>
      </dgm:t>
    </dgm:pt>
    <dgm:pt modelId="{0344AACB-A4C7-4323-8CA4-8E09145AD7D1}">
      <dgm:prSet phldrT="[Texto]" custT="1"/>
      <dgm:spPr/>
      <dgm:t>
        <a:bodyPr/>
        <a:lstStyle/>
        <a:p>
          <a:r>
            <a:rPr lang="es-MX" sz="1000" dirty="0" smtClean="0"/>
            <a:t>5ene1952: régimen de inversiones.</a:t>
          </a:r>
          <a:endParaRPr lang="es-MX" sz="1000" dirty="0"/>
        </a:p>
      </dgm:t>
    </dgm:pt>
    <dgm:pt modelId="{00B35EE9-9CA2-4BDE-8F85-D4585F3DB124}" type="parTrans" cxnId="{04E71776-C8D8-45D2-B29E-1959C0B5AC6A}">
      <dgm:prSet/>
      <dgm:spPr/>
      <dgm:t>
        <a:bodyPr/>
        <a:lstStyle/>
        <a:p>
          <a:endParaRPr lang="es-MX"/>
        </a:p>
      </dgm:t>
    </dgm:pt>
    <dgm:pt modelId="{EB05A4B7-98C4-424F-9B9D-424A188014C4}" type="sibTrans" cxnId="{04E71776-C8D8-45D2-B29E-1959C0B5AC6A}">
      <dgm:prSet/>
      <dgm:spPr/>
      <dgm:t>
        <a:bodyPr/>
        <a:lstStyle/>
        <a:p>
          <a:endParaRPr lang="es-MX"/>
        </a:p>
      </dgm:t>
    </dgm:pt>
    <dgm:pt modelId="{29792645-AF11-44C3-9F29-DD529527E06F}">
      <dgm:prSet phldrT="[Texto]" custT="1"/>
      <dgm:spPr/>
      <dgm:t>
        <a:bodyPr/>
        <a:lstStyle/>
        <a:p>
          <a:r>
            <a:rPr lang="es-MX" sz="1000" dirty="0" smtClean="0"/>
            <a:t>31dic1953: régimen de inversiones; arbitraje.</a:t>
          </a:r>
          <a:endParaRPr lang="es-MX" sz="1000" dirty="0"/>
        </a:p>
      </dgm:t>
    </dgm:pt>
    <dgm:pt modelId="{18CB60B6-C4CF-46F4-AF39-09E6787BA063}" type="parTrans" cxnId="{5CEA4BA2-19EE-48B3-8CFE-D5BC76D1CD53}">
      <dgm:prSet/>
      <dgm:spPr/>
      <dgm:t>
        <a:bodyPr/>
        <a:lstStyle/>
        <a:p>
          <a:endParaRPr lang="es-MX"/>
        </a:p>
      </dgm:t>
    </dgm:pt>
    <dgm:pt modelId="{52C95FE8-B2D3-4351-9535-ABCE97ACD8B8}" type="sibTrans" cxnId="{5CEA4BA2-19EE-48B3-8CFE-D5BC76D1CD53}">
      <dgm:prSet/>
      <dgm:spPr/>
      <dgm:t>
        <a:bodyPr/>
        <a:lstStyle/>
        <a:p>
          <a:endParaRPr lang="es-MX"/>
        </a:p>
      </dgm:t>
    </dgm:pt>
    <dgm:pt modelId="{6F128BAD-0E65-4416-9501-6564F770791D}">
      <dgm:prSet phldrT="[Texto]" custT="1"/>
      <dgm:spPr/>
      <dgm:t>
        <a:bodyPr/>
        <a:lstStyle/>
        <a:p>
          <a:r>
            <a:rPr lang="es-MX" sz="1000" dirty="0" smtClean="0"/>
            <a:t>16feb1949: inversiones </a:t>
          </a:r>
          <a:r>
            <a:rPr lang="es-MX" sz="1000" dirty="0" smtClean="0">
              <a:sym typeface="Wingdings" panose="05000000000000000000" pitchFamily="2" charset="2"/>
            </a:rPr>
            <a:t> diversificación de riesgos.</a:t>
          </a:r>
          <a:endParaRPr lang="es-MX" sz="1000" dirty="0"/>
        </a:p>
      </dgm:t>
    </dgm:pt>
    <dgm:pt modelId="{B5D7B5A9-E962-4FBC-8540-A3702BE0C9AA}" type="parTrans" cxnId="{C9C7533E-C28E-46DD-A79A-99719F901C50}">
      <dgm:prSet/>
      <dgm:spPr/>
      <dgm:t>
        <a:bodyPr/>
        <a:lstStyle/>
        <a:p>
          <a:endParaRPr lang="es-MX"/>
        </a:p>
      </dgm:t>
    </dgm:pt>
    <dgm:pt modelId="{CF1FAA23-B05C-40A8-9466-C2896BC1D362}" type="sibTrans" cxnId="{C9C7533E-C28E-46DD-A79A-99719F901C50}">
      <dgm:prSet/>
      <dgm:spPr/>
      <dgm:t>
        <a:bodyPr/>
        <a:lstStyle/>
        <a:p>
          <a:endParaRPr lang="es-MX"/>
        </a:p>
      </dgm:t>
    </dgm:pt>
    <dgm:pt modelId="{929FB884-80EF-44D1-9A0D-2E3DF5B90D96}">
      <dgm:prSet phldrT="[Texto]" custT="1"/>
      <dgm:spPr/>
      <dgm:t>
        <a:bodyPr/>
        <a:lstStyle/>
        <a:p>
          <a:r>
            <a:rPr lang="es-MX" sz="1000" dirty="0" smtClean="0"/>
            <a:t>31dic1956: régimen de inversiones; capital.</a:t>
          </a:r>
          <a:endParaRPr lang="es-MX" sz="1000" dirty="0"/>
        </a:p>
      </dgm:t>
    </dgm:pt>
    <dgm:pt modelId="{D56813E1-DA87-43E4-820B-BD74E8A7E921}" type="parTrans" cxnId="{9A36ABD7-E991-4810-8C82-7D12BC87AE26}">
      <dgm:prSet/>
      <dgm:spPr/>
      <dgm:t>
        <a:bodyPr/>
        <a:lstStyle/>
        <a:p>
          <a:endParaRPr lang="es-MX"/>
        </a:p>
      </dgm:t>
    </dgm:pt>
    <dgm:pt modelId="{CAFC1650-CDA8-4A27-B730-3591442EBE11}" type="sibTrans" cxnId="{9A36ABD7-E991-4810-8C82-7D12BC87AE26}">
      <dgm:prSet/>
      <dgm:spPr/>
      <dgm:t>
        <a:bodyPr/>
        <a:lstStyle/>
        <a:p>
          <a:endParaRPr lang="es-MX"/>
        </a:p>
      </dgm:t>
    </dgm:pt>
    <dgm:pt modelId="{5C1C0F62-BB15-4263-9659-7CA49CD4FBC0}">
      <dgm:prSet/>
      <dgm:spPr/>
      <dgm:t>
        <a:bodyPr/>
        <a:lstStyle/>
        <a:p>
          <a:r>
            <a:rPr lang="es-MX" dirty="0" smtClean="0"/>
            <a:t>1960-1970</a:t>
          </a:r>
          <a:endParaRPr lang="es-MX" dirty="0"/>
        </a:p>
      </dgm:t>
    </dgm:pt>
    <dgm:pt modelId="{72DE3DBB-9E06-4209-BADF-6D8B73352C37}" type="parTrans" cxnId="{D91B9205-2AFE-4380-98FD-7F5B8FD08232}">
      <dgm:prSet/>
      <dgm:spPr/>
      <dgm:t>
        <a:bodyPr/>
        <a:lstStyle/>
        <a:p>
          <a:endParaRPr lang="es-MX"/>
        </a:p>
      </dgm:t>
    </dgm:pt>
    <dgm:pt modelId="{65603AC9-D713-409C-A7DB-87113707ACBE}" type="sibTrans" cxnId="{D91B9205-2AFE-4380-98FD-7F5B8FD08232}">
      <dgm:prSet/>
      <dgm:spPr/>
      <dgm:t>
        <a:bodyPr/>
        <a:lstStyle/>
        <a:p>
          <a:endParaRPr lang="es-MX"/>
        </a:p>
      </dgm:t>
    </dgm:pt>
    <dgm:pt modelId="{181B27EB-4035-4783-8A75-00FD9C7D3704}">
      <dgm:prSet/>
      <dgm:spPr/>
      <dgm:t>
        <a:bodyPr/>
        <a:lstStyle/>
        <a:p>
          <a:r>
            <a:rPr lang="es-MX" dirty="0" smtClean="0"/>
            <a:t>1970-1980</a:t>
          </a:r>
          <a:endParaRPr lang="es-MX" dirty="0"/>
        </a:p>
      </dgm:t>
    </dgm:pt>
    <dgm:pt modelId="{006F1EAF-6517-4F7E-900D-F4E1384F742A}" type="parTrans" cxnId="{8267CFB4-DCC9-413A-A28F-939643EF321E}">
      <dgm:prSet/>
      <dgm:spPr/>
      <dgm:t>
        <a:bodyPr/>
        <a:lstStyle/>
        <a:p>
          <a:endParaRPr lang="es-MX"/>
        </a:p>
      </dgm:t>
    </dgm:pt>
    <dgm:pt modelId="{F45BEAD4-8014-4CA8-AADE-85CE2F829B9D}" type="sibTrans" cxnId="{8267CFB4-DCC9-413A-A28F-939643EF321E}">
      <dgm:prSet/>
      <dgm:spPr/>
      <dgm:t>
        <a:bodyPr/>
        <a:lstStyle/>
        <a:p>
          <a:endParaRPr lang="es-MX"/>
        </a:p>
      </dgm:t>
    </dgm:pt>
    <dgm:pt modelId="{97F771EE-692E-425B-B513-20D1A7470143}">
      <dgm:prSet/>
      <dgm:spPr/>
      <dgm:t>
        <a:bodyPr/>
        <a:lstStyle/>
        <a:p>
          <a:r>
            <a:rPr lang="es-MX" dirty="0" smtClean="0"/>
            <a:t>1980-1990</a:t>
          </a:r>
          <a:endParaRPr lang="es-MX" dirty="0"/>
        </a:p>
      </dgm:t>
    </dgm:pt>
    <dgm:pt modelId="{83EC9359-6364-4046-8364-5905ED7F8990}" type="parTrans" cxnId="{B2F34942-63AC-42CF-BE1D-82FAB5498F0B}">
      <dgm:prSet/>
      <dgm:spPr/>
      <dgm:t>
        <a:bodyPr/>
        <a:lstStyle/>
        <a:p>
          <a:endParaRPr lang="es-MX"/>
        </a:p>
      </dgm:t>
    </dgm:pt>
    <dgm:pt modelId="{EF09190E-423C-42CE-8320-649AC5FC4F5D}" type="sibTrans" cxnId="{B2F34942-63AC-42CF-BE1D-82FAB5498F0B}">
      <dgm:prSet/>
      <dgm:spPr/>
      <dgm:t>
        <a:bodyPr/>
        <a:lstStyle/>
        <a:p>
          <a:endParaRPr lang="es-MX"/>
        </a:p>
      </dgm:t>
    </dgm:pt>
    <dgm:pt modelId="{D44D661B-2731-4796-935B-F5E2E4087A63}">
      <dgm:prSet custT="1"/>
      <dgm:spPr/>
      <dgm:t>
        <a:bodyPr/>
        <a:lstStyle/>
        <a:p>
          <a:r>
            <a:rPr lang="es-MX" sz="1000" dirty="0" smtClean="0"/>
            <a:t>30dic1963: arbitraje</a:t>
          </a:r>
          <a:endParaRPr lang="es-MX" sz="1000" dirty="0"/>
        </a:p>
      </dgm:t>
    </dgm:pt>
    <dgm:pt modelId="{97380725-AA0B-4372-916A-7D720F9A6B2D}" type="parTrans" cxnId="{29E79537-6E37-49D7-90C6-149F224745E7}">
      <dgm:prSet/>
      <dgm:spPr/>
      <dgm:t>
        <a:bodyPr/>
        <a:lstStyle/>
        <a:p>
          <a:endParaRPr lang="es-MX"/>
        </a:p>
      </dgm:t>
    </dgm:pt>
    <dgm:pt modelId="{AF8120BE-36BA-4547-92A8-13DC1F462826}" type="sibTrans" cxnId="{29E79537-6E37-49D7-90C6-149F224745E7}">
      <dgm:prSet/>
      <dgm:spPr/>
      <dgm:t>
        <a:bodyPr/>
        <a:lstStyle/>
        <a:p>
          <a:endParaRPr lang="es-MX"/>
        </a:p>
      </dgm:t>
    </dgm:pt>
    <dgm:pt modelId="{AE0DEC96-2247-45F3-9A5A-6B775EE5E9F2}">
      <dgm:prSet custT="1"/>
      <dgm:spPr/>
      <dgm:t>
        <a:bodyPr/>
        <a:lstStyle/>
        <a:p>
          <a:r>
            <a:rPr lang="es-MX" sz="1000" dirty="0" smtClean="0"/>
            <a:t>30dic1965: régimen de inversiones</a:t>
          </a:r>
          <a:endParaRPr lang="es-MX" sz="1000" dirty="0"/>
        </a:p>
      </dgm:t>
    </dgm:pt>
    <dgm:pt modelId="{73FA8182-9218-41A7-81FC-E7D54B314909}" type="parTrans" cxnId="{DF04EC7E-3B1C-43A4-9A8D-67BA7713D996}">
      <dgm:prSet/>
      <dgm:spPr/>
      <dgm:t>
        <a:bodyPr/>
        <a:lstStyle/>
        <a:p>
          <a:endParaRPr lang="es-MX"/>
        </a:p>
      </dgm:t>
    </dgm:pt>
    <dgm:pt modelId="{BDB768DC-B41D-449F-A41C-F43838D29BF9}" type="sibTrans" cxnId="{DF04EC7E-3B1C-43A4-9A8D-67BA7713D996}">
      <dgm:prSet/>
      <dgm:spPr/>
      <dgm:t>
        <a:bodyPr/>
        <a:lstStyle/>
        <a:p>
          <a:endParaRPr lang="es-MX"/>
        </a:p>
      </dgm:t>
    </dgm:pt>
    <dgm:pt modelId="{5C33DB9F-428B-4E03-BFF2-62219B4AB697}">
      <dgm:prSet custT="1"/>
      <dgm:spPr/>
      <dgm:t>
        <a:bodyPr/>
        <a:lstStyle/>
        <a:p>
          <a:r>
            <a:rPr lang="es-MX" sz="1050" dirty="0" smtClean="0"/>
            <a:t>19nov1974:ajuste por Ley de Crédito</a:t>
          </a:r>
          <a:endParaRPr lang="es-MX" sz="1050" dirty="0"/>
        </a:p>
      </dgm:t>
    </dgm:pt>
    <dgm:pt modelId="{E63548D2-3D54-4130-AF45-A3A2C0DA0D9C}" type="parTrans" cxnId="{B7629915-5CD1-4D79-9B77-1E3A3FB9F6E8}">
      <dgm:prSet/>
      <dgm:spPr/>
      <dgm:t>
        <a:bodyPr/>
        <a:lstStyle/>
        <a:p>
          <a:endParaRPr lang="es-MX"/>
        </a:p>
      </dgm:t>
    </dgm:pt>
    <dgm:pt modelId="{8CEE074B-34FC-4AB5-A221-FA2059904BAC}" type="sibTrans" cxnId="{B7629915-5CD1-4D79-9B77-1E3A3FB9F6E8}">
      <dgm:prSet/>
      <dgm:spPr/>
      <dgm:t>
        <a:bodyPr/>
        <a:lstStyle/>
        <a:p>
          <a:endParaRPr lang="es-MX"/>
        </a:p>
      </dgm:t>
    </dgm:pt>
    <dgm:pt modelId="{9DB71022-E6A8-4A5C-ACF8-164D3C6C7B07}">
      <dgm:prSet custT="1"/>
      <dgm:spPr/>
      <dgm:t>
        <a:bodyPr/>
        <a:lstStyle/>
        <a:p>
          <a:r>
            <a:rPr lang="es-MX" sz="1050" dirty="0" smtClean="0"/>
            <a:t>2ene1975: régimen de inversiones</a:t>
          </a:r>
          <a:endParaRPr lang="es-MX" sz="1050" dirty="0"/>
        </a:p>
      </dgm:t>
    </dgm:pt>
    <dgm:pt modelId="{01BAA030-453D-4E7B-A5E6-8BDFEE98DFFD}" type="parTrans" cxnId="{19AB1003-5D3B-4CC7-ABD1-BBF696041F49}">
      <dgm:prSet/>
      <dgm:spPr/>
      <dgm:t>
        <a:bodyPr/>
        <a:lstStyle/>
        <a:p>
          <a:endParaRPr lang="es-MX"/>
        </a:p>
      </dgm:t>
    </dgm:pt>
    <dgm:pt modelId="{4BB0DDE8-7A8B-462E-A7D3-9BDF17376EDD}" type="sibTrans" cxnId="{19AB1003-5D3B-4CC7-ABD1-BBF696041F49}">
      <dgm:prSet/>
      <dgm:spPr/>
      <dgm:t>
        <a:bodyPr/>
        <a:lstStyle/>
        <a:p>
          <a:endParaRPr lang="es-MX"/>
        </a:p>
      </dgm:t>
    </dgm:pt>
    <dgm:pt modelId="{6D1E3377-F3CA-41CD-BD60-16D0559E41A3}">
      <dgm:prSet custT="1"/>
      <dgm:spPr/>
      <dgm:t>
        <a:bodyPr/>
        <a:lstStyle/>
        <a:p>
          <a:r>
            <a:rPr lang="es-MX" sz="1000" baseline="0" dirty="0" smtClean="0">
              <a:solidFill>
                <a:schemeClr val="accent5"/>
              </a:solidFill>
            </a:rPr>
            <a:t>7ene1981: gobierno corporativo (comisarios)</a:t>
          </a:r>
          <a:r>
            <a:rPr lang="es-MX" sz="1000" dirty="0" smtClean="0"/>
            <a:t>; capital; régimen de inversiones.</a:t>
          </a:r>
          <a:endParaRPr lang="es-MX" sz="1000" dirty="0"/>
        </a:p>
      </dgm:t>
    </dgm:pt>
    <dgm:pt modelId="{27389A55-9B3C-434E-B62B-4DF1321042BC}" type="parTrans" cxnId="{72ED23D9-222E-475D-85CA-DE7768DC55CF}">
      <dgm:prSet/>
      <dgm:spPr/>
      <dgm:t>
        <a:bodyPr/>
        <a:lstStyle/>
        <a:p>
          <a:endParaRPr lang="es-MX"/>
        </a:p>
      </dgm:t>
    </dgm:pt>
    <dgm:pt modelId="{2F7F11DE-E11B-44FD-AFCD-22622DD7AA99}" type="sibTrans" cxnId="{72ED23D9-222E-475D-85CA-DE7768DC55CF}">
      <dgm:prSet/>
      <dgm:spPr/>
      <dgm:t>
        <a:bodyPr/>
        <a:lstStyle/>
        <a:p>
          <a:endParaRPr lang="es-MX"/>
        </a:p>
      </dgm:t>
    </dgm:pt>
    <dgm:pt modelId="{C61E9234-944C-453B-913A-E3CCF619B5A8}">
      <dgm:prSet custT="1"/>
      <dgm:spPr/>
      <dgm:t>
        <a:bodyPr/>
        <a:lstStyle/>
        <a:p>
          <a:r>
            <a:rPr lang="es-MX" sz="1000" dirty="0" smtClean="0"/>
            <a:t>27dic1983: arbitraje</a:t>
          </a:r>
          <a:endParaRPr lang="es-MX" sz="1000" dirty="0"/>
        </a:p>
      </dgm:t>
    </dgm:pt>
    <dgm:pt modelId="{2548E830-F55A-482B-899D-EDA6C9BA7A1D}" type="parTrans" cxnId="{51437C81-4BA8-4015-BED2-DADBF0151DDF}">
      <dgm:prSet/>
      <dgm:spPr/>
      <dgm:t>
        <a:bodyPr/>
        <a:lstStyle/>
        <a:p>
          <a:endParaRPr lang="es-MX"/>
        </a:p>
      </dgm:t>
    </dgm:pt>
    <dgm:pt modelId="{046EB94C-EC64-4A8A-8FF5-B25E120D6142}" type="sibTrans" cxnId="{51437C81-4BA8-4015-BED2-DADBF0151DDF}">
      <dgm:prSet/>
      <dgm:spPr/>
      <dgm:t>
        <a:bodyPr/>
        <a:lstStyle/>
        <a:p>
          <a:endParaRPr lang="es-MX"/>
        </a:p>
      </dgm:t>
    </dgm:pt>
    <dgm:pt modelId="{9AAB4464-9C1D-4A00-922B-7C56693D18C0}">
      <dgm:prSet custT="1"/>
      <dgm:spPr/>
      <dgm:t>
        <a:bodyPr/>
        <a:lstStyle/>
        <a:p>
          <a:r>
            <a:rPr lang="es-MX" sz="1000" dirty="0" smtClean="0"/>
            <a:t>14ene1985: reservas; operación agencias.</a:t>
          </a:r>
          <a:endParaRPr lang="es-MX" sz="1000" dirty="0"/>
        </a:p>
      </dgm:t>
    </dgm:pt>
    <dgm:pt modelId="{F4DDEAEC-88F4-4E4F-B5D0-861E37FFBAD0}" type="parTrans" cxnId="{8609AB3A-4A94-4F90-AE92-B89CA5D3D161}">
      <dgm:prSet/>
      <dgm:spPr/>
      <dgm:t>
        <a:bodyPr/>
        <a:lstStyle/>
        <a:p>
          <a:endParaRPr lang="es-MX"/>
        </a:p>
      </dgm:t>
    </dgm:pt>
    <dgm:pt modelId="{3AD37B57-6E88-40F9-AE20-7F4A46425FE0}" type="sibTrans" cxnId="{8609AB3A-4A94-4F90-AE92-B89CA5D3D161}">
      <dgm:prSet/>
      <dgm:spPr/>
      <dgm:t>
        <a:bodyPr/>
        <a:lstStyle/>
        <a:p>
          <a:endParaRPr lang="es-MX"/>
        </a:p>
      </dgm:t>
    </dgm:pt>
    <dgm:pt modelId="{1CA205B2-9CD2-4B99-B8E9-D389A1CE5468}" type="pres">
      <dgm:prSet presAssocID="{915B0B5F-B9AC-49D5-AC5B-57ABDFD382BF}" presName="Name0" presStyleCnt="0">
        <dgm:presLayoutVars>
          <dgm:dir/>
          <dgm:animLvl val="lvl"/>
          <dgm:resizeHandles val="exact"/>
        </dgm:presLayoutVars>
      </dgm:prSet>
      <dgm:spPr/>
      <dgm:t>
        <a:bodyPr/>
        <a:lstStyle/>
        <a:p>
          <a:endParaRPr lang="es-MX"/>
        </a:p>
      </dgm:t>
    </dgm:pt>
    <dgm:pt modelId="{6FEB516E-7BB6-4572-BAF7-7248503BCD13}" type="pres">
      <dgm:prSet presAssocID="{7F19A9EF-E070-479E-9E79-4EFAB0F8D8A3}" presName="linNode" presStyleCnt="0"/>
      <dgm:spPr/>
    </dgm:pt>
    <dgm:pt modelId="{E2CA7146-CDC9-4B68-8806-CEAEF8553B86}" type="pres">
      <dgm:prSet presAssocID="{7F19A9EF-E070-479E-9E79-4EFAB0F8D8A3}" presName="parentText" presStyleLbl="node1" presStyleIdx="0" presStyleCnt="6">
        <dgm:presLayoutVars>
          <dgm:chMax val="1"/>
          <dgm:bulletEnabled val="1"/>
        </dgm:presLayoutVars>
      </dgm:prSet>
      <dgm:spPr/>
      <dgm:t>
        <a:bodyPr/>
        <a:lstStyle/>
        <a:p>
          <a:endParaRPr lang="es-MX"/>
        </a:p>
      </dgm:t>
    </dgm:pt>
    <dgm:pt modelId="{EBFF0E9E-9C30-443A-AC47-3F663C79F32C}" type="pres">
      <dgm:prSet presAssocID="{7F19A9EF-E070-479E-9E79-4EFAB0F8D8A3}" presName="descendantText" presStyleLbl="alignAccFollowNode1" presStyleIdx="0" presStyleCnt="6">
        <dgm:presLayoutVars>
          <dgm:bulletEnabled val="1"/>
        </dgm:presLayoutVars>
      </dgm:prSet>
      <dgm:spPr/>
      <dgm:t>
        <a:bodyPr/>
        <a:lstStyle/>
        <a:p>
          <a:endParaRPr lang="es-MX"/>
        </a:p>
      </dgm:t>
    </dgm:pt>
    <dgm:pt modelId="{5DFC9E9A-D00F-478E-8C03-967A0480A102}" type="pres">
      <dgm:prSet presAssocID="{0D6C9CDE-3E9F-45A9-B96C-91E49F598E5B}" presName="sp" presStyleCnt="0"/>
      <dgm:spPr/>
    </dgm:pt>
    <dgm:pt modelId="{1DB05B68-6AC9-4B47-AF90-F6238A9FD1ED}" type="pres">
      <dgm:prSet presAssocID="{9AEA5F9C-10AC-4759-A509-DEA14D273894}" presName="linNode" presStyleCnt="0"/>
      <dgm:spPr/>
    </dgm:pt>
    <dgm:pt modelId="{7C823948-F98A-4A76-BFD7-6EF6E18FBBF5}" type="pres">
      <dgm:prSet presAssocID="{9AEA5F9C-10AC-4759-A509-DEA14D273894}" presName="parentText" presStyleLbl="node1" presStyleIdx="1" presStyleCnt="6">
        <dgm:presLayoutVars>
          <dgm:chMax val="1"/>
          <dgm:bulletEnabled val="1"/>
        </dgm:presLayoutVars>
      </dgm:prSet>
      <dgm:spPr/>
      <dgm:t>
        <a:bodyPr/>
        <a:lstStyle/>
        <a:p>
          <a:endParaRPr lang="es-MX"/>
        </a:p>
      </dgm:t>
    </dgm:pt>
    <dgm:pt modelId="{7B50F1A8-BB76-43A5-9C92-C98A35A767CE}" type="pres">
      <dgm:prSet presAssocID="{9AEA5F9C-10AC-4759-A509-DEA14D273894}" presName="descendantText" presStyleLbl="alignAccFollowNode1" presStyleIdx="1" presStyleCnt="6">
        <dgm:presLayoutVars>
          <dgm:bulletEnabled val="1"/>
        </dgm:presLayoutVars>
      </dgm:prSet>
      <dgm:spPr/>
      <dgm:t>
        <a:bodyPr/>
        <a:lstStyle/>
        <a:p>
          <a:endParaRPr lang="es-MX"/>
        </a:p>
      </dgm:t>
    </dgm:pt>
    <dgm:pt modelId="{ECAB9010-84A9-48EC-B16F-F18B0CAF86C0}" type="pres">
      <dgm:prSet presAssocID="{8E3B745F-9E8D-48B5-A5BF-7A04BFAFC834}" presName="sp" presStyleCnt="0"/>
      <dgm:spPr/>
    </dgm:pt>
    <dgm:pt modelId="{79B0B6AC-D9BA-4E14-8DF3-EB5C6E4E6FAD}" type="pres">
      <dgm:prSet presAssocID="{9605F3E2-EFC2-454A-844C-C80F0CBAB821}" presName="linNode" presStyleCnt="0"/>
      <dgm:spPr/>
    </dgm:pt>
    <dgm:pt modelId="{7AE4C32B-EBDB-4644-9CCC-A14FA1F96FD8}" type="pres">
      <dgm:prSet presAssocID="{9605F3E2-EFC2-454A-844C-C80F0CBAB821}" presName="parentText" presStyleLbl="node1" presStyleIdx="2" presStyleCnt="6">
        <dgm:presLayoutVars>
          <dgm:chMax val="1"/>
          <dgm:bulletEnabled val="1"/>
        </dgm:presLayoutVars>
      </dgm:prSet>
      <dgm:spPr/>
      <dgm:t>
        <a:bodyPr/>
        <a:lstStyle/>
        <a:p>
          <a:endParaRPr lang="es-MX"/>
        </a:p>
      </dgm:t>
    </dgm:pt>
    <dgm:pt modelId="{6ED3B59D-CE09-4DB6-B185-EC8FA9A60086}" type="pres">
      <dgm:prSet presAssocID="{9605F3E2-EFC2-454A-844C-C80F0CBAB821}" presName="descendantText" presStyleLbl="alignAccFollowNode1" presStyleIdx="2" presStyleCnt="6">
        <dgm:presLayoutVars>
          <dgm:bulletEnabled val="1"/>
        </dgm:presLayoutVars>
      </dgm:prSet>
      <dgm:spPr/>
      <dgm:t>
        <a:bodyPr/>
        <a:lstStyle/>
        <a:p>
          <a:endParaRPr lang="es-MX"/>
        </a:p>
      </dgm:t>
    </dgm:pt>
    <dgm:pt modelId="{5DC8FAA1-1631-4E8F-A829-C1E336AA0200}" type="pres">
      <dgm:prSet presAssocID="{2B9A3E5A-93E4-4F48-8E09-FAD1A9DD4C7D}" presName="sp" presStyleCnt="0"/>
      <dgm:spPr/>
    </dgm:pt>
    <dgm:pt modelId="{CF03FF16-E4AE-4D83-A1D0-F7C30BAE5B2F}" type="pres">
      <dgm:prSet presAssocID="{5C1C0F62-BB15-4263-9659-7CA49CD4FBC0}" presName="linNode" presStyleCnt="0"/>
      <dgm:spPr/>
    </dgm:pt>
    <dgm:pt modelId="{7F4D60D7-EE47-40AB-A7A4-748313A04BD7}" type="pres">
      <dgm:prSet presAssocID="{5C1C0F62-BB15-4263-9659-7CA49CD4FBC0}" presName="parentText" presStyleLbl="node1" presStyleIdx="3" presStyleCnt="6">
        <dgm:presLayoutVars>
          <dgm:chMax val="1"/>
          <dgm:bulletEnabled val="1"/>
        </dgm:presLayoutVars>
      </dgm:prSet>
      <dgm:spPr/>
      <dgm:t>
        <a:bodyPr/>
        <a:lstStyle/>
        <a:p>
          <a:endParaRPr lang="es-MX"/>
        </a:p>
      </dgm:t>
    </dgm:pt>
    <dgm:pt modelId="{B6E5EC89-36A3-4822-B8E3-22447DB45FE4}" type="pres">
      <dgm:prSet presAssocID="{5C1C0F62-BB15-4263-9659-7CA49CD4FBC0}" presName="descendantText" presStyleLbl="alignAccFollowNode1" presStyleIdx="3" presStyleCnt="6">
        <dgm:presLayoutVars>
          <dgm:bulletEnabled val="1"/>
        </dgm:presLayoutVars>
      </dgm:prSet>
      <dgm:spPr/>
      <dgm:t>
        <a:bodyPr/>
        <a:lstStyle/>
        <a:p>
          <a:endParaRPr lang="es-MX"/>
        </a:p>
      </dgm:t>
    </dgm:pt>
    <dgm:pt modelId="{821E9145-4DFB-4714-8635-98A958687C33}" type="pres">
      <dgm:prSet presAssocID="{65603AC9-D713-409C-A7DB-87113707ACBE}" presName="sp" presStyleCnt="0"/>
      <dgm:spPr/>
    </dgm:pt>
    <dgm:pt modelId="{A30D3601-1B5E-40BC-8D77-4593616A41BA}" type="pres">
      <dgm:prSet presAssocID="{181B27EB-4035-4783-8A75-00FD9C7D3704}" presName="linNode" presStyleCnt="0"/>
      <dgm:spPr/>
    </dgm:pt>
    <dgm:pt modelId="{C4F37896-7FDE-48A4-920C-D9C2A1413BFE}" type="pres">
      <dgm:prSet presAssocID="{181B27EB-4035-4783-8A75-00FD9C7D3704}" presName="parentText" presStyleLbl="node1" presStyleIdx="4" presStyleCnt="6">
        <dgm:presLayoutVars>
          <dgm:chMax val="1"/>
          <dgm:bulletEnabled val="1"/>
        </dgm:presLayoutVars>
      </dgm:prSet>
      <dgm:spPr/>
      <dgm:t>
        <a:bodyPr/>
        <a:lstStyle/>
        <a:p>
          <a:endParaRPr lang="es-MX"/>
        </a:p>
      </dgm:t>
    </dgm:pt>
    <dgm:pt modelId="{B4B81FF8-08DB-43D1-AB6C-D5D0890986F5}" type="pres">
      <dgm:prSet presAssocID="{181B27EB-4035-4783-8A75-00FD9C7D3704}" presName="descendantText" presStyleLbl="alignAccFollowNode1" presStyleIdx="4" presStyleCnt="6">
        <dgm:presLayoutVars>
          <dgm:bulletEnabled val="1"/>
        </dgm:presLayoutVars>
      </dgm:prSet>
      <dgm:spPr/>
      <dgm:t>
        <a:bodyPr/>
        <a:lstStyle/>
        <a:p>
          <a:endParaRPr lang="es-MX"/>
        </a:p>
      </dgm:t>
    </dgm:pt>
    <dgm:pt modelId="{E0A393BF-064F-4314-ADD8-CB1CBCE872AF}" type="pres">
      <dgm:prSet presAssocID="{F45BEAD4-8014-4CA8-AADE-85CE2F829B9D}" presName="sp" presStyleCnt="0"/>
      <dgm:spPr/>
    </dgm:pt>
    <dgm:pt modelId="{893E495F-D6FA-4E32-8CD3-C7887677A6D0}" type="pres">
      <dgm:prSet presAssocID="{97F771EE-692E-425B-B513-20D1A7470143}" presName="linNode" presStyleCnt="0"/>
      <dgm:spPr/>
    </dgm:pt>
    <dgm:pt modelId="{A71F9BFA-DA8A-4B16-BE00-80AD49ADF6A9}" type="pres">
      <dgm:prSet presAssocID="{97F771EE-692E-425B-B513-20D1A7470143}" presName="parentText" presStyleLbl="node1" presStyleIdx="5" presStyleCnt="6">
        <dgm:presLayoutVars>
          <dgm:chMax val="1"/>
          <dgm:bulletEnabled val="1"/>
        </dgm:presLayoutVars>
      </dgm:prSet>
      <dgm:spPr/>
      <dgm:t>
        <a:bodyPr/>
        <a:lstStyle/>
        <a:p>
          <a:endParaRPr lang="es-MX"/>
        </a:p>
      </dgm:t>
    </dgm:pt>
    <dgm:pt modelId="{B182E723-0300-48AC-A6AD-D8300248BE9A}" type="pres">
      <dgm:prSet presAssocID="{97F771EE-692E-425B-B513-20D1A7470143}" presName="descendantText" presStyleLbl="alignAccFollowNode1" presStyleIdx="5" presStyleCnt="6">
        <dgm:presLayoutVars>
          <dgm:bulletEnabled val="1"/>
        </dgm:presLayoutVars>
      </dgm:prSet>
      <dgm:spPr/>
      <dgm:t>
        <a:bodyPr/>
        <a:lstStyle/>
        <a:p>
          <a:endParaRPr lang="es-MX"/>
        </a:p>
      </dgm:t>
    </dgm:pt>
  </dgm:ptLst>
  <dgm:cxnLst>
    <dgm:cxn modelId="{CFA4DDDE-DF8E-4F5E-93D6-220902AC426E}" type="presOf" srcId="{D44D661B-2731-4796-935B-F5E2E4087A63}" destId="{B6E5EC89-36A3-4822-B8E3-22447DB45FE4}" srcOrd="0" destOrd="0" presId="urn:microsoft.com/office/officeart/2005/8/layout/vList5"/>
    <dgm:cxn modelId="{DF04EC7E-3B1C-43A4-9A8D-67BA7713D996}" srcId="{5C1C0F62-BB15-4263-9659-7CA49CD4FBC0}" destId="{AE0DEC96-2247-45F3-9A5A-6B775EE5E9F2}" srcOrd="1" destOrd="0" parTransId="{73FA8182-9218-41A7-81FC-E7D54B314909}" sibTransId="{BDB768DC-B41D-449F-A41C-F43838D29BF9}"/>
    <dgm:cxn modelId="{4AFE0B9C-1A9D-41D5-A966-75CADB169C35}" type="presOf" srcId="{F709FECE-F0AE-4AA0-B54A-678997855BF9}" destId="{7B50F1A8-BB76-43A5-9C92-C98A35A767CE}" srcOrd="0" destOrd="1" presId="urn:microsoft.com/office/officeart/2005/8/layout/vList5"/>
    <dgm:cxn modelId="{43FBFC4F-E076-424F-9219-D28414651BF3}" type="presOf" srcId="{9AEA5F9C-10AC-4759-A509-DEA14D273894}" destId="{7C823948-F98A-4A76-BFD7-6EF6E18FBBF5}" srcOrd="0" destOrd="0" presId="urn:microsoft.com/office/officeart/2005/8/layout/vList5"/>
    <dgm:cxn modelId="{D5594E4C-FA9B-4388-ADD4-F4E73101F57D}" srcId="{915B0B5F-B9AC-49D5-AC5B-57ABDFD382BF}" destId="{9605F3E2-EFC2-454A-844C-C80F0CBAB821}" srcOrd="2" destOrd="0" parTransId="{8226F5BB-21D6-4B59-BB4F-8D89085EB616}" sibTransId="{2B9A3E5A-93E4-4F48-8E09-FAD1A9DD4C7D}"/>
    <dgm:cxn modelId="{D9C03DC4-4E3B-4C7F-968C-2893E4BD58B1}" type="presOf" srcId="{C61E9234-944C-453B-913A-E3CCF619B5A8}" destId="{B182E723-0300-48AC-A6AD-D8300248BE9A}" srcOrd="0" destOrd="1" presId="urn:microsoft.com/office/officeart/2005/8/layout/vList5"/>
    <dgm:cxn modelId="{03305C42-5771-4151-AF23-FDE99B01021C}" type="presOf" srcId="{29792645-AF11-44C3-9F29-DD529527E06F}" destId="{6ED3B59D-CE09-4DB6-B185-EC8FA9A60086}" srcOrd="0" destOrd="1" presId="urn:microsoft.com/office/officeart/2005/8/layout/vList5"/>
    <dgm:cxn modelId="{AACADD86-9DB7-48CA-A4DC-495BF984E5B7}" type="presOf" srcId="{9AAB4464-9C1D-4A00-922B-7C56693D18C0}" destId="{B182E723-0300-48AC-A6AD-D8300248BE9A}" srcOrd="0" destOrd="2" presId="urn:microsoft.com/office/officeart/2005/8/layout/vList5"/>
    <dgm:cxn modelId="{4BF078DB-E7E6-4C27-9387-2490214D3FFF}" srcId="{7F19A9EF-E070-479E-9E79-4EFAB0F8D8A3}" destId="{C99111C7-1167-4732-82A8-71D986BFD134}" srcOrd="0" destOrd="0" parTransId="{2AD2BB2E-429E-4F49-B0A5-C7540E64CFA8}" sibTransId="{2482B2DC-C519-42D2-ACB4-0F04D3C21B66}"/>
    <dgm:cxn modelId="{8609AB3A-4A94-4F90-AE92-B89CA5D3D161}" srcId="{97F771EE-692E-425B-B513-20D1A7470143}" destId="{9AAB4464-9C1D-4A00-922B-7C56693D18C0}" srcOrd="2" destOrd="0" parTransId="{F4DDEAEC-88F4-4E4F-B5D0-861E37FFBAD0}" sibTransId="{3AD37B57-6E88-40F9-AE20-7F4A46425FE0}"/>
    <dgm:cxn modelId="{29E79537-6E37-49D7-90C6-149F224745E7}" srcId="{5C1C0F62-BB15-4263-9659-7CA49CD4FBC0}" destId="{D44D661B-2731-4796-935B-F5E2E4087A63}" srcOrd="0" destOrd="0" parTransId="{97380725-AA0B-4372-916A-7D720F9A6B2D}" sibTransId="{AF8120BE-36BA-4547-92A8-13DC1F462826}"/>
    <dgm:cxn modelId="{4C56094F-0E2D-4EAC-8782-B10B900C88D8}" type="presOf" srcId="{5C1C0F62-BB15-4263-9659-7CA49CD4FBC0}" destId="{7F4D60D7-EE47-40AB-A7A4-748313A04BD7}" srcOrd="0" destOrd="0" presId="urn:microsoft.com/office/officeart/2005/8/layout/vList5"/>
    <dgm:cxn modelId="{3A868A30-E209-45F0-B6F8-F2420D26EBC4}" type="presOf" srcId="{7F19A9EF-E070-479E-9E79-4EFAB0F8D8A3}" destId="{E2CA7146-CDC9-4B68-8806-CEAEF8553B86}" srcOrd="0" destOrd="0" presId="urn:microsoft.com/office/officeart/2005/8/layout/vList5"/>
    <dgm:cxn modelId="{24E90C37-210F-4D4E-B87D-FB2B4E0B1229}" type="presOf" srcId="{AE0DEC96-2247-45F3-9A5A-6B775EE5E9F2}" destId="{B6E5EC89-36A3-4822-B8E3-22447DB45FE4}" srcOrd="0" destOrd="1" presId="urn:microsoft.com/office/officeart/2005/8/layout/vList5"/>
    <dgm:cxn modelId="{F70C04B9-FB13-434C-92FC-C9A8F5CE893A}" type="presOf" srcId="{9605F3E2-EFC2-454A-844C-C80F0CBAB821}" destId="{7AE4C32B-EBDB-4644-9CCC-A14FA1F96FD8}" srcOrd="0" destOrd="0" presId="urn:microsoft.com/office/officeart/2005/8/layout/vList5"/>
    <dgm:cxn modelId="{4C724F28-4239-4A5C-B85E-6988936E5447}" type="presOf" srcId="{94AAF006-534C-4297-9C07-63B0F33C3A56}" destId="{7B50F1A8-BB76-43A5-9C92-C98A35A767CE}" srcOrd="0" destOrd="0" presId="urn:microsoft.com/office/officeart/2005/8/layout/vList5"/>
    <dgm:cxn modelId="{828D83CA-15E2-4593-955B-74AE1B4A98D4}" type="presOf" srcId="{915B0B5F-B9AC-49D5-AC5B-57ABDFD382BF}" destId="{1CA205B2-9CD2-4B99-B8E9-D389A1CE5468}" srcOrd="0" destOrd="0" presId="urn:microsoft.com/office/officeart/2005/8/layout/vList5"/>
    <dgm:cxn modelId="{19AB1003-5D3B-4CC7-ABD1-BBF696041F49}" srcId="{181B27EB-4035-4783-8A75-00FD9C7D3704}" destId="{9DB71022-E6A8-4A5C-ACF8-164D3C6C7B07}" srcOrd="1" destOrd="0" parTransId="{01BAA030-453D-4E7B-A5E6-8BDFEE98DFFD}" sibTransId="{4BB0DDE8-7A8B-462E-A7D3-9BDF17376EDD}"/>
    <dgm:cxn modelId="{72ED23D9-222E-475D-85CA-DE7768DC55CF}" srcId="{97F771EE-692E-425B-B513-20D1A7470143}" destId="{6D1E3377-F3CA-41CD-BD60-16D0559E41A3}" srcOrd="0" destOrd="0" parTransId="{27389A55-9B3C-434E-B62B-4DF1321042BC}" sibTransId="{2F7F11DE-E11B-44FD-AFCD-22622DD7AA99}"/>
    <dgm:cxn modelId="{F21E2AD6-9B50-411E-B21E-20B3CBD198DC}" type="presOf" srcId="{0344AACB-A4C7-4323-8CA4-8E09145AD7D1}" destId="{6ED3B59D-CE09-4DB6-B185-EC8FA9A60086}" srcOrd="0" destOrd="0" presId="urn:microsoft.com/office/officeart/2005/8/layout/vList5"/>
    <dgm:cxn modelId="{8267CFB4-DCC9-413A-A28F-939643EF321E}" srcId="{915B0B5F-B9AC-49D5-AC5B-57ABDFD382BF}" destId="{181B27EB-4035-4783-8A75-00FD9C7D3704}" srcOrd="4" destOrd="0" parTransId="{006F1EAF-6517-4F7E-900D-F4E1384F742A}" sibTransId="{F45BEAD4-8014-4CA8-AADE-85CE2F829B9D}"/>
    <dgm:cxn modelId="{B7629915-5CD1-4D79-9B77-1E3A3FB9F6E8}" srcId="{181B27EB-4035-4783-8A75-00FD9C7D3704}" destId="{5C33DB9F-428B-4E03-BFF2-62219B4AB697}" srcOrd="0" destOrd="0" parTransId="{E63548D2-3D54-4130-AF45-A3A2C0DA0D9C}" sibTransId="{8CEE074B-34FC-4AB5-A221-FA2059904BAC}"/>
    <dgm:cxn modelId="{26E37EBC-B29E-40D5-BECE-CB251A74C72D}" srcId="{915B0B5F-B9AC-49D5-AC5B-57ABDFD382BF}" destId="{9AEA5F9C-10AC-4759-A509-DEA14D273894}" srcOrd="1" destOrd="0" parTransId="{8AEF1015-D551-46EE-9B87-56F4B47CEB58}" sibTransId="{8E3B745F-9E8D-48B5-A5BF-7A04BFAFC834}"/>
    <dgm:cxn modelId="{04E71776-C8D8-45D2-B29E-1959C0B5AC6A}" srcId="{9605F3E2-EFC2-454A-844C-C80F0CBAB821}" destId="{0344AACB-A4C7-4323-8CA4-8E09145AD7D1}" srcOrd="0" destOrd="0" parTransId="{00B35EE9-9CA2-4BDE-8F85-D4585F3DB124}" sibTransId="{EB05A4B7-98C4-424F-9B9D-424A188014C4}"/>
    <dgm:cxn modelId="{879534B8-6B34-48F5-9620-ACDEADFBB7FA}" srcId="{9AEA5F9C-10AC-4759-A509-DEA14D273894}" destId="{F709FECE-F0AE-4AA0-B54A-678997855BF9}" srcOrd="1" destOrd="0" parTransId="{81DC3699-2E67-4C52-8F73-0040CDB56183}" sibTransId="{D8479F48-E22A-44FF-AB3A-603A6DB64E59}"/>
    <dgm:cxn modelId="{9A36ABD7-E991-4810-8C82-7D12BC87AE26}" srcId="{9605F3E2-EFC2-454A-844C-C80F0CBAB821}" destId="{929FB884-80EF-44D1-9A0D-2E3DF5B90D96}" srcOrd="2" destOrd="0" parTransId="{D56813E1-DA87-43E4-820B-BD74E8A7E921}" sibTransId="{CAFC1650-CDA8-4A27-B730-3591442EBE11}"/>
    <dgm:cxn modelId="{7109BB7C-7F38-40E9-995B-2E4C58363A9B}" type="presOf" srcId="{97F771EE-692E-425B-B513-20D1A7470143}" destId="{A71F9BFA-DA8A-4B16-BE00-80AD49ADF6A9}" srcOrd="0" destOrd="0" presId="urn:microsoft.com/office/officeart/2005/8/layout/vList5"/>
    <dgm:cxn modelId="{6D8B1FD5-EBAF-4C1C-85AA-7CBD9ACB1066}" type="presOf" srcId="{181B27EB-4035-4783-8A75-00FD9C7D3704}" destId="{C4F37896-7FDE-48A4-920C-D9C2A1413BFE}" srcOrd="0" destOrd="0" presId="urn:microsoft.com/office/officeart/2005/8/layout/vList5"/>
    <dgm:cxn modelId="{C9C7533E-C28E-46DD-A79A-99719F901C50}" srcId="{9AEA5F9C-10AC-4759-A509-DEA14D273894}" destId="{6F128BAD-0E65-4416-9501-6564F770791D}" srcOrd="2" destOrd="0" parTransId="{B5D7B5A9-E962-4FBC-8540-A3702BE0C9AA}" sibTransId="{CF1FAA23-B05C-40A8-9466-C2896BC1D362}"/>
    <dgm:cxn modelId="{5CEA4BA2-19EE-48B3-8CFE-D5BC76D1CD53}" srcId="{9605F3E2-EFC2-454A-844C-C80F0CBAB821}" destId="{29792645-AF11-44C3-9F29-DD529527E06F}" srcOrd="1" destOrd="0" parTransId="{18CB60B6-C4CF-46F4-AF39-09E6787BA063}" sibTransId="{52C95FE8-B2D3-4351-9535-ABCE97ACD8B8}"/>
    <dgm:cxn modelId="{A7C04AF3-C09D-4817-A316-F8E6C5B94317}" type="presOf" srcId="{6D1E3377-F3CA-41CD-BD60-16D0559E41A3}" destId="{B182E723-0300-48AC-A6AD-D8300248BE9A}" srcOrd="0" destOrd="0" presId="urn:microsoft.com/office/officeart/2005/8/layout/vList5"/>
    <dgm:cxn modelId="{943DF734-AD21-4802-8A9E-0B0149DF6BD3}" type="presOf" srcId="{9DB71022-E6A8-4A5C-ACF8-164D3C6C7B07}" destId="{B4B81FF8-08DB-43D1-AB6C-D5D0890986F5}" srcOrd="0" destOrd="1" presId="urn:microsoft.com/office/officeart/2005/8/layout/vList5"/>
    <dgm:cxn modelId="{B2F34942-63AC-42CF-BE1D-82FAB5498F0B}" srcId="{915B0B5F-B9AC-49D5-AC5B-57ABDFD382BF}" destId="{97F771EE-692E-425B-B513-20D1A7470143}" srcOrd="5" destOrd="0" parTransId="{83EC9359-6364-4046-8364-5905ED7F8990}" sibTransId="{EF09190E-423C-42CE-8320-649AC5FC4F5D}"/>
    <dgm:cxn modelId="{A4363CE8-FD18-4153-A859-20C3487EF56A}" type="presOf" srcId="{929FB884-80EF-44D1-9A0D-2E3DF5B90D96}" destId="{6ED3B59D-CE09-4DB6-B185-EC8FA9A60086}" srcOrd="0" destOrd="2" presId="urn:microsoft.com/office/officeart/2005/8/layout/vList5"/>
    <dgm:cxn modelId="{D316F09E-CEDF-4DFD-9727-6418A5A311C4}" type="presOf" srcId="{C99111C7-1167-4732-82A8-71D986BFD134}" destId="{EBFF0E9E-9C30-443A-AC47-3F663C79F32C}" srcOrd="0" destOrd="0" presId="urn:microsoft.com/office/officeart/2005/8/layout/vList5"/>
    <dgm:cxn modelId="{E14C6FBC-0561-4169-8406-BF0865AEDD12}" srcId="{915B0B5F-B9AC-49D5-AC5B-57ABDFD382BF}" destId="{7F19A9EF-E070-479E-9E79-4EFAB0F8D8A3}" srcOrd="0" destOrd="0" parTransId="{09A23EA5-8084-416A-9ABC-7273ED0408B9}" sibTransId="{0D6C9CDE-3E9F-45A9-B96C-91E49F598E5B}"/>
    <dgm:cxn modelId="{D91B9205-2AFE-4380-98FD-7F5B8FD08232}" srcId="{915B0B5F-B9AC-49D5-AC5B-57ABDFD382BF}" destId="{5C1C0F62-BB15-4263-9659-7CA49CD4FBC0}" srcOrd="3" destOrd="0" parTransId="{72DE3DBB-9E06-4209-BADF-6D8B73352C37}" sibTransId="{65603AC9-D713-409C-A7DB-87113707ACBE}"/>
    <dgm:cxn modelId="{51437C81-4BA8-4015-BED2-DADBF0151DDF}" srcId="{97F771EE-692E-425B-B513-20D1A7470143}" destId="{C61E9234-944C-453B-913A-E3CCF619B5A8}" srcOrd="1" destOrd="0" parTransId="{2548E830-F55A-482B-899D-EDA6C9BA7A1D}" sibTransId="{046EB94C-EC64-4A8A-8FF5-B25E120D6142}"/>
    <dgm:cxn modelId="{510F5C64-2064-4AC5-B56A-E79E76504D6B}" type="presOf" srcId="{6F128BAD-0E65-4416-9501-6564F770791D}" destId="{7B50F1A8-BB76-43A5-9C92-C98A35A767CE}" srcOrd="0" destOrd="2" presId="urn:microsoft.com/office/officeart/2005/8/layout/vList5"/>
    <dgm:cxn modelId="{E7097B62-B438-4741-B10B-509C737D9C18}" srcId="{9AEA5F9C-10AC-4759-A509-DEA14D273894}" destId="{94AAF006-534C-4297-9C07-63B0F33C3A56}" srcOrd="0" destOrd="0" parTransId="{6931332A-DEB6-48DF-A3B0-2F725D87A1D5}" sibTransId="{D9D4E429-4117-48E4-BCFA-28A3EDB1F462}"/>
    <dgm:cxn modelId="{0E09E8BD-6F92-41A6-9C4B-6D02C4E56158}" type="presOf" srcId="{5C33DB9F-428B-4E03-BFF2-62219B4AB697}" destId="{B4B81FF8-08DB-43D1-AB6C-D5D0890986F5}" srcOrd="0" destOrd="0" presId="urn:microsoft.com/office/officeart/2005/8/layout/vList5"/>
    <dgm:cxn modelId="{38095585-B7AE-4B38-ACE6-58B43719E345}" type="presParOf" srcId="{1CA205B2-9CD2-4B99-B8E9-D389A1CE5468}" destId="{6FEB516E-7BB6-4572-BAF7-7248503BCD13}" srcOrd="0" destOrd="0" presId="urn:microsoft.com/office/officeart/2005/8/layout/vList5"/>
    <dgm:cxn modelId="{DC124CAE-1737-4F7D-BAB9-728349888A05}" type="presParOf" srcId="{6FEB516E-7BB6-4572-BAF7-7248503BCD13}" destId="{E2CA7146-CDC9-4B68-8806-CEAEF8553B86}" srcOrd="0" destOrd="0" presId="urn:microsoft.com/office/officeart/2005/8/layout/vList5"/>
    <dgm:cxn modelId="{573A3199-0822-4D11-94B4-18BAACFE5209}" type="presParOf" srcId="{6FEB516E-7BB6-4572-BAF7-7248503BCD13}" destId="{EBFF0E9E-9C30-443A-AC47-3F663C79F32C}" srcOrd="1" destOrd="0" presId="urn:microsoft.com/office/officeart/2005/8/layout/vList5"/>
    <dgm:cxn modelId="{B873DC3B-EC08-4528-B8A4-D7AA0334168C}" type="presParOf" srcId="{1CA205B2-9CD2-4B99-B8E9-D389A1CE5468}" destId="{5DFC9E9A-D00F-478E-8C03-967A0480A102}" srcOrd="1" destOrd="0" presId="urn:microsoft.com/office/officeart/2005/8/layout/vList5"/>
    <dgm:cxn modelId="{DCA9D714-572B-48EF-B432-09905BB030B2}" type="presParOf" srcId="{1CA205B2-9CD2-4B99-B8E9-D389A1CE5468}" destId="{1DB05B68-6AC9-4B47-AF90-F6238A9FD1ED}" srcOrd="2" destOrd="0" presId="urn:microsoft.com/office/officeart/2005/8/layout/vList5"/>
    <dgm:cxn modelId="{F324677C-E32B-4A12-9B84-62B748F23B39}" type="presParOf" srcId="{1DB05B68-6AC9-4B47-AF90-F6238A9FD1ED}" destId="{7C823948-F98A-4A76-BFD7-6EF6E18FBBF5}" srcOrd="0" destOrd="0" presId="urn:microsoft.com/office/officeart/2005/8/layout/vList5"/>
    <dgm:cxn modelId="{A67286C9-9D58-42CC-A8CF-CA6F243C5668}" type="presParOf" srcId="{1DB05B68-6AC9-4B47-AF90-F6238A9FD1ED}" destId="{7B50F1A8-BB76-43A5-9C92-C98A35A767CE}" srcOrd="1" destOrd="0" presId="urn:microsoft.com/office/officeart/2005/8/layout/vList5"/>
    <dgm:cxn modelId="{C7915E4E-37A2-4BDE-81F9-B0C0EF7DFC4C}" type="presParOf" srcId="{1CA205B2-9CD2-4B99-B8E9-D389A1CE5468}" destId="{ECAB9010-84A9-48EC-B16F-F18B0CAF86C0}" srcOrd="3" destOrd="0" presId="urn:microsoft.com/office/officeart/2005/8/layout/vList5"/>
    <dgm:cxn modelId="{CCE30F46-2BFA-4083-A3D7-EC2D2BFBFA5C}" type="presParOf" srcId="{1CA205B2-9CD2-4B99-B8E9-D389A1CE5468}" destId="{79B0B6AC-D9BA-4E14-8DF3-EB5C6E4E6FAD}" srcOrd="4" destOrd="0" presId="urn:microsoft.com/office/officeart/2005/8/layout/vList5"/>
    <dgm:cxn modelId="{F7578942-9B59-4E17-A8A9-D34268D6D60B}" type="presParOf" srcId="{79B0B6AC-D9BA-4E14-8DF3-EB5C6E4E6FAD}" destId="{7AE4C32B-EBDB-4644-9CCC-A14FA1F96FD8}" srcOrd="0" destOrd="0" presId="urn:microsoft.com/office/officeart/2005/8/layout/vList5"/>
    <dgm:cxn modelId="{083B3356-B619-4978-9EAB-E8DE75712EBC}" type="presParOf" srcId="{79B0B6AC-D9BA-4E14-8DF3-EB5C6E4E6FAD}" destId="{6ED3B59D-CE09-4DB6-B185-EC8FA9A60086}" srcOrd="1" destOrd="0" presId="urn:microsoft.com/office/officeart/2005/8/layout/vList5"/>
    <dgm:cxn modelId="{94130FCA-7EA2-4FA4-9395-3A7017A82FBB}" type="presParOf" srcId="{1CA205B2-9CD2-4B99-B8E9-D389A1CE5468}" destId="{5DC8FAA1-1631-4E8F-A829-C1E336AA0200}" srcOrd="5" destOrd="0" presId="urn:microsoft.com/office/officeart/2005/8/layout/vList5"/>
    <dgm:cxn modelId="{051F1886-B36D-45B0-B7BD-ABF0C6595C8A}" type="presParOf" srcId="{1CA205B2-9CD2-4B99-B8E9-D389A1CE5468}" destId="{CF03FF16-E4AE-4D83-A1D0-F7C30BAE5B2F}" srcOrd="6" destOrd="0" presId="urn:microsoft.com/office/officeart/2005/8/layout/vList5"/>
    <dgm:cxn modelId="{39BB9ABD-D5D3-46F2-8C92-D9A991439070}" type="presParOf" srcId="{CF03FF16-E4AE-4D83-A1D0-F7C30BAE5B2F}" destId="{7F4D60D7-EE47-40AB-A7A4-748313A04BD7}" srcOrd="0" destOrd="0" presId="urn:microsoft.com/office/officeart/2005/8/layout/vList5"/>
    <dgm:cxn modelId="{302F30BD-3D73-4152-8E13-4F8CB8A8CA9F}" type="presParOf" srcId="{CF03FF16-E4AE-4D83-A1D0-F7C30BAE5B2F}" destId="{B6E5EC89-36A3-4822-B8E3-22447DB45FE4}" srcOrd="1" destOrd="0" presId="urn:microsoft.com/office/officeart/2005/8/layout/vList5"/>
    <dgm:cxn modelId="{74A2E067-6214-4B3A-856D-3BFE390F3077}" type="presParOf" srcId="{1CA205B2-9CD2-4B99-B8E9-D389A1CE5468}" destId="{821E9145-4DFB-4714-8635-98A958687C33}" srcOrd="7" destOrd="0" presId="urn:microsoft.com/office/officeart/2005/8/layout/vList5"/>
    <dgm:cxn modelId="{E5DAFBCA-6B36-498C-81DD-1B37B7C38EC8}" type="presParOf" srcId="{1CA205B2-9CD2-4B99-B8E9-D389A1CE5468}" destId="{A30D3601-1B5E-40BC-8D77-4593616A41BA}" srcOrd="8" destOrd="0" presId="urn:microsoft.com/office/officeart/2005/8/layout/vList5"/>
    <dgm:cxn modelId="{A3D66A60-0B55-42EC-8E46-6BBEB3ACF495}" type="presParOf" srcId="{A30D3601-1B5E-40BC-8D77-4593616A41BA}" destId="{C4F37896-7FDE-48A4-920C-D9C2A1413BFE}" srcOrd="0" destOrd="0" presId="urn:microsoft.com/office/officeart/2005/8/layout/vList5"/>
    <dgm:cxn modelId="{DAA31B87-23C7-4A1C-93B9-38EC26F163D0}" type="presParOf" srcId="{A30D3601-1B5E-40BC-8D77-4593616A41BA}" destId="{B4B81FF8-08DB-43D1-AB6C-D5D0890986F5}" srcOrd="1" destOrd="0" presId="urn:microsoft.com/office/officeart/2005/8/layout/vList5"/>
    <dgm:cxn modelId="{CAC08158-1B6E-4537-B41E-F20E68EC9987}" type="presParOf" srcId="{1CA205B2-9CD2-4B99-B8E9-D389A1CE5468}" destId="{E0A393BF-064F-4314-ADD8-CB1CBCE872AF}" srcOrd="9" destOrd="0" presId="urn:microsoft.com/office/officeart/2005/8/layout/vList5"/>
    <dgm:cxn modelId="{8EED0C20-E44D-4583-B099-FA9C01F61920}" type="presParOf" srcId="{1CA205B2-9CD2-4B99-B8E9-D389A1CE5468}" destId="{893E495F-D6FA-4E32-8CD3-C7887677A6D0}" srcOrd="10" destOrd="0" presId="urn:microsoft.com/office/officeart/2005/8/layout/vList5"/>
    <dgm:cxn modelId="{3ADB6636-F901-4208-A9A4-3728AADFFBEE}" type="presParOf" srcId="{893E495F-D6FA-4E32-8CD3-C7887677A6D0}" destId="{A71F9BFA-DA8A-4B16-BE00-80AD49ADF6A9}" srcOrd="0" destOrd="0" presId="urn:microsoft.com/office/officeart/2005/8/layout/vList5"/>
    <dgm:cxn modelId="{ECB67EAE-6932-4C3B-A37A-6E9F7E99E46D}" type="presParOf" srcId="{893E495F-D6FA-4E32-8CD3-C7887677A6D0}" destId="{B182E723-0300-48AC-A6AD-D8300248BE9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5B0B5F-B9AC-49D5-AC5B-57ABDFD382BF}" type="doc">
      <dgm:prSet loTypeId="urn:microsoft.com/office/officeart/2005/8/layout/vList5" loCatId="list" qsTypeId="urn:microsoft.com/office/officeart/2005/8/quickstyle/simple1" qsCatId="simple" csTypeId="urn:microsoft.com/office/officeart/2005/8/colors/accent3_5" csCatId="accent3" phldr="1"/>
      <dgm:spPr/>
      <dgm:t>
        <a:bodyPr/>
        <a:lstStyle/>
        <a:p>
          <a:endParaRPr lang="es-MX"/>
        </a:p>
      </dgm:t>
    </dgm:pt>
    <dgm:pt modelId="{7F19A9EF-E070-479E-9E79-4EFAB0F8D8A3}">
      <dgm:prSet phldrT="[Texto]"/>
      <dgm:spPr/>
      <dgm:t>
        <a:bodyPr/>
        <a:lstStyle/>
        <a:p>
          <a:r>
            <a:rPr lang="es-MX" dirty="0" smtClean="0"/>
            <a:t>1990-2000</a:t>
          </a:r>
          <a:endParaRPr lang="es-MX" dirty="0"/>
        </a:p>
      </dgm:t>
    </dgm:pt>
    <dgm:pt modelId="{09A23EA5-8084-416A-9ABC-7273ED0408B9}" type="parTrans" cxnId="{E14C6FBC-0561-4169-8406-BF0865AEDD12}">
      <dgm:prSet/>
      <dgm:spPr/>
      <dgm:t>
        <a:bodyPr/>
        <a:lstStyle/>
        <a:p>
          <a:endParaRPr lang="es-MX"/>
        </a:p>
      </dgm:t>
    </dgm:pt>
    <dgm:pt modelId="{0D6C9CDE-3E9F-45A9-B96C-91E49F598E5B}" type="sibTrans" cxnId="{E14C6FBC-0561-4169-8406-BF0865AEDD12}">
      <dgm:prSet/>
      <dgm:spPr/>
      <dgm:t>
        <a:bodyPr/>
        <a:lstStyle/>
        <a:p>
          <a:endParaRPr lang="es-MX"/>
        </a:p>
      </dgm:t>
    </dgm:pt>
    <dgm:pt modelId="{C99111C7-1167-4732-82A8-71D986BFD134}">
      <dgm:prSet phldrT="[Texto]" custT="1"/>
      <dgm:spPr/>
      <dgm:t>
        <a:bodyPr/>
        <a:lstStyle/>
        <a:p>
          <a:r>
            <a:rPr lang="es-MX" sz="1000" baseline="0" dirty="0" smtClean="0">
              <a:solidFill>
                <a:schemeClr val="accent5"/>
              </a:solidFill>
            </a:rPr>
            <a:t>3ene1990: Gobierno Corporativo; Creación/Separación CNSF</a:t>
          </a:r>
          <a:r>
            <a:rPr lang="es-MX" sz="1000" dirty="0" smtClean="0"/>
            <a:t>.</a:t>
          </a:r>
          <a:endParaRPr lang="es-MX" sz="1000" dirty="0"/>
        </a:p>
      </dgm:t>
    </dgm:pt>
    <dgm:pt modelId="{2AD2BB2E-429E-4F49-B0A5-C7540E64CFA8}" type="parTrans" cxnId="{4BF078DB-E7E6-4C27-9387-2490214D3FFF}">
      <dgm:prSet/>
      <dgm:spPr/>
      <dgm:t>
        <a:bodyPr/>
        <a:lstStyle/>
        <a:p>
          <a:endParaRPr lang="es-MX"/>
        </a:p>
      </dgm:t>
    </dgm:pt>
    <dgm:pt modelId="{2482B2DC-C519-42D2-ACB4-0F04D3C21B66}" type="sibTrans" cxnId="{4BF078DB-E7E6-4C27-9387-2490214D3FFF}">
      <dgm:prSet/>
      <dgm:spPr/>
      <dgm:t>
        <a:bodyPr/>
        <a:lstStyle/>
        <a:p>
          <a:endParaRPr lang="es-MX"/>
        </a:p>
      </dgm:t>
    </dgm:pt>
    <dgm:pt modelId="{9AEA5F9C-10AC-4759-A509-DEA14D273894}">
      <dgm:prSet phldrT="[Texto]"/>
      <dgm:spPr/>
      <dgm:t>
        <a:bodyPr/>
        <a:lstStyle/>
        <a:p>
          <a:r>
            <a:rPr lang="es-MX" dirty="0" smtClean="0"/>
            <a:t>2000-2010</a:t>
          </a:r>
          <a:endParaRPr lang="es-MX" dirty="0"/>
        </a:p>
      </dgm:t>
    </dgm:pt>
    <dgm:pt modelId="{8AEF1015-D551-46EE-9B87-56F4B47CEB58}" type="parTrans" cxnId="{26E37EBC-B29E-40D5-BECE-CB251A74C72D}">
      <dgm:prSet/>
      <dgm:spPr/>
      <dgm:t>
        <a:bodyPr/>
        <a:lstStyle/>
        <a:p>
          <a:endParaRPr lang="es-MX"/>
        </a:p>
      </dgm:t>
    </dgm:pt>
    <dgm:pt modelId="{8E3B745F-9E8D-48B5-A5BF-7A04BFAFC834}" type="sibTrans" cxnId="{26E37EBC-B29E-40D5-BECE-CB251A74C72D}">
      <dgm:prSet/>
      <dgm:spPr/>
      <dgm:t>
        <a:bodyPr/>
        <a:lstStyle/>
        <a:p>
          <a:endParaRPr lang="es-MX"/>
        </a:p>
      </dgm:t>
    </dgm:pt>
    <dgm:pt modelId="{94AAF006-534C-4297-9C07-63B0F33C3A56}">
      <dgm:prSet phldrT="[Texto]" custT="1"/>
      <dgm:spPr/>
      <dgm:t>
        <a:bodyPr/>
        <a:lstStyle/>
        <a:p>
          <a:r>
            <a:rPr lang="es-MX" sz="1000" dirty="0" smtClean="0"/>
            <a:t>5ene2000: ajustes menores.</a:t>
          </a:r>
          <a:endParaRPr lang="es-MX" sz="1000" dirty="0"/>
        </a:p>
      </dgm:t>
    </dgm:pt>
    <dgm:pt modelId="{6931332A-DEB6-48DF-A3B0-2F725D87A1D5}" type="parTrans" cxnId="{E7097B62-B438-4741-B10B-509C737D9C18}">
      <dgm:prSet/>
      <dgm:spPr/>
      <dgm:t>
        <a:bodyPr/>
        <a:lstStyle/>
        <a:p>
          <a:endParaRPr lang="es-MX"/>
        </a:p>
      </dgm:t>
    </dgm:pt>
    <dgm:pt modelId="{D9D4E429-4117-48E4-BCFA-28A3EDB1F462}" type="sibTrans" cxnId="{E7097B62-B438-4741-B10B-509C737D9C18}">
      <dgm:prSet/>
      <dgm:spPr/>
      <dgm:t>
        <a:bodyPr/>
        <a:lstStyle/>
        <a:p>
          <a:endParaRPr lang="es-MX"/>
        </a:p>
      </dgm:t>
    </dgm:pt>
    <dgm:pt modelId="{F709FECE-F0AE-4AA0-B54A-678997855BF9}">
      <dgm:prSet phldrT="[Texto]" custT="1"/>
      <dgm:spPr/>
      <dgm:t>
        <a:bodyPr/>
        <a:lstStyle/>
        <a:p>
          <a:r>
            <a:rPr lang="es-MX" sz="1000" dirty="0" smtClean="0"/>
            <a:t>6jun2000: ajustes menores.</a:t>
          </a:r>
          <a:endParaRPr lang="es-MX" sz="1000" dirty="0"/>
        </a:p>
      </dgm:t>
    </dgm:pt>
    <dgm:pt modelId="{81DC3699-2E67-4C52-8F73-0040CDB56183}" type="parTrans" cxnId="{879534B8-6B34-48F5-9620-ACDEADFBB7FA}">
      <dgm:prSet/>
      <dgm:spPr/>
      <dgm:t>
        <a:bodyPr/>
        <a:lstStyle/>
        <a:p>
          <a:endParaRPr lang="es-MX"/>
        </a:p>
      </dgm:t>
    </dgm:pt>
    <dgm:pt modelId="{D8479F48-E22A-44FF-AB3A-603A6DB64E59}" type="sibTrans" cxnId="{879534B8-6B34-48F5-9620-ACDEADFBB7FA}">
      <dgm:prSet/>
      <dgm:spPr/>
      <dgm:t>
        <a:bodyPr/>
        <a:lstStyle/>
        <a:p>
          <a:endParaRPr lang="es-MX"/>
        </a:p>
      </dgm:t>
    </dgm:pt>
    <dgm:pt modelId="{9605F3E2-EFC2-454A-844C-C80F0CBAB821}">
      <dgm:prSet phldrT="[Texto]"/>
      <dgm:spPr/>
      <dgm:t>
        <a:bodyPr/>
        <a:lstStyle/>
        <a:p>
          <a:r>
            <a:rPr lang="es-MX" dirty="0" smtClean="0"/>
            <a:t>2013-2016</a:t>
          </a:r>
          <a:endParaRPr lang="es-MX" dirty="0"/>
        </a:p>
      </dgm:t>
    </dgm:pt>
    <dgm:pt modelId="{8226F5BB-21D6-4B59-BB4F-8D89085EB616}" type="parTrans" cxnId="{D5594E4C-FA9B-4388-ADD4-F4E73101F57D}">
      <dgm:prSet/>
      <dgm:spPr/>
      <dgm:t>
        <a:bodyPr/>
        <a:lstStyle/>
        <a:p>
          <a:endParaRPr lang="es-MX"/>
        </a:p>
      </dgm:t>
    </dgm:pt>
    <dgm:pt modelId="{2B9A3E5A-93E4-4F48-8E09-FAD1A9DD4C7D}" type="sibTrans" cxnId="{D5594E4C-FA9B-4388-ADD4-F4E73101F57D}">
      <dgm:prSet/>
      <dgm:spPr/>
      <dgm:t>
        <a:bodyPr/>
        <a:lstStyle/>
        <a:p>
          <a:endParaRPr lang="es-MX"/>
        </a:p>
      </dgm:t>
    </dgm:pt>
    <dgm:pt modelId="{0344AACB-A4C7-4323-8CA4-8E09145AD7D1}">
      <dgm:prSet phldrT="[Texto]" custT="1"/>
      <dgm:spPr/>
      <dgm:t>
        <a:bodyPr/>
        <a:lstStyle/>
        <a:p>
          <a:r>
            <a:rPr lang="es-MX" sz="1000" baseline="0" dirty="0" smtClean="0">
              <a:solidFill>
                <a:schemeClr val="accent5"/>
              </a:solidFill>
            </a:rPr>
            <a:t>4abr2013: Ley de Instituciones de Seguros y Fianzas (LISF)</a:t>
          </a:r>
          <a:endParaRPr lang="es-MX" sz="1000" baseline="0" dirty="0">
            <a:solidFill>
              <a:schemeClr val="accent5"/>
            </a:solidFill>
          </a:endParaRPr>
        </a:p>
      </dgm:t>
    </dgm:pt>
    <dgm:pt modelId="{00B35EE9-9CA2-4BDE-8F85-D4585F3DB124}" type="parTrans" cxnId="{04E71776-C8D8-45D2-B29E-1959C0B5AC6A}">
      <dgm:prSet/>
      <dgm:spPr/>
      <dgm:t>
        <a:bodyPr/>
        <a:lstStyle/>
        <a:p>
          <a:endParaRPr lang="es-MX"/>
        </a:p>
      </dgm:t>
    </dgm:pt>
    <dgm:pt modelId="{EB05A4B7-98C4-424F-9B9D-424A188014C4}" type="sibTrans" cxnId="{04E71776-C8D8-45D2-B29E-1959C0B5AC6A}">
      <dgm:prSet/>
      <dgm:spPr/>
      <dgm:t>
        <a:bodyPr/>
        <a:lstStyle/>
        <a:p>
          <a:endParaRPr lang="es-MX"/>
        </a:p>
      </dgm:t>
    </dgm:pt>
    <dgm:pt modelId="{29792645-AF11-44C3-9F29-DD529527E06F}">
      <dgm:prSet phldrT="[Texto]" custT="1"/>
      <dgm:spPr/>
      <dgm:t>
        <a:bodyPr/>
        <a:lstStyle/>
        <a:p>
          <a:r>
            <a:rPr lang="es-MX" sz="1000" baseline="0" dirty="0" smtClean="0">
              <a:solidFill>
                <a:srgbClr val="FF0000"/>
              </a:solidFill>
            </a:rPr>
            <a:t>4abr2015: Entrada en vigor de la LISF.</a:t>
          </a:r>
          <a:endParaRPr lang="es-MX" sz="1000" baseline="0" dirty="0">
            <a:solidFill>
              <a:srgbClr val="FF0000"/>
            </a:solidFill>
          </a:endParaRPr>
        </a:p>
      </dgm:t>
    </dgm:pt>
    <dgm:pt modelId="{18CB60B6-C4CF-46F4-AF39-09E6787BA063}" type="parTrans" cxnId="{5CEA4BA2-19EE-48B3-8CFE-D5BC76D1CD53}">
      <dgm:prSet/>
      <dgm:spPr/>
      <dgm:t>
        <a:bodyPr/>
        <a:lstStyle/>
        <a:p>
          <a:endParaRPr lang="es-MX"/>
        </a:p>
      </dgm:t>
    </dgm:pt>
    <dgm:pt modelId="{52C95FE8-B2D3-4351-9535-ABCE97ACD8B8}" type="sibTrans" cxnId="{5CEA4BA2-19EE-48B3-8CFE-D5BC76D1CD53}">
      <dgm:prSet/>
      <dgm:spPr/>
      <dgm:t>
        <a:bodyPr/>
        <a:lstStyle/>
        <a:p>
          <a:endParaRPr lang="es-MX"/>
        </a:p>
      </dgm:t>
    </dgm:pt>
    <dgm:pt modelId="{6F128BAD-0E65-4416-9501-6564F770791D}">
      <dgm:prSet phldrT="[Texto]" custT="1"/>
      <dgm:spPr/>
      <dgm:t>
        <a:bodyPr/>
        <a:lstStyle/>
        <a:p>
          <a:r>
            <a:rPr lang="es-MX" sz="1000" baseline="0" dirty="0" smtClean="0">
              <a:solidFill>
                <a:schemeClr val="accent5"/>
              </a:solidFill>
            </a:rPr>
            <a:t>16ene2002: Gobierno Corporativo </a:t>
          </a:r>
          <a:r>
            <a:rPr lang="es-MX" sz="1000" baseline="0" dirty="0" smtClean="0">
              <a:solidFill>
                <a:schemeClr val="accent5"/>
              </a:solidFill>
              <a:sym typeface="Wingdings" panose="05000000000000000000" pitchFamily="2" charset="2"/>
            </a:rPr>
            <a:t> Contralor Normativo; idoneidad miembros del Consejo; Auditores Externos; Actuarios Independientes  Acreditación conocimientos; Reservas; Liberalización OCDE y TLC.</a:t>
          </a:r>
          <a:endParaRPr lang="es-MX" sz="1000" baseline="0" dirty="0">
            <a:solidFill>
              <a:schemeClr val="accent5"/>
            </a:solidFill>
          </a:endParaRPr>
        </a:p>
      </dgm:t>
    </dgm:pt>
    <dgm:pt modelId="{B5D7B5A9-E962-4FBC-8540-A3702BE0C9AA}" type="parTrans" cxnId="{C9C7533E-C28E-46DD-A79A-99719F901C50}">
      <dgm:prSet/>
      <dgm:spPr/>
      <dgm:t>
        <a:bodyPr/>
        <a:lstStyle/>
        <a:p>
          <a:endParaRPr lang="es-MX"/>
        </a:p>
      </dgm:t>
    </dgm:pt>
    <dgm:pt modelId="{CF1FAA23-B05C-40A8-9466-C2896BC1D362}" type="sibTrans" cxnId="{C9C7533E-C28E-46DD-A79A-99719F901C50}">
      <dgm:prSet/>
      <dgm:spPr/>
      <dgm:t>
        <a:bodyPr/>
        <a:lstStyle/>
        <a:p>
          <a:endParaRPr lang="es-MX"/>
        </a:p>
      </dgm:t>
    </dgm:pt>
    <dgm:pt modelId="{51252CCA-474A-425F-B532-42AA69FCE4C1}">
      <dgm:prSet phldrT="[Texto]" custT="1"/>
      <dgm:spPr/>
      <dgm:t>
        <a:bodyPr/>
        <a:lstStyle/>
        <a:p>
          <a:r>
            <a:rPr lang="es-MX" sz="1000" baseline="0" dirty="0" smtClean="0">
              <a:solidFill>
                <a:schemeClr val="accent5"/>
              </a:solidFill>
            </a:rPr>
            <a:t>18jul1990: liberalización régimen inversiones.</a:t>
          </a:r>
          <a:endParaRPr lang="es-MX" sz="1000" baseline="0" dirty="0">
            <a:solidFill>
              <a:schemeClr val="accent5"/>
            </a:solidFill>
          </a:endParaRPr>
        </a:p>
      </dgm:t>
    </dgm:pt>
    <dgm:pt modelId="{3938407C-47EA-4C9E-8721-7DDE576B72FB}" type="parTrans" cxnId="{20A28CCB-F874-49DE-B8EE-AC73EFDEBD1D}">
      <dgm:prSet/>
      <dgm:spPr/>
      <dgm:t>
        <a:bodyPr/>
        <a:lstStyle/>
        <a:p>
          <a:endParaRPr lang="es-MX"/>
        </a:p>
      </dgm:t>
    </dgm:pt>
    <dgm:pt modelId="{34567BD3-E703-46D7-99D5-217DC0DD9705}" type="sibTrans" cxnId="{20A28CCB-F874-49DE-B8EE-AC73EFDEBD1D}">
      <dgm:prSet/>
      <dgm:spPr/>
      <dgm:t>
        <a:bodyPr/>
        <a:lstStyle/>
        <a:p>
          <a:endParaRPr lang="es-MX"/>
        </a:p>
      </dgm:t>
    </dgm:pt>
    <dgm:pt modelId="{9B80F13C-D77E-43A3-8062-AAC54271B4CD}">
      <dgm:prSet phldrT="[Texto]" custT="1"/>
      <dgm:spPr/>
      <dgm:t>
        <a:bodyPr/>
        <a:lstStyle/>
        <a:p>
          <a:r>
            <a:rPr lang="es-MX" sz="1000" dirty="0" smtClean="0"/>
            <a:t>14jul1993: arbitraje.</a:t>
          </a:r>
          <a:endParaRPr lang="es-MX" sz="1000" dirty="0"/>
        </a:p>
      </dgm:t>
    </dgm:pt>
    <dgm:pt modelId="{DAA30FBA-C2DE-41DE-A307-FE646E27CC2F}" type="parTrans" cxnId="{C56DA068-3157-4DB5-8CE3-6723FFF89DDF}">
      <dgm:prSet/>
      <dgm:spPr/>
      <dgm:t>
        <a:bodyPr/>
        <a:lstStyle/>
        <a:p>
          <a:endParaRPr lang="es-MX"/>
        </a:p>
      </dgm:t>
    </dgm:pt>
    <dgm:pt modelId="{79B552B6-CBB2-47D0-8A32-40634E004DA2}" type="sibTrans" cxnId="{C56DA068-3157-4DB5-8CE3-6723FFF89DDF}">
      <dgm:prSet/>
      <dgm:spPr/>
      <dgm:t>
        <a:bodyPr/>
        <a:lstStyle/>
        <a:p>
          <a:endParaRPr lang="es-MX"/>
        </a:p>
      </dgm:t>
    </dgm:pt>
    <dgm:pt modelId="{40456C87-0F86-4438-B80F-C84FEC837318}">
      <dgm:prSet phldrT="[Texto]" custT="1"/>
      <dgm:spPr/>
      <dgm:t>
        <a:bodyPr/>
        <a:lstStyle/>
        <a:p>
          <a:r>
            <a:rPr lang="es-MX" sz="1000" baseline="0" dirty="0" smtClean="0">
              <a:solidFill>
                <a:schemeClr val="accent5"/>
              </a:solidFill>
            </a:rPr>
            <a:t>23dic1993: mercado </a:t>
          </a:r>
          <a:r>
            <a:rPr lang="es-MX" sz="1000" baseline="0" dirty="0" smtClean="0">
              <a:solidFill>
                <a:schemeClr val="accent5"/>
              </a:solidFill>
              <a:sym typeface="Wingdings" panose="05000000000000000000" pitchFamily="2" charset="2"/>
            </a:rPr>
            <a:t> liberalización filiales.</a:t>
          </a:r>
          <a:endParaRPr lang="es-MX" sz="1000" baseline="0" dirty="0">
            <a:solidFill>
              <a:schemeClr val="accent5"/>
            </a:solidFill>
          </a:endParaRPr>
        </a:p>
      </dgm:t>
    </dgm:pt>
    <dgm:pt modelId="{02833492-B6ED-4593-AC94-777423BB0810}" type="parTrans" cxnId="{9B1233C7-33D4-4F6D-AD9E-010802149A05}">
      <dgm:prSet/>
      <dgm:spPr/>
      <dgm:t>
        <a:bodyPr/>
        <a:lstStyle/>
        <a:p>
          <a:endParaRPr lang="es-MX"/>
        </a:p>
      </dgm:t>
    </dgm:pt>
    <dgm:pt modelId="{468D7A76-432A-46DE-A936-533ED5DAFFBE}" type="sibTrans" cxnId="{9B1233C7-33D4-4F6D-AD9E-010802149A05}">
      <dgm:prSet/>
      <dgm:spPr/>
      <dgm:t>
        <a:bodyPr/>
        <a:lstStyle/>
        <a:p>
          <a:endParaRPr lang="es-MX"/>
        </a:p>
      </dgm:t>
    </dgm:pt>
    <dgm:pt modelId="{0A5EED39-8EB3-4529-846D-DCBE24542476}">
      <dgm:prSet phldrT="[Texto]" custT="1"/>
      <dgm:spPr/>
      <dgm:t>
        <a:bodyPr/>
        <a:lstStyle/>
        <a:p>
          <a:r>
            <a:rPr lang="es-MX" sz="1000" baseline="0" dirty="0" smtClean="0">
              <a:solidFill>
                <a:schemeClr val="accent5"/>
              </a:solidFill>
            </a:rPr>
            <a:t>19nov1995: mercado </a:t>
          </a:r>
          <a:r>
            <a:rPr lang="es-MX" sz="1000" baseline="0" dirty="0" smtClean="0">
              <a:solidFill>
                <a:schemeClr val="accent5"/>
              </a:solidFill>
              <a:sym typeface="Wingdings" panose="05000000000000000000" pitchFamily="2" charset="2"/>
            </a:rPr>
            <a:t> grupos financieros.</a:t>
          </a:r>
          <a:endParaRPr lang="es-MX" sz="1000" baseline="0" dirty="0">
            <a:solidFill>
              <a:schemeClr val="accent5"/>
            </a:solidFill>
          </a:endParaRPr>
        </a:p>
      </dgm:t>
    </dgm:pt>
    <dgm:pt modelId="{B24CA473-2B0C-45CA-A652-AD7E262A55CB}" type="parTrans" cxnId="{94488AC6-3E7D-424D-93E9-AD278792555B}">
      <dgm:prSet/>
      <dgm:spPr/>
      <dgm:t>
        <a:bodyPr/>
        <a:lstStyle/>
        <a:p>
          <a:endParaRPr lang="es-MX"/>
        </a:p>
      </dgm:t>
    </dgm:pt>
    <dgm:pt modelId="{3C040599-368E-4AB4-B7CC-0FF8F3C063F6}" type="sibTrans" cxnId="{94488AC6-3E7D-424D-93E9-AD278792555B}">
      <dgm:prSet/>
      <dgm:spPr/>
      <dgm:t>
        <a:bodyPr/>
        <a:lstStyle/>
        <a:p>
          <a:endParaRPr lang="es-MX"/>
        </a:p>
      </dgm:t>
    </dgm:pt>
    <dgm:pt modelId="{07F188E2-C2DA-40BC-8EEC-9DA854F05705}">
      <dgm:prSet phldrT="[Texto]" custT="1"/>
      <dgm:spPr/>
      <dgm:t>
        <a:bodyPr/>
        <a:lstStyle/>
        <a:p>
          <a:r>
            <a:rPr lang="es-MX" sz="1000" baseline="0" dirty="0" smtClean="0">
              <a:solidFill>
                <a:schemeClr val="accent5"/>
              </a:solidFill>
            </a:rPr>
            <a:t>23may1996: Seguros Pensiones derivados de la Seguridad Social.</a:t>
          </a:r>
          <a:endParaRPr lang="es-MX" sz="1000" baseline="0" dirty="0">
            <a:solidFill>
              <a:schemeClr val="accent5"/>
            </a:solidFill>
          </a:endParaRPr>
        </a:p>
      </dgm:t>
    </dgm:pt>
    <dgm:pt modelId="{84BE25C2-61D8-433B-B6D0-DD7E21A8D6C4}" type="parTrans" cxnId="{D25A0767-294C-474E-A5CB-111C9FEF9E0A}">
      <dgm:prSet/>
      <dgm:spPr/>
      <dgm:t>
        <a:bodyPr/>
        <a:lstStyle/>
        <a:p>
          <a:endParaRPr lang="es-MX"/>
        </a:p>
      </dgm:t>
    </dgm:pt>
    <dgm:pt modelId="{E741A486-3E31-44FE-9804-FC1C5CC6D307}" type="sibTrans" cxnId="{D25A0767-294C-474E-A5CB-111C9FEF9E0A}">
      <dgm:prSet/>
      <dgm:spPr/>
      <dgm:t>
        <a:bodyPr/>
        <a:lstStyle/>
        <a:p>
          <a:endParaRPr lang="es-MX"/>
        </a:p>
      </dgm:t>
    </dgm:pt>
    <dgm:pt modelId="{5F9F4910-39C4-43E7-97B7-0D0A706A4E4F}">
      <dgm:prSet phldrT="[Texto]" custT="1"/>
      <dgm:spPr/>
      <dgm:t>
        <a:bodyPr/>
        <a:lstStyle/>
        <a:p>
          <a:r>
            <a:rPr lang="es-MX" sz="1000" baseline="0" dirty="0" smtClean="0">
              <a:solidFill>
                <a:schemeClr val="accent5"/>
              </a:solidFill>
            </a:rPr>
            <a:t>3ene1997: mercado ramos de seguros.</a:t>
          </a:r>
          <a:endParaRPr lang="es-MX" sz="1000" baseline="0" dirty="0">
            <a:solidFill>
              <a:schemeClr val="accent5"/>
            </a:solidFill>
          </a:endParaRPr>
        </a:p>
      </dgm:t>
    </dgm:pt>
    <dgm:pt modelId="{CF3A3F90-53DD-4DD5-B0FF-195F927BB457}" type="parTrans" cxnId="{B68770B9-BF66-42EF-938A-8D675F44A05D}">
      <dgm:prSet/>
      <dgm:spPr/>
      <dgm:t>
        <a:bodyPr/>
        <a:lstStyle/>
        <a:p>
          <a:endParaRPr lang="es-MX"/>
        </a:p>
      </dgm:t>
    </dgm:pt>
    <dgm:pt modelId="{835C6C9E-213E-4783-9E56-1D5876872873}" type="sibTrans" cxnId="{B68770B9-BF66-42EF-938A-8D675F44A05D}">
      <dgm:prSet/>
      <dgm:spPr/>
      <dgm:t>
        <a:bodyPr/>
        <a:lstStyle/>
        <a:p>
          <a:endParaRPr lang="es-MX"/>
        </a:p>
      </dgm:t>
    </dgm:pt>
    <dgm:pt modelId="{84353649-A1AD-4C05-BF2B-FEAC49634BCA}">
      <dgm:prSet phldrT="[Texto]" custT="1"/>
      <dgm:spPr/>
      <dgm:t>
        <a:bodyPr/>
        <a:lstStyle/>
        <a:p>
          <a:r>
            <a:rPr lang="es-MX" sz="1000" dirty="0" smtClean="0"/>
            <a:t>7may 1997:ajuste menor.</a:t>
          </a:r>
          <a:endParaRPr lang="es-MX" sz="1000" dirty="0"/>
        </a:p>
      </dgm:t>
    </dgm:pt>
    <dgm:pt modelId="{5F62D4A6-327F-4F86-B3E7-598E72279AF9}" type="parTrans" cxnId="{B3DEB756-3C27-4907-8881-26B00BE4FF35}">
      <dgm:prSet/>
      <dgm:spPr/>
      <dgm:t>
        <a:bodyPr/>
        <a:lstStyle/>
        <a:p>
          <a:endParaRPr lang="es-MX"/>
        </a:p>
      </dgm:t>
    </dgm:pt>
    <dgm:pt modelId="{FE27B717-B5B5-44C8-9812-92DB07F7CA69}" type="sibTrans" cxnId="{B3DEB756-3C27-4907-8881-26B00BE4FF35}">
      <dgm:prSet/>
      <dgm:spPr/>
      <dgm:t>
        <a:bodyPr/>
        <a:lstStyle/>
        <a:p>
          <a:endParaRPr lang="es-MX"/>
        </a:p>
      </dgm:t>
    </dgm:pt>
    <dgm:pt modelId="{16854C86-83B4-4923-A81F-455C3C7BBB5D}">
      <dgm:prSet phldrT="[Texto]" custT="1"/>
      <dgm:spPr/>
      <dgm:t>
        <a:bodyPr/>
        <a:lstStyle/>
        <a:p>
          <a:r>
            <a:rPr lang="es-MX" sz="1000" baseline="0" dirty="0" smtClean="0">
              <a:solidFill>
                <a:schemeClr val="accent5"/>
              </a:solidFill>
            </a:rPr>
            <a:t>18ene1999: mercado </a:t>
          </a:r>
          <a:r>
            <a:rPr lang="es-MX" sz="1000" baseline="0" dirty="0" smtClean="0">
              <a:solidFill>
                <a:schemeClr val="accent5"/>
              </a:solidFill>
              <a:sym typeface="Wingdings" panose="05000000000000000000" pitchFamily="2" charset="2"/>
            </a:rPr>
            <a:t> </a:t>
          </a:r>
          <a:r>
            <a:rPr lang="es-MX" sz="1000" baseline="0" dirty="0" err="1" smtClean="0">
              <a:solidFill>
                <a:schemeClr val="accent5"/>
              </a:solidFill>
              <a:sym typeface="Wingdings" panose="05000000000000000000" pitchFamily="2" charset="2"/>
            </a:rPr>
            <a:t>Condusef</a:t>
          </a:r>
          <a:r>
            <a:rPr lang="es-MX" sz="1000" baseline="0" dirty="0" smtClean="0">
              <a:solidFill>
                <a:schemeClr val="accent5"/>
              </a:solidFill>
              <a:sym typeface="Wingdings" panose="05000000000000000000" pitchFamily="2" charset="2"/>
            </a:rPr>
            <a:t>.</a:t>
          </a:r>
          <a:endParaRPr lang="es-MX" sz="1000" baseline="0" dirty="0">
            <a:solidFill>
              <a:schemeClr val="accent5"/>
            </a:solidFill>
          </a:endParaRPr>
        </a:p>
      </dgm:t>
    </dgm:pt>
    <dgm:pt modelId="{5A401E0A-236A-4161-876F-A78849DD3830}" type="parTrans" cxnId="{6AA2217E-2852-4F1D-9E82-2FB0072E6E04}">
      <dgm:prSet/>
      <dgm:spPr/>
      <dgm:t>
        <a:bodyPr/>
        <a:lstStyle/>
        <a:p>
          <a:endParaRPr lang="es-MX"/>
        </a:p>
      </dgm:t>
    </dgm:pt>
    <dgm:pt modelId="{0BE11F0C-8CB3-44DD-BFED-4975B88FB539}" type="sibTrans" cxnId="{6AA2217E-2852-4F1D-9E82-2FB0072E6E04}">
      <dgm:prSet/>
      <dgm:spPr/>
      <dgm:t>
        <a:bodyPr/>
        <a:lstStyle/>
        <a:p>
          <a:endParaRPr lang="es-MX"/>
        </a:p>
      </dgm:t>
    </dgm:pt>
    <dgm:pt modelId="{E18DCBC5-2B39-439A-B231-DA4BA9BEDCF8}">
      <dgm:prSet phldrT="[Texto]" custT="1"/>
      <dgm:spPr/>
      <dgm:t>
        <a:bodyPr/>
        <a:lstStyle/>
        <a:p>
          <a:r>
            <a:rPr lang="es-MX" sz="1000" baseline="0" dirty="0" smtClean="0">
              <a:solidFill>
                <a:schemeClr val="accent5"/>
              </a:solidFill>
            </a:rPr>
            <a:t>31dic1999: seguros de salud.</a:t>
          </a:r>
          <a:endParaRPr lang="es-MX" sz="1000" baseline="0" dirty="0">
            <a:solidFill>
              <a:schemeClr val="accent5"/>
            </a:solidFill>
          </a:endParaRPr>
        </a:p>
      </dgm:t>
    </dgm:pt>
    <dgm:pt modelId="{8076B866-4297-43C0-BBAB-3029F12DBC00}" type="parTrans" cxnId="{612660A2-1EF2-402F-B0C0-FA1FEF9404C7}">
      <dgm:prSet/>
      <dgm:spPr/>
      <dgm:t>
        <a:bodyPr/>
        <a:lstStyle/>
        <a:p>
          <a:endParaRPr lang="es-MX"/>
        </a:p>
      </dgm:t>
    </dgm:pt>
    <dgm:pt modelId="{7C65A5BD-8EA5-4C03-89D1-0F63803724CA}" type="sibTrans" cxnId="{612660A2-1EF2-402F-B0C0-FA1FEF9404C7}">
      <dgm:prSet/>
      <dgm:spPr/>
      <dgm:t>
        <a:bodyPr/>
        <a:lstStyle/>
        <a:p>
          <a:endParaRPr lang="es-MX"/>
        </a:p>
      </dgm:t>
    </dgm:pt>
    <dgm:pt modelId="{9E32A2A8-4608-4F8F-B244-A4FB39A818A9}">
      <dgm:prSet phldrT="[Texto]" custT="1"/>
      <dgm:spPr/>
      <dgm:t>
        <a:bodyPr/>
        <a:lstStyle/>
        <a:p>
          <a:r>
            <a:rPr lang="es-MX" sz="1000" baseline="0" dirty="0" smtClean="0">
              <a:solidFill>
                <a:schemeClr val="accent5"/>
              </a:solidFill>
            </a:rPr>
            <a:t>13jun2003: pasivos.</a:t>
          </a:r>
          <a:endParaRPr lang="es-MX" sz="1000" baseline="0" dirty="0">
            <a:solidFill>
              <a:schemeClr val="accent5"/>
            </a:solidFill>
          </a:endParaRPr>
        </a:p>
      </dgm:t>
    </dgm:pt>
    <dgm:pt modelId="{E4756D9A-04DE-4273-8882-AFB6C236C88D}" type="parTrans" cxnId="{E8A7F9BD-4B4A-4BC7-A544-0F1E133592C4}">
      <dgm:prSet/>
      <dgm:spPr/>
      <dgm:t>
        <a:bodyPr/>
        <a:lstStyle/>
        <a:p>
          <a:endParaRPr lang="es-MX"/>
        </a:p>
      </dgm:t>
    </dgm:pt>
    <dgm:pt modelId="{8F0CFE6D-76A3-4843-A033-300C5640790D}" type="sibTrans" cxnId="{E8A7F9BD-4B4A-4BC7-A544-0F1E133592C4}">
      <dgm:prSet/>
      <dgm:spPr/>
      <dgm:t>
        <a:bodyPr/>
        <a:lstStyle/>
        <a:p>
          <a:endParaRPr lang="es-MX"/>
        </a:p>
      </dgm:t>
    </dgm:pt>
    <dgm:pt modelId="{25C6A1B1-B367-42AD-82BA-194E69D84121}">
      <dgm:prSet phldrT="[Texto]" custT="1"/>
      <dgm:spPr/>
      <dgm:t>
        <a:bodyPr/>
        <a:lstStyle/>
        <a:p>
          <a:r>
            <a:rPr lang="es-MX" sz="1000" dirty="0" smtClean="0"/>
            <a:t>28ene2004: ajuste menor.</a:t>
          </a:r>
          <a:endParaRPr lang="es-MX" sz="1000" dirty="0"/>
        </a:p>
      </dgm:t>
    </dgm:pt>
    <dgm:pt modelId="{7C0B0606-A14D-41B8-9ED5-5D86F0AFABB7}" type="parTrans" cxnId="{1933AA55-0D9C-4823-A3F2-E1FFFC38CA03}">
      <dgm:prSet/>
      <dgm:spPr/>
      <dgm:t>
        <a:bodyPr/>
        <a:lstStyle/>
        <a:p>
          <a:endParaRPr lang="es-MX"/>
        </a:p>
      </dgm:t>
    </dgm:pt>
    <dgm:pt modelId="{837326D2-3087-43A8-BB20-A69EA1730512}" type="sibTrans" cxnId="{1933AA55-0D9C-4823-A3F2-E1FFFC38CA03}">
      <dgm:prSet/>
      <dgm:spPr/>
      <dgm:t>
        <a:bodyPr/>
        <a:lstStyle/>
        <a:p>
          <a:endParaRPr lang="es-MX"/>
        </a:p>
      </dgm:t>
    </dgm:pt>
    <dgm:pt modelId="{CBEB41A7-6F3F-499F-A842-502A31E42704}">
      <dgm:prSet phldrT="[Texto]" custT="1"/>
      <dgm:spPr/>
      <dgm:t>
        <a:bodyPr/>
        <a:lstStyle/>
        <a:p>
          <a:r>
            <a:rPr lang="es-MX" sz="1000" dirty="0" smtClean="0"/>
            <a:t>23feb2005:ajuste menor.</a:t>
          </a:r>
          <a:endParaRPr lang="es-MX" sz="1000" dirty="0"/>
        </a:p>
      </dgm:t>
    </dgm:pt>
    <dgm:pt modelId="{11778B21-34C7-4348-9180-95BAC4AF9481}" type="parTrans" cxnId="{F3819A24-9BF8-4388-B011-7A296EA62163}">
      <dgm:prSet/>
      <dgm:spPr/>
      <dgm:t>
        <a:bodyPr/>
        <a:lstStyle/>
        <a:p>
          <a:endParaRPr lang="es-MX"/>
        </a:p>
      </dgm:t>
    </dgm:pt>
    <dgm:pt modelId="{B9825BFC-669E-4158-BB68-8603DA9A9E36}" type="sibTrans" cxnId="{F3819A24-9BF8-4388-B011-7A296EA62163}">
      <dgm:prSet/>
      <dgm:spPr/>
      <dgm:t>
        <a:bodyPr/>
        <a:lstStyle/>
        <a:p>
          <a:endParaRPr lang="es-MX"/>
        </a:p>
      </dgm:t>
    </dgm:pt>
    <dgm:pt modelId="{ECECECAA-8562-4905-8EA1-C49BC19609ED}">
      <dgm:prSet phldrT="[Texto]" custT="1"/>
      <dgm:spPr/>
      <dgm:t>
        <a:bodyPr/>
        <a:lstStyle/>
        <a:p>
          <a:r>
            <a:rPr lang="es-MX" sz="1000" baseline="0" dirty="0" smtClean="0">
              <a:solidFill>
                <a:schemeClr val="accent5"/>
              </a:solidFill>
            </a:rPr>
            <a:t>13may2005: fondos de aseguramiento agropecuario.</a:t>
          </a:r>
          <a:endParaRPr lang="es-MX" sz="1000" baseline="0" dirty="0">
            <a:solidFill>
              <a:schemeClr val="accent5"/>
            </a:solidFill>
          </a:endParaRPr>
        </a:p>
      </dgm:t>
    </dgm:pt>
    <dgm:pt modelId="{F5B66799-0702-4E6E-9B66-36DD40FEA034}" type="parTrans" cxnId="{94041E6C-F899-4BD9-9154-B9E75A90DA78}">
      <dgm:prSet/>
      <dgm:spPr/>
      <dgm:t>
        <a:bodyPr/>
        <a:lstStyle/>
        <a:p>
          <a:endParaRPr lang="es-MX"/>
        </a:p>
      </dgm:t>
    </dgm:pt>
    <dgm:pt modelId="{C30A6EDA-DA0F-49F1-A7E2-629D426F0BCA}" type="sibTrans" cxnId="{94041E6C-F899-4BD9-9154-B9E75A90DA78}">
      <dgm:prSet/>
      <dgm:spPr/>
      <dgm:t>
        <a:bodyPr/>
        <a:lstStyle/>
        <a:p>
          <a:endParaRPr lang="es-MX"/>
        </a:p>
      </dgm:t>
    </dgm:pt>
    <dgm:pt modelId="{2668864A-4480-422A-88DB-6874784DC739}">
      <dgm:prSet phldrT="[Texto]" custT="1"/>
      <dgm:spPr/>
      <dgm:t>
        <a:bodyPr/>
        <a:lstStyle/>
        <a:p>
          <a:r>
            <a:rPr lang="es-MX" sz="1000" baseline="0" dirty="0" smtClean="0">
              <a:solidFill>
                <a:schemeClr val="accent5"/>
              </a:solidFill>
            </a:rPr>
            <a:t>24abr2006: seguros de crédito (</a:t>
          </a:r>
          <a:r>
            <a:rPr lang="es-MX" sz="1000" baseline="0" dirty="0" err="1" smtClean="0">
              <a:solidFill>
                <a:schemeClr val="accent5"/>
              </a:solidFill>
            </a:rPr>
            <a:t>monoliners</a:t>
          </a:r>
          <a:r>
            <a:rPr lang="es-MX" sz="1000" baseline="0" dirty="0" smtClean="0">
              <a:solidFill>
                <a:schemeClr val="accent5"/>
              </a:solidFill>
            </a:rPr>
            <a:t> / vivienda)</a:t>
          </a:r>
          <a:endParaRPr lang="es-MX" sz="1000" baseline="0" dirty="0">
            <a:solidFill>
              <a:schemeClr val="accent5"/>
            </a:solidFill>
          </a:endParaRPr>
        </a:p>
      </dgm:t>
    </dgm:pt>
    <dgm:pt modelId="{546DF0CC-EDED-4F0C-85C4-C744E595D04F}" type="parTrans" cxnId="{68BC3247-86B7-40DE-8376-F22EDCDE01B0}">
      <dgm:prSet/>
      <dgm:spPr/>
      <dgm:t>
        <a:bodyPr/>
        <a:lstStyle/>
        <a:p>
          <a:endParaRPr lang="es-MX"/>
        </a:p>
      </dgm:t>
    </dgm:pt>
    <dgm:pt modelId="{513DD4A7-885B-4EB8-AAD4-D6E092F611FC}" type="sibTrans" cxnId="{68BC3247-86B7-40DE-8376-F22EDCDE01B0}">
      <dgm:prSet/>
      <dgm:spPr/>
      <dgm:t>
        <a:bodyPr/>
        <a:lstStyle/>
        <a:p>
          <a:endParaRPr lang="es-MX"/>
        </a:p>
      </dgm:t>
    </dgm:pt>
    <dgm:pt modelId="{BF6DEE78-6ECB-47DD-BF56-1897438C9A9B}">
      <dgm:prSet phldrT="[Texto]" custT="1"/>
      <dgm:spPr/>
      <dgm:t>
        <a:bodyPr/>
        <a:lstStyle/>
        <a:p>
          <a:r>
            <a:rPr lang="es-MX" sz="1000" baseline="0" dirty="0" smtClean="0">
              <a:solidFill>
                <a:schemeClr val="accent5"/>
              </a:solidFill>
            </a:rPr>
            <a:t>18jul2006: liberalización arrendamiento financiero</a:t>
          </a:r>
          <a:endParaRPr lang="es-MX" sz="1000" baseline="0" dirty="0">
            <a:solidFill>
              <a:schemeClr val="accent5"/>
            </a:solidFill>
          </a:endParaRPr>
        </a:p>
      </dgm:t>
    </dgm:pt>
    <dgm:pt modelId="{10C3B8A1-9F45-4265-8A58-1EBECDD147E6}" type="parTrans" cxnId="{0A5C34D9-3287-45E2-9BB7-44A955D53373}">
      <dgm:prSet/>
      <dgm:spPr/>
      <dgm:t>
        <a:bodyPr/>
        <a:lstStyle/>
        <a:p>
          <a:endParaRPr lang="es-MX"/>
        </a:p>
      </dgm:t>
    </dgm:pt>
    <dgm:pt modelId="{757FDFCC-35DC-4D0B-A320-EC3EEB4B9FCA}" type="sibTrans" cxnId="{0A5C34D9-3287-45E2-9BB7-44A955D53373}">
      <dgm:prSet/>
      <dgm:spPr/>
      <dgm:t>
        <a:bodyPr/>
        <a:lstStyle/>
        <a:p>
          <a:endParaRPr lang="es-MX"/>
        </a:p>
      </dgm:t>
    </dgm:pt>
    <dgm:pt modelId="{44640467-0498-40B4-8831-E42B121C4D07}">
      <dgm:prSet phldrT="[Texto]" custT="1"/>
      <dgm:spPr/>
      <dgm:t>
        <a:bodyPr/>
        <a:lstStyle/>
        <a:p>
          <a:r>
            <a:rPr lang="es-MX" sz="1000" dirty="0" smtClean="0"/>
            <a:t>28jun2007: ajuste menor.</a:t>
          </a:r>
          <a:endParaRPr lang="es-MX" sz="1000" dirty="0"/>
        </a:p>
      </dgm:t>
    </dgm:pt>
    <dgm:pt modelId="{5A088E2B-8710-40A0-A6DA-1CCDA6D2323D}" type="parTrans" cxnId="{ECC70721-7305-43B4-A501-F2AD585DEC07}">
      <dgm:prSet/>
      <dgm:spPr/>
      <dgm:t>
        <a:bodyPr/>
        <a:lstStyle/>
        <a:p>
          <a:endParaRPr lang="es-MX"/>
        </a:p>
      </dgm:t>
    </dgm:pt>
    <dgm:pt modelId="{8DD99A63-BA47-48FD-9D74-605D606591A6}" type="sibTrans" cxnId="{ECC70721-7305-43B4-A501-F2AD585DEC07}">
      <dgm:prSet/>
      <dgm:spPr/>
      <dgm:t>
        <a:bodyPr/>
        <a:lstStyle/>
        <a:p>
          <a:endParaRPr lang="es-MX"/>
        </a:p>
      </dgm:t>
    </dgm:pt>
    <dgm:pt modelId="{3FB957D4-11DC-430E-9B68-8E61EDC327E3}">
      <dgm:prSet phldrT="[Texto]" custT="1"/>
      <dgm:spPr/>
      <dgm:t>
        <a:bodyPr/>
        <a:lstStyle/>
        <a:p>
          <a:r>
            <a:rPr lang="es-MX" sz="1000" baseline="0" dirty="0" smtClean="0">
              <a:solidFill>
                <a:schemeClr val="accent5"/>
              </a:solidFill>
            </a:rPr>
            <a:t>20jun2008: mercado </a:t>
          </a:r>
          <a:r>
            <a:rPr lang="es-MX" sz="1000" baseline="0" dirty="0" smtClean="0">
              <a:solidFill>
                <a:schemeClr val="accent5"/>
              </a:solidFill>
              <a:sym typeface="Wingdings" panose="05000000000000000000" pitchFamily="2" charset="2"/>
            </a:rPr>
            <a:t> Productos Básicos Estandarizados.</a:t>
          </a:r>
          <a:endParaRPr lang="es-MX" sz="1000" baseline="0" dirty="0">
            <a:solidFill>
              <a:schemeClr val="accent5"/>
            </a:solidFill>
          </a:endParaRPr>
        </a:p>
      </dgm:t>
    </dgm:pt>
    <dgm:pt modelId="{ED0EF750-006F-48FB-BDA7-4EF26322470B}" type="parTrans" cxnId="{AE28250B-D1BC-4A7F-8BF7-722271B7D9F2}">
      <dgm:prSet/>
      <dgm:spPr/>
      <dgm:t>
        <a:bodyPr/>
        <a:lstStyle/>
        <a:p>
          <a:endParaRPr lang="es-MX"/>
        </a:p>
      </dgm:t>
    </dgm:pt>
    <dgm:pt modelId="{48D029EF-6265-45C6-9291-20A858E46AC9}" type="sibTrans" cxnId="{AE28250B-D1BC-4A7F-8BF7-722271B7D9F2}">
      <dgm:prSet/>
      <dgm:spPr/>
      <dgm:t>
        <a:bodyPr/>
        <a:lstStyle/>
        <a:p>
          <a:endParaRPr lang="es-MX"/>
        </a:p>
      </dgm:t>
    </dgm:pt>
    <dgm:pt modelId="{61D6BFA5-B41D-4514-A978-191B9E1D343B}">
      <dgm:prSet phldrT="[Texto]" custT="1"/>
      <dgm:spPr/>
      <dgm:t>
        <a:bodyPr/>
        <a:lstStyle/>
        <a:p>
          <a:r>
            <a:rPr lang="es-MX" sz="1000" baseline="0" dirty="0" smtClean="0">
              <a:solidFill>
                <a:srgbClr val="FF0000"/>
              </a:solidFill>
            </a:rPr>
            <a:t>4abr2015: Entrada en vigor de la Regulación Secundaria CUSF: pilar 2 y 3</a:t>
          </a:r>
          <a:endParaRPr lang="es-MX" sz="1000" dirty="0">
            <a:solidFill>
              <a:srgbClr val="FF0000"/>
            </a:solidFill>
          </a:endParaRPr>
        </a:p>
      </dgm:t>
    </dgm:pt>
    <dgm:pt modelId="{B85B5948-50B8-440A-A918-45D3BB9A6139}" type="parTrans" cxnId="{F8B5B48D-7643-442B-984E-8F0DDED13D72}">
      <dgm:prSet/>
      <dgm:spPr/>
      <dgm:t>
        <a:bodyPr/>
        <a:lstStyle/>
        <a:p>
          <a:endParaRPr lang="es-MX"/>
        </a:p>
      </dgm:t>
    </dgm:pt>
    <dgm:pt modelId="{404A951A-117E-4A92-ABF4-E1DA693BD11E}" type="sibTrans" cxnId="{F8B5B48D-7643-442B-984E-8F0DDED13D72}">
      <dgm:prSet/>
      <dgm:spPr/>
      <dgm:t>
        <a:bodyPr/>
        <a:lstStyle/>
        <a:p>
          <a:endParaRPr lang="es-MX"/>
        </a:p>
      </dgm:t>
    </dgm:pt>
    <dgm:pt modelId="{1F06AAC1-E916-4641-8572-21401497750E}">
      <dgm:prSet phldrT="[Texto]" custT="1"/>
      <dgm:spPr/>
      <dgm:t>
        <a:bodyPr/>
        <a:lstStyle/>
        <a:p>
          <a:r>
            <a:rPr lang="es-MX" sz="1000" dirty="0" smtClean="0">
              <a:solidFill>
                <a:srgbClr val="FF0000"/>
              </a:solidFill>
            </a:rPr>
            <a:t>10ene2014: ajustes a gobierno corporativo/agrupaciones financieras.</a:t>
          </a:r>
          <a:endParaRPr lang="es-MX" sz="1000" baseline="0" dirty="0">
            <a:solidFill>
              <a:srgbClr val="FF0000"/>
            </a:solidFill>
          </a:endParaRPr>
        </a:p>
      </dgm:t>
    </dgm:pt>
    <dgm:pt modelId="{28DA1565-9ADB-4B49-BD30-CB96221EF0F3}" type="parTrans" cxnId="{65F145EF-D5A5-444C-BF5A-A7E4EF3A9E6C}">
      <dgm:prSet/>
      <dgm:spPr/>
      <dgm:t>
        <a:bodyPr/>
        <a:lstStyle/>
        <a:p>
          <a:endParaRPr lang="es-MX"/>
        </a:p>
      </dgm:t>
    </dgm:pt>
    <dgm:pt modelId="{8AAFC1A7-2BEF-4519-956D-D65172D54B4C}" type="sibTrans" cxnId="{65F145EF-D5A5-444C-BF5A-A7E4EF3A9E6C}">
      <dgm:prSet/>
      <dgm:spPr/>
      <dgm:t>
        <a:bodyPr/>
        <a:lstStyle/>
        <a:p>
          <a:endParaRPr lang="es-MX"/>
        </a:p>
      </dgm:t>
    </dgm:pt>
    <dgm:pt modelId="{74174C84-28CB-485E-A04B-D47DC0F720A9}">
      <dgm:prSet phldrT="[Texto]" custT="1"/>
      <dgm:spPr/>
      <dgm:t>
        <a:bodyPr/>
        <a:lstStyle/>
        <a:p>
          <a:r>
            <a:rPr lang="es-MX" sz="1000" dirty="0" smtClean="0">
              <a:solidFill>
                <a:srgbClr val="FF0000"/>
              </a:solidFill>
            </a:rPr>
            <a:t>1ene2016: Entrada en vigor de la Regulación Secundaria CUSF: pilar 1</a:t>
          </a:r>
          <a:endParaRPr lang="es-MX" sz="1000" dirty="0">
            <a:solidFill>
              <a:srgbClr val="FF0000"/>
            </a:solidFill>
          </a:endParaRPr>
        </a:p>
      </dgm:t>
    </dgm:pt>
    <dgm:pt modelId="{8A8421DA-CD7C-4C79-A005-672CFB0B7AA3}" type="parTrans" cxnId="{DD86B5B7-7E65-42A5-BF34-FC6100C7B541}">
      <dgm:prSet/>
      <dgm:spPr/>
      <dgm:t>
        <a:bodyPr/>
        <a:lstStyle/>
        <a:p>
          <a:endParaRPr lang="es-MX"/>
        </a:p>
      </dgm:t>
    </dgm:pt>
    <dgm:pt modelId="{26C5CFB1-9799-4792-A074-05388B6DA70C}" type="sibTrans" cxnId="{DD86B5B7-7E65-42A5-BF34-FC6100C7B541}">
      <dgm:prSet/>
      <dgm:spPr/>
      <dgm:t>
        <a:bodyPr/>
        <a:lstStyle/>
        <a:p>
          <a:endParaRPr lang="es-MX"/>
        </a:p>
      </dgm:t>
    </dgm:pt>
    <dgm:pt modelId="{1CA205B2-9CD2-4B99-B8E9-D389A1CE5468}" type="pres">
      <dgm:prSet presAssocID="{915B0B5F-B9AC-49D5-AC5B-57ABDFD382BF}" presName="Name0" presStyleCnt="0">
        <dgm:presLayoutVars>
          <dgm:dir/>
          <dgm:animLvl val="lvl"/>
          <dgm:resizeHandles val="exact"/>
        </dgm:presLayoutVars>
      </dgm:prSet>
      <dgm:spPr/>
      <dgm:t>
        <a:bodyPr/>
        <a:lstStyle/>
        <a:p>
          <a:endParaRPr lang="es-MX"/>
        </a:p>
      </dgm:t>
    </dgm:pt>
    <dgm:pt modelId="{6FEB516E-7BB6-4572-BAF7-7248503BCD13}" type="pres">
      <dgm:prSet presAssocID="{7F19A9EF-E070-479E-9E79-4EFAB0F8D8A3}" presName="linNode" presStyleCnt="0"/>
      <dgm:spPr/>
    </dgm:pt>
    <dgm:pt modelId="{E2CA7146-CDC9-4B68-8806-CEAEF8553B86}" type="pres">
      <dgm:prSet presAssocID="{7F19A9EF-E070-479E-9E79-4EFAB0F8D8A3}" presName="parentText" presStyleLbl="node1" presStyleIdx="0" presStyleCnt="3" custScaleX="73940">
        <dgm:presLayoutVars>
          <dgm:chMax val="1"/>
          <dgm:bulletEnabled val="1"/>
        </dgm:presLayoutVars>
      </dgm:prSet>
      <dgm:spPr/>
      <dgm:t>
        <a:bodyPr/>
        <a:lstStyle/>
        <a:p>
          <a:endParaRPr lang="es-MX"/>
        </a:p>
      </dgm:t>
    </dgm:pt>
    <dgm:pt modelId="{EBFF0E9E-9C30-443A-AC47-3F663C79F32C}" type="pres">
      <dgm:prSet presAssocID="{7F19A9EF-E070-479E-9E79-4EFAB0F8D8A3}" presName="descendantText" presStyleLbl="alignAccFollowNode1" presStyleIdx="0" presStyleCnt="3" custScaleX="114097" custScaleY="250851">
        <dgm:presLayoutVars>
          <dgm:bulletEnabled val="1"/>
        </dgm:presLayoutVars>
      </dgm:prSet>
      <dgm:spPr/>
      <dgm:t>
        <a:bodyPr/>
        <a:lstStyle/>
        <a:p>
          <a:endParaRPr lang="es-MX"/>
        </a:p>
      </dgm:t>
    </dgm:pt>
    <dgm:pt modelId="{5DFC9E9A-D00F-478E-8C03-967A0480A102}" type="pres">
      <dgm:prSet presAssocID="{0D6C9CDE-3E9F-45A9-B96C-91E49F598E5B}" presName="sp" presStyleCnt="0"/>
      <dgm:spPr/>
    </dgm:pt>
    <dgm:pt modelId="{1DB05B68-6AC9-4B47-AF90-F6238A9FD1ED}" type="pres">
      <dgm:prSet presAssocID="{9AEA5F9C-10AC-4759-A509-DEA14D273894}" presName="linNode" presStyleCnt="0"/>
      <dgm:spPr/>
    </dgm:pt>
    <dgm:pt modelId="{7C823948-F98A-4A76-BFD7-6EF6E18FBBF5}" type="pres">
      <dgm:prSet presAssocID="{9AEA5F9C-10AC-4759-A509-DEA14D273894}" presName="parentText" presStyleLbl="node1" presStyleIdx="1" presStyleCnt="3" custScaleX="73338">
        <dgm:presLayoutVars>
          <dgm:chMax val="1"/>
          <dgm:bulletEnabled val="1"/>
        </dgm:presLayoutVars>
      </dgm:prSet>
      <dgm:spPr/>
      <dgm:t>
        <a:bodyPr/>
        <a:lstStyle/>
        <a:p>
          <a:endParaRPr lang="es-MX"/>
        </a:p>
      </dgm:t>
    </dgm:pt>
    <dgm:pt modelId="{7B50F1A8-BB76-43A5-9C92-C98A35A767CE}" type="pres">
      <dgm:prSet presAssocID="{9AEA5F9C-10AC-4759-A509-DEA14D273894}" presName="descendantText" presStyleLbl="alignAccFollowNode1" presStyleIdx="1" presStyleCnt="3" custScaleX="114968" custScaleY="328507">
        <dgm:presLayoutVars>
          <dgm:bulletEnabled val="1"/>
        </dgm:presLayoutVars>
      </dgm:prSet>
      <dgm:spPr/>
      <dgm:t>
        <a:bodyPr/>
        <a:lstStyle/>
        <a:p>
          <a:endParaRPr lang="es-MX"/>
        </a:p>
      </dgm:t>
    </dgm:pt>
    <dgm:pt modelId="{ECAB9010-84A9-48EC-B16F-F18B0CAF86C0}" type="pres">
      <dgm:prSet presAssocID="{8E3B745F-9E8D-48B5-A5BF-7A04BFAFC834}" presName="sp" presStyleCnt="0"/>
      <dgm:spPr/>
    </dgm:pt>
    <dgm:pt modelId="{79B0B6AC-D9BA-4E14-8DF3-EB5C6E4E6FAD}" type="pres">
      <dgm:prSet presAssocID="{9605F3E2-EFC2-454A-844C-C80F0CBAB821}" presName="linNode" presStyleCnt="0"/>
      <dgm:spPr/>
    </dgm:pt>
    <dgm:pt modelId="{7AE4C32B-EBDB-4644-9CCC-A14FA1F96FD8}" type="pres">
      <dgm:prSet presAssocID="{9605F3E2-EFC2-454A-844C-C80F0CBAB821}" presName="parentText" presStyleLbl="node1" presStyleIdx="2" presStyleCnt="3" custScaleX="73448">
        <dgm:presLayoutVars>
          <dgm:chMax val="1"/>
          <dgm:bulletEnabled val="1"/>
        </dgm:presLayoutVars>
      </dgm:prSet>
      <dgm:spPr/>
      <dgm:t>
        <a:bodyPr/>
        <a:lstStyle/>
        <a:p>
          <a:endParaRPr lang="es-MX"/>
        </a:p>
      </dgm:t>
    </dgm:pt>
    <dgm:pt modelId="{6ED3B59D-CE09-4DB6-B185-EC8FA9A60086}" type="pres">
      <dgm:prSet presAssocID="{9605F3E2-EFC2-454A-844C-C80F0CBAB821}" presName="descendantText" presStyleLbl="alignAccFollowNode1" presStyleIdx="2" presStyleCnt="3" custScaleX="114607">
        <dgm:presLayoutVars>
          <dgm:bulletEnabled val="1"/>
        </dgm:presLayoutVars>
      </dgm:prSet>
      <dgm:spPr/>
      <dgm:t>
        <a:bodyPr/>
        <a:lstStyle/>
        <a:p>
          <a:endParaRPr lang="es-MX"/>
        </a:p>
      </dgm:t>
    </dgm:pt>
  </dgm:ptLst>
  <dgm:cxnLst>
    <dgm:cxn modelId="{04E71776-C8D8-45D2-B29E-1959C0B5AC6A}" srcId="{9605F3E2-EFC2-454A-844C-C80F0CBAB821}" destId="{0344AACB-A4C7-4323-8CA4-8E09145AD7D1}" srcOrd="0" destOrd="0" parTransId="{00B35EE9-9CA2-4BDE-8F85-D4585F3DB124}" sibTransId="{EB05A4B7-98C4-424F-9B9D-424A188014C4}"/>
    <dgm:cxn modelId="{879534B8-6B34-48F5-9620-ACDEADFBB7FA}" srcId="{9AEA5F9C-10AC-4759-A509-DEA14D273894}" destId="{F709FECE-F0AE-4AA0-B54A-678997855BF9}" srcOrd="1" destOrd="0" parTransId="{81DC3699-2E67-4C52-8F73-0040CDB56183}" sibTransId="{D8479F48-E22A-44FF-AB3A-603A6DB64E59}"/>
    <dgm:cxn modelId="{E8A7F9BD-4B4A-4BC7-A544-0F1E133592C4}" srcId="{9AEA5F9C-10AC-4759-A509-DEA14D273894}" destId="{9E32A2A8-4608-4F8F-B244-A4FB39A818A9}" srcOrd="3" destOrd="0" parTransId="{E4756D9A-04DE-4273-8882-AFB6C236C88D}" sibTransId="{8F0CFE6D-76A3-4843-A033-300C5640790D}"/>
    <dgm:cxn modelId="{752531BA-4D67-4A63-B38A-F171D230543A}" type="presOf" srcId="{9E32A2A8-4608-4F8F-B244-A4FB39A818A9}" destId="{7B50F1A8-BB76-43A5-9C92-C98A35A767CE}" srcOrd="0" destOrd="3" presId="urn:microsoft.com/office/officeart/2005/8/layout/vList5"/>
    <dgm:cxn modelId="{573092B8-7340-465A-87F5-7C82AD4F8BAB}" type="presOf" srcId="{0344AACB-A4C7-4323-8CA4-8E09145AD7D1}" destId="{6ED3B59D-CE09-4DB6-B185-EC8FA9A60086}" srcOrd="0" destOrd="0" presId="urn:microsoft.com/office/officeart/2005/8/layout/vList5"/>
    <dgm:cxn modelId="{B3DEB756-3C27-4907-8881-26B00BE4FF35}" srcId="{7F19A9EF-E070-479E-9E79-4EFAB0F8D8A3}" destId="{84353649-A1AD-4C05-BF2B-FEAC49634BCA}" srcOrd="7" destOrd="0" parTransId="{5F62D4A6-327F-4F86-B3E7-598E72279AF9}" sibTransId="{FE27B717-B5B5-44C8-9812-92DB07F7CA69}"/>
    <dgm:cxn modelId="{66FD4E42-32D3-4E80-BBA2-FC8623A365F1}" type="presOf" srcId="{16854C86-83B4-4923-A81F-455C3C7BBB5D}" destId="{EBFF0E9E-9C30-443A-AC47-3F663C79F32C}" srcOrd="0" destOrd="8" presId="urn:microsoft.com/office/officeart/2005/8/layout/vList5"/>
    <dgm:cxn modelId="{B68770B9-BF66-42EF-938A-8D675F44A05D}" srcId="{7F19A9EF-E070-479E-9E79-4EFAB0F8D8A3}" destId="{5F9F4910-39C4-43E7-97B7-0D0A706A4E4F}" srcOrd="6" destOrd="0" parTransId="{CF3A3F90-53DD-4DD5-B0FF-195F927BB457}" sibTransId="{835C6C9E-213E-4783-9E56-1D5876872873}"/>
    <dgm:cxn modelId="{26E37EBC-B29E-40D5-BECE-CB251A74C72D}" srcId="{915B0B5F-B9AC-49D5-AC5B-57ABDFD382BF}" destId="{9AEA5F9C-10AC-4759-A509-DEA14D273894}" srcOrd="1" destOrd="0" parTransId="{8AEF1015-D551-46EE-9B87-56F4B47CEB58}" sibTransId="{8E3B745F-9E8D-48B5-A5BF-7A04BFAFC834}"/>
    <dgm:cxn modelId="{D5594E4C-FA9B-4388-ADD4-F4E73101F57D}" srcId="{915B0B5F-B9AC-49D5-AC5B-57ABDFD382BF}" destId="{9605F3E2-EFC2-454A-844C-C80F0CBAB821}" srcOrd="2" destOrd="0" parTransId="{8226F5BB-21D6-4B59-BB4F-8D89085EB616}" sibTransId="{2B9A3E5A-93E4-4F48-8E09-FAD1A9DD4C7D}"/>
    <dgm:cxn modelId="{F9CEF8FE-C2C5-47FC-8D43-55025A3BA5B8}" type="presOf" srcId="{29792645-AF11-44C3-9F29-DD529527E06F}" destId="{6ED3B59D-CE09-4DB6-B185-EC8FA9A60086}" srcOrd="0" destOrd="2" presId="urn:microsoft.com/office/officeart/2005/8/layout/vList5"/>
    <dgm:cxn modelId="{E08682D3-4081-45B4-84F8-5D87A8952FCB}" type="presOf" srcId="{9B80F13C-D77E-43A3-8062-AAC54271B4CD}" destId="{EBFF0E9E-9C30-443A-AC47-3F663C79F32C}" srcOrd="0" destOrd="2" presId="urn:microsoft.com/office/officeart/2005/8/layout/vList5"/>
    <dgm:cxn modelId="{0A5C34D9-3287-45E2-9BB7-44A955D53373}" srcId="{9AEA5F9C-10AC-4759-A509-DEA14D273894}" destId="{BF6DEE78-6ECB-47DD-BF56-1897438C9A9B}" srcOrd="8" destOrd="0" parTransId="{10C3B8A1-9F45-4265-8A58-1EBECDD147E6}" sibTransId="{757FDFCC-35DC-4D0B-A320-EC3EEB4B9FCA}"/>
    <dgm:cxn modelId="{2C2FA1E4-5784-46FC-8ABD-A6AEE752AD7D}" type="presOf" srcId="{51252CCA-474A-425F-B532-42AA69FCE4C1}" destId="{EBFF0E9E-9C30-443A-AC47-3F663C79F32C}" srcOrd="0" destOrd="1" presId="urn:microsoft.com/office/officeart/2005/8/layout/vList5"/>
    <dgm:cxn modelId="{C9B963C9-8DCF-483A-9B60-ECAF27B5FF6E}" type="presOf" srcId="{C99111C7-1167-4732-82A8-71D986BFD134}" destId="{EBFF0E9E-9C30-443A-AC47-3F663C79F32C}" srcOrd="0" destOrd="0" presId="urn:microsoft.com/office/officeart/2005/8/layout/vList5"/>
    <dgm:cxn modelId="{9B1233C7-33D4-4F6D-AD9E-010802149A05}" srcId="{7F19A9EF-E070-479E-9E79-4EFAB0F8D8A3}" destId="{40456C87-0F86-4438-B80F-C84FEC837318}" srcOrd="3" destOrd="0" parTransId="{02833492-B6ED-4593-AC94-777423BB0810}" sibTransId="{468D7A76-432A-46DE-A936-533ED5DAFFBE}"/>
    <dgm:cxn modelId="{6B4C7035-E581-4647-96B9-AFE50BEA5A57}" type="presOf" srcId="{E18DCBC5-2B39-439A-B231-DA4BA9BEDCF8}" destId="{EBFF0E9E-9C30-443A-AC47-3F663C79F32C}" srcOrd="0" destOrd="9" presId="urn:microsoft.com/office/officeart/2005/8/layout/vList5"/>
    <dgm:cxn modelId="{6F0FD773-D093-4D92-BF99-84108C98466B}" type="presOf" srcId="{44640467-0498-40B4-8831-E42B121C4D07}" destId="{7B50F1A8-BB76-43A5-9C92-C98A35A767CE}" srcOrd="0" destOrd="9" presId="urn:microsoft.com/office/officeart/2005/8/layout/vList5"/>
    <dgm:cxn modelId="{F3819A24-9BF8-4388-B011-7A296EA62163}" srcId="{9AEA5F9C-10AC-4759-A509-DEA14D273894}" destId="{CBEB41A7-6F3F-499F-A842-502A31E42704}" srcOrd="5" destOrd="0" parTransId="{11778B21-34C7-4348-9180-95BAC4AF9481}" sibTransId="{B9825BFC-669E-4158-BB68-8603DA9A9E36}"/>
    <dgm:cxn modelId="{68BC3247-86B7-40DE-8376-F22EDCDE01B0}" srcId="{9AEA5F9C-10AC-4759-A509-DEA14D273894}" destId="{2668864A-4480-422A-88DB-6874784DC739}" srcOrd="7" destOrd="0" parTransId="{546DF0CC-EDED-4F0C-85C4-C744E595D04F}" sibTransId="{513DD4A7-885B-4EB8-AAD4-D6E092F611FC}"/>
    <dgm:cxn modelId="{E29A2FEB-4925-49AD-BBE0-290612DF39C0}" type="presOf" srcId="{1F06AAC1-E916-4641-8572-21401497750E}" destId="{6ED3B59D-CE09-4DB6-B185-EC8FA9A60086}" srcOrd="0" destOrd="1" presId="urn:microsoft.com/office/officeart/2005/8/layout/vList5"/>
    <dgm:cxn modelId="{5815E8D3-1423-4C80-A014-64C97A636737}" type="presOf" srcId="{9605F3E2-EFC2-454A-844C-C80F0CBAB821}" destId="{7AE4C32B-EBDB-4644-9CCC-A14FA1F96FD8}" srcOrd="0" destOrd="0" presId="urn:microsoft.com/office/officeart/2005/8/layout/vList5"/>
    <dgm:cxn modelId="{6AA2217E-2852-4F1D-9E82-2FB0072E6E04}" srcId="{7F19A9EF-E070-479E-9E79-4EFAB0F8D8A3}" destId="{16854C86-83B4-4923-A81F-455C3C7BBB5D}" srcOrd="8" destOrd="0" parTransId="{5A401E0A-236A-4161-876F-A78849DD3830}" sibTransId="{0BE11F0C-8CB3-44DD-BFED-4975B88FB539}"/>
    <dgm:cxn modelId="{4419DCD7-951A-4253-A50A-A4A60A4D0CD4}" type="presOf" srcId="{5F9F4910-39C4-43E7-97B7-0D0A706A4E4F}" destId="{EBFF0E9E-9C30-443A-AC47-3F663C79F32C}" srcOrd="0" destOrd="6" presId="urn:microsoft.com/office/officeart/2005/8/layout/vList5"/>
    <dgm:cxn modelId="{6F88C382-67F2-408C-80B8-B68BFA80288E}" type="presOf" srcId="{915B0B5F-B9AC-49D5-AC5B-57ABDFD382BF}" destId="{1CA205B2-9CD2-4B99-B8E9-D389A1CE5468}" srcOrd="0" destOrd="0" presId="urn:microsoft.com/office/officeart/2005/8/layout/vList5"/>
    <dgm:cxn modelId="{5CEA4BA2-19EE-48B3-8CFE-D5BC76D1CD53}" srcId="{9605F3E2-EFC2-454A-844C-C80F0CBAB821}" destId="{29792645-AF11-44C3-9F29-DD529527E06F}" srcOrd="2" destOrd="0" parTransId="{18CB60B6-C4CF-46F4-AF39-09E6787BA063}" sibTransId="{52C95FE8-B2D3-4351-9535-ABCE97ACD8B8}"/>
    <dgm:cxn modelId="{C9C7533E-C28E-46DD-A79A-99719F901C50}" srcId="{9AEA5F9C-10AC-4759-A509-DEA14D273894}" destId="{6F128BAD-0E65-4416-9501-6564F770791D}" srcOrd="2" destOrd="0" parTransId="{B5D7B5A9-E962-4FBC-8540-A3702BE0C9AA}" sibTransId="{CF1FAA23-B05C-40A8-9466-C2896BC1D362}"/>
    <dgm:cxn modelId="{425A45A7-B062-4C55-BE7E-0BC95127CA8B}" type="presOf" srcId="{CBEB41A7-6F3F-499F-A842-502A31E42704}" destId="{7B50F1A8-BB76-43A5-9C92-C98A35A767CE}" srcOrd="0" destOrd="5" presId="urn:microsoft.com/office/officeart/2005/8/layout/vList5"/>
    <dgm:cxn modelId="{0B658336-E43A-4507-A37E-13CAECC54B77}" type="presOf" srcId="{F709FECE-F0AE-4AA0-B54A-678997855BF9}" destId="{7B50F1A8-BB76-43A5-9C92-C98A35A767CE}" srcOrd="0" destOrd="1" presId="urn:microsoft.com/office/officeart/2005/8/layout/vList5"/>
    <dgm:cxn modelId="{612660A2-1EF2-402F-B0C0-FA1FEF9404C7}" srcId="{7F19A9EF-E070-479E-9E79-4EFAB0F8D8A3}" destId="{E18DCBC5-2B39-439A-B231-DA4BA9BEDCF8}" srcOrd="9" destOrd="0" parTransId="{8076B866-4297-43C0-BBAB-3029F12DBC00}" sibTransId="{7C65A5BD-8EA5-4C03-89D1-0F63803724CA}"/>
    <dgm:cxn modelId="{48BAE185-5E6E-48F4-A69A-171520B0FE33}" type="presOf" srcId="{2668864A-4480-422A-88DB-6874784DC739}" destId="{7B50F1A8-BB76-43A5-9C92-C98A35A767CE}" srcOrd="0" destOrd="7" presId="urn:microsoft.com/office/officeart/2005/8/layout/vList5"/>
    <dgm:cxn modelId="{E7097B62-B438-4741-B10B-509C737D9C18}" srcId="{9AEA5F9C-10AC-4759-A509-DEA14D273894}" destId="{94AAF006-534C-4297-9C07-63B0F33C3A56}" srcOrd="0" destOrd="0" parTransId="{6931332A-DEB6-48DF-A3B0-2F725D87A1D5}" sibTransId="{D9D4E429-4117-48E4-BCFA-28A3EDB1F462}"/>
    <dgm:cxn modelId="{10B2AD3E-9360-40D5-898F-B0207E86D099}" type="presOf" srcId="{ECECECAA-8562-4905-8EA1-C49BC19609ED}" destId="{7B50F1A8-BB76-43A5-9C92-C98A35A767CE}" srcOrd="0" destOrd="6" presId="urn:microsoft.com/office/officeart/2005/8/layout/vList5"/>
    <dgm:cxn modelId="{4FEB3DD0-FC78-439F-9F0F-340D6BB1D54E}" type="presOf" srcId="{6F128BAD-0E65-4416-9501-6564F770791D}" destId="{7B50F1A8-BB76-43A5-9C92-C98A35A767CE}" srcOrd="0" destOrd="2" presId="urn:microsoft.com/office/officeart/2005/8/layout/vList5"/>
    <dgm:cxn modelId="{3E88D816-2A04-43FD-835E-67AFE16C6CE9}" type="presOf" srcId="{BF6DEE78-6ECB-47DD-BF56-1897438C9A9B}" destId="{7B50F1A8-BB76-43A5-9C92-C98A35A767CE}" srcOrd="0" destOrd="8" presId="urn:microsoft.com/office/officeart/2005/8/layout/vList5"/>
    <dgm:cxn modelId="{1933AA55-0D9C-4823-A3F2-E1FFFC38CA03}" srcId="{9AEA5F9C-10AC-4759-A509-DEA14D273894}" destId="{25C6A1B1-B367-42AD-82BA-194E69D84121}" srcOrd="4" destOrd="0" parTransId="{7C0B0606-A14D-41B8-9ED5-5D86F0AFABB7}" sibTransId="{837326D2-3087-43A8-BB20-A69EA1730512}"/>
    <dgm:cxn modelId="{94041E6C-F899-4BD9-9154-B9E75A90DA78}" srcId="{9AEA5F9C-10AC-4759-A509-DEA14D273894}" destId="{ECECECAA-8562-4905-8EA1-C49BC19609ED}" srcOrd="6" destOrd="0" parTransId="{F5B66799-0702-4E6E-9B66-36DD40FEA034}" sibTransId="{C30A6EDA-DA0F-49F1-A7E2-629D426F0BCA}"/>
    <dgm:cxn modelId="{B2090146-9CC5-4AFC-B6CF-B1C4DA68FF2E}" type="presOf" srcId="{61D6BFA5-B41D-4514-A978-191B9E1D343B}" destId="{6ED3B59D-CE09-4DB6-B185-EC8FA9A60086}" srcOrd="0" destOrd="3" presId="urn:microsoft.com/office/officeart/2005/8/layout/vList5"/>
    <dgm:cxn modelId="{AE28250B-D1BC-4A7F-8BF7-722271B7D9F2}" srcId="{9AEA5F9C-10AC-4759-A509-DEA14D273894}" destId="{3FB957D4-11DC-430E-9B68-8E61EDC327E3}" srcOrd="10" destOrd="0" parTransId="{ED0EF750-006F-48FB-BDA7-4EF26322470B}" sibTransId="{48D029EF-6265-45C6-9291-20A858E46AC9}"/>
    <dgm:cxn modelId="{4BF078DB-E7E6-4C27-9387-2490214D3FFF}" srcId="{7F19A9EF-E070-479E-9E79-4EFAB0F8D8A3}" destId="{C99111C7-1167-4732-82A8-71D986BFD134}" srcOrd="0" destOrd="0" parTransId="{2AD2BB2E-429E-4F49-B0A5-C7540E64CFA8}" sibTransId="{2482B2DC-C519-42D2-ACB4-0F04D3C21B66}"/>
    <dgm:cxn modelId="{C284EF62-0826-4438-9C10-460248A32445}" type="presOf" srcId="{3FB957D4-11DC-430E-9B68-8E61EDC327E3}" destId="{7B50F1A8-BB76-43A5-9C92-C98A35A767CE}" srcOrd="0" destOrd="10" presId="urn:microsoft.com/office/officeart/2005/8/layout/vList5"/>
    <dgm:cxn modelId="{75146F89-4A64-4939-86BC-409DFA6B9DC6}" type="presOf" srcId="{0A5EED39-8EB3-4529-846D-DCBE24542476}" destId="{EBFF0E9E-9C30-443A-AC47-3F663C79F32C}" srcOrd="0" destOrd="4" presId="urn:microsoft.com/office/officeart/2005/8/layout/vList5"/>
    <dgm:cxn modelId="{4DF98B33-23BB-4364-BCED-6DFF14EB8D7B}" type="presOf" srcId="{84353649-A1AD-4C05-BF2B-FEAC49634BCA}" destId="{EBFF0E9E-9C30-443A-AC47-3F663C79F32C}" srcOrd="0" destOrd="7" presId="urn:microsoft.com/office/officeart/2005/8/layout/vList5"/>
    <dgm:cxn modelId="{20A28CCB-F874-49DE-B8EE-AC73EFDEBD1D}" srcId="{7F19A9EF-E070-479E-9E79-4EFAB0F8D8A3}" destId="{51252CCA-474A-425F-B532-42AA69FCE4C1}" srcOrd="1" destOrd="0" parTransId="{3938407C-47EA-4C9E-8721-7DDE576B72FB}" sibTransId="{34567BD3-E703-46D7-99D5-217DC0DD9705}"/>
    <dgm:cxn modelId="{DD86B5B7-7E65-42A5-BF34-FC6100C7B541}" srcId="{9605F3E2-EFC2-454A-844C-C80F0CBAB821}" destId="{74174C84-28CB-485E-A04B-D47DC0F720A9}" srcOrd="4" destOrd="0" parTransId="{8A8421DA-CD7C-4C79-A005-672CFB0B7AA3}" sibTransId="{26C5CFB1-9799-4792-A074-05388B6DA70C}"/>
    <dgm:cxn modelId="{C56DA068-3157-4DB5-8CE3-6723FFF89DDF}" srcId="{7F19A9EF-E070-479E-9E79-4EFAB0F8D8A3}" destId="{9B80F13C-D77E-43A3-8062-AAC54271B4CD}" srcOrd="2" destOrd="0" parTransId="{DAA30FBA-C2DE-41DE-A307-FE646E27CC2F}" sibTransId="{79B552B6-CBB2-47D0-8A32-40634E004DA2}"/>
    <dgm:cxn modelId="{E14C6FBC-0561-4169-8406-BF0865AEDD12}" srcId="{915B0B5F-B9AC-49D5-AC5B-57ABDFD382BF}" destId="{7F19A9EF-E070-479E-9E79-4EFAB0F8D8A3}" srcOrd="0" destOrd="0" parTransId="{09A23EA5-8084-416A-9ABC-7273ED0408B9}" sibTransId="{0D6C9CDE-3E9F-45A9-B96C-91E49F598E5B}"/>
    <dgm:cxn modelId="{D25A0767-294C-474E-A5CB-111C9FEF9E0A}" srcId="{7F19A9EF-E070-479E-9E79-4EFAB0F8D8A3}" destId="{07F188E2-C2DA-40BC-8EEC-9DA854F05705}" srcOrd="5" destOrd="0" parTransId="{84BE25C2-61D8-433B-B6D0-DD7E21A8D6C4}" sibTransId="{E741A486-3E31-44FE-9804-FC1C5CC6D307}"/>
    <dgm:cxn modelId="{F5195968-44DD-4289-A0FA-3293E4D2D117}" type="presOf" srcId="{9AEA5F9C-10AC-4759-A509-DEA14D273894}" destId="{7C823948-F98A-4A76-BFD7-6EF6E18FBBF5}" srcOrd="0" destOrd="0" presId="urn:microsoft.com/office/officeart/2005/8/layout/vList5"/>
    <dgm:cxn modelId="{92529096-3AA3-4ABF-849B-98BF6629408D}" type="presOf" srcId="{40456C87-0F86-4438-B80F-C84FEC837318}" destId="{EBFF0E9E-9C30-443A-AC47-3F663C79F32C}" srcOrd="0" destOrd="3" presId="urn:microsoft.com/office/officeart/2005/8/layout/vList5"/>
    <dgm:cxn modelId="{ECC70721-7305-43B4-A501-F2AD585DEC07}" srcId="{9AEA5F9C-10AC-4759-A509-DEA14D273894}" destId="{44640467-0498-40B4-8831-E42B121C4D07}" srcOrd="9" destOrd="0" parTransId="{5A088E2B-8710-40A0-A6DA-1CCDA6D2323D}" sibTransId="{8DD99A63-BA47-48FD-9D74-605D606591A6}"/>
    <dgm:cxn modelId="{8B25ABAB-49E7-4C1B-8CD1-11B28ECCAA12}" type="presOf" srcId="{94AAF006-534C-4297-9C07-63B0F33C3A56}" destId="{7B50F1A8-BB76-43A5-9C92-C98A35A767CE}" srcOrd="0" destOrd="0" presId="urn:microsoft.com/office/officeart/2005/8/layout/vList5"/>
    <dgm:cxn modelId="{30A32D85-017A-4641-B1C4-84926A3634FC}" type="presOf" srcId="{25C6A1B1-B367-42AD-82BA-194E69D84121}" destId="{7B50F1A8-BB76-43A5-9C92-C98A35A767CE}" srcOrd="0" destOrd="4" presId="urn:microsoft.com/office/officeart/2005/8/layout/vList5"/>
    <dgm:cxn modelId="{94488AC6-3E7D-424D-93E9-AD278792555B}" srcId="{7F19A9EF-E070-479E-9E79-4EFAB0F8D8A3}" destId="{0A5EED39-8EB3-4529-846D-DCBE24542476}" srcOrd="4" destOrd="0" parTransId="{B24CA473-2B0C-45CA-A652-AD7E262A55CB}" sibTransId="{3C040599-368E-4AB4-B7CC-0FF8F3C063F6}"/>
    <dgm:cxn modelId="{350F9AFC-EDA5-4D50-888B-00401E4A19B9}" type="presOf" srcId="{7F19A9EF-E070-479E-9E79-4EFAB0F8D8A3}" destId="{E2CA7146-CDC9-4B68-8806-CEAEF8553B86}" srcOrd="0" destOrd="0" presId="urn:microsoft.com/office/officeart/2005/8/layout/vList5"/>
    <dgm:cxn modelId="{B6280E0E-4566-4C77-B4A3-B386FD69184B}" type="presOf" srcId="{74174C84-28CB-485E-A04B-D47DC0F720A9}" destId="{6ED3B59D-CE09-4DB6-B185-EC8FA9A60086}" srcOrd="0" destOrd="4" presId="urn:microsoft.com/office/officeart/2005/8/layout/vList5"/>
    <dgm:cxn modelId="{F8B5B48D-7643-442B-984E-8F0DDED13D72}" srcId="{9605F3E2-EFC2-454A-844C-C80F0CBAB821}" destId="{61D6BFA5-B41D-4514-A978-191B9E1D343B}" srcOrd="3" destOrd="0" parTransId="{B85B5948-50B8-440A-A918-45D3BB9A6139}" sibTransId="{404A951A-117E-4A92-ABF4-E1DA693BD11E}"/>
    <dgm:cxn modelId="{65F145EF-D5A5-444C-BF5A-A7E4EF3A9E6C}" srcId="{9605F3E2-EFC2-454A-844C-C80F0CBAB821}" destId="{1F06AAC1-E916-4641-8572-21401497750E}" srcOrd="1" destOrd="0" parTransId="{28DA1565-9ADB-4B49-BD30-CB96221EF0F3}" sibTransId="{8AAFC1A7-2BEF-4519-956D-D65172D54B4C}"/>
    <dgm:cxn modelId="{B9B82C18-04F0-4B8D-A41F-8F875DFE37B0}" type="presOf" srcId="{07F188E2-C2DA-40BC-8EEC-9DA854F05705}" destId="{EBFF0E9E-9C30-443A-AC47-3F663C79F32C}" srcOrd="0" destOrd="5" presId="urn:microsoft.com/office/officeart/2005/8/layout/vList5"/>
    <dgm:cxn modelId="{7833EA25-AFF5-4592-B307-EEFEB45B3806}" type="presParOf" srcId="{1CA205B2-9CD2-4B99-B8E9-D389A1CE5468}" destId="{6FEB516E-7BB6-4572-BAF7-7248503BCD13}" srcOrd="0" destOrd="0" presId="urn:microsoft.com/office/officeart/2005/8/layout/vList5"/>
    <dgm:cxn modelId="{0CDEEEBC-60A9-4242-895D-AD3112C60F45}" type="presParOf" srcId="{6FEB516E-7BB6-4572-BAF7-7248503BCD13}" destId="{E2CA7146-CDC9-4B68-8806-CEAEF8553B86}" srcOrd="0" destOrd="0" presId="urn:microsoft.com/office/officeart/2005/8/layout/vList5"/>
    <dgm:cxn modelId="{9396B544-2CAA-4D41-B36B-261399949997}" type="presParOf" srcId="{6FEB516E-7BB6-4572-BAF7-7248503BCD13}" destId="{EBFF0E9E-9C30-443A-AC47-3F663C79F32C}" srcOrd="1" destOrd="0" presId="urn:microsoft.com/office/officeart/2005/8/layout/vList5"/>
    <dgm:cxn modelId="{3414745B-86DE-491D-A6B0-6E61F34B8D98}" type="presParOf" srcId="{1CA205B2-9CD2-4B99-B8E9-D389A1CE5468}" destId="{5DFC9E9A-D00F-478E-8C03-967A0480A102}" srcOrd="1" destOrd="0" presId="urn:microsoft.com/office/officeart/2005/8/layout/vList5"/>
    <dgm:cxn modelId="{547A5EEE-20DF-49E1-9F6B-6A886622739F}" type="presParOf" srcId="{1CA205B2-9CD2-4B99-B8E9-D389A1CE5468}" destId="{1DB05B68-6AC9-4B47-AF90-F6238A9FD1ED}" srcOrd="2" destOrd="0" presId="urn:microsoft.com/office/officeart/2005/8/layout/vList5"/>
    <dgm:cxn modelId="{8301BE70-A433-413B-BF99-EA99EFBDC9D6}" type="presParOf" srcId="{1DB05B68-6AC9-4B47-AF90-F6238A9FD1ED}" destId="{7C823948-F98A-4A76-BFD7-6EF6E18FBBF5}" srcOrd="0" destOrd="0" presId="urn:microsoft.com/office/officeart/2005/8/layout/vList5"/>
    <dgm:cxn modelId="{CBEAFBF6-5E74-46C4-ABF9-FE0229E01EF2}" type="presParOf" srcId="{1DB05B68-6AC9-4B47-AF90-F6238A9FD1ED}" destId="{7B50F1A8-BB76-43A5-9C92-C98A35A767CE}" srcOrd="1" destOrd="0" presId="urn:microsoft.com/office/officeart/2005/8/layout/vList5"/>
    <dgm:cxn modelId="{7AAEBEB9-19D5-4360-8CFA-0A423E208E93}" type="presParOf" srcId="{1CA205B2-9CD2-4B99-B8E9-D389A1CE5468}" destId="{ECAB9010-84A9-48EC-B16F-F18B0CAF86C0}" srcOrd="3" destOrd="0" presId="urn:microsoft.com/office/officeart/2005/8/layout/vList5"/>
    <dgm:cxn modelId="{C35EEE22-C539-4089-B0B5-C0104DCCE2EF}" type="presParOf" srcId="{1CA205B2-9CD2-4B99-B8E9-D389A1CE5468}" destId="{79B0B6AC-D9BA-4E14-8DF3-EB5C6E4E6FAD}" srcOrd="4" destOrd="0" presId="urn:microsoft.com/office/officeart/2005/8/layout/vList5"/>
    <dgm:cxn modelId="{7E9FB750-416E-49A3-B7E5-1BC1E0705C11}" type="presParOf" srcId="{79B0B6AC-D9BA-4E14-8DF3-EB5C6E4E6FAD}" destId="{7AE4C32B-EBDB-4644-9CCC-A14FA1F96FD8}" srcOrd="0" destOrd="0" presId="urn:microsoft.com/office/officeart/2005/8/layout/vList5"/>
    <dgm:cxn modelId="{60F7F87A-BF08-4AEA-9125-F5DC5CAAC87B}" type="presParOf" srcId="{79B0B6AC-D9BA-4E14-8DF3-EB5C6E4E6FAD}" destId="{6ED3B59D-CE09-4DB6-B185-EC8FA9A6008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F0E9E-9C30-443A-AC47-3F663C79F32C}">
      <dsp:nvSpPr>
        <dsp:cNvPr id="0" name=""/>
        <dsp:cNvSpPr/>
      </dsp:nvSpPr>
      <dsp:spPr>
        <a:xfrm rot="5400000">
          <a:off x="3867433" y="-1890066"/>
          <a:ext cx="1628993" cy="5410612"/>
        </a:xfrm>
        <a:prstGeom prst="round2Same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s-MX" sz="1000" kern="1200" baseline="0" dirty="0" smtClean="0">
              <a:solidFill>
                <a:schemeClr val="accent5"/>
              </a:solidFill>
            </a:rPr>
            <a:t>3ene1990: Gobierno Corporativo; Creación/Separación CNSF</a:t>
          </a:r>
          <a:r>
            <a:rPr lang="es-MX" sz="1000" kern="1200" dirty="0" smtClean="0"/>
            <a:t>.</a:t>
          </a:r>
          <a:endParaRPr lang="es-MX" sz="1000" kern="1200" dirty="0"/>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18jul1990: liberalización régimen inversiones.</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dirty="0" smtClean="0"/>
            <a:t>14jul1993: arbitraje.</a:t>
          </a:r>
          <a:endParaRPr lang="es-MX" sz="1000" kern="1200" dirty="0"/>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23dic1993: mercado </a:t>
          </a:r>
          <a:r>
            <a:rPr lang="es-MX" sz="1000" kern="1200" baseline="0" dirty="0" smtClean="0">
              <a:solidFill>
                <a:schemeClr val="accent5"/>
              </a:solidFill>
              <a:sym typeface="Wingdings" panose="05000000000000000000" pitchFamily="2" charset="2"/>
            </a:rPr>
            <a:t> liberalización filiales.</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19nov1995: mercado </a:t>
          </a:r>
          <a:r>
            <a:rPr lang="es-MX" sz="1000" kern="1200" baseline="0" dirty="0" smtClean="0">
              <a:solidFill>
                <a:schemeClr val="accent5"/>
              </a:solidFill>
              <a:sym typeface="Wingdings" panose="05000000000000000000" pitchFamily="2" charset="2"/>
            </a:rPr>
            <a:t> grupos financieros.</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23may1996: Seguros Pensiones derivados de la Seguridad Social.</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3ene1997: mercado ramos de seguros.</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dirty="0" smtClean="0"/>
            <a:t>7may 1997:ajuste menor.</a:t>
          </a:r>
          <a:endParaRPr lang="es-MX" sz="1000" kern="1200" dirty="0"/>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18ene1999: mercado </a:t>
          </a:r>
          <a:r>
            <a:rPr lang="es-MX" sz="1000" kern="1200" baseline="0" dirty="0" smtClean="0">
              <a:solidFill>
                <a:schemeClr val="accent5"/>
              </a:solidFill>
              <a:sym typeface="Wingdings" panose="05000000000000000000" pitchFamily="2" charset="2"/>
            </a:rPr>
            <a:t> </a:t>
          </a:r>
          <a:r>
            <a:rPr lang="es-MX" sz="1000" kern="1200" baseline="0" dirty="0" err="1" smtClean="0">
              <a:solidFill>
                <a:schemeClr val="accent5"/>
              </a:solidFill>
              <a:sym typeface="Wingdings" panose="05000000000000000000" pitchFamily="2" charset="2"/>
            </a:rPr>
            <a:t>Condusef</a:t>
          </a:r>
          <a:r>
            <a:rPr lang="es-MX" sz="1000" kern="1200" baseline="0" dirty="0" smtClean="0">
              <a:solidFill>
                <a:schemeClr val="accent5"/>
              </a:solidFill>
              <a:sym typeface="Wingdings" panose="05000000000000000000" pitchFamily="2" charset="2"/>
            </a:rPr>
            <a:t>.</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31dic1999: seguros de salud.</a:t>
          </a:r>
          <a:endParaRPr lang="es-MX" sz="1000" kern="1200" baseline="0" dirty="0">
            <a:solidFill>
              <a:schemeClr val="accent5"/>
            </a:solidFill>
          </a:endParaRPr>
        </a:p>
      </dsp:txBody>
      <dsp:txXfrm rot="-5400000">
        <a:off x="1976624" y="80264"/>
        <a:ext cx="5331091" cy="1469951"/>
      </dsp:txXfrm>
    </dsp:sp>
    <dsp:sp modelId="{E2CA7146-CDC9-4B68-8806-CEAEF8553B86}">
      <dsp:nvSpPr>
        <dsp:cNvPr id="0" name=""/>
        <dsp:cNvSpPr/>
      </dsp:nvSpPr>
      <dsp:spPr>
        <a:xfrm>
          <a:off x="4317" y="409372"/>
          <a:ext cx="1972305" cy="811733"/>
        </a:xfrm>
        <a:prstGeom prst="roundRect">
          <a:avLst/>
        </a:prstGeom>
        <a:solidFill>
          <a:schemeClr val="accent3">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MX" sz="2700" kern="1200" dirty="0" smtClean="0"/>
            <a:t>1990-2000</a:t>
          </a:r>
          <a:endParaRPr lang="es-MX" sz="2700" kern="1200" dirty="0"/>
        </a:p>
      </dsp:txBody>
      <dsp:txXfrm>
        <a:off x="43943" y="448998"/>
        <a:ext cx="1893053" cy="732481"/>
      </dsp:txXfrm>
    </dsp:sp>
    <dsp:sp modelId="{7B50F1A8-BB76-43A5-9C92-C98A35A767CE}">
      <dsp:nvSpPr>
        <dsp:cNvPr id="0" name=""/>
        <dsp:cNvSpPr/>
      </dsp:nvSpPr>
      <dsp:spPr>
        <a:xfrm rot="5400000">
          <a:off x="3619883" y="11005"/>
          <a:ext cx="2133280" cy="5451916"/>
        </a:xfrm>
        <a:prstGeom prst="round2Same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s-MX" sz="1000" kern="1200" dirty="0" smtClean="0"/>
            <a:t>5ene2000: ajustes menores.</a:t>
          </a:r>
          <a:endParaRPr lang="es-MX" sz="1000" kern="1200" dirty="0"/>
        </a:p>
        <a:p>
          <a:pPr marL="57150" lvl="1" indent="-57150" algn="l" defTabSz="444500">
            <a:lnSpc>
              <a:spcPct val="90000"/>
            </a:lnSpc>
            <a:spcBef>
              <a:spcPct val="0"/>
            </a:spcBef>
            <a:spcAft>
              <a:spcPct val="15000"/>
            </a:spcAft>
            <a:buChar char="••"/>
          </a:pPr>
          <a:r>
            <a:rPr lang="es-MX" sz="1000" kern="1200" dirty="0" smtClean="0"/>
            <a:t>6jun2000: ajustes menores.</a:t>
          </a:r>
          <a:endParaRPr lang="es-MX" sz="1000" kern="1200" dirty="0"/>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16ene2002: Gobierno Corporativo </a:t>
          </a:r>
          <a:r>
            <a:rPr lang="es-MX" sz="1000" kern="1200" baseline="0" dirty="0" smtClean="0">
              <a:solidFill>
                <a:schemeClr val="accent5"/>
              </a:solidFill>
              <a:sym typeface="Wingdings" panose="05000000000000000000" pitchFamily="2" charset="2"/>
            </a:rPr>
            <a:t> Contralor Normativo; idoneidad miembros del Consejo; Auditores Externos; Actuarios Independientes  Acreditación conocimientos; Reservas; Liberalización OCDE y TLC.</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13jun2003: pasivos.</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dirty="0" smtClean="0"/>
            <a:t>28ene2004: ajuste menor.</a:t>
          </a:r>
          <a:endParaRPr lang="es-MX" sz="1000" kern="1200" dirty="0"/>
        </a:p>
        <a:p>
          <a:pPr marL="57150" lvl="1" indent="-57150" algn="l" defTabSz="444500">
            <a:lnSpc>
              <a:spcPct val="90000"/>
            </a:lnSpc>
            <a:spcBef>
              <a:spcPct val="0"/>
            </a:spcBef>
            <a:spcAft>
              <a:spcPct val="15000"/>
            </a:spcAft>
            <a:buChar char="••"/>
          </a:pPr>
          <a:r>
            <a:rPr lang="es-MX" sz="1000" kern="1200" dirty="0" smtClean="0"/>
            <a:t>23feb2005:ajuste menor.</a:t>
          </a:r>
          <a:endParaRPr lang="es-MX" sz="1000" kern="1200" dirty="0"/>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13may2005: fondos de aseguramiento agropecuario.</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24abr2006: seguros de crédito (</a:t>
          </a:r>
          <a:r>
            <a:rPr lang="es-MX" sz="1000" kern="1200" baseline="0" dirty="0" err="1" smtClean="0">
              <a:solidFill>
                <a:schemeClr val="accent5"/>
              </a:solidFill>
            </a:rPr>
            <a:t>monoliners</a:t>
          </a:r>
          <a:r>
            <a:rPr lang="es-MX" sz="1000" kern="1200" baseline="0" dirty="0" smtClean="0">
              <a:solidFill>
                <a:schemeClr val="accent5"/>
              </a:solidFill>
            </a:rPr>
            <a:t> / vivienda)</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18jul2006: liberalización arrendamiento financiero</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dirty="0" smtClean="0"/>
            <a:t>28jun2007: ajuste menor.</a:t>
          </a:r>
          <a:endParaRPr lang="es-MX" sz="1000" kern="1200" dirty="0"/>
        </a:p>
        <a:p>
          <a:pPr marL="57150" lvl="1" indent="-57150" algn="l" defTabSz="444500">
            <a:lnSpc>
              <a:spcPct val="90000"/>
            </a:lnSpc>
            <a:spcBef>
              <a:spcPct val="0"/>
            </a:spcBef>
            <a:spcAft>
              <a:spcPct val="15000"/>
            </a:spcAft>
            <a:buChar char="••"/>
          </a:pPr>
          <a:r>
            <a:rPr lang="es-MX" sz="1000" kern="1200" baseline="0" dirty="0" smtClean="0">
              <a:solidFill>
                <a:schemeClr val="accent5"/>
              </a:solidFill>
            </a:rPr>
            <a:t>20jun2008: mercado </a:t>
          </a:r>
          <a:r>
            <a:rPr lang="es-MX" sz="1000" kern="1200" baseline="0" dirty="0" smtClean="0">
              <a:solidFill>
                <a:schemeClr val="accent5"/>
              </a:solidFill>
              <a:sym typeface="Wingdings" panose="05000000000000000000" pitchFamily="2" charset="2"/>
            </a:rPr>
            <a:t> Productos Básicos Estandarizados.</a:t>
          </a:r>
          <a:endParaRPr lang="es-MX" sz="1000" kern="1200" baseline="0" dirty="0">
            <a:solidFill>
              <a:schemeClr val="accent5"/>
            </a:solidFill>
          </a:endParaRPr>
        </a:p>
      </dsp:txBody>
      <dsp:txXfrm rot="-5400000">
        <a:off x="1960565" y="1774461"/>
        <a:ext cx="5347778" cy="1925004"/>
      </dsp:txXfrm>
    </dsp:sp>
    <dsp:sp modelId="{7C823948-F98A-4A76-BFD7-6EF6E18FBBF5}">
      <dsp:nvSpPr>
        <dsp:cNvPr id="0" name=""/>
        <dsp:cNvSpPr/>
      </dsp:nvSpPr>
      <dsp:spPr>
        <a:xfrm>
          <a:off x="4317" y="2331096"/>
          <a:ext cx="1956247" cy="811733"/>
        </a:xfrm>
        <a:prstGeom prst="roundRect">
          <a:avLst/>
        </a:prstGeom>
        <a:solidFill>
          <a:schemeClr val="accent3">
            <a:alpha val="90000"/>
            <a:hueOff val="0"/>
            <a:satOff val="0"/>
            <a:lumOff val="0"/>
            <a:alphaOff val="-2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MX" sz="2700" kern="1200" dirty="0" smtClean="0"/>
            <a:t>2000-2010</a:t>
          </a:r>
          <a:endParaRPr lang="es-MX" sz="2700" kern="1200" dirty="0"/>
        </a:p>
      </dsp:txBody>
      <dsp:txXfrm>
        <a:off x="43943" y="2370722"/>
        <a:ext cx="1876995" cy="732481"/>
      </dsp:txXfrm>
    </dsp:sp>
    <dsp:sp modelId="{6ED3B59D-CE09-4DB6-B185-EC8FA9A60086}">
      <dsp:nvSpPr>
        <dsp:cNvPr id="0" name=""/>
        <dsp:cNvSpPr/>
      </dsp:nvSpPr>
      <dsp:spPr>
        <a:xfrm rot="5400000">
          <a:off x="4360776" y="1530002"/>
          <a:ext cx="649386" cy="5440110"/>
        </a:xfrm>
        <a:prstGeom prst="round2SameRect">
          <a:avLst/>
        </a:prstGeom>
        <a:solidFill>
          <a:schemeClr val="accent3">
            <a:alpha val="90000"/>
            <a:tint val="40000"/>
            <a:hueOff val="0"/>
            <a:satOff val="0"/>
            <a:lumOff val="0"/>
            <a:alphaOff val="0"/>
          </a:schemeClr>
        </a:solidFill>
        <a:ln w="15875"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s-MX" sz="1000" kern="1200" baseline="0" dirty="0" smtClean="0">
              <a:solidFill>
                <a:schemeClr val="accent5"/>
              </a:solidFill>
            </a:rPr>
            <a:t>4abr2013: Ley de Instituciones de Seguros y Fianzas (LISF)</a:t>
          </a:r>
          <a:endParaRPr lang="es-MX" sz="1000" kern="1200" baseline="0" dirty="0">
            <a:solidFill>
              <a:schemeClr val="accent5"/>
            </a:solidFill>
          </a:endParaRPr>
        </a:p>
        <a:p>
          <a:pPr marL="57150" lvl="1" indent="-57150" algn="l" defTabSz="444500">
            <a:lnSpc>
              <a:spcPct val="90000"/>
            </a:lnSpc>
            <a:spcBef>
              <a:spcPct val="0"/>
            </a:spcBef>
            <a:spcAft>
              <a:spcPct val="15000"/>
            </a:spcAft>
            <a:buChar char="••"/>
          </a:pPr>
          <a:r>
            <a:rPr lang="es-MX" sz="1000" kern="1200" dirty="0" smtClean="0">
              <a:solidFill>
                <a:srgbClr val="FF0000"/>
              </a:solidFill>
            </a:rPr>
            <a:t>10ene2014: ajustes a gobierno corporativo/agrupaciones financieras.</a:t>
          </a:r>
          <a:endParaRPr lang="es-MX" sz="1000" kern="1200" baseline="0" dirty="0">
            <a:solidFill>
              <a:srgbClr val="FF0000"/>
            </a:solidFill>
          </a:endParaRPr>
        </a:p>
        <a:p>
          <a:pPr marL="57150" lvl="1" indent="-57150" algn="l" defTabSz="444500">
            <a:lnSpc>
              <a:spcPct val="90000"/>
            </a:lnSpc>
            <a:spcBef>
              <a:spcPct val="0"/>
            </a:spcBef>
            <a:spcAft>
              <a:spcPct val="15000"/>
            </a:spcAft>
            <a:buChar char="••"/>
          </a:pPr>
          <a:r>
            <a:rPr lang="es-MX" sz="1000" kern="1200" baseline="0" dirty="0" smtClean="0">
              <a:solidFill>
                <a:srgbClr val="FF0000"/>
              </a:solidFill>
            </a:rPr>
            <a:t>4abr2015: Entrada en vigor de la LISF.</a:t>
          </a:r>
          <a:endParaRPr lang="es-MX" sz="1000" kern="1200" baseline="0" dirty="0">
            <a:solidFill>
              <a:srgbClr val="FF0000"/>
            </a:solidFill>
          </a:endParaRPr>
        </a:p>
        <a:p>
          <a:pPr marL="57150" lvl="1" indent="-57150" algn="l" defTabSz="444500">
            <a:lnSpc>
              <a:spcPct val="90000"/>
            </a:lnSpc>
            <a:spcBef>
              <a:spcPct val="0"/>
            </a:spcBef>
            <a:spcAft>
              <a:spcPct val="15000"/>
            </a:spcAft>
            <a:buChar char="••"/>
          </a:pPr>
          <a:r>
            <a:rPr lang="es-MX" sz="1000" kern="1200" baseline="0" dirty="0" smtClean="0">
              <a:solidFill>
                <a:srgbClr val="FF0000"/>
              </a:solidFill>
            </a:rPr>
            <a:t>4abr2015: Entrada en vigor de la Regulación Secundaria CUSF: pilar 2 y 3</a:t>
          </a:r>
          <a:endParaRPr lang="es-MX" sz="1000" kern="1200" dirty="0">
            <a:solidFill>
              <a:srgbClr val="FF0000"/>
            </a:solidFill>
          </a:endParaRPr>
        </a:p>
        <a:p>
          <a:pPr marL="57150" lvl="1" indent="-57150" algn="l" defTabSz="444500">
            <a:lnSpc>
              <a:spcPct val="90000"/>
            </a:lnSpc>
            <a:spcBef>
              <a:spcPct val="0"/>
            </a:spcBef>
            <a:spcAft>
              <a:spcPct val="15000"/>
            </a:spcAft>
            <a:buChar char="••"/>
          </a:pPr>
          <a:r>
            <a:rPr lang="es-MX" sz="1000" kern="1200" dirty="0" smtClean="0">
              <a:solidFill>
                <a:srgbClr val="FF0000"/>
              </a:solidFill>
            </a:rPr>
            <a:t>1ene2016: Entrada en vigor de la Regulación Secundaria CUSF: pilar 1</a:t>
          </a:r>
          <a:endParaRPr lang="es-MX" sz="1000" kern="1200" dirty="0">
            <a:solidFill>
              <a:srgbClr val="FF0000"/>
            </a:solidFill>
          </a:endParaRPr>
        </a:p>
      </dsp:txBody>
      <dsp:txXfrm rot="-5400000">
        <a:off x="1965414" y="3957064"/>
        <a:ext cx="5408410" cy="585986"/>
      </dsp:txXfrm>
    </dsp:sp>
    <dsp:sp modelId="{7AE4C32B-EBDB-4644-9CCC-A14FA1F96FD8}">
      <dsp:nvSpPr>
        <dsp:cNvPr id="0" name=""/>
        <dsp:cNvSpPr/>
      </dsp:nvSpPr>
      <dsp:spPr>
        <a:xfrm>
          <a:off x="4317" y="3844190"/>
          <a:ext cx="1961096" cy="811733"/>
        </a:xfrm>
        <a:prstGeom prst="roundRect">
          <a:avLst/>
        </a:prstGeom>
        <a:solidFill>
          <a:schemeClr val="accent3">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MX" sz="2700" kern="1200" dirty="0" smtClean="0"/>
            <a:t>2013-2016</a:t>
          </a:r>
          <a:endParaRPr lang="es-MX" sz="2700" kern="1200" dirty="0"/>
        </a:p>
      </dsp:txBody>
      <dsp:txXfrm>
        <a:off x="43943" y="3883816"/>
        <a:ext cx="1881844" cy="73248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4/15/2016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MX" sz="3200" dirty="0" smtClean="0">
                <a:solidFill>
                  <a:schemeClr val="accent2">
                    <a:lumMod val="50000"/>
                  </a:schemeClr>
                </a:solidFill>
              </a:rPr>
              <a:t>Tendencias en la Regulación: cambios recientes en la regulación y supervisión en México.</a:t>
            </a:r>
            <a:r>
              <a:rPr lang="es-MX" sz="4000" dirty="0" smtClean="0"/>
              <a:t/>
            </a:r>
            <a:br>
              <a:rPr lang="es-MX" sz="4000" dirty="0" smtClean="0"/>
            </a:br>
            <a:r>
              <a:rPr lang="es-MX" sz="2400" dirty="0" smtClean="0"/>
              <a:t>Experiencia en la implementación de los Principios Básicos de Seguros de la IAIS</a:t>
            </a:r>
            <a:endParaRPr lang="es-MX" sz="2400" dirty="0"/>
          </a:p>
        </p:txBody>
      </p:sp>
      <p:sp>
        <p:nvSpPr>
          <p:cNvPr id="3" name="Subtítulo 2"/>
          <p:cNvSpPr>
            <a:spLocks noGrp="1"/>
          </p:cNvSpPr>
          <p:nvPr>
            <p:ph type="subTitle" idx="1"/>
          </p:nvPr>
        </p:nvSpPr>
        <p:spPr/>
        <p:txBody>
          <a:bodyPr>
            <a:normAutofit lnSpcReduction="10000"/>
          </a:bodyPr>
          <a:lstStyle/>
          <a:p>
            <a:pPr algn="r"/>
            <a:r>
              <a:rPr lang="es-MX" dirty="0" smtClean="0"/>
              <a:t>José Gerardo López Hoyo</a:t>
            </a:r>
          </a:p>
          <a:p>
            <a:pPr algn="r"/>
            <a:r>
              <a:rPr lang="es-MX" dirty="0" smtClean="0"/>
              <a:t>Vicepresidente de Análisis y Estudios Sectoriales  </a:t>
            </a:r>
          </a:p>
          <a:p>
            <a:pPr algn="r"/>
            <a:r>
              <a:rPr lang="es-MX" dirty="0" smtClean="0"/>
              <a:t>Comisión Nacional de Seguros y Fianzas (CNSF)</a:t>
            </a:r>
            <a:endParaRPr lang="es-MX" dirty="0"/>
          </a:p>
        </p:txBody>
      </p:sp>
    </p:spTree>
    <p:extLst>
      <p:ext uri="{BB962C8B-B14F-4D97-AF65-F5344CB8AC3E}">
        <p14:creationId xmlns:p14="http://schemas.microsoft.com/office/powerpoint/2010/main" val="3677001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Recomendaciones FSAP 2011…</a:t>
            </a:r>
            <a:endParaRPr lang="es-MX" dirty="0"/>
          </a:p>
        </p:txBody>
      </p:sp>
      <p:sp>
        <p:nvSpPr>
          <p:cNvPr id="3" name="Marcador de contenido 2"/>
          <p:cNvSpPr>
            <a:spLocks noGrp="1"/>
          </p:cNvSpPr>
          <p:nvPr>
            <p:ph idx="1"/>
          </p:nvPr>
        </p:nvSpPr>
        <p:spPr>
          <a:xfrm>
            <a:off x="2589212" y="1549399"/>
            <a:ext cx="8915400" cy="5308601"/>
          </a:xfrm>
        </p:spPr>
        <p:txBody>
          <a:bodyPr>
            <a:normAutofit fontScale="92500" lnSpcReduction="20000"/>
          </a:bodyPr>
          <a:lstStyle/>
          <a:p>
            <a:r>
              <a:rPr lang="es-MX" sz="1700" dirty="0" smtClean="0"/>
              <a:t>Respecto al PBS-3:</a:t>
            </a:r>
          </a:p>
          <a:p>
            <a:pPr lvl="1"/>
            <a:r>
              <a:rPr lang="en-US" sz="1500" dirty="0" smtClean="0"/>
              <a:t>“</a:t>
            </a:r>
            <a:r>
              <a:rPr lang="en-US" sz="1500" dirty="0" smtClean="0">
                <a:solidFill>
                  <a:srgbClr val="FF0000"/>
                </a:solidFill>
              </a:rPr>
              <a:t>Approve </a:t>
            </a:r>
            <a:r>
              <a:rPr lang="en-US" sz="1500" dirty="0">
                <a:solidFill>
                  <a:srgbClr val="FF0000"/>
                </a:solidFill>
              </a:rPr>
              <a:t>the LISF</a:t>
            </a:r>
            <a:r>
              <a:rPr lang="en-US" sz="1500" dirty="0"/>
              <a:t> to grant required powers to the CNSF for a more efficient supervision</a:t>
            </a:r>
            <a:r>
              <a:rPr lang="en-US" sz="1500" dirty="0" smtClean="0"/>
              <a:t>.” </a:t>
            </a:r>
            <a:endParaRPr lang="en-US" sz="1500" dirty="0"/>
          </a:p>
          <a:p>
            <a:pPr lvl="1"/>
            <a:r>
              <a:rPr lang="en-US" sz="1500" dirty="0" smtClean="0"/>
              <a:t>“The </a:t>
            </a:r>
            <a:r>
              <a:rPr lang="en-US" sz="1500" dirty="0"/>
              <a:t>introduction of an </a:t>
            </a:r>
            <a:r>
              <a:rPr lang="en-US" sz="1500" dirty="0">
                <a:solidFill>
                  <a:srgbClr val="FF0000"/>
                </a:solidFill>
              </a:rPr>
              <a:t>explicit mechanism for the appointment or withdrawal of the CNSF’s president or the members of the CNSF’s Board </a:t>
            </a:r>
            <a:r>
              <a:rPr lang="en-US" sz="1500" dirty="0"/>
              <a:t>is recommended together with a mandate to publish the removal reasons whenever the president or a Board member is dismissed from duty. </a:t>
            </a:r>
            <a:r>
              <a:rPr lang="en-US" sz="1500" dirty="0">
                <a:solidFill>
                  <a:srgbClr val="FF0000"/>
                </a:solidFill>
              </a:rPr>
              <a:t>Consideration on the introduction of a term of office should be made</a:t>
            </a:r>
            <a:r>
              <a:rPr lang="en-US" sz="1500" dirty="0" smtClean="0"/>
              <a:t>.” </a:t>
            </a:r>
            <a:endParaRPr lang="en-US" sz="1500" dirty="0"/>
          </a:p>
          <a:p>
            <a:pPr lvl="1"/>
            <a:r>
              <a:rPr lang="en-US" sz="1500" dirty="0" smtClean="0"/>
              <a:t>“</a:t>
            </a:r>
            <a:r>
              <a:rPr lang="en-US" sz="1500" dirty="0" smtClean="0">
                <a:solidFill>
                  <a:srgbClr val="FF0000"/>
                </a:solidFill>
              </a:rPr>
              <a:t>The </a:t>
            </a:r>
            <a:r>
              <a:rPr lang="en-US" sz="1500" dirty="0">
                <a:solidFill>
                  <a:srgbClr val="FF0000"/>
                </a:solidFill>
              </a:rPr>
              <a:t>supervisory authority should have full discretion on resource allocation </a:t>
            </a:r>
            <a:r>
              <a:rPr lang="en-US" sz="1500" dirty="0"/>
              <a:t>in accordance with its mandate, objectives, and the perceived risks. The supervisory agency needs to be able to hire key senior technical staff, in particular, when the new solvency regime enters in force. This could include consulting arrangements or direct salary supplements for high-level professional qualifications</a:t>
            </a:r>
            <a:r>
              <a:rPr lang="en-US" sz="1500" dirty="0" smtClean="0"/>
              <a:t>.”</a:t>
            </a:r>
          </a:p>
          <a:p>
            <a:r>
              <a:rPr lang="en-US" sz="1700" dirty="0" err="1" smtClean="0"/>
              <a:t>Respecto</a:t>
            </a:r>
            <a:r>
              <a:rPr lang="en-US" sz="1700" dirty="0" smtClean="0"/>
              <a:t> al PBS-9 y PBS-10:</a:t>
            </a:r>
          </a:p>
          <a:p>
            <a:pPr lvl="1"/>
            <a:r>
              <a:rPr lang="en-US" sz="1500" dirty="0" smtClean="0">
                <a:solidFill>
                  <a:srgbClr val="FF0000"/>
                </a:solidFill>
              </a:rPr>
              <a:t>“Pass </a:t>
            </a:r>
            <a:r>
              <a:rPr lang="en-US" sz="1500" dirty="0">
                <a:solidFill>
                  <a:srgbClr val="FF0000"/>
                </a:solidFill>
              </a:rPr>
              <a:t>the new law </a:t>
            </a:r>
            <a:r>
              <a:rPr lang="en-US" sz="1500" dirty="0"/>
              <a:t>strengthening corporate governance and internal controls of the supervised entities</a:t>
            </a:r>
            <a:r>
              <a:rPr lang="en-US" sz="1500" dirty="0" smtClean="0"/>
              <a:t>.”</a:t>
            </a:r>
          </a:p>
          <a:p>
            <a:pPr lvl="1"/>
            <a:r>
              <a:rPr lang="en-US" sz="1500" dirty="0" smtClean="0"/>
              <a:t>“A </a:t>
            </a:r>
            <a:r>
              <a:rPr lang="en-US" sz="1500" dirty="0"/>
              <a:t>more </a:t>
            </a:r>
            <a:r>
              <a:rPr lang="en-US" sz="1500" dirty="0">
                <a:solidFill>
                  <a:srgbClr val="FF0000"/>
                </a:solidFill>
              </a:rPr>
              <a:t>intrusive supervisory approach should accompany the new law </a:t>
            </a:r>
            <a:r>
              <a:rPr lang="en-US" sz="1500" dirty="0"/>
              <a:t>to permit proper monitoring and enforcement of the new governance and internal controls requirements. This will require additional resources</a:t>
            </a:r>
            <a:r>
              <a:rPr lang="en-US" sz="1500" dirty="0" smtClean="0"/>
              <a:t>.”</a:t>
            </a:r>
          </a:p>
          <a:p>
            <a:r>
              <a:rPr lang="en-US" sz="1700" dirty="0" err="1" smtClean="0"/>
              <a:t>Respecto</a:t>
            </a:r>
            <a:r>
              <a:rPr lang="en-US" sz="1700" dirty="0" smtClean="0"/>
              <a:t> al PBS-27:</a:t>
            </a:r>
          </a:p>
          <a:p>
            <a:pPr lvl="1"/>
            <a:r>
              <a:rPr lang="en-US" sz="1500" dirty="0" smtClean="0"/>
              <a:t>“The </a:t>
            </a:r>
            <a:r>
              <a:rPr lang="en-US" sz="1500" dirty="0"/>
              <a:t>new law should grant explicit power to the CNSF </a:t>
            </a:r>
            <a:r>
              <a:rPr lang="en-US" sz="1500" dirty="0">
                <a:solidFill>
                  <a:srgbClr val="FF0000"/>
                </a:solidFill>
              </a:rPr>
              <a:t>to require that the intermediaries or institutions have specific measures to prevent or detect the frauds </a:t>
            </a:r>
            <a:r>
              <a:rPr lang="en-US" sz="1500" dirty="0"/>
              <a:t>in their operations, including providing counter-fraud training to management and staff. </a:t>
            </a:r>
            <a:r>
              <a:rPr lang="en-US" sz="1500" dirty="0">
                <a:solidFill>
                  <a:srgbClr val="FF0000"/>
                </a:solidFill>
              </a:rPr>
              <a:t>This is included in the current proposed law</a:t>
            </a:r>
            <a:r>
              <a:rPr lang="en-US" sz="1500" dirty="0" smtClean="0"/>
              <a:t>.”</a:t>
            </a:r>
            <a:endParaRPr lang="en-US" sz="1500" dirty="0"/>
          </a:p>
          <a:p>
            <a:pPr lvl="1"/>
            <a:endParaRPr lang="es-MX" dirty="0"/>
          </a:p>
        </p:txBody>
      </p:sp>
    </p:spTree>
    <p:extLst>
      <p:ext uri="{BB962C8B-B14F-4D97-AF65-F5344CB8AC3E}">
        <p14:creationId xmlns:p14="http://schemas.microsoft.com/office/powerpoint/2010/main" val="914138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áfico 20"/>
          <p:cNvGraphicFramePr>
            <a:graphicFrameLocks/>
          </p:cNvGraphicFramePr>
          <p:nvPr>
            <p:extLst>
              <p:ext uri="{D42A27DB-BD31-4B8C-83A1-F6EECF244321}">
                <p14:modId xmlns:p14="http://schemas.microsoft.com/office/powerpoint/2010/main" val="911247854"/>
              </p:ext>
            </p:extLst>
          </p:nvPr>
        </p:nvGraphicFramePr>
        <p:xfrm>
          <a:off x="2669779" y="1588482"/>
          <a:ext cx="6858000" cy="4114800"/>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Conector recto 9"/>
          <p:cNvCxnSpPr/>
          <p:nvPr/>
        </p:nvCxnSpPr>
        <p:spPr>
          <a:xfrm flipV="1">
            <a:off x="2890463" y="4212404"/>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flipV="1">
            <a:off x="2890463" y="3779178"/>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V="1">
            <a:off x="2890463" y="2893890"/>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2890463" y="2493200"/>
            <a:ext cx="6411074" cy="865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2489197" y="4089383"/>
            <a:ext cx="473206" cy="307777"/>
          </a:xfrm>
          <a:prstGeom prst="rect">
            <a:avLst/>
          </a:prstGeom>
          <a:noFill/>
        </p:spPr>
        <p:txBody>
          <a:bodyPr wrap="none" rtlCol="0">
            <a:spAutoFit/>
          </a:bodyPr>
          <a:lstStyle/>
          <a:p>
            <a:r>
              <a:rPr lang="es-MX" sz="1400" b="1" dirty="0" smtClean="0"/>
              <a:t>NO</a:t>
            </a:r>
            <a:endParaRPr lang="es-MX" sz="1400" b="1" dirty="0"/>
          </a:p>
        </p:txBody>
      </p:sp>
      <p:sp>
        <p:nvSpPr>
          <p:cNvPr id="15" name="CuadroTexto 14"/>
          <p:cNvSpPr txBox="1"/>
          <p:nvPr/>
        </p:nvSpPr>
        <p:spPr>
          <a:xfrm>
            <a:off x="2324087" y="3645882"/>
            <a:ext cx="638316" cy="307777"/>
          </a:xfrm>
          <a:prstGeom prst="rect">
            <a:avLst/>
          </a:prstGeom>
          <a:noFill/>
        </p:spPr>
        <p:txBody>
          <a:bodyPr wrap="none" rtlCol="0">
            <a:spAutoFit/>
          </a:bodyPr>
          <a:lstStyle/>
          <a:p>
            <a:r>
              <a:rPr lang="es-MX" sz="1400" b="1" dirty="0" smtClean="0"/>
              <a:t>MNO</a:t>
            </a:r>
            <a:endParaRPr lang="es-MX" sz="1400" b="1" dirty="0"/>
          </a:p>
        </p:txBody>
      </p:sp>
      <p:sp>
        <p:nvSpPr>
          <p:cNvPr id="16" name="CuadroTexto 15"/>
          <p:cNvSpPr txBox="1"/>
          <p:nvPr/>
        </p:nvSpPr>
        <p:spPr>
          <a:xfrm>
            <a:off x="2489197" y="2760596"/>
            <a:ext cx="473206" cy="307777"/>
          </a:xfrm>
          <a:prstGeom prst="rect">
            <a:avLst/>
          </a:prstGeom>
          <a:noFill/>
        </p:spPr>
        <p:txBody>
          <a:bodyPr wrap="none" rtlCol="0">
            <a:spAutoFit/>
          </a:bodyPr>
          <a:lstStyle/>
          <a:p>
            <a:r>
              <a:rPr lang="es-MX" sz="1400" b="1" dirty="0" smtClean="0"/>
              <a:t>AO</a:t>
            </a:r>
            <a:endParaRPr lang="es-MX" sz="1400" b="1" dirty="0"/>
          </a:p>
        </p:txBody>
      </p:sp>
      <p:sp>
        <p:nvSpPr>
          <p:cNvPr id="17" name="CuadroTexto 16"/>
          <p:cNvSpPr txBox="1"/>
          <p:nvPr/>
        </p:nvSpPr>
        <p:spPr>
          <a:xfrm>
            <a:off x="2622245" y="2347962"/>
            <a:ext cx="340158" cy="307777"/>
          </a:xfrm>
          <a:prstGeom prst="rect">
            <a:avLst/>
          </a:prstGeom>
          <a:noFill/>
        </p:spPr>
        <p:txBody>
          <a:bodyPr wrap="none" rtlCol="0">
            <a:spAutoFit/>
          </a:bodyPr>
          <a:lstStyle/>
          <a:p>
            <a:r>
              <a:rPr lang="es-MX" sz="1400" b="1" dirty="0" smtClean="0"/>
              <a:t>O</a:t>
            </a:r>
            <a:endParaRPr lang="es-MX" sz="1400" b="1" dirty="0"/>
          </a:p>
        </p:txBody>
      </p:sp>
      <p:sp>
        <p:nvSpPr>
          <p:cNvPr id="19" name="Elipse 18"/>
          <p:cNvSpPr/>
          <p:nvPr/>
        </p:nvSpPr>
        <p:spPr>
          <a:xfrm>
            <a:off x="2796464" y="2428063"/>
            <a:ext cx="304234" cy="5291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Elipse 24"/>
          <p:cNvSpPr/>
          <p:nvPr/>
        </p:nvSpPr>
        <p:spPr>
          <a:xfrm>
            <a:off x="3230621" y="2401070"/>
            <a:ext cx="304234" cy="10289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Text Box 11"/>
          <p:cNvSpPr txBox="1">
            <a:spLocks noChangeArrowheads="1"/>
          </p:cNvSpPr>
          <p:nvPr/>
        </p:nvSpPr>
        <p:spPr bwMode="auto">
          <a:xfrm>
            <a:off x="9604633" y="586479"/>
            <a:ext cx="2217737" cy="5995231"/>
          </a:xfrm>
          <a:prstGeom prst="rect">
            <a:avLst/>
          </a:prstGeom>
          <a:noFill/>
          <a:ln w="12700">
            <a:noFill/>
            <a:miter lim="800000"/>
            <a:headEnd/>
            <a:tailEnd/>
          </a:ln>
        </p:spPr>
        <p:txBody>
          <a:bodyPr wrap="square">
            <a:spAutoFit/>
          </a:bodyPr>
          <a:lstStyle/>
          <a:p>
            <a:pPr marL="357188" indent="-357188" eaLnBrk="0" hangingPunct="0">
              <a:spcBef>
                <a:spcPct val="30000"/>
              </a:spcBef>
              <a:defRPr/>
            </a:pPr>
            <a:r>
              <a:rPr lang="en-US" sz="830" dirty="0"/>
              <a:t>P-1: 	</a:t>
            </a:r>
            <a:r>
              <a:rPr lang="es-MX" sz="830" i="1" u="sng" dirty="0" smtClean="0">
                <a:solidFill>
                  <a:srgbClr val="FF0000"/>
                </a:solidFill>
              </a:rPr>
              <a:t>Condiciones de supervisión  efectiva</a:t>
            </a:r>
          </a:p>
          <a:p>
            <a:pPr marL="357188" indent="-357188" eaLnBrk="0" hangingPunct="0">
              <a:spcBef>
                <a:spcPct val="30000"/>
              </a:spcBef>
              <a:defRPr/>
            </a:pPr>
            <a:r>
              <a:rPr lang="es-MX" sz="830" dirty="0" smtClean="0"/>
              <a:t>P-2:	Objetivos de la supervisión</a:t>
            </a:r>
          </a:p>
          <a:p>
            <a:pPr marL="357188" indent="-357188" eaLnBrk="0" hangingPunct="0">
              <a:spcBef>
                <a:spcPct val="30000"/>
              </a:spcBef>
              <a:defRPr/>
            </a:pPr>
            <a:r>
              <a:rPr lang="es-MX" sz="830" dirty="0" smtClean="0"/>
              <a:t>P-3:      </a:t>
            </a:r>
            <a:r>
              <a:rPr lang="es-MX" sz="830" u="sng" dirty="0" smtClean="0">
                <a:solidFill>
                  <a:srgbClr val="FF0000"/>
                </a:solidFill>
              </a:rPr>
              <a:t>Autoridad Supervisora</a:t>
            </a:r>
            <a:r>
              <a:rPr lang="es-MX" sz="830" dirty="0" smtClean="0">
                <a:solidFill>
                  <a:srgbClr val="FF0000"/>
                </a:solidFill>
              </a:rPr>
              <a:t> </a:t>
            </a:r>
          </a:p>
          <a:p>
            <a:pPr marL="357188" indent="-357188" eaLnBrk="0" hangingPunct="0">
              <a:spcBef>
                <a:spcPct val="30000"/>
              </a:spcBef>
              <a:defRPr/>
            </a:pPr>
            <a:r>
              <a:rPr lang="es-MX" sz="830" dirty="0" smtClean="0"/>
              <a:t>P-4:	Proceso de supervisión</a:t>
            </a:r>
          </a:p>
          <a:p>
            <a:pPr marL="357188" indent="-357188" eaLnBrk="0" hangingPunct="0">
              <a:spcBef>
                <a:spcPct val="30000"/>
              </a:spcBef>
              <a:defRPr/>
            </a:pPr>
            <a:r>
              <a:rPr lang="es-MX" sz="830" dirty="0" smtClean="0"/>
              <a:t>P-5	Cooperación Supervisora e intercambio de información</a:t>
            </a:r>
          </a:p>
          <a:p>
            <a:pPr marL="357188" indent="-357188" eaLnBrk="0" hangingPunct="0">
              <a:spcBef>
                <a:spcPct val="30000"/>
              </a:spcBef>
              <a:defRPr/>
            </a:pPr>
            <a:r>
              <a:rPr lang="es-MX" sz="830" dirty="0" smtClean="0"/>
              <a:t>P-6:	Autorización</a:t>
            </a:r>
          </a:p>
          <a:p>
            <a:pPr marL="357188" indent="-357188" eaLnBrk="0" hangingPunct="0">
              <a:spcBef>
                <a:spcPct val="30000"/>
              </a:spcBef>
              <a:defRPr/>
            </a:pPr>
            <a:r>
              <a:rPr lang="es-MX" sz="830" dirty="0" smtClean="0"/>
              <a:t>P-7:	Idoneidad de las  personas</a:t>
            </a:r>
          </a:p>
          <a:p>
            <a:pPr marL="357188" indent="-357188" eaLnBrk="0" hangingPunct="0">
              <a:spcBef>
                <a:spcPct val="30000"/>
              </a:spcBef>
              <a:defRPr/>
            </a:pPr>
            <a:r>
              <a:rPr lang="es-MX" sz="830" dirty="0" smtClean="0"/>
              <a:t>P-8:	 Cambios de control accionario</a:t>
            </a:r>
          </a:p>
          <a:p>
            <a:pPr marL="357188" indent="-357188" eaLnBrk="0" hangingPunct="0">
              <a:spcBef>
                <a:spcPct val="30000"/>
              </a:spcBef>
              <a:defRPr/>
            </a:pPr>
            <a:r>
              <a:rPr lang="es-MX" sz="830" dirty="0" smtClean="0"/>
              <a:t>P-9:	</a:t>
            </a:r>
            <a:r>
              <a:rPr lang="es-MX" sz="830" i="1" dirty="0" smtClean="0"/>
              <a:t>Gobierno Corporativo</a:t>
            </a:r>
          </a:p>
          <a:p>
            <a:pPr marL="357188" indent="-357188" eaLnBrk="0" hangingPunct="0">
              <a:spcBef>
                <a:spcPct val="30000"/>
              </a:spcBef>
              <a:defRPr/>
            </a:pPr>
            <a:r>
              <a:rPr lang="es-MX" sz="830" dirty="0" smtClean="0"/>
              <a:t>P-10:	</a:t>
            </a:r>
            <a:r>
              <a:rPr lang="es-MX" sz="830" i="1" dirty="0" smtClean="0"/>
              <a:t>Control Interno</a:t>
            </a:r>
          </a:p>
          <a:p>
            <a:pPr marL="357188" indent="-357188" eaLnBrk="0" hangingPunct="0">
              <a:spcBef>
                <a:spcPct val="30000"/>
              </a:spcBef>
              <a:defRPr/>
            </a:pPr>
            <a:r>
              <a:rPr lang="es-MX" sz="830" dirty="0" smtClean="0"/>
              <a:t>P-11:	Análisis de mercado</a:t>
            </a:r>
          </a:p>
          <a:p>
            <a:pPr marL="357188" indent="-357188" eaLnBrk="0" hangingPunct="0">
              <a:spcBef>
                <a:spcPct val="30000"/>
              </a:spcBef>
              <a:defRPr/>
            </a:pPr>
            <a:r>
              <a:rPr lang="es-MX" sz="830" dirty="0" smtClean="0"/>
              <a:t>P-12:	Reporte a los supervisores y monitoreo  de gabinete.</a:t>
            </a:r>
          </a:p>
          <a:p>
            <a:pPr marL="357188" indent="-357188" eaLnBrk="0" hangingPunct="0">
              <a:spcBef>
                <a:spcPct val="30000"/>
              </a:spcBef>
              <a:defRPr/>
            </a:pPr>
            <a:r>
              <a:rPr lang="es-MX" sz="830" dirty="0" smtClean="0"/>
              <a:t>P-13:	</a:t>
            </a:r>
            <a:r>
              <a:rPr lang="es-MX" sz="900" dirty="0" smtClean="0"/>
              <a:t> Visitas de Inspección</a:t>
            </a:r>
            <a:endParaRPr lang="es-MX" sz="830" dirty="0" smtClean="0"/>
          </a:p>
          <a:p>
            <a:pPr marL="357188" indent="-357188" eaLnBrk="0" hangingPunct="0">
              <a:spcBef>
                <a:spcPct val="30000"/>
              </a:spcBef>
              <a:defRPr/>
            </a:pPr>
            <a:r>
              <a:rPr lang="es-MX" sz="830" dirty="0" smtClean="0"/>
              <a:t>P-14:	Medidas preventivas y correctivas.</a:t>
            </a:r>
          </a:p>
          <a:p>
            <a:pPr marL="357188" indent="-357188" eaLnBrk="0" hangingPunct="0">
              <a:spcBef>
                <a:spcPct val="30000"/>
              </a:spcBef>
              <a:defRPr/>
            </a:pPr>
            <a:r>
              <a:rPr lang="es-MX" sz="830" dirty="0" smtClean="0"/>
              <a:t>P-15:	Cumplimiento o sanciones.</a:t>
            </a:r>
          </a:p>
          <a:p>
            <a:pPr marL="357188" indent="-357188" eaLnBrk="0" hangingPunct="0">
              <a:spcBef>
                <a:spcPct val="30000"/>
              </a:spcBef>
              <a:defRPr/>
            </a:pPr>
            <a:r>
              <a:rPr lang="es-MX" sz="830" dirty="0" smtClean="0"/>
              <a:t>P-16:	Liquidación y salida del mercado.</a:t>
            </a:r>
          </a:p>
          <a:p>
            <a:pPr marL="357188" indent="-357188" eaLnBrk="0" hangingPunct="0">
              <a:spcBef>
                <a:spcPct val="30000"/>
              </a:spcBef>
              <a:defRPr/>
            </a:pPr>
            <a:r>
              <a:rPr lang="es-MX" sz="830" dirty="0" smtClean="0"/>
              <a:t>P-17:	</a:t>
            </a:r>
            <a:r>
              <a:rPr lang="es-MX" sz="830" i="1" dirty="0" smtClean="0"/>
              <a:t>Amplia supervisión de grupo</a:t>
            </a:r>
          </a:p>
          <a:p>
            <a:pPr marL="357188" indent="-357188" eaLnBrk="0" hangingPunct="0">
              <a:spcBef>
                <a:spcPct val="30000"/>
              </a:spcBef>
              <a:defRPr/>
            </a:pPr>
            <a:r>
              <a:rPr lang="es-MX" sz="830" dirty="0" smtClean="0"/>
              <a:t>P-18 	</a:t>
            </a:r>
            <a:r>
              <a:rPr lang="es-MX" sz="830" i="1" dirty="0" smtClean="0"/>
              <a:t>Evaluación y administración de riesgos.</a:t>
            </a:r>
          </a:p>
          <a:p>
            <a:pPr marL="357188" indent="-357188" eaLnBrk="0" hangingPunct="0">
              <a:spcBef>
                <a:spcPct val="30000"/>
              </a:spcBef>
              <a:defRPr/>
            </a:pPr>
            <a:r>
              <a:rPr lang="es-MX" sz="830" dirty="0" smtClean="0"/>
              <a:t>P-19	Actividad  aseguradora</a:t>
            </a:r>
          </a:p>
          <a:p>
            <a:pPr marL="357188" indent="-357188" eaLnBrk="0" hangingPunct="0">
              <a:spcBef>
                <a:spcPct val="30000"/>
              </a:spcBef>
              <a:defRPr/>
            </a:pPr>
            <a:r>
              <a:rPr lang="es-MX" sz="830" dirty="0" smtClean="0"/>
              <a:t>P-20	Pasivos</a:t>
            </a:r>
          </a:p>
          <a:p>
            <a:pPr marL="357188" indent="-357188" eaLnBrk="0" hangingPunct="0">
              <a:spcBef>
                <a:spcPct val="30000"/>
              </a:spcBef>
              <a:defRPr/>
            </a:pPr>
            <a:r>
              <a:rPr lang="es-MX" sz="830" dirty="0" smtClean="0"/>
              <a:t>P-21	Inversiones</a:t>
            </a:r>
          </a:p>
          <a:p>
            <a:pPr marL="357188" indent="-357188" eaLnBrk="0" hangingPunct="0">
              <a:spcBef>
                <a:spcPct val="30000"/>
              </a:spcBef>
              <a:defRPr/>
            </a:pPr>
            <a:r>
              <a:rPr lang="es-MX" sz="830" dirty="0" smtClean="0"/>
              <a:t>P-22	Derivados y obligaciones similares</a:t>
            </a:r>
          </a:p>
          <a:p>
            <a:pPr marL="357188" indent="-357188" eaLnBrk="0" hangingPunct="0">
              <a:spcBef>
                <a:spcPct val="30000"/>
              </a:spcBef>
              <a:defRPr/>
            </a:pPr>
            <a:r>
              <a:rPr lang="es-MX" sz="830" dirty="0" smtClean="0"/>
              <a:t>P-23	Requerimientos de Capital y solvencia</a:t>
            </a:r>
          </a:p>
          <a:p>
            <a:pPr marL="357188" indent="-357188" eaLnBrk="0" hangingPunct="0">
              <a:spcBef>
                <a:spcPct val="30000"/>
              </a:spcBef>
              <a:defRPr/>
            </a:pPr>
            <a:r>
              <a:rPr lang="es-MX" sz="830" dirty="0" smtClean="0"/>
              <a:t>P-24 	Intermediarios</a:t>
            </a:r>
          </a:p>
          <a:p>
            <a:pPr marL="357188" indent="-357188" eaLnBrk="0" hangingPunct="0">
              <a:spcBef>
                <a:spcPct val="30000"/>
              </a:spcBef>
              <a:defRPr/>
            </a:pPr>
            <a:r>
              <a:rPr lang="es-MX" sz="830" dirty="0" smtClean="0"/>
              <a:t>P-25	Protección  al consumidor</a:t>
            </a:r>
          </a:p>
          <a:p>
            <a:pPr marL="357188" indent="-357188" eaLnBrk="0" hangingPunct="0">
              <a:spcBef>
                <a:spcPct val="30000"/>
              </a:spcBef>
              <a:defRPr/>
            </a:pPr>
            <a:r>
              <a:rPr lang="es-MX" sz="830" dirty="0" smtClean="0"/>
              <a:t>P-26	</a:t>
            </a:r>
            <a:r>
              <a:rPr lang="es-MX" sz="830" i="1" dirty="0" smtClean="0"/>
              <a:t>Información , revelación y transparencia</a:t>
            </a:r>
            <a:endParaRPr lang="es-MX" sz="830" dirty="0" smtClean="0"/>
          </a:p>
          <a:p>
            <a:pPr marL="357188" indent="-357188" eaLnBrk="0" hangingPunct="0">
              <a:spcBef>
                <a:spcPct val="30000"/>
              </a:spcBef>
              <a:defRPr/>
            </a:pPr>
            <a:r>
              <a:rPr lang="es-MX" sz="830" dirty="0" smtClean="0"/>
              <a:t>P-27	</a:t>
            </a:r>
            <a:r>
              <a:rPr lang="es-MX" sz="830" i="1" dirty="0" smtClean="0"/>
              <a:t>Fraude</a:t>
            </a:r>
          </a:p>
          <a:p>
            <a:pPr marL="357188" indent="-357188" eaLnBrk="0" hangingPunct="0">
              <a:spcBef>
                <a:spcPct val="30000"/>
              </a:spcBef>
              <a:defRPr/>
            </a:pPr>
            <a:r>
              <a:rPr lang="es-MX" sz="830" dirty="0" smtClean="0"/>
              <a:t>P-28	Lavado de Dinero y Combate al Terrorismo</a:t>
            </a:r>
            <a:endParaRPr lang="es-MX" sz="830" dirty="0"/>
          </a:p>
        </p:txBody>
      </p:sp>
      <p:sp>
        <p:nvSpPr>
          <p:cNvPr id="4" name="Título 3"/>
          <p:cNvSpPr>
            <a:spLocks noGrp="1"/>
          </p:cNvSpPr>
          <p:nvPr>
            <p:ph type="title"/>
          </p:nvPr>
        </p:nvSpPr>
        <p:spPr/>
        <p:txBody>
          <a:bodyPr/>
          <a:lstStyle/>
          <a:p>
            <a:r>
              <a:rPr lang="es-MX" dirty="0" smtClean="0"/>
              <a:t>El caso de México 2012-2016</a:t>
            </a:r>
            <a:endParaRPr lang="es-MX" dirty="0"/>
          </a:p>
        </p:txBody>
      </p:sp>
    </p:spTree>
    <p:extLst>
      <p:ext uri="{BB962C8B-B14F-4D97-AF65-F5344CB8AC3E}">
        <p14:creationId xmlns:p14="http://schemas.microsoft.com/office/powerpoint/2010/main" val="1359334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Modelo Regulatorio de la LISF</a:t>
            </a:r>
            <a:endParaRPr lang="es-MX" dirty="0"/>
          </a:p>
        </p:txBody>
      </p:sp>
      <p:sp>
        <p:nvSpPr>
          <p:cNvPr id="3" name="Marcador de contenido 2"/>
          <p:cNvSpPr>
            <a:spLocks noGrp="1"/>
          </p:cNvSpPr>
          <p:nvPr>
            <p:ph idx="1"/>
          </p:nvPr>
        </p:nvSpPr>
        <p:spPr>
          <a:xfrm>
            <a:off x="2589212" y="2133600"/>
            <a:ext cx="8915400" cy="330200"/>
          </a:xfrm>
        </p:spPr>
        <p:txBody>
          <a:bodyPr>
            <a:normAutofit fontScale="92500" lnSpcReduction="10000"/>
          </a:bodyPr>
          <a:lstStyle/>
          <a:p>
            <a:r>
              <a:rPr lang="es-MX" dirty="0" smtClean="0"/>
              <a:t>Basado en Tres Pilares:</a:t>
            </a:r>
            <a:endParaRPr lang="es-MX" dirty="0"/>
          </a:p>
        </p:txBody>
      </p:sp>
      <p:sp>
        <p:nvSpPr>
          <p:cNvPr id="4" name="Cilindro 3"/>
          <p:cNvSpPr/>
          <p:nvPr/>
        </p:nvSpPr>
        <p:spPr>
          <a:xfrm>
            <a:off x="3022599" y="5029201"/>
            <a:ext cx="1397000" cy="702733"/>
          </a:xfrm>
          <a:prstGeom prst="can">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00" dirty="0" smtClean="0"/>
              <a:t>Disciplina Regulatoria</a:t>
            </a:r>
            <a:endParaRPr lang="es-MX" sz="1500" dirty="0"/>
          </a:p>
        </p:txBody>
      </p:sp>
      <p:sp>
        <p:nvSpPr>
          <p:cNvPr id="10" name="Cilindro 9"/>
          <p:cNvSpPr/>
          <p:nvPr/>
        </p:nvSpPr>
        <p:spPr>
          <a:xfrm>
            <a:off x="5105399" y="5029200"/>
            <a:ext cx="1397000" cy="702733"/>
          </a:xfrm>
          <a:prstGeom prst="can">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00" dirty="0"/>
              <a:t>Auto-disciplina</a:t>
            </a:r>
          </a:p>
        </p:txBody>
      </p:sp>
      <p:sp>
        <p:nvSpPr>
          <p:cNvPr id="11" name="Cilindro 10"/>
          <p:cNvSpPr/>
          <p:nvPr/>
        </p:nvSpPr>
        <p:spPr>
          <a:xfrm>
            <a:off x="9477490" y="5029199"/>
            <a:ext cx="1397000" cy="702733"/>
          </a:xfrm>
          <a:prstGeom prst="can">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00" dirty="0"/>
              <a:t>Disciplina de Mercado</a:t>
            </a:r>
          </a:p>
        </p:txBody>
      </p:sp>
      <p:sp>
        <p:nvSpPr>
          <p:cNvPr id="14" name="Cilindro 13"/>
          <p:cNvSpPr/>
          <p:nvPr/>
        </p:nvSpPr>
        <p:spPr>
          <a:xfrm>
            <a:off x="3022599" y="3335867"/>
            <a:ext cx="1397000" cy="1854201"/>
          </a:xfrm>
          <a:prstGeom prst="can">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Reservas Técnicas y Requerimiento de Capital de Solvencia</a:t>
            </a:r>
            <a:endParaRPr lang="es-MX" sz="1200" dirty="0"/>
          </a:p>
        </p:txBody>
      </p:sp>
      <p:sp>
        <p:nvSpPr>
          <p:cNvPr id="15" name="Cilindro 14"/>
          <p:cNvSpPr/>
          <p:nvPr/>
        </p:nvSpPr>
        <p:spPr>
          <a:xfrm>
            <a:off x="5113862" y="3335866"/>
            <a:ext cx="1397000" cy="1854201"/>
          </a:xfrm>
          <a:prstGeom prst="can">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Gobierno Corporativo</a:t>
            </a:r>
            <a:endParaRPr lang="es-MX" sz="1200" dirty="0"/>
          </a:p>
        </p:txBody>
      </p:sp>
      <p:sp>
        <p:nvSpPr>
          <p:cNvPr id="16" name="Cilindro 15"/>
          <p:cNvSpPr/>
          <p:nvPr/>
        </p:nvSpPr>
        <p:spPr>
          <a:xfrm>
            <a:off x="9469019" y="3335866"/>
            <a:ext cx="1397000" cy="1854201"/>
          </a:xfrm>
          <a:prstGeom prst="can">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Transparencia y Revelación de Información.</a:t>
            </a:r>
            <a:endParaRPr lang="es-MX" sz="1200" dirty="0"/>
          </a:p>
        </p:txBody>
      </p:sp>
      <p:sp>
        <p:nvSpPr>
          <p:cNvPr id="21" name="Cilindro 20"/>
          <p:cNvSpPr/>
          <p:nvPr/>
        </p:nvSpPr>
        <p:spPr>
          <a:xfrm>
            <a:off x="3014128" y="2876764"/>
            <a:ext cx="1405471" cy="739739"/>
          </a:xfrm>
          <a:prstGeom prst="can">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Pilar I</a:t>
            </a:r>
            <a:endParaRPr lang="es-MX" dirty="0"/>
          </a:p>
        </p:txBody>
      </p:sp>
      <p:sp>
        <p:nvSpPr>
          <p:cNvPr id="22" name="Cilindro 21"/>
          <p:cNvSpPr/>
          <p:nvPr/>
        </p:nvSpPr>
        <p:spPr>
          <a:xfrm>
            <a:off x="5113862" y="2858595"/>
            <a:ext cx="1405471" cy="739739"/>
          </a:xfrm>
          <a:prstGeom prst="can">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Pilar II</a:t>
            </a:r>
            <a:endParaRPr lang="es-MX" dirty="0"/>
          </a:p>
        </p:txBody>
      </p:sp>
      <p:sp>
        <p:nvSpPr>
          <p:cNvPr id="23" name="Cilindro 22"/>
          <p:cNvSpPr/>
          <p:nvPr/>
        </p:nvSpPr>
        <p:spPr>
          <a:xfrm>
            <a:off x="9469019" y="2873529"/>
            <a:ext cx="1405471" cy="739739"/>
          </a:xfrm>
          <a:prstGeom prst="can">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Pilar III</a:t>
            </a:r>
            <a:endParaRPr lang="es-MX" dirty="0"/>
          </a:p>
        </p:txBody>
      </p:sp>
      <p:sp>
        <p:nvSpPr>
          <p:cNvPr id="24" name="Flecha derecha 23"/>
          <p:cNvSpPr/>
          <p:nvPr/>
        </p:nvSpPr>
        <p:spPr>
          <a:xfrm>
            <a:off x="2231328" y="5917914"/>
            <a:ext cx="2188271" cy="606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err="1" smtClean="0"/>
              <a:t>Req</a:t>
            </a:r>
            <a:r>
              <a:rPr lang="es-MX" sz="1600" dirty="0" smtClean="0"/>
              <a:t>. Cuantitativos</a:t>
            </a:r>
            <a:endParaRPr lang="es-MX" sz="1600" dirty="0"/>
          </a:p>
        </p:txBody>
      </p:sp>
      <p:sp>
        <p:nvSpPr>
          <p:cNvPr id="25" name="Flecha derecha 24"/>
          <p:cNvSpPr/>
          <p:nvPr/>
        </p:nvSpPr>
        <p:spPr>
          <a:xfrm>
            <a:off x="5113862" y="5917914"/>
            <a:ext cx="5752157" cy="606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err="1" smtClean="0"/>
              <a:t>Req</a:t>
            </a:r>
            <a:r>
              <a:rPr lang="es-MX" sz="1600" dirty="0" smtClean="0"/>
              <a:t>. Cualitativos</a:t>
            </a:r>
            <a:endParaRPr lang="es-MX" sz="1600" dirty="0"/>
          </a:p>
        </p:txBody>
      </p:sp>
      <p:sp>
        <p:nvSpPr>
          <p:cNvPr id="26" name="Rectángulo redondeado 25"/>
          <p:cNvSpPr/>
          <p:nvPr/>
        </p:nvSpPr>
        <p:spPr>
          <a:xfrm>
            <a:off x="893853" y="3598335"/>
            <a:ext cx="2024008" cy="14308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s-MX" sz="1200" dirty="0" smtClean="0">
                <a:solidFill>
                  <a:schemeClr val="tx1"/>
                </a:solidFill>
              </a:rPr>
              <a:t>Mejor estimador en reservas técnicas;</a:t>
            </a:r>
          </a:p>
          <a:p>
            <a:pPr marL="171450" indent="-171450">
              <a:buFont typeface="Arial" panose="020B0604020202020204" pitchFamily="34" charset="0"/>
              <a:buChar char="•"/>
            </a:pPr>
            <a:r>
              <a:rPr lang="es-MX" sz="1200" dirty="0" smtClean="0">
                <a:solidFill>
                  <a:schemeClr val="tx1"/>
                </a:solidFill>
              </a:rPr>
              <a:t>Factores y modelos para cálculo RCS.</a:t>
            </a:r>
          </a:p>
          <a:p>
            <a:pPr marL="171450" indent="-171450">
              <a:buFont typeface="Arial" panose="020B0604020202020204" pitchFamily="34" charset="0"/>
              <a:buChar char="•"/>
            </a:pPr>
            <a:r>
              <a:rPr lang="es-MX" sz="1200" b="1" dirty="0" smtClean="0">
                <a:solidFill>
                  <a:srgbClr val="FF0000"/>
                </a:solidFill>
              </a:rPr>
              <a:t>Entrada en vigor: enero 1, 2016.</a:t>
            </a:r>
          </a:p>
        </p:txBody>
      </p:sp>
      <p:sp>
        <p:nvSpPr>
          <p:cNvPr id="27" name="Rectángulo redondeado 26"/>
          <p:cNvSpPr/>
          <p:nvPr/>
        </p:nvSpPr>
        <p:spPr>
          <a:xfrm>
            <a:off x="6973701" y="2793716"/>
            <a:ext cx="2024008" cy="14308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s-MX" sz="1200" dirty="0" smtClean="0">
                <a:solidFill>
                  <a:schemeClr val="tx1"/>
                </a:solidFill>
              </a:rPr>
              <a:t>Gobierno Corporativo (control normativo, administración riesgos,).</a:t>
            </a:r>
          </a:p>
          <a:p>
            <a:pPr marL="171450" indent="-171450">
              <a:buFont typeface="Arial" panose="020B0604020202020204" pitchFamily="34" charset="0"/>
              <a:buChar char="•"/>
            </a:pPr>
            <a:r>
              <a:rPr lang="es-MX" sz="1200" b="1" dirty="0">
                <a:solidFill>
                  <a:srgbClr val="FF0000"/>
                </a:solidFill>
              </a:rPr>
              <a:t>Entrada en vigor: </a:t>
            </a:r>
            <a:r>
              <a:rPr lang="es-MX" sz="1200" b="1" dirty="0" smtClean="0">
                <a:solidFill>
                  <a:srgbClr val="FF0000"/>
                </a:solidFill>
              </a:rPr>
              <a:t>abril 4, 2015.</a:t>
            </a:r>
            <a:endParaRPr lang="es-MX" sz="1200" b="1" dirty="0">
              <a:solidFill>
                <a:srgbClr val="FF0000"/>
              </a:solidFill>
            </a:endParaRPr>
          </a:p>
          <a:p>
            <a:pPr marL="171450" indent="-171450">
              <a:buFont typeface="Arial" panose="020B0604020202020204" pitchFamily="34" charset="0"/>
              <a:buChar char="•"/>
            </a:pPr>
            <a:endParaRPr lang="es-MX" sz="1200" dirty="0" smtClean="0">
              <a:solidFill>
                <a:schemeClr val="tx1"/>
              </a:solidFill>
            </a:endParaRPr>
          </a:p>
        </p:txBody>
      </p:sp>
      <p:sp>
        <p:nvSpPr>
          <p:cNvPr id="28" name="Rectángulo redondeado 27"/>
          <p:cNvSpPr/>
          <p:nvPr/>
        </p:nvSpPr>
        <p:spPr>
          <a:xfrm>
            <a:off x="6969470" y="4355815"/>
            <a:ext cx="2024008" cy="14308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s-MX" sz="1200" dirty="0" smtClean="0">
                <a:solidFill>
                  <a:schemeClr val="tx1"/>
                </a:solidFill>
              </a:rPr>
              <a:t>Revisión del Mercado.</a:t>
            </a:r>
          </a:p>
          <a:p>
            <a:pPr marL="171450" indent="-171450">
              <a:buFont typeface="Arial" panose="020B0604020202020204" pitchFamily="34" charset="0"/>
              <a:buChar char="•"/>
            </a:pPr>
            <a:r>
              <a:rPr lang="es-MX" sz="1200" b="1" dirty="0">
                <a:solidFill>
                  <a:srgbClr val="FF0000"/>
                </a:solidFill>
              </a:rPr>
              <a:t>Entrada en vigor: </a:t>
            </a:r>
            <a:r>
              <a:rPr lang="es-MX" sz="1200" b="1" dirty="0" smtClean="0">
                <a:solidFill>
                  <a:srgbClr val="FF0000"/>
                </a:solidFill>
              </a:rPr>
              <a:t>abril 4, 2015.</a:t>
            </a:r>
            <a:endParaRPr lang="es-MX" sz="1200" b="1" dirty="0">
              <a:solidFill>
                <a:srgbClr val="FF0000"/>
              </a:solidFill>
            </a:endParaRPr>
          </a:p>
          <a:p>
            <a:pPr marL="171450" indent="-171450">
              <a:buFont typeface="Arial" panose="020B0604020202020204" pitchFamily="34" charset="0"/>
              <a:buChar char="•"/>
            </a:pPr>
            <a:endParaRPr lang="es-MX" sz="1200" dirty="0" smtClean="0">
              <a:solidFill>
                <a:schemeClr val="tx1"/>
              </a:solidFill>
            </a:endParaRPr>
          </a:p>
        </p:txBody>
      </p:sp>
      <p:cxnSp>
        <p:nvCxnSpPr>
          <p:cNvPr id="30" name="Conector recto de flecha 29"/>
          <p:cNvCxnSpPr>
            <a:stCxn id="28" idx="3"/>
            <a:endCxn id="23" idx="2"/>
          </p:cNvCxnSpPr>
          <p:nvPr/>
        </p:nvCxnSpPr>
        <p:spPr>
          <a:xfrm flipV="1">
            <a:off x="8993478" y="3243399"/>
            <a:ext cx="475541" cy="18278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a:stCxn id="27" idx="1"/>
            <a:endCxn id="22" idx="4"/>
          </p:cNvCxnSpPr>
          <p:nvPr/>
        </p:nvCxnSpPr>
        <p:spPr>
          <a:xfrm flipH="1" flipV="1">
            <a:off x="6519333" y="3228465"/>
            <a:ext cx="454368" cy="28068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797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Pilar I</a:t>
            </a:r>
            <a:r>
              <a:rPr lang="es-MX" dirty="0" smtClean="0">
                <a:sym typeface="Wingdings" panose="05000000000000000000" pitchFamily="2" charset="2"/>
              </a:rPr>
              <a:t> Requerimientos Cuantitativos</a:t>
            </a:r>
            <a:endParaRPr lang="es-MX" dirty="0"/>
          </a:p>
        </p:txBody>
      </p:sp>
      <p:sp>
        <p:nvSpPr>
          <p:cNvPr id="4" name="Rectángulo 3"/>
          <p:cNvSpPr/>
          <p:nvPr/>
        </p:nvSpPr>
        <p:spPr>
          <a:xfrm>
            <a:off x="2681555" y="1448656"/>
            <a:ext cx="2712378" cy="45634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Balance económico</a:t>
            </a:r>
            <a:endParaRPr lang="es-MX" dirty="0">
              <a:solidFill>
                <a:schemeClr val="tx1"/>
              </a:solidFill>
            </a:endParaRPr>
          </a:p>
        </p:txBody>
      </p:sp>
      <p:sp>
        <p:nvSpPr>
          <p:cNvPr id="5" name="Rectángulo 4"/>
          <p:cNvSpPr/>
          <p:nvPr/>
        </p:nvSpPr>
        <p:spPr>
          <a:xfrm>
            <a:off x="2681555" y="1905000"/>
            <a:ext cx="2712378" cy="2307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pic>
        <p:nvPicPr>
          <p:cNvPr id="6" name="Imagen 5"/>
          <p:cNvPicPr>
            <a:picLocks noChangeAspect="1"/>
          </p:cNvPicPr>
          <p:nvPr/>
        </p:nvPicPr>
        <p:blipFill>
          <a:blip r:embed="rId2"/>
          <a:stretch>
            <a:fillRect/>
          </a:stretch>
        </p:blipFill>
        <p:spPr>
          <a:xfrm>
            <a:off x="3046390" y="2021680"/>
            <a:ext cx="1982707" cy="2074044"/>
          </a:xfrm>
          <a:prstGeom prst="rect">
            <a:avLst/>
          </a:prstGeom>
        </p:spPr>
      </p:pic>
      <p:sp>
        <p:nvSpPr>
          <p:cNvPr id="7" name="Rectángulo 6"/>
          <p:cNvSpPr/>
          <p:nvPr/>
        </p:nvSpPr>
        <p:spPr>
          <a:xfrm>
            <a:off x="2681554" y="4212404"/>
            <a:ext cx="2712378" cy="23116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smtClean="0">
                <a:solidFill>
                  <a:schemeClr val="bg1"/>
                </a:solidFill>
              </a:rPr>
              <a:t>Valuación del balance con referencias de mercado</a:t>
            </a:r>
          </a:p>
          <a:p>
            <a:pPr algn="just"/>
            <a:endParaRPr lang="es-MX" sz="1400" dirty="0" smtClean="0">
              <a:solidFill>
                <a:schemeClr val="bg1"/>
              </a:solidFill>
            </a:endParaRPr>
          </a:p>
          <a:p>
            <a:pPr algn="just"/>
            <a:r>
              <a:rPr lang="es-MX" sz="1400" dirty="0" smtClean="0">
                <a:solidFill>
                  <a:schemeClr val="bg1"/>
                </a:solidFill>
              </a:rPr>
              <a:t>Una adecuada clasificación contable y el calce entre activos y pasivos eliminan la posible volatilidad en el balance.</a:t>
            </a:r>
            <a:endParaRPr lang="es-MX" sz="1400" dirty="0">
              <a:solidFill>
                <a:schemeClr val="bg1"/>
              </a:solidFill>
            </a:endParaRPr>
          </a:p>
        </p:txBody>
      </p:sp>
      <p:sp>
        <p:nvSpPr>
          <p:cNvPr id="8" name="Rectángulo 7"/>
          <p:cNvSpPr/>
          <p:nvPr/>
        </p:nvSpPr>
        <p:spPr>
          <a:xfrm>
            <a:off x="5515469" y="1446946"/>
            <a:ext cx="2712378" cy="45634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Categorías de Riesgo</a:t>
            </a:r>
            <a:endParaRPr lang="es-MX" dirty="0">
              <a:solidFill>
                <a:schemeClr val="tx1"/>
              </a:solidFill>
            </a:endParaRPr>
          </a:p>
        </p:txBody>
      </p:sp>
      <p:sp>
        <p:nvSpPr>
          <p:cNvPr id="9" name="Rectángulo 8"/>
          <p:cNvSpPr/>
          <p:nvPr/>
        </p:nvSpPr>
        <p:spPr>
          <a:xfrm>
            <a:off x="5515469" y="1903290"/>
            <a:ext cx="2712378" cy="2307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0" name="Rectángulo 9"/>
          <p:cNvSpPr/>
          <p:nvPr/>
        </p:nvSpPr>
        <p:spPr>
          <a:xfrm>
            <a:off x="5515468" y="4210694"/>
            <a:ext cx="2712378" cy="23116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smtClean="0">
                <a:solidFill>
                  <a:schemeClr val="bg1"/>
                </a:solidFill>
              </a:rPr>
              <a:t>Consideración de la totalidad de los riesgos a los que está expuesta una institución.</a:t>
            </a:r>
          </a:p>
          <a:p>
            <a:pPr algn="just"/>
            <a:endParaRPr lang="es-MX" sz="1400" dirty="0" smtClean="0">
              <a:solidFill>
                <a:schemeClr val="bg1"/>
              </a:solidFill>
            </a:endParaRPr>
          </a:p>
          <a:p>
            <a:pPr algn="just"/>
            <a:r>
              <a:rPr lang="es-MX" sz="1400" dirty="0" smtClean="0">
                <a:solidFill>
                  <a:schemeClr val="bg1"/>
                </a:solidFill>
              </a:rPr>
              <a:t>Agregación de riesgos para considerar su grado de compensación (Beneficios de diversificación y calce adecuado). </a:t>
            </a:r>
            <a:endParaRPr lang="es-MX" sz="1400" dirty="0">
              <a:solidFill>
                <a:schemeClr val="bg1"/>
              </a:solidFill>
            </a:endParaRPr>
          </a:p>
        </p:txBody>
      </p:sp>
      <p:pic>
        <p:nvPicPr>
          <p:cNvPr id="11" name="Imagen 10"/>
          <p:cNvPicPr>
            <a:picLocks noChangeAspect="1"/>
          </p:cNvPicPr>
          <p:nvPr/>
        </p:nvPicPr>
        <p:blipFill>
          <a:blip r:embed="rId3"/>
          <a:stretch>
            <a:fillRect/>
          </a:stretch>
        </p:blipFill>
        <p:spPr>
          <a:xfrm>
            <a:off x="5582985" y="1944386"/>
            <a:ext cx="2599811" cy="2192434"/>
          </a:xfrm>
          <a:prstGeom prst="rect">
            <a:avLst/>
          </a:prstGeom>
        </p:spPr>
      </p:pic>
      <p:sp>
        <p:nvSpPr>
          <p:cNvPr id="12" name="Rectángulo 11"/>
          <p:cNvSpPr/>
          <p:nvPr/>
        </p:nvSpPr>
        <p:spPr>
          <a:xfrm>
            <a:off x="8314723" y="1447376"/>
            <a:ext cx="2712378" cy="45634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Medida probabilística del Riesgo</a:t>
            </a:r>
            <a:endParaRPr lang="es-MX" sz="1600" dirty="0">
              <a:solidFill>
                <a:schemeClr val="tx1"/>
              </a:solidFill>
            </a:endParaRPr>
          </a:p>
        </p:txBody>
      </p:sp>
      <p:sp>
        <p:nvSpPr>
          <p:cNvPr id="13" name="Rectángulo 12"/>
          <p:cNvSpPr/>
          <p:nvPr/>
        </p:nvSpPr>
        <p:spPr>
          <a:xfrm>
            <a:off x="8314723" y="1903720"/>
            <a:ext cx="2712378" cy="2307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4" name="Rectángulo 13"/>
          <p:cNvSpPr/>
          <p:nvPr/>
        </p:nvSpPr>
        <p:spPr>
          <a:xfrm>
            <a:off x="8314722" y="4211124"/>
            <a:ext cx="2712378" cy="23116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400" dirty="0" smtClean="0">
                <a:solidFill>
                  <a:schemeClr val="bg1"/>
                </a:solidFill>
              </a:rPr>
              <a:t>La medida de riesgo está basada en el nivel de Valor en Riesgo (</a:t>
            </a:r>
            <a:r>
              <a:rPr lang="es-MX" sz="1400" dirty="0" err="1" smtClean="0">
                <a:solidFill>
                  <a:schemeClr val="bg1"/>
                </a:solidFill>
              </a:rPr>
              <a:t>VaR</a:t>
            </a:r>
            <a:r>
              <a:rPr lang="es-MX" sz="1400" dirty="0" smtClean="0">
                <a:solidFill>
                  <a:schemeClr val="bg1"/>
                </a:solidFill>
              </a:rPr>
              <a:t>) a un nivel de confianza del 99.5%.</a:t>
            </a:r>
          </a:p>
          <a:p>
            <a:pPr algn="just"/>
            <a:endParaRPr lang="es-MX" sz="1400" dirty="0" smtClean="0">
              <a:solidFill>
                <a:schemeClr val="bg1"/>
              </a:solidFill>
            </a:endParaRPr>
          </a:p>
          <a:p>
            <a:pPr algn="just"/>
            <a:r>
              <a:rPr lang="es-MX" sz="1400" dirty="0" smtClean="0">
                <a:solidFill>
                  <a:schemeClr val="bg1"/>
                </a:solidFill>
              </a:rPr>
              <a:t>Equivale a una probabilidad de insolvencia de 0.5% en un horizonte de un año. </a:t>
            </a:r>
            <a:endParaRPr lang="es-MX" sz="1400" dirty="0">
              <a:solidFill>
                <a:schemeClr val="bg1"/>
              </a:solidFill>
            </a:endParaRPr>
          </a:p>
        </p:txBody>
      </p:sp>
      <p:pic>
        <p:nvPicPr>
          <p:cNvPr id="15" name="Imagen 14"/>
          <p:cNvPicPr>
            <a:picLocks noChangeAspect="1"/>
          </p:cNvPicPr>
          <p:nvPr/>
        </p:nvPicPr>
        <p:blipFill>
          <a:blip r:embed="rId4"/>
          <a:stretch>
            <a:fillRect/>
          </a:stretch>
        </p:blipFill>
        <p:spPr>
          <a:xfrm>
            <a:off x="8438011" y="2021680"/>
            <a:ext cx="2483692" cy="1955486"/>
          </a:xfrm>
          <a:prstGeom prst="rect">
            <a:avLst/>
          </a:prstGeom>
        </p:spPr>
      </p:pic>
    </p:spTree>
    <p:extLst>
      <p:ext uri="{BB962C8B-B14F-4D97-AF65-F5344CB8AC3E}">
        <p14:creationId xmlns:p14="http://schemas.microsoft.com/office/powerpoint/2010/main" val="3149913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Pilares II y III </a:t>
            </a:r>
            <a:r>
              <a:rPr lang="es-MX" dirty="0" smtClean="0">
                <a:sym typeface="Wingdings" panose="05000000000000000000" pitchFamily="2" charset="2"/>
              </a:rPr>
              <a:t> Requerimientos Cualitativos</a:t>
            </a:r>
            <a:endParaRPr lang="es-MX" dirty="0"/>
          </a:p>
        </p:txBody>
      </p:sp>
      <p:sp>
        <p:nvSpPr>
          <p:cNvPr id="3" name="Marcador de contenido 2"/>
          <p:cNvSpPr>
            <a:spLocks noGrp="1"/>
          </p:cNvSpPr>
          <p:nvPr>
            <p:ph idx="1"/>
          </p:nvPr>
        </p:nvSpPr>
        <p:spPr/>
        <p:txBody>
          <a:bodyPr>
            <a:normAutofit fontScale="77500" lnSpcReduction="20000"/>
          </a:bodyPr>
          <a:lstStyle/>
          <a:p>
            <a:r>
              <a:rPr lang="es-MX" b="1" dirty="0" smtClean="0"/>
              <a:t>Pilar II: Gobierno Corporativo</a:t>
            </a:r>
          </a:p>
          <a:p>
            <a:pPr lvl="1"/>
            <a:r>
              <a:rPr lang="es-MX" dirty="0"/>
              <a:t>Con la entrada en vigor de la LISF el </a:t>
            </a:r>
            <a:r>
              <a:rPr lang="es-MX" dirty="0">
                <a:solidFill>
                  <a:srgbClr val="FF0000"/>
                </a:solidFill>
              </a:rPr>
              <a:t>4 de abril de 2015</a:t>
            </a:r>
            <a:r>
              <a:rPr lang="es-MX" dirty="0"/>
              <a:t>, se hicieron exigibles las normas en materia de gobierno corporativo.  </a:t>
            </a:r>
            <a:r>
              <a:rPr lang="es-MX" dirty="0" smtClean="0"/>
              <a:t>A </a:t>
            </a:r>
            <a:r>
              <a:rPr lang="es-MX" dirty="0"/>
              <a:t>partir </a:t>
            </a:r>
            <a:r>
              <a:rPr lang="es-MX" dirty="0" smtClean="0"/>
              <a:t>de </a:t>
            </a:r>
            <a:r>
              <a:rPr lang="es-MX" dirty="0">
                <a:solidFill>
                  <a:srgbClr val="FF0000"/>
                </a:solidFill>
              </a:rPr>
              <a:t>julio de 2015</a:t>
            </a:r>
            <a:r>
              <a:rPr lang="es-MX" dirty="0"/>
              <a:t> se comenzó a recibir de manera </a:t>
            </a:r>
            <a:r>
              <a:rPr lang="es-MX" dirty="0">
                <a:solidFill>
                  <a:srgbClr val="FF0000"/>
                </a:solidFill>
              </a:rPr>
              <a:t>trimestral</a:t>
            </a:r>
            <a:r>
              <a:rPr lang="es-MX" dirty="0"/>
              <a:t> el </a:t>
            </a:r>
            <a:r>
              <a:rPr lang="es-MX" dirty="0">
                <a:solidFill>
                  <a:srgbClr val="FF0000"/>
                </a:solidFill>
              </a:rPr>
              <a:t>Reporte Regulatorio sobre Información Corporativa </a:t>
            </a:r>
            <a:r>
              <a:rPr lang="es-MX" dirty="0"/>
              <a:t>(RR-1), que contiene </a:t>
            </a:r>
            <a:r>
              <a:rPr lang="es-MX" dirty="0">
                <a:solidFill>
                  <a:srgbClr val="FF0000"/>
                </a:solidFill>
              </a:rPr>
              <a:t>información relativa al consejo de administración, director general, funcionarios, integración de comités,</a:t>
            </a:r>
            <a:r>
              <a:rPr lang="es-MX" dirty="0"/>
              <a:t> entre otros</a:t>
            </a:r>
            <a:r>
              <a:rPr lang="es-MX" dirty="0" smtClean="0"/>
              <a:t>.</a:t>
            </a:r>
            <a:endParaRPr lang="es-MX" dirty="0"/>
          </a:p>
          <a:p>
            <a:pPr lvl="1"/>
            <a:r>
              <a:rPr lang="es-MX" dirty="0" smtClean="0"/>
              <a:t>En </a:t>
            </a:r>
            <a:r>
              <a:rPr lang="es-MX" dirty="0" smtClean="0">
                <a:solidFill>
                  <a:srgbClr val="FF0000"/>
                </a:solidFill>
              </a:rPr>
              <a:t>julio </a:t>
            </a:r>
            <a:r>
              <a:rPr lang="es-MX" dirty="0">
                <a:solidFill>
                  <a:srgbClr val="FF0000"/>
                </a:solidFill>
              </a:rPr>
              <a:t>de 2015</a:t>
            </a:r>
            <a:r>
              <a:rPr lang="es-MX" dirty="0"/>
              <a:t> se recibió el </a:t>
            </a:r>
            <a:r>
              <a:rPr lang="es-MX" dirty="0" smtClean="0">
                <a:solidFill>
                  <a:srgbClr val="FF0000"/>
                </a:solidFill>
              </a:rPr>
              <a:t>Reporte </a:t>
            </a:r>
            <a:r>
              <a:rPr lang="es-MX" dirty="0">
                <a:solidFill>
                  <a:srgbClr val="FF0000"/>
                </a:solidFill>
              </a:rPr>
              <a:t>Regulatorio sobre Gobierno Corporativo</a:t>
            </a:r>
            <a:r>
              <a:rPr lang="es-MX" dirty="0"/>
              <a:t> (RR-2), mismo que </a:t>
            </a:r>
            <a:r>
              <a:rPr lang="es-MX" dirty="0" smtClean="0"/>
              <a:t>contempla </a:t>
            </a:r>
            <a:r>
              <a:rPr lang="es-MX" dirty="0"/>
              <a:t>la entrega de información </a:t>
            </a:r>
            <a:r>
              <a:rPr lang="es-MX" dirty="0" smtClean="0"/>
              <a:t>relativa </a:t>
            </a:r>
            <a:r>
              <a:rPr lang="es-MX" dirty="0"/>
              <a:t>al </a:t>
            </a:r>
            <a:r>
              <a:rPr lang="es-MX" dirty="0">
                <a:solidFill>
                  <a:srgbClr val="FF0000"/>
                </a:solidFill>
              </a:rPr>
              <a:t>manual de reaseguro, política de inversión y reporte anual sobre contratos de reaseguro</a:t>
            </a:r>
            <a:r>
              <a:rPr lang="es-MX" dirty="0"/>
              <a:t>. </a:t>
            </a:r>
          </a:p>
          <a:p>
            <a:pPr lvl="1"/>
            <a:r>
              <a:rPr lang="es-MX" dirty="0"/>
              <a:t>Adicionalmente a partir del </a:t>
            </a:r>
            <a:r>
              <a:rPr lang="es-MX" dirty="0" smtClean="0"/>
              <a:t>mismo mes </a:t>
            </a:r>
            <a:r>
              <a:rPr lang="es-MX" dirty="0"/>
              <a:t>de </a:t>
            </a:r>
            <a:r>
              <a:rPr lang="es-MX" dirty="0">
                <a:solidFill>
                  <a:srgbClr val="FF0000"/>
                </a:solidFill>
              </a:rPr>
              <a:t>julio de 2015</a:t>
            </a:r>
            <a:r>
              <a:rPr lang="es-MX" dirty="0"/>
              <a:t>, las instituciones están obligadas a la entrega trimestral de </a:t>
            </a:r>
            <a:r>
              <a:rPr lang="es-MX" dirty="0">
                <a:solidFill>
                  <a:srgbClr val="FF0000"/>
                </a:solidFill>
              </a:rPr>
              <a:t>Reporte Regulatorio sobre Operaciones Contratadas con Terceros</a:t>
            </a:r>
            <a:r>
              <a:rPr lang="es-MX" dirty="0"/>
              <a:t>, (RR-9), mismo que contempla la entrega de información relativa a los </a:t>
            </a:r>
            <a:r>
              <a:rPr lang="es-MX" dirty="0">
                <a:solidFill>
                  <a:srgbClr val="FF0000"/>
                </a:solidFill>
              </a:rPr>
              <a:t>contratos de prestación de servicios </a:t>
            </a:r>
            <a:r>
              <a:rPr lang="es-MX" dirty="0"/>
              <a:t>vigentes</a:t>
            </a:r>
            <a:r>
              <a:rPr lang="es-MX" dirty="0">
                <a:solidFill>
                  <a:schemeClr val="tx1"/>
                </a:solidFill>
              </a:rPr>
              <a:t> </a:t>
            </a:r>
            <a:r>
              <a:rPr lang="es-MX" dirty="0"/>
              <a:t>o sus modificaciones. </a:t>
            </a:r>
            <a:endParaRPr lang="es-MX" dirty="0" smtClean="0"/>
          </a:p>
          <a:p>
            <a:r>
              <a:rPr lang="es-MX" b="1" dirty="0" smtClean="0"/>
              <a:t>Pilar III: Transparencia y Revelación de Información.</a:t>
            </a:r>
          </a:p>
          <a:p>
            <a:pPr lvl="1"/>
            <a:r>
              <a:rPr lang="es-MX" dirty="0"/>
              <a:t>Con la entrada en vigor de la LISF el </a:t>
            </a:r>
            <a:r>
              <a:rPr lang="es-MX" dirty="0">
                <a:solidFill>
                  <a:srgbClr val="FF0000"/>
                </a:solidFill>
              </a:rPr>
              <a:t>4 de abril de 2015</a:t>
            </a:r>
            <a:r>
              <a:rPr lang="es-MX" dirty="0"/>
              <a:t>, </a:t>
            </a:r>
            <a:r>
              <a:rPr lang="es-MX" dirty="0" smtClean="0"/>
              <a:t>se </a:t>
            </a:r>
            <a:r>
              <a:rPr lang="es-MX" dirty="0"/>
              <a:t>hicieron exigibles las normas en materia de transparencia y revelación de información.  </a:t>
            </a:r>
          </a:p>
          <a:p>
            <a:pPr lvl="1"/>
            <a:r>
              <a:rPr lang="es-MX" dirty="0" smtClean="0"/>
              <a:t>En materia de supervisión, se analizan </a:t>
            </a:r>
            <a:r>
              <a:rPr lang="es-MX" dirty="0" smtClean="0">
                <a:solidFill>
                  <a:srgbClr val="FF0000"/>
                </a:solidFill>
              </a:rPr>
              <a:t>las </a:t>
            </a:r>
            <a:r>
              <a:rPr lang="es-MX" dirty="0">
                <a:solidFill>
                  <a:srgbClr val="FF0000"/>
                </a:solidFill>
              </a:rPr>
              <a:t>notas de revelación a los estados </a:t>
            </a:r>
            <a:r>
              <a:rPr lang="es-MX" dirty="0" smtClean="0">
                <a:solidFill>
                  <a:srgbClr val="FF0000"/>
                </a:solidFill>
              </a:rPr>
              <a:t>financieros</a:t>
            </a:r>
            <a:r>
              <a:rPr lang="es-MX" dirty="0" smtClean="0"/>
              <a:t>, y se emiten, </a:t>
            </a:r>
            <a:r>
              <a:rPr lang="es-MX" dirty="0"/>
              <a:t>cuando </a:t>
            </a:r>
            <a:r>
              <a:rPr lang="es-MX" dirty="0" smtClean="0"/>
              <a:t>resulta </a:t>
            </a:r>
            <a:r>
              <a:rPr lang="es-MX" dirty="0"/>
              <a:t>necesario, las observaciones </a:t>
            </a:r>
            <a:r>
              <a:rPr lang="es-MX" dirty="0" smtClean="0"/>
              <a:t>procedentes.</a:t>
            </a:r>
            <a:endParaRPr lang="es-MX" dirty="0"/>
          </a:p>
        </p:txBody>
      </p:sp>
    </p:spTree>
    <p:extLst>
      <p:ext uri="{BB962C8B-B14F-4D97-AF65-F5344CB8AC3E}">
        <p14:creationId xmlns:p14="http://schemas.microsoft.com/office/powerpoint/2010/main" val="79740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Consideraciones Finales</a:t>
            </a:r>
            <a:endParaRPr lang="es-MX" dirty="0"/>
          </a:p>
        </p:txBody>
      </p:sp>
      <p:sp>
        <p:nvSpPr>
          <p:cNvPr id="3" name="Marcador de contenido 2"/>
          <p:cNvSpPr>
            <a:spLocks noGrp="1"/>
          </p:cNvSpPr>
          <p:nvPr>
            <p:ph idx="1"/>
          </p:nvPr>
        </p:nvSpPr>
        <p:spPr/>
        <p:txBody>
          <a:bodyPr/>
          <a:lstStyle/>
          <a:p>
            <a:r>
              <a:rPr lang="es-MX" dirty="0" smtClean="0"/>
              <a:t>El ajuste regulatorio es un proceso continuo.</a:t>
            </a:r>
          </a:p>
          <a:p>
            <a:pPr lvl="1"/>
            <a:r>
              <a:rPr lang="es-MX" dirty="0" smtClean="0"/>
              <a:t>El mercado cambia </a:t>
            </a:r>
            <a:r>
              <a:rPr lang="es-MX" dirty="0" smtClean="0">
                <a:sym typeface="Wingdings" panose="05000000000000000000" pitchFamily="2" charset="2"/>
              </a:rPr>
              <a:t>  la regulación cambia;</a:t>
            </a:r>
          </a:p>
          <a:p>
            <a:pPr lvl="1"/>
            <a:r>
              <a:rPr lang="es-MX" dirty="0" smtClean="0">
                <a:sym typeface="Wingdings" panose="05000000000000000000" pitchFamily="2" charset="2"/>
              </a:rPr>
              <a:t>La mejor manera de confirmar que el mercado está cambiando es mediante el contacto con otros supervisores y conociendo que está pasando en sus mercados;</a:t>
            </a:r>
          </a:p>
          <a:p>
            <a:pPr lvl="1"/>
            <a:r>
              <a:rPr lang="es-MX" dirty="0" smtClean="0">
                <a:sym typeface="Wingdings" panose="05000000000000000000" pitchFamily="2" charset="2"/>
              </a:rPr>
              <a:t>Existen resistencias al cambio;</a:t>
            </a:r>
          </a:p>
          <a:p>
            <a:pPr lvl="1"/>
            <a:r>
              <a:rPr lang="es-MX" dirty="0" smtClean="0">
                <a:sym typeface="Wingdings" panose="05000000000000000000" pitchFamily="2" charset="2"/>
              </a:rPr>
              <a:t>Conviene contar con apoyo (ya sean instituciones internacionales, entidades de gobierno, congresos locales, asociaciones de la industria, etc.);</a:t>
            </a:r>
          </a:p>
          <a:p>
            <a:pPr lvl="1"/>
            <a:r>
              <a:rPr lang="es-MX" dirty="0" smtClean="0">
                <a:sym typeface="Wingdings" panose="05000000000000000000" pitchFamily="2" charset="2"/>
              </a:rPr>
              <a:t>Los mecanismos de autoevaluación nos dan una idea de donde estamos;</a:t>
            </a:r>
          </a:p>
          <a:p>
            <a:pPr lvl="1"/>
            <a:r>
              <a:rPr lang="es-MX" dirty="0" smtClean="0">
                <a:sym typeface="Wingdings" panose="05000000000000000000" pitchFamily="2" charset="2"/>
              </a:rPr>
              <a:t>Las evaluaciones de terceros apoyan en el cambio requerido.</a:t>
            </a:r>
            <a:endParaRPr lang="es-MX" dirty="0"/>
          </a:p>
        </p:txBody>
      </p:sp>
    </p:spTree>
    <p:extLst>
      <p:ext uri="{BB962C8B-B14F-4D97-AF65-F5344CB8AC3E}">
        <p14:creationId xmlns:p14="http://schemas.microsoft.com/office/powerpoint/2010/main" val="1611114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MX" sz="3200" dirty="0" smtClean="0">
                <a:solidFill>
                  <a:schemeClr val="accent2">
                    <a:lumMod val="50000"/>
                  </a:schemeClr>
                </a:solidFill>
              </a:rPr>
              <a:t>Tendencias en la Regulación: cambios recientes en la regulación y supervisión en México.</a:t>
            </a:r>
            <a:r>
              <a:rPr lang="es-MX" sz="4000" dirty="0" smtClean="0"/>
              <a:t/>
            </a:r>
            <a:br>
              <a:rPr lang="es-MX" sz="4000" dirty="0" smtClean="0"/>
            </a:br>
            <a:r>
              <a:rPr lang="es-MX" sz="2400" dirty="0" smtClean="0"/>
              <a:t>Experiencia en la implementación de los Principios Básicos de Seguros de la IAIS</a:t>
            </a:r>
            <a:endParaRPr lang="es-MX" sz="2400" dirty="0"/>
          </a:p>
        </p:txBody>
      </p:sp>
      <p:sp>
        <p:nvSpPr>
          <p:cNvPr id="3" name="Subtítulo 2"/>
          <p:cNvSpPr>
            <a:spLocks noGrp="1"/>
          </p:cNvSpPr>
          <p:nvPr>
            <p:ph type="subTitle" idx="1"/>
          </p:nvPr>
        </p:nvSpPr>
        <p:spPr/>
        <p:txBody>
          <a:bodyPr>
            <a:normAutofit lnSpcReduction="10000"/>
          </a:bodyPr>
          <a:lstStyle/>
          <a:p>
            <a:pPr algn="r"/>
            <a:r>
              <a:rPr lang="es-MX" dirty="0" smtClean="0"/>
              <a:t>José Gerardo López Hoyo</a:t>
            </a:r>
          </a:p>
          <a:p>
            <a:pPr algn="r"/>
            <a:r>
              <a:rPr lang="es-MX" dirty="0" smtClean="0"/>
              <a:t>Vicepresidente de Análisis y Estudios Sectoriales  </a:t>
            </a:r>
          </a:p>
          <a:p>
            <a:pPr algn="r"/>
            <a:r>
              <a:rPr lang="es-MX" dirty="0" smtClean="0"/>
              <a:t>Comisión Nacional de Seguros y Fianzas (CNSF)</a:t>
            </a:r>
            <a:endParaRPr lang="es-MX" dirty="0"/>
          </a:p>
        </p:txBody>
      </p:sp>
    </p:spTree>
    <p:extLst>
      <p:ext uri="{BB962C8B-B14F-4D97-AF65-F5344CB8AC3E}">
        <p14:creationId xmlns:p14="http://schemas.microsoft.com/office/powerpoint/2010/main" val="3333437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Contenido</a:t>
            </a:r>
            <a:endParaRPr lang="es-MX" dirty="0"/>
          </a:p>
        </p:txBody>
      </p:sp>
      <p:sp>
        <p:nvSpPr>
          <p:cNvPr id="3" name="Marcador de contenido 2"/>
          <p:cNvSpPr>
            <a:spLocks noGrp="1"/>
          </p:cNvSpPr>
          <p:nvPr>
            <p:ph idx="1"/>
          </p:nvPr>
        </p:nvSpPr>
        <p:spPr/>
        <p:txBody>
          <a:bodyPr/>
          <a:lstStyle/>
          <a:p>
            <a:r>
              <a:rPr lang="es-MX" dirty="0" smtClean="0">
                <a:sym typeface="Wingdings" panose="05000000000000000000" pitchFamily="2" charset="2"/>
              </a:rPr>
              <a:t>Cambios Regulatorios en México</a:t>
            </a:r>
          </a:p>
          <a:p>
            <a:r>
              <a:rPr lang="es-MX" dirty="0" smtClean="0">
                <a:sym typeface="Wingdings" panose="05000000000000000000" pitchFamily="2" charset="2"/>
              </a:rPr>
              <a:t>Ajuste hacia Estándares Internacionales</a:t>
            </a:r>
          </a:p>
          <a:p>
            <a:r>
              <a:rPr lang="es-MX" dirty="0" smtClean="0">
                <a:sym typeface="Wingdings" panose="05000000000000000000" pitchFamily="2" charset="2"/>
              </a:rPr>
              <a:t>Evaluación FSAP 2011</a:t>
            </a:r>
          </a:p>
          <a:p>
            <a:r>
              <a:rPr lang="es-MX" dirty="0" smtClean="0">
                <a:sym typeface="Wingdings" panose="05000000000000000000" pitchFamily="2" charset="2"/>
              </a:rPr>
              <a:t>Modelo Regulatorio de la Ley de Instituciones de Seguros y Fianzas (LISF)</a:t>
            </a:r>
          </a:p>
          <a:p>
            <a:r>
              <a:rPr lang="es-MX" dirty="0" smtClean="0">
                <a:sym typeface="Wingdings" panose="05000000000000000000" pitchFamily="2" charset="2"/>
              </a:rPr>
              <a:t>Implementación LISF</a:t>
            </a:r>
          </a:p>
          <a:p>
            <a:r>
              <a:rPr lang="es-MX" dirty="0" smtClean="0">
                <a:sym typeface="Wingdings" panose="05000000000000000000" pitchFamily="2" charset="2"/>
              </a:rPr>
              <a:t>Consideraciones Finales</a:t>
            </a:r>
          </a:p>
          <a:p>
            <a:endParaRPr lang="es-MX" dirty="0" smtClean="0">
              <a:sym typeface="Wingdings" panose="05000000000000000000" pitchFamily="2" charset="2"/>
            </a:endParaRPr>
          </a:p>
          <a:p>
            <a:endParaRPr lang="es-MX" dirty="0"/>
          </a:p>
        </p:txBody>
      </p:sp>
    </p:spTree>
    <p:extLst>
      <p:ext uri="{BB962C8B-B14F-4D97-AF65-F5344CB8AC3E}">
        <p14:creationId xmlns:p14="http://schemas.microsoft.com/office/powerpoint/2010/main" val="2674996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Cambios Regulatorios </a:t>
            </a:r>
            <a:r>
              <a:rPr lang="es-MX" dirty="0" smtClean="0">
                <a:sym typeface="Wingdings" panose="05000000000000000000" pitchFamily="2" charset="2"/>
              </a:rPr>
              <a:t> Línea de Tiempo.</a:t>
            </a:r>
            <a:endParaRPr lang="es-MX" dirty="0"/>
          </a:p>
        </p:txBody>
      </p:sp>
      <p:graphicFrame>
        <p:nvGraphicFramePr>
          <p:cNvPr id="5" name="Diagrama 4"/>
          <p:cNvGraphicFramePr/>
          <p:nvPr>
            <p:extLst>
              <p:ext uri="{D42A27DB-BD31-4B8C-83A1-F6EECF244321}">
                <p14:modId xmlns:p14="http://schemas.microsoft.com/office/powerpoint/2010/main" val="3087573720"/>
              </p:ext>
            </p:extLst>
          </p:nvPr>
        </p:nvGraphicFramePr>
        <p:xfrm>
          <a:off x="2683933" y="1905000"/>
          <a:ext cx="7416800" cy="465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p:cNvSpPr txBox="1"/>
          <p:nvPr/>
        </p:nvSpPr>
        <p:spPr>
          <a:xfrm rot="16200000">
            <a:off x="8643679" y="4040200"/>
            <a:ext cx="4521200" cy="369332"/>
          </a:xfrm>
          <a:prstGeom prst="rect">
            <a:avLst/>
          </a:prstGeom>
          <a:solidFill>
            <a:schemeClr val="accent3">
              <a:lumMod val="60000"/>
              <a:lumOff val="40000"/>
            </a:schemeClr>
          </a:solidFill>
          <a:ln>
            <a:solidFill>
              <a:schemeClr val="accent3">
                <a:lumMod val="60000"/>
                <a:lumOff val="40000"/>
              </a:schemeClr>
            </a:solidFill>
          </a:ln>
          <a:effectLst>
            <a:glow rad="101600">
              <a:schemeClr val="accent3">
                <a:satMod val="175000"/>
                <a:alpha val="40000"/>
              </a:schemeClr>
            </a:glow>
          </a:effectLst>
        </p:spPr>
        <p:txBody>
          <a:bodyPr wrap="square" rtlCol="0">
            <a:spAutoFit/>
          </a:bodyPr>
          <a:lstStyle/>
          <a:p>
            <a:pPr algn="ctr"/>
            <a:r>
              <a:rPr lang="es-MX" b="1" dirty="0" smtClean="0">
                <a:solidFill>
                  <a:schemeClr val="bg1"/>
                </a:solidFill>
              </a:rPr>
              <a:t>Regulación Directiva</a:t>
            </a:r>
            <a:endParaRPr lang="es-MX" b="1" dirty="0">
              <a:solidFill>
                <a:schemeClr val="bg1"/>
              </a:solidFill>
            </a:endParaRPr>
          </a:p>
        </p:txBody>
      </p:sp>
    </p:spTree>
    <p:extLst>
      <p:ext uri="{BB962C8B-B14F-4D97-AF65-F5344CB8AC3E}">
        <p14:creationId xmlns:p14="http://schemas.microsoft.com/office/powerpoint/2010/main" val="4086069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Cambios Regulatorios </a:t>
            </a:r>
            <a:r>
              <a:rPr lang="es-MX" dirty="0" smtClean="0">
                <a:sym typeface="Wingdings" panose="05000000000000000000" pitchFamily="2" charset="2"/>
              </a:rPr>
              <a:t> Línea de Tiempo.</a:t>
            </a:r>
            <a:endParaRPr lang="es-MX" dirty="0"/>
          </a:p>
        </p:txBody>
      </p:sp>
      <p:graphicFrame>
        <p:nvGraphicFramePr>
          <p:cNvPr id="5" name="Diagrama 4"/>
          <p:cNvGraphicFramePr/>
          <p:nvPr>
            <p:extLst>
              <p:ext uri="{D42A27DB-BD31-4B8C-83A1-F6EECF244321}">
                <p14:modId xmlns:p14="http://schemas.microsoft.com/office/powerpoint/2010/main" val="1021785449"/>
              </p:ext>
            </p:extLst>
          </p:nvPr>
        </p:nvGraphicFramePr>
        <p:xfrm>
          <a:off x="2370670" y="1905000"/>
          <a:ext cx="7416800" cy="465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p:cNvSpPr txBox="1"/>
          <p:nvPr/>
        </p:nvSpPr>
        <p:spPr>
          <a:xfrm rot="16200000">
            <a:off x="9100874" y="3608400"/>
            <a:ext cx="3776133" cy="369332"/>
          </a:xfrm>
          <a:prstGeom prst="rect">
            <a:avLst/>
          </a:prstGeom>
          <a:solidFill>
            <a:schemeClr val="accent3">
              <a:lumMod val="60000"/>
              <a:lumOff val="40000"/>
            </a:schemeClr>
          </a:solidFill>
          <a:ln>
            <a:solidFill>
              <a:schemeClr val="accent3">
                <a:lumMod val="60000"/>
                <a:lumOff val="40000"/>
              </a:schemeClr>
            </a:solidFill>
          </a:ln>
          <a:effectLst>
            <a:glow rad="101600">
              <a:schemeClr val="accent3">
                <a:satMod val="175000"/>
                <a:alpha val="40000"/>
              </a:schemeClr>
            </a:glow>
          </a:effectLst>
        </p:spPr>
        <p:txBody>
          <a:bodyPr wrap="square" rtlCol="0">
            <a:spAutoFit/>
          </a:bodyPr>
          <a:lstStyle/>
          <a:p>
            <a:pPr algn="ctr"/>
            <a:r>
              <a:rPr lang="es-MX" b="1" dirty="0" smtClean="0">
                <a:solidFill>
                  <a:schemeClr val="bg1"/>
                </a:solidFill>
              </a:rPr>
              <a:t>Regulación Solvencia</a:t>
            </a:r>
            <a:endParaRPr lang="es-MX" b="1" dirty="0">
              <a:solidFill>
                <a:schemeClr val="bg1"/>
              </a:solidFill>
            </a:endParaRPr>
          </a:p>
        </p:txBody>
      </p:sp>
      <p:sp>
        <p:nvSpPr>
          <p:cNvPr id="6" name="CuadroTexto 5"/>
          <p:cNvSpPr txBox="1"/>
          <p:nvPr/>
        </p:nvSpPr>
        <p:spPr>
          <a:xfrm>
            <a:off x="9780998" y="5867763"/>
            <a:ext cx="2411001" cy="523220"/>
          </a:xfrm>
          <a:prstGeom prst="rect">
            <a:avLst/>
          </a:prstGeom>
          <a:solidFill>
            <a:schemeClr val="accent3">
              <a:lumMod val="60000"/>
              <a:lumOff val="40000"/>
            </a:schemeClr>
          </a:solidFill>
          <a:ln>
            <a:solidFill>
              <a:schemeClr val="accent3">
                <a:lumMod val="60000"/>
                <a:lumOff val="40000"/>
              </a:schemeClr>
            </a:solidFill>
          </a:ln>
          <a:effectLst>
            <a:glow rad="139700">
              <a:schemeClr val="accent5">
                <a:satMod val="175000"/>
                <a:alpha val="40000"/>
              </a:schemeClr>
            </a:glow>
          </a:effectLst>
        </p:spPr>
        <p:txBody>
          <a:bodyPr wrap="square" rtlCol="0">
            <a:spAutoFit/>
          </a:bodyPr>
          <a:lstStyle>
            <a:defPPr>
              <a:defRPr lang="en-US"/>
            </a:defPPr>
            <a:lvl1pPr algn="ctr">
              <a:defRPr b="1">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MX" sz="1400" dirty="0"/>
              <a:t>Regulación </a:t>
            </a:r>
            <a:r>
              <a:rPr lang="es-MX" sz="1400" dirty="0" smtClean="0"/>
              <a:t>Solvencia “+” </a:t>
            </a:r>
            <a:endParaRPr lang="es-MX" sz="1400" dirty="0"/>
          </a:p>
          <a:p>
            <a:r>
              <a:rPr lang="es-MX" sz="1400" dirty="0"/>
              <a:t>(tres pilares)</a:t>
            </a:r>
          </a:p>
        </p:txBody>
      </p:sp>
    </p:spTree>
    <p:extLst>
      <p:ext uri="{BB962C8B-B14F-4D97-AF65-F5344CB8AC3E}">
        <p14:creationId xmlns:p14="http://schemas.microsoft.com/office/powerpoint/2010/main" val="3810384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Evolución de la regulación en México</a:t>
            </a:r>
            <a:endParaRPr lang="es-MX" dirty="0"/>
          </a:p>
        </p:txBody>
      </p:sp>
      <p:cxnSp>
        <p:nvCxnSpPr>
          <p:cNvPr id="18" name="Conector recto de flecha 17"/>
          <p:cNvCxnSpPr>
            <a:endCxn id="2" idx="1"/>
          </p:cNvCxnSpPr>
          <p:nvPr/>
        </p:nvCxnSpPr>
        <p:spPr>
          <a:xfrm flipV="1">
            <a:off x="2592925" y="1264555"/>
            <a:ext cx="0" cy="5064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p:cNvCxnSpPr/>
          <p:nvPr/>
        </p:nvCxnSpPr>
        <p:spPr>
          <a:xfrm>
            <a:off x="2506894" y="6195317"/>
            <a:ext cx="8997718" cy="41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ángulo 20"/>
          <p:cNvSpPr/>
          <p:nvPr/>
        </p:nvSpPr>
        <p:spPr>
          <a:xfrm>
            <a:off x="2608336" y="1438382"/>
            <a:ext cx="828370" cy="474666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CuadroTexto 22"/>
          <p:cNvSpPr txBox="1"/>
          <p:nvPr/>
        </p:nvSpPr>
        <p:spPr>
          <a:xfrm>
            <a:off x="2596144" y="6246689"/>
            <a:ext cx="852755" cy="307777"/>
          </a:xfrm>
          <a:prstGeom prst="rect">
            <a:avLst/>
          </a:prstGeom>
          <a:noFill/>
        </p:spPr>
        <p:txBody>
          <a:bodyPr wrap="square" rtlCol="0">
            <a:spAutoFit/>
          </a:bodyPr>
          <a:lstStyle/>
          <a:p>
            <a:pPr algn="ctr"/>
            <a:r>
              <a:rPr lang="es-MX" sz="1400" dirty="0" smtClean="0"/>
              <a:t>1930</a:t>
            </a:r>
            <a:endParaRPr lang="es-MX" sz="1400" dirty="0"/>
          </a:p>
        </p:txBody>
      </p:sp>
      <p:sp>
        <p:nvSpPr>
          <p:cNvPr id="25" name="CuadroTexto 24"/>
          <p:cNvSpPr txBox="1"/>
          <p:nvPr/>
        </p:nvSpPr>
        <p:spPr>
          <a:xfrm>
            <a:off x="3464516" y="6244979"/>
            <a:ext cx="852755" cy="307777"/>
          </a:xfrm>
          <a:prstGeom prst="rect">
            <a:avLst/>
          </a:prstGeom>
          <a:noFill/>
        </p:spPr>
        <p:txBody>
          <a:bodyPr wrap="square" rtlCol="0">
            <a:spAutoFit/>
          </a:bodyPr>
          <a:lstStyle/>
          <a:p>
            <a:pPr algn="ctr"/>
            <a:r>
              <a:rPr lang="es-MX" sz="1400" dirty="0" smtClean="0"/>
              <a:t>1940</a:t>
            </a:r>
            <a:endParaRPr lang="es-MX" sz="1400" dirty="0"/>
          </a:p>
        </p:txBody>
      </p:sp>
      <p:sp>
        <p:nvSpPr>
          <p:cNvPr id="27" name="CuadroTexto 26"/>
          <p:cNvSpPr txBox="1"/>
          <p:nvPr/>
        </p:nvSpPr>
        <p:spPr>
          <a:xfrm>
            <a:off x="4305285" y="6243269"/>
            <a:ext cx="852755" cy="307777"/>
          </a:xfrm>
          <a:prstGeom prst="rect">
            <a:avLst/>
          </a:prstGeom>
          <a:noFill/>
        </p:spPr>
        <p:txBody>
          <a:bodyPr wrap="square" rtlCol="0">
            <a:spAutoFit/>
          </a:bodyPr>
          <a:lstStyle/>
          <a:p>
            <a:pPr algn="ctr"/>
            <a:r>
              <a:rPr lang="es-MX" sz="1400" dirty="0" smtClean="0"/>
              <a:t>1950</a:t>
            </a:r>
            <a:endParaRPr lang="es-MX" sz="1400" dirty="0"/>
          </a:p>
        </p:txBody>
      </p:sp>
      <p:sp>
        <p:nvSpPr>
          <p:cNvPr id="29" name="CuadroTexto 28"/>
          <p:cNvSpPr txBox="1"/>
          <p:nvPr/>
        </p:nvSpPr>
        <p:spPr>
          <a:xfrm>
            <a:off x="5146052" y="6241559"/>
            <a:ext cx="852755" cy="307777"/>
          </a:xfrm>
          <a:prstGeom prst="rect">
            <a:avLst/>
          </a:prstGeom>
          <a:noFill/>
        </p:spPr>
        <p:txBody>
          <a:bodyPr wrap="square" rtlCol="0">
            <a:spAutoFit/>
          </a:bodyPr>
          <a:lstStyle/>
          <a:p>
            <a:pPr algn="ctr"/>
            <a:r>
              <a:rPr lang="es-MX" sz="1400" dirty="0" smtClean="0"/>
              <a:t>1960</a:t>
            </a:r>
            <a:endParaRPr lang="es-MX" sz="1400" dirty="0"/>
          </a:p>
        </p:txBody>
      </p:sp>
      <p:sp>
        <p:nvSpPr>
          <p:cNvPr id="31" name="CuadroTexto 30"/>
          <p:cNvSpPr txBox="1"/>
          <p:nvPr/>
        </p:nvSpPr>
        <p:spPr>
          <a:xfrm>
            <a:off x="5976544" y="6241559"/>
            <a:ext cx="852755" cy="307777"/>
          </a:xfrm>
          <a:prstGeom prst="rect">
            <a:avLst/>
          </a:prstGeom>
          <a:noFill/>
        </p:spPr>
        <p:txBody>
          <a:bodyPr wrap="square" rtlCol="0">
            <a:spAutoFit/>
          </a:bodyPr>
          <a:lstStyle/>
          <a:p>
            <a:pPr algn="ctr"/>
            <a:r>
              <a:rPr lang="es-MX" sz="1400" dirty="0" smtClean="0"/>
              <a:t>1970</a:t>
            </a:r>
            <a:endParaRPr lang="es-MX" sz="1400" dirty="0"/>
          </a:p>
        </p:txBody>
      </p:sp>
      <p:sp>
        <p:nvSpPr>
          <p:cNvPr id="33" name="CuadroTexto 32"/>
          <p:cNvSpPr txBox="1"/>
          <p:nvPr/>
        </p:nvSpPr>
        <p:spPr>
          <a:xfrm>
            <a:off x="6807035" y="6250123"/>
            <a:ext cx="852755" cy="307777"/>
          </a:xfrm>
          <a:prstGeom prst="rect">
            <a:avLst/>
          </a:prstGeom>
          <a:noFill/>
        </p:spPr>
        <p:txBody>
          <a:bodyPr wrap="square" rtlCol="0">
            <a:spAutoFit/>
          </a:bodyPr>
          <a:lstStyle/>
          <a:p>
            <a:pPr algn="ctr"/>
            <a:r>
              <a:rPr lang="es-MX" sz="1400" dirty="0" smtClean="0"/>
              <a:t>1980</a:t>
            </a:r>
            <a:endParaRPr lang="es-MX" sz="1400" dirty="0"/>
          </a:p>
        </p:txBody>
      </p:sp>
      <p:sp>
        <p:nvSpPr>
          <p:cNvPr id="35" name="CuadroTexto 34"/>
          <p:cNvSpPr txBox="1"/>
          <p:nvPr/>
        </p:nvSpPr>
        <p:spPr>
          <a:xfrm>
            <a:off x="7647807" y="6248413"/>
            <a:ext cx="852755" cy="307777"/>
          </a:xfrm>
          <a:prstGeom prst="rect">
            <a:avLst/>
          </a:prstGeom>
          <a:noFill/>
        </p:spPr>
        <p:txBody>
          <a:bodyPr wrap="square" rtlCol="0">
            <a:spAutoFit/>
          </a:bodyPr>
          <a:lstStyle/>
          <a:p>
            <a:pPr algn="ctr"/>
            <a:r>
              <a:rPr lang="es-MX" sz="1400" dirty="0" smtClean="0"/>
              <a:t>1990</a:t>
            </a:r>
            <a:endParaRPr lang="es-MX" sz="1400" dirty="0"/>
          </a:p>
        </p:txBody>
      </p:sp>
      <p:sp>
        <p:nvSpPr>
          <p:cNvPr id="37" name="CuadroTexto 36"/>
          <p:cNvSpPr txBox="1"/>
          <p:nvPr/>
        </p:nvSpPr>
        <p:spPr>
          <a:xfrm>
            <a:off x="8488574" y="6246703"/>
            <a:ext cx="852755" cy="307777"/>
          </a:xfrm>
          <a:prstGeom prst="rect">
            <a:avLst/>
          </a:prstGeom>
          <a:noFill/>
        </p:spPr>
        <p:txBody>
          <a:bodyPr wrap="square" rtlCol="0">
            <a:spAutoFit/>
          </a:bodyPr>
          <a:lstStyle/>
          <a:p>
            <a:pPr algn="ctr"/>
            <a:r>
              <a:rPr lang="es-MX" sz="1400" dirty="0" smtClean="0"/>
              <a:t>2000</a:t>
            </a:r>
            <a:endParaRPr lang="es-MX" sz="1400" dirty="0"/>
          </a:p>
        </p:txBody>
      </p:sp>
      <p:sp>
        <p:nvSpPr>
          <p:cNvPr id="39" name="CuadroTexto 38"/>
          <p:cNvSpPr txBox="1"/>
          <p:nvPr/>
        </p:nvSpPr>
        <p:spPr>
          <a:xfrm>
            <a:off x="9329340" y="6255267"/>
            <a:ext cx="852755" cy="307777"/>
          </a:xfrm>
          <a:prstGeom prst="rect">
            <a:avLst/>
          </a:prstGeom>
          <a:noFill/>
        </p:spPr>
        <p:txBody>
          <a:bodyPr wrap="square" rtlCol="0">
            <a:spAutoFit/>
          </a:bodyPr>
          <a:lstStyle/>
          <a:p>
            <a:pPr algn="ctr"/>
            <a:r>
              <a:rPr lang="es-MX" sz="1400" dirty="0" smtClean="0"/>
              <a:t>2010</a:t>
            </a:r>
            <a:endParaRPr lang="es-MX" sz="1400" dirty="0"/>
          </a:p>
        </p:txBody>
      </p:sp>
      <p:sp>
        <p:nvSpPr>
          <p:cNvPr id="40" name="Rectángulo 39"/>
          <p:cNvSpPr/>
          <p:nvPr/>
        </p:nvSpPr>
        <p:spPr>
          <a:xfrm>
            <a:off x="3464516" y="1438382"/>
            <a:ext cx="828370" cy="474666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1" name="Rectángulo 40"/>
          <p:cNvSpPr/>
          <p:nvPr/>
        </p:nvSpPr>
        <p:spPr>
          <a:xfrm>
            <a:off x="4305285" y="1438382"/>
            <a:ext cx="828370" cy="474666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Rectángulo 41"/>
          <p:cNvSpPr/>
          <p:nvPr/>
        </p:nvSpPr>
        <p:spPr>
          <a:xfrm>
            <a:off x="5146052" y="1438382"/>
            <a:ext cx="828370" cy="474666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Rectángulo 42"/>
          <p:cNvSpPr/>
          <p:nvPr/>
        </p:nvSpPr>
        <p:spPr>
          <a:xfrm>
            <a:off x="5976544" y="1438382"/>
            <a:ext cx="828370" cy="474666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Rectángulo 43"/>
          <p:cNvSpPr/>
          <p:nvPr/>
        </p:nvSpPr>
        <p:spPr>
          <a:xfrm>
            <a:off x="6807035" y="1438382"/>
            <a:ext cx="828370" cy="474666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44"/>
          <p:cNvSpPr/>
          <p:nvPr/>
        </p:nvSpPr>
        <p:spPr>
          <a:xfrm>
            <a:off x="7647807" y="1438382"/>
            <a:ext cx="828370" cy="4746661"/>
          </a:xfrm>
          <a:prstGeom prst="rect">
            <a:avLst/>
          </a:prstGeom>
          <a:gradFill flip="none" rotWithShape="1">
            <a:gsLst>
              <a:gs pos="35000">
                <a:srgbClr val="FF6600"/>
              </a:gs>
              <a:gs pos="96000">
                <a:srgbClr val="008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Rectángulo 45"/>
          <p:cNvSpPr/>
          <p:nvPr/>
        </p:nvSpPr>
        <p:spPr>
          <a:xfrm>
            <a:off x="8488574" y="1438382"/>
            <a:ext cx="828370" cy="4746661"/>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Rectángulo 46"/>
          <p:cNvSpPr/>
          <p:nvPr/>
        </p:nvSpPr>
        <p:spPr>
          <a:xfrm>
            <a:off x="9329340" y="1438382"/>
            <a:ext cx="828370" cy="4746661"/>
          </a:xfrm>
          <a:prstGeom prst="rect">
            <a:avLst/>
          </a:prstGeom>
          <a:gradFill>
            <a:gsLst>
              <a:gs pos="71000">
                <a:srgbClr val="0066FF"/>
              </a:gs>
              <a:gs pos="100000">
                <a:srgbClr val="0000CC"/>
              </a:gs>
              <a:gs pos="35000">
                <a:srgbClr val="008000"/>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Rectángulo 47"/>
          <p:cNvSpPr/>
          <p:nvPr/>
        </p:nvSpPr>
        <p:spPr>
          <a:xfrm>
            <a:off x="10170108" y="1438382"/>
            <a:ext cx="828370" cy="4746661"/>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CuadroTexto 48"/>
          <p:cNvSpPr txBox="1"/>
          <p:nvPr/>
        </p:nvSpPr>
        <p:spPr>
          <a:xfrm>
            <a:off x="10170108" y="6255267"/>
            <a:ext cx="852755" cy="307777"/>
          </a:xfrm>
          <a:prstGeom prst="rect">
            <a:avLst/>
          </a:prstGeom>
          <a:noFill/>
        </p:spPr>
        <p:txBody>
          <a:bodyPr wrap="square" rtlCol="0">
            <a:spAutoFit/>
          </a:bodyPr>
          <a:lstStyle/>
          <a:p>
            <a:pPr algn="ctr"/>
            <a:r>
              <a:rPr lang="es-MX" sz="1400" dirty="0" smtClean="0"/>
              <a:t>2020</a:t>
            </a:r>
            <a:endParaRPr lang="es-MX" sz="1400" dirty="0"/>
          </a:p>
        </p:txBody>
      </p:sp>
      <p:cxnSp>
        <p:nvCxnSpPr>
          <p:cNvPr id="58" name="Conector recto 57"/>
          <p:cNvCxnSpPr/>
          <p:nvPr/>
        </p:nvCxnSpPr>
        <p:spPr>
          <a:xfrm>
            <a:off x="2989780" y="5671335"/>
            <a:ext cx="4658027" cy="205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3" name="Forma libre 62"/>
          <p:cNvSpPr/>
          <p:nvPr/>
        </p:nvSpPr>
        <p:spPr>
          <a:xfrm>
            <a:off x="7664521" y="1613043"/>
            <a:ext cx="2784297" cy="4089114"/>
          </a:xfrm>
          <a:custGeom>
            <a:avLst/>
            <a:gdLst>
              <a:gd name="connsiteX0" fmla="*/ 0 w 2784297"/>
              <a:gd name="connsiteY0" fmla="*/ 4089114 h 4089114"/>
              <a:gd name="connsiteX1" fmla="*/ 1181528 w 2784297"/>
              <a:gd name="connsiteY1" fmla="*/ 3174714 h 4089114"/>
              <a:gd name="connsiteX2" fmla="*/ 2784297 w 2784297"/>
              <a:gd name="connsiteY2" fmla="*/ 0 h 4089114"/>
            </a:gdLst>
            <a:ahLst/>
            <a:cxnLst>
              <a:cxn ang="0">
                <a:pos x="connsiteX0" y="connsiteY0"/>
              </a:cxn>
              <a:cxn ang="0">
                <a:pos x="connsiteX1" y="connsiteY1"/>
              </a:cxn>
              <a:cxn ang="0">
                <a:pos x="connsiteX2" y="connsiteY2"/>
              </a:cxn>
            </a:cxnLst>
            <a:rect l="l" t="t" r="r" b="b"/>
            <a:pathLst>
              <a:path w="2784297" h="4089114">
                <a:moveTo>
                  <a:pt x="0" y="4089114"/>
                </a:moveTo>
                <a:cubicBezTo>
                  <a:pt x="358739" y="3972673"/>
                  <a:pt x="717479" y="3856233"/>
                  <a:pt x="1181528" y="3174714"/>
                </a:cubicBezTo>
                <a:cubicBezTo>
                  <a:pt x="1645577" y="2493195"/>
                  <a:pt x="2214937" y="1246597"/>
                  <a:pt x="2784297"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CuadroTexto 63"/>
          <p:cNvSpPr txBox="1"/>
          <p:nvPr/>
        </p:nvSpPr>
        <p:spPr>
          <a:xfrm>
            <a:off x="4618639" y="5234952"/>
            <a:ext cx="2707248" cy="369332"/>
          </a:xfrm>
          <a:prstGeom prst="rect">
            <a:avLst/>
          </a:prstGeom>
          <a:noFill/>
        </p:spPr>
        <p:txBody>
          <a:bodyPr wrap="square" rtlCol="0">
            <a:spAutoFit/>
          </a:bodyPr>
          <a:lstStyle/>
          <a:p>
            <a:pPr algn="ctr"/>
            <a:r>
              <a:rPr lang="es-MX" b="1" dirty="0" smtClean="0">
                <a:solidFill>
                  <a:schemeClr val="bg1"/>
                </a:solidFill>
              </a:rPr>
              <a:t>Regulación Directiva</a:t>
            </a:r>
            <a:endParaRPr lang="es-MX" b="1" dirty="0">
              <a:solidFill>
                <a:schemeClr val="bg1"/>
              </a:solidFill>
            </a:endParaRPr>
          </a:p>
        </p:txBody>
      </p:sp>
      <p:sp>
        <p:nvSpPr>
          <p:cNvPr id="65" name="CuadroTexto 64"/>
          <p:cNvSpPr txBox="1"/>
          <p:nvPr/>
        </p:nvSpPr>
        <p:spPr>
          <a:xfrm>
            <a:off x="8058742" y="2172200"/>
            <a:ext cx="1523020" cy="646331"/>
          </a:xfrm>
          <a:prstGeom prst="rect">
            <a:avLst/>
          </a:prstGeom>
          <a:noFill/>
        </p:spPr>
        <p:txBody>
          <a:bodyPr wrap="square" rtlCol="0">
            <a:spAutoFit/>
          </a:bodyPr>
          <a:lstStyle/>
          <a:p>
            <a:pPr algn="ctr"/>
            <a:r>
              <a:rPr lang="es-MX" b="1" dirty="0" smtClean="0">
                <a:solidFill>
                  <a:schemeClr val="bg1"/>
                </a:solidFill>
              </a:rPr>
              <a:t>Regulación </a:t>
            </a:r>
          </a:p>
          <a:p>
            <a:pPr algn="ctr"/>
            <a:r>
              <a:rPr lang="es-MX" b="1" dirty="0" smtClean="0">
                <a:solidFill>
                  <a:schemeClr val="bg1"/>
                </a:solidFill>
              </a:rPr>
              <a:t>Solvencia</a:t>
            </a:r>
            <a:endParaRPr lang="es-MX" b="1" dirty="0">
              <a:solidFill>
                <a:schemeClr val="bg1"/>
              </a:solidFill>
            </a:endParaRPr>
          </a:p>
        </p:txBody>
      </p:sp>
      <p:sp>
        <p:nvSpPr>
          <p:cNvPr id="66" name="CuadroTexto 65"/>
          <p:cNvSpPr txBox="1"/>
          <p:nvPr/>
        </p:nvSpPr>
        <p:spPr>
          <a:xfrm>
            <a:off x="9425242" y="1484705"/>
            <a:ext cx="1708246" cy="923330"/>
          </a:xfrm>
          <a:prstGeom prst="rect">
            <a:avLst/>
          </a:prstGeom>
          <a:noFill/>
        </p:spPr>
        <p:txBody>
          <a:bodyPr wrap="square" rtlCol="0">
            <a:spAutoFit/>
          </a:bodyPr>
          <a:lstStyle/>
          <a:p>
            <a:pPr algn="ctr"/>
            <a:r>
              <a:rPr lang="es-MX" b="1" dirty="0" smtClean="0">
                <a:solidFill>
                  <a:schemeClr val="bg1"/>
                </a:solidFill>
              </a:rPr>
              <a:t>Regulación </a:t>
            </a:r>
          </a:p>
          <a:p>
            <a:pPr algn="ctr"/>
            <a:r>
              <a:rPr lang="es-MX" b="1" dirty="0" smtClean="0">
                <a:solidFill>
                  <a:schemeClr val="bg1"/>
                </a:solidFill>
              </a:rPr>
              <a:t>Solvencia “+”</a:t>
            </a:r>
          </a:p>
          <a:p>
            <a:pPr algn="ctr"/>
            <a:r>
              <a:rPr lang="es-MX" b="1" dirty="0" smtClean="0">
                <a:solidFill>
                  <a:schemeClr val="bg1"/>
                </a:solidFill>
              </a:rPr>
              <a:t>Tres Pilares</a:t>
            </a:r>
            <a:endParaRPr lang="es-MX" b="1" dirty="0">
              <a:solidFill>
                <a:schemeClr val="bg1"/>
              </a:solidFill>
            </a:endParaRPr>
          </a:p>
        </p:txBody>
      </p:sp>
      <p:sp>
        <p:nvSpPr>
          <p:cNvPr id="4" name="Llamada rectangular redondeada 3"/>
          <p:cNvSpPr/>
          <p:nvPr/>
        </p:nvSpPr>
        <p:spPr>
          <a:xfrm>
            <a:off x="6935880" y="4442267"/>
            <a:ext cx="1003034" cy="821932"/>
          </a:xfrm>
          <a:prstGeom prst="wedgeRoundRectCallout">
            <a:avLst>
              <a:gd name="adj1" fmla="val 58039"/>
              <a:gd name="adj2" fmla="val 77500"/>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t>1994 Se establece la IAIS</a:t>
            </a:r>
            <a:endParaRPr lang="es-MX" sz="1100" dirty="0"/>
          </a:p>
        </p:txBody>
      </p:sp>
      <p:sp>
        <p:nvSpPr>
          <p:cNvPr id="34" name="Llamada rectangular redondeada 33"/>
          <p:cNvSpPr/>
          <p:nvPr/>
        </p:nvSpPr>
        <p:spPr>
          <a:xfrm>
            <a:off x="8740491" y="4869950"/>
            <a:ext cx="1003034" cy="1006867"/>
          </a:xfrm>
          <a:prstGeom prst="wedgeRoundRectCallout">
            <a:avLst>
              <a:gd name="adj1" fmla="val -87413"/>
              <a:gd name="adj2" fmla="val 4107"/>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t>1999 IAIS Principios Básicos de Seguros PBS (1)</a:t>
            </a:r>
            <a:endParaRPr lang="es-MX" sz="1100" dirty="0"/>
          </a:p>
        </p:txBody>
      </p:sp>
      <p:sp>
        <p:nvSpPr>
          <p:cNvPr id="36" name="Llamada rectangular redondeada 35"/>
          <p:cNvSpPr/>
          <p:nvPr/>
        </p:nvSpPr>
        <p:spPr>
          <a:xfrm>
            <a:off x="7247130" y="3516287"/>
            <a:ext cx="1003034" cy="821932"/>
          </a:xfrm>
          <a:prstGeom prst="wedgeRoundRectCallout">
            <a:avLst>
              <a:gd name="adj1" fmla="val 93890"/>
              <a:gd name="adj2" fmla="val 111250"/>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t>2003 IAIS Revisión PBS (2)</a:t>
            </a:r>
            <a:endParaRPr lang="es-MX" sz="1100" dirty="0"/>
          </a:p>
        </p:txBody>
      </p:sp>
      <p:sp>
        <p:nvSpPr>
          <p:cNvPr id="38" name="Llamada rectangular redondeada 37"/>
          <p:cNvSpPr/>
          <p:nvPr/>
        </p:nvSpPr>
        <p:spPr>
          <a:xfrm>
            <a:off x="9698851" y="3537721"/>
            <a:ext cx="1003034" cy="821932"/>
          </a:xfrm>
          <a:prstGeom prst="wedgeRoundRectCallout">
            <a:avLst>
              <a:gd name="adj1" fmla="val -77170"/>
              <a:gd name="adj2" fmla="val -12500"/>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t>2011 IAIS Revisión PBS (3)</a:t>
            </a:r>
            <a:endParaRPr lang="es-MX" sz="1100" dirty="0"/>
          </a:p>
        </p:txBody>
      </p:sp>
      <p:sp>
        <p:nvSpPr>
          <p:cNvPr id="50" name="Llamada rectangular redondeada 49"/>
          <p:cNvSpPr/>
          <p:nvPr/>
        </p:nvSpPr>
        <p:spPr>
          <a:xfrm>
            <a:off x="8357591" y="2770999"/>
            <a:ext cx="1003034" cy="821932"/>
          </a:xfrm>
          <a:prstGeom prst="wedgeRoundRectCallout">
            <a:avLst>
              <a:gd name="adj1" fmla="val 79550"/>
              <a:gd name="adj2" fmla="val 0"/>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t>2015 IAIS Revisión PBS (4)</a:t>
            </a:r>
            <a:endParaRPr lang="es-MX" sz="1100" dirty="0"/>
          </a:p>
        </p:txBody>
      </p:sp>
    </p:spTree>
    <p:extLst>
      <p:ext uri="{BB962C8B-B14F-4D97-AF65-F5344CB8AC3E}">
        <p14:creationId xmlns:p14="http://schemas.microsoft.com/office/powerpoint/2010/main" val="1987715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Ajuste hacia estándares internacionales (evaluación).</a:t>
            </a:r>
          </a:p>
        </p:txBody>
      </p:sp>
      <p:sp>
        <p:nvSpPr>
          <p:cNvPr id="3" name="Marcador de contenido 2"/>
          <p:cNvSpPr>
            <a:spLocks noGrp="1"/>
          </p:cNvSpPr>
          <p:nvPr>
            <p:ph idx="1"/>
          </p:nvPr>
        </p:nvSpPr>
        <p:spPr/>
        <p:txBody>
          <a:bodyPr>
            <a:normAutofit lnSpcReduction="10000"/>
          </a:bodyPr>
          <a:lstStyle/>
          <a:p>
            <a:r>
              <a:rPr lang="es-MX" dirty="0" smtClean="0"/>
              <a:t>Los procesos </a:t>
            </a:r>
            <a:r>
              <a:rPr lang="es-MX" dirty="0"/>
              <a:t>de </a:t>
            </a:r>
            <a:r>
              <a:rPr lang="es-MX" dirty="0" smtClean="0"/>
              <a:t>evaluación:</a:t>
            </a:r>
            <a:endParaRPr lang="es-MX" dirty="0"/>
          </a:p>
          <a:p>
            <a:pPr lvl="1"/>
            <a:r>
              <a:rPr lang="es-MX" dirty="0" smtClean="0"/>
              <a:t>Facilitan la </a:t>
            </a:r>
            <a:r>
              <a:rPr lang="es-MX" dirty="0" smtClean="0">
                <a:solidFill>
                  <a:srgbClr val="FF0000"/>
                </a:solidFill>
              </a:rPr>
              <a:t>identificación de vulnerabilidades </a:t>
            </a:r>
            <a:r>
              <a:rPr lang="es-MX" dirty="0" smtClean="0"/>
              <a:t>financieras y económicas;</a:t>
            </a:r>
          </a:p>
          <a:p>
            <a:pPr lvl="1"/>
            <a:r>
              <a:rPr lang="es-MX" dirty="0" smtClean="0">
                <a:solidFill>
                  <a:srgbClr val="FF0000"/>
                </a:solidFill>
              </a:rPr>
              <a:t>Detectan vacíos </a:t>
            </a:r>
            <a:r>
              <a:rPr lang="es-MX" dirty="0" smtClean="0"/>
              <a:t>en estructuras y prácticas regulatorias y permiten evaluar vs. </a:t>
            </a:r>
            <a:r>
              <a:rPr lang="es-MX" dirty="0">
                <a:solidFill>
                  <a:srgbClr val="FF0000"/>
                </a:solidFill>
              </a:rPr>
              <a:t>p</a:t>
            </a:r>
            <a:r>
              <a:rPr lang="es-MX" dirty="0" smtClean="0">
                <a:solidFill>
                  <a:srgbClr val="FF0000"/>
                </a:solidFill>
              </a:rPr>
              <a:t>arámetros internacionales</a:t>
            </a:r>
            <a:r>
              <a:rPr lang="es-MX" dirty="0" smtClean="0"/>
              <a:t>. </a:t>
            </a:r>
          </a:p>
          <a:p>
            <a:pPr lvl="1"/>
            <a:r>
              <a:rPr lang="es-MX" dirty="0" smtClean="0"/>
              <a:t>Proporcionan </a:t>
            </a:r>
            <a:r>
              <a:rPr lang="es-MX" dirty="0" smtClean="0">
                <a:solidFill>
                  <a:srgbClr val="FF0000"/>
                </a:solidFill>
              </a:rPr>
              <a:t>elementos para el desarrollo de reformas </a:t>
            </a:r>
            <a:r>
              <a:rPr lang="es-MX" dirty="0" smtClean="0"/>
              <a:t>al marco regulatorio.</a:t>
            </a:r>
          </a:p>
          <a:p>
            <a:r>
              <a:rPr lang="es-MX" dirty="0" err="1" smtClean="0"/>
              <a:t>Financial</a:t>
            </a:r>
            <a:r>
              <a:rPr lang="es-MX" dirty="0" smtClean="0"/>
              <a:t> Sector </a:t>
            </a:r>
            <a:r>
              <a:rPr lang="es-MX" dirty="0" err="1" smtClean="0"/>
              <a:t>Assessment</a:t>
            </a:r>
            <a:r>
              <a:rPr lang="es-MX" dirty="0" smtClean="0"/>
              <a:t> </a:t>
            </a:r>
            <a:r>
              <a:rPr lang="es-MX" dirty="0" err="1" smtClean="0"/>
              <a:t>Program</a:t>
            </a:r>
            <a:r>
              <a:rPr lang="es-MX" dirty="0" smtClean="0"/>
              <a:t>:</a:t>
            </a:r>
          </a:p>
          <a:p>
            <a:pPr lvl="1"/>
            <a:r>
              <a:rPr lang="es-MX" dirty="0" smtClean="0"/>
              <a:t>Inició en mayo de 1999 y fue creado por el Fondo Monetario Internacional (FMI) y el Banco Mundial.</a:t>
            </a:r>
          </a:p>
          <a:p>
            <a:pPr lvl="1"/>
            <a:r>
              <a:rPr lang="es-MX" dirty="0" smtClean="0"/>
              <a:t>Tiene el propósito de </a:t>
            </a:r>
            <a:r>
              <a:rPr lang="es-MX" dirty="0" smtClean="0">
                <a:solidFill>
                  <a:srgbClr val="FF0000"/>
                </a:solidFill>
              </a:rPr>
              <a:t>evaluar vulnerabilidades de los sectores financieros e </a:t>
            </a:r>
            <a:r>
              <a:rPr lang="es-MX" b="1" dirty="0" smtClean="0">
                <a:solidFill>
                  <a:srgbClr val="FF0000"/>
                </a:solidFill>
              </a:rPr>
              <a:t>identificar las prioridades para el desarrollo de reformas</a:t>
            </a:r>
            <a:r>
              <a:rPr lang="es-MX" dirty="0" smtClean="0"/>
              <a:t>. </a:t>
            </a:r>
          </a:p>
          <a:p>
            <a:pPr lvl="1"/>
            <a:r>
              <a:rPr lang="es-MX" dirty="0" smtClean="0"/>
              <a:t>Implica que se hace una </a:t>
            </a:r>
            <a:r>
              <a:rPr lang="es-MX" dirty="0" smtClean="0">
                <a:solidFill>
                  <a:srgbClr val="FF0000"/>
                </a:solidFill>
              </a:rPr>
              <a:t>evaluación del cumplimiento </a:t>
            </a:r>
            <a:r>
              <a:rPr lang="es-MX" dirty="0" smtClean="0"/>
              <a:t>de los estándares internacionales aplicables. </a:t>
            </a:r>
          </a:p>
        </p:txBody>
      </p:sp>
    </p:spTree>
    <p:extLst>
      <p:ext uri="{BB962C8B-B14F-4D97-AF65-F5344CB8AC3E}">
        <p14:creationId xmlns:p14="http://schemas.microsoft.com/office/powerpoint/2010/main" val="985517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Ajuste hacia estándares internacionales (evaluación).</a:t>
            </a:r>
            <a:endParaRPr lang="es-MX" dirty="0"/>
          </a:p>
        </p:txBody>
      </p:sp>
      <p:sp>
        <p:nvSpPr>
          <p:cNvPr id="3" name="Marcador de contenido 2"/>
          <p:cNvSpPr>
            <a:spLocks noGrp="1"/>
          </p:cNvSpPr>
          <p:nvPr>
            <p:ph idx="1"/>
          </p:nvPr>
        </p:nvSpPr>
        <p:spPr>
          <a:xfrm>
            <a:off x="2589212" y="2133600"/>
            <a:ext cx="2558521" cy="914400"/>
          </a:xfrm>
        </p:spPr>
        <p:txBody>
          <a:bodyPr/>
          <a:lstStyle/>
          <a:p>
            <a:r>
              <a:rPr lang="es-MX" dirty="0" smtClean="0"/>
              <a:t>Evaluación de los Principios Básicos de Seguros:</a:t>
            </a:r>
            <a:endParaRPr lang="es-MX" dirty="0"/>
          </a:p>
        </p:txBody>
      </p:sp>
      <p:grpSp>
        <p:nvGrpSpPr>
          <p:cNvPr id="25" name="Grupo 24"/>
          <p:cNvGrpSpPr/>
          <p:nvPr/>
        </p:nvGrpSpPr>
        <p:grpSpPr>
          <a:xfrm>
            <a:off x="2645039" y="3031066"/>
            <a:ext cx="2446867" cy="3287931"/>
            <a:chOff x="2645039" y="3031066"/>
            <a:chExt cx="2446867" cy="3287931"/>
          </a:xfrm>
        </p:grpSpPr>
        <p:sp>
          <p:nvSpPr>
            <p:cNvPr id="4" name="CuadroTexto 3"/>
            <p:cNvSpPr txBox="1"/>
            <p:nvPr/>
          </p:nvSpPr>
          <p:spPr>
            <a:xfrm>
              <a:off x="2645039" y="3031066"/>
              <a:ext cx="2446867" cy="646331"/>
            </a:xfrm>
            <a:prstGeom prst="rect">
              <a:avLst/>
            </a:prstGeom>
            <a:solidFill>
              <a:srgbClr val="008000"/>
            </a:solidFill>
          </p:spPr>
          <p:txBody>
            <a:bodyPr wrap="square" rtlCol="0">
              <a:spAutoFit/>
            </a:bodyPr>
            <a:lstStyle/>
            <a:p>
              <a:r>
                <a:rPr lang="es-MX" sz="1200" dirty="0" smtClean="0">
                  <a:solidFill>
                    <a:schemeClr val="bg1"/>
                  </a:solidFill>
                </a:rPr>
                <a:t>O=observado: Todos los criterios esenciales son cumplidos sin deficiencias.</a:t>
              </a:r>
              <a:endParaRPr lang="es-MX" sz="1200" dirty="0">
                <a:solidFill>
                  <a:schemeClr val="bg1"/>
                </a:solidFill>
              </a:endParaRPr>
            </a:p>
          </p:txBody>
        </p:sp>
        <p:sp>
          <p:nvSpPr>
            <p:cNvPr id="5" name="CuadroTexto 4"/>
            <p:cNvSpPr txBox="1"/>
            <p:nvPr/>
          </p:nvSpPr>
          <p:spPr>
            <a:xfrm>
              <a:off x="2645039" y="3674532"/>
              <a:ext cx="2446866" cy="646331"/>
            </a:xfrm>
            <a:prstGeom prst="rect">
              <a:avLst/>
            </a:prstGeom>
            <a:solidFill>
              <a:srgbClr val="FFFF00"/>
            </a:solidFill>
          </p:spPr>
          <p:txBody>
            <a:bodyPr wrap="square" rtlCol="0">
              <a:spAutoFit/>
            </a:bodyPr>
            <a:lstStyle/>
            <a:p>
              <a:r>
                <a:rPr lang="es-MX" sz="1200" dirty="0" smtClean="0"/>
                <a:t>AO=ampliamente observado: Limitaciones mínimas para alcanzar su cumplimiento.</a:t>
              </a:r>
              <a:endParaRPr lang="es-MX" sz="1200" dirty="0"/>
            </a:p>
          </p:txBody>
        </p:sp>
        <p:sp>
          <p:nvSpPr>
            <p:cNvPr id="6" name="CuadroTexto 5"/>
            <p:cNvSpPr txBox="1"/>
            <p:nvPr/>
          </p:nvSpPr>
          <p:spPr>
            <a:xfrm>
              <a:off x="2645039" y="4317998"/>
              <a:ext cx="2446866" cy="646331"/>
            </a:xfrm>
            <a:prstGeom prst="rect">
              <a:avLst/>
            </a:prstGeom>
            <a:solidFill>
              <a:srgbClr val="FFC000"/>
            </a:solidFill>
          </p:spPr>
          <p:txBody>
            <a:bodyPr wrap="square" rtlCol="0">
              <a:spAutoFit/>
            </a:bodyPr>
            <a:lstStyle/>
            <a:p>
              <a:r>
                <a:rPr lang="es-MX" sz="1200" dirty="0" smtClean="0"/>
                <a:t>MNO=casi no se observa: Limitaciones claras para el adecuado cumplimiento.</a:t>
              </a:r>
              <a:endParaRPr lang="es-MX" sz="1200" dirty="0"/>
            </a:p>
          </p:txBody>
        </p:sp>
        <p:sp>
          <p:nvSpPr>
            <p:cNvPr id="7" name="CuadroTexto 6"/>
            <p:cNvSpPr txBox="1"/>
            <p:nvPr/>
          </p:nvSpPr>
          <p:spPr>
            <a:xfrm>
              <a:off x="2645039" y="4961464"/>
              <a:ext cx="2446866" cy="646331"/>
            </a:xfrm>
            <a:prstGeom prst="rect">
              <a:avLst/>
            </a:prstGeom>
            <a:solidFill>
              <a:srgbClr val="FF0000"/>
            </a:solidFill>
          </p:spPr>
          <p:txBody>
            <a:bodyPr wrap="square" rtlCol="0">
              <a:spAutoFit/>
            </a:bodyPr>
            <a:lstStyle/>
            <a:p>
              <a:r>
                <a:rPr lang="es-MX" sz="1200" dirty="0" smtClean="0">
                  <a:solidFill>
                    <a:schemeClr val="bg1"/>
                  </a:solidFill>
                </a:rPr>
                <a:t>NO=no observado: Debe preparase un plan de acción para su cumplimiento.</a:t>
              </a:r>
              <a:endParaRPr lang="es-MX" sz="1200" dirty="0">
                <a:solidFill>
                  <a:schemeClr val="bg1"/>
                </a:solidFill>
              </a:endParaRPr>
            </a:p>
          </p:txBody>
        </p:sp>
        <p:sp>
          <p:nvSpPr>
            <p:cNvPr id="8" name="CuadroTexto 7"/>
            <p:cNvSpPr txBox="1"/>
            <p:nvPr/>
          </p:nvSpPr>
          <p:spPr>
            <a:xfrm>
              <a:off x="2645039" y="5672666"/>
              <a:ext cx="2446866" cy="646331"/>
            </a:xfrm>
            <a:prstGeom prst="rect">
              <a:avLst/>
            </a:prstGeom>
            <a:solidFill>
              <a:schemeClr val="bg1">
                <a:lumMod val="65000"/>
              </a:schemeClr>
            </a:solidFill>
          </p:spPr>
          <p:txBody>
            <a:bodyPr wrap="square" rtlCol="0">
              <a:spAutoFit/>
            </a:bodyPr>
            <a:lstStyle/>
            <a:p>
              <a:r>
                <a:rPr lang="es-MX" sz="1200" dirty="0" smtClean="0"/>
                <a:t>NA=no aplica: </a:t>
              </a:r>
            </a:p>
            <a:p>
              <a:r>
                <a:rPr lang="es-MX" sz="1200" dirty="0" smtClean="0"/>
                <a:t>No es aplicable a la jurisdicción evaluada.</a:t>
              </a:r>
              <a:endParaRPr lang="es-MX" sz="1200" dirty="0"/>
            </a:p>
          </p:txBody>
        </p:sp>
      </p:grpSp>
      <p:grpSp>
        <p:nvGrpSpPr>
          <p:cNvPr id="24" name="Grupo 23"/>
          <p:cNvGrpSpPr/>
          <p:nvPr/>
        </p:nvGrpSpPr>
        <p:grpSpPr>
          <a:xfrm>
            <a:off x="5593984" y="2633135"/>
            <a:ext cx="6284749" cy="3451197"/>
            <a:chOff x="5593984" y="2633135"/>
            <a:chExt cx="6284749" cy="3451197"/>
          </a:xfrm>
        </p:grpSpPr>
        <p:sp>
          <p:nvSpPr>
            <p:cNvPr id="9" name="Marcador de contenido 2"/>
            <p:cNvSpPr txBox="1">
              <a:spLocks/>
            </p:cNvSpPr>
            <p:nvPr/>
          </p:nvSpPr>
          <p:spPr>
            <a:xfrm>
              <a:off x="6898741" y="2633135"/>
              <a:ext cx="3820055" cy="3810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MX" dirty="0" smtClean="0"/>
                <a:t>Mecanismos de Evaluación:</a:t>
              </a:r>
              <a:endParaRPr lang="es-MX" dirty="0"/>
            </a:p>
          </p:txBody>
        </p:sp>
        <p:cxnSp>
          <p:nvCxnSpPr>
            <p:cNvPr id="11" name="Conector recto de flecha 10"/>
            <p:cNvCxnSpPr/>
            <p:nvPr/>
          </p:nvCxnSpPr>
          <p:spPr>
            <a:xfrm flipH="1" flipV="1">
              <a:off x="5951277" y="3073399"/>
              <a:ext cx="26190" cy="2829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flipV="1">
              <a:off x="5857342" y="5715000"/>
              <a:ext cx="6021391" cy="8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rot="16200000">
              <a:off x="4876800" y="4200900"/>
              <a:ext cx="1803699" cy="369332"/>
            </a:xfrm>
            <a:prstGeom prst="rect">
              <a:avLst/>
            </a:prstGeom>
            <a:noFill/>
          </p:spPr>
          <p:txBody>
            <a:bodyPr wrap="none" rtlCol="0">
              <a:spAutoFit/>
            </a:bodyPr>
            <a:lstStyle/>
            <a:p>
              <a:r>
                <a:rPr lang="es-MX" dirty="0"/>
                <a:t>g</a:t>
              </a:r>
              <a:r>
                <a:rPr lang="es-MX" dirty="0" smtClean="0"/>
                <a:t>rado de rigor</a:t>
              </a:r>
              <a:endParaRPr lang="es-MX" dirty="0"/>
            </a:p>
          </p:txBody>
        </p:sp>
        <p:sp>
          <p:nvSpPr>
            <p:cNvPr id="15" name="CuadroTexto 14"/>
            <p:cNvSpPr txBox="1"/>
            <p:nvPr/>
          </p:nvSpPr>
          <p:spPr>
            <a:xfrm>
              <a:off x="7080378" y="5715000"/>
              <a:ext cx="3711272" cy="369332"/>
            </a:xfrm>
            <a:prstGeom prst="rect">
              <a:avLst/>
            </a:prstGeom>
            <a:noFill/>
          </p:spPr>
          <p:txBody>
            <a:bodyPr wrap="none" rtlCol="0">
              <a:spAutoFit/>
            </a:bodyPr>
            <a:lstStyle/>
            <a:p>
              <a:r>
                <a:rPr lang="es-MX" dirty="0" smtClean="0"/>
                <a:t>Implementación (complejidad)</a:t>
              </a:r>
              <a:endParaRPr lang="es-MX" dirty="0"/>
            </a:p>
          </p:txBody>
        </p:sp>
        <p:sp>
          <p:nvSpPr>
            <p:cNvPr id="16" name="CuadroTexto 15"/>
            <p:cNvSpPr txBox="1"/>
            <p:nvPr/>
          </p:nvSpPr>
          <p:spPr>
            <a:xfrm>
              <a:off x="6051819" y="5323357"/>
              <a:ext cx="1076095" cy="400110"/>
            </a:xfrm>
            <a:prstGeom prst="rect">
              <a:avLst/>
            </a:prstGeom>
            <a:solidFill>
              <a:schemeClr val="accent2"/>
            </a:solidFill>
          </p:spPr>
          <p:txBody>
            <a:bodyPr wrap="square" rtlCol="0">
              <a:spAutoFit/>
            </a:bodyPr>
            <a:lstStyle/>
            <a:p>
              <a:pPr algn="ctr"/>
              <a:r>
                <a:rPr lang="es-MX" sz="1000" dirty="0" smtClean="0"/>
                <a:t>Auto</a:t>
              </a:r>
            </a:p>
            <a:p>
              <a:pPr algn="ctr"/>
              <a:r>
                <a:rPr lang="es-MX" sz="1000" dirty="0" smtClean="0"/>
                <a:t>evaluación</a:t>
              </a:r>
              <a:endParaRPr lang="es-MX" sz="1000" dirty="0"/>
            </a:p>
          </p:txBody>
        </p:sp>
        <p:sp>
          <p:nvSpPr>
            <p:cNvPr id="17" name="CuadroTexto 16"/>
            <p:cNvSpPr txBox="1"/>
            <p:nvPr/>
          </p:nvSpPr>
          <p:spPr>
            <a:xfrm>
              <a:off x="7159933" y="4861693"/>
              <a:ext cx="1076095" cy="861774"/>
            </a:xfrm>
            <a:prstGeom prst="rect">
              <a:avLst/>
            </a:prstGeom>
            <a:solidFill>
              <a:schemeClr val="accent2"/>
            </a:solidFill>
          </p:spPr>
          <p:txBody>
            <a:bodyPr wrap="square" rtlCol="0">
              <a:spAutoFit/>
            </a:bodyPr>
            <a:lstStyle/>
            <a:p>
              <a:pPr algn="ctr"/>
              <a:r>
                <a:rPr lang="es-MX" sz="1000" dirty="0" smtClean="0"/>
                <a:t>Auto</a:t>
              </a:r>
            </a:p>
            <a:p>
              <a:pPr algn="ctr"/>
              <a:r>
                <a:rPr lang="es-MX" sz="1000" dirty="0"/>
                <a:t>e</a:t>
              </a:r>
              <a:r>
                <a:rPr lang="es-MX" sz="1000" dirty="0" smtClean="0"/>
                <a:t>valuación con metodologías aceptadas</a:t>
              </a:r>
              <a:endParaRPr lang="es-MX" sz="1000" dirty="0"/>
            </a:p>
          </p:txBody>
        </p:sp>
        <p:sp>
          <p:nvSpPr>
            <p:cNvPr id="18" name="CuadroTexto 17"/>
            <p:cNvSpPr txBox="1"/>
            <p:nvPr/>
          </p:nvSpPr>
          <p:spPr>
            <a:xfrm>
              <a:off x="8277533" y="4707804"/>
              <a:ext cx="1076095" cy="1015663"/>
            </a:xfrm>
            <a:prstGeom prst="rect">
              <a:avLst/>
            </a:prstGeom>
            <a:solidFill>
              <a:schemeClr val="accent2"/>
            </a:solidFill>
          </p:spPr>
          <p:txBody>
            <a:bodyPr wrap="square" rtlCol="0">
              <a:spAutoFit/>
            </a:bodyPr>
            <a:lstStyle/>
            <a:p>
              <a:pPr algn="ctr"/>
              <a:endParaRPr lang="es-MX" sz="1000" dirty="0" smtClean="0"/>
            </a:p>
            <a:p>
              <a:pPr algn="ctr"/>
              <a:r>
                <a:rPr lang="es-MX" sz="1000" dirty="0" smtClean="0"/>
                <a:t>Auto</a:t>
              </a:r>
            </a:p>
            <a:p>
              <a:pPr algn="ctr"/>
              <a:r>
                <a:rPr lang="es-MX" sz="1000" dirty="0"/>
                <a:t>e</a:t>
              </a:r>
              <a:r>
                <a:rPr lang="es-MX" sz="1000" dirty="0" smtClean="0"/>
                <a:t>valuación asistida por asesor externo</a:t>
              </a:r>
            </a:p>
            <a:p>
              <a:pPr algn="ctr"/>
              <a:endParaRPr lang="es-MX" sz="1000" dirty="0"/>
            </a:p>
          </p:txBody>
        </p:sp>
        <p:sp>
          <p:nvSpPr>
            <p:cNvPr id="19" name="CuadroTexto 18"/>
            <p:cNvSpPr txBox="1"/>
            <p:nvPr/>
          </p:nvSpPr>
          <p:spPr>
            <a:xfrm>
              <a:off x="9393095" y="4553916"/>
              <a:ext cx="1076095" cy="1169551"/>
            </a:xfrm>
            <a:prstGeom prst="rect">
              <a:avLst/>
            </a:prstGeom>
            <a:solidFill>
              <a:schemeClr val="accent2"/>
            </a:solidFill>
          </p:spPr>
          <p:txBody>
            <a:bodyPr wrap="square" rtlCol="0">
              <a:spAutoFit/>
            </a:bodyPr>
            <a:lstStyle/>
            <a:p>
              <a:pPr algn="ctr"/>
              <a:endParaRPr lang="es-MX" sz="1000" dirty="0" smtClean="0"/>
            </a:p>
            <a:p>
              <a:pPr algn="ctr"/>
              <a:r>
                <a:rPr lang="es-MX" sz="1000" dirty="0" smtClean="0"/>
                <a:t>Auto</a:t>
              </a:r>
            </a:p>
            <a:p>
              <a:pPr algn="ctr"/>
              <a:r>
                <a:rPr lang="es-MX" sz="1000" dirty="0"/>
                <a:t>e</a:t>
              </a:r>
              <a:r>
                <a:rPr lang="es-MX" sz="1000" dirty="0" smtClean="0"/>
                <a:t>valuación asistida por otro Órgano Supervisor</a:t>
              </a:r>
            </a:p>
            <a:p>
              <a:pPr algn="ctr"/>
              <a:endParaRPr lang="es-MX" sz="1000" dirty="0"/>
            </a:p>
          </p:txBody>
        </p:sp>
        <p:sp>
          <p:nvSpPr>
            <p:cNvPr id="20" name="CuadroTexto 19"/>
            <p:cNvSpPr txBox="1"/>
            <p:nvPr/>
          </p:nvSpPr>
          <p:spPr>
            <a:xfrm>
              <a:off x="10510695" y="4092251"/>
              <a:ext cx="1076095" cy="1631216"/>
            </a:xfrm>
            <a:prstGeom prst="rect">
              <a:avLst/>
            </a:prstGeom>
            <a:solidFill>
              <a:schemeClr val="accent2"/>
            </a:solidFill>
          </p:spPr>
          <p:txBody>
            <a:bodyPr wrap="square" rtlCol="0">
              <a:spAutoFit/>
            </a:bodyPr>
            <a:lstStyle/>
            <a:p>
              <a:pPr algn="ctr"/>
              <a:endParaRPr lang="es-MX" sz="1000" dirty="0" smtClean="0"/>
            </a:p>
            <a:p>
              <a:pPr algn="ctr"/>
              <a:endParaRPr lang="es-MX" sz="1000" dirty="0" smtClean="0"/>
            </a:p>
            <a:p>
              <a:pPr algn="ctr"/>
              <a:r>
                <a:rPr lang="es-MX" sz="1000" dirty="0" err="1" smtClean="0"/>
                <a:t>Financial</a:t>
              </a:r>
              <a:r>
                <a:rPr lang="es-MX" sz="1000" dirty="0" smtClean="0"/>
                <a:t> Sector </a:t>
              </a:r>
              <a:r>
                <a:rPr lang="es-MX" sz="1000" dirty="0" err="1" smtClean="0"/>
                <a:t>Assessment</a:t>
              </a:r>
              <a:r>
                <a:rPr lang="es-MX" sz="1000" dirty="0" smtClean="0"/>
                <a:t> </a:t>
              </a:r>
              <a:r>
                <a:rPr lang="es-MX" sz="1000" dirty="0" err="1" smtClean="0"/>
                <a:t>Program</a:t>
              </a:r>
              <a:endParaRPr lang="es-MX" sz="1000" dirty="0" smtClean="0"/>
            </a:p>
            <a:p>
              <a:pPr algn="ctr"/>
              <a:endParaRPr lang="es-MX" sz="1000" dirty="0"/>
            </a:p>
            <a:p>
              <a:pPr algn="ctr"/>
              <a:r>
                <a:rPr lang="es-MX" sz="1000" b="1" dirty="0" smtClean="0"/>
                <a:t>(FSAP)</a:t>
              </a:r>
            </a:p>
            <a:p>
              <a:pPr algn="ctr"/>
              <a:endParaRPr lang="es-MX" sz="1000" dirty="0" smtClean="0"/>
            </a:p>
            <a:p>
              <a:pPr algn="ctr"/>
              <a:endParaRPr lang="es-MX" sz="1000" dirty="0"/>
            </a:p>
          </p:txBody>
        </p:sp>
      </p:grpSp>
    </p:spTree>
    <p:extLst>
      <p:ext uri="{BB962C8B-B14F-4D97-AF65-F5344CB8AC3E}">
        <p14:creationId xmlns:p14="http://schemas.microsoft.com/office/powerpoint/2010/main" val="37029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 caso de México 1993-2006</a:t>
            </a:r>
            <a:endParaRPr lang="es-MX" dirty="0"/>
          </a:p>
        </p:txBody>
      </p:sp>
      <p:graphicFrame>
        <p:nvGraphicFramePr>
          <p:cNvPr id="8" name="Gráfico 7"/>
          <p:cNvGraphicFramePr>
            <a:graphicFrameLocks/>
          </p:cNvGraphicFramePr>
          <p:nvPr>
            <p:extLst>
              <p:ext uri="{D42A27DB-BD31-4B8C-83A1-F6EECF244321}">
                <p14:modId xmlns:p14="http://schemas.microsoft.com/office/powerpoint/2010/main" val="1689609826"/>
              </p:ext>
            </p:extLst>
          </p:nvPr>
        </p:nvGraphicFramePr>
        <p:xfrm>
          <a:off x="2667000" y="1574514"/>
          <a:ext cx="6858000" cy="4114800"/>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Conector recto 9"/>
          <p:cNvCxnSpPr/>
          <p:nvPr/>
        </p:nvCxnSpPr>
        <p:spPr>
          <a:xfrm flipV="1">
            <a:off x="2890463" y="4212404"/>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flipV="1">
            <a:off x="2890463" y="3779178"/>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V="1">
            <a:off x="2890463" y="2893890"/>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flipV="1">
            <a:off x="2890463" y="2472650"/>
            <a:ext cx="6411074" cy="20549"/>
          </a:xfrm>
          <a:prstGeom prst="line">
            <a:avLst/>
          </a:prstGeom>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2489197" y="4089383"/>
            <a:ext cx="473206" cy="307777"/>
          </a:xfrm>
          <a:prstGeom prst="rect">
            <a:avLst/>
          </a:prstGeom>
          <a:noFill/>
        </p:spPr>
        <p:txBody>
          <a:bodyPr wrap="none" rtlCol="0">
            <a:spAutoFit/>
          </a:bodyPr>
          <a:lstStyle/>
          <a:p>
            <a:r>
              <a:rPr lang="es-MX" sz="1400" b="1" dirty="0" smtClean="0"/>
              <a:t>NO</a:t>
            </a:r>
            <a:endParaRPr lang="es-MX" sz="1400" b="1" dirty="0"/>
          </a:p>
        </p:txBody>
      </p:sp>
      <p:sp>
        <p:nvSpPr>
          <p:cNvPr id="15" name="CuadroTexto 14"/>
          <p:cNvSpPr txBox="1"/>
          <p:nvPr/>
        </p:nvSpPr>
        <p:spPr>
          <a:xfrm>
            <a:off x="2324087" y="3645882"/>
            <a:ext cx="638316" cy="307777"/>
          </a:xfrm>
          <a:prstGeom prst="rect">
            <a:avLst/>
          </a:prstGeom>
          <a:noFill/>
        </p:spPr>
        <p:txBody>
          <a:bodyPr wrap="none" rtlCol="0">
            <a:spAutoFit/>
          </a:bodyPr>
          <a:lstStyle/>
          <a:p>
            <a:r>
              <a:rPr lang="es-MX" sz="1400" b="1" dirty="0" smtClean="0"/>
              <a:t>MNO</a:t>
            </a:r>
            <a:endParaRPr lang="es-MX" sz="1400" b="1" dirty="0"/>
          </a:p>
        </p:txBody>
      </p:sp>
      <p:sp>
        <p:nvSpPr>
          <p:cNvPr id="16" name="CuadroTexto 15"/>
          <p:cNvSpPr txBox="1"/>
          <p:nvPr/>
        </p:nvSpPr>
        <p:spPr>
          <a:xfrm>
            <a:off x="2489197" y="2760596"/>
            <a:ext cx="473206" cy="307777"/>
          </a:xfrm>
          <a:prstGeom prst="rect">
            <a:avLst/>
          </a:prstGeom>
          <a:noFill/>
        </p:spPr>
        <p:txBody>
          <a:bodyPr wrap="none" rtlCol="0">
            <a:spAutoFit/>
          </a:bodyPr>
          <a:lstStyle/>
          <a:p>
            <a:r>
              <a:rPr lang="es-MX" sz="1400" b="1" dirty="0" smtClean="0"/>
              <a:t>AO</a:t>
            </a:r>
            <a:endParaRPr lang="es-MX" sz="1400" b="1" dirty="0"/>
          </a:p>
        </p:txBody>
      </p:sp>
      <p:sp>
        <p:nvSpPr>
          <p:cNvPr id="17" name="CuadroTexto 16"/>
          <p:cNvSpPr txBox="1"/>
          <p:nvPr/>
        </p:nvSpPr>
        <p:spPr>
          <a:xfrm>
            <a:off x="2622245" y="2347962"/>
            <a:ext cx="340158" cy="307777"/>
          </a:xfrm>
          <a:prstGeom prst="rect">
            <a:avLst/>
          </a:prstGeom>
          <a:noFill/>
        </p:spPr>
        <p:txBody>
          <a:bodyPr wrap="none" rtlCol="0">
            <a:spAutoFit/>
          </a:bodyPr>
          <a:lstStyle/>
          <a:p>
            <a:r>
              <a:rPr lang="es-MX" sz="1400" b="1" dirty="0" smtClean="0"/>
              <a:t>O</a:t>
            </a:r>
            <a:endParaRPr lang="es-MX" sz="1400" b="1" dirty="0"/>
          </a:p>
        </p:txBody>
      </p:sp>
      <p:sp>
        <p:nvSpPr>
          <p:cNvPr id="18" name="Text Box 11"/>
          <p:cNvSpPr txBox="1">
            <a:spLocks noChangeArrowheads="1"/>
          </p:cNvSpPr>
          <p:nvPr/>
        </p:nvSpPr>
        <p:spPr bwMode="auto">
          <a:xfrm>
            <a:off x="9569754" y="1904999"/>
            <a:ext cx="2050317" cy="4216539"/>
          </a:xfrm>
          <a:prstGeom prst="rect">
            <a:avLst/>
          </a:prstGeom>
          <a:noFill/>
          <a:ln w="12700">
            <a:noFill/>
            <a:miter lim="800000"/>
            <a:headEnd/>
            <a:tailEnd/>
          </a:ln>
        </p:spPr>
        <p:txBody>
          <a:bodyPr wrap="square">
            <a:spAutoFit/>
          </a:bodyPr>
          <a:lstStyle/>
          <a:p>
            <a:pPr marL="357188" indent="-357188" eaLnBrk="0" hangingPunct="0">
              <a:spcBef>
                <a:spcPct val="30000"/>
              </a:spcBef>
            </a:pPr>
            <a:r>
              <a:rPr lang="en-US" sz="1000" dirty="0" smtClean="0"/>
              <a:t>P-1: 	</a:t>
            </a:r>
            <a:r>
              <a:rPr lang="es-MX" sz="1000" u="sng" dirty="0" smtClean="0"/>
              <a:t>Organización del Supervisor de Seguros</a:t>
            </a:r>
          </a:p>
          <a:p>
            <a:pPr marL="357188" indent="-357188" eaLnBrk="0" hangingPunct="0">
              <a:spcBef>
                <a:spcPct val="30000"/>
              </a:spcBef>
            </a:pPr>
            <a:r>
              <a:rPr lang="es-MX" sz="1000" dirty="0" smtClean="0"/>
              <a:t>P-2:	 Autorizaciones</a:t>
            </a:r>
          </a:p>
          <a:p>
            <a:pPr marL="357188" indent="-357188" eaLnBrk="0" hangingPunct="0">
              <a:spcBef>
                <a:spcPct val="30000"/>
              </a:spcBef>
            </a:pPr>
            <a:r>
              <a:rPr lang="es-MX" sz="1000" dirty="0" smtClean="0"/>
              <a:t>P-3:	 Cambios de control accionario</a:t>
            </a:r>
          </a:p>
          <a:p>
            <a:pPr marL="357188" indent="-357188" eaLnBrk="0" hangingPunct="0">
              <a:spcBef>
                <a:spcPct val="30000"/>
              </a:spcBef>
            </a:pPr>
            <a:r>
              <a:rPr lang="es-MX" sz="1000" dirty="0" smtClean="0"/>
              <a:t>P-4:	</a:t>
            </a:r>
            <a:r>
              <a:rPr lang="es-MX" sz="1000" u="sng" dirty="0" smtClean="0"/>
              <a:t>Gobierno Corporativo</a:t>
            </a:r>
          </a:p>
          <a:p>
            <a:pPr marL="357188" indent="-357188" eaLnBrk="0" hangingPunct="0">
              <a:spcBef>
                <a:spcPct val="30000"/>
              </a:spcBef>
            </a:pPr>
            <a:r>
              <a:rPr lang="es-MX" sz="1000" dirty="0" smtClean="0"/>
              <a:t>P-5	Control Interno</a:t>
            </a:r>
          </a:p>
          <a:p>
            <a:pPr marL="357188" indent="-357188" eaLnBrk="0" hangingPunct="0">
              <a:spcBef>
                <a:spcPct val="30000"/>
              </a:spcBef>
            </a:pPr>
            <a:r>
              <a:rPr lang="es-MX" sz="1000" dirty="0" smtClean="0"/>
              <a:t>P-6:	Activos</a:t>
            </a:r>
          </a:p>
          <a:p>
            <a:pPr marL="357188" indent="-357188" eaLnBrk="0" hangingPunct="0">
              <a:spcBef>
                <a:spcPct val="30000"/>
              </a:spcBef>
            </a:pPr>
            <a:r>
              <a:rPr lang="es-MX" sz="1000" dirty="0" smtClean="0"/>
              <a:t>P-7:	Pasivos</a:t>
            </a:r>
          </a:p>
          <a:p>
            <a:pPr marL="357188" indent="-357188" eaLnBrk="0" hangingPunct="0">
              <a:spcBef>
                <a:spcPct val="30000"/>
              </a:spcBef>
            </a:pPr>
            <a:r>
              <a:rPr lang="es-MX" sz="1000" dirty="0" smtClean="0"/>
              <a:t>P-8:	 Requerimientos de Capital y Solvencia</a:t>
            </a:r>
          </a:p>
          <a:p>
            <a:pPr marL="357188" indent="-357188" eaLnBrk="0" hangingPunct="0">
              <a:spcBef>
                <a:spcPct val="30000"/>
              </a:spcBef>
            </a:pPr>
            <a:r>
              <a:rPr lang="es-MX" sz="1000" dirty="0" smtClean="0"/>
              <a:t>P-9:	Derivados</a:t>
            </a:r>
          </a:p>
          <a:p>
            <a:pPr marL="357188" indent="-357188" eaLnBrk="0" hangingPunct="0">
              <a:spcBef>
                <a:spcPct val="30000"/>
              </a:spcBef>
            </a:pPr>
            <a:r>
              <a:rPr lang="es-MX" sz="1000" dirty="0" smtClean="0"/>
              <a:t>P-10:	Reaseguro</a:t>
            </a:r>
          </a:p>
          <a:p>
            <a:pPr marL="357188" indent="-357188" eaLnBrk="0" hangingPunct="0">
              <a:spcBef>
                <a:spcPct val="30000"/>
              </a:spcBef>
            </a:pPr>
            <a:r>
              <a:rPr lang="es-MX" sz="1000" dirty="0" smtClean="0"/>
              <a:t>P-11:	Conducta de mercado</a:t>
            </a:r>
          </a:p>
          <a:p>
            <a:pPr marL="357188" indent="-357188" eaLnBrk="0" hangingPunct="0">
              <a:spcBef>
                <a:spcPct val="30000"/>
              </a:spcBef>
            </a:pPr>
            <a:r>
              <a:rPr lang="es-MX" sz="1000" dirty="0" smtClean="0"/>
              <a:t>P-12:	Reportes financieros</a:t>
            </a:r>
          </a:p>
          <a:p>
            <a:pPr marL="357188" indent="-357188" eaLnBrk="0" hangingPunct="0">
              <a:spcBef>
                <a:spcPct val="30000"/>
              </a:spcBef>
            </a:pPr>
            <a:r>
              <a:rPr lang="es-MX" sz="1000" dirty="0" smtClean="0"/>
              <a:t>P-13:	 Visitas de Inspección</a:t>
            </a:r>
          </a:p>
          <a:p>
            <a:pPr marL="357188" indent="-357188" eaLnBrk="0" hangingPunct="0">
              <a:spcBef>
                <a:spcPct val="30000"/>
              </a:spcBef>
            </a:pPr>
            <a:r>
              <a:rPr lang="es-MX" sz="1000" dirty="0" smtClean="0"/>
              <a:t>P-14:	Sanciones</a:t>
            </a:r>
          </a:p>
          <a:p>
            <a:pPr marL="357188" indent="-357188" eaLnBrk="0" hangingPunct="0">
              <a:spcBef>
                <a:spcPct val="30000"/>
              </a:spcBef>
            </a:pPr>
            <a:r>
              <a:rPr lang="es-MX" sz="1000" dirty="0" smtClean="0"/>
              <a:t>P-15:	Operaciones transfronterizas</a:t>
            </a:r>
          </a:p>
          <a:p>
            <a:pPr marL="357188" indent="-357188" eaLnBrk="0" hangingPunct="0">
              <a:spcBef>
                <a:spcPct val="30000"/>
              </a:spcBef>
            </a:pPr>
            <a:r>
              <a:rPr lang="es-MX" sz="1000" dirty="0" smtClean="0"/>
              <a:t>P-16:	Coordinación y cooperación</a:t>
            </a:r>
          </a:p>
          <a:p>
            <a:pPr marL="357188" indent="-357188" eaLnBrk="0" hangingPunct="0">
              <a:spcBef>
                <a:spcPct val="30000"/>
              </a:spcBef>
            </a:pPr>
            <a:r>
              <a:rPr lang="es-MX" sz="1000" dirty="0" smtClean="0"/>
              <a:t>P-17:	Confidencialidad</a:t>
            </a:r>
            <a:endParaRPr lang="es-MX" sz="1000" dirty="0"/>
          </a:p>
        </p:txBody>
      </p:sp>
      <p:sp>
        <p:nvSpPr>
          <p:cNvPr id="19" name="Elipse 18"/>
          <p:cNvSpPr/>
          <p:nvPr/>
        </p:nvSpPr>
        <p:spPr>
          <a:xfrm>
            <a:off x="3986373" y="2347962"/>
            <a:ext cx="339047" cy="7204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Elipse 19"/>
          <p:cNvSpPr/>
          <p:nvPr/>
        </p:nvSpPr>
        <p:spPr>
          <a:xfrm>
            <a:off x="2844233" y="2356526"/>
            <a:ext cx="339047" cy="7204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Elipse 20"/>
          <p:cNvSpPr/>
          <p:nvPr/>
        </p:nvSpPr>
        <p:spPr>
          <a:xfrm>
            <a:off x="9569754" y="1828800"/>
            <a:ext cx="2050317" cy="4888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Elipse 21"/>
          <p:cNvSpPr/>
          <p:nvPr/>
        </p:nvSpPr>
        <p:spPr>
          <a:xfrm>
            <a:off x="9557770" y="2770870"/>
            <a:ext cx="2050317" cy="3077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71100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Gráfico 23"/>
          <p:cNvGraphicFramePr>
            <a:graphicFrameLocks/>
          </p:cNvGraphicFramePr>
          <p:nvPr>
            <p:extLst>
              <p:ext uri="{D42A27DB-BD31-4B8C-83A1-F6EECF244321}">
                <p14:modId xmlns:p14="http://schemas.microsoft.com/office/powerpoint/2010/main" val="3737435521"/>
              </p:ext>
            </p:extLst>
          </p:nvPr>
        </p:nvGraphicFramePr>
        <p:xfrm>
          <a:off x="2667000" y="1371600"/>
          <a:ext cx="6858000" cy="4114800"/>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Conector recto 9"/>
          <p:cNvCxnSpPr/>
          <p:nvPr/>
        </p:nvCxnSpPr>
        <p:spPr>
          <a:xfrm flipV="1">
            <a:off x="2890463" y="4212404"/>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flipV="1">
            <a:off x="2890463" y="3779178"/>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V="1">
            <a:off x="2890463" y="2893890"/>
            <a:ext cx="6411074" cy="20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flipV="1">
            <a:off x="2890463" y="2472650"/>
            <a:ext cx="6411074" cy="20549"/>
          </a:xfrm>
          <a:prstGeom prst="line">
            <a:avLst/>
          </a:prstGeom>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2489197" y="4089383"/>
            <a:ext cx="473206" cy="307777"/>
          </a:xfrm>
          <a:prstGeom prst="rect">
            <a:avLst/>
          </a:prstGeom>
          <a:noFill/>
        </p:spPr>
        <p:txBody>
          <a:bodyPr wrap="none" rtlCol="0">
            <a:spAutoFit/>
          </a:bodyPr>
          <a:lstStyle/>
          <a:p>
            <a:r>
              <a:rPr lang="es-MX" sz="1400" b="1" dirty="0" smtClean="0"/>
              <a:t>NO</a:t>
            </a:r>
            <a:endParaRPr lang="es-MX" sz="1400" b="1" dirty="0"/>
          </a:p>
        </p:txBody>
      </p:sp>
      <p:sp>
        <p:nvSpPr>
          <p:cNvPr id="15" name="CuadroTexto 14"/>
          <p:cNvSpPr txBox="1"/>
          <p:nvPr/>
        </p:nvSpPr>
        <p:spPr>
          <a:xfrm>
            <a:off x="2324087" y="3645882"/>
            <a:ext cx="638316" cy="307777"/>
          </a:xfrm>
          <a:prstGeom prst="rect">
            <a:avLst/>
          </a:prstGeom>
          <a:noFill/>
        </p:spPr>
        <p:txBody>
          <a:bodyPr wrap="none" rtlCol="0">
            <a:spAutoFit/>
          </a:bodyPr>
          <a:lstStyle/>
          <a:p>
            <a:r>
              <a:rPr lang="es-MX" sz="1400" b="1" dirty="0" smtClean="0"/>
              <a:t>MNO</a:t>
            </a:r>
            <a:endParaRPr lang="es-MX" sz="1400" b="1" dirty="0"/>
          </a:p>
        </p:txBody>
      </p:sp>
      <p:sp>
        <p:nvSpPr>
          <p:cNvPr id="16" name="CuadroTexto 15"/>
          <p:cNvSpPr txBox="1"/>
          <p:nvPr/>
        </p:nvSpPr>
        <p:spPr>
          <a:xfrm>
            <a:off x="2489197" y="2760596"/>
            <a:ext cx="473206" cy="307777"/>
          </a:xfrm>
          <a:prstGeom prst="rect">
            <a:avLst/>
          </a:prstGeom>
          <a:noFill/>
        </p:spPr>
        <p:txBody>
          <a:bodyPr wrap="none" rtlCol="0">
            <a:spAutoFit/>
          </a:bodyPr>
          <a:lstStyle/>
          <a:p>
            <a:r>
              <a:rPr lang="es-MX" sz="1400" b="1" dirty="0" smtClean="0"/>
              <a:t>AO</a:t>
            </a:r>
            <a:endParaRPr lang="es-MX" sz="1400" b="1" dirty="0"/>
          </a:p>
        </p:txBody>
      </p:sp>
      <p:sp>
        <p:nvSpPr>
          <p:cNvPr id="17" name="CuadroTexto 16"/>
          <p:cNvSpPr txBox="1"/>
          <p:nvPr/>
        </p:nvSpPr>
        <p:spPr>
          <a:xfrm>
            <a:off x="2622245" y="2347962"/>
            <a:ext cx="340158" cy="307777"/>
          </a:xfrm>
          <a:prstGeom prst="rect">
            <a:avLst/>
          </a:prstGeom>
          <a:noFill/>
        </p:spPr>
        <p:txBody>
          <a:bodyPr wrap="none" rtlCol="0">
            <a:spAutoFit/>
          </a:bodyPr>
          <a:lstStyle/>
          <a:p>
            <a:r>
              <a:rPr lang="es-MX" sz="1400" b="1" dirty="0" smtClean="0"/>
              <a:t>O</a:t>
            </a:r>
            <a:endParaRPr lang="es-MX" sz="1400" b="1" dirty="0"/>
          </a:p>
        </p:txBody>
      </p:sp>
      <p:sp>
        <p:nvSpPr>
          <p:cNvPr id="19" name="Elipse 18"/>
          <p:cNvSpPr/>
          <p:nvPr/>
        </p:nvSpPr>
        <p:spPr>
          <a:xfrm>
            <a:off x="3938994" y="2231432"/>
            <a:ext cx="304234" cy="5291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Elipse 19"/>
          <p:cNvSpPr/>
          <p:nvPr/>
        </p:nvSpPr>
        <p:spPr>
          <a:xfrm>
            <a:off x="6096000" y="2231432"/>
            <a:ext cx="503433" cy="5136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Elipse 24"/>
          <p:cNvSpPr/>
          <p:nvPr/>
        </p:nvSpPr>
        <p:spPr>
          <a:xfrm>
            <a:off x="8400835" y="2227918"/>
            <a:ext cx="304234" cy="10289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Elipse 25"/>
          <p:cNvSpPr/>
          <p:nvPr/>
        </p:nvSpPr>
        <p:spPr>
          <a:xfrm>
            <a:off x="8915633" y="2239203"/>
            <a:ext cx="503433" cy="5136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Elipse 26"/>
          <p:cNvSpPr/>
          <p:nvPr/>
        </p:nvSpPr>
        <p:spPr>
          <a:xfrm>
            <a:off x="8666249" y="2215934"/>
            <a:ext cx="304234" cy="529164"/>
          </a:xfrm>
          <a:prstGeom prst="ellipse">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Elipse 27"/>
          <p:cNvSpPr/>
          <p:nvPr/>
        </p:nvSpPr>
        <p:spPr>
          <a:xfrm>
            <a:off x="6774087" y="2224497"/>
            <a:ext cx="304234" cy="529164"/>
          </a:xfrm>
          <a:prstGeom prst="ellipse">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Text Box 11"/>
          <p:cNvSpPr txBox="1">
            <a:spLocks noChangeArrowheads="1"/>
          </p:cNvSpPr>
          <p:nvPr/>
        </p:nvSpPr>
        <p:spPr bwMode="auto">
          <a:xfrm>
            <a:off x="9604633" y="586479"/>
            <a:ext cx="2217737" cy="5995231"/>
          </a:xfrm>
          <a:prstGeom prst="rect">
            <a:avLst/>
          </a:prstGeom>
          <a:noFill/>
          <a:ln w="12700">
            <a:noFill/>
            <a:miter lim="800000"/>
            <a:headEnd/>
            <a:tailEnd/>
          </a:ln>
        </p:spPr>
        <p:txBody>
          <a:bodyPr wrap="square">
            <a:spAutoFit/>
          </a:bodyPr>
          <a:lstStyle/>
          <a:p>
            <a:pPr marL="357188" indent="-357188" eaLnBrk="0" hangingPunct="0">
              <a:spcBef>
                <a:spcPct val="30000"/>
              </a:spcBef>
              <a:defRPr/>
            </a:pPr>
            <a:r>
              <a:rPr lang="en-US" sz="830" dirty="0"/>
              <a:t>P-1: 	</a:t>
            </a:r>
            <a:r>
              <a:rPr lang="es-MX" sz="830" i="1" u="sng" dirty="0" smtClean="0">
                <a:solidFill>
                  <a:srgbClr val="FF0000"/>
                </a:solidFill>
              </a:rPr>
              <a:t>Condiciones de supervisión  efectiva</a:t>
            </a:r>
          </a:p>
          <a:p>
            <a:pPr marL="357188" indent="-357188" eaLnBrk="0" hangingPunct="0">
              <a:spcBef>
                <a:spcPct val="30000"/>
              </a:spcBef>
              <a:defRPr/>
            </a:pPr>
            <a:r>
              <a:rPr lang="es-MX" sz="830" dirty="0" smtClean="0"/>
              <a:t>P-2:	Objetivos de la supervisión</a:t>
            </a:r>
          </a:p>
          <a:p>
            <a:pPr marL="357188" indent="-357188" eaLnBrk="0" hangingPunct="0">
              <a:spcBef>
                <a:spcPct val="30000"/>
              </a:spcBef>
              <a:defRPr/>
            </a:pPr>
            <a:r>
              <a:rPr lang="es-MX" sz="830" dirty="0" smtClean="0"/>
              <a:t>P-3:      </a:t>
            </a:r>
            <a:r>
              <a:rPr lang="es-MX" sz="830" u="sng" dirty="0" smtClean="0">
                <a:solidFill>
                  <a:srgbClr val="FF0000"/>
                </a:solidFill>
              </a:rPr>
              <a:t>Autoridad Supervisora</a:t>
            </a:r>
            <a:r>
              <a:rPr lang="es-MX" sz="830" dirty="0" smtClean="0">
                <a:solidFill>
                  <a:srgbClr val="FF0000"/>
                </a:solidFill>
              </a:rPr>
              <a:t> </a:t>
            </a:r>
          </a:p>
          <a:p>
            <a:pPr marL="357188" indent="-357188" eaLnBrk="0" hangingPunct="0">
              <a:spcBef>
                <a:spcPct val="30000"/>
              </a:spcBef>
              <a:defRPr/>
            </a:pPr>
            <a:r>
              <a:rPr lang="es-MX" sz="830" dirty="0" smtClean="0"/>
              <a:t>P-4:	Proceso de supervisión</a:t>
            </a:r>
          </a:p>
          <a:p>
            <a:pPr marL="357188" indent="-357188" eaLnBrk="0" hangingPunct="0">
              <a:spcBef>
                <a:spcPct val="30000"/>
              </a:spcBef>
              <a:defRPr/>
            </a:pPr>
            <a:r>
              <a:rPr lang="es-MX" sz="830" dirty="0" smtClean="0"/>
              <a:t>P-5	Cooperación Supervisora e intercambio de información</a:t>
            </a:r>
          </a:p>
          <a:p>
            <a:pPr marL="357188" indent="-357188" eaLnBrk="0" hangingPunct="0">
              <a:spcBef>
                <a:spcPct val="30000"/>
              </a:spcBef>
              <a:defRPr/>
            </a:pPr>
            <a:r>
              <a:rPr lang="es-MX" sz="830" dirty="0" smtClean="0"/>
              <a:t>P-6:	</a:t>
            </a:r>
            <a:r>
              <a:rPr lang="es-MX" sz="830" u="sng" dirty="0" smtClean="0">
                <a:solidFill>
                  <a:srgbClr val="FF0000"/>
                </a:solidFill>
              </a:rPr>
              <a:t>Autorización</a:t>
            </a:r>
          </a:p>
          <a:p>
            <a:pPr marL="357188" indent="-357188" eaLnBrk="0" hangingPunct="0">
              <a:spcBef>
                <a:spcPct val="30000"/>
              </a:spcBef>
              <a:defRPr/>
            </a:pPr>
            <a:r>
              <a:rPr lang="es-MX" sz="830" dirty="0" smtClean="0"/>
              <a:t>P-7:	Idoneidad de las  personas</a:t>
            </a:r>
          </a:p>
          <a:p>
            <a:pPr marL="357188" indent="-357188" eaLnBrk="0" hangingPunct="0">
              <a:spcBef>
                <a:spcPct val="30000"/>
              </a:spcBef>
              <a:defRPr/>
            </a:pPr>
            <a:r>
              <a:rPr lang="es-MX" sz="830" dirty="0" smtClean="0"/>
              <a:t>P-8:	 Cambios de control accionario</a:t>
            </a:r>
          </a:p>
          <a:p>
            <a:pPr marL="357188" indent="-357188" eaLnBrk="0" hangingPunct="0">
              <a:spcBef>
                <a:spcPct val="30000"/>
              </a:spcBef>
              <a:defRPr/>
            </a:pPr>
            <a:r>
              <a:rPr lang="es-MX" sz="830" dirty="0" smtClean="0"/>
              <a:t>P-9:	</a:t>
            </a:r>
            <a:r>
              <a:rPr lang="es-MX" sz="830" i="1" u="sng" dirty="0" smtClean="0">
                <a:solidFill>
                  <a:srgbClr val="FF0000"/>
                </a:solidFill>
              </a:rPr>
              <a:t>Gobierno Corporativo</a:t>
            </a:r>
          </a:p>
          <a:p>
            <a:pPr marL="357188" indent="-357188" eaLnBrk="0" hangingPunct="0">
              <a:spcBef>
                <a:spcPct val="30000"/>
              </a:spcBef>
              <a:defRPr/>
            </a:pPr>
            <a:r>
              <a:rPr lang="es-MX" sz="830" dirty="0" smtClean="0"/>
              <a:t>P-10:	</a:t>
            </a:r>
            <a:r>
              <a:rPr lang="es-MX" sz="830" i="1" u="sng" dirty="0" smtClean="0">
                <a:solidFill>
                  <a:srgbClr val="FF0000"/>
                </a:solidFill>
              </a:rPr>
              <a:t>Control Interno</a:t>
            </a:r>
          </a:p>
          <a:p>
            <a:pPr marL="357188" indent="-357188" eaLnBrk="0" hangingPunct="0">
              <a:spcBef>
                <a:spcPct val="30000"/>
              </a:spcBef>
              <a:defRPr/>
            </a:pPr>
            <a:r>
              <a:rPr lang="es-MX" sz="830" dirty="0" smtClean="0"/>
              <a:t>P-11:	Análisis de mercado</a:t>
            </a:r>
          </a:p>
          <a:p>
            <a:pPr marL="357188" indent="-357188" eaLnBrk="0" hangingPunct="0">
              <a:spcBef>
                <a:spcPct val="30000"/>
              </a:spcBef>
              <a:defRPr/>
            </a:pPr>
            <a:r>
              <a:rPr lang="es-MX" sz="830" dirty="0" smtClean="0"/>
              <a:t>P-12:	Reporte a los supervisores y monitoreo  de gabinete.</a:t>
            </a:r>
          </a:p>
          <a:p>
            <a:pPr marL="357188" indent="-357188" eaLnBrk="0" hangingPunct="0">
              <a:spcBef>
                <a:spcPct val="30000"/>
              </a:spcBef>
              <a:defRPr/>
            </a:pPr>
            <a:r>
              <a:rPr lang="es-MX" sz="830" dirty="0" smtClean="0"/>
              <a:t>P-13:	</a:t>
            </a:r>
            <a:r>
              <a:rPr lang="es-MX" sz="900" dirty="0" smtClean="0"/>
              <a:t> Visitas de Inspección</a:t>
            </a:r>
            <a:endParaRPr lang="es-MX" sz="830" dirty="0" smtClean="0"/>
          </a:p>
          <a:p>
            <a:pPr marL="357188" indent="-357188" eaLnBrk="0" hangingPunct="0">
              <a:spcBef>
                <a:spcPct val="30000"/>
              </a:spcBef>
              <a:defRPr/>
            </a:pPr>
            <a:r>
              <a:rPr lang="es-MX" sz="830" dirty="0" smtClean="0"/>
              <a:t>P-14:	Medidas preventivas y correctivas.</a:t>
            </a:r>
          </a:p>
          <a:p>
            <a:pPr marL="357188" indent="-357188" eaLnBrk="0" hangingPunct="0">
              <a:spcBef>
                <a:spcPct val="30000"/>
              </a:spcBef>
              <a:defRPr/>
            </a:pPr>
            <a:r>
              <a:rPr lang="es-MX" sz="830" dirty="0" smtClean="0"/>
              <a:t>P-15:	</a:t>
            </a:r>
            <a:r>
              <a:rPr lang="es-MX" sz="830" u="sng" dirty="0" smtClean="0">
                <a:solidFill>
                  <a:srgbClr val="FF0000"/>
                </a:solidFill>
              </a:rPr>
              <a:t>Cumplimiento o sanciones</a:t>
            </a:r>
            <a:r>
              <a:rPr lang="es-MX" sz="830" dirty="0" smtClean="0"/>
              <a:t>.</a:t>
            </a:r>
          </a:p>
          <a:p>
            <a:pPr marL="357188" indent="-357188" eaLnBrk="0" hangingPunct="0">
              <a:spcBef>
                <a:spcPct val="30000"/>
              </a:spcBef>
              <a:defRPr/>
            </a:pPr>
            <a:r>
              <a:rPr lang="es-MX" sz="830" dirty="0" smtClean="0"/>
              <a:t>P-16:	</a:t>
            </a:r>
            <a:r>
              <a:rPr lang="es-MX" sz="830" u="sng" dirty="0" smtClean="0">
                <a:solidFill>
                  <a:srgbClr val="FF0000"/>
                </a:solidFill>
              </a:rPr>
              <a:t>Liquidación y salida del mercado.</a:t>
            </a:r>
          </a:p>
          <a:p>
            <a:pPr marL="357188" indent="-357188" eaLnBrk="0" hangingPunct="0">
              <a:spcBef>
                <a:spcPct val="30000"/>
              </a:spcBef>
              <a:defRPr/>
            </a:pPr>
            <a:r>
              <a:rPr lang="es-MX" sz="830" dirty="0" smtClean="0"/>
              <a:t>P-17:	</a:t>
            </a:r>
            <a:r>
              <a:rPr lang="es-MX" sz="830" i="1" u="sng" dirty="0" smtClean="0">
                <a:solidFill>
                  <a:srgbClr val="FF0000"/>
                </a:solidFill>
              </a:rPr>
              <a:t>Amplia supervisión de grupo</a:t>
            </a:r>
          </a:p>
          <a:p>
            <a:pPr marL="357188" indent="-357188" eaLnBrk="0" hangingPunct="0">
              <a:spcBef>
                <a:spcPct val="30000"/>
              </a:spcBef>
              <a:defRPr/>
            </a:pPr>
            <a:r>
              <a:rPr lang="es-MX" sz="830" dirty="0" smtClean="0"/>
              <a:t>P-18 	</a:t>
            </a:r>
            <a:r>
              <a:rPr lang="es-MX" sz="830" i="1" dirty="0" smtClean="0"/>
              <a:t>Evaluación y administración de riesgos.</a:t>
            </a:r>
          </a:p>
          <a:p>
            <a:pPr marL="357188" indent="-357188" eaLnBrk="0" hangingPunct="0">
              <a:spcBef>
                <a:spcPct val="30000"/>
              </a:spcBef>
              <a:defRPr/>
            </a:pPr>
            <a:r>
              <a:rPr lang="es-MX" sz="830" dirty="0" smtClean="0"/>
              <a:t>P-19	Actividad  aseguradora</a:t>
            </a:r>
          </a:p>
          <a:p>
            <a:pPr marL="357188" indent="-357188" eaLnBrk="0" hangingPunct="0">
              <a:spcBef>
                <a:spcPct val="30000"/>
              </a:spcBef>
              <a:defRPr/>
            </a:pPr>
            <a:r>
              <a:rPr lang="es-MX" sz="830" dirty="0" smtClean="0"/>
              <a:t>P-20	Pasivos</a:t>
            </a:r>
          </a:p>
          <a:p>
            <a:pPr marL="357188" indent="-357188" eaLnBrk="0" hangingPunct="0">
              <a:spcBef>
                <a:spcPct val="30000"/>
              </a:spcBef>
              <a:defRPr/>
            </a:pPr>
            <a:r>
              <a:rPr lang="es-MX" sz="830" dirty="0" smtClean="0"/>
              <a:t>P-21	Inversiones</a:t>
            </a:r>
          </a:p>
          <a:p>
            <a:pPr marL="357188" indent="-357188" eaLnBrk="0" hangingPunct="0">
              <a:spcBef>
                <a:spcPct val="30000"/>
              </a:spcBef>
              <a:defRPr/>
            </a:pPr>
            <a:r>
              <a:rPr lang="es-MX" sz="830" dirty="0" smtClean="0"/>
              <a:t>P-22	Derivados y obligaciones similares</a:t>
            </a:r>
          </a:p>
          <a:p>
            <a:pPr marL="357188" indent="-357188" eaLnBrk="0" hangingPunct="0">
              <a:spcBef>
                <a:spcPct val="30000"/>
              </a:spcBef>
              <a:defRPr/>
            </a:pPr>
            <a:r>
              <a:rPr lang="es-MX" sz="830" dirty="0" smtClean="0"/>
              <a:t>P-23	Requerimientos de Capital y solvencia</a:t>
            </a:r>
          </a:p>
          <a:p>
            <a:pPr marL="357188" indent="-357188" eaLnBrk="0" hangingPunct="0">
              <a:spcBef>
                <a:spcPct val="30000"/>
              </a:spcBef>
              <a:defRPr/>
            </a:pPr>
            <a:r>
              <a:rPr lang="es-MX" sz="830" dirty="0" smtClean="0"/>
              <a:t>P-24 	Intermediarios</a:t>
            </a:r>
          </a:p>
          <a:p>
            <a:pPr marL="357188" indent="-357188" eaLnBrk="0" hangingPunct="0">
              <a:spcBef>
                <a:spcPct val="30000"/>
              </a:spcBef>
              <a:defRPr/>
            </a:pPr>
            <a:r>
              <a:rPr lang="es-MX" sz="830" dirty="0" smtClean="0"/>
              <a:t>P-25	</a:t>
            </a:r>
            <a:r>
              <a:rPr lang="es-MX" sz="830" u="sng" dirty="0" smtClean="0">
                <a:solidFill>
                  <a:srgbClr val="FF0000"/>
                </a:solidFill>
              </a:rPr>
              <a:t>Protección  al consumidor</a:t>
            </a:r>
          </a:p>
          <a:p>
            <a:pPr marL="357188" indent="-357188" eaLnBrk="0" hangingPunct="0">
              <a:spcBef>
                <a:spcPct val="30000"/>
              </a:spcBef>
              <a:defRPr/>
            </a:pPr>
            <a:r>
              <a:rPr lang="es-MX" sz="830" dirty="0" smtClean="0"/>
              <a:t>P-26	</a:t>
            </a:r>
            <a:r>
              <a:rPr lang="es-MX" sz="830" i="1" dirty="0" smtClean="0"/>
              <a:t>Información , revelación y transparencia</a:t>
            </a:r>
            <a:endParaRPr lang="es-MX" sz="830" dirty="0" smtClean="0"/>
          </a:p>
          <a:p>
            <a:pPr marL="357188" indent="-357188" eaLnBrk="0" hangingPunct="0">
              <a:spcBef>
                <a:spcPct val="30000"/>
              </a:spcBef>
              <a:defRPr/>
            </a:pPr>
            <a:r>
              <a:rPr lang="es-MX" sz="830" dirty="0" smtClean="0"/>
              <a:t>P-27	</a:t>
            </a:r>
            <a:r>
              <a:rPr lang="es-MX" sz="830" i="1" u="sng" dirty="0" smtClean="0">
                <a:solidFill>
                  <a:srgbClr val="FF0000"/>
                </a:solidFill>
              </a:rPr>
              <a:t>Fraude</a:t>
            </a:r>
          </a:p>
          <a:p>
            <a:pPr marL="357188" indent="-357188" eaLnBrk="0" hangingPunct="0">
              <a:spcBef>
                <a:spcPct val="30000"/>
              </a:spcBef>
              <a:defRPr/>
            </a:pPr>
            <a:r>
              <a:rPr lang="es-MX" sz="830" dirty="0" smtClean="0"/>
              <a:t>P-28	</a:t>
            </a:r>
            <a:r>
              <a:rPr lang="es-MX" sz="830" u="sng" dirty="0" smtClean="0">
                <a:solidFill>
                  <a:srgbClr val="FF0000"/>
                </a:solidFill>
              </a:rPr>
              <a:t>Lavado de Dinero y Combate al Terrorismo</a:t>
            </a:r>
            <a:endParaRPr lang="es-MX" sz="830" u="sng" dirty="0">
              <a:solidFill>
                <a:srgbClr val="FF0000"/>
              </a:solidFill>
            </a:endParaRPr>
          </a:p>
        </p:txBody>
      </p:sp>
      <p:sp>
        <p:nvSpPr>
          <p:cNvPr id="3" name="Rectángulo 2"/>
          <p:cNvSpPr/>
          <p:nvPr/>
        </p:nvSpPr>
        <p:spPr>
          <a:xfrm>
            <a:off x="6835731" y="5270646"/>
            <a:ext cx="45719" cy="61645"/>
          </a:xfrm>
          <a:prstGeom prst="rect">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Título 3"/>
          <p:cNvSpPr>
            <a:spLocks noGrp="1"/>
          </p:cNvSpPr>
          <p:nvPr>
            <p:ph type="title"/>
          </p:nvPr>
        </p:nvSpPr>
        <p:spPr/>
        <p:txBody>
          <a:bodyPr/>
          <a:lstStyle/>
          <a:p>
            <a:r>
              <a:rPr lang="es-MX" dirty="0" smtClean="0"/>
              <a:t>El caso de México 2011</a:t>
            </a:r>
            <a:endParaRPr lang="es-MX" dirty="0"/>
          </a:p>
        </p:txBody>
      </p:sp>
    </p:spTree>
    <p:extLst>
      <p:ext uri="{BB962C8B-B14F-4D97-AF65-F5344CB8AC3E}">
        <p14:creationId xmlns:p14="http://schemas.microsoft.com/office/powerpoint/2010/main" val="3084442155"/>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2188</TotalTime>
  <Words>1563</Words>
  <Application>Microsoft Office PowerPoint</Application>
  <PresentationFormat>Panorámica</PresentationFormat>
  <Paragraphs>277</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Century Gothic</vt:lpstr>
      <vt:lpstr>Wingdings</vt:lpstr>
      <vt:lpstr>Wingdings 3</vt:lpstr>
      <vt:lpstr>Espiral</vt:lpstr>
      <vt:lpstr>Tendencias en la Regulación: cambios recientes en la regulación y supervisión en México. Experiencia en la implementación de los Principios Básicos de Seguros de la IAIS</vt:lpstr>
      <vt:lpstr>Contenido</vt:lpstr>
      <vt:lpstr>Cambios Regulatorios  Línea de Tiempo.</vt:lpstr>
      <vt:lpstr>Cambios Regulatorios  Línea de Tiempo.</vt:lpstr>
      <vt:lpstr>Evolución de la regulación en México</vt:lpstr>
      <vt:lpstr>Ajuste hacia estándares internacionales (evaluación).</vt:lpstr>
      <vt:lpstr>Ajuste hacia estándares internacionales (evaluación).</vt:lpstr>
      <vt:lpstr>El caso de México 1993-2006</vt:lpstr>
      <vt:lpstr>El caso de México 2011</vt:lpstr>
      <vt:lpstr>Recomendaciones FSAP 2011…</vt:lpstr>
      <vt:lpstr>El caso de México 2012-2016</vt:lpstr>
      <vt:lpstr>Modelo Regulatorio de la LISF</vt:lpstr>
      <vt:lpstr>Pilar I Requerimientos Cuantitativos</vt:lpstr>
      <vt:lpstr>Pilares II y III  Requerimientos Cualitativos</vt:lpstr>
      <vt:lpstr>Consideraciones Finales</vt:lpstr>
      <vt:lpstr>Tendencias en la Regulación: cambios recientes en la regulación y supervisión en México. Experiencia en la implementación de los Principios Básicos de Seguros de la IAIS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Tendencias en la Regulación: cambios recientes en la regulación y supervisión en México. Experiencia en la implementación de los Principios Básicos de Seguros de la IAIS</dc:title>
  <dc:creator>JOSE GERARDO LOPEZ HOYO</dc:creator>
  <cp:lastModifiedBy>JOSE GERARDO LOPEZ HOYO</cp:lastModifiedBy>
  <cp:revision>47</cp:revision>
  <dcterms:created xsi:type="dcterms:W3CDTF">2016-04-13T18:05:08Z</dcterms:created>
  <dcterms:modified xsi:type="dcterms:W3CDTF">2016-04-15T22:32:36Z</dcterms:modified>
</cp:coreProperties>
</file>