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  <p:sldMasterId id="2147483689" r:id="rId2"/>
    <p:sldMasterId id="2147483704" r:id="rId3"/>
    <p:sldMasterId id="2147483716" r:id="rId4"/>
    <p:sldMasterId id="2147483729" r:id="rId5"/>
  </p:sldMasterIdLst>
  <p:notesMasterIdLst>
    <p:notesMasterId r:id="rId18"/>
  </p:notesMasterIdLst>
  <p:sldIdLst>
    <p:sldId id="465" r:id="rId6"/>
    <p:sldId id="509" r:id="rId7"/>
    <p:sldId id="530" r:id="rId8"/>
    <p:sldId id="531" r:id="rId9"/>
    <p:sldId id="521" r:id="rId10"/>
    <p:sldId id="523" r:id="rId11"/>
    <p:sldId id="527" r:id="rId12"/>
    <p:sldId id="522" r:id="rId13"/>
    <p:sldId id="536" r:id="rId14"/>
    <p:sldId id="538" r:id="rId15"/>
    <p:sldId id="534" r:id="rId16"/>
    <p:sldId id="535" r:id="rId17"/>
  </p:sldIdLst>
  <p:sldSz cx="9144000" cy="6858000" type="screen4x3"/>
  <p:notesSz cx="6797675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MS PGothic"/>
        <a:cs typeface="MS PGothic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MS PGothic"/>
        <a:cs typeface="MS PGothic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MS PGothic"/>
        <a:cs typeface="MS PGothic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MS PGothic"/>
        <a:cs typeface="MS PGothic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MS PGothic"/>
        <a:cs typeface="MS PGothic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MS PGothic"/>
        <a:cs typeface="MS PGothic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MS PGothic"/>
        <a:cs typeface="MS PGothic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MS PGothic"/>
        <a:cs typeface="MS PGothic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MS PGothic"/>
        <a:cs typeface="MS P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789" autoAdjust="0"/>
    <p:restoredTop sz="90929"/>
  </p:normalViewPr>
  <p:slideViewPr>
    <p:cSldViewPr>
      <p:cViewPr>
        <p:scale>
          <a:sx n="96" d="100"/>
          <a:sy n="96" d="100"/>
        </p:scale>
        <p:origin x="-1260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916" y="-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DB2A44-A2F7-4BC0-BF52-34A9316703B5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470150B-8443-4899-86E5-402254CAA88A}">
      <dgm:prSet phldrT="[Text]" custT="1"/>
      <dgm:spPr>
        <a:xfrm>
          <a:off x="2374712" y="67120"/>
          <a:ext cx="909654" cy="451919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sz="1400" dirty="0" err="1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Identificar</a:t>
          </a:r>
          <a:endParaRPr lang="en-GB" sz="14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A6C88E83-51FC-4D0C-9447-F47287AA43AB}" type="parTrans" cxnId="{48790BA3-D9A9-461D-A578-46198CFFCA5C}">
      <dgm:prSet/>
      <dgm:spPr/>
      <dgm:t>
        <a:bodyPr/>
        <a:lstStyle/>
        <a:p>
          <a:endParaRPr lang="en-GB"/>
        </a:p>
      </dgm:t>
    </dgm:pt>
    <dgm:pt modelId="{9A90B3A4-9E17-49B1-9877-56F2CEF52C7D}" type="sibTrans" cxnId="{48790BA3-D9A9-461D-A578-46198CFFCA5C}">
      <dgm:prSet/>
      <dgm:spPr>
        <a:xfrm>
          <a:off x="1599639" y="54756"/>
          <a:ext cx="2459799" cy="2459799"/>
        </a:xfrm>
        <a:prstGeom prst="circularArrow">
          <a:avLst>
            <a:gd name="adj1" fmla="val 5544"/>
            <a:gd name="adj2" fmla="val 330680"/>
            <a:gd name="adj3" fmla="val 14247562"/>
            <a:gd name="adj4" fmla="val 17105119"/>
            <a:gd name="adj5" fmla="val 5757"/>
          </a:avLst>
        </a:prstGeom>
        <a:solidFill>
          <a:srgbClr val="4F81B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GB"/>
        </a:p>
      </dgm:t>
    </dgm:pt>
    <dgm:pt modelId="{6DF66872-4CD4-426A-87E1-E3DC9F3FFEB1}">
      <dgm:prSet phldrT="[Text]" custT="1"/>
      <dgm:spPr>
        <a:xfrm>
          <a:off x="3289328" y="805652"/>
          <a:ext cx="1075654" cy="424475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sz="1400" dirty="0" err="1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Medir</a:t>
          </a:r>
          <a:endParaRPr lang="en-GB" sz="14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1906C554-0579-4420-9556-A63839CC29A7}" type="parTrans" cxnId="{3F166838-E308-462C-BDD0-ED180A6E2FD2}">
      <dgm:prSet/>
      <dgm:spPr/>
      <dgm:t>
        <a:bodyPr/>
        <a:lstStyle/>
        <a:p>
          <a:endParaRPr lang="en-GB"/>
        </a:p>
      </dgm:t>
    </dgm:pt>
    <dgm:pt modelId="{6CF87C8A-8C13-4AAE-B2E2-C7727A67F52A}" type="sibTrans" cxnId="{3F166838-E308-462C-BDD0-ED180A6E2FD2}">
      <dgm:prSet/>
      <dgm:spPr/>
      <dgm:t>
        <a:bodyPr/>
        <a:lstStyle/>
        <a:p>
          <a:endParaRPr lang="en-GB"/>
        </a:p>
      </dgm:t>
    </dgm:pt>
    <dgm:pt modelId="{24192B39-1463-44F6-9CC5-A3124B802DEC}">
      <dgm:prSet phldrT="[Text]" custT="1"/>
      <dgm:spPr>
        <a:xfrm>
          <a:off x="3122343" y="1761845"/>
          <a:ext cx="1235019" cy="405693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sz="1400" dirty="0" err="1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Vigilar</a:t>
          </a:r>
          <a:endParaRPr lang="en-GB" sz="14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BD2E0BAA-DD43-432B-AEDA-A1426B309F05}" type="parTrans" cxnId="{428F9ED5-8773-4902-94E1-07CCAA56BCBB}">
      <dgm:prSet/>
      <dgm:spPr/>
      <dgm:t>
        <a:bodyPr/>
        <a:lstStyle/>
        <a:p>
          <a:endParaRPr lang="en-GB"/>
        </a:p>
      </dgm:t>
    </dgm:pt>
    <dgm:pt modelId="{608B2E9C-8E9A-434E-A70D-87A3D0ED237D}" type="sibTrans" cxnId="{428F9ED5-8773-4902-94E1-07CCAA56BCBB}">
      <dgm:prSet/>
      <dgm:spPr/>
      <dgm:t>
        <a:bodyPr/>
        <a:lstStyle/>
        <a:p>
          <a:endParaRPr lang="en-GB"/>
        </a:p>
      </dgm:t>
    </dgm:pt>
    <dgm:pt modelId="{F5641A4A-49C0-41CE-823C-8947A4A7AD29}">
      <dgm:prSet phldrT="[Text]" custT="1"/>
      <dgm:spPr>
        <a:xfrm>
          <a:off x="1164550" y="1739142"/>
          <a:ext cx="1260774" cy="383312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sz="1400" dirty="0" err="1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Gestionar</a:t>
          </a:r>
          <a:endParaRPr lang="en-GB" sz="14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0DED1ED6-1DA2-44FF-B8EA-6FB66FA144F7}" type="parTrans" cxnId="{8C41AA08-E393-44DA-B550-BE8F18A3F89C}">
      <dgm:prSet/>
      <dgm:spPr/>
      <dgm:t>
        <a:bodyPr/>
        <a:lstStyle/>
        <a:p>
          <a:endParaRPr lang="en-GB"/>
        </a:p>
      </dgm:t>
    </dgm:pt>
    <dgm:pt modelId="{5579C8DD-A466-45E2-BBA8-89B63C47CF14}" type="sibTrans" cxnId="{8C41AA08-E393-44DA-B550-BE8F18A3F89C}">
      <dgm:prSet/>
      <dgm:spPr/>
      <dgm:t>
        <a:bodyPr/>
        <a:lstStyle/>
        <a:p>
          <a:endParaRPr lang="en-GB"/>
        </a:p>
      </dgm:t>
    </dgm:pt>
    <dgm:pt modelId="{767F9BF3-E6E9-4534-B8A8-987CB6119F76}">
      <dgm:prSet phldrT="[Text]" custT="1"/>
      <dgm:spPr>
        <a:xfrm>
          <a:off x="1256672" y="779140"/>
          <a:ext cx="1150504" cy="477499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sz="1400" dirty="0" err="1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Notificar</a:t>
          </a:r>
          <a:endParaRPr lang="en-GB" sz="14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D35314F0-8F38-48D8-A790-165510C4E3C9}" type="parTrans" cxnId="{F0F83CE5-04AA-4091-89D6-41F2AC1856C8}">
      <dgm:prSet/>
      <dgm:spPr/>
      <dgm:t>
        <a:bodyPr/>
        <a:lstStyle/>
        <a:p>
          <a:endParaRPr lang="en-GB"/>
        </a:p>
      </dgm:t>
    </dgm:pt>
    <dgm:pt modelId="{A32D757D-9988-4EA4-84C9-6B696BD5A6F0}" type="sibTrans" cxnId="{F0F83CE5-04AA-4091-89D6-41F2AC1856C8}">
      <dgm:prSet/>
      <dgm:spPr/>
      <dgm:t>
        <a:bodyPr/>
        <a:lstStyle/>
        <a:p>
          <a:endParaRPr lang="en-GB"/>
        </a:p>
      </dgm:t>
    </dgm:pt>
    <dgm:pt modelId="{AF509642-6334-4BEB-9C7D-9B6FE07343AD}" type="pres">
      <dgm:prSet presAssocID="{F3DB2A44-A2F7-4BC0-BF52-34A9316703B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C3892DD-DCF9-40B9-A1F0-0B46CFCB2BDA}" type="pres">
      <dgm:prSet presAssocID="{F3DB2A44-A2F7-4BC0-BF52-34A9316703B5}" presName="cycle" presStyleCnt="0"/>
      <dgm:spPr/>
    </dgm:pt>
    <dgm:pt modelId="{55F8E690-41C2-4480-8F3A-F0B01949D315}" type="pres">
      <dgm:prSet presAssocID="{2470150B-8443-4899-86E5-402254CAA88A}" presName="nodeFirstNode" presStyleLbl="node1" presStyleIdx="0" presStyleCnt="5" custScaleX="81025" custScaleY="8050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79DB61C-050F-417E-B6F8-CB0FB4CC6E3D}" type="pres">
      <dgm:prSet presAssocID="{9A90B3A4-9E17-49B1-9877-56F2CEF52C7D}" presName="sibTransFirstNode" presStyleLbl="bgShp" presStyleIdx="0" presStyleCnt="1"/>
      <dgm:spPr/>
      <dgm:t>
        <a:bodyPr/>
        <a:lstStyle/>
        <a:p>
          <a:endParaRPr lang="en-GB"/>
        </a:p>
      </dgm:t>
    </dgm:pt>
    <dgm:pt modelId="{5EB12AEF-1264-4969-B04B-C0D0F6540D8C}" type="pres">
      <dgm:prSet presAssocID="{6DF66872-4CD4-426A-87E1-E3DC9F3FFEB1}" presName="nodeFollowingNodes" presStyleLbl="node1" presStyleIdx="1" presStyleCnt="5" custScaleX="95811" custScaleY="7561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9F5802D-D956-454B-B304-6727FED7C826}" type="pres">
      <dgm:prSet presAssocID="{24192B39-1463-44F6-9CC5-A3124B802DEC}" presName="nodeFollowingNodes" presStyleLbl="node1" presStyleIdx="2" presStyleCnt="5" custScaleX="110006" custScaleY="72272" custRadScaleRad="105142" custRadScaleInc="-3271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4D096BA-6D23-4A61-B431-DC5902E055D9}" type="pres">
      <dgm:prSet presAssocID="{F5641A4A-49C0-41CE-823C-8947A4A7AD29}" presName="nodeFollowingNodes" presStyleLbl="node1" presStyleIdx="3" presStyleCnt="5" custScaleX="112300" custScaleY="68285" custRadScaleRad="113484" custRadScaleInc="4059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280DD24-4193-44F8-8C7D-15653DDC2EBF}" type="pres">
      <dgm:prSet presAssocID="{767F9BF3-E6E9-4534-B8A8-987CB6119F76}" presName="nodeFollowingNodes" presStyleLbl="node1" presStyleIdx="4" presStyleCnt="5" custScaleX="102478" custScaleY="8506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35ACDCB-4FAB-4871-A1FC-E33009FAC214}" type="presOf" srcId="{9A90B3A4-9E17-49B1-9877-56F2CEF52C7D}" destId="{479DB61C-050F-417E-B6F8-CB0FB4CC6E3D}" srcOrd="0" destOrd="0" presId="urn:microsoft.com/office/officeart/2005/8/layout/cycle3"/>
    <dgm:cxn modelId="{1C3E8E03-FA55-496A-8E2C-61857112DE85}" type="presOf" srcId="{24192B39-1463-44F6-9CC5-A3124B802DEC}" destId="{99F5802D-D956-454B-B304-6727FED7C826}" srcOrd="0" destOrd="0" presId="urn:microsoft.com/office/officeart/2005/8/layout/cycle3"/>
    <dgm:cxn modelId="{F799495E-F9A3-4FD9-8E5F-27C85A07FC74}" type="presOf" srcId="{F5641A4A-49C0-41CE-823C-8947A4A7AD29}" destId="{34D096BA-6D23-4A61-B431-DC5902E055D9}" srcOrd="0" destOrd="0" presId="urn:microsoft.com/office/officeart/2005/8/layout/cycle3"/>
    <dgm:cxn modelId="{8BFF0871-F1D9-4610-BB61-22919FA2B2FA}" type="presOf" srcId="{6DF66872-4CD4-426A-87E1-E3DC9F3FFEB1}" destId="{5EB12AEF-1264-4969-B04B-C0D0F6540D8C}" srcOrd="0" destOrd="0" presId="urn:microsoft.com/office/officeart/2005/8/layout/cycle3"/>
    <dgm:cxn modelId="{48790BA3-D9A9-461D-A578-46198CFFCA5C}" srcId="{F3DB2A44-A2F7-4BC0-BF52-34A9316703B5}" destId="{2470150B-8443-4899-86E5-402254CAA88A}" srcOrd="0" destOrd="0" parTransId="{A6C88E83-51FC-4D0C-9447-F47287AA43AB}" sibTransId="{9A90B3A4-9E17-49B1-9877-56F2CEF52C7D}"/>
    <dgm:cxn modelId="{EB46AEC3-1D74-416F-9497-A2730D99B340}" type="presOf" srcId="{767F9BF3-E6E9-4534-B8A8-987CB6119F76}" destId="{B280DD24-4193-44F8-8C7D-15653DDC2EBF}" srcOrd="0" destOrd="0" presId="urn:microsoft.com/office/officeart/2005/8/layout/cycle3"/>
    <dgm:cxn modelId="{8C41AA08-E393-44DA-B550-BE8F18A3F89C}" srcId="{F3DB2A44-A2F7-4BC0-BF52-34A9316703B5}" destId="{F5641A4A-49C0-41CE-823C-8947A4A7AD29}" srcOrd="3" destOrd="0" parTransId="{0DED1ED6-1DA2-44FF-B8EA-6FB66FA144F7}" sibTransId="{5579C8DD-A466-45E2-BBA8-89B63C47CF14}"/>
    <dgm:cxn modelId="{03C47079-E2D9-4840-91B3-A5FD256B0923}" type="presOf" srcId="{2470150B-8443-4899-86E5-402254CAA88A}" destId="{55F8E690-41C2-4480-8F3A-F0B01949D315}" srcOrd="0" destOrd="0" presId="urn:microsoft.com/office/officeart/2005/8/layout/cycle3"/>
    <dgm:cxn modelId="{428F9ED5-8773-4902-94E1-07CCAA56BCBB}" srcId="{F3DB2A44-A2F7-4BC0-BF52-34A9316703B5}" destId="{24192B39-1463-44F6-9CC5-A3124B802DEC}" srcOrd="2" destOrd="0" parTransId="{BD2E0BAA-DD43-432B-AEDA-A1426B309F05}" sibTransId="{608B2E9C-8E9A-434E-A70D-87A3D0ED237D}"/>
    <dgm:cxn modelId="{23670CE0-6A65-44C5-B27E-FB74ABA1687B}" type="presOf" srcId="{F3DB2A44-A2F7-4BC0-BF52-34A9316703B5}" destId="{AF509642-6334-4BEB-9C7D-9B6FE07343AD}" srcOrd="0" destOrd="0" presId="urn:microsoft.com/office/officeart/2005/8/layout/cycle3"/>
    <dgm:cxn modelId="{3F166838-E308-462C-BDD0-ED180A6E2FD2}" srcId="{F3DB2A44-A2F7-4BC0-BF52-34A9316703B5}" destId="{6DF66872-4CD4-426A-87E1-E3DC9F3FFEB1}" srcOrd="1" destOrd="0" parTransId="{1906C554-0579-4420-9556-A63839CC29A7}" sibTransId="{6CF87C8A-8C13-4AAE-B2E2-C7727A67F52A}"/>
    <dgm:cxn modelId="{F0F83CE5-04AA-4091-89D6-41F2AC1856C8}" srcId="{F3DB2A44-A2F7-4BC0-BF52-34A9316703B5}" destId="{767F9BF3-E6E9-4534-B8A8-987CB6119F76}" srcOrd="4" destOrd="0" parTransId="{D35314F0-8F38-48D8-A790-165510C4E3C9}" sibTransId="{A32D757D-9988-4EA4-84C9-6B696BD5A6F0}"/>
    <dgm:cxn modelId="{A779E9F4-45A8-47EC-B767-F5C448FA9144}" type="presParOf" srcId="{AF509642-6334-4BEB-9C7D-9B6FE07343AD}" destId="{9C3892DD-DCF9-40B9-A1F0-0B46CFCB2BDA}" srcOrd="0" destOrd="0" presId="urn:microsoft.com/office/officeart/2005/8/layout/cycle3"/>
    <dgm:cxn modelId="{50393CB3-A69A-4508-891D-FEC98F517EF8}" type="presParOf" srcId="{9C3892DD-DCF9-40B9-A1F0-0B46CFCB2BDA}" destId="{55F8E690-41C2-4480-8F3A-F0B01949D315}" srcOrd="0" destOrd="0" presId="urn:microsoft.com/office/officeart/2005/8/layout/cycle3"/>
    <dgm:cxn modelId="{FF168B76-F810-4615-8C0E-FE3F1CA814E2}" type="presParOf" srcId="{9C3892DD-DCF9-40B9-A1F0-0B46CFCB2BDA}" destId="{479DB61C-050F-417E-B6F8-CB0FB4CC6E3D}" srcOrd="1" destOrd="0" presId="urn:microsoft.com/office/officeart/2005/8/layout/cycle3"/>
    <dgm:cxn modelId="{B8D69FA3-0101-4D98-B5C2-46F81822D560}" type="presParOf" srcId="{9C3892DD-DCF9-40B9-A1F0-0B46CFCB2BDA}" destId="{5EB12AEF-1264-4969-B04B-C0D0F6540D8C}" srcOrd="2" destOrd="0" presId="urn:microsoft.com/office/officeart/2005/8/layout/cycle3"/>
    <dgm:cxn modelId="{C9C29B37-485C-45F5-950B-22345E5073E7}" type="presParOf" srcId="{9C3892DD-DCF9-40B9-A1F0-0B46CFCB2BDA}" destId="{99F5802D-D956-454B-B304-6727FED7C826}" srcOrd="3" destOrd="0" presId="urn:microsoft.com/office/officeart/2005/8/layout/cycle3"/>
    <dgm:cxn modelId="{F84302D8-FF87-4695-9A25-5F467DC1B832}" type="presParOf" srcId="{9C3892DD-DCF9-40B9-A1F0-0B46CFCB2BDA}" destId="{34D096BA-6D23-4A61-B431-DC5902E055D9}" srcOrd="4" destOrd="0" presId="urn:microsoft.com/office/officeart/2005/8/layout/cycle3"/>
    <dgm:cxn modelId="{3C3D2E0D-95A7-48AE-89AD-91012E037D9F}" type="presParOf" srcId="{9C3892DD-DCF9-40B9-A1F0-0B46CFCB2BDA}" destId="{B280DD24-4193-44F8-8C7D-15653DDC2EBF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9DB61C-050F-417E-B6F8-CB0FB4CC6E3D}">
      <dsp:nvSpPr>
        <dsp:cNvPr id="0" name=""/>
        <dsp:cNvSpPr/>
      </dsp:nvSpPr>
      <dsp:spPr>
        <a:xfrm>
          <a:off x="1764588" y="58154"/>
          <a:ext cx="2600213" cy="2600213"/>
        </a:xfrm>
        <a:prstGeom prst="circularArrow">
          <a:avLst>
            <a:gd name="adj1" fmla="val 5544"/>
            <a:gd name="adj2" fmla="val 330680"/>
            <a:gd name="adj3" fmla="val 14247562"/>
            <a:gd name="adj4" fmla="val 17105119"/>
            <a:gd name="adj5" fmla="val 5757"/>
          </a:avLst>
        </a:prstGeom>
        <a:solidFill>
          <a:srgbClr val="4F81B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F8E690-41C2-4480-8F3A-F0B01949D315}">
      <dsp:nvSpPr>
        <dsp:cNvPr id="0" name=""/>
        <dsp:cNvSpPr/>
      </dsp:nvSpPr>
      <dsp:spPr>
        <a:xfrm>
          <a:off x="2580444" y="71098"/>
          <a:ext cx="968500" cy="481154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err="1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Identificar</a:t>
          </a:r>
          <a:endParaRPr lang="en-GB" sz="14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603932" y="94586"/>
        <a:ext cx="921524" cy="434178"/>
      </dsp:txXfrm>
    </dsp:sp>
    <dsp:sp modelId="{5EB12AEF-1264-4969-B04B-C0D0F6540D8C}">
      <dsp:nvSpPr>
        <dsp:cNvPr id="0" name=""/>
        <dsp:cNvSpPr/>
      </dsp:nvSpPr>
      <dsp:spPr>
        <a:xfrm>
          <a:off x="3546638" y="851893"/>
          <a:ext cx="1145239" cy="451935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err="1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Medir</a:t>
          </a:r>
          <a:endParaRPr lang="en-GB" sz="14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568700" y="873955"/>
        <a:ext cx="1101115" cy="407811"/>
      </dsp:txXfrm>
    </dsp:sp>
    <dsp:sp modelId="{99F5802D-D956-454B-B304-6727FED7C826}">
      <dsp:nvSpPr>
        <dsp:cNvPr id="0" name=""/>
        <dsp:cNvSpPr/>
      </dsp:nvSpPr>
      <dsp:spPr>
        <a:xfrm>
          <a:off x="3369515" y="1862739"/>
          <a:ext cx="1314913" cy="431937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err="1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Vigilar</a:t>
          </a:r>
          <a:endParaRPr lang="en-GB" sz="14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390600" y="1883824"/>
        <a:ext cx="1272743" cy="389767"/>
      </dsp:txXfrm>
    </dsp:sp>
    <dsp:sp modelId="{34D096BA-6D23-4A61-B431-DC5902E055D9}">
      <dsp:nvSpPr>
        <dsp:cNvPr id="0" name=""/>
        <dsp:cNvSpPr/>
      </dsp:nvSpPr>
      <dsp:spPr>
        <a:xfrm>
          <a:off x="1299867" y="1838826"/>
          <a:ext cx="1342334" cy="408109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err="1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Gestionar</a:t>
          </a:r>
          <a:endParaRPr lang="en-GB" sz="14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319789" y="1858748"/>
        <a:ext cx="1302490" cy="368265"/>
      </dsp:txXfrm>
    </dsp:sp>
    <dsp:sp modelId="{B280DD24-4193-44F8-8C7D-15653DDC2EBF}">
      <dsp:nvSpPr>
        <dsp:cNvPr id="0" name=""/>
        <dsp:cNvSpPr/>
      </dsp:nvSpPr>
      <dsp:spPr>
        <a:xfrm>
          <a:off x="1397666" y="823665"/>
          <a:ext cx="1224930" cy="508389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err="1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Notificar</a:t>
          </a:r>
          <a:endParaRPr lang="en-GB" sz="14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422484" y="848483"/>
        <a:ext cx="1175294" cy="4587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fld id="{3DE7F7C2-3835-4B49-A7F5-BEBE88BAF6D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19646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7104DCD-1626-4C39-A988-89742925B82E}" type="slidenum">
              <a:rPr lang="de-DE" smtClean="0">
                <a:ea typeface="MS PGothic"/>
                <a:cs typeface="MS PGothic"/>
              </a:rPr>
              <a:pPr/>
              <a:t>1</a:t>
            </a:fld>
            <a:endParaRPr lang="de-DE" smtClean="0">
              <a:ea typeface="MS PGothic"/>
              <a:cs typeface="MS PGothic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ea typeface="MS PGothic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itchFamily="34" charset="0"/>
            </a:endParaRPr>
          </a:p>
        </p:txBody>
      </p:sp>
      <p:sp>
        <p:nvSpPr>
          <p:cNvPr id="31748" name="Date Placeholder 3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72071" indent="-296951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87803" indent="-237560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62923" indent="-237560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38045" indent="-237560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613165" indent="-23756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88287" indent="-23756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563408" indent="-23756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4038528" indent="-23756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3773655A-4B69-4D96-84CA-8BC698309B0E}" type="datetime3">
              <a:rPr lang="en-GB" altLang="en-US" sz="1300">
                <a:solidFill>
                  <a:prstClr val="black"/>
                </a:solidFill>
              </a:rPr>
              <a:pPr/>
              <a:t>17 November, 2017</a:t>
            </a:fld>
            <a:endParaRPr lang="de-DE" altLang="en-US" sz="1300">
              <a:solidFill>
                <a:prstClr val="black"/>
              </a:solidFill>
            </a:endParaRPr>
          </a:p>
        </p:txBody>
      </p:sp>
      <p:sp>
        <p:nvSpPr>
          <p:cNvPr id="3174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72071" indent="-296951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87803" indent="-237560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62923" indent="-237560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38045" indent="-237560" eaLnBrk="0" hangingPunct="0"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613165" indent="-23756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88287" indent="-23756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563408" indent="-23756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4038528" indent="-23756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05F82645-2CAE-44E6-A3D5-F3A1C4F2A15E}" type="slidenum">
              <a:rPr lang="de-DE" altLang="en-US" sz="1300">
                <a:solidFill>
                  <a:prstClr val="black"/>
                </a:solidFill>
              </a:rPr>
              <a:pPr/>
              <a:t>11</a:t>
            </a:fld>
            <a:endParaRPr lang="de-DE" altLang="en-US" sz="13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itchFamily="34" charset="0"/>
            </a:endParaRPr>
          </a:p>
        </p:txBody>
      </p:sp>
      <p:sp>
        <p:nvSpPr>
          <p:cNvPr id="48132" name="Date Placeholder 3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71525" indent="-296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87450" indent="-2365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62113" indent="-2365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36775" indent="-2365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93975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51175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508375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65575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290D2E2-E15D-414A-A4BF-BF775460C99D}" type="datetime3">
              <a:rPr lang="en-GB" altLang="en-US" sz="130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17 November, 2017</a:t>
            </a:fld>
            <a:endParaRPr lang="de-DE" altLang="en-US" sz="1300">
              <a:solidFill>
                <a:srgbClr val="000000"/>
              </a:solidFill>
            </a:endParaRPr>
          </a:p>
        </p:txBody>
      </p:sp>
      <p:sp>
        <p:nvSpPr>
          <p:cNvPr id="4813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71525" indent="-296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87450" indent="-2365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62113" indent="-2365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36775" indent="-2365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93975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51175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508375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65575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ED95ED5-C8B4-434C-804D-47672CFC379D}" type="slidenum">
              <a:rPr lang="de-DE" altLang="en-US" sz="130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</a:t>
            </a:fld>
            <a:endParaRPr lang="de-DE" altLang="en-US" sz="13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itchFamily="34" charset="0"/>
            </a:endParaRPr>
          </a:p>
        </p:txBody>
      </p:sp>
      <p:sp>
        <p:nvSpPr>
          <p:cNvPr id="49156" name="Date Placeholder 3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71525" indent="-296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87450" indent="-2365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62113" indent="-2365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36775" indent="-2365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93975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51175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508375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65575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0897A68-B8B3-43CE-850A-0E515CF97B26}" type="datetime3">
              <a:rPr lang="en-GB" altLang="en-US" sz="130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17 November, 2017</a:t>
            </a:fld>
            <a:endParaRPr lang="de-DE" altLang="en-US" sz="1300">
              <a:solidFill>
                <a:srgbClr val="000000"/>
              </a:solidFill>
            </a:endParaRPr>
          </a:p>
        </p:txBody>
      </p:sp>
      <p:sp>
        <p:nvSpPr>
          <p:cNvPr id="4915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71525" indent="-296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87450" indent="-2365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62113" indent="-2365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36775" indent="-2365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93975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51175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508375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65575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1EFC7B8-0AB6-41B3-9C03-93C314289E9C}" type="slidenum">
              <a:rPr lang="de-DE" altLang="en-US" sz="130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de-DE" altLang="en-US" sz="13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GB" b="1" dirty="0" smtClean="0">
                <a:latin typeface="Arial" pitchFamily="34" charset="0"/>
              </a:rPr>
              <a:t>Supervisory approach:</a:t>
            </a:r>
          </a:p>
          <a:p>
            <a:pPr marL="174622" indent="-174622">
              <a:buFont typeface="Arial" pitchFamily="34" charset="0"/>
              <a:buChar char="•"/>
              <a:defRPr/>
            </a:pPr>
            <a:r>
              <a:rPr lang="en-GB" dirty="0" smtClean="0">
                <a:latin typeface="Arial" pitchFamily="34" charset="0"/>
              </a:rPr>
              <a:t>The risk management system needs the closest supervisory focus under Solvency II.</a:t>
            </a:r>
          </a:p>
          <a:p>
            <a:pPr marL="174622" indent="-174622">
              <a:buFont typeface="Arial" pitchFamily="34" charset="0"/>
              <a:buChar char="•"/>
              <a:defRPr/>
            </a:pPr>
            <a:r>
              <a:rPr lang="en-GB" dirty="0" smtClean="0">
                <a:latin typeface="Arial" pitchFamily="34" charset="0"/>
              </a:rPr>
              <a:t>ORSA is part of the risk management system.</a:t>
            </a:r>
          </a:p>
          <a:p>
            <a:pPr marL="174622" indent="-174622">
              <a:buFont typeface="Arial" pitchFamily="34" charset="0"/>
              <a:buChar char="•"/>
              <a:defRPr/>
            </a:pPr>
            <a:r>
              <a:rPr lang="en-GB" dirty="0" smtClean="0">
                <a:latin typeface="Arial" pitchFamily="34" charset="0"/>
              </a:rPr>
              <a:t>No requirement in Solvency II that the UT needs to produce an separate ‘Enterprise risk management report’, but this is a requirement in some other international countries.</a:t>
            </a:r>
          </a:p>
          <a:p>
            <a:pPr marL="174622" indent="-174622">
              <a:buFont typeface="Arial" pitchFamily="34" charset="0"/>
              <a:buChar char="•"/>
              <a:defRPr/>
            </a:pPr>
            <a:r>
              <a:rPr lang="en-GB" dirty="0" smtClean="0">
                <a:latin typeface="Arial" pitchFamily="34" charset="0"/>
              </a:rPr>
              <a:t>In Solvency II the ORSA has the role of the ERM report.</a:t>
            </a:r>
          </a:p>
          <a:p>
            <a:pPr marL="174622" indent="-174622">
              <a:buFont typeface="Arial" pitchFamily="34" charset="0"/>
              <a:buChar char="•"/>
              <a:defRPr/>
            </a:pPr>
            <a:r>
              <a:rPr lang="en-GB" dirty="0" smtClean="0">
                <a:latin typeface="Arial" pitchFamily="34" charset="0"/>
              </a:rPr>
              <a:t>It is the most crucial in this area of the undertaking that a transparent and continuous dialogue takes place between UT and supervisor.</a:t>
            </a:r>
          </a:p>
        </p:txBody>
      </p:sp>
      <p:sp>
        <p:nvSpPr>
          <p:cNvPr id="35844" name="Date Placeholder 3"/>
          <p:cNvSpPr>
            <a:spLocks noGrp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56695" indent="-291036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64146" indent="-23282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29804" indent="-23282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95462" indent="-23282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61120" indent="-2328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6778" indent="-2328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92437" indent="-2328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58095" indent="-2328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8CD92F06-C2ED-4724-A928-90B4656C7EA9}" type="datetime3">
              <a:rPr lang="en-GB" altLang="en-US" sz="1200">
                <a:solidFill>
                  <a:prstClr val="black"/>
                </a:solidFill>
              </a:rPr>
              <a:pPr>
                <a:defRPr/>
              </a:pPr>
              <a:t>17 November, 2017</a:t>
            </a:fld>
            <a:endParaRPr lang="de-DE" altLang="en-US" sz="1200">
              <a:solidFill>
                <a:prstClr val="black"/>
              </a:solidFill>
            </a:endParaRPr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56695" indent="-291036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64146" indent="-23282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29804" indent="-23282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95462" indent="-23282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61120" indent="-2328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6778" indent="-2328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92437" indent="-2328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58095" indent="-2328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AE4F2F78-7C8C-4B96-8EF7-BDC28F537F7C}" type="slidenum">
              <a:rPr lang="de-DE" altLang="en-US" sz="120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de-DE" alt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GB" b="1" dirty="0" smtClean="0">
                <a:latin typeface="Arial" pitchFamily="34" charset="0"/>
              </a:rPr>
              <a:t>Supervisory approach:</a:t>
            </a:r>
          </a:p>
          <a:p>
            <a:pPr marL="174622" indent="-174622">
              <a:buFont typeface="Arial" pitchFamily="34" charset="0"/>
              <a:buChar char="•"/>
              <a:defRPr/>
            </a:pPr>
            <a:r>
              <a:rPr lang="en-GB" dirty="0" smtClean="0">
                <a:latin typeface="Arial" pitchFamily="34" charset="0"/>
              </a:rPr>
              <a:t>The risk management system needs the closest supervisory focus under Solvency II.</a:t>
            </a:r>
          </a:p>
          <a:p>
            <a:pPr marL="174622" indent="-174622">
              <a:buFont typeface="Arial" pitchFamily="34" charset="0"/>
              <a:buChar char="•"/>
              <a:defRPr/>
            </a:pPr>
            <a:r>
              <a:rPr lang="en-GB" dirty="0" smtClean="0">
                <a:latin typeface="Arial" pitchFamily="34" charset="0"/>
              </a:rPr>
              <a:t>ORSA is part of the risk management system.</a:t>
            </a:r>
          </a:p>
          <a:p>
            <a:pPr marL="174622" indent="-174622">
              <a:buFont typeface="Arial" pitchFamily="34" charset="0"/>
              <a:buChar char="•"/>
              <a:defRPr/>
            </a:pPr>
            <a:r>
              <a:rPr lang="en-GB" dirty="0" smtClean="0">
                <a:latin typeface="Arial" pitchFamily="34" charset="0"/>
              </a:rPr>
              <a:t>No requirement in Solvency II that the UT needs to produce an separate ‘Enterprise risk management report’, but this is a requirement in some other international countries.</a:t>
            </a:r>
          </a:p>
          <a:p>
            <a:pPr marL="174622" indent="-174622">
              <a:buFont typeface="Arial" pitchFamily="34" charset="0"/>
              <a:buChar char="•"/>
              <a:defRPr/>
            </a:pPr>
            <a:r>
              <a:rPr lang="en-GB" dirty="0" smtClean="0">
                <a:latin typeface="Arial" pitchFamily="34" charset="0"/>
              </a:rPr>
              <a:t>In Solvency II the ORSA has the role of the ERM report.</a:t>
            </a:r>
          </a:p>
          <a:p>
            <a:pPr marL="174622" indent="-174622">
              <a:buFont typeface="Arial" pitchFamily="34" charset="0"/>
              <a:buChar char="•"/>
              <a:defRPr/>
            </a:pPr>
            <a:r>
              <a:rPr lang="en-GB" dirty="0" smtClean="0">
                <a:latin typeface="Arial" pitchFamily="34" charset="0"/>
              </a:rPr>
              <a:t>It is the most crucial in this area of the undertaking that a transparent and continuous dialogue takes place between UT and supervisor.</a:t>
            </a:r>
          </a:p>
        </p:txBody>
      </p:sp>
      <p:sp>
        <p:nvSpPr>
          <p:cNvPr id="35844" name="Date Placeholder 3"/>
          <p:cNvSpPr>
            <a:spLocks noGrp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56695" indent="-291036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64146" indent="-23282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29804" indent="-23282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95462" indent="-23282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61120" indent="-2328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6778" indent="-2328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92437" indent="-2328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58095" indent="-2328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8CD92F06-C2ED-4724-A928-90B4656C7EA9}" type="datetime3">
              <a:rPr lang="en-GB" altLang="en-US" sz="1200">
                <a:solidFill>
                  <a:prstClr val="black"/>
                </a:solidFill>
              </a:rPr>
              <a:pPr>
                <a:defRPr/>
              </a:pPr>
              <a:t>17 November, 2017</a:t>
            </a:fld>
            <a:endParaRPr lang="de-DE" altLang="en-US" sz="1200">
              <a:solidFill>
                <a:prstClr val="black"/>
              </a:solidFill>
            </a:endParaRPr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56695" indent="-291036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64146" indent="-23282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29804" indent="-23282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95462" indent="-23282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61120" indent="-2328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6778" indent="-2328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92437" indent="-2328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58095" indent="-2328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AE4F2F78-7C8C-4B96-8EF7-BDC28F537F7C}" type="slidenum">
              <a:rPr lang="de-DE" altLang="en-US" sz="120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de-DE" alt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GB" b="1" dirty="0" smtClean="0">
                <a:latin typeface="Arial" pitchFamily="34" charset="0"/>
              </a:rPr>
              <a:t>Supervisory approach:</a:t>
            </a:r>
          </a:p>
          <a:p>
            <a:pPr marL="174622" indent="-174622">
              <a:buFont typeface="Arial" pitchFamily="34" charset="0"/>
              <a:buChar char="•"/>
              <a:defRPr/>
            </a:pPr>
            <a:r>
              <a:rPr lang="en-GB" dirty="0" smtClean="0">
                <a:latin typeface="Arial" pitchFamily="34" charset="0"/>
              </a:rPr>
              <a:t>The risk management system needs the closest supervisory focus under Solvency II.</a:t>
            </a:r>
          </a:p>
          <a:p>
            <a:pPr marL="174622" indent="-174622">
              <a:buFont typeface="Arial" pitchFamily="34" charset="0"/>
              <a:buChar char="•"/>
              <a:defRPr/>
            </a:pPr>
            <a:r>
              <a:rPr lang="en-GB" dirty="0" smtClean="0">
                <a:latin typeface="Arial" pitchFamily="34" charset="0"/>
              </a:rPr>
              <a:t>ORSA is part of the risk management system.</a:t>
            </a:r>
          </a:p>
          <a:p>
            <a:pPr marL="174622" indent="-174622">
              <a:buFont typeface="Arial" pitchFamily="34" charset="0"/>
              <a:buChar char="•"/>
              <a:defRPr/>
            </a:pPr>
            <a:r>
              <a:rPr lang="en-GB" dirty="0" smtClean="0">
                <a:latin typeface="Arial" pitchFamily="34" charset="0"/>
              </a:rPr>
              <a:t>No requirement in Solvency II that the UT needs to produce an separate ‘Enterprise risk management report’, but this is a requirement in some other international countries.</a:t>
            </a:r>
          </a:p>
          <a:p>
            <a:pPr marL="174622" indent="-174622">
              <a:buFont typeface="Arial" pitchFamily="34" charset="0"/>
              <a:buChar char="•"/>
              <a:defRPr/>
            </a:pPr>
            <a:r>
              <a:rPr lang="en-GB" dirty="0" smtClean="0">
                <a:latin typeface="Arial" pitchFamily="34" charset="0"/>
              </a:rPr>
              <a:t>In Solvency II the ORSA has the role of the ERM report.</a:t>
            </a:r>
          </a:p>
          <a:p>
            <a:pPr marL="174622" indent="-174622">
              <a:buFont typeface="Arial" pitchFamily="34" charset="0"/>
              <a:buChar char="•"/>
              <a:defRPr/>
            </a:pPr>
            <a:r>
              <a:rPr lang="en-GB" dirty="0" smtClean="0">
                <a:latin typeface="Arial" pitchFamily="34" charset="0"/>
              </a:rPr>
              <a:t>It is the most crucial in this area of the undertaking that a transparent and continuous dialogue takes place between UT and supervisor.</a:t>
            </a:r>
          </a:p>
        </p:txBody>
      </p:sp>
      <p:sp>
        <p:nvSpPr>
          <p:cNvPr id="35844" name="Date Placeholder 3"/>
          <p:cNvSpPr>
            <a:spLocks noGrp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56695" indent="-291036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64146" indent="-23282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29804" indent="-23282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95462" indent="-23282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61120" indent="-2328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6778" indent="-2328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92437" indent="-2328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58095" indent="-2328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8CD92F06-C2ED-4724-A928-90B4656C7EA9}" type="datetime3">
              <a:rPr lang="en-GB" altLang="en-US" sz="1200">
                <a:solidFill>
                  <a:prstClr val="black"/>
                </a:solidFill>
              </a:rPr>
              <a:pPr>
                <a:defRPr/>
              </a:pPr>
              <a:t>17 November, 2017</a:t>
            </a:fld>
            <a:endParaRPr lang="de-DE" altLang="en-US" sz="1200">
              <a:solidFill>
                <a:prstClr val="black"/>
              </a:solidFill>
            </a:endParaRPr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56695" indent="-291036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64146" indent="-23282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29804" indent="-23282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95462" indent="-23282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61120" indent="-2328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6778" indent="-2328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92437" indent="-2328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58095" indent="-2328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AE4F2F78-7C8C-4B96-8EF7-BDC28F537F7C}" type="slidenum">
              <a:rPr lang="de-DE" altLang="en-US" sz="120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de-DE" alt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GB" b="1" dirty="0" smtClean="0">
                <a:latin typeface="Arial" pitchFamily="34" charset="0"/>
              </a:rPr>
              <a:t>Supervisory approach:</a:t>
            </a:r>
          </a:p>
          <a:p>
            <a:pPr marL="174622" indent="-174622">
              <a:buFont typeface="Arial" pitchFamily="34" charset="0"/>
              <a:buChar char="•"/>
              <a:defRPr/>
            </a:pPr>
            <a:r>
              <a:rPr lang="en-GB" dirty="0" smtClean="0">
                <a:latin typeface="Arial" pitchFamily="34" charset="0"/>
              </a:rPr>
              <a:t>The risk management system needs the closest supervisory focus under Solvency II.</a:t>
            </a:r>
          </a:p>
          <a:p>
            <a:pPr marL="174622" indent="-174622">
              <a:buFont typeface="Arial" pitchFamily="34" charset="0"/>
              <a:buChar char="•"/>
              <a:defRPr/>
            </a:pPr>
            <a:r>
              <a:rPr lang="en-GB" dirty="0" smtClean="0">
                <a:latin typeface="Arial" pitchFamily="34" charset="0"/>
              </a:rPr>
              <a:t>ORSA is part of the risk management system.</a:t>
            </a:r>
          </a:p>
          <a:p>
            <a:pPr marL="174622" indent="-174622">
              <a:buFont typeface="Arial" pitchFamily="34" charset="0"/>
              <a:buChar char="•"/>
              <a:defRPr/>
            </a:pPr>
            <a:r>
              <a:rPr lang="en-GB" dirty="0" smtClean="0">
                <a:latin typeface="Arial" pitchFamily="34" charset="0"/>
              </a:rPr>
              <a:t>No requirement in Solvency II that the UT needs to produce an separate ‘Enterprise risk management report’, but this is a requirement in some other international countries.</a:t>
            </a:r>
          </a:p>
          <a:p>
            <a:pPr marL="174622" indent="-174622">
              <a:buFont typeface="Arial" pitchFamily="34" charset="0"/>
              <a:buChar char="•"/>
              <a:defRPr/>
            </a:pPr>
            <a:r>
              <a:rPr lang="en-GB" dirty="0" smtClean="0">
                <a:latin typeface="Arial" pitchFamily="34" charset="0"/>
              </a:rPr>
              <a:t>In Solvency II the ORSA has the role of the ERM report.</a:t>
            </a:r>
          </a:p>
          <a:p>
            <a:pPr marL="174622" indent="-174622">
              <a:buFont typeface="Arial" pitchFamily="34" charset="0"/>
              <a:buChar char="•"/>
              <a:defRPr/>
            </a:pPr>
            <a:r>
              <a:rPr lang="en-GB" dirty="0" smtClean="0">
                <a:latin typeface="Arial" pitchFamily="34" charset="0"/>
              </a:rPr>
              <a:t>It is the most crucial in this area of the undertaking that a transparent and continuous dialogue takes place between UT and supervisor.</a:t>
            </a:r>
          </a:p>
        </p:txBody>
      </p:sp>
      <p:sp>
        <p:nvSpPr>
          <p:cNvPr id="35844" name="Date Placeholder 3"/>
          <p:cNvSpPr>
            <a:spLocks noGrp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56695" indent="-291036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64146" indent="-23282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29804" indent="-23282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95462" indent="-23282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61120" indent="-2328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6778" indent="-2328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92437" indent="-2328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58095" indent="-2328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8CD92F06-C2ED-4724-A928-90B4656C7EA9}" type="datetime3">
              <a:rPr lang="en-GB" altLang="en-US" sz="1200">
                <a:solidFill>
                  <a:prstClr val="black"/>
                </a:solidFill>
              </a:rPr>
              <a:pPr>
                <a:defRPr/>
              </a:pPr>
              <a:t>17 November, 2017</a:t>
            </a:fld>
            <a:endParaRPr lang="de-DE" altLang="en-US" sz="1200">
              <a:solidFill>
                <a:prstClr val="black"/>
              </a:solidFill>
            </a:endParaRPr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56695" indent="-291036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64146" indent="-23282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29804" indent="-23282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95462" indent="-23282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61120" indent="-2328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6778" indent="-2328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92437" indent="-2328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58095" indent="-2328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AE4F2F78-7C8C-4B96-8EF7-BDC28F537F7C}" type="slidenum">
              <a:rPr lang="de-DE" altLang="en-US" sz="120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de-DE" alt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GB" b="1" dirty="0" smtClean="0">
                <a:latin typeface="Arial" pitchFamily="34" charset="0"/>
              </a:rPr>
              <a:t>Supervisory approach:</a:t>
            </a:r>
          </a:p>
          <a:p>
            <a:pPr marL="174622" indent="-174622">
              <a:buFont typeface="Arial" pitchFamily="34" charset="0"/>
              <a:buChar char="•"/>
              <a:defRPr/>
            </a:pPr>
            <a:r>
              <a:rPr lang="en-GB" dirty="0" smtClean="0">
                <a:latin typeface="Arial" pitchFamily="34" charset="0"/>
              </a:rPr>
              <a:t>The risk management system needs the closest supervisory focus under Solvency II.</a:t>
            </a:r>
          </a:p>
          <a:p>
            <a:pPr marL="174622" indent="-174622">
              <a:buFont typeface="Arial" pitchFamily="34" charset="0"/>
              <a:buChar char="•"/>
              <a:defRPr/>
            </a:pPr>
            <a:r>
              <a:rPr lang="en-GB" dirty="0" smtClean="0">
                <a:latin typeface="Arial" pitchFamily="34" charset="0"/>
              </a:rPr>
              <a:t>ORSA is part of the risk management system.</a:t>
            </a:r>
          </a:p>
          <a:p>
            <a:pPr marL="174622" indent="-174622">
              <a:buFont typeface="Arial" pitchFamily="34" charset="0"/>
              <a:buChar char="•"/>
              <a:defRPr/>
            </a:pPr>
            <a:r>
              <a:rPr lang="en-GB" dirty="0" smtClean="0">
                <a:latin typeface="Arial" pitchFamily="34" charset="0"/>
              </a:rPr>
              <a:t>No requirement in Solvency II that the UT needs to produce an separate ‘Enterprise risk management report’, but this is a requirement in some other international countries.</a:t>
            </a:r>
          </a:p>
          <a:p>
            <a:pPr marL="174622" indent="-174622">
              <a:buFont typeface="Arial" pitchFamily="34" charset="0"/>
              <a:buChar char="•"/>
              <a:defRPr/>
            </a:pPr>
            <a:r>
              <a:rPr lang="en-GB" dirty="0" smtClean="0">
                <a:latin typeface="Arial" pitchFamily="34" charset="0"/>
              </a:rPr>
              <a:t>In Solvency II the ORSA has the role of the ERM report.</a:t>
            </a:r>
          </a:p>
          <a:p>
            <a:pPr marL="174622" indent="-174622">
              <a:buFont typeface="Arial" pitchFamily="34" charset="0"/>
              <a:buChar char="•"/>
              <a:defRPr/>
            </a:pPr>
            <a:r>
              <a:rPr lang="en-GB" dirty="0" smtClean="0">
                <a:latin typeface="Arial" pitchFamily="34" charset="0"/>
              </a:rPr>
              <a:t>It is the most crucial in this area of the undertaking that a transparent and continuous dialogue takes place between UT and supervisor.</a:t>
            </a:r>
          </a:p>
        </p:txBody>
      </p:sp>
      <p:sp>
        <p:nvSpPr>
          <p:cNvPr id="35844" name="Date Placeholder 3"/>
          <p:cNvSpPr>
            <a:spLocks noGrp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56695" indent="-291036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64146" indent="-23282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29804" indent="-23282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95462" indent="-23282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61120" indent="-2328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6778" indent="-2328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92437" indent="-2328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58095" indent="-2328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8CD92F06-C2ED-4724-A928-90B4656C7EA9}" type="datetime3">
              <a:rPr lang="en-GB" altLang="en-US" sz="1200">
                <a:solidFill>
                  <a:prstClr val="black"/>
                </a:solidFill>
              </a:rPr>
              <a:pPr>
                <a:defRPr/>
              </a:pPr>
              <a:t>17 November, 2017</a:t>
            </a:fld>
            <a:endParaRPr lang="de-DE" altLang="en-US" sz="1200">
              <a:solidFill>
                <a:prstClr val="black"/>
              </a:solidFill>
            </a:endParaRPr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56695" indent="-291036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64146" indent="-23282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29804" indent="-23282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95462" indent="-23282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61120" indent="-2328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6778" indent="-2328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92437" indent="-2328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58095" indent="-2328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AE4F2F78-7C8C-4B96-8EF7-BDC28F537F7C}" type="slidenum">
              <a:rPr lang="de-DE" altLang="en-US" sz="120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de-DE" alt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GB" b="1" dirty="0" smtClean="0">
                <a:latin typeface="Arial" pitchFamily="34" charset="0"/>
              </a:rPr>
              <a:t>Supervisory approach:</a:t>
            </a:r>
          </a:p>
          <a:p>
            <a:pPr marL="174622" indent="-174622">
              <a:buFont typeface="Arial" pitchFamily="34" charset="0"/>
              <a:buChar char="•"/>
              <a:defRPr/>
            </a:pPr>
            <a:r>
              <a:rPr lang="en-GB" dirty="0" smtClean="0">
                <a:latin typeface="Arial" pitchFamily="34" charset="0"/>
              </a:rPr>
              <a:t>The risk management system needs the closest supervisory focus under Solvency II.</a:t>
            </a:r>
          </a:p>
          <a:p>
            <a:pPr marL="174622" indent="-174622">
              <a:buFont typeface="Arial" pitchFamily="34" charset="0"/>
              <a:buChar char="•"/>
              <a:defRPr/>
            </a:pPr>
            <a:r>
              <a:rPr lang="en-GB" dirty="0" smtClean="0">
                <a:latin typeface="Arial" pitchFamily="34" charset="0"/>
              </a:rPr>
              <a:t>ORSA is part of the risk management system.</a:t>
            </a:r>
          </a:p>
          <a:p>
            <a:pPr marL="174622" indent="-174622">
              <a:buFont typeface="Arial" pitchFamily="34" charset="0"/>
              <a:buChar char="•"/>
              <a:defRPr/>
            </a:pPr>
            <a:r>
              <a:rPr lang="en-GB" dirty="0" smtClean="0">
                <a:latin typeface="Arial" pitchFamily="34" charset="0"/>
              </a:rPr>
              <a:t>No requirement in Solvency II that the UT needs to produce an separate ‘Enterprise risk management report’, but this is a requirement in some other international countries.</a:t>
            </a:r>
          </a:p>
          <a:p>
            <a:pPr marL="174622" indent="-174622">
              <a:buFont typeface="Arial" pitchFamily="34" charset="0"/>
              <a:buChar char="•"/>
              <a:defRPr/>
            </a:pPr>
            <a:r>
              <a:rPr lang="en-GB" dirty="0" smtClean="0">
                <a:latin typeface="Arial" pitchFamily="34" charset="0"/>
              </a:rPr>
              <a:t>In Solvency II the ORSA has the role of the ERM report.</a:t>
            </a:r>
          </a:p>
          <a:p>
            <a:pPr marL="174622" indent="-174622">
              <a:buFont typeface="Arial" pitchFamily="34" charset="0"/>
              <a:buChar char="•"/>
              <a:defRPr/>
            </a:pPr>
            <a:r>
              <a:rPr lang="en-GB" dirty="0" smtClean="0">
                <a:latin typeface="Arial" pitchFamily="34" charset="0"/>
              </a:rPr>
              <a:t>It is the most crucial in this area of the undertaking that a transparent and continuous dialogue takes place between UT and supervisor.</a:t>
            </a:r>
          </a:p>
        </p:txBody>
      </p:sp>
      <p:sp>
        <p:nvSpPr>
          <p:cNvPr id="35844" name="Date Placeholder 3"/>
          <p:cNvSpPr>
            <a:spLocks noGrp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56695" indent="-291036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64146" indent="-23282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29804" indent="-23282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95462" indent="-23282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61120" indent="-2328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6778" indent="-2328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92437" indent="-2328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58095" indent="-2328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8CD92F06-C2ED-4724-A928-90B4656C7EA9}" type="datetime3">
              <a:rPr lang="en-GB" altLang="en-US" sz="1200">
                <a:solidFill>
                  <a:prstClr val="black"/>
                </a:solidFill>
              </a:rPr>
              <a:pPr>
                <a:defRPr/>
              </a:pPr>
              <a:t>17 November, 2017</a:t>
            </a:fld>
            <a:endParaRPr lang="de-DE" altLang="en-US" sz="1200">
              <a:solidFill>
                <a:prstClr val="black"/>
              </a:solidFill>
            </a:endParaRPr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56695" indent="-291036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64146" indent="-23282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29804" indent="-23282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95462" indent="-232829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61120" indent="-2328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6778" indent="-2328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92437" indent="-2328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58095" indent="-2328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AE4F2F78-7C8C-4B96-8EF7-BDC28F537F7C}" type="slidenum">
              <a:rPr lang="de-DE" altLang="en-US" sz="120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de-DE" alt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iopa_PLATFORM_Segment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" y="0"/>
            <a:ext cx="9172575" cy="687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304800" y="6324600"/>
            <a:ext cx="80772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endParaRPr lang="en-GB" sz="2400">
              <a:ea typeface="MS PGothic" pitchFamily="34" charset="-128"/>
              <a:cs typeface="+mn-cs"/>
            </a:endParaRPr>
          </a:p>
        </p:txBody>
      </p:sp>
      <p:pic>
        <p:nvPicPr>
          <p:cNvPr id="6" name="Picture 9" descr="eiopa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03950" y="-4763"/>
            <a:ext cx="2635250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3124200"/>
            <a:ext cx="64008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648200"/>
            <a:ext cx="6400800" cy="1524000"/>
          </a:xfrm>
        </p:spPr>
        <p:txBody>
          <a:bodyPr anchor="b"/>
          <a:lstStyle>
            <a:lvl1pPr marL="0" indent="0">
              <a:lnSpc>
                <a:spcPct val="70000"/>
              </a:lnSpc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8CF24EF-DF4E-4A98-84FB-A6EDA7F29BF1}" type="datetime4">
              <a:rPr lang="en-GB"/>
              <a:pPr>
                <a:defRPr/>
              </a:pPr>
              <a:t>17 November 2017</a:t>
            </a:fld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C2D0E-30BD-43AD-AE76-BCAB3B8CAFDE}" type="datetime4">
              <a:rPr lang="en-GB"/>
              <a:pPr>
                <a:defRPr/>
              </a:pPr>
              <a:t>17 November 2017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119076"/>
            <a:ext cx="2038350" cy="5976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19076"/>
            <a:ext cx="5962650" cy="5976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BF60F-CFD2-4B2A-8D4B-4EDD38684AEA}" type="datetime4">
              <a:rPr lang="en-GB"/>
              <a:pPr>
                <a:defRPr/>
              </a:pPr>
              <a:t>17 November 2017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iopa_PLATFORM_Segmen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0"/>
            <a:ext cx="9172575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304800" y="6324600"/>
            <a:ext cx="80772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GB" sz="2400">
              <a:solidFill>
                <a:srgbClr val="000000"/>
              </a:solidFill>
              <a:ea typeface="MS PGothic" pitchFamily="34" charset="-128"/>
              <a:cs typeface="+mn-cs"/>
            </a:endParaRPr>
          </a:p>
        </p:txBody>
      </p:sp>
      <p:pic>
        <p:nvPicPr>
          <p:cNvPr id="6" name="Picture 9" descr="eiopa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1" y="260648"/>
            <a:ext cx="1971347" cy="179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3124200"/>
            <a:ext cx="64008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648200"/>
            <a:ext cx="6400800" cy="1524000"/>
          </a:xfrm>
        </p:spPr>
        <p:txBody>
          <a:bodyPr anchor="b"/>
          <a:lstStyle>
            <a:lvl1pPr marL="0" indent="0">
              <a:lnSpc>
                <a:spcPct val="70000"/>
              </a:lnSpc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1470234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  <a:ea typeface="ＭＳ Ｐゴシック" pitchFamily="96" charset="-128"/>
              </a:defRPr>
            </a:lvl1pPr>
          </a:lstStyle>
          <a:p>
            <a:pPr>
              <a:defRPr/>
            </a:pPr>
            <a:fld id="{5A237033-5C55-40DD-9B7F-A7F80B9337B9}" type="datetime4">
              <a:rPr lang="en-GB">
                <a:solidFill>
                  <a:srgbClr val="000000"/>
                </a:solidFill>
              </a:rPr>
              <a:pPr>
                <a:defRPr/>
              </a:pPr>
              <a:t>17 November 2017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8842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  <a:ea typeface="ＭＳ Ｐゴシック" pitchFamily="96" charset="-128"/>
              </a:defRPr>
            </a:lvl1pPr>
          </a:lstStyle>
          <a:p>
            <a:pPr>
              <a:defRPr/>
            </a:pPr>
            <a:fld id="{5A237033-5C55-40DD-9B7F-A7F80B9337B9}" type="datetime4">
              <a:rPr lang="en-GB">
                <a:solidFill>
                  <a:srgbClr val="000000"/>
                </a:solidFill>
              </a:rPr>
              <a:pPr>
                <a:defRPr/>
              </a:pPr>
              <a:t>17 November 2017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981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40005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76400"/>
            <a:ext cx="40005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DE078-0D6A-4310-BA3E-40D98527BC72}" type="datetime4">
              <a:rPr lang="en-GB">
                <a:solidFill>
                  <a:srgbClr val="000000"/>
                </a:solidFill>
              </a:rPr>
              <a:pPr>
                <a:defRPr/>
              </a:pPr>
              <a:t>17 November 2017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5499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E958D-6E12-4D94-B1F2-EC108AEDA280}" type="datetime4">
              <a:rPr lang="en-GB">
                <a:solidFill>
                  <a:srgbClr val="000000"/>
                </a:solidFill>
              </a:rPr>
              <a:pPr>
                <a:defRPr/>
              </a:pPr>
              <a:t>17 November 2017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8676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4A7B1-F323-4D88-B088-DC5A71628474}" type="datetime4">
              <a:rPr lang="en-GB">
                <a:solidFill>
                  <a:srgbClr val="000000"/>
                </a:solidFill>
              </a:rPr>
              <a:pPr>
                <a:defRPr/>
              </a:pPr>
              <a:t>17 November 2017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9929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4452A-D608-4AAB-B80D-A4050BAC2F4C}" type="datetime4">
              <a:rPr lang="en-GB">
                <a:solidFill>
                  <a:srgbClr val="000000"/>
                </a:solidFill>
              </a:rPr>
              <a:pPr>
                <a:defRPr/>
              </a:pPr>
              <a:t>17 November 2017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934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 eaLnBrk="0" hangingPunct="0">
              <a:defRPr/>
            </a:pPr>
            <a:fld id="{E6B29708-903A-4841-AF28-A03FAC5164A0}" type="slidenum">
              <a:rPr lang="en-GB" sz="2400">
                <a:solidFill>
                  <a:srgbClr val="000000"/>
                </a:solidFill>
                <a:ea typeface="MS PGothic" pitchFamily="34" charset="-128"/>
                <a:cs typeface="+mn-cs"/>
              </a:rPr>
              <a:pPr eaLnBrk="0" hangingPunct="0">
                <a:defRPr/>
              </a:pPr>
              <a:t>‹#›</a:t>
            </a:fld>
            <a:endParaRPr lang="en-GB" sz="1400">
              <a:solidFill>
                <a:srgbClr val="000000"/>
              </a:solidFill>
              <a:latin typeface="Arial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97699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28E59-246A-4379-8FD0-F9913E883927}" type="datetime4">
              <a:rPr lang="en-GB">
                <a:solidFill>
                  <a:srgbClr val="000000"/>
                </a:solidFill>
              </a:rPr>
              <a:pPr>
                <a:defRPr/>
              </a:pPr>
              <a:t>17 November 2017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934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 eaLnBrk="0" hangingPunct="0">
              <a:defRPr/>
            </a:pPr>
            <a:fld id="{DF656856-E1AE-4397-8A6C-6356E8CB03A2}" type="slidenum">
              <a:rPr lang="en-GB" sz="2400">
                <a:solidFill>
                  <a:srgbClr val="000000"/>
                </a:solidFill>
                <a:ea typeface="MS PGothic" pitchFamily="34" charset="-128"/>
                <a:cs typeface="+mn-cs"/>
              </a:rPr>
              <a:pPr eaLnBrk="0" hangingPunct="0">
                <a:defRPr/>
              </a:pPr>
              <a:t>‹#›</a:t>
            </a:fld>
            <a:endParaRPr lang="en-GB" sz="1400">
              <a:solidFill>
                <a:srgbClr val="000000"/>
              </a:solidFill>
              <a:latin typeface="Arial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7408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778D0-EAE1-4C87-9A33-EB31A351BA0F}" type="datetime4">
              <a:rPr lang="en-GB">
                <a:solidFill>
                  <a:srgbClr val="000000"/>
                </a:solidFill>
              </a:rPr>
              <a:pPr>
                <a:defRPr/>
              </a:pPr>
              <a:t>17 November 2017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9314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03F34-4389-482B-BAC3-047DB5EE6B20}" type="datetime4">
              <a:rPr lang="en-GB">
                <a:solidFill>
                  <a:srgbClr val="000000"/>
                </a:solidFill>
              </a:rPr>
              <a:pPr>
                <a:defRPr/>
              </a:pPr>
              <a:t>17 November 2017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8054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119065"/>
            <a:ext cx="2038350" cy="5976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19065"/>
            <a:ext cx="5962650" cy="5976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608E2-E21C-454C-9AAD-E88BD8050715}" type="datetime4">
              <a:rPr lang="en-GB">
                <a:solidFill>
                  <a:srgbClr val="000000"/>
                </a:solidFill>
              </a:rPr>
              <a:pPr>
                <a:defRPr/>
              </a:pPr>
              <a:t>17 November 2017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5023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iopa_PLATFORM_Segmen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304800" y="6324600"/>
            <a:ext cx="80772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smtClean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pic>
        <p:nvPicPr>
          <p:cNvPr id="6" name="Picture 9" descr="eiopa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950" y="-4763"/>
            <a:ext cx="2635250" cy="183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3124200"/>
            <a:ext cx="64008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648200"/>
            <a:ext cx="6400800" cy="1524000"/>
          </a:xfrm>
        </p:spPr>
        <p:txBody>
          <a:bodyPr anchor="b"/>
          <a:lstStyle>
            <a:lvl1pPr marL="0" indent="0">
              <a:lnSpc>
                <a:spcPct val="70000"/>
              </a:lnSpc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7A53AF4-2F36-4B5B-BBC2-1D91EE9A65BD}" type="datetime4">
              <a:rPr lang="en-GB"/>
              <a:pPr>
                <a:defRPr/>
              </a:pPr>
              <a:t>17 November 2017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3549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551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55D5E-B1C9-450E-B1DF-F570ECE464E1}" type="datetime4">
              <a:rPr lang="en-GB"/>
              <a:pPr>
                <a:defRPr/>
              </a:pPr>
              <a:t>17 November 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0487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40005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76400"/>
            <a:ext cx="40005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08102-5E08-4754-87D2-62E3A2E2FEAE}" type="datetime4">
              <a:rPr lang="en-GB"/>
              <a:pPr>
                <a:defRPr/>
              </a:pPr>
              <a:t>17 November 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1125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3D0E7-2232-4F0D-94F1-181B78911443}" type="datetime4">
              <a:rPr lang="en-GB"/>
              <a:pPr>
                <a:defRPr/>
              </a:pPr>
              <a:t>17 November 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7741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8664A-45AD-4E0B-8D8E-27A7CC8F3FF6}" type="datetime4">
              <a:rPr lang="en-GB"/>
              <a:pPr>
                <a:defRPr/>
              </a:pPr>
              <a:t>17 November 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6803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A8134-AC57-45C3-9A5D-F678970A09EC}" type="datetime4">
              <a:rPr lang="en-GB"/>
              <a:pPr>
                <a:defRPr/>
              </a:pPr>
              <a:t>17 November 2017</a:t>
            </a:fld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934200" y="64008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BD0430F5-7EDD-43EB-9DCF-9E18F32C0D35}" type="slidenum">
              <a:rPr lang="en-GB"/>
              <a:pPr>
                <a:defRPr/>
              </a:pPr>
              <a:t>‹#›</a:t>
            </a:fld>
            <a:endParaRPr lang="en-GB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702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14979-1921-44D0-AD52-5EC8FF083052}" type="datetime4">
              <a:rPr lang="en-GB"/>
              <a:pPr>
                <a:defRPr/>
              </a:pPr>
              <a:t>17 November 2017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8" y="273049"/>
            <a:ext cx="3008313" cy="116205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8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D7679-72ED-4E5D-A162-E2A214CD92FA}" type="datetime4">
              <a:rPr lang="en-GB"/>
              <a:pPr>
                <a:defRPr/>
              </a:pPr>
              <a:t>17 November 2017</a:t>
            </a:fld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934200" y="64008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10E19538-2768-47A0-8F9E-4EAD04EFEE07}" type="slidenum">
              <a:rPr lang="en-GB"/>
              <a:pPr>
                <a:defRPr/>
              </a:pPr>
              <a:t>‹#›</a:t>
            </a:fld>
            <a:endParaRPr lang="en-GB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0172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0735A-5ACC-4D3E-9738-E125070BF4B0}" type="datetime4">
              <a:rPr lang="en-GB"/>
              <a:pPr>
                <a:defRPr/>
              </a:pPr>
              <a:t>17 November 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0057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90FA2-B3FA-45A0-A535-03526106A33F}" type="datetime4">
              <a:rPr lang="en-GB"/>
              <a:pPr>
                <a:defRPr/>
              </a:pPr>
              <a:t>17 November 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6038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119076"/>
            <a:ext cx="2038350" cy="5976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19076"/>
            <a:ext cx="5962650" cy="5976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33C95-F416-46BF-905A-72E87276A954}" type="datetime4">
              <a:rPr lang="en-GB"/>
              <a:pPr>
                <a:defRPr/>
              </a:pPr>
              <a:t>17 November 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8941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iopa_PLATFORM_Segment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7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304800" y="6324600"/>
            <a:ext cx="80772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2400" dirty="0">
              <a:solidFill>
                <a:srgbClr val="000000"/>
              </a:solidFill>
              <a:ea typeface="ＭＳ Ｐゴシック" pitchFamily="96" charset="-128"/>
              <a:cs typeface="+mn-cs"/>
            </a:endParaRPr>
          </a:p>
        </p:txBody>
      </p:sp>
      <p:pic>
        <p:nvPicPr>
          <p:cNvPr id="6" name="Picture 8" descr="eiopa_pr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301625"/>
            <a:ext cx="266700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3124200"/>
            <a:ext cx="6400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Mastertitelformat bearbeiten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648200"/>
            <a:ext cx="6400800" cy="1524000"/>
          </a:xfrm>
        </p:spPr>
        <p:txBody>
          <a:bodyPr anchor="b"/>
          <a:lstStyle>
            <a:lvl1pPr marL="0" indent="0">
              <a:lnSpc>
                <a:spcPct val="70000"/>
              </a:lnSpc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GB"/>
              <a:t>Master-Untertitelformat bearbeiten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54E41C3-5882-43E7-BA29-866A61A4B2AD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9844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48200C-6E24-45C1-9D03-AEA0D7E095B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sz="14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86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67D52B-AB4F-45D4-9A56-2E1288DFBE8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sz="14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18470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40005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76400"/>
            <a:ext cx="40005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2FB446-F4CC-4975-ABA3-028F01E09D6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sz="14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744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11C210-F377-48AB-AFB4-93A7F2C8493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sz="14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17434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C8549BC-8529-4A95-B2FF-21E50FF9AA1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sz="14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677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40005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76400"/>
            <a:ext cx="40005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7FDE0-A085-4214-BD45-55CCE3113F21}" type="datetime4">
              <a:rPr lang="en-GB"/>
              <a:pPr>
                <a:defRPr/>
              </a:pPr>
              <a:t>17 November 2017</a:t>
            </a:fld>
            <a:endParaRPr lang="en-GB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EDA4DE-5037-40DC-9E0C-75F9FA195C9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sz="14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833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566518-F08E-441E-8BBD-0007D42718E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7327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9F2312-1BC2-4810-88ED-7E6F3A08447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sz="14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9110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08B1DE0-264D-4032-9146-333F02587F0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sz="14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02646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EE24D6-2903-42B2-832A-19A2C9DCCAB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sz="14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57442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119063"/>
            <a:ext cx="2038350" cy="5976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19063"/>
            <a:ext cx="5962650" cy="5976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4CF07F-764F-46F5-802B-745001418B6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sz="14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936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iopa_PLATFORM_Segmen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304800" y="6324600"/>
            <a:ext cx="80772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smtClean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pic>
        <p:nvPicPr>
          <p:cNvPr id="6" name="Picture 9" descr="eiopa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950" y="-4763"/>
            <a:ext cx="2635250" cy="183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3124200"/>
            <a:ext cx="64008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648200"/>
            <a:ext cx="6400800" cy="1524000"/>
          </a:xfrm>
        </p:spPr>
        <p:txBody>
          <a:bodyPr anchor="b"/>
          <a:lstStyle>
            <a:lvl1pPr marL="0" indent="0">
              <a:lnSpc>
                <a:spcPct val="70000"/>
              </a:lnSpc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2EF350C-1346-497D-AA46-FA5974A26156}" type="datetime4">
              <a:rPr lang="en-GB"/>
              <a:pPr>
                <a:defRPr/>
              </a:pPr>
              <a:t>17 November 2017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61931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4162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28E6D-73BD-48FC-8C3D-A8E5F00ABDB2}" type="datetime4">
              <a:rPr lang="en-GB"/>
              <a:pPr>
                <a:defRPr/>
              </a:pPr>
              <a:t>17 November 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43491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40005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76400"/>
            <a:ext cx="40005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35D11-1D35-416E-92DA-52017CD24C18}" type="datetime4">
              <a:rPr lang="en-GB"/>
              <a:pPr>
                <a:defRPr/>
              </a:pPr>
              <a:t>17 November 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318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E0348-6322-42A5-8582-2EE6D1ACD4E4}" type="datetime4">
              <a:rPr lang="en-GB"/>
              <a:pPr>
                <a:defRPr/>
              </a:pPr>
              <a:t>17 November 2017</a:t>
            </a:fld>
            <a:endParaRPr lang="en-GB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5F811-BC8D-4CEE-B8C3-3757EF639F2C}" type="datetime4">
              <a:rPr lang="en-GB"/>
              <a:pPr>
                <a:defRPr/>
              </a:pPr>
              <a:t>17 November 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0017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284AA-4F1A-4631-918C-63358A908064}" type="datetime4">
              <a:rPr lang="en-GB"/>
              <a:pPr>
                <a:defRPr/>
              </a:pPr>
              <a:t>17 November 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87018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DE1B4-0373-4D03-9159-872E349F12E0}" type="datetime4">
              <a:rPr lang="en-GB"/>
              <a:pPr>
                <a:defRPr/>
              </a:pPr>
              <a:t>17 November 2017</a:t>
            </a:fld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934200" y="64008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B2738385-D115-4A3A-84E1-BFA519A2A064}" type="slidenum">
              <a:rPr lang="en-GB"/>
              <a:pPr>
                <a:defRPr/>
              </a:pPr>
              <a:t>‹#›</a:t>
            </a:fld>
            <a:endParaRPr lang="en-GB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95212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8" y="273049"/>
            <a:ext cx="3008313" cy="116205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8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2D3B1-7FD7-43DC-BD61-E5D443F17C7A}" type="datetime4">
              <a:rPr lang="en-GB"/>
              <a:pPr>
                <a:defRPr/>
              </a:pPr>
              <a:t>17 November 2017</a:t>
            </a:fld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934200" y="64008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6BEF1EBD-B4C0-42F1-AF7C-4661B4641807}" type="slidenum">
              <a:rPr lang="en-GB"/>
              <a:pPr>
                <a:defRPr/>
              </a:pPr>
              <a:t>‹#›</a:t>
            </a:fld>
            <a:endParaRPr lang="en-GB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98421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8CC0C-76F1-4C45-A17C-923315340F35}" type="datetime4">
              <a:rPr lang="en-GB"/>
              <a:pPr>
                <a:defRPr/>
              </a:pPr>
              <a:t>17 November 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77347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4FFEF-33A8-483C-8D7B-65B2D73564C6}" type="datetime4">
              <a:rPr lang="en-GB"/>
              <a:pPr>
                <a:defRPr/>
              </a:pPr>
              <a:t>17 November 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33604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119076"/>
            <a:ext cx="2038350" cy="5976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19076"/>
            <a:ext cx="5962650" cy="5976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CE1B8-BD58-4420-9668-7921DCB40111}" type="datetime4">
              <a:rPr lang="en-GB"/>
              <a:pPr>
                <a:defRPr/>
              </a:pPr>
              <a:t>17 November 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850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BA898-BD93-46D6-A66C-46D44553067C}" type="datetime4">
              <a:rPr lang="en-GB"/>
              <a:pPr>
                <a:defRPr/>
              </a:pPr>
              <a:t>17 November 2017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97FDB-5C12-46D0-9D40-1EFDC7DB1413}" type="datetime4">
              <a:rPr lang="en-GB"/>
              <a:pPr>
                <a:defRPr/>
              </a:pPr>
              <a:t>17 November 2017</a:t>
            </a:fld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934200" y="64008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4B074184-39BF-4A11-864B-76C80B194B1D}" type="slidenum">
              <a:rPr lang="en-GB"/>
              <a:pPr>
                <a:defRPr/>
              </a:pPr>
              <a:t>‹#›</a:t>
            </a:fld>
            <a:endParaRPr lang="en-GB" sz="14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8" y="273049"/>
            <a:ext cx="3008313" cy="116205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8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495D6-5A7E-4DFB-8DA8-FB0B38E0C300}" type="datetime4">
              <a:rPr lang="en-GB"/>
              <a:pPr>
                <a:defRPr/>
              </a:pPr>
              <a:t>17 November 2017</a:t>
            </a:fld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934200" y="64008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73E81F5F-F666-47E0-BF69-A8C9D9ED4F7D}" type="slidenum">
              <a:rPr lang="en-GB"/>
              <a:pPr>
                <a:defRPr/>
              </a:pPr>
              <a:t>‹#›</a:t>
            </a:fld>
            <a:endParaRPr lang="en-GB" sz="14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E98B2-8F2F-44A0-9E7C-CC86F9755E14}" type="datetime4">
              <a:rPr lang="en-GB"/>
              <a:pPr>
                <a:defRPr/>
              </a:pPr>
              <a:t>17 November 2017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7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76400"/>
            <a:ext cx="8153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Mastertextformat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008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latin typeface="+mn-lt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fld id="{3742A6F9-F6D3-44B1-A565-FCF789E56459}" type="datetime4">
              <a:rPr lang="en-GB"/>
              <a:pPr>
                <a:defRPr/>
              </a:pPr>
              <a:t>17 November 2017</a:t>
            </a:fld>
            <a:endParaRPr lang="en-GB"/>
          </a:p>
        </p:txBody>
      </p:sp>
      <p:pic>
        <p:nvPicPr>
          <p:cNvPr id="20484" name="Picture 5" descr="eiopa_PLATFORM_segment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11"/>
            <a:ext cx="9144000" cy="142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6" descr="eiopa_weiss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754813" y="652471"/>
            <a:ext cx="2160587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Line 7"/>
          <p:cNvSpPr>
            <a:spLocks noChangeShapeType="1"/>
          </p:cNvSpPr>
          <p:nvPr/>
        </p:nvSpPr>
        <p:spPr bwMode="auto">
          <a:xfrm>
            <a:off x="304800" y="63246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endParaRPr lang="en-GB" sz="2400">
              <a:ea typeface="MS PGothic" pitchFamily="34" charset="-128"/>
              <a:cs typeface="+mn-cs"/>
            </a:endParaRPr>
          </a:p>
        </p:txBody>
      </p:sp>
      <p:sp>
        <p:nvSpPr>
          <p:cNvPr id="2048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19063"/>
            <a:ext cx="6248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Mastertitelformat bearbeiten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 bwMode="auto">
          <a:xfrm>
            <a:off x="6724650" y="6324613"/>
            <a:ext cx="211455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ＭＳ Ｐゴシック" pitchFamily="96" charset="-128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eaLnBrk="0" hangingPunct="0">
              <a:defRPr/>
            </a:pPr>
            <a:fld id="{F2B8A767-236F-4A7A-8B7A-68EF1E4B7854}" type="slidenum">
              <a:rPr lang="en-GB" smtClean="0">
                <a:solidFill>
                  <a:srgbClr val="000000"/>
                </a:solidFill>
              </a:rPr>
              <a:pPr eaLnBrk="0" hangingPunct="0">
                <a:defRPr/>
              </a:pPr>
              <a:t>‹#›</a:t>
            </a:fld>
            <a:endParaRPr lang="en-GB" sz="15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0" r:id="rId3"/>
    <p:sldLayoutId id="2147483659" r:id="rId4"/>
    <p:sldLayoutId id="2147483658" r:id="rId5"/>
    <p:sldLayoutId id="2147483657" r:id="rId6"/>
    <p:sldLayoutId id="2147483663" r:id="rId7"/>
    <p:sldLayoutId id="2147483664" r:id="rId8"/>
    <p:sldLayoutId id="2147483656" r:id="rId9"/>
    <p:sldLayoutId id="2147483655" r:id="rId10"/>
    <p:sldLayoutId id="214748365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MS PGothic" pitchFamily="34" charset="-128"/>
          <a:cs typeface="MS PGothic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  <a:cs typeface="MS PGothic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  <a:cs typeface="MS PGothic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  <a:cs typeface="MS PGothic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  <a:cs typeface="MS PGothic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o"/>
        <a:defRPr sz="2000">
          <a:solidFill>
            <a:schemeClr val="tx1"/>
          </a:solidFill>
          <a:latin typeface="+mn-lt"/>
          <a:ea typeface="MS PGothic" pitchFamily="34" charset="-128"/>
          <a:cs typeface="MS PGothic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  <a:ea typeface="MS PGothic" pitchFamily="34" charset="-128"/>
          <a:cs typeface="MS PGothic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76400"/>
            <a:ext cx="8153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Mastertextformat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  <a:ea typeface="ＭＳ Ｐゴシック" pitchFamily="96" charset="-128"/>
              </a:defRPr>
            </a:lvl1pPr>
          </a:lstStyle>
          <a:p>
            <a:pPr eaLnBrk="0" hangingPunct="0">
              <a:defRPr/>
            </a:pPr>
            <a:fld id="{5A237033-5C55-40DD-9B7F-A7F80B9337B9}" type="datetime4">
              <a:rPr lang="en-GB">
                <a:solidFill>
                  <a:srgbClr val="000000"/>
                </a:solidFill>
                <a:cs typeface="+mn-cs"/>
              </a:rPr>
              <a:pPr eaLnBrk="0" hangingPunct="0">
                <a:defRPr/>
              </a:pPr>
              <a:t>17 November 2017</a:t>
            </a:fld>
            <a:endParaRPr lang="en-GB">
              <a:solidFill>
                <a:srgbClr val="000000"/>
              </a:solidFill>
              <a:cs typeface="+mn-cs"/>
            </a:endParaRPr>
          </a:p>
        </p:txBody>
      </p:sp>
      <p:pic>
        <p:nvPicPr>
          <p:cNvPr id="1028" name="Picture 5" descr="eiopa_PLATFORM_segment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428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6" descr="eiopa_weiss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813" y="652465"/>
            <a:ext cx="2160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Line 7"/>
          <p:cNvSpPr>
            <a:spLocks noChangeShapeType="1"/>
          </p:cNvSpPr>
          <p:nvPr/>
        </p:nvSpPr>
        <p:spPr bwMode="auto">
          <a:xfrm>
            <a:off x="304800" y="63246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GB" sz="2400">
              <a:solidFill>
                <a:srgbClr val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1031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19063"/>
            <a:ext cx="6248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Mastertitelformat bearbeiten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 bwMode="auto">
          <a:xfrm>
            <a:off x="6724650" y="6324602"/>
            <a:ext cx="211455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ＭＳ Ｐゴシック" pitchFamily="96" charset="-128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eaLnBrk="0" hangingPunct="0">
              <a:defRPr/>
            </a:pPr>
            <a:fld id="{43194304-E636-4575-BCBF-9E3DBD07824D}" type="slidenum">
              <a:rPr lang="en-GB" smtClean="0">
                <a:solidFill>
                  <a:srgbClr val="000000"/>
                </a:solidFill>
              </a:rPr>
              <a:pPr eaLnBrk="0" hangingPunct="0">
                <a:defRPr/>
              </a:pPr>
              <a:t>‹#›</a:t>
            </a:fld>
            <a:endParaRPr lang="en-GB" sz="15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411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o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76400"/>
            <a:ext cx="8153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Mastertextformat bearbeiten</a:t>
            </a:r>
          </a:p>
          <a:p>
            <a:pPr lvl="1"/>
            <a:r>
              <a:rPr lang="en-GB" altLang="en-US" smtClean="0"/>
              <a:t>Zweite Ebene</a:t>
            </a:r>
          </a:p>
          <a:p>
            <a:pPr lvl="2"/>
            <a:r>
              <a:rPr lang="en-GB" altLang="en-US" smtClean="0"/>
              <a:t>Dritte Ebene</a:t>
            </a:r>
          </a:p>
          <a:p>
            <a:pPr lvl="3"/>
            <a:r>
              <a:rPr lang="en-GB" altLang="en-US" smtClean="0"/>
              <a:t>Vierte Ebene</a:t>
            </a:r>
          </a:p>
          <a:p>
            <a:pPr lvl="4"/>
            <a:r>
              <a:rPr lang="en-GB" altLang="en-US" smtClean="0"/>
              <a:t>Fünfte Ebene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008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000000"/>
                </a:solidFill>
                <a:latin typeface="+mn-lt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fld id="{9F8B1D25-BFBD-4E9C-8E56-8DA595453B12}" type="datetime4">
              <a:rPr lang="en-GB"/>
              <a:pPr>
                <a:defRPr/>
              </a:pPr>
              <a:t>17 November 2017</a:t>
            </a:fld>
            <a:endParaRPr lang="en-GB"/>
          </a:p>
        </p:txBody>
      </p:sp>
      <p:pic>
        <p:nvPicPr>
          <p:cNvPr id="2052" name="Picture 5" descr="eiopa_PLATFORM_segment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6" descr="eiopa_weiss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813" y="652463"/>
            <a:ext cx="2160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Line 7"/>
          <p:cNvSpPr>
            <a:spLocks noChangeShapeType="1"/>
          </p:cNvSpPr>
          <p:nvPr/>
        </p:nvSpPr>
        <p:spPr bwMode="auto">
          <a:xfrm>
            <a:off x="304800" y="63246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smtClean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2055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19063"/>
            <a:ext cx="6248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Mastertitelformat bearbeiten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 bwMode="auto">
          <a:xfrm>
            <a:off x="6724650" y="6324600"/>
            <a:ext cx="211455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ＭＳ Ｐゴシック" pitchFamily="96" charset="-128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eaLnBrk="0" hangingPunct="0">
              <a:defRPr/>
            </a:pPr>
            <a:fld id="{3C3E08E4-5D0B-44C7-A958-020C32AE64E9}" type="slidenum">
              <a:rPr lang="en-GB" smtClean="0">
                <a:solidFill>
                  <a:srgbClr val="000000"/>
                </a:solidFill>
              </a:rPr>
              <a:pPr eaLnBrk="0" hangingPunct="0">
                <a:defRPr/>
              </a:pPr>
              <a:t>‹#›</a:t>
            </a:fld>
            <a:endParaRPr lang="en-GB" sz="15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95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MS PGothic" pitchFamily="34" charset="-128"/>
          <a:cs typeface="MS PGothic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  <a:cs typeface="MS PGothic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  <a:cs typeface="MS PGothic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  <a:cs typeface="MS PGothic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  <a:cs typeface="MS PGothic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o"/>
        <a:defRPr sz="2000">
          <a:solidFill>
            <a:schemeClr val="tx1"/>
          </a:solidFill>
          <a:latin typeface="+mn-lt"/>
          <a:ea typeface="MS PGothic" pitchFamily="34" charset="-128"/>
          <a:cs typeface="MS PGothic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  <a:ea typeface="MS PGothic" pitchFamily="34" charset="-128"/>
          <a:cs typeface="MS PGothic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76400"/>
            <a:ext cx="8153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Mastertextformat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+mn-lt"/>
              </a:defRPr>
            </a:lvl1pPr>
          </a:lstStyle>
          <a:p>
            <a:pPr eaLnBrk="0" hangingPunct="0">
              <a:defRPr/>
            </a:pPr>
            <a:fld id="{1D566518-F08E-441E-8BBD-0007D42718EC}" type="slidenum">
              <a:rPr lang="en-GB">
                <a:solidFill>
                  <a:srgbClr val="000000"/>
                </a:solidFill>
                <a:ea typeface="ＭＳ Ｐゴシック" pitchFamily="96" charset="-128"/>
                <a:cs typeface="+mn-cs"/>
              </a:rPr>
              <a:pPr eaLnBrk="0" hangingPunct="0">
                <a:defRPr/>
              </a:pPr>
              <a:t>‹#›</a:t>
            </a:fld>
            <a:endParaRPr lang="en-GB" sz="1400" dirty="0">
              <a:solidFill>
                <a:srgbClr val="000000"/>
              </a:solidFill>
              <a:ea typeface="ＭＳ Ｐゴシック" pitchFamily="96" charset="-128"/>
              <a:cs typeface="+mn-cs"/>
            </a:endParaRPr>
          </a:p>
        </p:txBody>
      </p:sp>
      <p:pic>
        <p:nvPicPr>
          <p:cNvPr id="1029" name="Picture 5" descr="eiopa_PLATFORM_segment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eiopa_weiss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754813" y="652463"/>
            <a:ext cx="2160587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304800" y="63246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2400" dirty="0">
              <a:solidFill>
                <a:srgbClr val="000000"/>
              </a:solidFill>
              <a:ea typeface="ＭＳ Ｐゴシック" pitchFamily="96" charset="-128"/>
              <a:cs typeface="+mn-cs"/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19063"/>
            <a:ext cx="6248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669504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o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  <a:ea typeface="+mn-ea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1600">
          <a:solidFill>
            <a:schemeClr val="tx1"/>
          </a:solidFill>
          <a:latin typeface="+mn-lt"/>
          <a:ea typeface="+mn-ea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76400"/>
            <a:ext cx="8153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Mastertextformat bearbeiten</a:t>
            </a:r>
          </a:p>
          <a:p>
            <a:pPr lvl="1"/>
            <a:r>
              <a:rPr lang="en-GB" altLang="en-US" smtClean="0"/>
              <a:t>Zweite Ebene</a:t>
            </a:r>
          </a:p>
          <a:p>
            <a:pPr lvl="2"/>
            <a:r>
              <a:rPr lang="en-GB" altLang="en-US" smtClean="0"/>
              <a:t>Dritte Ebene</a:t>
            </a:r>
          </a:p>
          <a:p>
            <a:pPr lvl="3"/>
            <a:r>
              <a:rPr lang="en-GB" altLang="en-US" smtClean="0"/>
              <a:t>Vierte Ebene</a:t>
            </a:r>
          </a:p>
          <a:p>
            <a:pPr lvl="4"/>
            <a:r>
              <a:rPr lang="en-GB" altLang="en-US" smtClean="0"/>
              <a:t>Fünfte Ebene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008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000000"/>
                </a:solidFill>
                <a:latin typeface="+mn-lt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fld id="{886FAF5B-F9D5-4B16-A72D-0117A2A67DD8}" type="datetime4">
              <a:rPr lang="en-GB"/>
              <a:pPr>
                <a:defRPr/>
              </a:pPr>
              <a:t>17 November 2017</a:t>
            </a:fld>
            <a:endParaRPr lang="en-GB"/>
          </a:p>
        </p:txBody>
      </p:sp>
      <p:pic>
        <p:nvPicPr>
          <p:cNvPr id="5124" name="Picture 5" descr="eiopa_PLATFORM_segment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6" descr="eiopa_weiss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813" y="652463"/>
            <a:ext cx="2160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Line 7"/>
          <p:cNvSpPr>
            <a:spLocks noChangeShapeType="1"/>
          </p:cNvSpPr>
          <p:nvPr/>
        </p:nvSpPr>
        <p:spPr bwMode="auto">
          <a:xfrm>
            <a:off x="304800" y="63246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smtClean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51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19063"/>
            <a:ext cx="6248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Mastertitelformat bearbeiten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 bwMode="auto">
          <a:xfrm>
            <a:off x="6724650" y="6324600"/>
            <a:ext cx="211455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ＭＳ Ｐゴシック" pitchFamily="96" charset="-128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eaLnBrk="0" hangingPunct="0">
              <a:defRPr/>
            </a:pPr>
            <a:fld id="{12CB335D-250F-4831-A850-E5449008229C}" type="slidenum">
              <a:rPr lang="en-GB" smtClean="0">
                <a:solidFill>
                  <a:srgbClr val="000000"/>
                </a:solidFill>
              </a:rPr>
              <a:pPr eaLnBrk="0" hangingPunct="0">
                <a:defRPr/>
              </a:pPr>
              <a:t>‹#›</a:t>
            </a:fld>
            <a:endParaRPr lang="en-GB" sz="15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599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MS PGothic" pitchFamily="34" charset="-128"/>
          <a:cs typeface="MS PGothic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  <a:cs typeface="MS PGothic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  <a:cs typeface="MS PGothic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  <a:cs typeface="MS PGothic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  <a:cs typeface="MS PGothic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o"/>
        <a:defRPr sz="2000">
          <a:solidFill>
            <a:schemeClr val="tx1"/>
          </a:solidFill>
          <a:latin typeface="+mn-lt"/>
          <a:ea typeface="MS PGothic" pitchFamily="34" charset="-128"/>
          <a:cs typeface="MS PGothic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  <a:ea typeface="MS PGothic" pitchFamily="34" charset="-128"/>
          <a:cs typeface="MS PGothic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lazaro.cuesta@eiopa.europa.eu" TargetMode="External"/><Relationship Id="rId1" Type="http://schemas.openxmlformats.org/officeDocument/2006/relationships/slideLayout" Target="../slideLayouts/slideLayout4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2060848"/>
            <a:ext cx="7632848" cy="3040360"/>
          </a:xfrm>
        </p:spPr>
        <p:txBody>
          <a:bodyPr/>
          <a:lstStyle/>
          <a:p>
            <a:r>
              <a:rPr lang="de-DE" dirty="0" smtClean="0">
                <a:ea typeface="MS PGothic"/>
              </a:rPr>
              <a:t/>
            </a:r>
            <a:br>
              <a:rPr lang="de-DE" dirty="0" smtClean="0">
                <a:ea typeface="MS PGothic"/>
              </a:rPr>
            </a:br>
            <a:r>
              <a:rPr lang="de-DE" dirty="0">
                <a:ea typeface="MS PGothic"/>
              </a:rPr>
              <a:t/>
            </a:r>
            <a:br>
              <a:rPr lang="de-DE" dirty="0">
                <a:ea typeface="MS PGothic"/>
              </a:rPr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3200" b="1" dirty="0" smtClean="0"/>
              <a:t>PBS 16</a:t>
            </a:r>
            <a:r>
              <a:rPr lang="en-GB" sz="3200" b="1" dirty="0" smtClean="0"/>
              <a:t>: </a:t>
            </a:r>
            <a:r>
              <a:rPr lang="en-GB" sz="3200" b="1" dirty="0" err="1" smtClean="0"/>
              <a:t>Gestion</a:t>
            </a:r>
            <a:r>
              <a:rPr lang="en-GB" sz="3200" b="1" dirty="0" smtClean="0"/>
              <a:t> </a:t>
            </a:r>
            <a:r>
              <a:rPr lang="en-GB" sz="3200" b="1" dirty="0" smtClean="0"/>
              <a:t>de </a:t>
            </a:r>
            <a:r>
              <a:rPr lang="en-GB" sz="3200" b="1" dirty="0" err="1" smtClean="0"/>
              <a:t>riesgo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empresarial</a:t>
            </a:r>
            <a:r>
              <a:rPr lang="en-GB" sz="3200" b="1" dirty="0" smtClean="0"/>
              <a:t> para </a:t>
            </a:r>
            <a:r>
              <a:rPr lang="en-GB" sz="3200" b="1" dirty="0" err="1" smtClean="0"/>
              <a:t>efectos</a:t>
            </a:r>
            <a:r>
              <a:rPr lang="en-GB" sz="3200" b="1" dirty="0" smtClean="0"/>
              <a:t> de </a:t>
            </a:r>
            <a:r>
              <a:rPr lang="en-GB" sz="3200" b="1" dirty="0" err="1" smtClean="0"/>
              <a:t>solvencia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de-DE" dirty="0" smtClean="0">
              <a:ea typeface="MS PGothic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dirty="0">
                <a:solidFill>
                  <a:srgbClr val="FFFFFF"/>
                </a:solidFill>
                <a:ea typeface="MS PGothic"/>
              </a:rPr>
              <a:t>Montevideo (Uruguay), 29 Nov 2017</a:t>
            </a:r>
            <a:br>
              <a:rPr lang="en-GB" dirty="0">
                <a:solidFill>
                  <a:srgbClr val="FFFFFF"/>
                </a:solidFill>
                <a:ea typeface="MS PGothic"/>
              </a:rPr>
            </a:br>
            <a:r>
              <a:rPr lang="en-GB" dirty="0" err="1">
                <a:solidFill>
                  <a:srgbClr val="FFFFFF"/>
                </a:solidFill>
                <a:ea typeface="MS PGothic"/>
              </a:rPr>
              <a:t>Seminario</a:t>
            </a:r>
            <a:r>
              <a:rPr lang="en-GB" dirty="0">
                <a:solidFill>
                  <a:srgbClr val="FFFFFF"/>
                </a:solidFill>
                <a:ea typeface="MS PGothic"/>
              </a:rPr>
              <a:t> Regional </a:t>
            </a:r>
            <a:r>
              <a:rPr lang="en-GB" dirty="0" err="1">
                <a:solidFill>
                  <a:srgbClr val="FFFFFF"/>
                </a:solidFill>
                <a:ea typeface="MS PGothic"/>
              </a:rPr>
              <a:t>sobre</a:t>
            </a:r>
            <a:r>
              <a:rPr lang="en-GB" dirty="0">
                <a:solidFill>
                  <a:srgbClr val="FFFFFF"/>
                </a:solidFill>
                <a:ea typeface="MS PGothic"/>
              </a:rPr>
              <a:t> </a:t>
            </a:r>
            <a:r>
              <a:rPr lang="en-GB" dirty="0" err="1">
                <a:solidFill>
                  <a:srgbClr val="FFFFFF"/>
                </a:solidFill>
                <a:ea typeface="MS PGothic"/>
              </a:rPr>
              <a:t>Capacitacion</a:t>
            </a:r>
            <a:r>
              <a:rPr lang="en-GB" dirty="0">
                <a:solidFill>
                  <a:srgbClr val="FFFFFF"/>
                </a:solidFill>
                <a:ea typeface="MS PGothic"/>
              </a:rPr>
              <a:t> de </a:t>
            </a:r>
            <a:r>
              <a:rPr lang="en-GB" dirty="0" err="1">
                <a:solidFill>
                  <a:srgbClr val="FFFFFF"/>
                </a:solidFill>
                <a:ea typeface="MS PGothic"/>
              </a:rPr>
              <a:t>Supervisores</a:t>
            </a:r>
            <a:r>
              <a:rPr lang="en-GB" dirty="0">
                <a:solidFill>
                  <a:srgbClr val="FFFFFF"/>
                </a:solidFill>
                <a:ea typeface="MS PGothic"/>
              </a:rPr>
              <a:t> se Seguros de </a:t>
            </a:r>
            <a:r>
              <a:rPr lang="en-GB" dirty="0" err="1">
                <a:solidFill>
                  <a:srgbClr val="FFFFFF"/>
                </a:solidFill>
                <a:ea typeface="MS PGothic"/>
              </a:rPr>
              <a:t>Latinoamerica</a:t>
            </a:r>
            <a:r>
              <a:rPr lang="en-GB" dirty="0">
                <a:solidFill>
                  <a:srgbClr val="FFFFFF"/>
                </a:solidFill>
                <a:ea typeface="MS PGothic"/>
              </a:rPr>
              <a:t> </a:t>
            </a:r>
            <a:r>
              <a:rPr lang="en-GB" dirty="0" smtClean="0">
                <a:solidFill>
                  <a:srgbClr val="FFFFFF"/>
                </a:solidFill>
                <a:ea typeface="MS PGothic"/>
              </a:rPr>
              <a:t>ASSAL-IAIS</a:t>
            </a:r>
          </a:p>
          <a:p>
            <a:pPr eaLnBrk="1" hangingPunct="1"/>
            <a:endParaRPr lang="en-GB" dirty="0">
              <a:solidFill>
                <a:srgbClr val="FFFFFF"/>
              </a:solidFill>
              <a:ea typeface="MS PGothic"/>
            </a:endParaRPr>
          </a:p>
          <a:p>
            <a:pPr eaLnBrk="1" hangingPunct="1"/>
            <a:r>
              <a:rPr lang="de-DE" dirty="0" smtClean="0">
                <a:ea typeface="MS PGothic"/>
              </a:rPr>
              <a:t>Lazaro Cuesta</a:t>
            </a:r>
          </a:p>
        </p:txBody>
      </p:sp>
    </p:spTree>
    <p:extLst>
      <p:ext uri="{BB962C8B-B14F-4D97-AF65-F5344CB8AC3E}">
        <p14:creationId xmlns:p14="http://schemas.microsoft.com/office/powerpoint/2010/main" val="151071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800"/>
            <a:ext cx="8496300" cy="3985263"/>
          </a:xfrm>
        </p:spPr>
        <p:txBody>
          <a:bodyPr/>
          <a:lstStyle/>
          <a:p>
            <a:pPr marL="342900" lvl="1" indent="-342900" font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50000"/>
              <a:buFont typeface="Wingdings" panose="05000000000000000000" pitchFamily="2" charset="2"/>
              <a:buChar char="q"/>
              <a:defRPr/>
            </a:pPr>
            <a:r>
              <a:rPr lang="en-GB" b="1" dirty="0" smtClean="0">
                <a:cs typeface="+mn-cs"/>
              </a:rPr>
              <a:t>ORSA- </a:t>
            </a:r>
            <a:r>
              <a:rPr lang="en-GB" b="1" dirty="0" err="1" smtClean="0">
                <a:cs typeface="+mn-cs"/>
              </a:rPr>
              <a:t>Aspectos</a:t>
            </a:r>
            <a:r>
              <a:rPr lang="en-GB" b="1" dirty="0" smtClean="0">
                <a:cs typeface="+mn-cs"/>
              </a:rPr>
              <a:t> </a:t>
            </a:r>
            <a:r>
              <a:rPr lang="en-GB" b="1" dirty="0" err="1" smtClean="0">
                <a:cs typeface="+mn-cs"/>
              </a:rPr>
              <a:t>importantes</a:t>
            </a:r>
            <a:endParaRPr lang="en-GB" b="1" dirty="0">
              <a:cs typeface="+mn-cs"/>
            </a:endParaRPr>
          </a:p>
          <a:p>
            <a:pPr lvl="1" eaLnBrk="0" hangingPunct="0">
              <a:lnSpc>
                <a:spcPct val="150000"/>
              </a:lnSpc>
              <a:buClr>
                <a:srgbClr val="2D2D8A">
                  <a:lumMod val="75000"/>
                </a:srgbClr>
              </a:buClr>
              <a:buFont typeface="Wingdings" panose="05000000000000000000" pitchFamily="2" charset="2"/>
              <a:buChar char="Ø"/>
            </a:pPr>
            <a:r>
              <a:rPr lang="es-ES" altLang="en-US" sz="1800" dirty="0" smtClean="0">
                <a:solidFill>
                  <a:srgbClr val="000000"/>
                </a:solidFill>
                <a:ea typeface="ＭＳ Ｐゴシック" pitchFamily="96" charset="-128"/>
              </a:rPr>
              <a:t>Documentaci</a:t>
            </a:r>
            <a:r>
              <a:rPr lang="es-ES" altLang="en-US" sz="1800" dirty="0" smtClean="0">
                <a:solidFill>
                  <a:srgbClr val="000000"/>
                </a:solidFill>
                <a:ea typeface="Verdana"/>
                <a:cs typeface="Verdana"/>
              </a:rPr>
              <a:t>ón:</a:t>
            </a:r>
          </a:p>
          <a:p>
            <a:pPr lvl="2" eaLnBrk="0" hangingPunct="0">
              <a:lnSpc>
                <a:spcPct val="150000"/>
              </a:lnSpc>
              <a:buClr>
                <a:srgbClr val="2D2D8A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es-ES" altLang="en-US" dirty="0" err="1" smtClean="0">
                <a:solidFill>
                  <a:srgbClr val="000000"/>
                </a:solidFill>
                <a:ea typeface="Verdana"/>
                <a:cs typeface="Verdana"/>
              </a:rPr>
              <a:t>Politica</a:t>
            </a:r>
            <a:r>
              <a:rPr lang="es-ES" altLang="en-US" dirty="0" smtClean="0">
                <a:solidFill>
                  <a:srgbClr val="000000"/>
                </a:solidFill>
                <a:ea typeface="Verdana"/>
                <a:cs typeface="Verdana"/>
              </a:rPr>
              <a:t> de ORSA</a:t>
            </a:r>
          </a:p>
          <a:p>
            <a:pPr lvl="2" eaLnBrk="0" hangingPunct="0">
              <a:lnSpc>
                <a:spcPct val="150000"/>
              </a:lnSpc>
              <a:buClr>
                <a:srgbClr val="2D2D8A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es-ES" altLang="en-US" dirty="0" smtClean="0">
                <a:solidFill>
                  <a:srgbClr val="000000"/>
                </a:solidFill>
                <a:ea typeface="Verdana"/>
                <a:cs typeface="Verdana"/>
              </a:rPr>
              <a:t>Registros </a:t>
            </a:r>
          </a:p>
          <a:p>
            <a:pPr lvl="2" eaLnBrk="0" hangingPunct="0">
              <a:lnSpc>
                <a:spcPct val="150000"/>
              </a:lnSpc>
              <a:buClr>
                <a:srgbClr val="2D2D8A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es-ES" altLang="en-US" dirty="0" smtClean="0">
                <a:solidFill>
                  <a:srgbClr val="000000"/>
                </a:solidFill>
                <a:ea typeface="Verdana"/>
                <a:cs typeface="Verdana"/>
              </a:rPr>
              <a:t>Informe interno</a:t>
            </a:r>
          </a:p>
          <a:p>
            <a:pPr lvl="2" eaLnBrk="0" hangingPunct="0">
              <a:lnSpc>
                <a:spcPct val="150000"/>
              </a:lnSpc>
              <a:buClr>
                <a:srgbClr val="2D2D8A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es-ES" altLang="en-US" dirty="0" smtClean="0">
                <a:solidFill>
                  <a:srgbClr val="000000"/>
                </a:solidFill>
                <a:ea typeface="Verdana"/>
                <a:cs typeface="Verdana"/>
              </a:rPr>
              <a:t>Informe al supervisor</a:t>
            </a:r>
          </a:p>
          <a:p>
            <a:pPr lvl="1" eaLnBrk="0" hangingPunct="0">
              <a:lnSpc>
                <a:spcPct val="150000"/>
              </a:lnSpc>
              <a:buClr>
                <a:srgbClr val="2D2D8A">
                  <a:lumMod val="75000"/>
                </a:srgbClr>
              </a:buClr>
              <a:buFont typeface="Wingdings" panose="05000000000000000000" pitchFamily="2" charset="2"/>
              <a:buChar char="Ø"/>
            </a:pPr>
            <a:r>
              <a:rPr lang="es-ES" altLang="en-US" sz="1800" dirty="0" smtClean="0">
                <a:solidFill>
                  <a:srgbClr val="000000"/>
                </a:solidFill>
                <a:ea typeface="Verdana"/>
                <a:cs typeface="Verdana"/>
              </a:rPr>
              <a:t>Frecuencia: </a:t>
            </a:r>
          </a:p>
          <a:p>
            <a:pPr lvl="2" eaLnBrk="0" hangingPunct="0">
              <a:lnSpc>
                <a:spcPct val="150000"/>
              </a:lnSpc>
              <a:buClr>
                <a:srgbClr val="2D2D8A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es-ES" altLang="en-US" dirty="0" smtClean="0">
                <a:solidFill>
                  <a:srgbClr val="000000"/>
                </a:solidFill>
                <a:ea typeface="Verdana"/>
                <a:cs typeface="Verdana"/>
              </a:rPr>
              <a:t>ORSA regular</a:t>
            </a:r>
          </a:p>
          <a:p>
            <a:pPr lvl="2" eaLnBrk="0" hangingPunct="0">
              <a:lnSpc>
                <a:spcPct val="150000"/>
              </a:lnSpc>
              <a:buClr>
                <a:srgbClr val="2D2D8A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es-ES" altLang="en-US" dirty="0" smtClean="0">
                <a:solidFill>
                  <a:srgbClr val="000000"/>
                </a:solidFill>
                <a:ea typeface="Verdana"/>
                <a:cs typeface="Verdana"/>
              </a:rPr>
              <a:t>ORSA no regular</a:t>
            </a: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marL="852488" lvl="2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en-US" dirty="0" smtClean="0"/>
          </a:p>
          <a:p>
            <a:pPr marL="852488" lvl="2" indent="-274638" eaLnBrk="1" hangingPunct="1">
              <a:buClr>
                <a:srgbClr val="0070C0"/>
              </a:buClr>
              <a:buSzPct val="150000"/>
              <a:buFontTx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marL="852488" lvl="2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marL="852488" lvl="2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marL="852488" lvl="2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en-GB" dirty="0" smtClean="0"/>
          </a:p>
          <a:p>
            <a:pPr marL="452438" lvl="1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en-US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marL="452438" lvl="1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en-US" dirty="0" smtClean="0"/>
          </a:p>
          <a:p>
            <a:pPr marL="177800" lvl="1" indent="0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en-US" dirty="0" smtClean="0"/>
          </a:p>
          <a:p>
            <a:pPr marL="177800" lvl="1" indent="0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en-GB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err="1" smtClean="0"/>
              <a:t>Gesti</a:t>
            </a:r>
            <a:r>
              <a:rPr lang="en-GB" sz="3200" b="1" dirty="0" err="1" smtClean="0">
                <a:latin typeface="Verdana"/>
                <a:ea typeface="Verdana"/>
                <a:cs typeface="Verdana"/>
              </a:rPr>
              <a:t>ó</a:t>
            </a:r>
            <a:r>
              <a:rPr lang="en-GB" sz="3200" b="1" dirty="0" err="1" smtClean="0"/>
              <a:t>n</a:t>
            </a:r>
            <a:r>
              <a:rPr lang="en-GB" sz="3200" b="1" dirty="0" smtClean="0"/>
              <a:t> </a:t>
            </a:r>
            <a:r>
              <a:rPr lang="en-GB" sz="3200" b="1" dirty="0"/>
              <a:t>de </a:t>
            </a:r>
            <a:r>
              <a:rPr lang="en-GB" sz="3200" b="1" dirty="0" err="1" smtClean="0"/>
              <a:t>riesgos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21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484784"/>
            <a:ext cx="8153400" cy="4611216"/>
          </a:xfrm>
        </p:spPr>
        <p:txBody>
          <a:bodyPr/>
          <a:lstStyle/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s-ES" b="1" dirty="0"/>
              <a:t>Objetivos </a:t>
            </a:r>
            <a:r>
              <a:rPr lang="es-ES" b="1" dirty="0" smtClean="0"/>
              <a:t>de la supervisión del ORSA</a:t>
            </a:r>
            <a:endParaRPr lang="es-ES" b="1" dirty="0"/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es-ES" sz="2000" dirty="0"/>
              <a:t>asegurarse de que la empresa </a:t>
            </a:r>
            <a:r>
              <a:rPr lang="es-ES" sz="2000" u="sng" dirty="0"/>
              <a:t>haya realizado correctamente el ORSA</a:t>
            </a:r>
            <a:r>
              <a:rPr lang="es-ES" sz="2000" dirty="0"/>
              <a:t>, teniendo en cuenta el principio de proporcionalidad;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es-ES" sz="2000" dirty="0"/>
              <a:t>garantizar que </a:t>
            </a:r>
            <a:r>
              <a:rPr lang="es-ES" sz="2000" u="sng" dirty="0"/>
              <a:t>ORSA refleje adecuadamente </a:t>
            </a:r>
            <a:r>
              <a:rPr lang="es-ES" sz="2000" dirty="0"/>
              <a:t>la estrategia y </a:t>
            </a:r>
            <a:r>
              <a:rPr lang="es-ES" sz="2000" u="sng" dirty="0"/>
              <a:t>todos los riesgos clave</a:t>
            </a:r>
            <a:r>
              <a:rPr lang="es-ES" sz="2000" dirty="0"/>
              <a:t> del negocio y las necesidades de solvencia correspondientes, en la actualidad y en el período de proyección prospectiva definido;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es-ES" sz="2000" dirty="0"/>
              <a:t>comprender cómo el </a:t>
            </a:r>
            <a:r>
              <a:rPr lang="es-ES" sz="2000" u="sng" dirty="0"/>
              <a:t>ORSA alimenta el proceso de toma de decisiones</a:t>
            </a:r>
            <a:r>
              <a:rPr lang="es-ES" sz="2000" dirty="0"/>
              <a:t> de la </a:t>
            </a:r>
            <a:r>
              <a:rPr lang="es-ES" sz="2000" dirty="0" smtClean="0"/>
              <a:t>empresa</a:t>
            </a:r>
            <a:endParaRPr lang="es-ES" sz="2000" dirty="0"/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es-ES" sz="2000" dirty="0"/>
              <a:t>utilizar </a:t>
            </a:r>
            <a:r>
              <a:rPr lang="es-ES" sz="2000" u="sng" dirty="0"/>
              <a:t>ORSA en el proceso de revisión supervisora </a:t>
            </a:r>
            <a:r>
              <a:rPr lang="es-ES" sz="2000" dirty="0"/>
              <a:t>para identificar cualquier necesidad de que las empresas reevalúen su estrategia, modelo de negocio, apetito de riesgo, procesos o necesidades futuras de </a:t>
            </a:r>
            <a:r>
              <a:rPr lang="es-ES" sz="2000" dirty="0" smtClean="0"/>
              <a:t>capital</a:t>
            </a:r>
            <a:endParaRPr lang="es-ES" sz="20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GB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271463"/>
            <a:ext cx="6248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 Bold" pitchFamily="96" charset="0"/>
                <a:ea typeface="MS PGothic" pitchFamily="34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 Bold" pitchFamily="96" charset="0"/>
                <a:ea typeface="MS PGothic" pitchFamily="34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 Bold" pitchFamily="96" charset="0"/>
                <a:ea typeface="MS PGothic" pitchFamily="34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 Bold" pitchFamily="96" charset="0"/>
                <a:ea typeface="MS PGothic" pitchFamily="34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 Bold" pitchFamily="96" charset="0"/>
                <a:ea typeface="ＭＳ Ｐゴシック" pitchFamily="96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 Bold" pitchFamily="96" charset="0"/>
                <a:ea typeface="ＭＳ Ｐゴシック" pitchFamily="96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 Bold" pitchFamily="96" charset="0"/>
                <a:ea typeface="ＭＳ Ｐゴシック" pitchFamily="96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 Bold" pitchFamily="96" charset="0"/>
                <a:ea typeface="ＭＳ Ｐゴシック" pitchFamily="96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 Bold"/>
                <a:ea typeface="MS PGothic" pitchFamily="34" charset="-128"/>
                <a:cs typeface="+mj-cs"/>
              </a:rPr>
              <a:t>Gesti</a:t>
            </a:r>
            <a:r>
              <a:rPr kumimoji="0" lang="en-GB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Verdana"/>
                <a:cs typeface="Verdana"/>
              </a:rPr>
              <a:t>ó</a:t>
            </a:r>
            <a:r>
              <a:rPr kumimoji="0" lang="en-GB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 Bold"/>
                <a:ea typeface="MS PGothic" pitchFamily="34" charset="-128"/>
                <a:cs typeface="+mj-cs"/>
              </a:rPr>
              <a:t>n</a:t>
            </a:r>
            <a:r>
              <a:rPr kumimoji="0" lang="en-GB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 Bold"/>
                <a:ea typeface="MS PGothic" pitchFamily="34" charset="-128"/>
                <a:cs typeface="+mj-cs"/>
              </a:rPr>
              <a:t> de </a:t>
            </a:r>
            <a:r>
              <a:rPr kumimoji="0" lang="en-GB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 Bold"/>
                <a:ea typeface="MS PGothic" pitchFamily="34" charset="-128"/>
                <a:cs typeface="+mj-cs"/>
              </a:rPr>
              <a:t>riesgos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 Bold"/>
              <a:ea typeface="MS PGothic" pitchFamily="34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2740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ontent Placeholder 2"/>
          <p:cNvSpPr>
            <a:spLocks noGrp="1"/>
          </p:cNvSpPr>
          <p:nvPr>
            <p:ph idx="1"/>
          </p:nvPr>
        </p:nvSpPr>
        <p:spPr>
          <a:xfrm>
            <a:off x="533400" y="2349500"/>
            <a:ext cx="8153400" cy="37465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GB" altLang="en-US" sz="4000" b="1" smtClean="0"/>
              <a:t>Muchas gracias</a:t>
            </a:r>
          </a:p>
          <a:p>
            <a:pPr marL="0" indent="0">
              <a:buFontTx/>
              <a:buNone/>
            </a:pPr>
            <a:r>
              <a:rPr lang="en-GB" altLang="en-US" sz="1000" smtClean="0">
                <a:ea typeface="Calibri" pitchFamily="34" charset="0"/>
                <a:cs typeface="Times New Roman" pitchFamily="18" charset="0"/>
              </a:rPr>
              <a:t> </a:t>
            </a:r>
            <a:endParaRPr lang="en-GB" altLang="en-US" sz="10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en-GB" altLang="en-US" sz="1000" smtClean="0">
                <a:solidFill>
                  <a:srgbClr val="1F497D"/>
                </a:solidFill>
                <a:ea typeface="Times New Roman" pitchFamily="18" charset="0"/>
                <a:cs typeface="Calibri" pitchFamily="34" charset="0"/>
              </a:rPr>
              <a:t> </a:t>
            </a:r>
          </a:p>
          <a:p>
            <a:pPr marL="0" indent="0">
              <a:buFontTx/>
              <a:buNone/>
            </a:pPr>
            <a:endParaRPr lang="en-GB" altLang="en-US" sz="10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en-GB" altLang="en-US" sz="1400" smtClean="0">
                <a:solidFill>
                  <a:srgbClr val="1F497D"/>
                </a:solidFill>
                <a:ea typeface="Times New Roman" pitchFamily="18" charset="0"/>
                <a:cs typeface="Calibri" pitchFamily="34" charset="0"/>
              </a:rPr>
              <a:t>Lázaro Cuesta Barberá</a:t>
            </a:r>
            <a:endParaRPr lang="en-GB" altLang="en-US" sz="14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en-GB" altLang="en-US" sz="1400" smtClean="0">
                <a:solidFill>
                  <a:srgbClr val="1F497D"/>
                </a:solidFill>
                <a:ea typeface="Times New Roman" pitchFamily="18" charset="0"/>
                <a:cs typeface="Calibri" pitchFamily="34" charset="0"/>
              </a:rPr>
              <a:t>EIOPA</a:t>
            </a:r>
            <a:endParaRPr lang="en-GB" altLang="en-US" sz="14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en-GB" altLang="en-US" sz="1400" smtClean="0">
                <a:solidFill>
                  <a:srgbClr val="1F497D"/>
                </a:solidFill>
                <a:ea typeface="Times New Roman" pitchFamily="18" charset="0"/>
                <a:cs typeface="Calibri" pitchFamily="34" charset="0"/>
              </a:rPr>
              <a:t>European Insurance and Occupational Pensions Authority</a:t>
            </a:r>
            <a:endParaRPr lang="en-GB" altLang="en-US" sz="14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en-GB" altLang="en-US" sz="1400" smtClean="0">
                <a:solidFill>
                  <a:srgbClr val="1F497D"/>
                </a:solidFill>
                <a:ea typeface="Times New Roman" pitchFamily="18" charset="0"/>
                <a:cs typeface="Calibri" pitchFamily="34" charset="0"/>
              </a:rPr>
              <a:t>WesthafenTower | Westhafenplatz 1</a:t>
            </a:r>
            <a:endParaRPr lang="en-GB" altLang="en-US" sz="14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en-GB" altLang="en-US" sz="1400" smtClean="0">
                <a:solidFill>
                  <a:srgbClr val="1F497D"/>
                </a:solidFill>
                <a:ea typeface="Times New Roman" pitchFamily="18" charset="0"/>
                <a:cs typeface="Calibri" pitchFamily="34" charset="0"/>
              </a:rPr>
              <a:t>60327 Frankfurt am Main | </a:t>
            </a:r>
            <a:r>
              <a:rPr lang="en-US" altLang="en-US" sz="1400" smtClean="0">
                <a:solidFill>
                  <a:srgbClr val="1F497D"/>
                </a:solidFill>
                <a:ea typeface="Times New Roman" pitchFamily="18" charset="0"/>
                <a:cs typeface="Calibri" pitchFamily="34" charset="0"/>
              </a:rPr>
              <a:t>Germany</a:t>
            </a:r>
            <a:endParaRPr lang="en-GB" altLang="en-US" sz="14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en-US" altLang="en-US" sz="1400" smtClean="0">
                <a:solidFill>
                  <a:srgbClr val="1F497D"/>
                </a:solidFill>
                <a:ea typeface="Times New Roman" pitchFamily="18" charset="0"/>
                <a:cs typeface="Calibri" pitchFamily="34" charset="0"/>
              </a:rPr>
              <a:t> </a:t>
            </a:r>
          </a:p>
          <a:p>
            <a:pPr marL="0" indent="0">
              <a:buFontTx/>
              <a:buNone/>
            </a:pPr>
            <a:r>
              <a:rPr lang="en-US" altLang="en-US" sz="1400" smtClean="0">
                <a:solidFill>
                  <a:srgbClr val="1F497D"/>
                </a:solidFill>
                <a:ea typeface="Times New Roman" pitchFamily="18" charset="0"/>
                <a:cs typeface="Calibri" pitchFamily="34" charset="0"/>
              </a:rPr>
              <a:t>Tel: +49 69 9511 19-381</a:t>
            </a:r>
            <a:endParaRPr lang="en-GB" altLang="en-US" sz="14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en-US" altLang="en-US" sz="1400" smtClean="0">
                <a:solidFill>
                  <a:srgbClr val="1F497D"/>
                </a:solidFill>
                <a:ea typeface="Calibri" pitchFamily="34" charset="0"/>
                <a:cs typeface="Times New Roman" pitchFamily="18" charset="0"/>
              </a:rPr>
              <a:t>Email: </a:t>
            </a:r>
            <a:r>
              <a:rPr lang="en-US" altLang="en-US" sz="1400" smtClean="0">
                <a:solidFill>
                  <a:srgbClr val="1F497D"/>
                </a:solidFill>
                <a:ea typeface="Calibri" pitchFamily="34" charset="0"/>
                <a:cs typeface="Times New Roman" pitchFamily="18" charset="0"/>
                <a:hlinkClick r:id="rId2"/>
              </a:rPr>
              <a:t>lazaro.cuesta@eiopa.europa.eu</a:t>
            </a:r>
            <a:r>
              <a:rPr lang="en-US" altLang="en-US" sz="1400" smtClean="0">
                <a:solidFill>
                  <a:srgbClr val="1F497D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en-GB" altLang="en-US" sz="14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 algn="ctr">
              <a:buFontTx/>
              <a:buNone/>
            </a:pPr>
            <a:endParaRPr lang="en-GB" altLang="en-US" sz="1000" b="1" smtClean="0"/>
          </a:p>
        </p:txBody>
      </p:sp>
    </p:spTree>
    <p:extLst>
      <p:ext uri="{BB962C8B-B14F-4D97-AF65-F5344CB8AC3E}">
        <p14:creationId xmlns:p14="http://schemas.microsoft.com/office/powerpoint/2010/main" val="362338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err="1" smtClean="0"/>
              <a:t>Gesti</a:t>
            </a:r>
            <a:r>
              <a:rPr lang="en-GB" sz="3200" b="1" dirty="0" err="1" smtClean="0">
                <a:latin typeface="Verdana"/>
                <a:ea typeface="Verdana"/>
                <a:cs typeface="Verdana"/>
              </a:rPr>
              <a:t>ó</a:t>
            </a:r>
            <a:r>
              <a:rPr lang="en-GB" sz="3200" b="1" dirty="0" err="1" smtClean="0"/>
              <a:t>n</a:t>
            </a:r>
            <a:r>
              <a:rPr lang="en-GB" sz="3200" b="1" dirty="0" smtClean="0"/>
              <a:t> </a:t>
            </a:r>
            <a:r>
              <a:rPr lang="en-GB" sz="3200" b="1" dirty="0"/>
              <a:t>de </a:t>
            </a:r>
            <a:r>
              <a:rPr lang="en-GB" sz="3200" b="1" dirty="0" err="1" smtClean="0"/>
              <a:t>riesgos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657456" cy="4419600"/>
          </a:xfrm>
        </p:spPr>
        <p:txBody>
          <a:bodyPr/>
          <a:lstStyle/>
          <a:p>
            <a:pPr marL="0" indent="0">
              <a:buNone/>
            </a:pPr>
            <a:r>
              <a:rPr lang="en-GB" sz="4000" b="1" dirty="0" smtClean="0">
                <a:solidFill>
                  <a:srgbClr val="000000"/>
                </a:solidFill>
                <a:latin typeface="Calibri"/>
              </a:rPr>
              <a:t>PBS </a:t>
            </a:r>
            <a:r>
              <a:rPr lang="en-GB" sz="4000" b="1" dirty="0">
                <a:solidFill>
                  <a:srgbClr val="000000"/>
                </a:solidFill>
                <a:latin typeface="Calibri"/>
              </a:rPr>
              <a:t>16: </a:t>
            </a:r>
            <a:r>
              <a:rPr lang="en-GB" sz="3200" b="1" dirty="0" err="1">
                <a:latin typeface="Verdana Bold"/>
              </a:rPr>
              <a:t>Gestion</a:t>
            </a:r>
            <a:r>
              <a:rPr lang="en-GB" sz="3200" b="1" dirty="0">
                <a:latin typeface="Verdana Bold"/>
              </a:rPr>
              <a:t> de </a:t>
            </a:r>
            <a:r>
              <a:rPr lang="en-GB" sz="3200" b="1" dirty="0" err="1">
                <a:latin typeface="Verdana Bold"/>
              </a:rPr>
              <a:t>riesgo</a:t>
            </a:r>
            <a:r>
              <a:rPr lang="en-GB" sz="3200" b="1" dirty="0">
                <a:latin typeface="Verdana Bold"/>
              </a:rPr>
              <a:t> </a:t>
            </a:r>
            <a:r>
              <a:rPr lang="en-GB" sz="3200" b="1" dirty="0" err="1">
                <a:latin typeface="Verdana Bold"/>
              </a:rPr>
              <a:t>empresarial</a:t>
            </a:r>
            <a:r>
              <a:rPr lang="en-GB" sz="3200" b="1" dirty="0">
                <a:latin typeface="Verdana Bold"/>
              </a:rPr>
              <a:t> para </a:t>
            </a:r>
            <a:r>
              <a:rPr lang="en-GB" sz="3200" b="1" dirty="0" err="1">
                <a:latin typeface="Verdana Bold"/>
              </a:rPr>
              <a:t>efectos</a:t>
            </a:r>
            <a:r>
              <a:rPr lang="en-GB" sz="3200" b="1" dirty="0">
                <a:latin typeface="Verdana Bold"/>
              </a:rPr>
              <a:t> de </a:t>
            </a:r>
            <a:r>
              <a:rPr lang="en-GB" sz="3200" b="1" dirty="0" err="1" smtClean="0">
                <a:latin typeface="Verdana Bold"/>
              </a:rPr>
              <a:t>solvencia</a:t>
            </a:r>
            <a:endParaRPr lang="en-GB" sz="4000" dirty="0">
              <a:latin typeface="Calibri"/>
            </a:endParaRPr>
          </a:p>
          <a:p>
            <a:pPr marL="0" indent="0">
              <a:buNone/>
            </a:pPr>
            <a:r>
              <a:rPr lang="en-GB" sz="3200" i="1" dirty="0" smtClean="0">
                <a:latin typeface="Calibri"/>
              </a:rPr>
              <a:t>“</a:t>
            </a:r>
            <a:r>
              <a:rPr lang="es-ES" sz="3200" i="1" dirty="0">
                <a:latin typeface="Calibri"/>
              </a:rPr>
              <a:t>El régimen de supervisión e</a:t>
            </a:r>
            <a:r>
              <a:rPr lang="es-ES" sz="3200" i="1" dirty="0">
                <a:solidFill>
                  <a:srgbClr val="000000"/>
                </a:solidFill>
                <a:latin typeface="Calibri"/>
              </a:rPr>
              <a:t>stablece los requerimientos para la gestión de riesgos</a:t>
            </a:r>
          </a:p>
          <a:p>
            <a:pPr marL="0" indent="0">
              <a:buNone/>
            </a:pPr>
            <a:r>
              <a:rPr lang="es-ES" sz="3200" i="1" dirty="0">
                <a:solidFill>
                  <a:srgbClr val="000000"/>
                </a:solidFill>
                <a:latin typeface="Calibri"/>
              </a:rPr>
              <a:t>empresariales con propósitos de solvencia que requiere que los aseguradores</a:t>
            </a:r>
          </a:p>
          <a:p>
            <a:pPr marL="0" indent="0">
              <a:buNone/>
            </a:pPr>
            <a:r>
              <a:rPr lang="es-ES" sz="3200" i="1" dirty="0">
                <a:solidFill>
                  <a:srgbClr val="000000"/>
                </a:solidFill>
                <a:latin typeface="Calibri"/>
              </a:rPr>
              <a:t>consideren todos los riesgos relevantes y </a:t>
            </a:r>
            <a:r>
              <a:rPr lang="es-ES" sz="3200" i="1" dirty="0" smtClean="0">
                <a:solidFill>
                  <a:srgbClr val="000000"/>
                </a:solidFill>
                <a:latin typeface="Calibri"/>
              </a:rPr>
              <a:t>materiales</a:t>
            </a:r>
            <a:r>
              <a:rPr lang="en-GB" sz="3200" i="1" dirty="0" smtClean="0">
                <a:solidFill>
                  <a:srgbClr val="000000"/>
                </a:solidFill>
                <a:latin typeface="Calibri"/>
              </a:rPr>
              <a:t>” </a:t>
            </a:r>
            <a:r>
              <a:rPr lang="en-GB" sz="4000" dirty="0">
                <a:solidFill>
                  <a:srgbClr val="000000"/>
                </a:solidFill>
                <a:latin typeface="Calibri"/>
              </a:rPr>
              <a:t>	</a:t>
            </a:r>
          </a:p>
          <a:p>
            <a:pPr marL="0" indent="0" algn="ctr">
              <a:buNone/>
            </a:pPr>
            <a:endParaRPr lang="en-GB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162498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187450" y="1268413"/>
            <a:ext cx="7777163" cy="4248150"/>
          </a:xfrm>
        </p:spPr>
        <p:txBody>
          <a:bodyPr/>
          <a:lstStyle/>
          <a:p>
            <a:pPr marL="457200" lvl="1" indent="0" eaLnBrk="1" hangingPunct="1">
              <a:buFontTx/>
              <a:buNone/>
              <a:defRPr/>
            </a:pPr>
            <a:endParaRPr lang="de-DE" sz="700" dirty="0" smtClean="0"/>
          </a:p>
          <a:p>
            <a:pPr marL="852488" lvl="2" indent="-274638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de-DE" sz="2000" dirty="0" smtClean="0"/>
          </a:p>
          <a:p>
            <a:pPr marL="177800" lvl="1" indent="0" eaLnBrk="1" hangingPunct="1">
              <a:buClr>
                <a:srgbClr val="0070C0"/>
              </a:buClr>
              <a:buSzPct val="150000"/>
              <a:buFontTx/>
              <a:buNone/>
              <a:defRPr/>
            </a:pPr>
            <a:endParaRPr lang="de-DE" sz="1800" b="1" dirty="0"/>
          </a:p>
          <a:p>
            <a:pPr marL="1271588" lvl="3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de-DE" dirty="0" smtClean="0"/>
          </a:p>
          <a:p>
            <a:pPr marL="1271588" lvl="3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de-DE" dirty="0" smtClean="0"/>
          </a:p>
          <a:p>
            <a:pPr marL="852488" lvl="2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de-DE" dirty="0" smtClean="0"/>
          </a:p>
          <a:p>
            <a:pPr marL="177800" lvl="1" indent="0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de-DE" dirty="0" smtClean="0"/>
          </a:p>
        </p:txBody>
      </p:sp>
      <p:grpSp>
        <p:nvGrpSpPr>
          <p:cNvPr id="33796" name="Group 7"/>
          <p:cNvGrpSpPr>
            <a:grpSpLocks/>
          </p:cNvGrpSpPr>
          <p:nvPr/>
        </p:nvGrpSpPr>
        <p:grpSpPr bwMode="auto">
          <a:xfrm>
            <a:off x="1050925" y="1552575"/>
            <a:ext cx="6956425" cy="2884488"/>
            <a:chOff x="911424" y="1916832"/>
            <a:chExt cx="7332984" cy="4256856"/>
          </a:xfrm>
        </p:grpSpPr>
        <p:sp>
          <p:nvSpPr>
            <p:cNvPr id="3" name="Rectangle 2"/>
            <p:cNvSpPr/>
            <p:nvPr/>
          </p:nvSpPr>
          <p:spPr bwMode="auto">
            <a:xfrm>
              <a:off x="911424" y="3006232"/>
              <a:ext cx="2304318" cy="3167456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en-GB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3428256" y="3005336"/>
              <a:ext cx="2304256" cy="316835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en-GB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5940152" y="3005336"/>
              <a:ext cx="2304256" cy="316835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en-GB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" name="Isosceles Triangle 3"/>
            <p:cNvSpPr/>
            <p:nvPr/>
          </p:nvSpPr>
          <p:spPr bwMode="auto">
            <a:xfrm>
              <a:off x="928192" y="1916832"/>
              <a:ext cx="7316216" cy="914400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en-GB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160093" y="1710135"/>
            <a:ext cx="27244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800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SOLVENCIA II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33438" y="2313453"/>
            <a:ext cx="2287488" cy="21236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PILAR I</a:t>
            </a:r>
          </a:p>
          <a:p>
            <a:pPr algn="ctr">
              <a:spcBef>
                <a:spcPts val="600"/>
              </a:spcBef>
              <a:defRPr/>
            </a:pPr>
            <a:r>
              <a:rPr lang="en-GB" b="1" dirty="0" err="1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Requisitos</a:t>
            </a:r>
            <a:r>
              <a:rPr lang="en-GB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 </a:t>
            </a:r>
            <a:r>
              <a:rPr lang="en-GB" b="1" dirty="0" err="1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cuantitativos</a:t>
            </a:r>
            <a:endParaRPr lang="en-GB" b="1" dirty="0">
              <a:ln w="1905"/>
              <a:gradFill>
                <a:gsLst>
                  <a:gs pos="0">
                    <a:srgbClr val="2D2D8A">
                      <a:shade val="20000"/>
                      <a:satMod val="200000"/>
                    </a:srgbClr>
                  </a:gs>
                  <a:gs pos="78000">
                    <a:srgbClr val="2D2D8A">
                      <a:tint val="90000"/>
                      <a:shade val="89000"/>
                      <a:satMod val="220000"/>
                    </a:srgbClr>
                  </a:gs>
                  <a:gs pos="100000">
                    <a:srgbClr val="2D2D8A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rial" pitchFamily="34" charset="0"/>
            </a:endParaRPr>
          </a:p>
          <a:p>
            <a:pPr algn="ctr">
              <a:defRPr/>
            </a:pPr>
            <a:endParaRPr lang="en-GB" b="1" dirty="0">
              <a:ln w="1905"/>
              <a:gradFill>
                <a:gsLst>
                  <a:gs pos="0">
                    <a:srgbClr val="2D2D8A">
                      <a:shade val="20000"/>
                      <a:satMod val="200000"/>
                    </a:srgbClr>
                  </a:gs>
                  <a:gs pos="78000">
                    <a:srgbClr val="2D2D8A">
                      <a:tint val="90000"/>
                      <a:shade val="89000"/>
                      <a:satMod val="220000"/>
                    </a:srgbClr>
                  </a:gs>
                  <a:gs pos="100000">
                    <a:srgbClr val="2D2D8A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rial" pitchFamily="34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en-GB" dirty="0" err="1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Provisiones</a:t>
            </a:r>
            <a:r>
              <a:rPr lang="en-GB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 </a:t>
            </a:r>
            <a:r>
              <a:rPr lang="en-GB" dirty="0" err="1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técnicas</a:t>
            </a:r>
            <a:endParaRPr lang="en-GB" dirty="0">
              <a:ln w="1905"/>
              <a:gradFill>
                <a:gsLst>
                  <a:gs pos="0">
                    <a:srgbClr val="2D2D8A">
                      <a:shade val="20000"/>
                      <a:satMod val="200000"/>
                    </a:srgbClr>
                  </a:gs>
                  <a:gs pos="78000">
                    <a:srgbClr val="2D2D8A">
                      <a:tint val="90000"/>
                      <a:shade val="89000"/>
                      <a:satMod val="220000"/>
                    </a:srgbClr>
                  </a:gs>
                  <a:gs pos="100000">
                    <a:srgbClr val="2D2D8A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rial" pitchFamily="34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en-GB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SCR-MCR</a:t>
            </a:r>
          </a:p>
          <a:p>
            <a:pPr algn="ctr">
              <a:spcBef>
                <a:spcPts val="600"/>
              </a:spcBef>
              <a:defRPr/>
            </a:pPr>
            <a:r>
              <a:rPr lang="en-GB" dirty="0" err="1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Fondos</a:t>
            </a:r>
            <a:r>
              <a:rPr lang="en-GB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 </a:t>
            </a:r>
            <a:r>
              <a:rPr lang="en-GB" dirty="0" err="1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propios</a:t>
            </a:r>
            <a:endParaRPr lang="en-GB" dirty="0">
              <a:ln w="1905"/>
              <a:gradFill>
                <a:gsLst>
                  <a:gs pos="0">
                    <a:srgbClr val="2D2D8A">
                      <a:shade val="20000"/>
                      <a:satMod val="200000"/>
                    </a:srgbClr>
                  </a:gs>
                  <a:gs pos="78000">
                    <a:srgbClr val="2D2D8A">
                      <a:tint val="90000"/>
                      <a:shade val="89000"/>
                      <a:satMod val="220000"/>
                    </a:srgbClr>
                  </a:gs>
                  <a:gs pos="100000">
                    <a:srgbClr val="2D2D8A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98048" y="2326788"/>
            <a:ext cx="2304256" cy="204671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PILAR II</a:t>
            </a:r>
          </a:p>
          <a:p>
            <a:pPr algn="ctr">
              <a:spcBef>
                <a:spcPts val="600"/>
              </a:spcBef>
              <a:defRPr/>
            </a:pPr>
            <a:r>
              <a:rPr lang="en-GB" b="1" dirty="0" err="1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Requisitos</a:t>
            </a:r>
            <a:r>
              <a:rPr lang="en-GB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 </a:t>
            </a:r>
            <a:r>
              <a:rPr lang="en-GB" b="1" dirty="0" err="1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cualitativos</a:t>
            </a:r>
            <a:endParaRPr lang="en-GB" dirty="0">
              <a:ln w="1905"/>
              <a:gradFill>
                <a:gsLst>
                  <a:gs pos="0">
                    <a:srgbClr val="2D2D8A">
                      <a:shade val="20000"/>
                      <a:satMod val="200000"/>
                    </a:srgbClr>
                  </a:gs>
                  <a:gs pos="78000">
                    <a:srgbClr val="2D2D8A">
                      <a:tint val="90000"/>
                      <a:shade val="89000"/>
                      <a:satMod val="220000"/>
                    </a:srgbClr>
                  </a:gs>
                  <a:gs pos="100000">
                    <a:srgbClr val="2D2D8A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rial" pitchFamily="34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GB" dirty="0" err="1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Verdana"/>
              </a:rPr>
              <a:t>Órgano</a:t>
            </a:r>
            <a:r>
              <a:rPr lang="en-GB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 de </a:t>
            </a:r>
            <a:r>
              <a:rPr lang="en-GB" dirty="0" err="1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administraci</a:t>
            </a:r>
            <a:r>
              <a:rPr lang="en-GB" dirty="0" err="1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Verdana"/>
              </a:rPr>
              <a:t>ón</a:t>
            </a:r>
            <a:r>
              <a:rPr lang="en-GB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Verdana"/>
              </a:rPr>
              <a:t> </a:t>
            </a:r>
            <a:r>
              <a:rPr lang="en-GB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– </a:t>
            </a:r>
            <a:r>
              <a:rPr lang="en-GB" dirty="0" err="1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funciones</a:t>
            </a:r>
            <a:r>
              <a:rPr lang="en-GB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 clave </a:t>
            </a:r>
          </a:p>
          <a:p>
            <a:pPr>
              <a:spcBef>
                <a:spcPts val="600"/>
              </a:spcBef>
              <a:defRPr/>
            </a:pPr>
            <a:r>
              <a:rPr lang="en-GB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ORSA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92010" y="2333647"/>
            <a:ext cx="2304256" cy="17235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PILAR III</a:t>
            </a:r>
          </a:p>
          <a:p>
            <a:pPr algn="ctr">
              <a:defRPr/>
            </a:pPr>
            <a:r>
              <a:rPr lang="en-GB" b="1" dirty="0" err="1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Transparencia</a:t>
            </a:r>
            <a:endParaRPr lang="en-GB" b="1" dirty="0">
              <a:ln w="1905"/>
              <a:gradFill>
                <a:gsLst>
                  <a:gs pos="0">
                    <a:srgbClr val="2D2D8A">
                      <a:shade val="20000"/>
                      <a:satMod val="200000"/>
                    </a:srgbClr>
                  </a:gs>
                  <a:gs pos="78000">
                    <a:srgbClr val="2D2D8A">
                      <a:tint val="90000"/>
                      <a:shade val="89000"/>
                      <a:satMod val="220000"/>
                    </a:srgbClr>
                  </a:gs>
                  <a:gs pos="100000">
                    <a:srgbClr val="2D2D8A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rial" pitchFamily="34" charset="0"/>
            </a:endParaRPr>
          </a:p>
          <a:p>
            <a:pPr algn="ctr">
              <a:defRPr/>
            </a:pPr>
            <a:endParaRPr lang="en-GB" b="1" dirty="0">
              <a:ln w="1905"/>
              <a:gradFill>
                <a:gsLst>
                  <a:gs pos="0">
                    <a:srgbClr val="2D2D8A">
                      <a:shade val="20000"/>
                      <a:satMod val="200000"/>
                    </a:srgbClr>
                  </a:gs>
                  <a:gs pos="78000">
                    <a:srgbClr val="2D2D8A">
                      <a:tint val="90000"/>
                      <a:shade val="89000"/>
                      <a:satMod val="220000"/>
                    </a:srgbClr>
                  </a:gs>
                  <a:gs pos="100000">
                    <a:srgbClr val="2D2D8A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rial" pitchFamily="34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GB" dirty="0" err="1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Informaci</a:t>
            </a:r>
            <a:r>
              <a:rPr lang="en-GB" dirty="0" err="1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/>
                <a:ea typeface="Verdana"/>
                <a:cs typeface="Verdana"/>
              </a:rPr>
              <a:t>ón</a:t>
            </a:r>
            <a:r>
              <a:rPr lang="en-GB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/>
                <a:ea typeface="Verdana"/>
                <a:cs typeface="Verdana"/>
              </a:rPr>
              <a:t> al supervisor</a:t>
            </a:r>
            <a:endParaRPr lang="en-GB" dirty="0">
              <a:ln w="1905"/>
              <a:gradFill>
                <a:gsLst>
                  <a:gs pos="0">
                    <a:srgbClr val="2D2D8A">
                      <a:shade val="20000"/>
                      <a:satMod val="200000"/>
                    </a:srgbClr>
                  </a:gs>
                  <a:gs pos="78000">
                    <a:srgbClr val="2D2D8A">
                      <a:tint val="90000"/>
                      <a:shade val="89000"/>
                      <a:satMod val="220000"/>
                    </a:srgbClr>
                  </a:gs>
                  <a:gs pos="100000">
                    <a:srgbClr val="2D2D8A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rial" pitchFamily="34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GB" dirty="0" err="1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Informaci</a:t>
            </a:r>
            <a:r>
              <a:rPr lang="en-GB" dirty="0" err="1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/>
                <a:ea typeface="Verdana"/>
                <a:cs typeface="Verdana"/>
              </a:rPr>
              <a:t>ón</a:t>
            </a:r>
            <a:r>
              <a:rPr lang="en-GB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/>
                <a:ea typeface="Verdana"/>
                <a:cs typeface="Verdana"/>
              </a:rPr>
              <a:t> </a:t>
            </a:r>
            <a:r>
              <a:rPr lang="en-GB" dirty="0" err="1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/>
                <a:ea typeface="Verdana"/>
                <a:cs typeface="Verdana"/>
              </a:rPr>
              <a:t>pública</a:t>
            </a:r>
            <a:endParaRPr lang="en-GB" dirty="0">
              <a:ln w="1905"/>
              <a:gradFill>
                <a:gsLst>
                  <a:gs pos="0">
                    <a:srgbClr val="2D2D8A">
                      <a:shade val="20000"/>
                      <a:satMod val="200000"/>
                    </a:srgbClr>
                  </a:gs>
                  <a:gs pos="78000">
                    <a:srgbClr val="2D2D8A">
                      <a:tint val="90000"/>
                      <a:shade val="89000"/>
                      <a:satMod val="220000"/>
                    </a:srgbClr>
                  </a:gs>
                  <a:gs pos="100000">
                    <a:srgbClr val="2D2D8A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9750" y="4894263"/>
            <a:ext cx="8145463" cy="1200329"/>
          </a:xfrm>
          <a:prstGeom prst="rect">
            <a:avLst/>
          </a:prstGeom>
          <a:solidFill>
            <a:schemeClr val="bg2">
              <a:lumMod val="20000"/>
              <a:lumOff val="80000"/>
              <a:alpha val="41961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s-ES" sz="2400" dirty="0" smtClean="0">
                <a:solidFill>
                  <a:srgbClr val="000000"/>
                </a:solidFill>
              </a:rPr>
              <a:t>Sistema </a:t>
            </a:r>
            <a:r>
              <a:rPr lang="es-ES" sz="2400" dirty="0">
                <a:solidFill>
                  <a:srgbClr val="000000"/>
                </a:solidFill>
              </a:rPr>
              <a:t>de </a:t>
            </a:r>
            <a:r>
              <a:rPr lang="es-ES" sz="2400" dirty="0" smtClean="0">
                <a:solidFill>
                  <a:srgbClr val="000000"/>
                </a:solidFill>
              </a:rPr>
              <a:t>gesti</a:t>
            </a:r>
            <a:r>
              <a:rPr lang="es-ES" sz="2400" dirty="0" smtClean="0">
                <a:solidFill>
                  <a:srgbClr val="000000"/>
                </a:solidFill>
                <a:ea typeface="Verdana"/>
                <a:cs typeface="Verdana"/>
              </a:rPr>
              <a:t>ón de riesgos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s-ES" sz="2400" dirty="0" smtClean="0">
                <a:solidFill>
                  <a:srgbClr val="000000"/>
                </a:solidFill>
                <a:ea typeface="Verdana"/>
                <a:cs typeface="Verdana"/>
              </a:rPr>
              <a:t>Función de </a:t>
            </a:r>
            <a:r>
              <a:rPr lang="es-ES" sz="2400" dirty="0">
                <a:solidFill>
                  <a:srgbClr val="000000"/>
                </a:solidFill>
                <a:ea typeface="Verdana"/>
                <a:cs typeface="Verdana"/>
              </a:rPr>
              <a:t>gestión de riesgos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s-ES" altLang="en-US" sz="2400" dirty="0">
                <a:solidFill>
                  <a:srgbClr val="000000"/>
                </a:solidFill>
                <a:ea typeface="Verdana"/>
                <a:cs typeface="Verdana"/>
              </a:rPr>
              <a:t>Evaluación interna de riesgos y solvencia (ORSA)</a:t>
            </a:r>
            <a:r>
              <a:rPr lang="es-ES" sz="2400" dirty="0">
                <a:solidFill>
                  <a:srgbClr val="000000"/>
                </a:solidFill>
                <a:ea typeface="Verdana"/>
                <a:cs typeface="Verdana"/>
              </a:rPr>
              <a:t> </a:t>
            </a:r>
            <a:endParaRPr lang="en-GB" sz="2400" dirty="0">
              <a:solidFill>
                <a:srgbClr val="000000"/>
              </a:solidFill>
              <a:ea typeface="Verdana"/>
              <a:cs typeface="Verdana"/>
            </a:endParaRPr>
          </a:p>
        </p:txBody>
      </p:sp>
      <p:sp>
        <p:nvSpPr>
          <p:cNvPr id="14" name="Left-Right Arrow 13"/>
          <p:cNvSpPr/>
          <p:nvPr/>
        </p:nvSpPr>
        <p:spPr bwMode="auto">
          <a:xfrm rot="5400000">
            <a:off x="4244181" y="4387057"/>
            <a:ext cx="574675" cy="242888"/>
          </a:xfrm>
          <a:prstGeom prst="left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en-GB" sz="2400" b="1" dirty="0">
              <a:ln w="18000">
                <a:solidFill>
                  <a:srgbClr val="33339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err="1" smtClean="0"/>
              <a:t>Gesti</a:t>
            </a:r>
            <a:r>
              <a:rPr lang="en-GB" sz="3200" b="1" dirty="0" err="1" smtClean="0">
                <a:latin typeface="Verdana"/>
                <a:ea typeface="Verdana"/>
                <a:cs typeface="Verdana"/>
              </a:rPr>
              <a:t>ó</a:t>
            </a:r>
            <a:r>
              <a:rPr lang="en-GB" sz="3200" b="1" dirty="0" err="1" smtClean="0"/>
              <a:t>n</a:t>
            </a:r>
            <a:r>
              <a:rPr lang="en-GB" sz="3200" b="1" dirty="0" smtClean="0"/>
              <a:t> </a:t>
            </a:r>
            <a:r>
              <a:rPr lang="en-GB" sz="3200" b="1" dirty="0"/>
              <a:t>de </a:t>
            </a:r>
            <a:r>
              <a:rPr lang="en-GB" sz="3200" b="1" dirty="0" err="1" smtClean="0"/>
              <a:t>riesgos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093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84313"/>
            <a:ext cx="8496300" cy="2665412"/>
          </a:xfrm>
        </p:spPr>
        <p:txBody>
          <a:bodyPr/>
          <a:lstStyle/>
          <a:p>
            <a:pPr marL="457200" lvl="1" indent="0" eaLnBrk="1" hangingPunct="1">
              <a:buFontTx/>
              <a:buNone/>
              <a:defRPr/>
            </a:pPr>
            <a:endParaRPr lang="de-DE" sz="700" dirty="0" smtClean="0"/>
          </a:p>
          <a:p>
            <a:pPr marL="177800" lvl="1" indent="0" eaLnBrk="1" hangingPunct="1">
              <a:buClr>
                <a:srgbClr val="0070C0"/>
              </a:buClr>
              <a:buSzPct val="150000"/>
              <a:buFontTx/>
              <a:buNone/>
              <a:defRPr/>
            </a:pPr>
            <a:endParaRPr lang="de-DE" sz="1800" dirty="0" smtClean="0"/>
          </a:p>
          <a:p>
            <a:pPr marL="177800" lvl="1" indent="0" eaLnBrk="1" hangingPunct="1">
              <a:buClr>
                <a:srgbClr val="0070C0"/>
              </a:buClr>
              <a:buSzPct val="150000"/>
              <a:buFontTx/>
              <a:buNone/>
              <a:defRPr/>
            </a:pPr>
            <a:endParaRPr lang="de-DE" sz="1800" dirty="0" smtClean="0"/>
          </a:p>
          <a:p>
            <a:pPr marL="177800" lvl="1" indent="0" eaLnBrk="1" hangingPunct="1">
              <a:buClr>
                <a:srgbClr val="0070C0"/>
              </a:buClr>
              <a:buSzPct val="150000"/>
              <a:buFontTx/>
              <a:buNone/>
              <a:defRPr/>
            </a:pPr>
            <a:endParaRPr lang="de-DE" sz="1800" dirty="0" smtClean="0"/>
          </a:p>
          <a:p>
            <a:pPr marL="177800" lvl="1" indent="0" eaLnBrk="1" hangingPunct="1">
              <a:buClr>
                <a:srgbClr val="0070C0"/>
              </a:buClr>
              <a:buSzPct val="150000"/>
              <a:buFontTx/>
              <a:buNone/>
              <a:defRPr/>
            </a:pPr>
            <a:endParaRPr lang="de-DE" sz="1800" b="1" dirty="0" smtClean="0"/>
          </a:p>
          <a:p>
            <a:pPr marL="1271588" lvl="3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de-DE" dirty="0" smtClean="0"/>
          </a:p>
          <a:p>
            <a:pPr marL="1271588" lvl="3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de-DE" dirty="0" smtClean="0"/>
          </a:p>
          <a:p>
            <a:pPr marL="1271588" lvl="3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de-DE" dirty="0" smtClean="0"/>
          </a:p>
          <a:p>
            <a:pPr marL="1271588" lvl="3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de-DE" dirty="0" smtClean="0"/>
          </a:p>
          <a:p>
            <a:pPr marL="852488" lvl="2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de-DE" dirty="0" smtClean="0"/>
          </a:p>
          <a:p>
            <a:pPr marL="177800" lvl="1" indent="0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de-DE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002157"/>
              </p:ext>
            </p:extLst>
          </p:nvPr>
        </p:nvGraphicFramePr>
        <p:xfrm>
          <a:off x="323850" y="1773238"/>
          <a:ext cx="8496300" cy="3743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300"/>
              </a:tblGrid>
              <a:tr h="631052">
                <a:tc>
                  <a:txBody>
                    <a:bodyPr/>
                    <a:lstStyle/>
                    <a:p>
                      <a:pPr marL="1778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0C0"/>
                        </a:buClr>
                        <a:buSzPct val="150000"/>
                        <a:buFontTx/>
                        <a:buNone/>
                        <a:tabLst/>
                        <a:defRPr/>
                      </a:pPr>
                      <a:r>
                        <a:rPr kumimoji="0" lang="de-DE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</a:rPr>
                        <a:t>Solvencia II</a:t>
                      </a:r>
                    </a:p>
                  </a:txBody>
                  <a:tcPr marL="91433" marR="91433" marT="45710" marB="45710" anchor="ctr"/>
                </a:tc>
              </a:tr>
              <a:tr h="1056365">
                <a:tc>
                  <a:txBody>
                    <a:bodyPr/>
                    <a:lstStyle/>
                    <a:p>
                      <a:pPr marL="1778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0C0"/>
                        </a:buClr>
                        <a:buSzPct val="150000"/>
                        <a:buFontTx/>
                        <a:buNone/>
                        <a:tabLst/>
                        <a:defRPr/>
                      </a:pPr>
                      <a:r>
                        <a:rPr kumimoji="0" lang="de-DE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+mn-cs"/>
                        </a:rPr>
                        <a:t>Directiva SII</a:t>
                      </a:r>
                    </a:p>
                    <a:p>
                      <a:pPr marL="1778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0C0"/>
                        </a:buClr>
                        <a:buSzPct val="150000"/>
                        <a:buFontTx/>
                        <a:buNone/>
                        <a:tabLst/>
                        <a:defRPr/>
                      </a:pPr>
                      <a:r>
                        <a:rPr kumimoji="0" lang="de-DE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+mn-cs"/>
                        </a:rPr>
                        <a:t>Artículo </a:t>
                      </a:r>
                      <a:r>
                        <a:rPr kumimoji="0" lang="de-DE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+mn-cs"/>
                        </a:rPr>
                        <a:t>44:</a:t>
                      </a:r>
                      <a:r>
                        <a:rPr kumimoji="0" lang="es-ES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+mn-cs"/>
                        </a:rPr>
                        <a:t>Gestión de riesgos</a:t>
                      </a:r>
                      <a:endParaRPr kumimoji="0" lang="de-DE" sz="1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MS PGothic" pitchFamily="34" charset="-128"/>
                        <a:cs typeface="+mn-cs"/>
                      </a:endParaRPr>
                    </a:p>
                    <a:p>
                      <a:pPr marL="1778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0C0"/>
                        </a:buClr>
                        <a:buSzPct val="150000"/>
                        <a:buFontTx/>
                        <a:buNone/>
                        <a:tabLst/>
                        <a:defRPr/>
                      </a:pPr>
                      <a:r>
                        <a:rPr kumimoji="0" lang="de-DE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+mn-cs"/>
                        </a:rPr>
                        <a:t>Artículos </a:t>
                      </a:r>
                      <a:r>
                        <a:rPr kumimoji="0" lang="de-DE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+mn-cs"/>
                        </a:rPr>
                        <a:t>45:ORSA</a:t>
                      </a:r>
                      <a:endParaRPr kumimoji="0" lang="en-GB" sz="1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MS PGothic" pitchFamily="34" charset="-128"/>
                        <a:cs typeface="+mn-cs"/>
                      </a:endParaRPr>
                    </a:p>
                  </a:txBody>
                  <a:tcPr marL="91433" marR="91433" marT="45710" marB="45710" anchor="ctr"/>
                </a:tc>
              </a:tr>
              <a:tr h="1054893">
                <a:tc>
                  <a:txBody>
                    <a:bodyPr/>
                    <a:lstStyle/>
                    <a:p>
                      <a:pPr marL="1778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0C0"/>
                        </a:buClr>
                        <a:buSzPct val="150000"/>
                        <a:buFontTx/>
                        <a:buNone/>
                        <a:tabLst/>
                        <a:defRPr/>
                      </a:pPr>
                      <a:r>
                        <a:rPr kumimoji="0" lang="de-DE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+mn-cs"/>
                        </a:rPr>
                        <a:t>Reglamento SII</a:t>
                      </a:r>
                    </a:p>
                    <a:p>
                      <a:pPr marL="1778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0C0"/>
                        </a:buClr>
                        <a:buSzPct val="150000"/>
                        <a:buFontTx/>
                        <a:buNone/>
                        <a:tabLst/>
                        <a:defRPr/>
                      </a:pPr>
                      <a:r>
                        <a:rPr kumimoji="0" lang="de-DE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+mn-cs"/>
                        </a:rPr>
                        <a:t>Artículos </a:t>
                      </a:r>
                      <a:r>
                        <a:rPr kumimoji="0" lang="de-DE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+mn-cs"/>
                        </a:rPr>
                        <a:t>259-262:</a:t>
                      </a:r>
                      <a:r>
                        <a:rPr kumimoji="0" lang="es-ES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+mn-cs"/>
                        </a:rPr>
                        <a:t>Sistema de gestión de riesgos, </a:t>
                      </a:r>
                      <a:r>
                        <a:rPr kumimoji="0" lang="es-ES" sz="1800" b="0" i="0" u="none" strike="noStrike" kern="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+mn-cs"/>
                        </a:rPr>
                        <a:t>Áreas de gestión de riesgos, Necesidades globales de solvencia</a:t>
                      </a:r>
                      <a:endParaRPr kumimoji="0" lang="de-DE" sz="1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MS PGothic" pitchFamily="34" charset="-128"/>
                        <a:cs typeface="+mn-cs"/>
                      </a:endParaRPr>
                    </a:p>
                  </a:txBody>
                  <a:tcPr marL="91433" marR="91433" marT="45710" marB="45710" anchor="ctr"/>
                </a:tc>
              </a:tr>
              <a:tr h="1001684">
                <a:tc>
                  <a:txBody>
                    <a:bodyPr/>
                    <a:lstStyle/>
                    <a:p>
                      <a:pPr marL="1778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0C0"/>
                        </a:buClr>
                        <a:buSzPct val="150000"/>
                        <a:buFontTx/>
                        <a:buNone/>
                        <a:tabLst/>
                        <a:defRPr/>
                      </a:pPr>
                      <a:r>
                        <a:rPr kumimoji="0" lang="es-ES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+mn-cs"/>
                        </a:rPr>
                        <a:t>Directrices de EIOPA sobre ORSA</a:t>
                      </a:r>
                    </a:p>
                    <a:p>
                      <a:pPr marL="1778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0C0"/>
                        </a:buClr>
                        <a:buSzPct val="150000"/>
                        <a:buFontTx/>
                        <a:buNone/>
                        <a:tabLst/>
                        <a:defRPr/>
                      </a:pPr>
                      <a:r>
                        <a:rPr kumimoji="0" lang="es-ES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+mn-cs"/>
                        </a:rPr>
                        <a:t>Directrices </a:t>
                      </a:r>
                      <a:r>
                        <a:rPr kumimoji="0" lang="es-ES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+mn-cs"/>
                        </a:rPr>
                        <a:t>de EIOPA sobre el Sistema de gobernanza</a:t>
                      </a:r>
                      <a:endParaRPr kumimoji="0" lang="de-DE" sz="1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MS PGothic" pitchFamily="34" charset="-128"/>
                        <a:cs typeface="+mn-cs"/>
                      </a:endParaRPr>
                    </a:p>
                  </a:txBody>
                  <a:tcPr marL="91433" marR="91433" marT="45710" marB="45710" anchor="ctr"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err="1" smtClean="0"/>
              <a:t>Gesti</a:t>
            </a:r>
            <a:r>
              <a:rPr lang="en-GB" sz="3200" b="1" dirty="0" err="1" smtClean="0">
                <a:latin typeface="Verdana"/>
                <a:ea typeface="Verdana"/>
                <a:cs typeface="Verdana"/>
              </a:rPr>
              <a:t>ó</a:t>
            </a:r>
            <a:r>
              <a:rPr lang="en-GB" sz="3200" b="1" dirty="0" err="1" smtClean="0"/>
              <a:t>n</a:t>
            </a:r>
            <a:r>
              <a:rPr lang="en-GB" sz="3200" b="1" dirty="0" smtClean="0"/>
              <a:t> </a:t>
            </a:r>
            <a:r>
              <a:rPr lang="en-GB" sz="3200" b="1" dirty="0"/>
              <a:t>de </a:t>
            </a:r>
            <a:r>
              <a:rPr lang="en-GB" sz="3200" b="1" dirty="0" err="1" smtClean="0"/>
              <a:t>riesgos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13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08788"/>
            <a:ext cx="8496300" cy="4105275"/>
          </a:xfrm>
        </p:spPr>
        <p:txBody>
          <a:bodyPr/>
          <a:lstStyle/>
          <a:p>
            <a:pPr marL="0" lvl="0" indent="0" algn="just">
              <a:spcBef>
                <a:spcPct val="0"/>
              </a:spcBef>
              <a:buNone/>
            </a:pPr>
            <a:r>
              <a:rPr lang="en-US" sz="1900" b="1" dirty="0" smtClean="0"/>
              <a:t>Sistema </a:t>
            </a:r>
            <a:r>
              <a:rPr lang="es-ES" sz="1800" b="1" dirty="0" smtClean="0">
                <a:solidFill>
                  <a:srgbClr val="000000"/>
                </a:solidFill>
              </a:rPr>
              <a:t>de </a:t>
            </a:r>
            <a:r>
              <a:rPr lang="es-ES" sz="1800" b="1" dirty="0">
                <a:solidFill>
                  <a:srgbClr val="000000"/>
                </a:solidFill>
              </a:rPr>
              <a:t>gestión de riesgos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eficaz</a:t>
            </a:r>
            <a:r>
              <a:rPr lang="en-US" sz="1900" dirty="0" smtClean="0"/>
              <a:t>:</a:t>
            </a:r>
            <a:r>
              <a:rPr lang="en-US" sz="1900" b="1" dirty="0" smtClean="0"/>
              <a:t> </a:t>
            </a:r>
            <a:r>
              <a:rPr lang="es-ES" altLang="en-US" sz="1900" dirty="0"/>
              <a:t>estrategias, procesos y procedimientos de información necesarios para identificar, medir, vigilar, gestionar y notificar </a:t>
            </a:r>
            <a:r>
              <a:rPr lang="es-ES" altLang="en-US" sz="1900" dirty="0" smtClean="0"/>
              <a:t>los riesgos</a:t>
            </a:r>
            <a:r>
              <a:rPr lang="es-ES" altLang="en-US" sz="1900" dirty="0">
                <a:solidFill>
                  <a:srgbClr val="000000"/>
                </a:solidFill>
              </a:rPr>
              <a:t> </a:t>
            </a:r>
            <a:r>
              <a:rPr lang="es-ES" altLang="en-US" sz="1900" dirty="0" smtClean="0">
                <a:solidFill>
                  <a:srgbClr val="000000"/>
                </a:solidFill>
              </a:rPr>
              <a:t>(de </a:t>
            </a:r>
            <a:r>
              <a:rPr lang="es-ES" altLang="en-US" sz="1900" dirty="0">
                <a:solidFill>
                  <a:srgbClr val="000000"/>
                </a:solidFill>
              </a:rPr>
              <a:t>forma </a:t>
            </a:r>
            <a:r>
              <a:rPr lang="es-ES" altLang="en-US" sz="1900" dirty="0" smtClean="0">
                <a:solidFill>
                  <a:srgbClr val="000000"/>
                </a:solidFill>
              </a:rPr>
              <a:t>continua, a nivel individual y agregado y sus interdependencias)</a:t>
            </a:r>
            <a:r>
              <a:rPr lang="es-ES" altLang="en-US" sz="1900" dirty="0"/>
              <a:t>.</a:t>
            </a:r>
            <a:endParaRPr lang="en-US" sz="1900" dirty="0" smtClean="0"/>
          </a:p>
          <a:p>
            <a:pPr marL="852488" lvl="2" indent="-274638">
              <a:buClr>
                <a:srgbClr val="0070C0"/>
              </a:buClr>
              <a:buSzPct val="150000"/>
              <a:buNone/>
              <a:defRPr/>
            </a:pPr>
            <a:endParaRPr lang="en-US" dirty="0"/>
          </a:p>
          <a:p>
            <a:pPr marL="0" lvl="2" indent="0">
              <a:buClr>
                <a:srgbClr val="0070C0"/>
              </a:buClr>
              <a:buSzPct val="150000"/>
              <a:buNone/>
              <a:defRPr/>
            </a:pPr>
            <a:r>
              <a:rPr lang="en-GB" b="1" dirty="0" err="1" smtClean="0"/>
              <a:t>Ciclo</a:t>
            </a:r>
            <a:r>
              <a:rPr lang="en-GB" b="1" dirty="0" smtClean="0"/>
              <a:t> de</a:t>
            </a:r>
            <a:r>
              <a:rPr lang="es-ES" b="1" dirty="0">
                <a:solidFill>
                  <a:srgbClr val="000000"/>
                </a:solidFill>
                <a:cs typeface="+mn-cs"/>
              </a:rPr>
              <a:t> gestión de riesgos</a:t>
            </a:r>
            <a:r>
              <a:rPr lang="en-GB" b="1" dirty="0" smtClean="0"/>
              <a:t> </a:t>
            </a:r>
            <a:endParaRPr lang="en-GB" b="1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marL="852488" lvl="2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en-US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marL="852488" lvl="2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en-US" dirty="0" smtClean="0"/>
          </a:p>
          <a:p>
            <a:pPr marL="852488" lvl="2" indent="-274638" eaLnBrk="1" hangingPunct="1">
              <a:buClr>
                <a:srgbClr val="0070C0"/>
              </a:buClr>
              <a:buSzPct val="150000"/>
              <a:buFontTx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marL="852488" lvl="2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marL="852488" lvl="2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marL="852488" lvl="2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en-GB" dirty="0" smtClean="0"/>
          </a:p>
          <a:p>
            <a:pPr marL="452438" lvl="1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en-US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marL="452438" lvl="1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en-US" dirty="0" smtClean="0"/>
          </a:p>
          <a:p>
            <a:pPr marL="177800" lvl="1" indent="0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en-US" dirty="0" smtClean="0"/>
          </a:p>
          <a:p>
            <a:pPr marL="177800" lvl="1" indent="0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en-GB" dirty="0" smtClean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413264037"/>
              </p:ext>
            </p:extLst>
          </p:nvPr>
        </p:nvGraphicFramePr>
        <p:xfrm>
          <a:off x="1907704" y="3284984"/>
          <a:ext cx="6089545" cy="26046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err="1" smtClean="0"/>
              <a:t>Gesti</a:t>
            </a:r>
            <a:r>
              <a:rPr lang="en-GB" sz="3200" b="1" dirty="0" err="1" smtClean="0">
                <a:latin typeface="Verdana"/>
                <a:ea typeface="Verdana"/>
                <a:cs typeface="Verdana"/>
              </a:rPr>
              <a:t>ó</a:t>
            </a:r>
            <a:r>
              <a:rPr lang="en-GB" sz="3200" b="1" dirty="0" err="1" smtClean="0"/>
              <a:t>n</a:t>
            </a:r>
            <a:r>
              <a:rPr lang="en-GB" sz="3200" b="1" dirty="0" smtClean="0"/>
              <a:t> </a:t>
            </a:r>
            <a:r>
              <a:rPr lang="en-GB" sz="3200" b="1" dirty="0"/>
              <a:t>de </a:t>
            </a:r>
            <a:r>
              <a:rPr lang="en-GB" sz="3200" b="1" dirty="0" err="1" smtClean="0"/>
              <a:t>riesgos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811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08788"/>
            <a:ext cx="8496300" cy="4105275"/>
          </a:xfrm>
        </p:spPr>
        <p:txBody>
          <a:bodyPr/>
          <a:lstStyle/>
          <a:p>
            <a:pPr marL="342900" lvl="1" indent="-342900" font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50000"/>
              <a:buFont typeface="Wingdings" panose="05000000000000000000" pitchFamily="2" charset="2"/>
              <a:buChar char="q"/>
              <a:defRPr/>
            </a:pPr>
            <a:r>
              <a:rPr lang="es-ES" b="1" dirty="0">
                <a:cs typeface="+mn-cs"/>
              </a:rPr>
              <a:t>Áreas del </a:t>
            </a:r>
            <a:r>
              <a:rPr lang="en-US" b="1" dirty="0" err="1">
                <a:cs typeface="+mn-cs"/>
              </a:rPr>
              <a:t>s</a:t>
            </a:r>
            <a:r>
              <a:rPr lang="en-US" b="1" dirty="0" err="1">
                <a:cs typeface="+mn-cs"/>
              </a:rPr>
              <a:t>istema</a:t>
            </a:r>
            <a:r>
              <a:rPr lang="en-US" b="1" dirty="0">
                <a:cs typeface="+mn-cs"/>
              </a:rPr>
              <a:t> </a:t>
            </a:r>
            <a:r>
              <a:rPr lang="es-ES" b="1" dirty="0">
                <a:cs typeface="+mn-cs"/>
              </a:rPr>
              <a:t>de gestión de </a:t>
            </a:r>
            <a:r>
              <a:rPr lang="es-ES" b="1" dirty="0">
                <a:cs typeface="+mn-cs"/>
              </a:rPr>
              <a:t>riesgos</a:t>
            </a:r>
            <a:endParaRPr lang="en-US" b="1" dirty="0">
              <a:cs typeface="+mn-cs"/>
            </a:endParaRPr>
          </a:p>
          <a:p>
            <a:pPr marL="0" font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000"/>
              <a:buFont typeface="Wingdings" panose="05000000000000000000" pitchFamily="2" charset="2"/>
              <a:buChar char="Ø"/>
            </a:pPr>
            <a:r>
              <a:rPr lang="es-ES" sz="2000" dirty="0"/>
              <a:t>suscripción y constitución de reservas;</a:t>
            </a:r>
            <a:endParaRPr lang="en-GB" sz="2000" dirty="0"/>
          </a:p>
          <a:p>
            <a:pPr marL="0" font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gestión de activos y pasivos;</a:t>
            </a:r>
            <a:endParaRPr lang="en-GB" sz="2000" dirty="0"/>
          </a:p>
          <a:p>
            <a:pPr marL="0" font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inversiones, en particular, derivados y compromisos similares;</a:t>
            </a:r>
            <a:endParaRPr lang="en-GB" sz="2000" dirty="0"/>
          </a:p>
          <a:p>
            <a:pPr marL="0" font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gestión del riesgo de liquidez y de concentración;</a:t>
            </a:r>
            <a:endParaRPr lang="en-GB" sz="2000" dirty="0"/>
          </a:p>
          <a:p>
            <a:pPr marL="0" font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gestión del riesgo operativo;</a:t>
            </a:r>
            <a:endParaRPr lang="en-GB" sz="2000" dirty="0"/>
          </a:p>
          <a:p>
            <a:pPr marL="0" font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reaseguro y otras técnicas de reducción del riesgo</a:t>
            </a:r>
            <a:endParaRPr lang="en-GB" sz="2000" dirty="0"/>
          </a:p>
          <a:p>
            <a:pPr marL="852488" lvl="2" indent="-274638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en-US" dirty="0" smtClean="0"/>
          </a:p>
          <a:p>
            <a:pPr marL="852488" lvl="2" indent="-274638" eaLnBrk="1" hangingPunct="1">
              <a:buClr>
                <a:srgbClr val="0070C0"/>
              </a:buClr>
              <a:buSzPct val="150000"/>
              <a:buFontTx/>
              <a:buNone/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marL="852488" lvl="2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en-US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marL="852488" lvl="2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en-US" dirty="0" smtClean="0"/>
          </a:p>
          <a:p>
            <a:pPr marL="852488" lvl="2" indent="-274638" eaLnBrk="1" hangingPunct="1">
              <a:buClr>
                <a:srgbClr val="0070C0"/>
              </a:buClr>
              <a:buSzPct val="150000"/>
              <a:buFontTx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marL="852488" lvl="2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marL="852488" lvl="2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marL="852488" lvl="2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en-GB" dirty="0" smtClean="0"/>
          </a:p>
          <a:p>
            <a:pPr marL="452438" lvl="1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en-US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marL="452438" lvl="1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en-US" dirty="0" smtClean="0"/>
          </a:p>
          <a:p>
            <a:pPr marL="177800" lvl="1" indent="0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en-US" dirty="0" smtClean="0"/>
          </a:p>
          <a:p>
            <a:pPr marL="177800" lvl="1" indent="0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en-GB" dirty="0" smtClean="0"/>
          </a:p>
        </p:txBody>
      </p:sp>
      <p:pic>
        <p:nvPicPr>
          <p:cNvPr id="14340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653136"/>
            <a:ext cx="2087562" cy="2089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err="1" smtClean="0"/>
              <a:t>Gesti</a:t>
            </a:r>
            <a:r>
              <a:rPr lang="en-GB" sz="3200" b="1" dirty="0" err="1" smtClean="0">
                <a:latin typeface="Verdana"/>
                <a:ea typeface="Verdana"/>
                <a:cs typeface="Verdana"/>
              </a:rPr>
              <a:t>ó</a:t>
            </a:r>
            <a:r>
              <a:rPr lang="en-GB" sz="3200" b="1" dirty="0" err="1" smtClean="0"/>
              <a:t>n</a:t>
            </a:r>
            <a:r>
              <a:rPr lang="en-GB" sz="3200" b="1" dirty="0" smtClean="0"/>
              <a:t> </a:t>
            </a:r>
            <a:r>
              <a:rPr lang="en-GB" sz="3200" b="1" dirty="0"/>
              <a:t>de </a:t>
            </a:r>
            <a:r>
              <a:rPr lang="en-GB" sz="3200" b="1" dirty="0" err="1" smtClean="0"/>
              <a:t>riesgos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864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107007"/>
              </p:ext>
            </p:extLst>
          </p:nvPr>
        </p:nvGraphicFramePr>
        <p:xfrm>
          <a:off x="395536" y="1526858"/>
          <a:ext cx="8208912" cy="4670122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2896289"/>
                <a:gridCol w="5312623"/>
              </a:tblGrid>
              <a:tr h="2688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 err="1" smtClean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Referencia</a:t>
                      </a:r>
                      <a:endParaRPr lang="en-GB" sz="1600" dirty="0">
                        <a:solidFill>
                          <a:sysClr val="windowText" lastClr="000000">
                            <a:hueOff val="0"/>
                            <a:satOff val="0"/>
                            <a:lumOff val="0"/>
                            <a:alphaOff val="0"/>
                          </a:sys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err="1" smtClean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Tareas</a:t>
                      </a:r>
                      <a:r>
                        <a:rPr lang="en-GB" sz="1600" b="1" baseline="0" dirty="0" smtClean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de la </a:t>
                      </a:r>
                      <a:r>
                        <a:rPr lang="en-GB" sz="1600" b="1" baseline="0" dirty="0" err="1" smtClean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funci</a:t>
                      </a:r>
                      <a:r>
                        <a:rPr lang="en-GB" sz="1600" b="1" baseline="0" dirty="0" err="1" smtClean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/>
                          <a:ea typeface="Verdana"/>
                          <a:cs typeface="Verdana"/>
                        </a:rPr>
                        <a:t>ón</a:t>
                      </a:r>
                      <a:r>
                        <a:rPr lang="en-GB" sz="1600" b="1" baseline="0" dirty="0" smtClean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/>
                          <a:ea typeface="Verdana"/>
                          <a:cs typeface="Verdana"/>
                        </a:rPr>
                        <a:t> de </a:t>
                      </a:r>
                      <a:r>
                        <a:rPr kumimoji="0" lang="es-E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gestión de riesgos</a:t>
                      </a:r>
                      <a:endParaRPr kumimoji="0" lang="en-GB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>
                            <a:hueOff val="0"/>
                            <a:satOff val="0"/>
                            <a:lumOff val="0"/>
                            <a:alphaOff val="0"/>
                          </a:sysClr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350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600" b="0" kern="1200" noProof="0" dirty="0" smtClean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Artículo</a:t>
                      </a:r>
                      <a:r>
                        <a:rPr lang="en-GB" sz="1600" b="0" kern="1200" noProof="0" dirty="0" smtClean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GB" sz="1600" b="0" kern="1200" dirty="0" smtClean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269 </a:t>
                      </a:r>
                      <a:r>
                        <a:rPr lang="en-GB" sz="1600" b="0" dirty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(1) (a</a:t>
                      </a:r>
                      <a:r>
                        <a:rPr lang="en-GB" sz="1600" b="0" dirty="0" smtClean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r>
                        <a:rPr lang="en-GB" sz="1600" b="0" baseline="0" dirty="0" smtClean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GB" sz="1600" b="0" baseline="0" dirty="0" err="1" smtClean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Reglamento</a:t>
                      </a:r>
                      <a:r>
                        <a:rPr lang="en-GB" sz="1600" b="0" baseline="0" dirty="0" smtClean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SII</a:t>
                      </a:r>
                      <a:endParaRPr lang="en-GB" sz="1600" b="0" dirty="0">
                        <a:solidFill>
                          <a:sysClr val="windowText" lastClr="000000">
                            <a:hueOff val="0"/>
                            <a:satOff val="0"/>
                            <a:lumOff val="0"/>
                            <a:alphaOff val="0"/>
                          </a:sys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kern="1200" dirty="0" smtClean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Asistencia al órgano de administración</a:t>
                      </a:r>
                      <a:r>
                        <a:rPr lang="es-ES" sz="1600" kern="1200" baseline="0" dirty="0" smtClean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600" kern="1200" dirty="0" smtClean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 a las demás funciones de cara al funcionamiento eficaz del sistema de gestión de riesgos</a:t>
                      </a:r>
                      <a:endParaRPr lang="en-GB" sz="1600" kern="1200" dirty="0">
                        <a:solidFill>
                          <a:sysClr val="windowText" lastClr="000000">
                            <a:hueOff val="0"/>
                            <a:satOff val="0"/>
                            <a:lumOff val="0"/>
                            <a:alphaOff val="0"/>
                          </a:sys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4335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de-DE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Artículo</a:t>
                      </a:r>
                      <a:r>
                        <a:rPr lang="en-GB" sz="1600" b="0" dirty="0" smtClean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269 </a:t>
                      </a:r>
                      <a:r>
                        <a:rPr lang="en-GB" sz="1600" b="0" dirty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(1) (b) </a:t>
                      </a:r>
                      <a:r>
                        <a:rPr lang="en-GB" sz="1600" b="0" dirty="0" smtClean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RSII</a:t>
                      </a:r>
                      <a:endParaRPr lang="en-GB" sz="1600" b="0" dirty="0">
                        <a:solidFill>
                          <a:sysClr val="windowText" lastClr="000000">
                            <a:hueOff val="0"/>
                            <a:satOff val="0"/>
                            <a:lumOff val="0"/>
                            <a:alphaOff val="0"/>
                          </a:sys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kern="1200" dirty="0" smtClean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Seguimiento del sistema de gestión de riesgos </a:t>
                      </a:r>
                      <a:endParaRPr lang="en-GB" sz="1600" kern="1200" dirty="0">
                        <a:solidFill>
                          <a:sysClr val="windowText" lastClr="000000">
                            <a:hueOff val="0"/>
                            <a:satOff val="0"/>
                            <a:lumOff val="0"/>
                            <a:alphaOff val="0"/>
                          </a:sys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5376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de-DE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Artículo </a:t>
                      </a:r>
                      <a:r>
                        <a:rPr lang="en-GB" sz="1600" b="0" dirty="0" smtClean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269 </a:t>
                      </a:r>
                      <a:r>
                        <a:rPr lang="en-GB" sz="1600" b="0" dirty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(1) (c) </a:t>
                      </a:r>
                      <a:r>
                        <a:rPr lang="en-GB" sz="1600" b="0" dirty="0" smtClean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RSII</a:t>
                      </a:r>
                      <a:endParaRPr lang="en-GB" sz="1600" b="0" dirty="0">
                        <a:solidFill>
                          <a:sysClr val="windowText" lastClr="000000">
                            <a:hueOff val="0"/>
                            <a:satOff val="0"/>
                            <a:lumOff val="0"/>
                            <a:alphaOff val="0"/>
                          </a:sys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kern="1200" dirty="0" smtClean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Seguimiento del perfil de riesgo general de la empresa en su conjunto</a:t>
                      </a:r>
                      <a:endParaRPr lang="en-GB" sz="1600" kern="1200" dirty="0">
                        <a:solidFill>
                          <a:sysClr val="windowText" lastClr="000000">
                            <a:hueOff val="0"/>
                            <a:satOff val="0"/>
                            <a:lumOff val="0"/>
                            <a:alphaOff val="0"/>
                          </a:sys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1439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0" dirty="0" err="1" smtClean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Artículo</a:t>
                      </a:r>
                      <a:r>
                        <a:rPr lang="en-GB" sz="1600" b="0" dirty="0" smtClean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269 </a:t>
                      </a:r>
                      <a:r>
                        <a:rPr lang="en-GB" sz="1600" b="0" dirty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(1) (d) </a:t>
                      </a:r>
                      <a:r>
                        <a:rPr lang="en-GB" sz="1600" b="0" dirty="0" smtClean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RSII</a:t>
                      </a:r>
                      <a:endParaRPr lang="en-GB" sz="1600" b="0" dirty="0">
                        <a:solidFill>
                          <a:sysClr val="windowText" lastClr="000000">
                            <a:hueOff val="0"/>
                            <a:satOff val="0"/>
                            <a:lumOff val="0"/>
                            <a:alphaOff val="0"/>
                          </a:sys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kern="1200" dirty="0" smtClean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Presentación de información detallada sobre las exposiciones a riesgos y el asesoramiento del órgano de administración, incluso en relación con temas estratégicos</a:t>
                      </a:r>
                      <a:endParaRPr lang="en-GB" sz="1600" kern="1200" dirty="0">
                        <a:solidFill>
                          <a:sysClr val="windowText" lastClr="000000">
                            <a:hueOff val="0"/>
                            <a:satOff val="0"/>
                            <a:lumOff val="0"/>
                            <a:alphaOff val="0"/>
                          </a:sys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5376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de-DE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Artículo</a:t>
                      </a:r>
                      <a:r>
                        <a:rPr lang="en-GB" sz="1600" b="0" dirty="0" smtClean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GB" sz="1600" b="0" dirty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269 (1) (e) </a:t>
                      </a:r>
                      <a:r>
                        <a:rPr lang="en-GB" sz="1600" b="0" dirty="0" smtClean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RSII</a:t>
                      </a:r>
                      <a:endParaRPr lang="en-GB" sz="1600" b="0" dirty="0">
                        <a:solidFill>
                          <a:sysClr val="windowText" lastClr="000000">
                            <a:hueOff val="0"/>
                            <a:satOff val="0"/>
                            <a:lumOff val="0"/>
                            <a:alphaOff val="0"/>
                          </a:sys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kern="1200" dirty="0" smtClean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Identificación y evaluación de los riesgos emergentes</a:t>
                      </a:r>
                      <a:endParaRPr lang="en-GB" sz="1600" kern="1200" dirty="0">
                        <a:solidFill>
                          <a:sysClr val="windowText" lastClr="000000">
                            <a:hueOff val="0"/>
                            <a:satOff val="0"/>
                            <a:lumOff val="0"/>
                            <a:alphaOff val="0"/>
                          </a:sys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7015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de-DE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Artículo </a:t>
                      </a:r>
                      <a:r>
                        <a:rPr lang="en-GB" sz="1600" b="0" dirty="0" smtClean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 </a:t>
                      </a:r>
                      <a:r>
                        <a:rPr lang="en-GB" sz="1600" b="0" dirty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(5) </a:t>
                      </a:r>
                      <a:r>
                        <a:rPr lang="en-GB" sz="1600" b="0" dirty="0" smtClean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DSII</a:t>
                      </a:r>
                      <a:r>
                        <a:rPr lang="en-GB" sz="1600" b="0" baseline="0" dirty="0" smtClean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y </a:t>
                      </a:r>
                      <a:r>
                        <a:rPr kumimoji="0" lang="de-DE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Artículo</a:t>
                      </a:r>
                      <a:r>
                        <a:rPr lang="en-GB" sz="1600" b="0" dirty="0" smtClean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GB" sz="1600" b="0" dirty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269 (2) (</a:t>
                      </a:r>
                      <a:r>
                        <a:rPr lang="en-GB" sz="1600" b="0" dirty="0" smtClean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a)</a:t>
                      </a:r>
                      <a:r>
                        <a:rPr lang="en-GB" sz="1600" b="0" baseline="0" dirty="0" smtClean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GB" sz="1600" b="0" dirty="0" smtClean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</a:t>
                      </a:r>
                      <a:r>
                        <a:rPr lang="en-GB" sz="1600" b="0" baseline="0" dirty="0" smtClean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GB" sz="1600" b="0" dirty="0" smtClean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(b</a:t>
                      </a:r>
                      <a:r>
                        <a:rPr lang="en-GB" sz="1600" b="0" dirty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 </a:t>
                      </a:r>
                      <a:r>
                        <a:rPr lang="en-GB" sz="1600" b="0" dirty="0" smtClean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RSII</a:t>
                      </a:r>
                      <a:endParaRPr lang="en-GB" sz="1600" b="0" dirty="0">
                        <a:solidFill>
                          <a:sysClr val="windowText" lastClr="000000">
                            <a:hueOff val="0"/>
                            <a:satOff val="0"/>
                            <a:lumOff val="0"/>
                            <a:alphaOff val="0"/>
                          </a:sys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kern="1200" dirty="0" err="1" smtClean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Diseño</a:t>
                      </a:r>
                      <a:r>
                        <a:rPr lang="en-GB" sz="1600" kern="1200" dirty="0" smtClean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 </a:t>
                      </a:r>
                      <a:r>
                        <a:rPr lang="en-GB" sz="1600" kern="1200" dirty="0" err="1" smtClean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implementación</a:t>
                      </a:r>
                      <a:r>
                        <a:rPr lang="en-GB" sz="1600" kern="1200" dirty="0" smtClean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del </a:t>
                      </a:r>
                      <a:r>
                        <a:rPr lang="en-GB" sz="1600" kern="1200" dirty="0" err="1" smtClean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modelo</a:t>
                      </a:r>
                      <a:r>
                        <a:rPr lang="en-GB" sz="1600" kern="1200" dirty="0" smtClean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GB" sz="1600" kern="1200" dirty="0" err="1" smtClean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interno</a:t>
                      </a:r>
                      <a:r>
                        <a:rPr lang="en-GB" sz="1600" kern="1200" dirty="0" smtClean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</a:t>
                      </a:r>
                      <a:r>
                        <a:rPr lang="es-ES" sz="1600" kern="1200" dirty="0" smtClean="0">
                          <a:solidFill>
                            <a:sysClr val="windowText" lastClr="000000">
                              <a:hueOff val="0"/>
                              <a:satOff val="0"/>
                              <a:lumOff val="0"/>
                              <a:alphaOff val="0"/>
                            </a:sys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contacto estrecho con los usuarios de los resultados del modelo interno)</a:t>
                      </a:r>
                      <a:endParaRPr lang="en-GB" sz="1600" kern="1200" dirty="0">
                        <a:solidFill>
                          <a:sysClr val="windowText" lastClr="000000">
                            <a:hueOff val="0"/>
                            <a:satOff val="0"/>
                            <a:lumOff val="0"/>
                            <a:alphaOff val="0"/>
                          </a:sys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err="1" smtClean="0"/>
              <a:t>Gesti</a:t>
            </a:r>
            <a:r>
              <a:rPr lang="en-GB" sz="3200" b="1" dirty="0" err="1" smtClean="0">
                <a:latin typeface="Verdana"/>
                <a:ea typeface="Verdana"/>
                <a:cs typeface="Verdana"/>
              </a:rPr>
              <a:t>ó</a:t>
            </a:r>
            <a:r>
              <a:rPr lang="en-GB" sz="3200" b="1" dirty="0" err="1" smtClean="0"/>
              <a:t>n</a:t>
            </a:r>
            <a:r>
              <a:rPr lang="en-GB" sz="3200" b="1" dirty="0" smtClean="0"/>
              <a:t> </a:t>
            </a:r>
            <a:r>
              <a:rPr lang="en-GB" sz="3200" b="1" dirty="0"/>
              <a:t>de </a:t>
            </a:r>
            <a:r>
              <a:rPr lang="en-GB" sz="3200" b="1" dirty="0" err="1" smtClean="0"/>
              <a:t>riesgos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339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800"/>
            <a:ext cx="8496300" cy="3985263"/>
          </a:xfrm>
        </p:spPr>
        <p:txBody>
          <a:bodyPr/>
          <a:lstStyle/>
          <a:p>
            <a:pPr marL="452438" lvl="1" indent="-274638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r>
              <a:rPr lang="en-GB" b="1" dirty="0" err="1" smtClean="0"/>
              <a:t>Art</a:t>
            </a:r>
            <a:r>
              <a:rPr lang="en-GB" b="1" dirty="0" err="1" smtClean="0">
                <a:latin typeface="Verdana"/>
                <a:ea typeface="Verdana"/>
                <a:cs typeface="Verdana"/>
              </a:rPr>
              <a:t>í</a:t>
            </a:r>
            <a:r>
              <a:rPr lang="en-GB" b="1" dirty="0" err="1" smtClean="0"/>
              <a:t>culo</a:t>
            </a:r>
            <a:r>
              <a:rPr lang="en-GB" b="1" dirty="0" smtClean="0"/>
              <a:t> </a:t>
            </a:r>
            <a:r>
              <a:rPr lang="en-GB" b="1" dirty="0"/>
              <a:t>45 Solvency </a:t>
            </a:r>
            <a:r>
              <a:rPr lang="en-GB" b="1" dirty="0" smtClean="0"/>
              <a:t>II</a:t>
            </a:r>
          </a:p>
          <a:p>
            <a:pPr marL="177800" lvl="1" indent="0">
              <a:buClr>
                <a:srgbClr val="0070C0"/>
              </a:buClr>
              <a:buSzPct val="150000"/>
              <a:buNone/>
              <a:defRPr/>
            </a:pPr>
            <a:r>
              <a:rPr lang="en-GB" i="1" dirty="0" smtClean="0"/>
              <a:t>“</a:t>
            </a:r>
            <a:r>
              <a:rPr lang="es-ES" i="1" dirty="0"/>
              <a:t>Dentro de su sistema de gestión de riesgos, todas las empresas de seguros y de reaseguros realizarán una evaluación interna de los riesgos y de la </a:t>
            </a:r>
            <a:r>
              <a:rPr lang="es-ES" i="1" dirty="0" smtClean="0"/>
              <a:t>solvencia”</a:t>
            </a:r>
            <a:endParaRPr lang="en-GB" dirty="0">
              <a:solidFill>
                <a:srgbClr val="000000"/>
              </a:solidFill>
              <a:latin typeface="EUAlbertina"/>
            </a:endParaRPr>
          </a:p>
          <a:p>
            <a:endParaRPr lang="en-GB" dirty="0">
              <a:solidFill>
                <a:srgbClr val="000000"/>
              </a:solidFill>
              <a:latin typeface="EUAlbertina"/>
            </a:endParaRPr>
          </a:p>
          <a:p>
            <a:endParaRPr lang="en-GB" dirty="0">
              <a:solidFill>
                <a:srgbClr val="000000"/>
              </a:solidFill>
              <a:latin typeface="EUAlbertina"/>
            </a:endParaRPr>
          </a:p>
          <a:p>
            <a:endParaRPr lang="en-GB" dirty="0">
              <a:solidFill>
                <a:srgbClr val="000000"/>
              </a:solidFill>
              <a:latin typeface="EUAlbertina"/>
            </a:endParaRPr>
          </a:p>
          <a:p>
            <a:r>
              <a:rPr lang="es-ES" dirty="0">
                <a:solidFill>
                  <a:srgbClr val="000000"/>
                </a:solidFill>
                <a:latin typeface="EUAlbertina"/>
              </a:rPr>
              <a:t>Dentro de su sistema de gestión de riesgos, todas las empresas de seguros y de reaseguros realizarán una evaluación interna de los riesgos y de la solvencia</a:t>
            </a:r>
            <a:r>
              <a:rPr lang="en-GB" i="1" dirty="0" smtClean="0"/>
              <a:t>”</a:t>
            </a:r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marL="852488" lvl="2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en-US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marL="852488" lvl="2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en-US" dirty="0" smtClean="0"/>
          </a:p>
          <a:p>
            <a:pPr marL="852488" lvl="2" indent="-274638" eaLnBrk="1" hangingPunct="1">
              <a:buClr>
                <a:srgbClr val="0070C0"/>
              </a:buClr>
              <a:buSzPct val="150000"/>
              <a:buFontTx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marL="852488" lvl="2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marL="852488" lvl="2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marL="852488" lvl="2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en-GB" dirty="0" smtClean="0"/>
          </a:p>
          <a:p>
            <a:pPr marL="452438" lvl="1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en-US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marL="452438" lvl="1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en-US" dirty="0" smtClean="0"/>
          </a:p>
          <a:p>
            <a:pPr marL="177800" lvl="1" indent="0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en-US" dirty="0" smtClean="0"/>
          </a:p>
          <a:p>
            <a:pPr marL="177800" lvl="1" indent="0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en-GB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287367"/>
              </p:ext>
            </p:extLst>
          </p:nvPr>
        </p:nvGraphicFramePr>
        <p:xfrm>
          <a:off x="467544" y="3284984"/>
          <a:ext cx="8424936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9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ORSA</a:t>
                      </a:r>
                      <a:r>
                        <a:rPr lang="en-GB" baseline="0" dirty="0" smtClean="0"/>
                        <a:t> - </a:t>
                      </a:r>
                      <a:r>
                        <a:rPr lang="en-GB" dirty="0" smtClean="0"/>
                        <a:t>CONTENIDO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7800" lvl="1" indent="0" algn="l" rtl="0" eaLnBrk="1" fontAlgn="base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0C0"/>
                        </a:buClr>
                        <a:buSzPct val="150000"/>
                        <a:buFont typeface="Wingdings" pitchFamily="2" charset="2"/>
                        <a:buNone/>
                        <a:defRPr/>
                      </a:pPr>
                      <a:r>
                        <a:rPr lang="es-ES" sz="1800" dirty="0" smtClean="0">
                          <a:solidFill>
                            <a:schemeClr val="tx1"/>
                          </a:solidFill>
                          <a:latin typeface="+mn-lt"/>
                          <a:ea typeface="MS PGothic" pitchFamily="34" charset="-128"/>
                        </a:rPr>
                        <a:t>Evaluac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  <a:latin typeface="+mn-lt"/>
                          <a:ea typeface="MS PGothic" pitchFamily="34" charset="-128"/>
                        </a:rPr>
                        <a:t>i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  <a:latin typeface="+mn-lt"/>
                          <a:ea typeface="MS PGothic" pitchFamily="34" charset="-128"/>
                          <a:cs typeface="Verdana"/>
                        </a:rPr>
                        <a:t>ón de 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  <a:latin typeface="+mn-lt"/>
                          <a:ea typeface="MS PGothic" pitchFamily="34" charset="-128"/>
                          <a:cs typeface="+mn-cs"/>
                        </a:rPr>
                        <a:t>l</a:t>
                      </a:r>
                      <a:r>
                        <a:rPr lang="es-ES" sz="1800" dirty="0" smtClean="0">
                          <a:solidFill>
                            <a:schemeClr val="tx1"/>
                          </a:solidFill>
                          <a:latin typeface="+mn-lt"/>
                          <a:ea typeface="MS PGothic" pitchFamily="34" charset="-128"/>
                        </a:rPr>
                        <a:t>as </a:t>
                      </a:r>
                      <a:r>
                        <a:rPr lang="es-ES" sz="1800" b="1" dirty="0" smtClean="0">
                          <a:solidFill>
                            <a:schemeClr val="tx1"/>
                          </a:solidFill>
                          <a:latin typeface="+mn-lt"/>
                          <a:ea typeface="MS PGothic" pitchFamily="34" charset="-128"/>
                        </a:rPr>
                        <a:t>necesidades globales de solvencia </a:t>
                      </a:r>
                      <a:r>
                        <a:rPr lang="es-ES" sz="1800" dirty="0" smtClean="0">
                          <a:solidFill>
                            <a:schemeClr val="tx1"/>
                          </a:solidFill>
                          <a:latin typeface="+mn-lt"/>
                          <a:ea typeface="MS PGothic" pitchFamily="34" charset="-128"/>
                        </a:rPr>
                        <a:t>teniendo en cuenta el perfil de riesgo específico, los límites de tolerancia de riesgo aprobados y la estrategia comercial de la empresa</a:t>
                      </a:r>
                      <a:endParaRPr lang="en-GB" sz="1800" dirty="0">
                        <a:solidFill>
                          <a:schemeClr val="tx1"/>
                        </a:solidFill>
                        <a:latin typeface="+mn-lt"/>
                        <a:ea typeface="MS PGothic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9388" indent="0"/>
                      <a:r>
                        <a:rPr kumimoji="0" lang="es-E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+mn-cs"/>
                        </a:rPr>
                        <a:t>E</a:t>
                      </a:r>
                      <a:r>
                        <a:rPr lang="es-ES" sz="18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MS PGothic" pitchFamily="34" charset="-128"/>
                          <a:cs typeface="+mn-cs"/>
                        </a:rPr>
                        <a:t>valuación d</a:t>
                      </a: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MS PGothic" pitchFamily="34" charset="-128"/>
                          <a:cs typeface="+mn-cs"/>
                        </a:rPr>
                        <a:t>el </a:t>
                      </a:r>
                      <a:r>
                        <a:rPr lang="es-E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MS PGothic" pitchFamily="34" charset="-128"/>
                          <a:cs typeface="+mn-cs"/>
                        </a:rPr>
                        <a:t>cumplimiento continuo de los requisitos de capital </a:t>
                      </a: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MS PGothic" pitchFamily="34" charset="-128"/>
                          <a:cs typeface="+mn-cs"/>
                        </a:rPr>
                        <a:t>y de provisiones técnicas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9388" indent="0" algn="l" defTabSz="914400" rtl="0" eaLnBrk="1" latinLnBrk="0" hangingPunct="1"/>
                      <a:r>
                        <a:rPr kumimoji="0" lang="es-E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+mn-cs"/>
                        </a:rPr>
                        <a:t>Evaluación del </a:t>
                      </a:r>
                      <a:r>
                        <a:rPr kumimoji="0" lang="es-ES" sz="1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+mn-cs"/>
                        </a:rPr>
                        <a:t>la medida en que el </a:t>
                      </a:r>
                      <a:r>
                        <a:rPr kumimoji="0" lang="es-ES" sz="1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+mn-cs"/>
                        </a:rPr>
                        <a:t>perfil de riesgo </a:t>
                      </a:r>
                      <a:r>
                        <a:rPr kumimoji="0" lang="es-ES" sz="1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+mn-cs"/>
                        </a:rPr>
                        <a:t>de la empresa se aparta de las hipótesis en que se basa el cálculo del capital de solvencia obligatorio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err="1" smtClean="0"/>
              <a:t>Gesti</a:t>
            </a:r>
            <a:r>
              <a:rPr lang="en-GB" sz="3200" b="1" dirty="0" err="1" smtClean="0">
                <a:latin typeface="Verdana"/>
                <a:ea typeface="Verdana"/>
                <a:cs typeface="Verdana"/>
              </a:rPr>
              <a:t>ó</a:t>
            </a:r>
            <a:r>
              <a:rPr lang="en-GB" sz="3200" b="1" dirty="0" err="1" smtClean="0"/>
              <a:t>n</a:t>
            </a:r>
            <a:r>
              <a:rPr lang="en-GB" sz="3200" b="1" dirty="0" smtClean="0"/>
              <a:t> </a:t>
            </a:r>
            <a:r>
              <a:rPr lang="en-GB" sz="3200" b="1" dirty="0"/>
              <a:t>de </a:t>
            </a:r>
            <a:r>
              <a:rPr lang="en-GB" sz="3200" b="1" dirty="0" err="1" smtClean="0"/>
              <a:t>riesgos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507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800"/>
            <a:ext cx="8496300" cy="3985263"/>
          </a:xfrm>
        </p:spPr>
        <p:txBody>
          <a:bodyPr/>
          <a:lstStyle/>
          <a:p>
            <a:pPr marL="342900" lvl="1" indent="-342900" font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50000"/>
              <a:buFont typeface="Wingdings" panose="05000000000000000000" pitchFamily="2" charset="2"/>
              <a:buChar char="q"/>
              <a:defRPr/>
            </a:pPr>
            <a:r>
              <a:rPr lang="en-GB" b="1" dirty="0" smtClean="0">
                <a:cs typeface="+mn-cs"/>
              </a:rPr>
              <a:t>ORSA- </a:t>
            </a:r>
            <a:r>
              <a:rPr lang="en-GB" b="1" dirty="0" err="1" smtClean="0">
                <a:cs typeface="+mn-cs"/>
              </a:rPr>
              <a:t>Aspectos</a:t>
            </a:r>
            <a:r>
              <a:rPr lang="en-GB" b="1" dirty="0" smtClean="0">
                <a:cs typeface="+mn-cs"/>
              </a:rPr>
              <a:t> </a:t>
            </a:r>
            <a:r>
              <a:rPr lang="en-GB" b="1" dirty="0" err="1" smtClean="0">
                <a:cs typeface="+mn-cs"/>
              </a:rPr>
              <a:t>importantes</a:t>
            </a:r>
            <a:endParaRPr lang="en-GB" b="1" dirty="0">
              <a:cs typeface="+mn-cs"/>
            </a:endParaRPr>
          </a:p>
          <a:p>
            <a:pPr lvl="1" eaLnBrk="0" hangingPunct="0">
              <a:lnSpc>
                <a:spcPct val="150000"/>
              </a:lnSpc>
              <a:buClr>
                <a:srgbClr val="2D2D8A">
                  <a:lumMod val="75000"/>
                </a:srgbClr>
              </a:buClr>
              <a:buFont typeface="Wingdings" panose="05000000000000000000" pitchFamily="2" charset="2"/>
              <a:buChar char="Ø"/>
            </a:pPr>
            <a:r>
              <a:rPr lang="es-ES" altLang="en-US" sz="1800" dirty="0" smtClean="0">
                <a:solidFill>
                  <a:srgbClr val="000000"/>
                </a:solidFill>
                <a:ea typeface="ＭＳ Ｐゴシック" pitchFamily="96" charset="-128"/>
              </a:rPr>
              <a:t>Participación activa </a:t>
            </a:r>
            <a:r>
              <a:rPr lang="es-ES" altLang="en-US" sz="1800" dirty="0">
                <a:solidFill>
                  <a:srgbClr val="000000"/>
                </a:solidFill>
                <a:ea typeface="ＭＳ Ｐゴシック" pitchFamily="96" charset="-128"/>
              </a:rPr>
              <a:t>del  </a:t>
            </a:r>
            <a:r>
              <a:rPr lang="es-ES" sz="1800" dirty="0">
                <a:solidFill>
                  <a:srgbClr val="000000"/>
                </a:solidFill>
                <a:ea typeface="ＭＳ Ｐゴシック" pitchFamily="96" charset="-128"/>
              </a:rPr>
              <a:t>órgano de </a:t>
            </a:r>
            <a:r>
              <a:rPr lang="es-ES" sz="1800" dirty="0">
                <a:solidFill>
                  <a:srgbClr val="000000"/>
                </a:solidFill>
                <a:ea typeface="ＭＳ Ｐゴシック" pitchFamily="96" charset="-128"/>
              </a:rPr>
              <a:t>administración </a:t>
            </a:r>
            <a:r>
              <a:rPr lang="es-ES" altLang="en-US" sz="1800" dirty="0">
                <a:solidFill>
                  <a:srgbClr val="000000"/>
                </a:solidFill>
                <a:ea typeface="ＭＳ Ｐゴシック" pitchFamily="96" charset="-128"/>
              </a:rPr>
              <a:t>en el proceso</a:t>
            </a:r>
          </a:p>
          <a:p>
            <a:pPr lvl="1" eaLnBrk="0" hangingPunct="0">
              <a:lnSpc>
                <a:spcPct val="150000"/>
              </a:lnSpc>
              <a:buClr>
                <a:srgbClr val="2D2D8A">
                  <a:lumMod val="75000"/>
                </a:srgbClr>
              </a:buClr>
              <a:buFont typeface="Wingdings" panose="05000000000000000000" pitchFamily="2" charset="2"/>
              <a:buChar char="Ø"/>
            </a:pPr>
            <a:r>
              <a:rPr lang="es-ES" altLang="en-US" sz="1800" dirty="0">
                <a:solidFill>
                  <a:srgbClr val="000000"/>
                </a:solidFill>
                <a:ea typeface="ＭＳ Ｐゴシック" pitchFamily="96" charset="-128"/>
              </a:rPr>
              <a:t>Procesos propios y técnicas adecuadas</a:t>
            </a:r>
          </a:p>
          <a:p>
            <a:pPr lvl="1" eaLnBrk="0" hangingPunct="0">
              <a:lnSpc>
                <a:spcPct val="150000"/>
              </a:lnSpc>
              <a:buClr>
                <a:srgbClr val="2D2D8A">
                  <a:lumMod val="75000"/>
                </a:srgbClr>
              </a:buClr>
              <a:buFont typeface="Wingdings" panose="05000000000000000000" pitchFamily="2" charset="2"/>
              <a:buChar char="Ø"/>
            </a:pPr>
            <a:r>
              <a:rPr lang="es-ES" altLang="en-US" sz="1800" dirty="0">
                <a:solidFill>
                  <a:srgbClr val="000000"/>
                </a:solidFill>
                <a:ea typeface="ＭＳ Ｐゴシック" pitchFamily="96" charset="-128"/>
              </a:rPr>
              <a:t>Vínculo entre el apetito de riesgo y las necesidades de solvencia</a:t>
            </a:r>
          </a:p>
          <a:p>
            <a:pPr lvl="1" eaLnBrk="0" hangingPunct="0">
              <a:lnSpc>
                <a:spcPct val="150000"/>
              </a:lnSpc>
              <a:buClr>
                <a:srgbClr val="2D2D8A">
                  <a:lumMod val="75000"/>
                </a:srgbClr>
              </a:buClr>
              <a:buFont typeface="Wingdings" panose="05000000000000000000" pitchFamily="2" charset="2"/>
              <a:buChar char="Ø"/>
            </a:pPr>
            <a:r>
              <a:rPr lang="es-ES" altLang="en-US" sz="1800" dirty="0">
                <a:solidFill>
                  <a:srgbClr val="000000"/>
                </a:solidFill>
                <a:ea typeface="ＭＳ Ｐゴシック" pitchFamily="96" charset="-128"/>
              </a:rPr>
              <a:t>Pruebas de frecuencia y análisis y evaluación de ORSA</a:t>
            </a:r>
          </a:p>
          <a:p>
            <a:pPr lvl="1" eaLnBrk="0" hangingPunct="0">
              <a:lnSpc>
                <a:spcPct val="150000"/>
              </a:lnSpc>
              <a:buClr>
                <a:srgbClr val="2D2D8A">
                  <a:lumMod val="75000"/>
                </a:srgbClr>
              </a:buClr>
              <a:buFont typeface="Wingdings" panose="05000000000000000000" pitchFamily="2" charset="2"/>
              <a:buChar char="Ø"/>
            </a:pPr>
            <a:r>
              <a:rPr lang="es-ES" altLang="en-US" sz="1800" dirty="0">
                <a:solidFill>
                  <a:srgbClr val="000000"/>
                </a:solidFill>
                <a:ea typeface="ＭＳ Ｐゴシック" pitchFamily="96" charset="-128"/>
              </a:rPr>
              <a:t>Calidad de datos</a:t>
            </a:r>
          </a:p>
          <a:p>
            <a:pPr lvl="1" eaLnBrk="0" hangingPunct="0">
              <a:lnSpc>
                <a:spcPct val="150000"/>
              </a:lnSpc>
              <a:buClr>
                <a:srgbClr val="2D2D8A">
                  <a:lumMod val="75000"/>
                </a:srgbClr>
              </a:buClr>
              <a:buFont typeface="Wingdings" panose="05000000000000000000" pitchFamily="2" charset="2"/>
              <a:buChar char="Ø"/>
            </a:pPr>
            <a:r>
              <a:rPr lang="es-ES" altLang="en-US" sz="1800" dirty="0">
                <a:solidFill>
                  <a:srgbClr val="000000"/>
                </a:solidFill>
                <a:ea typeface="ＭＳ Ｐゴシック" pitchFamily="96" charset="-128"/>
              </a:rPr>
              <a:t>Política escrita de ORSA</a:t>
            </a:r>
          </a:p>
          <a:p>
            <a:pPr lvl="1" eaLnBrk="0" hangingPunct="0">
              <a:lnSpc>
                <a:spcPct val="150000"/>
              </a:lnSpc>
              <a:buClr>
                <a:srgbClr val="2D2D8A">
                  <a:lumMod val="75000"/>
                </a:srgbClr>
              </a:buClr>
              <a:buFont typeface="Wingdings" panose="05000000000000000000" pitchFamily="2" charset="2"/>
              <a:buChar char="Ø"/>
            </a:pPr>
            <a:r>
              <a:rPr lang="es-ES" altLang="en-US" sz="1800" dirty="0">
                <a:solidFill>
                  <a:srgbClr val="000000"/>
                </a:solidFill>
                <a:ea typeface="ＭＳ Ｐゴシック" pitchFamily="96" charset="-128"/>
              </a:rPr>
              <a:t>Participación de diferentes departamentos</a:t>
            </a:r>
          </a:p>
          <a:p>
            <a:pPr lvl="1" eaLnBrk="0" hangingPunct="0">
              <a:lnSpc>
                <a:spcPct val="150000"/>
              </a:lnSpc>
              <a:buClr>
                <a:srgbClr val="2D2D8A">
                  <a:lumMod val="75000"/>
                </a:srgbClr>
              </a:buClr>
              <a:buFont typeface="Wingdings" panose="05000000000000000000" pitchFamily="2" charset="2"/>
              <a:buChar char="Ø"/>
            </a:pPr>
            <a:r>
              <a:rPr lang="es-ES" altLang="en-US" sz="1800" dirty="0">
                <a:solidFill>
                  <a:srgbClr val="000000"/>
                </a:solidFill>
                <a:ea typeface="ＭＳ Ｐゴシック" pitchFamily="96" charset="-128"/>
              </a:rPr>
              <a:t>Tener en cuenta los </a:t>
            </a:r>
            <a:r>
              <a:rPr lang="es-ES" altLang="en-US" sz="1800" dirty="0" smtClean="0">
                <a:solidFill>
                  <a:srgbClr val="000000"/>
                </a:solidFill>
                <a:ea typeface="ＭＳ Ｐゴシック" pitchFamily="96" charset="-128"/>
              </a:rPr>
              <a:t>resultados </a:t>
            </a:r>
            <a:r>
              <a:rPr lang="es-ES" altLang="en-US" sz="1800" dirty="0">
                <a:solidFill>
                  <a:srgbClr val="000000"/>
                </a:solidFill>
                <a:ea typeface="ＭＳ Ｐゴシック" pitchFamily="96" charset="-128"/>
              </a:rPr>
              <a:t>para futuras acciones de </a:t>
            </a:r>
            <a:r>
              <a:rPr lang="es-ES" altLang="en-US" sz="1800" dirty="0" smtClean="0">
                <a:solidFill>
                  <a:srgbClr val="000000"/>
                </a:solidFill>
                <a:ea typeface="ＭＳ Ｐゴシック" pitchFamily="96" charset="-128"/>
              </a:rPr>
              <a:t>gestión</a:t>
            </a: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marL="852488" lvl="2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en-US" dirty="0" smtClean="0"/>
          </a:p>
          <a:p>
            <a:pPr marL="852488" lvl="2" indent="-274638" eaLnBrk="1" hangingPunct="1">
              <a:buClr>
                <a:srgbClr val="0070C0"/>
              </a:buClr>
              <a:buSzPct val="150000"/>
              <a:buFontTx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marL="852488" lvl="2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marL="852488" lvl="2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marL="852488" lvl="2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en-GB" dirty="0" smtClean="0"/>
          </a:p>
          <a:p>
            <a:pPr marL="452438" lvl="1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en-US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marL="452438" lvl="1" indent="-274638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en-US" dirty="0" smtClean="0"/>
          </a:p>
          <a:p>
            <a:pPr marL="177800" lvl="1" indent="0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en-US" dirty="0" smtClean="0"/>
          </a:p>
          <a:p>
            <a:pPr marL="177800" lvl="1" indent="0" eaLnBrk="1" hangingPunct="1">
              <a:buClr>
                <a:srgbClr val="0070C0"/>
              </a:buClr>
              <a:buSzPct val="150000"/>
              <a:buFont typeface="Wingdings" pitchFamily="2" charset="2"/>
              <a:buChar char="§"/>
              <a:defRPr/>
            </a:pPr>
            <a:endParaRPr lang="en-GB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err="1" smtClean="0"/>
              <a:t>Gesti</a:t>
            </a:r>
            <a:r>
              <a:rPr lang="en-GB" sz="3200" b="1" dirty="0" err="1" smtClean="0">
                <a:latin typeface="Verdana"/>
                <a:ea typeface="Verdana"/>
                <a:cs typeface="Verdana"/>
              </a:rPr>
              <a:t>ó</a:t>
            </a:r>
            <a:r>
              <a:rPr lang="en-GB" sz="3200" b="1" dirty="0" err="1" smtClean="0"/>
              <a:t>n</a:t>
            </a:r>
            <a:r>
              <a:rPr lang="en-GB" sz="3200" b="1" dirty="0" smtClean="0"/>
              <a:t> </a:t>
            </a:r>
            <a:r>
              <a:rPr lang="en-GB" sz="3200" b="1" dirty="0"/>
              <a:t>de </a:t>
            </a:r>
            <a:r>
              <a:rPr lang="en-GB" sz="3200" b="1" dirty="0" err="1" smtClean="0"/>
              <a:t>riesgos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91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IOPA_presentation_temp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Verdana Bold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EIOPA_presentation_temp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Verdana Bold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EIOPA_presentation_temp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Verdana Bold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eiopa-interim">
  <a:themeElements>
    <a:clrScheme name="eiopa-interi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iopa-interim">
      <a:majorFont>
        <a:latin typeface="Verdana Bold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eiopa-interi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opa-interi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opa-interi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opa-interi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opa-interi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opa-interi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iopa-interi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iopa-interi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iopa-interi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iopa-interi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iopa-interi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iopa-interi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EIOPA_presentation_temp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Verdana Bold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6045</TotalTime>
  <Words>1334</Words>
  <Application>Microsoft Office PowerPoint</Application>
  <PresentationFormat>On-screen Show (4:3)</PresentationFormat>
  <Paragraphs>337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EIOPA_presentation_temp</vt:lpstr>
      <vt:lpstr>3_EIOPA_presentation_temp</vt:lpstr>
      <vt:lpstr>2_EIOPA_presentation_temp</vt:lpstr>
      <vt:lpstr>eiopa-interim</vt:lpstr>
      <vt:lpstr>5_EIOPA_presentation_temp</vt:lpstr>
      <vt:lpstr>               PBS 16: Gestion de riesgo empresarial para efectos de solvencia  </vt:lpstr>
      <vt:lpstr>Gestión de riesgos</vt:lpstr>
      <vt:lpstr>Gestión de riesgos</vt:lpstr>
      <vt:lpstr>Gestión de riesgos</vt:lpstr>
      <vt:lpstr>Gestión de riesgos</vt:lpstr>
      <vt:lpstr>Gestión de riesgos</vt:lpstr>
      <vt:lpstr>Gestión de riesgos</vt:lpstr>
      <vt:lpstr>Gestión de riesgos</vt:lpstr>
      <vt:lpstr>Gestión de riesgos</vt:lpstr>
      <vt:lpstr>Gestión de riesgos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Title</dc:title>
  <dc:creator>Conforti, Giulia</dc:creator>
  <cp:lastModifiedBy>Lazaro Cuesta Barbera</cp:lastModifiedBy>
  <cp:revision>232</cp:revision>
  <cp:lastPrinted>2012-06-22T09:38:14Z</cp:lastPrinted>
  <dcterms:created xsi:type="dcterms:W3CDTF">2011-09-29T14:10:06Z</dcterms:created>
  <dcterms:modified xsi:type="dcterms:W3CDTF">2017-11-17T17:50:10Z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876744384</vt:i4>
  </property>
  <property fmtid="{D5CDD505-2E9C-101B-9397-08002B2CF9AE}" pid="3" name="_NewReviewCycle">
    <vt:lpwstr/>
  </property>
  <property fmtid="{D5CDD505-2E9C-101B-9397-08002B2CF9AE}" pid="4" name="_EmailSubject">
    <vt:lpwstr>Seminario Regional ASSAL-IAIS, 29 Nov al 1 Dic 2017, Montevideo - Uruguay/ ASSAL-IAIS Regional Seminar 29 Nov to 1 Dic in Montevideo -  Uruguay</vt:lpwstr>
  </property>
  <property fmtid="{D5CDD505-2E9C-101B-9397-08002B2CF9AE}" pid="5" name="_AuthorEmail">
    <vt:lpwstr>Lazaro.Cuesta@eiopa.europa.eu</vt:lpwstr>
  </property>
  <property fmtid="{D5CDD505-2E9C-101B-9397-08002B2CF9AE}" pid="6" name="_AuthorEmailDisplayName">
    <vt:lpwstr>Lazaro Cuesta Barbera</vt:lpwstr>
  </property>
  <property fmtid="{D5CDD505-2E9C-101B-9397-08002B2CF9AE}" pid="7" name="_PreviousAdHocReviewCycleID">
    <vt:i4>-866455193</vt:i4>
  </property>
</Properties>
</file>