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63" r:id="rId3"/>
    <p:sldId id="265" r:id="rId4"/>
    <p:sldId id="266" r:id="rId5"/>
    <p:sldId id="267" r:id="rId6"/>
    <p:sldId id="268" r:id="rId7"/>
    <p:sldId id="269" r:id="rId8"/>
    <p:sldId id="270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5562B2-6916-470C-9B44-6672159125BB}" type="datetimeFigureOut">
              <a:rPr lang="en-US" smtClean="0"/>
              <a:t>4/12/2016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185EBF-0F0D-4283-9153-33FE0623F5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92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295" y="4343705"/>
            <a:ext cx="5027414" cy="4115405"/>
          </a:xfrm>
          <a:noFill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295" y="4343705"/>
            <a:ext cx="5027414" cy="4115405"/>
          </a:xfrm>
          <a:noFill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295" y="4343705"/>
            <a:ext cx="5027414" cy="4115405"/>
          </a:xfrm>
          <a:noFill/>
        </p:spPr>
        <p:txBody>
          <a:bodyPr/>
          <a:lstStyle/>
          <a:p>
            <a:endParaRPr lang="en-US" sz="1000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295" y="4343705"/>
            <a:ext cx="5027414" cy="4115405"/>
          </a:xfrm>
          <a:noFill/>
        </p:spPr>
        <p:txBody>
          <a:bodyPr/>
          <a:lstStyle/>
          <a:p>
            <a:endParaRPr lang="en-US" sz="10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4777E-ACF5-4C85-A983-A17DE6C18FE4}" type="datetimeFigureOut">
              <a:rPr lang="en-US" smtClean="0"/>
              <a:t>4/12/2016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29B105A-BE33-4B97-9026-E65F35A0025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4777E-ACF5-4C85-A983-A17DE6C18FE4}" type="datetimeFigureOut">
              <a:rPr lang="en-US" smtClean="0"/>
              <a:t>4/12/2016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B105A-BE33-4B97-9026-E65F35A0025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29B105A-BE33-4B97-9026-E65F35A0025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4777E-ACF5-4C85-A983-A17DE6C18FE4}" type="datetimeFigureOut">
              <a:rPr lang="en-US" smtClean="0"/>
              <a:t>4/12/2016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4777E-ACF5-4C85-A983-A17DE6C18FE4}" type="datetimeFigureOut">
              <a:rPr lang="en-US" smtClean="0"/>
              <a:t>4/12/2016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29B105A-BE33-4B97-9026-E65F35A0025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4777E-ACF5-4C85-A983-A17DE6C18FE4}" type="datetimeFigureOut">
              <a:rPr lang="en-US" smtClean="0"/>
              <a:t>4/12/2016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29B105A-BE33-4B97-9026-E65F35A0025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D04777E-ACF5-4C85-A983-A17DE6C18FE4}" type="datetimeFigureOut">
              <a:rPr lang="en-US" smtClean="0"/>
              <a:t>4/12/2016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B105A-BE33-4B97-9026-E65F35A0025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4777E-ACF5-4C85-A983-A17DE6C18FE4}" type="datetimeFigureOut">
              <a:rPr lang="en-US" smtClean="0"/>
              <a:t>4/12/2016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29B105A-BE33-4B97-9026-E65F35A0025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4777E-ACF5-4C85-A983-A17DE6C18FE4}" type="datetimeFigureOut">
              <a:rPr lang="en-US" smtClean="0"/>
              <a:t>4/12/2016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29B105A-BE33-4B97-9026-E65F35A0025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4777E-ACF5-4C85-A983-A17DE6C18FE4}" type="datetimeFigureOut">
              <a:rPr lang="en-US" smtClean="0"/>
              <a:t>4/12/2016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29B105A-BE33-4B97-9026-E65F35A0025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29B105A-BE33-4B97-9026-E65F35A0025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4777E-ACF5-4C85-A983-A17DE6C18FE4}" type="datetimeFigureOut">
              <a:rPr lang="en-US" smtClean="0"/>
              <a:t>4/12/2016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29B105A-BE33-4B97-9026-E65F35A0025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D04777E-ACF5-4C85-A983-A17DE6C18FE4}" type="datetimeFigureOut">
              <a:rPr lang="en-US" smtClean="0"/>
              <a:t>4/12/2016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D04777E-ACF5-4C85-A983-A17DE6C18FE4}" type="datetimeFigureOut">
              <a:rPr lang="en-US" smtClean="0"/>
              <a:t>4/12/2016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29B105A-BE33-4B97-9026-E65F35A0025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43000" y="3276600"/>
            <a:ext cx="6934200" cy="24384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/>
              <a:t>Market </a:t>
            </a:r>
            <a:r>
              <a:rPr lang="en-US" dirty="0" smtClean="0"/>
              <a:t>Conduct</a:t>
            </a:r>
            <a:r>
              <a:rPr lang="en-US" dirty="0"/>
              <a:t> </a:t>
            </a:r>
            <a:r>
              <a:rPr lang="en-US" dirty="0" smtClean="0"/>
              <a:t>– </a:t>
            </a:r>
          </a:p>
          <a:p>
            <a:r>
              <a:rPr lang="en-US" dirty="0" smtClean="0"/>
              <a:t>ICP 19 Conduct of business</a:t>
            </a:r>
          </a:p>
          <a:p>
            <a:r>
              <a:rPr lang="en-US" dirty="0" smtClean="0"/>
              <a:t>April </a:t>
            </a:r>
            <a:r>
              <a:rPr lang="en-US" dirty="0" smtClean="0"/>
              <a:t>20, </a:t>
            </a:r>
            <a:r>
              <a:rPr lang="en-US" dirty="0" smtClean="0"/>
              <a:t>2016</a:t>
            </a:r>
            <a:endParaRPr lang="en-US" dirty="0"/>
          </a:p>
          <a:p>
            <a:endParaRPr lang="en-US" dirty="0" smtClean="0"/>
          </a:p>
          <a:p>
            <a:r>
              <a:rPr lang="en-US" i="1" dirty="0" smtClean="0"/>
              <a:t>Ted nickel</a:t>
            </a:r>
          </a:p>
          <a:p>
            <a:r>
              <a:rPr lang="en-US" i="1" dirty="0" smtClean="0"/>
              <a:t>Wisconsin insurance commissioner</a:t>
            </a:r>
          </a:p>
          <a:p>
            <a:r>
              <a:rPr lang="en-US" i="1" dirty="0" smtClean="0"/>
              <a:t>Naic president-elect</a:t>
            </a:r>
            <a:endParaRPr lang="en-US" i="1" dirty="0"/>
          </a:p>
          <a:p>
            <a:endParaRPr lang="en-US" i="1" dirty="0" smtClean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Market Regulation </a:t>
            </a:r>
            <a:br>
              <a:rPr lang="en-US" dirty="0" smtClean="0"/>
            </a:br>
            <a:r>
              <a:rPr lang="en-US" dirty="0" smtClean="0"/>
              <a:t>The U.S. Framework </a:t>
            </a:r>
            <a:endParaRPr lang="en-US" sz="31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0757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Presentation Overview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 smtClean="0"/>
              <a:t>Insurance Core Principle 19: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supervisor sets requirements for the conduct of the business of insurance to ensure customers are treated fairly, both before a contract is entered into and through to the point at which all obligations under a contract have been satisfied.</a:t>
            </a:r>
          </a:p>
          <a:p>
            <a:r>
              <a:rPr lang="en-US" dirty="0" smtClean="0"/>
              <a:t>Core market regulation framework in the United States </a:t>
            </a:r>
          </a:p>
          <a:p>
            <a:pPr lvl="1"/>
            <a:r>
              <a:rPr lang="en-US" dirty="0" smtClean="0"/>
              <a:t>Producer licensing process</a:t>
            </a:r>
          </a:p>
          <a:p>
            <a:pPr lvl="1"/>
            <a:r>
              <a:rPr lang="en-US" dirty="0" smtClean="0"/>
              <a:t>Rate and form review options</a:t>
            </a:r>
          </a:p>
          <a:p>
            <a:pPr lvl="1"/>
            <a:r>
              <a:rPr lang="en-US" dirty="0" smtClean="0"/>
              <a:t>General consumer assistance functions</a:t>
            </a:r>
          </a:p>
          <a:p>
            <a:pPr lvl="1"/>
            <a:r>
              <a:rPr lang="en-US" dirty="0" smtClean="0"/>
              <a:t>Off-site monitoring tools</a:t>
            </a:r>
          </a:p>
          <a:p>
            <a:pPr lvl="1"/>
            <a:r>
              <a:rPr lang="en-US" dirty="0" smtClean="0"/>
              <a:t>On-site examination process</a:t>
            </a:r>
          </a:p>
          <a:p>
            <a:pPr lvl="1"/>
            <a:r>
              <a:rPr lang="en-US" dirty="0" smtClean="0"/>
              <a:t>Corrective measures a state may impose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816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Producer Licensing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Application and Background Check</a:t>
            </a:r>
          </a:p>
          <a:p>
            <a:r>
              <a:rPr lang="en-US" dirty="0" smtClean="0"/>
              <a:t>Examination by Line of Authority</a:t>
            </a:r>
          </a:p>
          <a:p>
            <a:r>
              <a:rPr lang="en-US" dirty="0" smtClean="0"/>
              <a:t>Company Appointment</a:t>
            </a:r>
          </a:p>
          <a:p>
            <a:r>
              <a:rPr lang="en-US" dirty="0" smtClean="0"/>
              <a:t>Continuing Education</a:t>
            </a:r>
          </a:p>
          <a:p>
            <a:r>
              <a:rPr lang="en-US" dirty="0" smtClean="0"/>
              <a:t>License Renewal</a:t>
            </a:r>
          </a:p>
          <a:p>
            <a:r>
              <a:rPr lang="en-US" dirty="0" smtClean="0"/>
              <a:t>Broad Enforcement Authority</a:t>
            </a:r>
          </a:p>
        </p:txBody>
      </p:sp>
    </p:spTree>
    <p:extLst>
      <p:ext uri="{BB962C8B-B14F-4D97-AF65-F5344CB8AC3E}">
        <p14:creationId xmlns:p14="http://schemas.microsoft.com/office/powerpoint/2010/main" val="22355358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Rate and Form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Rates Must not be inadequate, excessive or unfairly discriminatory</a:t>
            </a:r>
          </a:p>
          <a:p>
            <a:r>
              <a:rPr lang="en-US" dirty="0" smtClean="0"/>
              <a:t>Review Options</a:t>
            </a:r>
          </a:p>
          <a:p>
            <a:pPr lvl="1"/>
            <a:r>
              <a:rPr lang="en-US" dirty="0" smtClean="0"/>
              <a:t>Prior Approval</a:t>
            </a:r>
          </a:p>
          <a:p>
            <a:pPr lvl="1"/>
            <a:r>
              <a:rPr lang="en-US" dirty="0" smtClean="0"/>
              <a:t>File and Use</a:t>
            </a:r>
          </a:p>
          <a:p>
            <a:pPr lvl="1"/>
            <a:r>
              <a:rPr lang="en-US" dirty="0" smtClean="0"/>
              <a:t>Use and File</a:t>
            </a:r>
          </a:p>
          <a:p>
            <a:pPr lvl="1"/>
            <a:r>
              <a:rPr lang="en-US" dirty="0" smtClean="0"/>
              <a:t>Open Competition</a:t>
            </a:r>
          </a:p>
        </p:txBody>
      </p:sp>
    </p:spTree>
    <p:extLst>
      <p:ext uri="{BB962C8B-B14F-4D97-AF65-F5344CB8AC3E}">
        <p14:creationId xmlns:p14="http://schemas.microsoft.com/office/powerpoint/2010/main" val="2439867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Consumer Assistance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Consumer Inquiries</a:t>
            </a:r>
          </a:p>
          <a:p>
            <a:r>
              <a:rPr lang="en-US" dirty="0" smtClean="0"/>
              <a:t>Consumer Complaints</a:t>
            </a:r>
          </a:p>
          <a:p>
            <a:r>
              <a:rPr lang="en-US" dirty="0" smtClean="0"/>
              <a:t>Education and Outreach</a:t>
            </a:r>
          </a:p>
          <a:p>
            <a:r>
              <a:rPr lang="en-US" dirty="0" smtClean="0"/>
              <a:t>Investigations</a:t>
            </a:r>
          </a:p>
          <a:p>
            <a:r>
              <a:rPr lang="en-US" dirty="0" smtClean="0"/>
              <a:t>Antifraud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77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Off-Site Monitoring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Market Conduct Annual Statement</a:t>
            </a:r>
          </a:p>
          <a:p>
            <a:r>
              <a:rPr lang="en-US" dirty="0" smtClean="0"/>
              <a:t>Level 1 and Level 2 Analysis</a:t>
            </a:r>
          </a:p>
          <a:p>
            <a:r>
              <a:rPr lang="en-US" dirty="0" smtClean="0"/>
              <a:t>Consumer Inquiries and Complaints</a:t>
            </a:r>
          </a:p>
          <a:p>
            <a:r>
              <a:rPr lang="en-US" dirty="0" smtClean="0"/>
              <a:t>Not all market data is the same</a:t>
            </a:r>
          </a:p>
          <a:p>
            <a:r>
              <a:rPr lang="en-US" dirty="0" smtClean="0"/>
              <a:t>Local monitoring is essential</a:t>
            </a:r>
          </a:p>
        </p:txBody>
      </p:sp>
    </p:spTree>
    <p:extLst>
      <p:ext uri="{BB962C8B-B14F-4D97-AF65-F5344CB8AC3E}">
        <p14:creationId xmlns:p14="http://schemas.microsoft.com/office/powerpoint/2010/main" val="28174807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On-Site Risk Focused Examinations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Performed as needed on any company operating in jurisdiction</a:t>
            </a:r>
          </a:p>
          <a:p>
            <a:r>
              <a:rPr lang="en-US" dirty="0" smtClean="0"/>
              <a:t>Examination may cover one or more of the following areas: operations/management, complaint handling, marketing and sales, producer licensing, policyholder service, underwriting and rating, claims</a:t>
            </a:r>
          </a:p>
          <a:p>
            <a:r>
              <a:rPr lang="en-US" dirty="0" smtClean="0"/>
              <a:t>Examination report provides company a summary of findings and violations of state laws, regulations, contract provisions</a:t>
            </a:r>
          </a:p>
        </p:txBody>
      </p:sp>
    </p:spTree>
    <p:extLst>
      <p:ext uri="{BB962C8B-B14F-4D97-AF65-F5344CB8AC3E}">
        <p14:creationId xmlns:p14="http://schemas.microsoft.com/office/powerpoint/2010/main" val="9894468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Corrective Measures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Remediation</a:t>
            </a:r>
          </a:p>
          <a:p>
            <a:r>
              <a:rPr lang="en-US" dirty="0" smtClean="0"/>
              <a:t>Fines</a:t>
            </a:r>
          </a:p>
          <a:p>
            <a:r>
              <a:rPr lang="en-US" dirty="0" smtClean="0"/>
              <a:t>Implementation of policies and procedures</a:t>
            </a:r>
          </a:p>
          <a:p>
            <a:r>
              <a:rPr lang="en-US" dirty="0" smtClean="0"/>
              <a:t>Self-audits and reporting</a:t>
            </a:r>
          </a:p>
          <a:p>
            <a:r>
              <a:rPr lang="en-US" dirty="0" smtClean="0"/>
              <a:t>Follow-up examinations</a:t>
            </a:r>
          </a:p>
          <a:p>
            <a:r>
              <a:rPr lang="en-US" dirty="0" smtClean="0"/>
              <a:t>Cease and desist</a:t>
            </a:r>
          </a:p>
        </p:txBody>
      </p:sp>
    </p:spTree>
    <p:extLst>
      <p:ext uri="{BB962C8B-B14F-4D97-AF65-F5344CB8AC3E}">
        <p14:creationId xmlns:p14="http://schemas.microsoft.com/office/powerpoint/2010/main" val="15087059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23622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Thank you for your participation.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Questions/Comments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7435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193</TotalTime>
  <Words>272</Words>
  <Application>Microsoft Office PowerPoint</Application>
  <PresentationFormat>On-screen Show (4:3)</PresentationFormat>
  <Paragraphs>61</Paragraphs>
  <Slides>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Civic</vt:lpstr>
      <vt:lpstr>Market Regulation  The U.S. Framework </vt:lpstr>
      <vt:lpstr>Presentation Overview</vt:lpstr>
      <vt:lpstr>Producer Licensing</vt:lpstr>
      <vt:lpstr>Rate and Form Review</vt:lpstr>
      <vt:lpstr>Consumer Assistance</vt:lpstr>
      <vt:lpstr>Off-Site Monitoring</vt:lpstr>
      <vt:lpstr>On-Site Risk Focused Examinations</vt:lpstr>
      <vt:lpstr>Corrective Measures </vt:lpstr>
      <vt:lpstr>Questions/Comments</vt:lpstr>
    </vt:vector>
  </TitlesOfParts>
  <Company>NAIC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NAIC Market Regulation and Consumer Affairs (D) Committee</dc:title>
  <dc:creator>Mullen, Timothy B.</dc:creator>
  <cp:lastModifiedBy>Ekrem Sarper</cp:lastModifiedBy>
  <cp:revision>25</cp:revision>
  <dcterms:created xsi:type="dcterms:W3CDTF">2016-02-01T16:33:03Z</dcterms:created>
  <dcterms:modified xsi:type="dcterms:W3CDTF">2016-04-12T14:30:44Z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613648361</vt:i4>
  </property>
  <property fmtid="{D5CDD505-2E9C-101B-9397-08002B2CF9AE}" pid="3" name="_NewReviewCycle">
    <vt:lpwstr/>
  </property>
  <property fmtid="{D5CDD505-2E9C-101B-9397-08002B2CF9AE}" pid="4" name="_EmailSubject">
    <vt:lpwstr>Presentaciones Conferencia Anual de Assal Brasil</vt:lpwstr>
  </property>
  <property fmtid="{D5CDD505-2E9C-101B-9397-08002B2CF9AE}" pid="5" name="_AuthorEmail">
    <vt:lpwstr>ESarper@naic.org</vt:lpwstr>
  </property>
  <property fmtid="{D5CDD505-2E9C-101B-9397-08002B2CF9AE}" pid="6" name="_AuthorEmailDisplayName">
    <vt:lpwstr>Sarper, Ekrem</vt:lpwstr>
  </property>
  <property fmtid="{D5CDD505-2E9C-101B-9397-08002B2CF9AE}" pid="7" name="_PreviousAdHocReviewCycleID">
    <vt:i4>-899118694</vt:i4>
  </property>
</Properties>
</file>