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8" r:id="rId4"/>
    <p:sldId id="269" r:id="rId5"/>
    <p:sldId id="270" r:id="rId6"/>
    <p:sldId id="272" r:id="rId7"/>
    <p:sldId id="283" r:id="rId8"/>
    <p:sldId id="273" r:id="rId9"/>
    <p:sldId id="274" r:id="rId10"/>
    <p:sldId id="275" r:id="rId11"/>
    <p:sldId id="277" r:id="rId12"/>
    <p:sldId id="280" r:id="rId13"/>
    <p:sldId id="282" r:id="rId14"/>
  </p:sldIdLst>
  <p:sldSz cx="10693400" cy="7561263"/>
  <p:notesSz cx="6858000" cy="9144000"/>
  <p:defaultTextStyle>
    <a:defPPr>
      <a:defRPr lang="pt-B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356" y="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70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70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44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76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10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14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74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6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66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9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E72E-00AF-415D-9F53-13A60A27BF5C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6734F-3101-4808-9DD9-283551B7E6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51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.com/translate?hl=pt-BR&amp;prev=_t&amp;sl=pt-BR&amp;tl=es&amp;u=http://www.tudosobreseguros.org.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986660" y="4716735"/>
            <a:ext cx="537804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XXVII </a:t>
            </a:r>
            <a:r>
              <a:rPr lang="en-US" sz="17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Asamblea</a:t>
            </a:r>
            <a:r>
              <a:rPr lang="en-US" sz="17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Anual</a:t>
            </a:r>
            <a:r>
              <a:rPr lang="en-US" sz="17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de </a:t>
            </a:r>
            <a:r>
              <a:rPr lang="en-US" sz="17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Assal</a:t>
            </a:r>
            <a:endParaRPr lang="en-US" sz="17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en-US" sz="17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XVII </a:t>
            </a:r>
            <a:r>
              <a:rPr lang="en-US" sz="17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Conferencia</a:t>
            </a:r>
            <a:r>
              <a:rPr lang="en-US" sz="17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n-US" sz="17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acerca</a:t>
            </a:r>
            <a:r>
              <a:rPr lang="en-US" sz="17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de </a:t>
            </a:r>
            <a:r>
              <a:rPr lang="en-US" sz="17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Regulación</a:t>
            </a:r>
            <a:r>
              <a:rPr lang="en-US" sz="17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y </a:t>
            </a:r>
            <a:r>
              <a:rPr lang="en-US" sz="17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Supervisión</a:t>
            </a:r>
            <a:r>
              <a:rPr lang="en-US" sz="17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de Seguros en America Latina / IAIS ASSAL</a:t>
            </a:r>
            <a:endParaRPr lang="pt-BR" sz="17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74692" y="5868863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Conferencia</a:t>
            </a:r>
            <a:r>
              <a:rPr lang="en-US" sz="1400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a cargo de: Robert </a:t>
            </a:r>
            <a:r>
              <a:rPr lang="en-US" sz="1400" i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B</a:t>
            </a:r>
            <a:r>
              <a:rPr lang="en-US" sz="1400" i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ittar</a:t>
            </a:r>
            <a:endParaRPr lang="en-US" sz="1400" i="1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pt-BR" sz="1400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Presidente de Escola Nacional de Seguros</a:t>
            </a:r>
          </a:p>
          <a:p>
            <a:r>
              <a:rPr lang="en-US" sz="1400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Abril 2016 </a:t>
            </a:r>
          </a:p>
          <a:p>
            <a:r>
              <a:rPr lang="en-US" sz="1400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Rio de Janeiro - Brasil</a:t>
            </a:r>
          </a:p>
        </p:txBody>
      </p:sp>
    </p:spTree>
    <p:extLst>
      <p:ext uri="{BB962C8B-B14F-4D97-AF65-F5344CB8AC3E}">
        <p14:creationId xmlns:p14="http://schemas.microsoft.com/office/powerpoint/2010/main" val="145735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55753" y="684287"/>
            <a:ext cx="8544257" cy="1023872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s-ES_tradnl" sz="3000" b="1" dirty="0"/>
              <a:t>Corredores de Seguros: Su importancia para el Mercado de Seguros y para la economía </a:t>
            </a:r>
            <a:r>
              <a:rPr lang="es-ES_tradnl" sz="3000" b="1" dirty="0" smtClean="0"/>
              <a:t>nacional</a:t>
            </a:r>
            <a:endParaRPr lang="pt-BR" sz="30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55753" y="1929867"/>
            <a:ext cx="8064897" cy="565590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_tradnl" sz="1600" dirty="0" smtClean="0"/>
              <a:t>La </a:t>
            </a:r>
            <a:r>
              <a:rPr lang="es-ES_tradnl" sz="1600" dirty="0"/>
              <a:t>distribución de seguros a través del corredor de seguros representa más del 85% de los negocios realizados en el mercado</a:t>
            </a:r>
            <a:r>
              <a:rPr lang="es-ES_tradnl" sz="1600" dirty="0" smtClean="0"/>
              <a:t>.</a:t>
            </a:r>
          </a:p>
          <a:p>
            <a:pPr algn="just"/>
            <a:endParaRPr lang="pt-BR" sz="15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es-ES_tradnl" sz="1600" dirty="0" smtClean="0"/>
              <a:t>El </a:t>
            </a:r>
            <a:r>
              <a:rPr lang="es-ES_tradnl" sz="1600" dirty="0"/>
              <a:t>papel del corredor de seguros promueve la diseminación de la cultura del seguro al </a:t>
            </a:r>
            <a:endParaRPr lang="es-ES_tradnl" sz="1600" dirty="0" smtClean="0"/>
          </a:p>
          <a:p>
            <a:pPr algn="just"/>
            <a:r>
              <a:rPr lang="es-ES_tradnl" sz="1600" dirty="0"/>
              <a:t> </a:t>
            </a:r>
            <a:r>
              <a:rPr lang="es-ES_tradnl" sz="1600" dirty="0" smtClean="0"/>
              <a:t>     proporcionar </a:t>
            </a:r>
            <a:r>
              <a:rPr lang="es-ES_tradnl" sz="1600" dirty="0"/>
              <a:t>asistencia técnica de forma directa a los asegurados consumidores de seguros</a:t>
            </a:r>
            <a:r>
              <a:rPr lang="es-ES_tradnl" sz="1600" dirty="0" smtClean="0"/>
              <a:t>.</a:t>
            </a:r>
          </a:p>
          <a:p>
            <a:pPr algn="just"/>
            <a:endParaRPr lang="pt-BR" sz="15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es-ES_tradnl" sz="1600" dirty="0"/>
              <a:t>El corredor de seguros es importante en la primera atención ante siniestros ocurridos, especialmente cuando se trata del seguro DPVAT (SOAT</a:t>
            </a:r>
            <a:r>
              <a:rPr lang="es-ES_tradnl" sz="1600" dirty="0" smtClean="0"/>
              <a:t>).</a:t>
            </a:r>
          </a:p>
          <a:p>
            <a:pPr algn="just"/>
            <a:endParaRPr lang="pt-BR" sz="15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es-ES_tradnl" sz="1600" dirty="0" smtClean="0"/>
              <a:t>Corresponde </a:t>
            </a:r>
            <a:r>
              <a:rPr lang="es-ES_tradnl" sz="1600" dirty="0"/>
              <a:t>a estos profesionales la difusión de la imagen del seguro y de la cultura de protección del seguro en la sociedad y, por ende, la ampliación de la base de consumidores</a:t>
            </a:r>
            <a:r>
              <a:rPr lang="es-ES_tradnl" sz="1600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pt-BR" sz="15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es-ES_tradnl" sz="1600" dirty="0" smtClean="0"/>
              <a:t>El </a:t>
            </a:r>
            <a:r>
              <a:rPr lang="es-ES_tradnl" sz="1600" dirty="0"/>
              <a:t>corredor de seguros es el profesional especializado en la atención a las instituciones de derecho público, en la gestión y asistencia a las aseguradoras para la contratación de Seguros de bienes públicos</a:t>
            </a:r>
            <a:r>
              <a:rPr lang="es-ES_tradnl" sz="1600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pt-BR" sz="1500" dirty="0"/>
          </a:p>
          <a:p>
            <a:pPr marL="285750" indent="-285750" algn="just">
              <a:buFontTx/>
              <a:buChar char="-"/>
            </a:pPr>
            <a:r>
              <a:rPr lang="es-ES_tradnl" sz="1600" dirty="0" smtClean="0"/>
              <a:t>El </a:t>
            </a:r>
            <a:r>
              <a:rPr lang="es-ES_tradnl" sz="1600" dirty="0"/>
              <a:t>corredor de seguros impulsa el sector de seguros privados, apalancando los negocios, proporcionando ingresos a través de la recaudación de contribuciones e impuestos, generando riqueza, ahorro y puestos de trabajo directos e indirectos</a:t>
            </a:r>
            <a:r>
              <a:rPr lang="es-ES_tradnl" sz="1600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pt-BR" sz="1500" dirty="0"/>
          </a:p>
          <a:p>
            <a:pPr marL="285750" indent="-285750" algn="just">
              <a:buFontTx/>
              <a:buChar char="-"/>
            </a:pPr>
            <a:r>
              <a:rPr lang="es-ES_tradnl" sz="1600" dirty="0" smtClean="0"/>
              <a:t>El </a:t>
            </a:r>
            <a:r>
              <a:rPr lang="es-ES_tradnl" sz="1600" dirty="0"/>
              <a:t>corredor también tiene la responsabilidad de promover el equilibrio adecuado de las relaciones jurídico-contractuales entre el asegurado y la aseguradora</a:t>
            </a:r>
            <a:r>
              <a:rPr lang="es-ES_tradnl" sz="1600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pt-BR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51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898428" y="741896"/>
            <a:ext cx="6672049" cy="148553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es-ES_tradnl" sz="3000" b="1" dirty="0"/>
              <a:t>CANTIDAD DE CORREDORES </a:t>
            </a:r>
            <a:r>
              <a:rPr lang="es-ES_tradnl" sz="3000" b="1" dirty="0" smtClean="0"/>
              <a:t>DE SEGUROS </a:t>
            </a:r>
            <a:r>
              <a:rPr lang="es-ES_tradnl" sz="3000" b="1" dirty="0"/>
              <a:t>REGISTRADOS EN LA </a:t>
            </a:r>
            <a:r>
              <a:rPr lang="es-ES_tradnl" sz="3000" b="1" dirty="0" smtClean="0"/>
              <a:t>SUSEP                                                                  (</a:t>
            </a:r>
            <a:r>
              <a:rPr lang="es-ES_tradnl" sz="3000" b="1" dirty="0"/>
              <a:t>EL 22/02/2016 - Fuente SUSEP)</a:t>
            </a:r>
            <a:endParaRPr lang="pt-BR" sz="3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78348" y="2333654"/>
            <a:ext cx="7789934" cy="303980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lvl="0" algn="ctr"/>
            <a:r>
              <a:rPr lang="es-ES_tradnl" sz="1600" b="1" dirty="0"/>
              <a:t>Corredores - Personas Naturales:</a:t>
            </a:r>
            <a:endParaRPr lang="pt-BR" sz="1600" dirty="0"/>
          </a:p>
          <a:p>
            <a:pPr algn="ctr"/>
            <a:endParaRPr lang="es-ES_tradnl" sz="1600" b="1" dirty="0" smtClean="0"/>
          </a:p>
          <a:p>
            <a:pPr algn="ctr"/>
            <a:r>
              <a:rPr lang="es-ES_tradnl" sz="1600" dirty="0" smtClean="0"/>
              <a:t>Todos </a:t>
            </a:r>
            <a:r>
              <a:rPr lang="es-ES_tradnl" sz="1600" dirty="0"/>
              <a:t>los Ramos </a:t>
            </a:r>
            <a:r>
              <a:rPr lang="es-ES_tradnl" sz="1600" dirty="0" smtClean="0"/>
              <a:t>...............................................................................43.580</a:t>
            </a:r>
            <a:r>
              <a:rPr lang="pt-BR" sz="1600" dirty="0" smtClean="0"/>
              <a:t>     </a:t>
            </a:r>
          </a:p>
          <a:p>
            <a:pPr algn="ctr"/>
            <a:r>
              <a:rPr lang="pt-BR" sz="1600" dirty="0" smtClean="0"/>
              <a:t>                                                                                                      </a:t>
            </a:r>
          </a:p>
          <a:p>
            <a:pPr algn="ctr"/>
            <a:r>
              <a:rPr lang="pt-BR" sz="1600" dirty="0" smtClean="0"/>
              <a:t> </a:t>
            </a:r>
            <a:r>
              <a:rPr lang="es-ES_tradnl" sz="1600" dirty="0" smtClean="0"/>
              <a:t>Vida</a:t>
            </a:r>
            <a:r>
              <a:rPr lang="es-ES_tradnl" sz="1600" dirty="0"/>
              <a:t>, Capitalización y Planes de Pensiones </a:t>
            </a:r>
            <a:r>
              <a:rPr lang="es-ES_tradnl" sz="1600" dirty="0" smtClean="0"/>
              <a:t>Privados .......................19.948</a:t>
            </a:r>
            <a:endParaRPr lang="pt-BR" sz="1600" dirty="0"/>
          </a:p>
          <a:p>
            <a:pPr algn="ctr"/>
            <a:endParaRPr lang="pt-BR" sz="1600" dirty="0"/>
          </a:p>
          <a:p>
            <a:pPr algn="ctr"/>
            <a:r>
              <a:rPr lang="pt-BR" sz="1600" b="1" dirty="0" smtClean="0">
                <a:latin typeface="+mj-lt"/>
              </a:rPr>
              <a:t>Corredores Personas </a:t>
            </a:r>
            <a:r>
              <a:rPr lang="pt-BR" sz="1600" b="1" dirty="0">
                <a:latin typeface="+mj-lt"/>
              </a:rPr>
              <a:t>Jurídicas:</a:t>
            </a:r>
          </a:p>
          <a:p>
            <a:pPr algn="ctr"/>
            <a:endParaRPr lang="pt-BR" sz="1500" dirty="0">
              <a:latin typeface="+mj-lt"/>
            </a:endParaRPr>
          </a:p>
          <a:p>
            <a:pPr algn="ctr"/>
            <a:r>
              <a:rPr lang="pt-BR" sz="1600" dirty="0" smtClean="0"/>
              <a:t>Todos </a:t>
            </a:r>
            <a:r>
              <a:rPr lang="pt-BR" sz="1600" dirty="0" err="1" smtClean="0"/>
              <a:t>los</a:t>
            </a:r>
            <a:r>
              <a:rPr lang="pt-BR" sz="1600" dirty="0" smtClean="0"/>
              <a:t> </a:t>
            </a:r>
            <a:r>
              <a:rPr lang="pt-BR" sz="1600" dirty="0"/>
              <a:t>Ramos </a:t>
            </a:r>
            <a:r>
              <a:rPr lang="pt-BR" sz="1600" dirty="0" smtClean="0"/>
              <a:t>..............................................................................   28.892</a:t>
            </a:r>
          </a:p>
          <a:p>
            <a:pPr algn="ctr"/>
            <a:endParaRPr lang="pt-BR" sz="1600" dirty="0" smtClean="0"/>
          </a:p>
          <a:p>
            <a:pPr algn="ctr"/>
            <a:r>
              <a:rPr lang="es-ES_tradnl" sz="1600" dirty="0"/>
              <a:t>Vida, Capitalización y Planes de Pensiones Privados</a:t>
            </a:r>
            <a:r>
              <a:rPr lang="pt-BR" sz="1600" dirty="0" smtClean="0"/>
              <a:t>..........................5.965</a:t>
            </a:r>
          </a:p>
          <a:p>
            <a:pPr algn="ctr"/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00907" y="5386623"/>
            <a:ext cx="7344816" cy="133164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pt-BR" sz="1600" b="1" dirty="0" err="1" smtClean="0">
                <a:latin typeface="+mj-lt"/>
              </a:rPr>
              <a:t>Resumen</a:t>
            </a:r>
            <a:r>
              <a:rPr lang="pt-BR" sz="1600" b="1" dirty="0" smtClean="0">
                <a:latin typeface="+mj-lt"/>
              </a:rPr>
              <a:t>:</a:t>
            </a:r>
            <a:endParaRPr lang="pt-BR" sz="1600" b="1" dirty="0">
              <a:latin typeface="+mj-lt"/>
            </a:endParaRPr>
          </a:p>
          <a:p>
            <a:pPr algn="ctr"/>
            <a:endParaRPr lang="pt-BR" sz="1600" dirty="0">
              <a:latin typeface="+mj-lt"/>
            </a:endParaRPr>
          </a:p>
          <a:p>
            <a:pPr lvl="0" algn="ctr"/>
            <a:r>
              <a:rPr lang="es-ES_tradnl" sz="1600" b="1" dirty="0" smtClean="0"/>
              <a:t> Personas </a:t>
            </a:r>
            <a:r>
              <a:rPr lang="es-ES_tradnl" sz="1600" b="1" dirty="0"/>
              <a:t>Naturales </a:t>
            </a:r>
            <a:r>
              <a:rPr lang="es-ES_tradnl" sz="1600" b="1" dirty="0" smtClean="0"/>
              <a:t>.......................   62.528</a:t>
            </a:r>
            <a:endParaRPr lang="pt-BR" sz="1600" dirty="0"/>
          </a:p>
          <a:p>
            <a:pPr lvl="0" algn="ctr"/>
            <a:r>
              <a:rPr lang="es-ES_tradnl" sz="1600" b="1" dirty="0" smtClean="0"/>
              <a:t> Personas </a:t>
            </a:r>
            <a:r>
              <a:rPr lang="es-ES_tradnl" sz="1600" b="1" dirty="0"/>
              <a:t>Jurídicas</a:t>
            </a:r>
            <a:r>
              <a:rPr lang="es-ES_tradnl" sz="1600" dirty="0"/>
              <a:t> </a:t>
            </a:r>
            <a:r>
              <a:rPr lang="es-ES_tradnl" sz="1600" b="1" dirty="0" smtClean="0"/>
              <a:t>.........................   35.857</a:t>
            </a:r>
            <a:endParaRPr lang="pt-BR" sz="1600" dirty="0"/>
          </a:p>
          <a:p>
            <a:pPr algn="ctr"/>
            <a:r>
              <a:rPr lang="pt-BR" sz="1600" b="1" dirty="0" smtClean="0">
                <a:latin typeface="+mj-lt"/>
              </a:rPr>
              <a:t>  Total........................ </a:t>
            </a:r>
            <a:r>
              <a:rPr lang="pt-BR" sz="1600" b="1" dirty="0">
                <a:latin typeface="+mj-lt"/>
              </a:rPr>
              <a:t>98.385</a:t>
            </a:r>
          </a:p>
        </p:txBody>
      </p:sp>
    </p:spTree>
    <p:extLst>
      <p:ext uri="{BB962C8B-B14F-4D97-AF65-F5344CB8AC3E}">
        <p14:creationId xmlns:p14="http://schemas.microsoft.com/office/powerpoint/2010/main" val="26649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34332" y="313624"/>
            <a:ext cx="6960081" cy="56220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s-ES" sz="3000" b="1" dirty="0" smtClean="0">
                <a:latin typeface="+mj-lt"/>
              </a:rPr>
              <a:t>Consideraciones</a:t>
            </a:r>
            <a:endParaRPr lang="pt-BR" sz="30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34332" y="1048237"/>
            <a:ext cx="8064897" cy="696396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sz="1600" dirty="0" smtClean="0"/>
              <a:t>El </a:t>
            </a:r>
            <a:r>
              <a:rPr lang="es-ES_tradnl" sz="1600" dirty="0"/>
              <a:t>contrato de seguro se puede considerar un contrato de naturaleza dinámica, con características únicas</a:t>
            </a:r>
            <a:r>
              <a:rPr lang="es-ES_tradnl" sz="1600" dirty="0" smtClean="0"/>
              <a:t>.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El </a:t>
            </a:r>
            <a:r>
              <a:rPr lang="es-ES_tradnl" sz="1600" dirty="0"/>
              <a:t>corredor de seguros es el profesional que presta asistencia técnica adecuada para intermediar los intereses de los asegurados con las aseguradoras</a:t>
            </a:r>
            <a:r>
              <a:rPr lang="es-ES_tradnl" sz="1600" dirty="0" smtClean="0"/>
              <a:t>.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Para </a:t>
            </a:r>
            <a:r>
              <a:rPr lang="es-ES_tradnl" sz="1600" dirty="0"/>
              <a:t>que haya la perfecta adecuación de la cobertura pretendida a las necesidades reales del </a:t>
            </a:r>
            <a:r>
              <a:rPr lang="es-ES_tradnl" sz="1600" dirty="0" smtClean="0"/>
              <a:t>cliente/consumidor</a:t>
            </a:r>
            <a:r>
              <a:rPr lang="es-ES_tradnl" sz="1600" dirty="0"/>
              <a:t>, teniendo en cuenta la complejidad del mundo del seguro, se requiere la participación del corredor o productor de seguros, quien puede arrojar luz sobre la naturaleza del seguro y sus cláusulas</a:t>
            </a:r>
            <a:r>
              <a:rPr lang="es-ES_tradnl" sz="1600" dirty="0" smtClean="0"/>
              <a:t>.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La </a:t>
            </a:r>
            <a:r>
              <a:rPr lang="es-ES_tradnl" sz="1600" dirty="0"/>
              <a:t>Comisión Obligatoria de los corredores, establecida por la Ley nº  4.594, de 1964, tuvo como objetivo proporcionar a los asegurados la posibilidad de contar con la asistencia técnica de un profesional debidamente autorizado y registrado en la SUSEP</a:t>
            </a:r>
            <a:r>
              <a:rPr lang="es-ES_tradnl" sz="1600" dirty="0" smtClean="0"/>
              <a:t>.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Todos </a:t>
            </a:r>
            <a:r>
              <a:rPr lang="es-ES_tradnl" sz="1600" dirty="0"/>
              <a:t>los corredores de seguros deben poseer licencia técnica-profesional</a:t>
            </a:r>
            <a:r>
              <a:rPr lang="es-ES_tradnl" sz="1600" dirty="0" smtClean="0"/>
              <a:t>.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El </a:t>
            </a:r>
            <a:r>
              <a:rPr lang="es-ES_tradnl" sz="1600" dirty="0"/>
              <a:t>mercado de consumo es cada vez más exigente, requiriendo una mayor profesionalización y capacitación</a:t>
            </a:r>
            <a:r>
              <a:rPr lang="es-ES_tradnl" sz="1600" dirty="0" smtClean="0"/>
              <a:t>.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El </a:t>
            </a:r>
            <a:r>
              <a:rPr lang="es-ES_tradnl" sz="1600" dirty="0"/>
              <a:t>corredor de seguros en este contexto debe actuar como un consultor de seguros y no un simple intermediario</a:t>
            </a:r>
            <a:r>
              <a:rPr lang="es-ES_tradnl" sz="1600" dirty="0" smtClean="0"/>
              <a:t>.</a:t>
            </a:r>
          </a:p>
          <a:p>
            <a:endParaRPr lang="pt-BR" sz="1600" dirty="0"/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La </a:t>
            </a:r>
            <a:r>
              <a:rPr lang="es-ES_tradnl" sz="1600" dirty="0" err="1" smtClean="0"/>
              <a:t>Escola</a:t>
            </a:r>
            <a:r>
              <a:rPr lang="es-ES_tradnl" sz="1600" dirty="0" smtClean="0"/>
              <a:t> </a:t>
            </a:r>
            <a:r>
              <a:rPr lang="es-ES_tradnl" sz="1600" dirty="0"/>
              <a:t>Nacional de Seguros está totalmente enfocada hacia la capacitación profesional y formación continua de los profesionales de seguros</a:t>
            </a:r>
            <a:r>
              <a:rPr lang="es-ES_tradnl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pt-BR" sz="1600" dirty="0"/>
          </a:p>
          <a:p>
            <a:pPr algn="just"/>
            <a:endParaRPr lang="pt-BR" sz="1500" dirty="0">
              <a:latin typeface="+mj-lt"/>
            </a:endParaRPr>
          </a:p>
          <a:p>
            <a:endParaRPr lang="pt-BR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49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043533" y="2628503"/>
            <a:ext cx="8064897" cy="262431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s-ES_tradnl" b="1" dirty="0"/>
              <a:t>Vale recordar el portal</a:t>
            </a:r>
            <a:r>
              <a:rPr lang="es-ES_tradnl" dirty="0"/>
              <a:t> </a:t>
            </a:r>
            <a:r>
              <a:rPr lang="es-ES_tradnl" b="1" u="sng" dirty="0">
                <a:hlinkClick r:id="rId3"/>
              </a:rPr>
              <a:t>www.tudosobreseguros.org.br</a:t>
            </a:r>
            <a:r>
              <a:rPr lang="es-ES_tradnl" b="1" dirty="0"/>
              <a:t>, que es una página web interactiva que busca aclarar las dudas de los consumidores </a:t>
            </a:r>
            <a:r>
              <a:rPr lang="es-ES_tradnl" b="1" dirty="0" smtClean="0"/>
              <a:t>acerca de los </a:t>
            </a:r>
            <a:r>
              <a:rPr lang="es-ES_tradnl" b="1" dirty="0"/>
              <a:t>seguros.</a:t>
            </a: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ctr"/>
            <a:r>
              <a:rPr lang="pt-BR" sz="2400" b="1" dirty="0" err="1" smtClean="0"/>
              <a:t>Muchas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gracias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8077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59027" y="1332359"/>
            <a:ext cx="6960081" cy="56220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s-ES" sz="3000" b="1">
                <a:latin typeface="+mj-lt"/>
              </a:rPr>
              <a:t>Tema: PBS 19 : Conducción del Negocio</a:t>
            </a:r>
            <a:endParaRPr lang="pt-BR" sz="30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32346" y="2034004"/>
            <a:ext cx="8064897" cy="79304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just"/>
            <a:r>
              <a:rPr lang="es-ES" sz="1500" dirty="0">
                <a:latin typeface="+mj-lt"/>
              </a:rPr>
              <a:t>“La autoridad supervisora </a:t>
            </a:r>
            <a:r>
              <a:rPr lang="es-ES" sz="1500" dirty="0" smtClean="0">
                <a:latin typeface="+mj-lt"/>
              </a:rPr>
              <a:t>establece los requisitos </a:t>
            </a:r>
            <a:r>
              <a:rPr lang="es-ES" sz="1500" dirty="0">
                <a:latin typeface="+mj-lt"/>
              </a:rPr>
              <a:t>para la conducción de </a:t>
            </a:r>
            <a:r>
              <a:rPr lang="es-ES" sz="1500" dirty="0" smtClean="0">
                <a:latin typeface="+mj-lt"/>
              </a:rPr>
              <a:t>la actividad aseguradora con el </a:t>
            </a:r>
            <a:r>
              <a:rPr lang="es-ES" sz="1500" dirty="0">
                <a:latin typeface="+mj-lt"/>
              </a:rPr>
              <a:t>fin de garantizar que </a:t>
            </a:r>
            <a:r>
              <a:rPr lang="es-ES" sz="1500" dirty="0" smtClean="0">
                <a:latin typeface="+mj-lt"/>
              </a:rPr>
              <a:t>los </a:t>
            </a:r>
            <a:r>
              <a:rPr lang="es-ES" sz="1500" dirty="0">
                <a:latin typeface="+mj-lt"/>
              </a:rPr>
              <a:t>clientes reciban </a:t>
            </a:r>
            <a:r>
              <a:rPr lang="es-ES" sz="1500" dirty="0" smtClean="0">
                <a:latin typeface="+mj-lt"/>
              </a:rPr>
              <a:t>un trato justo</a:t>
            </a:r>
            <a:r>
              <a:rPr lang="es-ES" sz="1500" dirty="0">
                <a:latin typeface="+mj-lt"/>
              </a:rPr>
              <a:t>, antes de celebrar el contrato, y </a:t>
            </a:r>
            <a:r>
              <a:rPr lang="es-ES" sz="1500" dirty="0" smtClean="0">
                <a:latin typeface="+mj-lt"/>
              </a:rPr>
              <a:t>durante </a:t>
            </a:r>
            <a:r>
              <a:rPr lang="es-ES" sz="1500" dirty="0">
                <a:latin typeface="+mj-lt"/>
              </a:rPr>
              <a:t>todo </a:t>
            </a:r>
            <a:r>
              <a:rPr lang="es-ES" sz="1500" dirty="0" smtClean="0">
                <a:latin typeface="+mj-lt"/>
              </a:rPr>
              <a:t>su curso, </a:t>
            </a:r>
            <a:r>
              <a:rPr lang="es-ES" sz="1500" dirty="0">
                <a:latin typeface="+mj-lt"/>
              </a:rPr>
              <a:t>hasta </a:t>
            </a:r>
            <a:r>
              <a:rPr lang="es-ES" sz="1500" dirty="0" smtClean="0">
                <a:latin typeface="+mj-lt"/>
              </a:rPr>
              <a:t>que se cumplan todas las </a:t>
            </a:r>
            <a:r>
              <a:rPr lang="es-ES" sz="1500" dirty="0">
                <a:latin typeface="+mj-lt"/>
              </a:rPr>
              <a:t>obligaciones </a:t>
            </a:r>
            <a:r>
              <a:rPr lang="es-ES" sz="1500" dirty="0" smtClean="0">
                <a:latin typeface="+mj-lt"/>
              </a:rPr>
              <a:t>estipuladas en el contrato”.</a:t>
            </a:r>
            <a:endParaRPr lang="es-ES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53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59028" y="923338"/>
            <a:ext cx="8038215" cy="53143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pt-BR" sz="2800" b="1" dirty="0" err="1" smtClean="0">
                <a:latin typeface="+mj-lt"/>
              </a:rPr>
              <a:t>Corretaje</a:t>
            </a:r>
            <a:r>
              <a:rPr lang="pt-BR" sz="2800" b="1" dirty="0" smtClean="0">
                <a:latin typeface="+mj-lt"/>
              </a:rPr>
              <a:t> </a:t>
            </a:r>
            <a:r>
              <a:rPr lang="pt-BR" sz="2800" b="1" dirty="0">
                <a:latin typeface="+mj-lt"/>
              </a:rPr>
              <a:t>de </a:t>
            </a:r>
            <a:r>
              <a:rPr lang="pt-BR" sz="2800" b="1" dirty="0" smtClean="0">
                <a:latin typeface="+mj-lt"/>
              </a:rPr>
              <a:t>Seguros – </a:t>
            </a:r>
            <a:r>
              <a:rPr lang="pt-BR" sz="2800" b="1" dirty="0" err="1" smtClean="0">
                <a:latin typeface="+mj-lt"/>
              </a:rPr>
              <a:t>Hito</a:t>
            </a:r>
            <a:r>
              <a:rPr lang="pt-BR" sz="2800" b="1" dirty="0" smtClean="0">
                <a:latin typeface="+mj-lt"/>
              </a:rPr>
              <a:t> Legal/Brasil</a:t>
            </a:r>
            <a:endParaRPr lang="pt-BR" sz="28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32346" y="2034004"/>
            <a:ext cx="8064897" cy="5101912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just"/>
            <a:r>
              <a:rPr lang="pt-BR" sz="1500" dirty="0">
                <a:latin typeface="+mj-lt"/>
              </a:rPr>
              <a:t>Normas </a:t>
            </a:r>
            <a:r>
              <a:rPr lang="pt-BR" sz="1500" dirty="0" err="1" smtClean="0">
                <a:latin typeface="+mj-lt"/>
              </a:rPr>
              <a:t>Legales</a:t>
            </a:r>
            <a:r>
              <a:rPr lang="pt-BR" sz="1500" dirty="0" smtClean="0">
                <a:latin typeface="+mj-lt"/>
              </a:rPr>
              <a:t> Específicas</a:t>
            </a:r>
            <a:endParaRPr lang="pt-BR" sz="1500" dirty="0">
              <a:latin typeface="+mj-lt"/>
            </a:endParaRPr>
          </a:p>
          <a:p>
            <a:pPr algn="just"/>
            <a:endParaRPr lang="pt-BR" sz="1500" dirty="0">
              <a:latin typeface="+mj-lt"/>
            </a:endParaRPr>
          </a:p>
          <a:p>
            <a:pPr algn="just"/>
            <a:r>
              <a:rPr lang="pt-BR" sz="1500" dirty="0" smtClean="0">
                <a:latin typeface="+mj-lt"/>
              </a:rPr>
              <a:t>- </a:t>
            </a:r>
            <a:r>
              <a:rPr lang="pt-BR" sz="1500" dirty="0" err="1" smtClean="0">
                <a:latin typeface="+mj-lt"/>
              </a:rPr>
              <a:t>Ley</a:t>
            </a:r>
            <a:r>
              <a:rPr lang="pt-BR" sz="1500" dirty="0" smtClean="0">
                <a:latin typeface="+mj-lt"/>
              </a:rPr>
              <a:t> nº 4.594, </a:t>
            </a:r>
            <a:r>
              <a:rPr lang="pt-BR" sz="1500" dirty="0">
                <a:latin typeface="+mj-lt"/>
              </a:rPr>
              <a:t>de 29/12/1964</a:t>
            </a:r>
          </a:p>
          <a:p>
            <a:pPr algn="just"/>
            <a:endParaRPr lang="pt-BR" sz="1500" dirty="0">
              <a:latin typeface="+mj-lt"/>
            </a:endParaRPr>
          </a:p>
          <a:p>
            <a:pPr algn="just"/>
            <a:r>
              <a:rPr lang="pt-BR" sz="1500" dirty="0" err="1" smtClean="0">
                <a:latin typeface="+mj-lt"/>
              </a:rPr>
              <a:t>Reglamenta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la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actividad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>
                <a:latin typeface="+mj-lt"/>
              </a:rPr>
              <a:t>y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la</a:t>
            </a:r>
            <a:r>
              <a:rPr lang="pt-BR" sz="1500" dirty="0">
                <a:latin typeface="+mj-lt"/>
              </a:rPr>
              <a:t> </a:t>
            </a:r>
            <a:r>
              <a:rPr lang="pt-BR" sz="1500" dirty="0" err="1">
                <a:latin typeface="+mj-lt"/>
              </a:rPr>
              <a:t>profesión</a:t>
            </a:r>
            <a:r>
              <a:rPr lang="pt-BR" sz="1500" dirty="0">
                <a:latin typeface="+mj-lt"/>
              </a:rPr>
              <a:t> de </a:t>
            </a:r>
            <a:r>
              <a:rPr lang="pt-BR" sz="1500" dirty="0" smtClean="0">
                <a:latin typeface="+mj-lt"/>
              </a:rPr>
              <a:t>corredor </a:t>
            </a:r>
            <a:r>
              <a:rPr lang="pt-BR" sz="1500" dirty="0">
                <a:latin typeface="+mj-lt"/>
              </a:rPr>
              <a:t>de seguros</a:t>
            </a:r>
          </a:p>
          <a:p>
            <a:pPr algn="just"/>
            <a:endParaRPr lang="pt-BR" sz="1500" dirty="0">
              <a:latin typeface="+mj-lt"/>
            </a:endParaRPr>
          </a:p>
          <a:p>
            <a:pPr algn="just"/>
            <a:endParaRPr lang="pt-BR" sz="1500" dirty="0" smtClean="0">
              <a:latin typeface="+mj-lt"/>
            </a:endParaRPr>
          </a:p>
          <a:p>
            <a:pPr algn="just"/>
            <a:r>
              <a:rPr lang="pt-BR" sz="1500" dirty="0" smtClean="0">
                <a:latin typeface="+mj-lt"/>
              </a:rPr>
              <a:t>- </a:t>
            </a:r>
            <a:r>
              <a:rPr lang="pt-BR" sz="1500" dirty="0">
                <a:latin typeface="+mj-lt"/>
              </a:rPr>
              <a:t>Decreto </a:t>
            </a:r>
            <a:r>
              <a:rPr lang="pt-BR" sz="1500" dirty="0" smtClean="0">
                <a:latin typeface="+mj-lt"/>
              </a:rPr>
              <a:t>nº 56.903, </a:t>
            </a:r>
            <a:r>
              <a:rPr lang="pt-BR" sz="1500" dirty="0">
                <a:latin typeface="+mj-lt"/>
              </a:rPr>
              <a:t>de 24/09/1965</a:t>
            </a:r>
          </a:p>
          <a:p>
            <a:pPr algn="just"/>
            <a:endParaRPr lang="pt-BR" sz="1500" dirty="0">
              <a:latin typeface="+mj-lt"/>
            </a:endParaRPr>
          </a:p>
          <a:p>
            <a:pPr algn="just"/>
            <a:r>
              <a:rPr lang="pt-BR" sz="1500" dirty="0" err="1" smtClean="0">
                <a:latin typeface="+mj-lt"/>
              </a:rPr>
              <a:t>Reglamenta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la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profesión</a:t>
            </a:r>
            <a:r>
              <a:rPr lang="pt-BR" sz="1500" dirty="0" smtClean="0">
                <a:latin typeface="+mj-lt"/>
              </a:rPr>
              <a:t> de corredor </a:t>
            </a:r>
            <a:r>
              <a:rPr lang="pt-BR" sz="1500" dirty="0">
                <a:latin typeface="+mj-lt"/>
              </a:rPr>
              <a:t>de seguros de vida </a:t>
            </a:r>
            <a:r>
              <a:rPr lang="pt-BR" sz="1500" dirty="0" smtClean="0">
                <a:latin typeface="+mj-lt"/>
              </a:rPr>
              <a:t>y </a:t>
            </a:r>
            <a:r>
              <a:rPr lang="pt-BR" sz="1500" dirty="0" err="1" smtClean="0">
                <a:latin typeface="+mj-lt"/>
              </a:rPr>
              <a:t>capitalización</a:t>
            </a:r>
            <a:r>
              <a:rPr lang="pt-BR" sz="1500" dirty="0" smtClean="0">
                <a:latin typeface="+mj-lt"/>
              </a:rPr>
              <a:t>.</a:t>
            </a:r>
            <a:endParaRPr lang="pt-BR" sz="1500" dirty="0">
              <a:latin typeface="+mj-lt"/>
            </a:endParaRPr>
          </a:p>
          <a:p>
            <a:pPr algn="just"/>
            <a:endParaRPr lang="pt-BR" sz="1500" dirty="0">
              <a:latin typeface="+mj-lt"/>
            </a:endParaRPr>
          </a:p>
          <a:p>
            <a:pPr algn="just"/>
            <a:endParaRPr lang="pt-BR" sz="1500" dirty="0" smtClean="0">
              <a:latin typeface="+mj-lt"/>
            </a:endParaRPr>
          </a:p>
          <a:p>
            <a:pPr algn="just"/>
            <a:r>
              <a:rPr lang="pt-BR" sz="1500" dirty="0" smtClean="0">
                <a:latin typeface="+mj-lt"/>
              </a:rPr>
              <a:t>- Decreto </a:t>
            </a:r>
            <a:r>
              <a:rPr lang="pt-BR" sz="1500" dirty="0" err="1" smtClean="0">
                <a:latin typeface="+mj-lt"/>
              </a:rPr>
              <a:t>Ley</a:t>
            </a:r>
            <a:r>
              <a:rPr lang="pt-BR" sz="1500" dirty="0" smtClean="0">
                <a:latin typeface="+mj-lt"/>
              </a:rPr>
              <a:t> nº 73, </a:t>
            </a:r>
            <a:r>
              <a:rPr lang="pt-BR" sz="1500" dirty="0">
                <a:latin typeface="+mj-lt"/>
              </a:rPr>
              <a:t>de 21/11/1966</a:t>
            </a:r>
          </a:p>
          <a:p>
            <a:pPr algn="just"/>
            <a:endParaRPr lang="pt-BR" sz="1500" dirty="0">
              <a:latin typeface="+mj-lt"/>
            </a:endParaRPr>
          </a:p>
          <a:p>
            <a:r>
              <a:rPr lang="es-ES_tradnl" sz="1500" dirty="0"/>
              <a:t>Dispone sobre el Sistema Nacional de Seguros Privados y reglamenta las operaciones de seguros y reaseguros.</a:t>
            </a:r>
            <a:endParaRPr lang="pt-BR" sz="1500" dirty="0"/>
          </a:p>
          <a:p>
            <a:pPr algn="just"/>
            <a:endParaRPr lang="pt-BR" sz="1500" dirty="0">
              <a:latin typeface="+mj-lt"/>
            </a:endParaRPr>
          </a:p>
          <a:p>
            <a:pPr algn="just"/>
            <a:endParaRPr lang="pt-BR" sz="1500" dirty="0">
              <a:latin typeface="+mj-lt"/>
            </a:endParaRPr>
          </a:p>
          <a:p>
            <a:pPr algn="just"/>
            <a:r>
              <a:rPr lang="pt-BR" sz="1500" dirty="0" smtClean="0">
                <a:latin typeface="+mj-lt"/>
              </a:rPr>
              <a:t>- </a:t>
            </a:r>
            <a:r>
              <a:rPr lang="pt-BR" sz="1500" dirty="0">
                <a:latin typeface="+mj-lt"/>
              </a:rPr>
              <a:t>Decreto </a:t>
            </a:r>
            <a:r>
              <a:rPr lang="pt-BR" sz="1500" dirty="0" smtClean="0">
                <a:latin typeface="+mj-lt"/>
              </a:rPr>
              <a:t>nº 60.459, </a:t>
            </a:r>
            <a:r>
              <a:rPr lang="pt-BR" sz="1500" dirty="0">
                <a:latin typeface="+mj-lt"/>
              </a:rPr>
              <a:t>de 13/03/1967</a:t>
            </a:r>
          </a:p>
          <a:p>
            <a:pPr algn="just"/>
            <a:endParaRPr lang="pt-BR" sz="1500" dirty="0">
              <a:latin typeface="+mj-lt"/>
            </a:endParaRPr>
          </a:p>
          <a:p>
            <a:pPr algn="just"/>
            <a:r>
              <a:rPr lang="pt-BR" sz="1500" dirty="0" err="1" smtClean="0">
                <a:latin typeface="+mj-lt"/>
              </a:rPr>
              <a:t>Reglamenta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el</a:t>
            </a:r>
            <a:r>
              <a:rPr lang="pt-BR" sz="1500" dirty="0" smtClean="0">
                <a:latin typeface="+mj-lt"/>
              </a:rPr>
              <a:t> Decreto </a:t>
            </a:r>
            <a:r>
              <a:rPr lang="pt-BR" sz="1500" dirty="0" err="1" smtClean="0">
                <a:latin typeface="+mj-lt"/>
              </a:rPr>
              <a:t>Ley</a:t>
            </a:r>
            <a:r>
              <a:rPr lang="pt-BR" sz="1500" dirty="0" smtClean="0">
                <a:latin typeface="+mj-lt"/>
              </a:rPr>
              <a:t> nº 73, </a:t>
            </a:r>
            <a:r>
              <a:rPr lang="pt-BR" sz="1500" dirty="0">
                <a:latin typeface="+mj-lt"/>
              </a:rPr>
              <a:t>de 1966</a:t>
            </a:r>
          </a:p>
        </p:txBody>
      </p:sp>
    </p:spTree>
    <p:extLst>
      <p:ext uri="{BB962C8B-B14F-4D97-AF65-F5344CB8AC3E}">
        <p14:creationId xmlns:p14="http://schemas.microsoft.com/office/powerpoint/2010/main" val="1742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59027" y="1332359"/>
            <a:ext cx="8400241" cy="56220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pt-BR" sz="3000" b="1" dirty="0" err="1" smtClean="0">
                <a:latin typeface="+mj-lt"/>
              </a:rPr>
              <a:t>Otras</a:t>
            </a:r>
            <a:r>
              <a:rPr lang="pt-BR" sz="3000" b="1" dirty="0" smtClean="0">
                <a:latin typeface="+mj-lt"/>
              </a:rPr>
              <a:t> normas </a:t>
            </a:r>
            <a:r>
              <a:rPr lang="es-ES" sz="3000" b="1" dirty="0" smtClean="0">
                <a:latin typeface="+mj-lt"/>
              </a:rPr>
              <a:t>aplicables a la Corretaje </a:t>
            </a:r>
            <a:r>
              <a:rPr lang="es-ES" sz="3000" b="1" dirty="0">
                <a:latin typeface="+mj-lt"/>
              </a:rPr>
              <a:t>de </a:t>
            </a:r>
            <a:r>
              <a:rPr lang="es-ES" sz="3000" b="1" dirty="0" smtClean="0">
                <a:latin typeface="+mj-lt"/>
              </a:rPr>
              <a:t>Seguros</a:t>
            </a:r>
            <a:endParaRPr lang="pt-BR" sz="30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59027" y="2268463"/>
            <a:ext cx="8064897" cy="196259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pt-BR" sz="1500" dirty="0" smtClean="0">
                <a:latin typeface="+mj-lt"/>
              </a:rPr>
              <a:t>-     Código </a:t>
            </a:r>
            <a:r>
              <a:rPr lang="pt-BR" sz="1500" dirty="0">
                <a:latin typeface="+mj-lt"/>
              </a:rPr>
              <a:t>Civil </a:t>
            </a:r>
            <a:r>
              <a:rPr lang="pt-BR" sz="1500" dirty="0" smtClean="0">
                <a:latin typeface="+mj-lt"/>
              </a:rPr>
              <a:t>de </a:t>
            </a:r>
            <a:r>
              <a:rPr lang="pt-BR" sz="1500" dirty="0">
                <a:latin typeface="+mj-lt"/>
              </a:rPr>
              <a:t>2002</a:t>
            </a:r>
          </a:p>
          <a:p>
            <a:endParaRPr lang="pt-BR" sz="1500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s-ES_tradnl" sz="1600" dirty="0" smtClean="0"/>
              <a:t>Código </a:t>
            </a:r>
            <a:r>
              <a:rPr lang="es-ES_tradnl" sz="1600" dirty="0"/>
              <a:t>de Protección y Defensa del Consumidor </a:t>
            </a:r>
            <a:r>
              <a:rPr lang="es-ES_tradnl" sz="1600" dirty="0" smtClean="0"/>
              <a:t>– </a:t>
            </a:r>
            <a:r>
              <a:rPr lang="es-ES_tradnl" sz="1600" dirty="0"/>
              <a:t>CDC 1990</a:t>
            </a:r>
            <a:endParaRPr lang="pt-BR" sz="1500" dirty="0">
              <a:latin typeface="+mj-lt"/>
            </a:endParaRPr>
          </a:p>
          <a:p>
            <a:endParaRPr lang="pt-BR" sz="1500" dirty="0" smtClean="0">
              <a:latin typeface="+mj-lt"/>
            </a:endParaRPr>
          </a:p>
          <a:p>
            <a:endParaRPr lang="pt-BR" sz="1500" dirty="0" smtClean="0">
              <a:latin typeface="+mj-lt"/>
            </a:endParaRPr>
          </a:p>
          <a:p>
            <a:r>
              <a:rPr lang="pt-BR" sz="1500" dirty="0" err="1" smtClean="0">
                <a:latin typeface="+mj-lt"/>
              </a:rPr>
              <a:t>Disposición</a:t>
            </a:r>
            <a:r>
              <a:rPr lang="pt-BR" sz="1500" dirty="0" smtClean="0">
                <a:latin typeface="+mj-lt"/>
              </a:rPr>
              <a:t> pertinente:</a:t>
            </a:r>
            <a:endParaRPr lang="pt-BR" sz="1500" dirty="0">
              <a:latin typeface="+mj-lt"/>
            </a:endParaRPr>
          </a:p>
          <a:p>
            <a:endParaRPr lang="pt-BR" sz="1500" dirty="0">
              <a:latin typeface="+mj-lt"/>
            </a:endParaRPr>
          </a:p>
          <a:p>
            <a:r>
              <a:rPr lang="pt-BR" sz="1500" dirty="0">
                <a:latin typeface="+mj-lt"/>
              </a:rPr>
              <a:t>- </a:t>
            </a:r>
            <a:r>
              <a:rPr lang="pt-BR" sz="1500" dirty="0" smtClean="0">
                <a:latin typeface="+mj-lt"/>
              </a:rPr>
              <a:t>La </a:t>
            </a:r>
            <a:r>
              <a:rPr lang="pt-BR" sz="1500" dirty="0" err="1" smtClean="0">
                <a:latin typeface="+mj-lt"/>
              </a:rPr>
              <a:t>actividad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aseguradora</a:t>
            </a:r>
            <a:r>
              <a:rPr lang="pt-BR" sz="1500" dirty="0" smtClean="0">
                <a:latin typeface="+mj-lt"/>
              </a:rPr>
              <a:t> se considera una </a:t>
            </a:r>
            <a:r>
              <a:rPr lang="pt-BR" sz="1500" dirty="0" err="1" smtClean="0">
                <a:latin typeface="+mj-lt"/>
              </a:rPr>
              <a:t>prestación</a:t>
            </a:r>
            <a:r>
              <a:rPr lang="pt-BR" sz="1500" dirty="0" smtClean="0">
                <a:latin typeface="+mj-lt"/>
              </a:rPr>
              <a:t> de </a:t>
            </a:r>
            <a:r>
              <a:rPr lang="pt-BR" sz="1500" dirty="0" err="1" smtClean="0">
                <a:latin typeface="+mj-lt"/>
              </a:rPr>
              <a:t>servicios</a:t>
            </a:r>
            <a:r>
              <a:rPr lang="pt-BR" sz="1500" dirty="0" smtClean="0">
                <a:latin typeface="+mj-lt"/>
              </a:rPr>
              <a:t>.</a:t>
            </a:r>
            <a:endParaRPr lang="pt-BR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13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322364" y="2196455"/>
            <a:ext cx="8064897" cy="267047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pt-BR" sz="1500" dirty="0">
                <a:latin typeface="+mj-lt"/>
              </a:rPr>
              <a:t>- </a:t>
            </a:r>
            <a:r>
              <a:rPr lang="pt-BR" sz="1500" dirty="0" err="1" smtClean="0">
                <a:latin typeface="+mj-lt"/>
              </a:rPr>
              <a:t>Resolución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>
                <a:latin typeface="+mj-lt"/>
              </a:rPr>
              <a:t>CNSP </a:t>
            </a:r>
            <a:r>
              <a:rPr lang="pt-BR" sz="1500" dirty="0" smtClean="0">
                <a:latin typeface="+mj-lt"/>
              </a:rPr>
              <a:t>nº 249, </a:t>
            </a:r>
            <a:r>
              <a:rPr lang="pt-BR" sz="1500" dirty="0">
                <a:latin typeface="+mj-lt"/>
              </a:rPr>
              <a:t>de 15/02/2012 – </a:t>
            </a:r>
            <a:r>
              <a:rPr lang="pt-BR" sz="1500" dirty="0" err="1" smtClean="0">
                <a:latin typeface="+mj-lt"/>
              </a:rPr>
              <a:t>Reglamenta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la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actividad</a:t>
            </a:r>
            <a:r>
              <a:rPr lang="pt-BR" sz="1500" dirty="0" smtClean="0">
                <a:latin typeface="+mj-lt"/>
              </a:rPr>
              <a:t> </a:t>
            </a:r>
            <a:r>
              <a:rPr lang="pt-BR" sz="1500" dirty="0" err="1" smtClean="0">
                <a:latin typeface="+mj-lt"/>
              </a:rPr>
              <a:t>del</a:t>
            </a:r>
            <a:r>
              <a:rPr lang="pt-BR" sz="1500" dirty="0" smtClean="0">
                <a:latin typeface="+mj-lt"/>
              </a:rPr>
              <a:t> Corredor de </a:t>
            </a:r>
            <a:r>
              <a:rPr lang="pt-BR" sz="1500" dirty="0">
                <a:latin typeface="+mj-lt"/>
              </a:rPr>
              <a:t>Seguros </a:t>
            </a:r>
            <a:r>
              <a:rPr lang="pt-BR" sz="1500" dirty="0" smtClean="0">
                <a:latin typeface="+mj-lt"/>
              </a:rPr>
              <a:t>y </a:t>
            </a:r>
            <a:r>
              <a:rPr lang="pt-BR" sz="1500" dirty="0">
                <a:latin typeface="+mj-lt"/>
              </a:rPr>
              <a:t>de </a:t>
            </a:r>
            <a:r>
              <a:rPr lang="pt-BR" sz="1500" dirty="0" smtClean="0">
                <a:latin typeface="+mj-lt"/>
              </a:rPr>
              <a:t>sus agentes.</a:t>
            </a:r>
            <a:endParaRPr lang="pt-BR" sz="1500" dirty="0">
              <a:latin typeface="+mj-lt"/>
            </a:endParaRPr>
          </a:p>
          <a:p>
            <a:endParaRPr lang="pt-BR" sz="1500" dirty="0">
              <a:latin typeface="+mj-lt"/>
            </a:endParaRPr>
          </a:p>
          <a:p>
            <a:r>
              <a:rPr lang="pt-BR" sz="1500" dirty="0" smtClean="0">
                <a:latin typeface="+mj-lt"/>
              </a:rPr>
              <a:t>- </a:t>
            </a:r>
            <a:r>
              <a:rPr lang="pt-BR" sz="1500" dirty="0">
                <a:latin typeface="+mj-lt"/>
              </a:rPr>
              <a:t>Circular SUSEP </a:t>
            </a:r>
            <a:r>
              <a:rPr lang="pt-BR" sz="1500" dirty="0" smtClean="0">
                <a:latin typeface="+mj-lt"/>
              </a:rPr>
              <a:t>nº 428, </a:t>
            </a:r>
            <a:r>
              <a:rPr lang="pt-BR" sz="1500" dirty="0">
                <a:latin typeface="+mj-lt"/>
              </a:rPr>
              <a:t>de 15/02/2012 – </a:t>
            </a:r>
            <a:r>
              <a:rPr lang="es-ES_tradn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Dispone sobre el Curso de Formación para la Licencia de Corredores de Seguros de Vida y de Capitalización</a:t>
            </a:r>
            <a:endParaRPr lang="pt-B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sz="1500" dirty="0">
              <a:latin typeface="+mj-lt"/>
            </a:endParaRPr>
          </a:p>
          <a:p>
            <a:r>
              <a:rPr lang="pt-BR" sz="1500" dirty="0" smtClean="0">
                <a:latin typeface="+mj-lt"/>
              </a:rPr>
              <a:t>- </a:t>
            </a:r>
            <a:r>
              <a:rPr lang="pt-BR" sz="1500" dirty="0">
                <a:latin typeface="+mj-lt"/>
              </a:rPr>
              <a:t>Circular SUSEP </a:t>
            </a:r>
            <a:r>
              <a:rPr lang="pt-BR" sz="1500" dirty="0" smtClean="0">
                <a:latin typeface="+mj-lt"/>
              </a:rPr>
              <a:t>nº 510, </a:t>
            </a:r>
            <a:r>
              <a:rPr lang="pt-BR" sz="1500" dirty="0">
                <a:latin typeface="+mj-lt"/>
              </a:rPr>
              <a:t>de 22/01/2015 – </a:t>
            </a:r>
            <a:r>
              <a:rPr lang="es-ES_tradnl" sz="1500" dirty="0" smtClean="0"/>
              <a:t>Dispone </a:t>
            </a:r>
            <a:r>
              <a:rPr lang="es-ES_tradnl" sz="1500" dirty="0"/>
              <a:t>sobre la Licencia del Corredor de Seguros y sobre la actividad del Corredor de Seguros.</a:t>
            </a:r>
            <a:endParaRPr lang="pt-BR" sz="1500" dirty="0" smtClean="0"/>
          </a:p>
          <a:p>
            <a:endParaRPr lang="pt-BR" sz="1500" dirty="0">
              <a:latin typeface="+mj-lt"/>
            </a:endParaRPr>
          </a:p>
          <a:p>
            <a:endParaRPr lang="pt-BR" sz="1500" dirty="0" smtClean="0">
              <a:latin typeface="+mj-lt"/>
            </a:endParaRPr>
          </a:p>
          <a:p>
            <a:endParaRPr lang="pt-BR" sz="1500" dirty="0"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322364" y="1116335"/>
            <a:ext cx="57606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err="1"/>
              <a:t>Otras</a:t>
            </a:r>
            <a:r>
              <a:rPr lang="pt-BR" sz="3200" b="1" dirty="0"/>
              <a:t> normas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31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997822" y="1687681"/>
            <a:ext cx="8064897" cy="342452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pt-BR" sz="1800" dirty="0" smtClean="0">
                <a:latin typeface="+mj-lt"/>
              </a:rPr>
              <a:t> </a:t>
            </a:r>
          </a:p>
          <a:p>
            <a:endParaRPr lang="pt-BR" sz="1800" dirty="0">
              <a:latin typeface="+mj-lt"/>
            </a:endParaRPr>
          </a:p>
          <a:p>
            <a:endParaRPr lang="pt-BR" sz="18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s-ES_tradnl" sz="2400" dirty="0" smtClean="0"/>
              <a:t> No </a:t>
            </a:r>
            <a:r>
              <a:rPr lang="es-ES_tradnl" sz="2400" dirty="0"/>
              <a:t>hay normas legales o infra-legales que establezcan  </a:t>
            </a:r>
            <a:r>
              <a:rPr lang="es-ES_tradnl" sz="2400" dirty="0" smtClean="0"/>
              <a:t> </a:t>
            </a:r>
          </a:p>
          <a:p>
            <a:r>
              <a:rPr lang="es-ES_tradnl" sz="2400" dirty="0" smtClean="0"/>
              <a:t>      reglas </a:t>
            </a:r>
            <a:r>
              <a:rPr lang="es-ES_tradnl" sz="2400" dirty="0"/>
              <a:t>de conducta para el </a:t>
            </a:r>
            <a:r>
              <a:rPr lang="es-ES_tradnl" sz="2400" dirty="0" smtClean="0"/>
              <a:t>corredor </a:t>
            </a:r>
            <a:r>
              <a:rPr lang="es-ES_tradnl" sz="2400" dirty="0"/>
              <a:t>de seguros en la </a:t>
            </a:r>
            <a:r>
              <a:rPr lang="es-ES_tradnl" sz="2400" dirty="0" smtClean="0"/>
              <a:t> </a:t>
            </a:r>
          </a:p>
          <a:p>
            <a:r>
              <a:rPr lang="es-ES_tradnl" sz="2400" dirty="0"/>
              <a:t> </a:t>
            </a:r>
            <a:r>
              <a:rPr lang="es-ES_tradnl" sz="2400" dirty="0" smtClean="0"/>
              <a:t>     relación </a:t>
            </a:r>
            <a:r>
              <a:rPr lang="es-ES_tradnl" sz="2400" dirty="0"/>
              <a:t>con sus clientes.</a:t>
            </a:r>
            <a:endParaRPr lang="pt-BR" sz="2400" dirty="0"/>
          </a:p>
          <a:p>
            <a:r>
              <a:rPr lang="es-ES_tradnl" sz="2400" dirty="0"/>
              <a:t> </a:t>
            </a:r>
            <a:endParaRPr lang="pt-BR" sz="2400" dirty="0"/>
          </a:p>
          <a:p>
            <a:pPr marL="285750" indent="-285750">
              <a:buFontTx/>
              <a:buChar char="-"/>
            </a:pPr>
            <a:r>
              <a:rPr lang="es-ES_tradnl" sz="2400" dirty="0" smtClean="0"/>
              <a:t>  Hay </a:t>
            </a:r>
            <a:r>
              <a:rPr lang="es-ES_tradnl" sz="2400" dirty="0"/>
              <a:t>una norma para la actividad, específicamente sobre la </a:t>
            </a:r>
            <a:r>
              <a:rPr lang="es-ES_tradnl" sz="2400" dirty="0" smtClean="0"/>
              <a:t> </a:t>
            </a:r>
          </a:p>
          <a:p>
            <a:r>
              <a:rPr lang="es-ES_tradnl" sz="2400" dirty="0" smtClean="0"/>
              <a:t>      cuestión </a:t>
            </a:r>
            <a:r>
              <a:rPr lang="es-ES_tradnl" sz="2400" dirty="0"/>
              <a:t>de la </a:t>
            </a:r>
            <a:r>
              <a:rPr lang="es-ES_tradnl" sz="2400" dirty="0" smtClean="0"/>
              <a:t>responsabilidad </a:t>
            </a:r>
            <a:r>
              <a:rPr lang="es-ES_tradnl" sz="2400" dirty="0"/>
              <a:t>administrativa, civil y penal.</a:t>
            </a:r>
            <a:endParaRPr lang="pt-BR" sz="2400" dirty="0"/>
          </a:p>
          <a:p>
            <a:pPr marL="285750" indent="-285750" algn="just">
              <a:buFontTx/>
              <a:buChar char="-"/>
            </a:pPr>
            <a:endParaRPr lang="pt-BR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84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47167" y="892413"/>
            <a:ext cx="6960081" cy="56220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s-ES" sz="3000" b="1" dirty="0" smtClean="0">
                <a:latin typeface="+mj-lt"/>
              </a:rPr>
              <a:t>La Conducta </a:t>
            </a:r>
            <a:r>
              <a:rPr lang="es-ES" sz="3000" b="1" dirty="0">
                <a:latin typeface="+mj-lt"/>
              </a:rPr>
              <a:t>Ética</a:t>
            </a:r>
            <a:endParaRPr lang="pt-BR" sz="30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97822" y="1687681"/>
            <a:ext cx="8064897" cy="4686413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pt-BR" sz="1800" dirty="0" smtClean="0">
                <a:latin typeface="+mj-lt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es-ES_tradnl" sz="1800" dirty="0"/>
              <a:t>Establecida en el Código de Ética de la Federación Nacional de los Corredores de Seguros (FENACOR) y prevista en el ordenamiento jurídico de autorregulación del mercado de corretaje de seguros</a:t>
            </a:r>
            <a:r>
              <a:rPr lang="es-ES_tradnl" sz="1800" dirty="0" smtClean="0"/>
              <a:t>.</a:t>
            </a:r>
          </a:p>
          <a:p>
            <a:pPr algn="just"/>
            <a:endParaRPr lang="pt-BR" sz="18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es-ES_tradnl" sz="1800" dirty="0"/>
              <a:t>Sistema establecido por la Ley Complementaria nº 137, de 26/08/2010 reglamentada por la Resolución nº  233, de 01/04/2011 y por la Circular SUSEP </a:t>
            </a:r>
            <a:r>
              <a:rPr lang="es-ES_tradnl" sz="1800" dirty="0" smtClean="0"/>
              <a:t> nº 435</a:t>
            </a:r>
            <a:r>
              <a:rPr lang="es-ES_tradnl" sz="1800" dirty="0"/>
              <a:t>, de 25/05/2012, que instituyeron la creación de organismos de autorregulación del mercado de corretaje de seguros como "Órganos Auxiliares" de SUSEP</a:t>
            </a:r>
            <a:r>
              <a:rPr lang="es-ES_tradnl" sz="1800" dirty="0" smtClean="0"/>
              <a:t>.</a:t>
            </a:r>
          </a:p>
          <a:p>
            <a:pPr algn="just"/>
            <a:endParaRPr lang="pt-BR" sz="18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s-ES_tradnl" sz="1800" dirty="0" smtClean="0"/>
              <a:t> Sólo </a:t>
            </a:r>
            <a:r>
              <a:rPr lang="es-ES_tradnl" sz="1800" dirty="0"/>
              <a:t>hay una entidad de autorregulación autorizada por la SUSEP (Diario Oficial </a:t>
            </a:r>
            <a:r>
              <a:rPr lang="es-ES_tradnl" sz="1800" dirty="0" smtClean="0"/>
              <a:t> </a:t>
            </a:r>
          </a:p>
          <a:p>
            <a:r>
              <a:rPr lang="es-ES_tradnl" sz="1800" dirty="0" smtClean="0"/>
              <a:t>      del </a:t>
            </a:r>
            <a:r>
              <a:rPr lang="es-ES_tradnl" sz="1800" dirty="0"/>
              <a:t>Gobierno Federal – DOU, de 15/10/2013) para operar, que es el Instituto </a:t>
            </a:r>
            <a:r>
              <a:rPr lang="es-ES_tradnl" sz="1800" dirty="0" smtClean="0"/>
              <a:t>  </a:t>
            </a:r>
          </a:p>
          <a:p>
            <a:r>
              <a:rPr lang="es-ES_tradnl" sz="1800" dirty="0"/>
              <a:t> </a:t>
            </a:r>
            <a:r>
              <a:rPr lang="es-ES_tradnl" sz="1800" dirty="0" smtClean="0"/>
              <a:t>     Brasileño </a:t>
            </a:r>
            <a:r>
              <a:rPr lang="es-ES_tradnl" sz="1800" dirty="0"/>
              <a:t>para la Autorregulación del Mercado de Corretaje de Seguros, de </a:t>
            </a:r>
            <a:r>
              <a:rPr lang="es-ES_tradnl" sz="1800" dirty="0" smtClean="0"/>
              <a:t> </a:t>
            </a:r>
          </a:p>
          <a:p>
            <a:r>
              <a:rPr lang="es-ES_tradnl" sz="1800" dirty="0"/>
              <a:t> </a:t>
            </a:r>
            <a:r>
              <a:rPr lang="es-ES_tradnl" sz="1800" dirty="0" smtClean="0"/>
              <a:t>     Reaseguros</a:t>
            </a:r>
            <a:r>
              <a:rPr lang="es-ES_tradnl" sz="1800" dirty="0"/>
              <a:t>, de Capitalización y de Previsión Complementaria Abierta (IBRACOR), </a:t>
            </a:r>
            <a:r>
              <a:rPr lang="es-ES_tradnl" sz="1800" dirty="0" smtClean="0"/>
              <a:t>  </a:t>
            </a:r>
          </a:p>
          <a:p>
            <a:r>
              <a:rPr lang="es-ES_tradnl" sz="1800" dirty="0"/>
              <a:t> </a:t>
            </a:r>
            <a:r>
              <a:rPr lang="es-ES_tradnl" sz="1800" dirty="0" smtClean="0"/>
              <a:t>     con </a:t>
            </a:r>
            <a:r>
              <a:rPr lang="es-ES_tradnl" sz="1800" dirty="0"/>
              <a:t>sede en Río de Janeiro.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585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32346" y="828303"/>
            <a:ext cx="8472249" cy="139320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s-ES_tradnl" sz="2800" b="1" dirty="0"/>
              <a:t>Atribuciones Básicas del Corredor de Seguros para un tratamiento justo a su cliente durante el curso de la intermediación y de la vigencia del Contrato de </a:t>
            </a:r>
            <a:r>
              <a:rPr lang="es-ES_tradnl" sz="2800" b="1" dirty="0" smtClean="0"/>
              <a:t>Seguros</a:t>
            </a:r>
            <a:endParaRPr lang="pt-BR" sz="28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32346" y="2772519"/>
            <a:ext cx="8064897" cy="347069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lvl="0"/>
            <a:r>
              <a:rPr lang="pt-BR" sz="1500" dirty="0">
                <a:latin typeface="+mj-lt"/>
              </a:rPr>
              <a:t>1. </a:t>
            </a:r>
            <a:r>
              <a:rPr lang="es-ES_tradnl" sz="1600" dirty="0"/>
              <a:t>Identificación del riesgo y del interés a garantizarse;</a:t>
            </a:r>
            <a:endParaRPr lang="pt-BR" sz="1600" dirty="0"/>
          </a:p>
          <a:p>
            <a:endParaRPr lang="pt-BR" sz="1500" dirty="0">
              <a:latin typeface="+mj-lt"/>
            </a:endParaRPr>
          </a:p>
          <a:p>
            <a:pPr lvl="0"/>
            <a:r>
              <a:rPr lang="pt-BR" sz="1500" dirty="0">
                <a:latin typeface="+mj-lt"/>
              </a:rPr>
              <a:t>2</a:t>
            </a:r>
            <a:r>
              <a:rPr lang="pt-BR" sz="1500" dirty="0" smtClean="0">
                <a:latin typeface="+mj-lt"/>
              </a:rPr>
              <a:t>. </a:t>
            </a:r>
            <a:r>
              <a:rPr lang="es-ES_tradnl" sz="1600" dirty="0"/>
              <a:t>Recomendación de medidas que permitan la obtención de la cobertura del seguro;</a:t>
            </a:r>
            <a:endParaRPr lang="pt-BR" sz="1600" dirty="0"/>
          </a:p>
          <a:p>
            <a:endParaRPr lang="pt-BR" sz="1500" dirty="0">
              <a:latin typeface="+mj-lt"/>
            </a:endParaRPr>
          </a:p>
          <a:p>
            <a:pPr lvl="0"/>
            <a:r>
              <a:rPr lang="pt-BR" sz="1500" dirty="0">
                <a:latin typeface="+mj-lt"/>
              </a:rPr>
              <a:t>3. </a:t>
            </a:r>
            <a:r>
              <a:rPr lang="es-ES_tradnl" sz="1600" dirty="0"/>
              <a:t>Identificación y recomendación de la modalidad de seguro que mejor se adapte a las necesidades de los asegurados y de los beneficiarios;</a:t>
            </a:r>
            <a:endParaRPr lang="pt-BR" sz="1600" dirty="0"/>
          </a:p>
          <a:p>
            <a:endParaRPr lang="pt-BR" sz="1500" dirty="0">
              <a:latin typeface="+mj-lt"/>
            </a:endParaRPr>
          </a:p>
          <a:p>
            <a:pPr lvl="0"/>
            <a:r>
              <a:rPr lang="pt-BR" sz="1500" dirty="0">
                <a:latin typeface="+mj-lt"/>
              </a:rPr>
              <a:t>4. </a:t>
            </a:r>
            <a:r>
              <a:rPr lang="es-ES_tradnl" sz="1600" dirty="0"/>
              <a:t>Identificación y recomendación de la aseguradora a contratarse, luego de una investigación exhaustiva de los términos y condiciones contractuales;</a:t>
            </a:r>
            <a:endParaRPr lang="pt-BR" sz="1600" dirty="0"/>
          </a:p>
          <a:p>
            <a:endParaRPr lang="pt-BR" sz="1500" dirty="0">
              <a:latin typeface="+mj-lt"/>
            </a:endParaRPr>
          </a:p>
          <a:p>
            <a:pPr lvl="0"/>
            <a:r>
              <a:rPr lang="pt-BR" sz="1500" dirty="0">
                <a:latin typeface="+mj-lt"/>
              </a:rPr>
              <a:t>5. </a:t>
            </a:r>
            <a:r>
              <a:rPr lang="es-ES_tradnl" sz="1600" dirty="0"/>
              <a:t>Atención al asegurado durante la ejecución y vigencia del contrato, bien como a éste y al beneficiario en el momento de la administración y finiquito del siniestro;</a:t>
            </a:r>
            <a:endParaRPr lang="pt-BR" sz="1600" dirty="0"/>
          </a:p>
          <a:p>
            <a:endParaRPr lang="pt-BR" sz="1500" dirty="0">
              <a:latin typeface="+mj-lt"/>
            </a:endParaRPr>
          </a:p>
          <a:p>
            <a:pPr lvl="0"/>
            <a:r>
              <a:rPr lang="pt-BR" sz="1500" dirty="0">
                <a:latin typeface="+mj-lt"/>
              </a:rPr>
              <a:t>6. </a:t>
            </a:r>
            <a:r>
              <a:rPr lang="es-ES_tradnl" sz="1600" dirty="0"/>
              <a:t>Apoyo al asegurado en la renovación y preservación de la garantía de su interés.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9513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059027" y="1332359"/>
            <a:ext cx="6960081" cy="56220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pt-BR" sz="3000" b="1" dirty="0">
                <a:latin typeface="+mj-lt"/>
              </a:rPr>
              <a:t>Representantes </a:t>
            </a:r>
            <a:r>
              <a:rPr lang="pt-BR" sz="3000" b="1" dirty="0" smtClean="0">
                <a:latin typeface="+mj-lt"/>
              </a:rPr>
              <a:t>de </a:t>
            </a:r>
            <a:r>
              <a:rPr lang="pt-BR" sz="3000" b="1" dirty="0" err="1" smtClean="0">
                <a:latin typeface="+mj-lt"/>
              </a:rPr>
              <a:t>las</a:t>
            </a:r>
            <a:r>
              <a:rPr lang="pt-BR" sz="3000" b="1" dirty="0" smtClean="0">
                <a:latin typeface="+mj-lt"/>
              </a:rPr>
              <a:t> </a:t>
            </a:r>
            <a:r>
              <a:rPr lang="pt-BR" sz="3000" b="1" dirty="0" err="1" smtClean="0">
                <a:latin typeface="+mj-lt"/>
              </a:rPr>
              <a:t>Aseguradoras</a:t>
            </a:r>
            <a:endParaRPr lang="pt-BR" sz="3000" b="1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036448" y="2850556"/>
            <a:ext cx="8064897" cy="133164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marL="342900" lvl="0" indent="-342900">
              <a:buAutoNum type="arabicPeriod"/>
            </a:pPr>
            <a:r>
              <a:rPr lang="es-ES_tradnl" sz="1600" dirty="0" smtClean="0"/>
              <a:t>Corredoras </a:t>
            </a:r>
            <a:r>
              <a:rPr lang="es-ES_tradnl" sz="1600" dirty="0"/>
              <a:t>de Seguros cautivas (pertenecientes a un mismo conglomerado económico-financiero</a:t>
            </a:r>
            <a:r>
              <a:rPr lang="es-ES_tradnl" sz="1600" dirty="0" smtClean="0"/>
              <a:t>)</a:t>
            </a:r>
          </a:p>
          <a:p>
            <a:pPr lvl="0"/>
            <a:endParaRPr lang="pt-BR" sz="1600" dirty="0"/>
          </a:p>
          <a:p>
            <a:pPr marL="342900" lvl="0" indent="-342900">
              <a:buAutoNum type="arabicPeriod" startAt="2"/>
            </a:pPr>
            <a:r>
              <a:rPr lang="es-ES_tradnl" sz="1600" dirty="0" smtClean="0"/>
              <a:t>Corredoras </a:t>
            </a:r>
            <a:r>
              <a:rPr lang="es-ES_tradnl" sz="1600" dirty="0"/>
              <a:t>de Seguros que producen exclusivamente para una Compañía de Seguros en  </a:t>
            </a:r>
            <a:r>
              <a:rPr lang="es-ES_tradnl" sz="1600" dirty="0" smtClean="0"/>
              <a:t>  particular</a:t>
            </a:r>
            <a:r>
              <a:rPr lang="es-ES_tradnl" sz="1600" dirty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1144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733</Words>
  <Application>Microsoft Office PowerPoint</Application>
  <PresentationFormat>Personalizar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Roberta Dyer Barones Nogueira</dc:creator>
  <cp:lastModifiedBy>Rosangela Souza Braga da Costa</cp:lastModifiedBy>
  <cp:revision>56</cp:revision>
  <dcterms:created xsi:type="dcterms:W3CDTF">2014-04-14T12:41:22Z</dcterms:created>
  <dcterms:modified xsi:type="dcterms:W3CDTF">2016-04-20T13:21:22Z</dcterms:modified>
</cp:coreProperties>
</file>