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6" r:id="rId2"/>
    <p:sldId id="258" r:id="rId3"/>
    <p:sldId id="257" r:id="rId4"/>
    <p:sldId id="272" r:id="rId5"/>
    <p:sldId id="284" r:id="rId6"/>
    <p:sldId id="273" r:id="rId7"/>
    <p:sldId id="274" r:id="rId8"/>
    <p:sldId id="283" r:id="rId9"/>
    <p:sldId id="297" r:id="rId10"/>
    <p:sldId id="296" r:id="rId11"/>
    <p:sldId id="275" r:id="rId12"/>
    <p:sldId id="286" r:id="rId13"/>
    <p:sldId id="302" r:id="rId14"/>
    <p:sldId id="303" r:id="rId15"/>
    <p:sldId id="295" r:id="rId16"/>
    <p:sldId id="288" r:id="rId17"/>
    <p:sldId id="301" r:id="rId18"/>
    <p:sldId id="294" r:id="rId19"/>
    <p:sldId id="299" r:id="rId20"/>
    <p:sldId id="276" r:id="rId21"/>
    <p:sldId id="278" r:id="rId22"/>
    <p:sldId id="300" r:id="rId23"/>
    <p:sldId id="304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68495" autoAdjust="0"/>
  </p:normalViewPr>
  <p:slideViewPr>
    <p:cSldViewPr>
      <p:cViewPr varScale="1">
        <p:scale>
          <a:sx n="44" d="100"/>
          <a:sy n="44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0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6D97945-0A46-439E-A25F-83A23822683B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46238" y="0"/>
            <a:ext cx="3795712" cy="2846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04800" y="2943860"/>
            <a:ext cx="6019800" cy="559054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215C6C3-A096-4A57-B8F5-D3F53B730E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87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619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876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335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128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053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812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062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sz="12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aseline="0" dirty="0" smtClean="0">
              <a:latin typeface="Franklin Gothic Book" panose="020B05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223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905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196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sz="9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19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015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736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715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015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62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en-US" sz="12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90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43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dirty="0" smtClean="0">
              <a:latin typeface="Franklin Gothic Book" panose="020B05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76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baseline="0" dirty="0" smtClean="0">
              <a:latin typeface="Franklin Gothic Book" panose="020B05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64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941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76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76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3B892-4353-487F-BA20-53020C6F1CAF}" type="datetime1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DBBB-D4BF-4A7D-8548-AF9D743DD9C4}" type="datetime1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186F-8E8B-46AF-B617-814B3834A22B}" type="datetime1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E55A-6119-429F-AB06-5D24CFC1630B}" type="datetime1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62A3-69E5-477F-B975-273D45DE3D4B}" type="datetime1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A647-71C5-46F1-99AE-AE8C864D95DC}" type="datetime1">
              <a:rPr lang="en-US" smtClean="0"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800" baseline="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AE85-3966-43D4-BB32-FBF6DB5BD1F4}" type="datetime1">
              <a:rPr lang="en-US" smtClean="0"/>
              <a:t>7/21/2014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FD80-0611-487E-B58F-36E8F693721C}" type="datetime1">
              <a:rPr lang="en-US" smtClean="0"/>
              <a:t>7/21/2014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1952-9E55-4C0A-B89E-406C115A5CCE}" type="datetime1">
              <a:rPr lang="en-US" smtClean="0"/>
              <a:t>7/21/2014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C2AB-86EB-45F0-8076-A85E9DAD551A}" type="datetime1">
              <a:rPr lang="en-US" smtClean="0"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05CC-44AA-48FA-9BF0-8A2C1F7736B4}" type="datetime1">
              <a:rPr lang="en-US" smtClean="0"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133600" y="5050632"/>
            <a:ext cx="37266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295400" y="6324600"/>
            <a:ext cx="10668000" cy="137160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4766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21" y="6477000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99495E0-1B0A-4B87-8B25-661910C560C7}" type="datetime1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477000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791200"/>
            <a:ext cx="609600" cy="502920"/>
          </a:xfrm>
          <a:prstGeom prst="ellipse">
            <a:avLst/>
          </a:prstGeom>
          <a:ln w="19050">
            <a:noFill/>
          </a:ln>
        </p:spPr>
        <p:txBody>
          <a:bodyPr vert="horz" lIns="9144" tIns="9144" rIns="9144" bIns="9144" rtlCol="0" anchor="ctr">
            <a:noAutofit/>
          </a:bodyPr>
          <a:lstStyle>
            <a:lvl1pPr algn="ctr">
              <a:defRPr sz="2400">
                <a:solidFill>
                  <a:schemeClr val="tx1"/>
                </a:solidFill>
                <a:latin typeface="+mj-lt"/>
              </a:defRPr>
            </a:lvl1pPr>
          </a:lstStyle>
          <a:p>
            <a:fld id="{1C03530A-814D-4301-9D6A-DC58C03EA753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2800" b="0" i="0" kern="1200" baseline="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339725" indent="-163513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" indent="-163513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688975" indent="-168275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Seminario NAIC/ASSAL/SVS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L" dirty="0"/>
              <a:t>Regulación &amp; Supervisión DE Conducta DE MERCADO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05400" y="6553200"/>
            <a:ext cx="403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© </a:t>
            </a:r>
            <a:r>
              <a:rPr lang="en-US" sz="1200" dirty="0" smtClean="0">
                <a:solidFill>
                  <a:schemeClr val="bg1"/>
                </a:solidFill>
              </a:rPr>
              <a:t>2014 </a:t>
            </a:r>
            <a:r>
              <a:rPr lang="en-US" sz="1200" dirty="0">
                <a:solidFill>
                  <a:schemeClr val="bg1"/>
                </a:solidFill>
              </a:rPr>
              <a:t>National Association of Insurance Commissioners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10695" y="4267200"/>
            <a:ext cx="319510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4800" dirty="0" smtClean="0">
                <a:solidFill>
                  <a:schemeClr val="bg1"/>
                </a:solidFill>
                <a:latin typeface="+mj-lt"/>
              </a:rPr>
              <a:t>Análisis de </a:t>
            </a:r>
          </a:p>
          <a:p>
            <a:pPr algn="ctr"/>
            <a:r>
              <a:rPr lang="es-CL" sz="4800" dirty="0" smtClean="0">
                <a:solidFill>
                  <a:schemeClr val="bg1"/>
                </a:solidFill>
                <a:latin typeface="+mj-lt"/>
              </a:rPr>
              <a:t>Mercado</a:t>
            </a:r>
            <a:endParaRPr lang="es-CL" sz="48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6" name="Picture 7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448425"/>
            <a:ext cx="2362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627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22960" y="1219200"/>
            <a:ext cx="3749040" cy="5151120"/>
          </a:xfrm>
        </p:spPr>
        <p:txBody>
          <a:bodyPr>
            <a:normAutofit fontScale="925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Quejas del Consumidor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Ratios IRIS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Acciones Regulatorias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Prima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Cuota de Mercado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Coeficiente de Pérdida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Costo de Defensa de Siniestro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Ratio de Gasto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Exámenes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00016" y="1219200"/>
            <a:ext cx="4062984" cy="5151120"/>
          </a:xfrm>
        </p:spPr>
        <p:txBody>
          <a:bodyPr>
            <a:normAutofit fontScale="925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Fusiones y Adquisiciones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/>
              <a:t>Cambio </a:t>
            </a:r>
            <a:r>
              <a:rPr lang="es-CL" sz="2600" dirty="0" smtClean="0"/>
              <a:t>de Domicilio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Jurisdicciones de la Licencia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Puntaje Nacional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Puntaje Estatal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Puntaje General</a:t>
            </a:r>
          </a:p>
          <a:p>
            <a:endParaRPr lang="es-CL" sz="2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457200"/>
            <a:ext cx="7520940" cy="685800"/>
          </a:xfrm>
        </p:spPr>
        <p:txBody>
          <a:bodyPr/>
          <a:lstStyle/>
          <a:p>
            <a:r>
              <a:rPr lang="es-CL" dirty="0"/>
              <a:t>Análisis DE PUNTOS DE REFERENCIAS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2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457200"/>
            <a:ext cx="7520940" cy="685800"/>
          </a:xfrm>
        </p:spPr>
        <p:txBody>
          <a:bodyPr/>
          <a:lstStyle/>
          <a:p>
            <a:r>
              <a:rPr lang="es-CL" dirty="0" smtClean="0"/>
              <a:t>Análisis de nivel 1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153400" cy="4419600"/>
          </a:xfrm>
        </p:spPr>
        <p:txBody>
          <a:bodyPr>
            <a:normAutofit fontScale="925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Un proceso uniforme, llevado a cabo con una </a:t>
            </a:r>
            <a:r>
              <a:rPr lang="es-CL" sz="2600" dirty="0" err="1" smtClean="0"/>
              <a:t>check-list</a:t>
            </a:r>
            <a:r>
              <a:rPr lang="es-CL" sz="2600" dirty="0" smtClean="0"/>
              <a:t>, para evaluar una compañía específica en el mercado de seguros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Identifica compañías que parecen no tener ningún otro asunto de preocupación o </a:t>
            </a:r>
            <a:r>
              <a:rPr lang="es-CL" sz="2600" dirty="0"/>
              <a:t>que </a:t>
            </a:r>
            <a:r>
              <a:rPr lang="es-CL" sz="2600" dirty="0" smtClean="0"/>
              <a:t>requieran un análisis adicional más detallado, llamado Análisis de Nivel 2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Provee una revisión detallada de información uniforme de las Bases de datos de NAIC y la habilidad de compartir información con otros analistas y Estados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Se basa en el Sistema de Revisión de Análisis de Mercado (MARS, por sus siglas en inglés)</a:t>
            </a:r>
          </a:p>
          <a:p>
            <a:endParaRPr lang="es-CL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2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18160"/>
            <a:ext cx="7520940" cy="548640"/>
          </a:xfrm>
        </p:spPr>
        <p:txBody>
          <a:bodyPr/>
          <a:lstStyle/>
          <a:p>
            <a:r>
              <a:rPr lang="es-CL" dirty="0" smtClean="0"/>
              <a:t>Análisis de nivel 1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02895"/>
            <a:ext cx="7848600" cy="5069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8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28600"/>
            <a:ext cx="7520940" cy="685800"/>
          </a:xfrm>
        </p:spPr>
        <p:txBody>
          <a:bodyPr/>
          <a:lstStyle/>
          <a:p>
            <a:r>
              <a:rPr lang="en-US" sz="2600" dirty="0" smtClean="0"/>
              <a:t>MARS </a:t>
            </a:r>
            <a:r>
              <a:rPr lang="es-CL" sz="2600" dirty="0" smtClean="0"/>
              <a:t>Nivel 1 Operaciones Y ADMINISTRACIÓN</a:t>
            </a:r>
            <a:endParaRPr lang="es-CL" sz="2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85825"/>
            <a:ext cx="73152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:\Users\PSANTI~1\AppData\Local\Temp\SNAGHTML232bf6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1600201"/>
            <a:ext cx="73152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2667000"/>
            <a:ext cx="7315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1" y="3886199"/>
            <a:ext cx="5334000" cy="205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C:\Users\PSANTI~1\AppData\Local\Temp\SNAGHTML236d006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886200"/>
            <a:ext cx="5943601" cy="2079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2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28600"/>
            <a:ext cx="7520940" cy="685800"/>
          </a:xfrm>
        </p:spPr>
        <p:txBody>
          <a:bodyPr/>
          <a:lstStyle/>
          <a:p>
            <a:r>
              <a:rPr lang="es-CL" sz="2600" dirty="0" err="1" smtClean="0"/>
              <a:t>Mars</a:t>
            </a:r>
            <a:r>
              <a:rPr lang="es-CL" sz="2600" dirty="0" smtClean="0"/>
              <a:t> NIVEL 1 RATIOS DE PÉRDIDAS Y Gastos</a:t>
            </a:r>
            <a:endParaRPr lang="es-CL" sz="2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512" y="838200"/>
            <a:ext cx="7315201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C:\Users\PSANTI~1\AppData\Local\Temp\SNAGHTML23d69c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512" y="1600201"/>
            <a:ext cx="7315201" cy="106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512" y="2634343"/>
            <a:ext cx="7315201" cy="3537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9" y="4918982"/>
            <a:ext cx="5932713" cy="1253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0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22960" y="1219200"/>
            <a:ext cx="3749040" cy="492252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Operaciones/Gestión de la Compañía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Ratios Financieros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Acciones Regulatorias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Exámenes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Información de Prima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Cuota de Mercado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Información de Pérdidas y Gastos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00016" y="1219200"/>
            <a:ext cx="3986784" cy="484632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Siniestros Resistidos y No Pagados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Quejas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Declaración Anual de Conducta de Mercado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Recomendación</a:t>
            </a:r>
            <a:endParaRPr lang="es-CL" sz="2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33400"/>
          </a:xfrm>
        </p:spPr>
        <p:txBody>
          <a:bodyPr/>
          <a:lstStyle/>
          <a:p>
            <a:r>
              <a:rPr lang="es-CL" dirty="0" smtClean="0"/>
              <a:t>Análisis DE NIVEL 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3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r>
              <a:rPr lang="es-CL" dirty="0" smtClean="0"/>
              <a:t>Análisis de nivel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382000" cy="43434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Un proceso uniforme para realizar una evaluación detallada de una compañía específica en el mercado de seguros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Se espera que sea llevado a cabo sin la necesidad de contactar a la compañía para mayor información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Provee una revisión detallada de la información de la compañía al Departamento de Seguros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/>
              <a:t>Se basa en el Sistema de Revisión de Análisis de Mercado (MARS, por sus siglas en inglés</a:t>
            </a:r>
            <a:r>
              <a:rPr lang="es-CL" sz="2600" dirty="0" smtClean="0"/>
              <a:t>)</a:t>
            </a:r>
          </a:p>
          <a:p>
            <a:endParaRPr lang="es-CL" sz="2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28600"/>
            <a:ext cx="7520940" cy="624840"/>
          </a:xfrm>
        </p:spPr>
        <p:txBody>
          <a:bodyPr/>
          <a:lstStyle/>
          <a:p>
            <a:r>
              <a:rPr lang="en-US" dirty="0" smtClean="0"/>
              <a:t>Mars </a:t>
            </a:r>
            <a:r>
              <a:rPr lang="es-CL" dirty="0" smtClean="0"/>
              <a:t>Nivel 2 ÁREAS PRINCIPALES</a:t>
            </a:r>
            <a:endParaRPr lang="es-C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38200"/>
            <a:ext cx="7315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667000"/>
            <a:ext cx="731520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712" y="3219450"/>
            <a:ext cx="5725889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941" y="3733800"/>
            <a:ext cx="574765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941" y="4267200"/>
            <a:ext cx="5747660" cy="56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941" y="4752974"/>
            <a:ext cx="5747659" cy="581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712" y="5257800"/>
            <a:ext cx="574766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712" y="5715000"/>
            <a:ext cx="574765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PSANTI~1\AppData\Local\Temp\SNAGHTML2750fd5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1609345"/>
            <a:ext cx="7315200" cy="113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7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22960" y="1249680"/>
            <a:ext cx="4130040" cy="492252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Análisis de Mercado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Quejas del Consumidor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Comunicaciones Inter-departamentales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Actividad Continua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Exámenes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Acciones Regulatorias</a:t>
            </a:r>
            <a:endParaRPr lang="es-CL" sz="2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4062984" cy="484632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518160"/>
            <a:ext cx="7520940" cy="548640"/>
          </a:xfrm>
        </p:spPr>
        <p:txBody>
          <a:bodyPr/>
          <a:lstStyle/>
          <a:p>
            <a:r>
              <a:rPr lang="es-CL" dirty="0" smtClean="0"/>
              <a:t>Análisis de nivel 2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9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990600"/>
            <a:ext cx="3962400" cy="4922520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500" dirty="0" smtClean="0"/>
              <a:t>Presentaciones al Departamento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500" dirty="0" smtClean="0"/>
              <a:t>Actividad de Resolución de Disputas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500" dirty="0" smtClean="0"/>
              <a:t>Análisis Financiero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500" dirty="0" smtClean="0"/>
              <a:t>Agencias Clasificadoras de Riesgo Financiero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500" dirty="0" smtClean="0"/>
              <a:t>Análisis Geográfico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500" dirty="0" smtClean="0"/>
              <a:t>Departamento de Recursos Humanos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500" dirty="0" smtClean="0"/>
              <a:t>Internet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500" dirty="0" smtClean="0"/>
              <a:t>Información </a:t>
            </a:r>
            <a:r>
              <a:rPr lang="es-CL" sz="2500" dirty="0"/>
              <a:t>Legal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00016" y="1066800"/>
            <a:ext cx="4062984" cy="492252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500" dirty="0" smtClean="0"/>
              <a:t>Boletines de Anuncio de NAIC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500" dirty="0" smtClean="0"/>
              <a:t>Otras Agencias Gubernamentales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500" dirty="0" smtClean="0"/>
              <a:t>Licencias del Productor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500" dirty="0" smtClean="0"/>
              <a:t>Base de Datos de Actividades Especiales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500" dirty="0" smtClean="0"/>
              <a:t>Ítems de Mandato Estatal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500" dirty="0" smtClean="0"/>
              <a:t>Publicaciones Comerciales </a:t>
            </a:r>
            <a:r>
              <a:rPr lang="es-CL" sz="2500" dirty="0"/>
              <a:t>y </a:t>
            </a:r>
            <a:r>
              <a:rPr lang="es-CL" sz="2500" dirty="0" smtClean="0"/>
              <a:t>Otras Fuentes </a:t>
            </a:r>
            <a:r>
              <a:rPr lang="es-CL" sz="2500" dirty="0"/>
              <a:t>de </a:t>
            </a:r>
            <a:r>
              <a:rPr lang="es-CL" sz="2500" dirty="0" smtClean="0"/>
              <a:t>Medios de Comunicación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500" dirty="0"/>
              <a:t>Acreditación </a:t>
            </a:r>
            <a:r>
              <a:rPr lang="es-CL" sz="2500" dirty="0" smtClean="0"/>
              <a:t>Voluntaria </a:t>
            </a:r>
            <a:r>
              <a:rPr lang="es-CL" sz="2500" dirty="0"/>
              <a:t>y Programas de Certificación</a:t>
            </a:r>
            <a:endParaRPr lang="es-CL" sz="2500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228600"/>
            <a:ext cx="7520940" cy="548640"/>
          </a:xfrm>
        </p:spPr>
        <p:txBody>
          <a:bodyPr/>
          <a:lstStyle/>
          <a:p>
            <a:r>
              <a:rPr lang="es-CL" dirty="0" smtClean="0"/>
              <a:t>Análisis de nivel 2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r>
              <a:rPr lang="es-CL" dirty="0" smtClean="0"/>
              <a:t>VISIÓN GENERAL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7800"/>
            <a:ext cx="7520940" cy="43434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3000" dirty="0" smtClean="0"/>
              <a:t>Introducción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3000" dirty="0" smtClean="0"/>
              <a:t>Metas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3000" dirty="0" smtClean="0"/>
              <a:t>Niveles de Interés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3000" dirty="0" smtClean="0"/>
              <a:t>Niveles de Análisis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3000" dirty="0"/>
              <a:t>Análisis de </a:t>
            </a:r>
            <a:r>
              <a:rPr lang="es-CL" sz="3000" dirty="0" smtClean="0"/>
              <a:t>Puntos </a:t>
            </a:r>
            <a:r>
              <a:rPr lang="es-CL" sz="3000" dirty="0"/>
              <a:t>de </a:t>
            </a:r>
            <a:r>
              <a:rPr lang="es-CL" sz="3000" dirty="0" smtClean="0"/>
              <a:t>Referencia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3000" dirty="0" smtClean="0"/>
              <a:t>Análisis de Nivel 1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3000" dirty="0" smtClean="0"/>
              <a:t>Análisis de Nivel 2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3000" dirty="0" smtClean="0"/>
              <a:t>Análisis Posterior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3000" dirty="0" smtClean="0"/>
              <a:t>Temas Abiertos</a:t>
            </a:r>
          </a:p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6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18160"/>
            <a:ext cx="7520940" cy="548640"/>
          </a:xfrm>
        </p:spPr>
        <p:txBody>
          <a:bodyPr/>
          <a:lstStyle/>
          <a:p>
            <a:r>
              <a:rPr lang="es-CL" dirty="0" smtClean="0"/>
              <a:t>Análisis POSTERIOR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520940" cy="42672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No hacer nada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Acción Continua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err="1" smtClean="0"/>
              <a:t>Exámen</a:t>
            </a:r>
            <a:endParaRPr lang="es-CL" dirty="0" smtClean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2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18160"/>
            <a:ext cx="7520940" cy="548640"/>
          </a:xfrm>
        </p:spPr>
        <p:txBody>
          <a:bodyPr/>
          <a:lstStyle/>
          <a:p>
            <a:r>
              <a:rPr lang="es-CL" dirty="0" smtClean="0"/>
              <a:t>TEMAS ABIERTOS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696200" cy="42672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/>
              <a:t>Necesidad de </a:t>
            </a:r>
            <a:r>
              <a:rPr lang="es-CL" sz="2600" dirty="0" smtClean="0"/>
              <a:t>comprender que ser un analista </a:t>
            </a:r>
            <a:r>
              <a:rPr lang="es-CL" sz="2600" dirty="0"/>
              <a:t>es </a:t>
            </a:r>
            <a:r>
              <a:rPr lang="es-CL" sz="2600" dirty="0" smtClean="0"/>
              <a:t>distinto a ser </a:t>
            </a:r>
            <a:r>
              <a:rPr lang="es-CL" sz="2600" dirty="0"/>
              <a:t>un </a:t>
            </a:r>
            <a:r>
              <a:rPr lang="es-CL" sz="2600" dirty="0" smtClean="0"/>
              <a:t>examinador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/>
              <a:t>Necesidad de comprender </a:t>
            </a:r>
            <a:r>
              <a:rPr lang="es-CL" sz="2600" dirty="0" smtClean="0"/>
              <a:t>que un análisis </a:t>
            </a:r>
            <a:r>
              <a:rPr lang="es-CL" sz="2600" dirty="0"/>
              <a:t>no </a:t>
            </a:r>
            <a:r>
              <a:rPr lang="es-CL" sz="2600" dirty="0" smtClean="0"/>
              <a:t>genera </a:t>
            </a:r>
            <a:r>
              <a:rPr lang="es-CL" sz="2600" dirty="0"/>
              <a:t>de inmediato pruebas de una </a:t>
            </a:r>
            <a:r>
              <a:rPr lang="es-CL" sz="2600" dirty="0" smtClean="0"/>
              <a:t>infracción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Necesidad de obtener aun más datos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/>
              <a:t>Necesidad de mantener el equilibrio entre </a:t>
            </a:r>
            <a:r>
              <a:rPr lang="es-CL" sz="2600" dirty="0" smtClean="0"/>
              <a:t>la necesidad de más datos por parte del regulador con el requerimiento de </a:t>
            </a:r>
            <a:r>
              <a:rPr lang="es-CL" sz="2600" dirty="0"/>
              <a:t>recursos </a:t>
            </a:r>
            <a:r>
              <a:rPr lang="es-CL" sz="2600" dirty="0" smtClean="0"/>
              <a:t>adicionales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/>
              <a:t>Necesidad de una evolución continua de análisis de </a:t>
            </a:r>
            <a:r>
              <a:rPr lang="es-CL" sz="2600" dirty="0" smtClean="0"/>
              <a:t>mercado</a:t>
            </a:r>
          </a:p>
          <a:p>
            <a:endParaRPr lang="es-CL" sz="2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2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r>
              <a:rPr lang="es-CL" dirty="0" smtClean="0"/>
              <a:t>RESUMEN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520940" cy="44196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Introducción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Metas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Niveles de Interés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Niveles de Análisis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Análisis de Puntos de Referencia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Análisis de Nivel 1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Análisis de Nivel 2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Análisis Posterior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Temas Abiertos</a:t>
            </a:r>
          </a:p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7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762000"/>
            <a:ext cx="7520940" cy="476677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s-CL" sz="3200" dirty="0" smtClean="0">
                <a:latin typeface="Franklin Gothic Medium" panose="020B0603020102020204" pitchFamily="34" charset="0"/>
              </a:rPr>
              <a:t>PREGUNTAS/COMENTARIOS</a:t>
            </a:r>
            <a:endParaRPr lang="es-CL" sz="3200" dirty="0">
              <a:latin typeface="Franklin Gothic Medium" panose="020B06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78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r>
              <a:rPr lang="es-CL" dirty="0" smtClean="0"/>
              <a:t>introducción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7800"/>
            <a:ext cx="7635240" cy="42672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El Análisis de Mercado es un sistema estructurado y formalizado de recolección, organización, y análisis de datos y otra información para permitir a los reguladores identificar alteraciones generales del mercado y problemas específicos de conducta de mercado lo más pronto posible</a:t>
            </a:r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6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r>
              <a:rPr lang="es-CL" dirty="0" smtClean="0"/>
              <a:t>metas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860" y="1447800"/>
            <a:ext cx="7520940" cy="42672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Aumentar la Efectividad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Mejorar la Eficiencia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/>
              <a:t>Fomentar la </a:t>
            </a:r>
            <a:r>
              <a:rPr lang="es-CL" dirty="0" smtClean="0"/>
              <a:t>Uniformidad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Mejorar la Colaboración</a:t>
            </a:r>
          </a:p>
          <a:p>
            <a:endParaRPr lang="es-CL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5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r>
              <a:rPr lang="es-CL" dirty="0" smtClean="0"/>
              <a:t>Niveles de interés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520940" cy="4267200"/>
          </a:xfrm>
        </p:spPr>
        <p:txBody>
          <a:bodyPr>
            <a:normAutofit/>
          </a:bodyPr>
          <a:lstStyle/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s-CL" dirty="0" smtClean="0"/>
              <a:t>Análisis de todo el mercado de seguros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s-CL" dirty="0" smtClean="0"/>
              <a:t>Selección de compañías atípicas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s-CL" dirty="0" smtClean="0"/>
              <a:t>Análisis de compañía específica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s-CL" dirty="0" smtClean="0"/>
              <a:t>Análisis más detallado de una compañía para identificar áreas de interés</a:t>
            </a:r>
          </a:p>
          <a:p>
            <a:pPr lvl="0"/>
            <a:endParaRPr lang="es-CL" dirty="0" smtClean="0"/>
          </a:p>
          <a:p>
            <a:endParaRPr lang="es-CL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5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r>
              <a:rPr lang="es-CL" dirty="0" smtClean="0"/>
              <a:t>NIVELES DE análisis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581900" cy="43434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Análisis de Puntos de Referencias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Análisis de Nivel 1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Análisis de Nivel 2</a:t>
            </a:r>
          </a:p>
          <a:p>
            <a:endParaRPr lang="es-CL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5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r>
              <a:rPr lang="es-CL" dirty="0" smtClean="0"/>
              <a:t>Análisis DE PUNTOS DE REFERENCIAS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581900" cy="46482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500" dirty="0"/>
              <a:t>Un procedimiento sistemático en el cual los parámetros básicos se utilizan para evaluar el mercado </a:t>
            </a:r>
            <a:r>
              <a:rPr lang="es-CL" sz="2500" dirty="0" smtClean="0"/>
              <a:t>en su totalidad </a:t>
            </a:r>
            <a:r>
              <a:rPr lang="es-CL" sz="2500" dirty="0"/>
              <a:t>con el fin de identificar aquellas empresas que requieran análisis más detallado y </a:t>
            </a:r>
            <a:r>
              <a:rPr lang="es-CL" sz="2500" dirty="0" smtClean="0"/>
              <a:t>completo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500" dirty="0" smtClean="0"/>
              <a:t>Entrega un alto nivel de comparación en base a la información de queja, actividad financiera, normativa </a:t>
            </a:r>
            <a:r>
              <a:rPr lang="es-CL" sz="2500" dirty="0"/>
              <a:t>e información </a:t>
            </a:r>
            <a:r>
              <a:rPr lang="es-CL" sz="2500" dirty="0" smtClean="0"/>
              <a:t>demográfica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500" dirty="0" smtClean="0"/>
              <a:t>Identifica compañías que necesitan un análisis más detallado, llamado Análisis de Nivel </a:t>
            </a:r>
            <a:r>
              <a:rPr lang="es-CL" sz="2500" dirty="0"/>
              <a:t>1 </a:t>
            </a:r>
            <a:r>
              <a:rPr lang="es-CL" sz="2500" dirty="0" smtClean="0"/>
              <a:t>y Análisis de Nivel 2.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500" dirty="0" smtClean="0"/>
              <a:t>Proporciona datos brutos desde los sistemas de NAIC y una puntuación automática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500" dirty="0" smtClean="0"/>
              <a:t>Se basa en la Herramienta de Priorización de Análisis de Mercado (MAPT, por sus siglas en inglés)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s-CL" sz="2400" dirty="0" smtClean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2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18160"/>
            <a:ext cx="7520940" cy="548640"/>
          </a:xfrm>
        </p:spPr>
        <p:txBody>
          <a:bodyPr/>
          <a:lstStyle/>
          <a:p>
            <a:r>
              <a:rPr lang="es-CL" dirty="0"/>
              <a:t>Análisis DE PUNTOS DE REFERENCIAS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14400" y="1143000"/>
            <a:ext cx="7924800" cy="445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914400" y="1981200"/>
            <a:ext cx="79248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7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r>
              <a:rPr lang="es-CL" dirty="0"/>
              <a:t>Análisis DE PUNTOS DE REFERENCIAS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1066800"/>
            <a:ext cx="7315199" cy="4961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9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minar NA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Seminar NAIC</Template>
  <TotalTime>1889</TotalTime>
  <Words>766</Words>
  <Application>Microsoft Office PowerPoint</Application>
  <PresentationFormat>Presentación en pantalla (4:3)</PresentationFormat>
  <Paragraphs>173</Paragraphs>
  <Slides>23</Slides>
  <Notes>23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Seminar NAIC</vt:lpstr>
      <vt:lpstr>Seminario NAIC/ASSAL/SVS</vt:lpstr>
      <vt:lpstr>VISIÓN GENERAL</vt:lpstr>
      <vt:lpstr>introducción</vt:lpstr>
      <vt:lpstr>metas</vt:lpstr>
      <vt:lpstr>Niveles de interés</vt:lpstr>
      <vt:lpstr>NIVELES DE análisis</vt:lpstr>
      <vt:lpstr>Análisis DE PUNTOS DE REFERENCIAS</vt:lpstr>
      <vt:lpstr>Análisis DE PUNTOS DE REFERENCIAS</vt:lpstr>
      <vt:lpstr>Análisis DE PUNTOS DE REFERENCIAS</vt:lpstr>
      <vt:lpstr>Análisis DE PUNTOS DE REFERENCIAS</vt:lpstr>
      <vt:lpstr>Análisis de nivel 1</vt:lpstr>
      <vt:lpstr>Análisis de nivel 1</vt:lpstr>
      <vt:lpstr>MARS Nivel 1 Operaciones Y ADMINISTRACIÓN</vt:lpstr>
      <vt:lpstr>Mars NIVEL 1 RATIOS DE PÉRDIDAS Y Gastos</vt:lpstr>
      <vt:lpstr>Análisis DE NIVEL 1</vt:lpstr>
      <vt:lpstr>Análisis de nivel 2</vt:lpstr>
      <vt:lpstr>Mars Nivel 2 ÁREAS PRINCIPALES</vt:lpstr>
      <vt:lpstr>Análisis de nivel 2</vt:lpstr>
      <vt:lpstr>Análisis de nivel 2</vt:lpstr>
      <vt:lpstr>Análisis POSTERIOR</vt:lpstr>
      <vt:lpstr>TEMAS ABIERTOS</vt:lpstr>
      <vt:lpstr>RESUMEN</vt:lpstr>
      <vt:lpstr>Presentación de PowerPoint</vt:lpstr>
    </vt:vector>
  </TitlesOfParts>
  <Company>NAIC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NAIC/ASSAL/SVS</dc:title>
  <dc:creator>Santillanes, Paul</dc:creator>
  <cp:lastModifiedBy>Salashina Olga</cp:lastModifiedBy>
  <cp:revision>119</cp:revision>
  <cp:lastPrinted>2014-06-26T20:36:00Z</cp:lastPrinted>
  <dcterms:created xsi:type="dcterms:W3CDTF">2014-05-22T16:08:12Z</dcterms:created>
  <dcterms:modified xsi:type="dcterms:W3CDTF">2014-07-21T16:43:06Z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