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8" r:id="rId3"/>
    <p:sldId id="257" r:id="rId4"/>
    <p:sldId id="272" r:id="rId5"/>
    <p:sldId id="284" r:id="rId6"/>
    <p:sldId id="273" r:id="rId7"/>
    <p:sldId id="274" r:id="rId8"/>
    <p:sldId id="283" r:id="rId9"/>
    <p:sldId id="297" r:id="rId10"/>
    <p:sldId id="296" r:id="rId11"/>
    <p:sldId id="275" r:id="rId12"/>
    <p:sldId id="286" r:id="rId13"/>
    <p:sldId id="302" r:id="rId14"/>
    <p:sldId id="303" r:id="rId15"/>
    <p:sldId id="295" r:id="rId16"/>
    <p:sldId id="288" r:id="rId17"/>
    <p:sldId id="301" r:id="rId18"/>
    <p:sldId id="294" r:id="rId19"/>
    <p:sldId id="299" r:id="rId20"/>
    <p:sldId id="276" r:id="rId21"/>
    <p:sldId id="278" r:id="rId22"/>
    <p:sldId id="300" r:id="rId23"/>
    <p:sldId id="304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68495" autoAdjust="0"/>
  </p:normalViewPr>
  <p:slideViewPr>
    <p:cSldViewPr>
      <p:cViewPr varScale="1">
        <p:scale>
          <a:sx n="80" d="100"/>
          <a:sy n="80" d="100"/>
        </p:scale>
        <p:origin x="-17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D97945-0A46-439E-A25F-83A23822683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46238" y="0"/>
            <a:ext cx="3795712" cy="2846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04800" y="2943860"/>
            <a:ext cx="6019800" cy="559054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15C6C3-A096-4A57-B8F5-D3F53B730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8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61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87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33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12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053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81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06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12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aseline="0" dirty="0" smtClean="0"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22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905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196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sz="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19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015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736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715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015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62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sz="12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90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43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 smtClean="0"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76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baseline="0" dirty="0" smtClean="0"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64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94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76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C6C3-A096-4A57-B8F5-D3F53B730E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7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B892-4353-487F-BA20-53020C6F1CAF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DBBB-D4BF-4A7D-8548-AF9D743DD9C4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186F-8E8B-46AF-B617-814B3834A22B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E55A-6119-429F-AB06-5D24CFC1630B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62A3-69E5-477F-B975-273D45DE3D4B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EA647-71C5-46F1-99AE-AE8C864D95DC}" type="datetime1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800" baseline="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AE85-3966-43D4-BB32-FBF6DB5BD1F4}" type="datetime1">
              <a:rPr lang="en-US" smtClean="0"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FD80-0611-487E-B58F-36E8F693721C}" type="datetime1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1952-9E55-4C0A-B89E-406C115A5CCE}" type="datetime1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C2AB-86EB-45F0-8076-A85E9DAD551A}" type="datetime1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05CC-44AA-48FA-9BF0-8A2C1F7736B4}" type="datetime1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133600" y="5050632"/>
            <a:ext cx="37266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295400" y="6324600"/>
            <a:ext cx="10668000" cy="13716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476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21" y="6477000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9495E0-1B0A-4B87-8B25-661910C560C7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7700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791200"/>
            <a:ext cx="609600" cy="502920"/>
          </a:xfrm>
          <a:prstGeom prst="ellipse">
            <a:avLst/>
          </a:prstGeom>
          <a:ln w="19050">
            <a:noFill/>
          </a:ln>
        </p:spPr>
        <p:txBody>
          <a:bodyPr vert="horz" lIns="9144" tIns="9144" rIns="9144" bIns="9144" rtlCol="0" anchor="ctr">
            <a:noAutofit/>
          </a:bodyPr>
          <a:lstStyle>
            <a:lvl1pPr algn="ctr"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800" b="0" i="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39725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8975" indent="-168275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Seminar NAIC/ASSAL/SVS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Regulation &amp; Supervision of Market Conduct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65532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2014 </a:t>
            </a:r>
            <a:r>
              <a:rPr lang="en-US" sz="1200" dirty="0">
                <a:solidFill>
                  <a:schemeClr val="bg1"/>
                </a:solidFill>
              </a:rPr>
              <a:t>National Association of Insurance Commissioners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0668" y="4267200"/>
            <a:ext cx="2355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 smtClean="0">
                <a:solidFill>
                  <a:schemeClr val="bg1"/>
                </a:solidFill>
                <a:latin typeface="+mj-lt"/>
              </a:rPr>
              <a:t>Market</a:t>
            </a:r>
          </a:p>
          <a:p>
            <a:pPr algn="r"/>
            <a:r>
              <a:rPr lang="en-US" sz="4800" dirty="0" smtClean="0">
                <a:solidFill>
                  <a:schemeClr val="bg1"/>
                </a:solidFill>
                <a:latin typeface="+mj-lt"/>
              </a:rPr>
              <a:t>Analysis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7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448425"/>
            <a:ext cx="2362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2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3749040" cy="515112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Consumer Complaints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IRIS Ratios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Regulatory Actions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Premium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Market Share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Loss Ratio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Claim Defense Cost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Expense Ratio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Examinations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00016" y="1219200"/>
            <a:ext cx="4062984" cy="515112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Merger </a:t>
            </a:r>
            <a:r>
              <a:rPr lang="en-US" sz="2600" dirty="0"/>
              <a:t>and Acquisition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Domiciliary Change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Licensed </a:t>
            </a:r>
            <a:r>
              <a:rPr lang="en-US" sz="2600" dirty="0" smtClean="0"/>
              <a:t>Jurisdictions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National Score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State Score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Overall Score</a:t>
            </a:r>
            <a:endParaRPr lang="en-US" sz="2600" dirty="0"/>
          </a:p>
          <a:p>
            <a:endParaRPr lang="en-US" sz="2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457200"/>
            <a:ext cx="7520940" cy="685800"/>
          </a:xfrm>
        </p:spPr>
        <p:txBody>
          <a:bodyPr/>
          <a:lstStyle/>
          <a:p>
            <a:r>
              <a:rPr lang="en-US" dirty="0" smtClean="0"/>
              <a:t>Baseline analysis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2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57200"/>
            <a:ext cx="7520940" cy="685800"/>
          </a:xfrm>
        </p:spPr>
        <p:txBody>
          <a:bodyPr/>
          <a:lstStyle/>
          <a:p>
            <a:r>
              <a:rPr lang="en-US" dirty="0" smtClean="0"/>
              <a:t>Level 1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53400" cy="44196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A </a:t>
            </a:r>
            <a:r>
              <a:rPr lang="en-US" sz="2600" dirty="0" smtClean="0"/>
              <a:t>uniform, checklist-driven, process to evaluate a specific company in the insurance marketplace.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Identifies </a:t>
            </a:r>
            <a:r>
              <a:rPr lang="en-US" sz="2600" dirty="0"/>
              <a:t>companies that </a:t>
            </a:r>
            <a:r>
              <a:rPr lang="en-US" sz="2600" dirty="0" smtClean="0"/>
              <a:t>appear to not have any further concerns or need additional, even more </a:t>
            </a:r>
            <a:r>
              <a:rPr lang="en-US" sz="2600" dirty="0"/>
              <a:t>detailed analysis, </a:t>
            </a:r>
            <a:r>
              <a:rPr lang="en-US" sz="2600" dirty="0" smtClean="0"/>
              <a:t>called Level 2 Analysis.</a:t>
            </a:r>
            <a:endParaRPr lang="en-US" sz="26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Provides a detailed review of uniform information from NAIC Databases and ability to share information with other analysts and states.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Relies </a:t>
            </a:r>
            <a:r>
              <a:rPr lang="en-US" sz="2600" dirty="0"/>
              <a:t>on the Market Analysis Review System (MARS</a:t>
            </a:r>
            <a:r>
              <a:rPr lang="en-US" sz="2600" dirty="0" smtClean="0"/>
              <a:t>).</a:t>
            </a:r>
            <a:endParaRPr lang="en-US" sz="260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18160"/>
            <a:ext cx="7520940" cy="548640"/>
          </a:xfrm>
        </p:spPr>
        <p:txBody>
          <a:bodyPr/>
          <a:lstStyle/>
          <a:p>
            <a:r>
              <a:rPr lang="en-US" dirty="0" smtClean="0"/>
              <a:t>Level 1 analysis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02895"/>
            <a:ext cx="7848600" cy="5069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8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28600"/>
            <a:ext cx="7520940" cy="685800"/>
          </a:xfrm>
        </p:spPr>
        <p:txBody>
          <a:bodyPr/>
          <a:lstStyle/>
          <a:p>
            <a:r>
              <a:rPr lang="en-US" sz="2600" dirty="0" smtClean="0"/>
              <a:t>MARS Level 1 Operations and Management</a:t>
            </a:r>
            <a:endParaRPr lang="en-US" sz="2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85825"/>
            <a:ext cx="73152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PSANTI~1\AppData\Local\Temp\SNAGHTML232bf6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600201"/>
            <a:ext cx="7315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2667000"/>
            <a:ext cx="7315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3886199"/>
            <a:ext cx="5334000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C:\Users\PSANTI~1\AppData\Local\Temp\SNAGHTML236d00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86200"/>
            <a:ext cx="5943601" cy="207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28600"/>
            <a:ext cx="7520940" cy="685800"/>
          </a:xfrm>
        </p:spPr>
        <p:txBody>
          <a:bodyPr/>
          <a:lstStyle/>
          <a:p>
            <a:r>
              <a:rPr lang="en-US" sz="2600" dirty="0" smtClean="0"/>
              <a:t>Mars Level 1 Loss and Expense Ratios</a:t>
            </a:r>
            <a:endParaRPr lang="en-US" sz="2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12" y="838200"/>
            <a:ext cx="731520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C:\Users\PSANTI~1\AppData\Local\Temp\SNAGHTML23d69c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12" y="1600201"/>
            <a:ext cx="7315201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12" y="2634343"/>
            <a:ext cx="7315201" cy="3537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9" y="4918982"/>
            <a:ext cx="5932713" cy="1253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0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3749040" cy="492252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Company Operations</a:t>
            </a:r>
            <a:r>
              <a:rPr lang="en-US" sz="2600" dirty="0" smtClean="0"/>
              <a:t>/ Management</a:t>
            </a:r>
            <a:endParaRPr lang="en-US" sz="26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Financial </a:t>
            </a:r>
            <a:r>
              <a:rPr lang="en-US" sz="2600" dirty="0" smtClean="0"/>
              <a:t>Ratios</a:t>
            </a:r>
            <a:endParaRPr lang="en-US" sz="26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Regulatory Actions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Examinations </a:t>
            </a:r>
            <a:endParaRPr lang="en-US" sz="26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Premium </a:t>
            </a:r>
            <a:r>
              <a:rPr lang="en-US" sz="2600" dirty="0" smtClean="0"/>
              <a:t>Information</a:t>
            </a:r>
            <a:endParaRPr lang="en-US" sz="26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Market </a:t>
            </a:r>
            <a:r>
              <a:rPr lang="en-US" sz="2600" dirty="0" smtClean="0"/>
              <a:t>Share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Loss and Expense Information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00016" y="1219200"/>
            <a:ext cx="3986784" cy="484632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Resisted </a:t>
            </a:r>
            <a:r>
              <a:rPr lang="en-US" sz="2600" dirty="0"/>
              <a:t>and Unpaid </a:t>
            </a:r>
            <a:r>
              <a:rPr lang="en-US" sz="2600" dirty="0" smtClean="0"/>
              <a:t>Claims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Complaints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Market </a:t>
            </a:r>
            <a:r>
              <a:rPr lang="en-US" sz="2600" dirty="0"/>
              <a:t>Conduct Annual Statement </a:t>
            </a:r>
            <a:endParaRPr lang="en-US" sz="26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Recommendation</a:t>
            </a:r>
            <a:endParaRPr lang="en-US" sz="2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33400"/>
          </a:xfrm>
        </p:spPr>
        <p:txBody>
          <a:bodyPr/>
          <a:lstStyle/>
          <a:p>
            <a:r>
              <a:rPr lang="en-US" dirty="0" smtClean="0"/>
              <a:t>Level 1 analysis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3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Level 2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382000" cy="43434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A </a:t>
            </a:r>
            <a:r>
              <a:rPr lang="en-US" sz="2600" dirty="0" smtClean="0"/>
              <a:t>uniform process </a:t>
            </a:r>
            <a:r>
              <a:rPr lang="en-US" sz="2600" dirty="0"/>
              <a:t>to </a:t>
            </a:r>
            <a:r>
              <a:rPr lang="en-US" sz="2600" dirty="0" smtClean="0"/>
              <a:t>perform a detailed evaluation of    </a:t>
            </a:r>
            <a:r>
              <a:rPr lang="en-US" sz="2600" dirty="0"/>
              <a:t>a specific company in the insurance </a:t>
            </a:r>
            <a:r>
              <a:rPr lang="en-US" sz="2600" dirty="0" smtClean="0"/>
              <a:t>marketplace.</a:t>
            </a:r>
            <a:endParaRPr lang="en-US" sz="26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Is intended </a:t>
            </a:r>
            <a:r>
              <a:rPr lang="en-US" sz="2600" dirty="0"/>
              <a:t>to be conducted without the need to contact the company for further information.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Provides </a:t>
            </a:r>
            <a:r>
              <a:rPr lang="en-US" sz="2600" dirty="0"/>
              <a:t>a detailed review of </a:t>
            </a:r>
            <a:r>
              <a:rPr lang="en-US" sz="2600" dirty="0" smtClean="0"/>
              <a:t>information from the company at the Department of Insurance.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Relies </a:t>
            </a:r>
            <a:r>
              <a:rPr lang="en-US" sz="2600" dirty="0"/>
              <a:t>on the Market Analysis Review System (MARS).</a:t>
            </a:r>
          </a:p>
          <a:p>
            <a:endParaRPr lang="en-US" sz="2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28600"/>
            <a:ext cx="7520940" cy="624840"/>
          </a:xfrm>
        </p:spPr>
        <p:txBody>
          <a:bodyPr/>
          <a:lstStyle/>
          <a:p>
            <a:r>
              <a:rPr lang="en-US" dirty="0" smtClean="0"/>
              <a:t>Mars Level 2 Core Areas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8200"/>
            <a:ext cx="731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731520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12" y="3219450"/>
            <a:ext cx="5725889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41" y="3733800"/>
            <a:ext cx="574765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41" y="4267200"/>
            <a:ext cx="5747660" cy="56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41" y="4752974"/>
            <a:ext cx="5747659" cy="581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12" y="5257800"/>
            <a:ext cx="574766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12" y="5715000"/>
            <a:ext cx="574765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PSANTI~1\AppData\Local\Temp\SNAGHTML2750fd5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609345"/>
            <a:ext cx="7315200" cy="113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7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22960" y="1249680"/>
            <a:ext cx="3749040" cy="492252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Market Analysis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Consumer Complaints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Interdepartmental Communications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Continuum Activity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Examinations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Regulatory Actions</a:t>
            </a:r>
            <a:endParaRPr lang="en-US" sz="2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4062984" cy="484632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518160"/>
            <a:ext cx="7520940" cy="548640"/>
          </a:xfrm>
        </p:spPr>
        <p:txBody>
          <a:bodyPr/>
          <a:lstStyle/>
          <a:p>
            <a:r>
              <a:rPr lang="en-US" dirty="0" smtClean="0"/>
              <a:t>Level 2 analysis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9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3749040" cy="492252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/>
              <a:t>Department Filings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/>
              <a:t>Dispute Resolution Activity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/>
              <a:t>Financial Analysis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/>
              <a:t>Financial Rating Agencies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/>
              <a:t>Geographic Analysis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/>
              <a:t>Human Resource Department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 smtClean="0"/>
              <a:t>Internet</a:t>
            </a:r>
            <a:endParaRPr lang="en-US" sz="25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/>
              <a:t>Legal </a:t>
            </a:r>
            <a:r>
              <a:rPr lang="en-US" sz="2500" dirty="0" smtClean="0"/>
              <a:t>Information</a:t>
            </a:r>
            <a:endParaRPr lang="en-US" sz="25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00016" y="1249680"/>
            <a:ext cx="4062984" cy="492252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/>
              <a:t>NAIC Bulletin Boards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/>
              <a:t>Other </a:t>
            </a:r>
            <a:r>
              <a:rPr lang="en-US" sz="2500" dirty="0" smtClean="0"/>
              <a:t>Governmental agencies</a:t>
            </a:r>
            <a:endParaRPr lang="en-US" sz="25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/>
              <a:t>Producer Licensing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/>
              <a:t>Special Activities Database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/>
              <a:t>State Mandated Items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/>
              <a:t>Trade Publications </a:t>
            </a:r>
            <a:r>
              <a:rPr lang="en-US" sz="2500" dirty="0" smtClean="0"/>
              <a:t>and other </a:t>
            </a:r>
            <a:r>
              <a:rPr lang="en-US" sz="2500" dirty="0"/>
              <a:t>Media Sources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/>
              <a:t>Voluntary </a:t>
            </a:r>
            <a:r>
              <a:rPr lang="en-US" sz="2500" dirty="0" smtClean="0"/>
              <a:t>Accreditation and Certification </a:t>
            </a:r>
            <a:r>
              <a:rPr lang="en-US" sz="2500" dirty="0"/>
              <a:t>Programs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518160"/>
            <a:ext cx="7520940" cy="548640"/>
          </a:xfrm>
        </p:spPr>
        <p:txBody>
          <a:bodyPr/>
          <a:lstStyle/>
          <a:p>
            <a:r>
              <a:rPr lang="en-US" dirty="0" smtClean="0"/>
              <a:t>Level 2 analysis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43434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/>
              <a:t>Introduction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/>
              <a:t>Goals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/>
              <a:t>Levels of Interest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/>
              <a:t>Levels of Analysis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/>
              <a:t>Baseline Analysis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/>
              <a:t>Level 1 Analysis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/>
              <a:t>Level 2 Analysis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/>
              <a:t>After Analysis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/>
              <a:t>Open Issues</a:t>
            </a:r>
          </a:p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18160"/>
            <a:ext cx="7520940" cy="548640"/>
          </a:xfrm>
        </p:spPr>
        <p:txBody>
          <a:bodyPr/>
          <a:lstStyle/>
          <a:p>
            <a:r>
              <a:rPr lang="en-US" dirty="0" smtClean="0"/>
              <a:t>After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20940" cy="42672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Do nothing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Continuum Action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Examination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18160"/>
            <a:ext cx="7520940" cy="548640"/>
          </a:xfrm>
        </p:spPr>
        <p:txBody>
          <a:bodyPr/>
          <a:lstStyle/>
          <a:p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2672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Need to understand being an analysis is different than being an examiner.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Need </a:t>
            </a:r>
            <a:r>
              <a:rPr lang="en-US" sz="2600" dirty="0"/>
              <a:t>to understand </a:t>
            </a:r>
            <a:r>
              <a:rPr lang="en-US" sz="2600" dirty="0" smtClean="0"/>
              <a:t>analysis does not immediately generate evidence of a violation. </a:t>
            </a:r>
            <a:endParaRPr lang="en-US" sz="26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Need </a:t>
            </a:r>
            <a:r>
              <a:rPr lang="en-US" sz="2600" dirty="0"/>
              <a:t>for even more </a:t>
            </a:r>
            <a:r>
              <a:rPr lang="en-US" sz="2600" dirty="0" smtClean="0"/>
              <a:t>data.</a:t>
            </a:r>
            <a:endParaRPr lang="en-US" sz="26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/>
              <a:t>Need to balance the </a:t>
            </a:r>
            <a:r>
              <a:rPr lang="en-US" sz="2600" dirty="0" smtClean="0"/>
              <a:t>regulator’s </a:t>
            </a:r>
            <a:r>
              <a:rPr lang="en-US" sz="2600" dirty="0"/>
              <a:t>need for data with </a:t>
            </a:r>
            <a:r>
              <a:rPr lang="en-US" sz="2600" dirty="0" smtClean="0"/>
              <a:t>requirement of additional resources.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Need for a continued evolution of market analysis.</a:t>
            </a:r>
            <a:endParaRPr lang="en-US" sz="2600" dirty="0"/>
          </a:p>
          <a:p>
            <a:endParaRPr lang="en-US" sz="2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20940" cy="44196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Introduction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Goals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Levels of Interest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Levels of Analysis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Baseline Analysis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Level 1 Analysis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Level 2 Analysis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After Analysis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Open Issues</a:t>
            </a:r>
          </a:p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762000"/>
            <a:ext cx="7520940" cy="476677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3200" dirty="0" smtClean="0">
                <a:latin typeface="Franklin Gothic Medium" panose="020B0603020102020204" pitchFamily="34" charset="0"/>
              </a:rPr>
              <a:t>QUESTIONS/COMMENTS</a:t>
            </a:r>
            <a:endParaRPr lang="en-US" sz="3200" dirty="0"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635240" cy="42672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Market Analysis is a structured and formalized system of collecting, organizing, and analyzing data and other information to enable regulators to identify general market disruptions and specific market conduct problems as soon as </a:t>
            </a:r>
            <a:r>
              <a:rPr lang="en-US" dirty="0" smtClean="0"/>
              <a:t>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60" y="1447800"/>
            <a:ext cx="7520940" cy="42672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Increase Effectiveness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Improve Efficiency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Encourage Uniformity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Enhance Collaboration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Levels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20940" cy="4267200"/>
          </a:xfrm>
        </p:spPr>
        <p:txBody>
          <a:bodyPr>
            <a:normAutofit/>
          </a:bodyPr>
          <a:lstStyle/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dirty="0" smtClean="0"/>
              <a:t>Analysis of entire insurance market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dirty="0" smtClean="0"/>
              <a:t>Selection of outlier companies</a:t>
            </a:r>
            <a:endParaRPr lang="en-US" dirty="0"/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dirty="0" smtClean="0"/>
              <a:t>Analysis of a specific company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dirty="0" smtClean="0"/>
              <a:t>More detailed analysis of a company to identify areas of interest</a:t>
            </a:r>
          </a:p>
          <a:p>
            <a:pPr lvl="0"/>
            <a:endParaRPr lang="en-US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Levels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581900" cy="43434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Baseline Analysis</a:t>
            </a:r>
            <a:endParaRPr lang="en-US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Level </a:t>
            </a:r>
            <a:r>
              <a:rPr lang="en-US" dirty="0" smtClean="0"/>
              <a:t>1 Analysis</a:t>
            </a:r>
            <a:endParaRPr lang="en-US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Level </a:t>
            </a:r>
            <a:r>
              <a:rPr lang="en-US" dirty="0" smtClean="0"/>
              <a:t>2 Analysis</a:t>
            </a:r>
            <a:endParaRPr lang="en-US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5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Baseline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581900" cy="4648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 smtClean="0"/>
              <a:t>A </a:t>
            </a:r>
            <a:r>
              <a:rPr lang="en-US" sz="2500" dirty="0"/>
              <a:t>systematic process whereby basic parameters are used to evaluate the entire marketplace in order to identify those companies that require more detailed and thorough analysis. </a:t>
            </a:r>
            <a:endParaRPr lang="en-US" sz="25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/>
              <a:t>Provides high level comparison based on complaint, financial, regulatory activity and demographic information.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 smtClean="0"/>
              <a:t>Identifies </a:t>
            </a:r>
            <a:r>
              <a:rPr lang="en-US" sz="2500" dirty="0"/>
              <a:t>companies that need further, more detailed </a:t>
            </a:r>
            <a:r>
              <a:rPr lang="en-US" sz="2500" dirty="0" smtClean="0"/>
              <a:t>analysis, called Level 1 and Level 2 Analysis.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 smtClean="0"/>
              <a:t>Provides raw data from the NAIC systems and an automated score. </a:t>
            </a:r>
            <a:endParaRPr lang="en-US" sz="25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500" dirty="0" smtClean="0"/>
              <a:t>Relies on the Market Analysis Prioritization Tool (MAPT).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18160"/>
            <a:ext cx="7520940" cy="548640"/>
          </a:xfrm>
        </p:spPr>
        <p:txBody>
          <a:bodyPr/>
          <a:lstStyle/>
          <a:p>
            <a:r>
              <a:rPr lang="en-US" dirty="0" smtClean="0"/>
              <a:t>Baseline analysis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14400" y="1143000"/>
            <a:ext cx="7924800" cy="445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0" y="1981200"/>
            <a:ext cx="79248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Baseline analysis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066800"/>
            <a:ext cx="7315199" cy="496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 NA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NAIC</Template>
  <TotalTime>1329</TotalTime>
  <Words>622</Words>
  <Application>Microsoft Office PowerPoint</Application>
  <PresentationFormat>On-screen Show (4:3)</PresentationFormat>
  <Paragraphs>173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Seminar NAIC</vt:lpstr>
      <vt:lpstr>Seminar NAIC/ASSAL/SVS</vt:lpstr>
      <vt:lpstr>overview</vt:lpstr>
      <vt:lpstr>introduction</vt:lpstr>
      <vt:lpstr>goals</vt:lpstr>
      <vt:lpstr>Levels of interest</vt:lpstr>
      <vt:lpstr>Levels of analysis</vt:lpstr>
      <vt:lpstr>Baseline analysis</vt:lpstr>
      <vt:lpstr>Baseline analysis</vt:lpstr>
      <vt:lpstr>Baseline analysis</vt:lpstr>
      <vt:lpstr>Baseline analysis</vt:lpstr>
      <vt:lpstr>Level 1 analysis</vt:lpstr>
      <vt:lpstr>Level 1 analysis</vt:lpstr>
      <vt:lpstr>MARS Level 1 Operations and Management</vt:lpstr>
      <vt:lpstr>Mars Level 1 Loss and Expense Ratios</vt:lpstr>
      <vt:lpstr>Level 1 analysis</vt:lpstr>
      <vt:lpstr>Level 2 analysis</vt:lpstr>
      <vt:lpstr>Mars Level 2 Core Areas</vt:lpstr>
      <vt:lpstr>Level 2 analysis</vt:lpstr>
      <vt:lpstr>Level 2 analysis</vt:lpstr>
      <vt:lpstr>After analysis</vt:lpstr>
      <vt:lpstr>Open issues</vt:lpstr>
      <vt:lpstr>summary</vt:lpstr>
      <vt:lpstr>PowerPoint Presentation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NAIC/ASSAL/SVS</dc:title>
  <dc:creator>Santillanes, Paul</dc:creator>
  <cp:lastModifiedBy>Seemann, Lacey</cp:lastModifiedBy>
  <cp:revision>88</cp:revision>
  <cp:lastPrinted>2014-06-26T20:36:00Z</cp:lastPrinted>
  <dcterms:created xsi:type="dcterms:W3CDTF">2014-05-22T16:08:12Z</dcterms:created>
  <dcterms:modified xsi:type="dcterms:W3CDTF">2014-07-10T15:23:42Z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212271511</vt:i4>
  </property>
  <property fmtid="{D5CDD505-2E9C-101B-9397-08002B2CF9AE}" pid="3" name="_NewReviewCycle">
    <vt:lpwstr/>
  </property>
  <property fmtid="{D5CDD505-2E9C-101B-9397-08002B2CF9AE}" pid="4" name="_EmailSubject">
    <vt:lpwstr>Template samples</vt:lpwstr>
  </property>
  <property fmtid="{D5CDD505-2E9C-101B-9397-08002B2CF9AE}" pid="5" name="_AuthorEmail">
    <vt:lpwstr>cleonard@naic.org</vt:lpwstr>
  </property>
  <property fmtid="{D5CDD505-2E9C-101B-9397-08002B2CF9AE}" pid="6" name="_AuthorEmailDisplayName">
    <vt:lpwstr>Leonard, Craig</vt:lpwstr>
  </property>
  <property fmtid="{D5CDD505-2E9C-101B-9397-08002B2CF9AE}" pid="7" name="_PreviousAdHocReviewCycleID">
    <vt:i4>337343239</vt:i4>
  </property>
</Properties>
</file>