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27" r:id="rId1"/>
    <p:sldMasterId id="2147483889" r:id="rId2"/>
    <p:sldMasterId id="2147483914" r:id="rId3"/>
    <p:sldMasterId id="2147483919" r:id="rId4"/>
  </p:sldMasterIdLst>
  <p:notesMasterIdLst>
    <p:notesMasterId r:id="rId27"/>
  </p:notesMasterIdLst>
  <p:handoutMasterIdLst>
    <p:handoutMasterId r:id="rId28"/>
  </p:handoutMasterIdLst>
  <p:sldIdLst>
    <p:sldId id="256" r:id="rId5"/>
    <p:sldId id="287" r:id="rId6"/>
    <p:sldId id="259" r:id="rId7"/>
    <p:sldId id="261" r:id="rId8"/>
    <p:sldId id="262" r:id="rId9"/>
    <p:sldId id="263" r:id="rId10"/>
    <p:sldId id="266" r:id="rId11"/>
    <p:sldId id="268" r:id="rId12"/>
    <p:sldId id="270" r:id="rId13"/>
    <p:sldId id="271" r:id="rId14"/>
    <p:sldId id="276" r:id="rId15"/>
    <p:sldId id="277" r:id="rId16"/>
    <p:sldId id="289" r:id="rId17"/>
    <p:sldId id="279" r:id="rId18"/>
    <p:sldId id="280" r:id="rId19"/>
    <p:sldId id="281" r:id="rId20"/>
    <p:sldId id="282" r:id="rId21"/>
    <p:sldId id="283" r:id="rId22"/>
    <p:sldId id="284" r:id="rId23"/>
    <p:sldId id="290" r:id="rId24"/>
    <p:sldId id="286" r:id="rId25"/>
    <p:sldId id="288" r:id="rId26"/>
  </p:sldIdLst>
  <p:sldSz cx="9144000" cy="6858000" type="screen4x3"/>
  <p:notesSz cx="6794500" cy="9931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60000"/>
    <a:srgbClr val="000000"/>
    <a:srgbClr val="C0C0C0"/>
    <a:srgbClr val="FFFFF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80" autoAdjust="0"/>
    <p:restoredTop sz="77741" autoAdjust="0"/>
  </p:normalViewPr>
  <p:slideViewPr>
    <p:cSldViewPr>
      <p:cViewPr>
        <p:scale>
          <a:sx n="80" d="100"/>
          <a:sy n="80" d="100"/>
        </p:scale>
        <p:origin x="-1554" y="-348"/>
      </p:cViewPr>
      <p:guideLst>
        <p:guide orient="horz" pos="1661"/>
        <p:guide pos="10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0" d="100"/>
          <a:sy n="70" d="100"/>
        </p:scale>
        <p:origin x="-2214" y="-204"/>
      </p:cViewPr>
      <p:guideLst>
        <p:guide orient="horz" pos="2185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55" y="102299"/>
            <a:ext cx="2770719" cy="61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883527" y="9395010"/>
            <a:ext cx="370294" cy="27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Segoe U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Segoe U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Segoe U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Segoe U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Segoe U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Segoe U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Segoe U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Segoe U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Segoe UI" pitchFamily="34" charset="0"/>
                <a:ea typeface="+mn-ea"/>
                <a:cs typeface="Arial" charset="0"/>
              </a:defRPr>
            </a:lvl9pPr>
          </a:lstStyle>
          <a:p>
            <a:pPr algn="r">
              <a:buFont typeface="Wingdings" pitchFamily="2" charset="2"/>
              <a:buNone/>
              <a:defRPr/>
            </a:pPr>
            <a:fld id="{6008A71F-B966-4892-A944-FAB01F16F421}" type="slidenum">
              <a:rPr lang="en-US" sz="1200" b="0"/>
              <a:pPr algn="r">
                <a:buFont typeface="Wingdings" pitchFamily="2" charset="2"/>
                <a:buNone/>
                <a:defRPr/>
              </a:pPr>
              <a:t>‹Nº›</a:t>
            </a:fld>
            <a:endParaRPr lang="en-GB" sz="1200" b="0" dirty="0"/>
          </a:p>
        </p:txBody>
      </p:sp>
    </p:spTree>
    <p:extLst>
      <p:ext uri="{BB962C8B-B14F-4D97-AF65-F5344CB8AC3E}">
        <p14:creationId xmlns:p14="http://schemas.microsoft.com/office/powerpoint/2010/main" val="1587035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1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533" tIns="46267" rIns="92533" bIns="46267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kumimoji="0"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ADCD113-96A3-4F00-9B8D-9DE608252265}" type="datetime1">
              <a:rPr lang="de-DE"/>
              <a:pPr>
                <a:defRPr/>
              </a:pPr>
              <a:t>19.11.2013</a:t>
            </a:fld>
            <a:endParaRPr lang="de-DE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397250" y="9434514"/>
            <a:ext cx="3397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533" tIns="46267" rIns="92533" bIns="46267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kumimoji="0"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BBE06E9-A941-45B7-84D4-B209BC481D66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1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>
          <a:xfrm>
            <a:off x="679450" y="4718051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293895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1pPr>
    <a:lvl2pPr marL="628650" indent="-171450" algn="just" rtl="0" eaLnBrk="0" fontAlgn="base" hangingPunct="0">
      <a:spcBef>
        <a:spcPct val="30000"/>
      </a:spcBef>
      <a:spcAft>
        <a:spcPct val="0"/>
      </a:spcAft>
      <a:buChar char="•"/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2pPr>
    <a:lvl3pPr marL="9144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3pPr>
    <a:lvl4pPr marL="13716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4pPr>
    <a:lvl5pPr marL="18288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9140952" cy="6858000"/>
          </a:xfrm>
          <a:prstGeom prst="rect">
            <a:avLst/>
          </a:prstGeom>
        </p:spPr>
      </p:pic>
      <p:sp>
        <p:nvSpPr>
          <p:cNvPr id="3104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698080" y="1988841"/>
            <a:ext cx="7162800" cy="1152128"/>
          </a:xfrm>
        </p:spPr>
        <p:txBody>
          <a:bodyPr/>
          <a:lstStyle>
            <a:lvl1pPr>
              <a:defRPr sz="3000" b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title</a:t>
            </a:r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698081" y="3284984"/>
            <a:ext cx="7180263" cy="216024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subtitle</a:t>
            </a:r>
            <a:r>
              <a:rPr lang="de-DE" noProof="0" dirty="0" smtClean="0"/>
              <a:t>, </a:t>
            </a:r>
            <a:r>
              <a:rPr lang="de-DE" noProof="0" dirty="0" err="1" smtClean="0"/>
              <a:t>author</a:t>
            </a:r>
            <a:r>
              <a:rPr lang="de-DE" noProof="0" dirty="0" smtClean="0"/>
              <a:t> </a:t>
            </a:r>
            <a:r>
              <a:rPr lang="de-DE" noProof="0" dirty="0" err="1" smtClean="0"/>
              <a:t>and</a:t>
            </a:r>
            <a:r>
              <a:rPr lang="de-DE" noProof="0" dirty="0" smtClean="0"/>
              <a:t> </a:t>
            </a:r>
            <a:r>
              <a:rPr lang="de-DE" noProof="0" dirty="0" err="1" smtClean="0"/>
              <a:t>date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62940634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189" y="836614"/>
            <a:ext cx="790575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3707904" y="1773238"/>
            <a:ext cx="4824909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graph, table or image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1560" y="1772816"/>
            <a:ext cx="2880320" cy="432048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2nd level</a:t>
            </a:r>
          </a:p>
          <a:p>
            <a:pPr lvl="2"/>
            <a:r>
              <a:rPr lang="en-US" dirty="0" smtClean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901566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9137904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F9235A4-C45F-4C1D-A853-156740FFB238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27584" y="2708920"/>
            <a:ext cx="7560840" cy="2304256"/>
          </a:xfrm>
        </p:spPr>
        <p:txBody>
          <a:bodyPr/>
          <a:lstStyle>
            <a:lvl1pPr algn="ctr">
              <a:defRPr sz="3000" b="0" baseline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section</a:t>
            </a:r>
            <a:r>
              <a:rPr lang="de-DE" noProof="0" dirty="0" smtClean="0"/>
              <a:t> </a:t>
            </a:r>
            <a:r>
              <a:rPr lang="de-DE" noProof="0" dirty="0" err="1" smtClean="0"/>
              <a:t>heading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6752707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9137904" cy="6858000"/>
          </a:xfrm>
          <a:prstGeom prst="rect">
            <a:avLst/>
          </a:prstGeom>
        </p:spPr>
      </p:pic>
      <p:sp>
        <p:nvSpPr>
          <p:cNvPr id="3104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698080" y="1988841"/>
            <a:ext cx="7162800" cy="1152128"/>
          </a:xfrm>
        </p:spPr>
        <p:txBody>
          <a:bodyPr/>
          <a:lstStyle>
            <a:lvl1pPr>
              <a:defRPr sz="3000" b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title</a:t>
            </a:r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698081" y="3284984"/>
            <a:ext cx="7180263" cy="216024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subtitle</a:t>
            </a:r>
            <a:r>
              <a:rPr lang="de-DE" noProof="0" dirty="0" smtClean="0"/>
              <a:t>, </a:t>
            </a:r>
            <a:r>
              <a:rPr lang="de-DE" noProof="0" dirty="0" err="1" smtClean="0"/>
              <a:t>author</a:t>
            </a:r>
            <a:r>
              <a:rPr lang="de-DE" noProof="0" dirty="0" smtClean="0"/>
              <a:t> </a:t>
            </a:r>
            <a:r>
              <a:rPr lang="de-DE" noProof="0" dirty="0" err="1" smtClean="0"/>
              <a:t>and</a:t>
            </a:r>
            <a:r>
              <a:rPr lang="de-DE" noProof="0" dirty="0" smtClean="0"/>
              <a:t> </a:t>
            </a:r>
            <a:r>
              <a:rPr lang="de-DE" noProof="0" dirty="0" err="1" smtClean="0"/>
              <a:t>date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345955936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75A4-C57B-493D-B98B-CB0AFC234584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043608" y="836614"/>
            <a:ext cx="7473951" cy="466725"/>
          </a:xfrm>
        </p:spPr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043608" y="1916832"/>
            <a:ext cx="7488832" cy="4248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2nd level</a:t>
            </a:r>
          </a:p>
          <a:p>
            <a:pPr lvl="2"/>
            <a:r>
              <a:rPr lang="en-US" dirty="0" smtClean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470760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189" y="836614"/>
            <a:ext cx="790575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611560" y="1773238"/>
            <a:ext cx="7921253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graph, table or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801301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189" y="836614"/>
            <a:ext cx="790575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3707904" y="1773238"/>
            <a:ext cx="4824909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graph, table or image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1560" y="1772816"/>
            <a:ext cx="2880320" cy="432048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2nd level</a:t>
            </a:r>
          </a:p>
          <a:p>
            <a:pPr lvl="2"/>
            <a:r>
              <a:rPr lang="en-US" dirty="0" smtClean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901566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9137904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F9235A4-C45F-4C1D-A853-156740FFB238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27584" y="2708920"/>
            <a:ext cx="7560840" cy="2304256"/>
          </a:xfrm>
        </p:spPr>
        <p:txBody>
          <a:bodyPr/>
          <a:lstStyle>
            <a:lvl1pPr algn="ctr">
              <a:defRPr sz="3000" b="0" baseline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section</a:t>
            </a:r>
            <a:r>
              <a:rPr lang="de-DE" noProof="0" dirty="0" smtClean="0"/>
              <a:t> </a:t>
            </a:r>
            <a:r>
              <a:rPr lang="de-DE" noProof="0" dirty="0" err="1" smtClean="0"/>
              <a:t>heading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35387362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75A4-C57B-493D-B98B-CB0AFC234584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043608" y="836614"/>
            <a:ext cx="7473951" cy="466725"/>
          </a:xfrm>
        </p:spPr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043608" y="1916832"/>
            <a:ext cx="7488832" cy="4248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2nd level</a:t>
            </a:r>
          </a:p>
          <a:p>
            <a:pPr lvl="2"/>
            <a:r>
              <a:rPr lang="en-US" dirty="0" smtClean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119030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189" y="836614"/>
            <a:ext cx="790575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611560" y="1773238"/>
            <a:ext cx="7921253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graph, table or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390961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189" y="836614"/>
            <a:ext cx="790575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3707904" y="1773238"/>
            <a:ext cx="4824909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graph, table or image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1560" y="1772816"/>
            <a:ext cx="2880320" cy="432048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2nd level</a:t>
            </a:r>
          </a:p>
          <a:p>
            <a:pPr lvl="2"/>
            <a:r>
              <a:rPr lang="en-US" dirty="0" smtClean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294414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9137904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82025" y="6537325"/>
            <a:ext cx="558800" cy="320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F9235A4-C45F-4C1D-A853-156740FFB238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  <p:sp>
        <p:nvSpPr>
          <p:cNvPr id="9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27584" y="2708920"/>
            <a:ext cx="7560840" cy="2304256"/>
          </a:xfrm>
        </p:spPr>
        <p:txBody>
          <a:bodyPr/>
          <a:lstStyle>
            <a:lvl1pPr algn="ctr">
              <a:defRPr sz="3000" b="0" baseline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section</a:t>
            </a:r>
            <a:r>
              <a:rPr lang="de-DE" noProof="0" dirty="0" smtClean="0"/>
              <a:t> </a:t>
            </a:r>
            <a:r>
              <a:rPr lang="de-DE" noProof="0" dirty="0" err="1" smtClean="0"/>
              <a:t>heading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6549122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4A0718-7811-4BE6-B6FD-5DADE73F383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51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9137904" cy="6858000"/>
          </a:xfrm>
          <a:prstGeom prst="rect">
            <a:avLst/>
          </a:prstGeom>
        </p:spPr>
      </p:pic>
      <p:sp>
        <p:nvSpPr>
          <p:cNvPr id="3104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698080" y="1988841"/>
            <a:ext cx="7162800" cy="1152128"/>
          </a:xfrm>
        </p:spPr>
        <p:txBody>
          <a:bodyPr/>
          <a:lstStyle>
            <a:lvl1pPr>
              <a:defRPr sz="3000" b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title</a:t>
            </a:r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698081" y="3284984"/>
            <a:ext cx="7180263" cy="216024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subtitle</a:t>
            </a:r>
            <a:r>
              <a:rPr lang="de-DE" noProof="0" dirty="0" smtClean="0"/>
              <a:t>, </a:t>
            </a:r>
            <a:r>
              <a:rPr lang="de-DE" noProof="0" dirty="0" err="1" smtClean="0"/>
              <a:t>author</a:t>
            </a:r>
            <a:r>
              <a:rPr lang="de-DE" noProof="0" dirty="0" smtClean="0"/>
              <a:t> </a:t>
            </a:r>
            <a:r>
              <a:rPr lang="de-DE" noProof="0" dirty="0" err="1" smtClean="0"/>
              <a:t>and</a:t>
            </a:r>
            <a:r>
              <a:rPr lang="de-DE" noProof="0" dirty="0" smtClean="0"/>
              <a:t> </a:t>
            </a:r>
            <a:r>
              <a:rPr lang="de-DE" noProof="0" dirty="0" err="1" smtClean="0"/>
              <a:t>date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2992804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75A4-C57B-493D-B98B-CB0AFC234584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043608" y="836614"/>
            <a:ext cx="7473951" cy="466725"/>
          </a:xfrm>
        </p:spPr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043608" y="1916832"/>
            <a:ext cx="7488832" cy="4248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2nd level</a:t>
            </a:r>
          </a:p>
          <a:p>
            <a:pPr lvl="2"/>
            <a:r>
              <a:rPr lang="en-US" dirty="0" smtClean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046387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189" y="836614"/>
            <a:ext cx="790575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611560" y="1773238"/>
            <a:ext cx="7921253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graph, table or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170855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6CE43-EFE2-42ED-8C4D-43D93F3C5BD9}" type="datetimeFigureOut">
              <a:rPr lang="en-GB" smtClean="0"/>
              <a:t>19/11/2013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77B95-828B-4729-BBFA-BBD6BCDAC87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53540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6370320"/>
            <a:ext cx="9015984" cy="487680"/>
          </a:xfrm>
          <a:prstGeom prst="rect">
            <a:avLst/>
          </a:prstGeom>
        </p:spPr>
      </p:pic>
      <p:sp>
        <p:nvSpPr>
          <p:cNvPr id="2051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042989" y="836614"/>
            <a:ext cx="7473951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sp>
        <p:nvSpPr>
          <p:cNvPr id="2052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773239"/>
            <a:ext cx="7497763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2nd Layer</a:t>
            </a:r>
          </a:p>
          <a:p>
            <a:pPr lvl="2"/>
            <a:r>
              <a:rPr lang="de-DE" dirty="0" smtClean="0"/>
              <a:t>3rd Layer</a:t>
            </a:r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6804025" y="6561138"/>
            <a:ext cx="16398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defRPr/>
            </a:pPr>
            <a:r>
              <a:rPr lang="en-US" sz="1000" b="0" dirty="0" smtClean="0">
                <a:latin typeface="Segoe UI" pitchFamily="34" charset="0"/>
                <a:cs typeface="Segoe UI" pitchFamily="34" charset="0"/>
              </a:rPr>
              <a:t>Restricted </a:t>
            </a:r>
            <a:endParaRPr lang="en-GB" sz="1000" b="0" dirty="0" smtClean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07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37325"/>
            <a:ext cx="558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 b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9EFF5B98-047A-4C2F-A2A1-311FBF014AAC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52388"/>
          </a:xfrm>
          <a:prstGeom prst="rect">
            <a:avLst/>
          </a:prstGeom>
          <a:solidFill>
            <a:srgbClr val="D2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b="1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04" r:id="rId2"/>
    <p:sldLayoutId id="2147483905" r:id="rId3"/>
    <p:sldLayoutId id="2147483924" r:id="rId4"/>
    <p:sldLayoutId id="2147483913" r:id="rId5"/>
    <p:sldLayoutId id="2147483928" r:id="rId6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0000"/>
        </a:buClr>
        <a:buSzPct val="90000"/>
        <a:buFont typeface="Wingdings" pitchFamily="2" charset="2"/>
        <a:buChar char="l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A6A6"/>
        </a:buClr>
        <a:buFont typeface="Wingdings" pitchFamily="2" charset="2"/>
        <a:buChar char="§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Segoe UI" pitchFamily="34" charset="0"/>
        <a:buChar char="-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6370320"/>
            <a:ext cx="9015984" cy="487680"/>
          </a:xfrm>
          <a:prstGeom prst="rect">
            <a:avLst/>
          </a:prstGeom>
        </p:spPr>
      </p:pic>
      <p:sp>
        <p:nvSpPr>
          <p:cNvPr id="2051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042989" y="836614"/>
            <a:ext cx="7473951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sp>
        <p:nvSpPr>
          <p:cNvPr id="2052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773239"/>
            <a:ext cx="7497763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2nd Layer</a:t>
            </a:r>
          </a:p>
          <a:p>
            <a:pPr lvl="2"/>
            <a:r>
              <a:rPr lang="de-DE" dirty="0" smtClean="0"/>
              <a:t>3rd Layer</a:t>
            </a:r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6804025" y="6561138"/>
            <a:ext cx="16398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defRPr/>
            </a:pPr>
            <a:r>
              <a:rPr lang="en-US" sz="1000" b="0" dirty="0" smtClean="0">
                <a:latin typeface="Segoe UI" pitchFamily="34" charset="0"/>
                <a:cs typeface="Segoe UI" pitchFamily="34" charset="0"/>
              </a:rPr>
              <a:t>Restricted </a:t>
            </a:r>
            <a:endParaRPr lang="en-GB" sz="1000" b="0" dirty="0" smtClean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07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37325"/>
            <a:ext cx="558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 b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9EFF5B98-047A-4C2F-A2A1-311FBF014AAC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52388"/>
          </a:xfrm>
          <a:prstGeom prst="rect">
            <a:avLst/>
          </a:prstGeom>
          <a:solidFill>
            <a:srgbClr val="D2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05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25" r:id="rId4"/>
    <p:sldLayoutId id="2147483918" r:id="rId5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0000"/>
        </a:buClr>
        <a:buSzPct val="90000"/>
        <a:buFont typeface="Wingdings" pitchFamily="2" charset="2"/>
        <a:buChar char="l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A6A6"/>
        </a:buClr>
        <a:buFont typeface="Wingdings" pitchFamily="2" charset="2"/>
        <a:buChar char="§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Segoe UI" pitchFamily="34" charset="0"/>
        <a:buChar char="-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6370320"/>
            <a:ext cx="9015984" cy="487680"/>
          </a:xfrm>
          <a:prstGeom prst="rect">
            <a:avLst/>
          </a:prstGeom>
        </p:spPr>
      </p:pic>
      <p:sp>
        <p:nvSpPr>
          <p:cNvPr id="2051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042989" y="836614"/>
            <a:ext cx="7473951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sp>
        <p:nvSpPr>
          <p:cNvPr id="2052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773239"/>
            <a:ext cx="7497763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2nd Layer</a:t>
            </a:r>
          </a:p>
          <a:p>
            <a:pPr lvl="2"/>
            <a:r>
              <a:rPr lang="de-DE" dirty="0" smtClean="0"/>
              <a:t>3rd Layer</a:t>
            </a:r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6804025" y="6561138"/>
            <a:ext cx="16398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defRPr/>
            </a:pPr>
            <a:r>
              <a:rPr lang="en-US" sz="1000" b="0" dirty="0" smtClean="0">
                <a:latin typeface="Segoe UI" pitchFamily="34" charset="0"/>
                <a:cs typeface="Segoe UI" pitchFamily="34" charset="0"/>
              </a:rPr>
              <a:t>Restricted </a:t>
            </a:r>
            <a:endParaRPr lang="en-GB" sz="1000" b="0" dirty="0" smtClean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07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37325"/>
            <a:ext cx="558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 b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9EFF5B98-047A-4C2F-A2A1-311FBF014AAC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52388"/>
          </a:xfrm>
          <a:prstGeom prst="rect">
            <a:avLst/>
          </a:prstGeom>
          <a:solidFill>
            <a:srgbClr val="D2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30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6" r:id="rId4"/>
    <p:sldLayoutId id="2147483923" r:id="rId5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 baseline="0">
          <a:solidFill>
            <a:srgbClr val="A60000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0000"/>
        </a:buClr>
        <a:buSzPct val="90000"/>
        <a:buFont typeface="Wingdings" pitchFamily="2" charset="2"/>
        <a:buChar char="l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A6A6"/>
        </a:buClr>
        <a:buFont typeface="Wingdings" pitchFamily="2" charset="2"/>
        <a:buChar char="§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Segoe UI" pitchFamily="34" charset="0"/>
        <a:buChar char="-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 sz="quarter"/>
          </p:nvPr>
        </p:nvSpPr>
        <p:spPr>
          <a:xfrm>
            <a:off x="1691680" y="1988840"/>
            <a:ext cx="7162800" cy="1152128"/>
          </a:xfrm>
        </p:spPr>
        <p:txBody>
          <a:bodyPr/>
          <a:lstStyle/>
          <a:p>
            <a:r>
              <a:rPr lang="es-CL" sz="2400" dirty="0"/>
              <a:t>Indicadores de alerta temprana, </a:t>
            </a:r>
            <a:r>
              <a:rPr lang="es-CL" sz="2400" dirty="0" smtClean="0"/>
              <a:t>Intervención de supervisión </a:t>
            </a:r>
            <a:r>
              <a:rPr lang="es-CL" sz="2400" dirty="0"/>
              <a:t>y </a:t>
            </a:r>
            <a:r>
              <a:rPr lang="es-CL" sz="2400" dirty="0" smtClean="0"/>
              <a:t>Resolución </a:t>
            </a:r>
            <a:r>
              <a:rPr lang="es-CL" sz="2400" dirty="0"/>
              <a:t>transfronteriza de los grupos de </a:t>
            </a:r>
            <a:r>
              <a:rPr lang="es-CL" sz="2400" dirty="0" smtClean="0"/>
              <a:t>seguros</a:t>
            </a:r>
            <a:endParaRPr lang="en-US" sz="2400" dirty="0" smtClean="0"/>
          </a:p>
        </p:txBody>
      </p:sp>
      <p:sp>
        <p:nvSpPr>
          <p:cNvPr id="7171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s-CL" dirty="0" smtClean="0"/>
              <a:t>Seminario Regional de Supervisión de Grupos de Seguros</a:t>
            </a:r>
          </a:p>
          <a:p>
            <a:endParaRPr lang="es-CL" dirty="0" smtClean="0"/>
          </a:p>
          <a:p>
            <a:r>
              <a:rPr lang="es-CL" sz="1600" dirty="0" smtClean="0"/>
              <a:t>Santiago, Chile, 19-21 Noviembre 2013</a:t>
            </a:r>
          </a:p>
          <a:p>
            <a:endParaRPr lang="es-CL" dirty="0" smtClean="0"/>
          </a:p>
          <a:p>
            <a:r>
              <a:rPr lang="es-CL" sz="1400" dirty="0" err="1" smtClean="0"/>
              <a:t>Gunilla</a:t>
            </a:r>
            <a:r>
              <a:rPr lang="es-CL" sz="1400" dirty="0" smtClean="0"/>
              <a:t> </a:t>
            </a:r>
            <a:r>
              <a:rPr lang="es-CL" sz="1400" dirty="0" err="1" smtClean="0"/>
              <a:t>Löfvendahl</a:t>
            </a:r>
            <a:endParaRPr lang="es-CL" sz="1400" dirty="0" smtClean="0"/>
          </a:p>
          <a:p>
            <a:r>
              <a:rPr lang="es-CL" sz="1400" dirty="0" smtClean="0"/>
              <a:t>Especialista </a:t>
            </a:r>
            <a:r>
              <a:rPr lang="es-CL" sz="1400" dirty="0" err="1" smtClean="0"/>
              <a:t>Senior</a:t>
            </a:r>
            <a:r>
              <a:rPr lang="es-CL" sz="1400" dirty="0" smtClean="0"/>
              <a:t> Sector Financiero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3E4A5-AC8F-4BB9-9453-48C2A060A1DB}" type="slidenum">
              <a:rPr lang="en-US"/>
              <a:pPr/>
              <a:t>10</a:t>
            </a:fld>
            <a:endParaRPr lang="en-US"/>
          </a:p>
        </p:txBody>
      </p:sp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Las recomendaciones del FMI continuación - Cómo</a:t>
            </a:r>
            <a:endParaRPr lang="es-CL" dirty="0"/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043608" y="1628800"/>
            <a:ext cx="7488832" cy="4248472"/>
          </a:xfrm>
        </p:spPr>
        <p:txBody>
          <a:bodyPr/>
          <a:lstStyle/>
          <a:p>
            <a:r>
              <a:rPr lang="es-CL" dirty="0" smtClean="0"/>
              <a:t>Capacidad para actuar</a:t>
            </a:r>
          </a:p>
          <a:p>
            <a:pPr lvl="1"/>
            <a:r>
              <a:rPr lang="es-CL" dirty="0" smtClean="0"/>
              <a:t>Autoridad legal, incluyendo independencia operacional</a:t>
            </a:r>
          </a:p>
          <a:p>
            <a:pPr lvl="1"/>
            <a:r>
              <a:rPr lang="es-CL" dirty="0" smtClean="0"/>
              <a:t>Recursos adecuados, incluyendo personal capacitado</a:t>
            </a:r>
          </a:p>
          <a:p>
            <a:pPr lvl="1"/>
            <a:r>
              <a:rPr lang="es-CL" dirty="0" smtClean="0"/>
              <a:t>Estrategia clara en relación al enfoque hacia la supervisión</a:t>
            </a:r>
          </a:p>
          <a:p>
            <a:pPr lvl="1"/>
            <a:r>
              <a:rPr lang="es-CL" dirty="0" smtClean="0"/>
              <a:t>Organización interna robusta, incluyendo procesos de decisión, de supervisión y de rendición de cuenta bien definidos</a:t>
            </a:r>
          </a:p>
          <a:p>
            <a:pPr lvl="1"/>
            <a:r>
              <a:rPr lang="es-CL" dirty="0" smtClean="0"/>
              <a:t>Relaciones de trabajo efectivas con otras agencias</a:t>
            </a:r>
          </a:p>
          <a:p>
            <a:r>
              <a:rPr lang="es-CL" dirty="0" smtClean="0"/>
              <a:t>Voluntad de actuar</a:t>
            </a:r>
          </a:p>
          <a:p>
            <a:pPr lvl="1"/>
            <a:r>
              <a:rPr lang="es-CL" dirty="0" smtClean="0"/>
              <a:t>Dialogo constante con la industria, incluyendo a los directorios</a:t>
            </a:r>
          </a:p>
          <a:p>
            <a:pPr lvl="1"/>
            <a:r>
              <a:rPr lang="es-CL" dirty="0" smtClean="0"/>
              <a:t>Actuar y cumplir con el rol de supervisión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446699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7328C81-E089-4799-A2B1-709BAD349E49}" type="slidenum">
              <a:rPr lang="en-US" sz="1200" smtClean="0"/>
              <a:pPr/>
              <a:t>11</a:t>
            </a:fld>
            <a:endParaRPr lang="en-US" sz="1200" smtClean="0"/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Principios Fundamentales de Seguro – las herramientas están ahí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CL" sz="1600" b="1" dirty="0" smtClean="0"/>
              <a:t>ICP 17 Adecuación de Capital:</a:t>
            </a:r>
            <a:r>
              <a:rPr lang="es-CL" sz="1600" dirty="0" smtClean="0"/>
              <a:t> El supervisor establece los requerimientos de adecuación de capital para los fines de solvencia de tal manera que las aseguradoras pueden absorber perdidas significativas no previstas y permitir la  intervención de supervisión por grados.</a:t>
            </a:r>
          </a:p>
          <a:p>
            <a:r>
              <a:rPr lang="es-CL" sz="1600" b="1" dirty="0" smtClean="0"/>
              <a:t>ICP 10 Medidas Preventivas y Correctivas: </a:t>
            </a:r>
            <a:r>
              <a:rPr lang="es-CL" sz="1600" dirty="0" smtClean="0"/>
              <a:t>El supervisor toma medidas preventivas y correctivas que son oportunas, </a:t>
            </a:r>
            <a:r>
              <a:rPr lang="es-CL" sz="1600" dirty="0" err="1" smtClean="0"/>
              <a:t>idoneas</a:t>
            </a:r>
            <a:r>
              <a:rPr lang="es-CL" sz="1600" dirty="0" smtClean="0"/>
              <a:t> y necesarias para alcanzar los objetivos de supervisión de seguros.</a:t>
            </a:r>
            <a:r>
              <a:rPr lang="es-CL" sz="1600" b="1" dirty="0" smtClean="0"/>
              <a:t> </a:t>
            </a:r>
          </a:p>
          <a:p>
            <a:r>
              <a:rPr lang="es-CL" sz="1600" b="1" dirty="0" smtClean="0"/>
              <a:t>ICP 11 Cumplimiento:</a:t>
            </a:r>
            <a:r>
              <a:rPr lang="es-CL" sz="1600" dirty="0" smtClean="0"/>
              <a:t> El supervisor ejecuta la acción correctiva y, donde sea necesario, impone sanciones basadas en criterios claros y objetivos que se divulgan públicamente.</a:t>
            </a:r>
          </a:p>
          <a:p>
            <a:r>
              <a:rPr lang="es-CL" sz="1600" b="1" dirty="0" smtClean="0"/>
              <a:t>ICP 12 Liquidación y Salida del Mercado: </a:t>
            </a:r>
            <a:r>
              <a:rPr lang="es-CL" sz="1600" dirty="0" smtClean="0"/>
              <a:t>La legislación define un rango de opciones para la salida del mercado de personas jurídicas de seguros. Define insolvencia y establece el criterio y el procedimiento para tratar con la insolvencia de las personas jurídicas de seguros [   ] el marco legal da prioridad a la protección de los asegurados…..</a:t>
            </a:r>
          </a:p>
        </p:txBody>
      </p:sp>
    </p:spTree>
    <p:extLst>
      <p:ext uri="{BB962C8B-B14F-4D97-AF65-F5344CB8AC3E}">
        <p14:creationId xmlns:p14="http://schemas.microsoft.com/office/powerpoint/2010/main" val="73566409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2FB7673-F9E8-4E11-910A-361159959D6B}" type="slidenum">
              <a:rPr lang="en-US" sz="1200" smtClean="0"/>
              <a:pPr/>
              <a:t>12</a:t>
            </a:fld>
            <a:endParaRPr lang="en-US" sz="12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CL" dirty="0" smtClean="0"/>
              <a:t>Niveles de control de solvencia y otros desencadenantes 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043608" y="1772816"/>
            <a:ext cx="7488832" cy="4464496"/>
          </a:xfrm>
        </p:spPr>
        <p:txBody>
          <a:bodyPr/>
          <a:lstStyle/>
          <a:p>
            <a:r>
              <a:rPr lang="es-CL" sz="1600" dirty="0" smtClean="0"/>
              <a:t>Requerimientos de regulación deberían ser de un nivel suficiente para que las obligaciones de las aseguradoras en relación a los asegurados se sigan cumpliendo a medida que se vencen</a:t>
            </a:r>
          </a:p>
          <a:p>
            <a:r>
              <a:rPr lang="es-CL" sz="1600" dirty="0" smtClean="0"/>
              <a:t>Los recursos de capital reduce la probabilidad de insolvencia y de perdida para los asegurados – aumente capital o reduzca el riesgo si no es suficiente</a:t>
            </a:r>
          </a:p>
          <a:p>
            <a:r>
              <a:rPr lang="es-CL" sz="1600" dirty="0" smtClean="0"/>
              <a:t>Los niveles de control de solvencia provee desencadenadores para la acción de las aseguradoras y de los supervisores</a:t>
            </a:r>
          </a:p>
          <a:p>
            <a:r>
              <a:rPr lang="es-CL" sz="1600" dirty="0" smtClean="0"/>
              <a:t>Debería existir al menos dos niveles de control:</a:t>
            </a:r>
          </a:p>
          <a:p>
            <a:pPr lvl="1"/>
            <a:r>
              <a:rPr lang="es-CL" sz="1600" dirty="0" smtClean="0"/>
              <a:t>El nivel de capital prescrito (PCR): por encima del de intervención por otras razones que la de adecuación de capital</a:t>
            </a:r>
          </a:p>
          <a:p>
            <a:pPr lvl="1"/>
            <a:r>
              <a:rPr lang="es-CL" sz="1600" dirty="0" smtClean="0"/>
              <a:t>Nivel de capital mínimo (MCR): acción de supervisión más fuerte si la acción de corrección no es aplicada prontamente</a:t>
            </a:r>
          </a:p>
          <a:p>
            <a:r>
              <a:rPr lang="es-CL" sz="1600" dirty="0" smtClean="0"/>
              <a:t>Debería permitir la intervención en una etapa lo suficientemente temprana para contar con una posibilidad realista de ser rectificada de manera oportuna</a:t>
            </a:r>
          </a:p>
          <a:p>
            <a:r>
              <a:rPr lang="es-CL" sz="1600" dirty="0" smtClean="0"/>
              <a:t>Niveles de solvencia de Grupo – ¿PCR o MCR?</a:t>
            </a:r>
          </a:p>
          <a:p>
            <a:endParaRPr lang="en-GB" sz="1600" dirty="0" smtClean="0"/>
          </a:p>
          <a:p>
            <a:endParaRPr lang="en-GB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231042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Indicadores de alerta temprana</a:t>
            </a:r>
            <a:endParaRPr lang="es-C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CL" dirty="0" smtClean="0"/>
              <a:t>El capital no lo es todo -  tenga un rango de indicadores de alerta temprana, tanto cuantitativos como cualitativos, que deberían desencadenar la acción</a:t>
            </a:r>
          </a:p>
          <a:p>
            <a:r>
              <a:rPr lang="es-CL" dirty="0" smtClean="0"/>
              <a:t>¿Ejemplo de indicadores?</a:t>
            </a:r>
          </a:p>
          <a:p>
            <a:r>
              <a:rPr lang="es-CL" dirty="0" smtClean="0"/>
              <a:t>¿Cómo pueden ser identificados?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693706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103C25C-BC9E-4965-936E-333568738C7B}" type="slidenum">
              <a:rPr lang="en-US" sz="1200" smtClean="0"/>
              <a:pPr/>
              <a:t>14</a:t>
            </a:fld>
            <a:endParaRPr lang="en-US" sz="1200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CL" dirty="0" smtClean="0"/>
              <a:t>Herramientas de control de supervisión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CL" dirty="0" smtClean="0"/>
              <a:t>ICP 9 Revisión de supervisión e informes</a:t>
            </a:r>
          </a:p>
          <a:p>
            <a:r>
              <a:rPr lang="es-CL" dirty="0" smtClean="0"/>
              <a:t>ICP 4 Licencias</a:t>
            </a:r>
          </a:p>
          <a:p>
            <a:r>
              <a:rPr lang="es-CL" dirty="0" smtClean="0"/>
              <a:t>ICP 6 Cambios en el control y transferencia de cartera</a:t>
            </a:r>
          </a:p>
          <a:p>
            <a:pPr lvl="1"/>
            <a:r>
              <a:rPr lang="es-CL" dirty="0" smtClean="0"/>
              <a:t>Adquisiciones y fusiones</a:t>
            </a:r>
          </a:p>
          <a:p>
            <a:pPr lvl="1"/>
            <a:r>
              <a:rPr lang="es-CL" dirty="0" smtClean="0"/>
              <a:t>Transferencias de cartera</a:t>
            </a:r>
          </a:p>
          <a:p>
            <a:r>
              <a:rPr lang="es-CL" dirty="0" smtClean="0"/>
              <a:t>ICP 23 Supervisión de grupo</a:t>
            </a:r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35577082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5213093-9705-4776-9E48-09F69B6D004A}" type="slidenum">
              <a:rPr lang="en-US" sz="1200" smtClean="0"/>
              <a:pPr/>
              <a:t>15</a:t>
            </a:fld>
            <a:endParaRPr lang="en-US" sz="1200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ICP 10 Medidas preventivas y correctivas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CL" sz="1800" dirty="0" smtClean="0"/>
              <a:t>Capacidad legal y operacional para actuar oportunamente</a:t>
            </a:r>
          </a:p>
          <a:p>
            <a:r>
              <a:rPr lang="es-CL" sz="1800" dirty="0" smtClean="0"/>
              <a:t>Líneas de proceso de decisión del supervisor deberían ser estructuradas de tal manera que la acción pueda ser tomada inmediatamente en el caso de una situación de emergencia</a:t>
            </a:r>
          </a:p>
          <a:p>
            <a:r>
              <a:rPr lang="es-CL" sz="1800" dirty="0" smtClean="0"/>
              <a:t>Detectar la vulnerabilidad respecto a la capacidad de las aseguradoras para proteger a los asegurados</a:t>
            </a:r>
          </a:p>
          <a:p>
            <a:r>
              <a:rPr lang="es-CL" sz="1800" dirty="0" smtClean="0"/>
              <a:t>Prevenir una infracción a la legislación</a:t>
            </a:r>
          </a:p>
          <a:p>
            <a:r>
              <a:rPr lang="es-CL" sz="1800" dirty="0" smtClean="0"/>
              <a:t>Enfrentar el no cumplimiento o cuando una aseguradora realiza malas practicas</a:t>
            </a:r>
          </a:p>
          <a:p>
            <a:r>
              <a:rPr lang="es-CL" sz="1800" dirty="0" smtClean="0"/>
              <a:t>Requerir a la aseguradora desarrollar un plan aceptable para la prevención y corrección de problemas</a:t>
            </a:r>
          </a:p>
          <a:p>
            <a:r>
              <a:rPr lang="es-CL" sz="1800" dirty="0" smtClean="0"/>
              <a:t>Asegurar de que se tomen las medidas </a:t>
            </a:r>
          </a:p>
        </p:txBody>
      </p:sp>
    </p:spTree>
    <p:extLst>
      <p:ext uri="{BB962C8B-B14F-4D97-AF65-F5344CB8AC3E}">
        <p14:creationId xmlns:p14="http://schemas.microsoft.com/office/powerpoint/2010/main" val="3350542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32B5DC2-7033-4CE3-A653-BB239C6C5297}" type="slidenum">
              <a:rPr lang="en-US" sz="1200" smtClean="0"/>
              <a:pPr/>
              <a:t>16</a:t>
            </a:fld>
            <a:endParaRPr lang="en-US" sz="1200" smtClean="0"/>
          </a:p>
        </p:txBody>
      </p:sp>
      <p:sp>
        <p:nvSpPr>
          <p:cNvPr id="1843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Herramientas de detección y prevención tempranas</a:t>
            </a:r>
          </a:p>
        </p:txBody>
      </p:sp>
      <p:sp>
        <p:nvSpPr>
          <p:cNvPr id="18435" name="Conten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CL" dirty="0" smtClean="0"/>
              <a:t>Actividades sujetas a una aprobación previa</a:t>
            </a:r>
          </a:p>
          <a:p>
            <a:r>
              <a:rPr lang="es-CL" dirty="0" smtClean="0"/>
              <a:t>Requerimientos continuos de idoneidad </a:t>
            </a:r>
          </a:p>
          <a:p>
            <a:r>
              <a:rPr lang="es-CL" dirty="0" smtClean="0"/>
              <a:t>Requerimientos de gobernanza corporativa, controles internos, y gestión del riesgo adecuados</a:t>
            </a:r>
          </a:p>
          <a:p>
            <a:r>
              <a:rPr lang="es-CL" dirty="0" smtClean="0"/>
              <a:t>Informe prospectivo y análisis</a:t>
            </a:r>
          </a:p>
          <a:p>
            <a:r>
              <a:rPr lang="es-CL" dirty="0" smtClean="0"/>
              <a:t>Plan de negocio y estrategia para nuevos negocios</a:t>
            </a:r>
          </a:p>
          <a:p>
            <a:r>
              <a:rPr lang="es-CL" dirty="0" smtClean="0"/>
              <a:t>Contactos establecidos con otros supervisores involucrados </a:t>
            </a:r>
          </a:p>
          <a:p>
            <a:r>
              <a:rPr lang="es-CL" dirty="0" smtClean="0"/>
              <a:t>Contactos informales con la gerencia</a:t>
            </a:r>
          </a:p>
          <a:p>
            <a:r>
              <a:rPr lang="es-CL" dirty="0" smtClean="0"/>
              <a:t>Divulgación publica / transparencia</a:t>
            </a:r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33670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07C4DF7-8631-46DB-8BF1-C17319793F25}" type="slidenum">
              <a:rPr lang="en-US" sz="1200" smtClean="0"/>
              <a:pPr/>
              <a:t>17</a:t>
            </a:fld>
            <a:endParaRPr lang="en-US" sz="1200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Medidas de supervisión preventivas y correctivas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 marL="323850" indent="-323850" defTabSz="865188">
              <a:lnSpc>
                <a:spcPct val="100000"/>
              </a:lnSpc>
              <a:defRPr/>
            </a:pPr>
            <a:r>
              <a:rPr lang="es-CL" dirty="0" smtClean="0"/>
              <a:t>Actividad de supervisión y de informe incrementada </a:t>
            </a:r>
          </a:p>
          <a:p>
            <a:pPr marL="323850" indent="-323850" defTabSz="865188">
              <a:lnSpc>
                <a:spcPct val="100000"/>
              </a:lnSpc>
              <a:defRPr/>
            </a:pPr>
            <a:r>
              <a:rPr lang="es-CL" dirty="0" smtClean="0"/>
              <a:t>Revisión independiente por auditores y actuarios</a:t>
            </a:r>
          </a:p>
          <a:p>
            <a:pPr marL="323850" indent="-323850" defTabSz="865188">
              <a:lnSpc>
                <a:spcPct val="100000"/>
              </a:lnSpc>
              <a:defRPr/>
            </a:pPr>
            <a:r>
              <a:rPr lang="es-CL" dirty="0" smtClean="0"/>
              <a:t>Corrección de errores de informes</a:t>
            </a:r>
          </a:p>
          <a:p>
            <a:pPr marL="323850" indent="-323850" defTabSz="865188">
              <a:lnSpc>
                <a:spcPct val="100000"/>
              </a:lnSpc>
              <a:defRPr/>
            </a:pPr>
            <a:r>
              <a:rPr lang="es-CL" dirty="0" smtClean="0"/>
              <a:t>Capital y plan de negocio para la restauración de los recursos de capital </a:t>
            </a:r>
          </a:p>
          <a:p>
            <a:pPr>
              <a:defRPr/>
            </a:pPr>
            <a:r>
              <a:rPr lang="es-CL" dirty="0" smtClean="0"/>
              <a:t>Medidas para reducir el riesgo (</a:t>
            </a:r>
            <a:r>
              <a:rPr lang="es-CL" dirty="0" err="1" smtClean="0"/>
              <a:t>ej</a:t>
            </a:r>
            <a:r>
              <a:rPr lang="es-CL" dirty="0" smtClean="0"/>
              <a:t>: reaseguro)</a:t>
            </a:r>
          </a:p>
          <a:p>
            <a:pPr marL="323850" indent="-323850" defTabSz="865188">
              <a:lnSpc>
                <a:spcPct val="100000"/>
              </a:lnSpc>
              <a:defRPr/>
            </a:pPr>
            <a:r>
              <a:rPr lang="es-CL" dirty="0" smtClean="0"/>
              <a:t>Fortalecer o reemplazar la administración de la aseguradora y/o el marco de gestión de riesgo y gobierno</a:t>
            </a:r>
          </a:p>
          <a:p>
            <a:pPr marL="323850" indent="-323850" defTabSz="865188">
              <a:lnSpc>
                <a:spcPct val="100000"/>
              </a:lnSpc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877856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20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20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20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20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CBFD9F3-EC92-4291-8CFA-08CE2C5808B5}" type="slidenum">
              <a:rPr lang="en-US" sz="1200" smtClean="0"/>
              <a:pPr/>
              <a:t>18</a:t>
            </a:fld>
            <a:endParaRPr lang="en-US" sz="1200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ICP 11 Cumplimiento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CL" sz="1600" dirty="0" smtClean="0"/>
              <a:t>Instrucciones formales para tomar (o desistir de) acciones – el no cumplimiento debería tener serias consecuencias (combine con multas y acciones punitivas) </a:t>
            </a:r>
          </a:p>
          <a:p>
            <a:pPr>
              <a:lnSpc>
                <a:spcPct val="90000"/>
              </a:lnSpc>
            </a:pPr>
            <a:r>
              <a:rPr lang="es-CL" sz="1600" dirty="0" smtClean="0"/>
              <a:t>Se debería incluir como mínimo</a:t>
            </a:r>
          </a:p>
          <a:p>
            <a:pPr lvl="1">
              <a:lnSpc>
                <a:spcPct val="90000"/>
              </a:lnSpc>
            </a:pPr>
            <a:r>
              <a:rPr lang="es-CL" sz="1600" dirty="0" smtClean="0"/>
              <a:t>Restricciones respecto de actividades de negocio</a:t>
            </a:r>
          </a:p>
          <a:p>
            <a:pPr lvl="1">
              <a:lnSpc>
                <a:spcPct val="90000"/>
              </a:lnSpc>
            </a:pPr>
            <a:r>
              <a:rPr lang="es-CL" sz="1600" dirty="0" smtClean="0"/>
              <a:t>Medidas para reforzar la posición financiera de la aseguradora</a:t>
            </a:r>
          </a:p>
          <a:p>
            <a:pPr lvl="1">
              <a:lnSpc>
                <a:spcPct val="90000"/>
              </a:lnSpc>
            </a:pPr>
            <a:r>
              <a:rPr lang="es-CL" sz="1600" dirty="0" smtClean="0"/>
              <a:t>Consecuencias cuando falla en proveer información de un modo oportuno, deniega información o entrega información destinada a confundir</a:t>
            </a:r>
          </a:p>
          <a:p>
            <a:pPr>
              <a:lnSpc>
                <a:spcPct val="90000"/>
              </a:lnSpc>
            </a:pPr>
            <a:r>
              <a:rPr lang="es-CL" sz="1600" dirty="0" smtClean="0"/>
              <a:t>No se deberían dilatar las medidas preventivas o correctivas necesarias de tomar</a:t>
            </a:r>
          </a:p>
          <a:p>
            <a:pPr>
              <a:lnSpc>
                <a:spcPct val="90000"/>
              </a:lnSpc>
            </a:pPr>
            <a:r>
              <a:rPr lang="es-CL" sz="1600" dirty="0" smtClean="0"/>
              <a:t>Poderosas herramientas de supervisión que deberían ser usadas de una manera justa y equitativa</a:t>
            </a:r>
          </a:p>
          <a:p>
            <a:pPr>
              <a:lnSpc>
                <a:spcPct val="90000"/>
              </a:lnSpc>
            </a:pPr>
            <a:r>
              <a:rPr lang="es-CL" sz="1600" dirty="0" smtClean="0"/>
              <a:t>No es suficiente contar con poderes entregados por la legislación (las herramientas poderosas solo lo son cuando son usadas) – voluntad de actuar</a:t>
            </a:r>
          </a:p>
          <a:p>
            <a:pPr>
              <a:lnSpc>
                <a:spcPct val="90000"/>
              </a:lnSpc>
            </a:pPr>
            <a:r>
              <a:rPr lang="es-CL" sz="1600" dirty="0" smtClean="0"/>
              <a:t>¿Cuestiones relacionadas con los grupos?</a:t>
            </a:r>
          </a:p>
          <a:p>
            <a:pPr>
              <a:lnSpc>
                <a:spcPct val="90000"/>
              </a:lnSpc>
            </a:pPr>
            <a:r>
              <a:rPr lang="es-CL" sz="1600" dirty="0" smtClean="0"/>
              <a:t>Determinar si la aseguradora esta cumpliendo con las medidas una vez que la acción ha sido tomada o las medidas han sido impuestas</a:t>
            </a: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3282847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482D6FE-2DFC-4231-B981-31E1316CD0F1}" type="slidenum">
              <a:rPr lang="en-US" sz="1200" smtClean="0"/>
              <a:pPr/>
              <a:t>19</a:t>
            </a:fld>
            <a:endParaRPr lang="en-US" sz="1200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Cumplimiento o medidas de sanción 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s-CL" sz="1400" dirty="0" smtClean="0"/>
              <a:t>Restringir las actividades de negocio </a:t>
            </a:r>
          </a:p>
          <a:p>
            <a:pPr lvl="1">
              <a:lnSpc>
                <a:spcPct val="100000"/>
              </a:lnSpc>
              <a:defRPr/>
            </a:pPr>
            <a:r>
              <a:rPr lang="es-CL" sz="1400" dirty="0" smtClean="0"/>
              <a:t>Detener el desarrollo de nuevos negocios</a:t>
            </a:r>
          </a:p>
          <a:p>
            <a:pPr lvl="1">
              <a:lnSpc>
                <a:spcPct val="100000"/>
              </a:lnSpc>
              <a:defRPr/>
            </a:pPr>
            <a:r>
              <a:rPr lang="es-CL" sz="1400" dirty="0" smtClean="0"/>
              <a:t>Denegar la aprobación para nuevas actividades o adquisiciones</a:t>
            </a:r>
          </a:p>
          <a:p>
            <a:pPr lvl="1">
              <a:lnSpc>
                <a:spcPct val="100000"/>
              </a:lnSpc>
              <a:defRPr/>
            </a:pPr>
            <a:r>
              <a:rPr lang="es-CL" sz="1400" dirty="0" smtClean="0"/>
              <a:t>Restringir la transferencia de activos</a:t>
            </a:r>
          </a:p>
          <a:p>
            <a:pPr>
              <a:lnSpc>
                <a:spcPct val="100000"/>
              </a:lnSpc>
              <a:defRPr/>
            </a:pPr>
            <a:r>
              <a:rPr lang="es-CL" sz="1400" dirty="0" smtClean="0"/>
              <a:t>Instrucciones para reforzar la posición financiera </a:t>
            </a:r>
          </a:p>
          <a:p>
            <a:pPr lvl="1">
              <a:lnSpc>
                <a:spcPct val="100000"/>
              </a:lnSpc>
              <a:defRPr/>
            </a:pPr>
            <a:r>
              <a:rPr lang="es-CL" sz="1400" dirty="0" smtClean="0"/>
              <a:t>Requerir que los niveles de capital sean aumentados o que se tomen medidas para reducir o mitigar los riesgos</a:t>
            </a:r>
          </a:p>
          <a:p>
            <a:pPr lvl="1">
              <a:lnSpc>
                <a:spcPct val="100000"/>
              </a:lnSpc>
              <a:defRPr/>
            </a:pPr>
            <a:r>
              <a:rPr lang="es-CL" sz="1400" dirty="0" smtClean="0"/>
              <a:t>Restringir la disposición de los activos de la aseguradora</a:t>
            </a:r>
          </a:p>
          <a:p>
            <a:pPr lvl="1">
              <a:lnSpc>
                <a:spcPct val="100000"/>
              </a:lnSpc>
              <a:defRPr/>
            </a:pPr>
            <a:r>
              <a:rPr lang="es-CL" sz="1400" dirty="0" smtClean="0"/>
              <a:t>Restringir / suspender los dividendos u otros pagos a los accionistas</a:t>
            </a:r>
          </a:p>
          <a:p>
            <a:pPr>
              <a:lnSpc>
                <a:spcPct val="100000"/>
              </a:lnSpc>
              <a:defRPr/>
            </a:pPr>
            <a:r>
              <a:rPr lang="es-CL" sz="1400" dirty="0" smtClean="0"/>
              <a:t>Remover a los directores y a los gerentes – impedir a estas personas poder actuar en puestos de responsabilidad en el futuro</a:t>
            </a:r>
          </a:p>
          <a:p>
            <a:pPr marL="342900" lvl="1" indent="-342900">
              <a:lnSpc>
                <a:spcPct val="100000"/>
              </a:lnSpc>
              <a:buClr>
                <a:srgbClr val="A60000"/>
              </a:buClr>
              <a:buSzPct val="90000"/>
              <a:buFont typeface="Wingdings" pitchFamily="2" charset="2"/>
              <a:buChar char="l"/>
              <a:defRPr/>
            </a:pPr>
            <a:r>
              <a:rPr lang="es-CL" sz="1400" dirty="0" smtClean="0"/>
              <a:t>Obligación de transferencia de cartera o tutela</a:t>
            </a:r>
          </a:p>
          <a:p>
            <a:pPr>
              <a:lnSpc>
                <a:spcPct val="100000"/>
              </a:lnSpc>
              <a:defRPr/>
            </a:pPr>
            <a:r>
              <a:rPr lang="es-CL" sz="1400" dirty="0" smtClean="0"/>
              <a:t>Revocar la licencia – requerir a la compañía su liquidación</a:t>
            </a:r>
          </a:p>
          <a:p>
            <a:pPr>
              <a:lnSpc>
                <a:spcPct val="100000"/>
              </a:lnSpc>
              <a:defRPr/>
            </a:pPr>
            <a:r>
              <a:rPr lang="es-CL" sz="1400" dirty="0" smtClean="0"/>
              <a:t>Instruir a una compañía parar los negocios sin licencia</a:t>
            </a:r>
          </a:p>
          <a:p>
            <a:pPr>
              <a:lnSpc>
                <a:spcPct val="100000"/>
              </a:lnSpc>
              <a:defRPr/>
            </a:pPr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36902790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2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2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22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22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22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22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22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22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22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22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22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22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22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22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225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225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22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22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22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22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Agenda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CL" dirty="0" smtClean="0"/>
              <a:t>A nivel de persona </a:t>
            </a:r>
            <a:r>
              <a:rPr lang="es-CL" dirty="0"/>
              <a:t>jurídica y </a:t>
            </a:r>
            <a:r>
              <a:rPr lang="es-CL" dirty="0" smtClean="0"/>
              <a:t>de </a:t>
            </a:r>
            <a:r>
              <a:rPr lang="es-CL" dirty="0"/>
              <a:t>todo el grupo</a:t>
            </a:r>
          </a:p>
          <a:p>
            <a:pPr marL="0" indent="0">
              <a:buNone/>
            </a:pPr>
            <a:r>
              <a:rPr lang="es-CL" dirty="0" smtClean="0"/>
              <a:t>		</a:t>
            </a:r>
            <a:endParaRPr lang="en-GB" dirty="0"/>
          </a:p>
          <a:p>
            <a:pPr lvl="1"/>
            <a:r>
              <a:rPr lang="es-CL" dirty="0"/>
              <a:t>Aprender de las crisis anteriores </a:t>
            </a:r>
            <a:r>
              <a:rPr lang="es-CL" dirty="0" smtClean="0"/>
              <a:t>– los problemas </a:t>
            </a:r>
            <a:r>
              <a:rPr lang="es-CL" dirty="0"/>
              <a:t>típicos y sus posibles </a:t>
            </a:r>
            <a:r>
              <a:rPr lang="es-CL" dirty="0" smtClean="0"/>
              <a:t>soluciones</a:t>
            </a:r>
          </a:p>
          <a:p>
            <a:pPr lvl="1"/>
            <a:r>
              <a:rPr lang="es-CL" dirty="0" smtClean="0"/>
              <a:t>Identificar los </a:t>
            </a:r>
            <a:r>
              <a:rPr lang="es-CL" dirty="0"/>
              <a:t>problemas </a:t>
            </a:r>
            <a:r>
              <a:rPr lang="es-CL" dirty="0" smtClean="0"/>
              <a:t>tempranamente, respondiendo con </a:t>
            </a:r>
            <a:r>
              <a:rPr lang="es-CL" dirty="0"/>
              <a:t>herramientas adecuadas de </a:t>
            </a:r>
            <a:r>
              <a:rPr lang="es-CL" dirty="0" smtClean="0"/>
              <a:t>supervisión</a:t>
            </a:r>
          </a:p>
          <a:p>
            <a:pPr lvl="1"/>
            <a:r>
              <a:rPr lang="es-CL" dirty="0" smtClean="0"/>
              <a:t>Escala </a:t>
            </a:r>
            <a:r>
              <a:rPr lang="es-CL" dirty="0"/>
              <a:t>de Supervisión para la intervención, la cooperación y la resolución, y la salida ordenada del mercado</a:t>
            </a:r>
            <a:endParaRPr lang="en-GB" dirty="0"/>
          </a:p>
          <a:p>
            <a:pPr lvl="1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3000528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Resolución and G-</a:t>
            </a:r>
            <a:r>
              <a:rPr lang="es-CL" dirty="0" err="1" smtClean="0"/>
              <a:t>SIIs</a:t>
            </a:r>
            <a:endParaRPr lang="es-C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s-CL" sz="1400" dirty="0" smtClean="0"/>
              <a:t>Definir insolvencia y el limite de cuando ya no es admisible seguir con el negocio </a:t>
            </a:r>
          </a:p>
          <a:p>
            <a:pPr>
              <a:lnSpc>
                <a:spcPct val="100000"/>
              </a:lnSpc>
            </a:pPr>
            <a:r>
              <a:rPr lang="es-CL" sz="1400" dirty="0" smtClean="0"/>
              <a:t>La resolución podría ser usada para grupos transfronterizos antes que ese punto haya sido alcanzado – debería usarse para las G-</a:t>
            </a:r>
            <a:r>
              <a:rPr lang="es-CL" sz="1400" dirty="0" err="1" smtClean="0"/>
              <a:t>SIIs</a:t>
            </a:r>
            <a:r>
              <a:rPr lang="es-CL" sz="1400" dirty="0" smtClean="0"/>
              <a:t>, que necesitan poder resolverse</a:t>
            </a:r>
          </a:p>
          <a:p>
            <a:pPr>
              <a:lnSpc>
                <a:spcPct val="100000"/>
              </a:lnSpc>
            </a:pPr>
            <a:r>
              <a:rPr lang="es-CL" sz="1400" dirty="0" smtClean="0"/>
              <a:t>Una resolución ordenada requiere acciones apropiadas previa a la etapa de no-viabilidad – cooperación continua e intercambio de información</a:t>
            </a:r>
          </a:p>
          <a:p>
            <a:pPr>
              <a:lnSpc>
                <a:spcPct val="100000"/>
              </a:lnSpc>
            </a:pPr>
            <a:r>
              <a:rPr lang="es-CL" sz="1400" dirty="0" smtClean="0"/>
              <a:t>Herramientas de resolución normal pueden ser usadas respecto de todas las aseguradoras (¿suficiente para las G-</a:t>
            </a:r>
            <a:r>
              <a:rPr lang="es-CL" sz="1400" dirty="0" err="1" smtClean="0"/>
              <a:t>SIIs</a:t>
            </a:r>
            <a:r>
              <a:rPr lang="es-CL" sz="1400" dirty="0" smtClean="0"/>
              <a:t>?):</a:t>
            </a:r>
          </a:p>
          <a:p>
            <a:pPr lvl="1">
              <a:lnSpc>
                <a:spcPct val="100000"/>
              </a:lnSpc>
            </a:pPr>
            <a:r>
              <a:rPr lang="es-CL" sz="1400" dirty="0" smtClean="0"/>
              <a:t>Transferencia de cartera</a:t>
            </a:r>
          </a:p>
          <a:p>
            <a:pPr lvl="1">
              <a:lnSpc>
                <a:spcPct val="100000"/>
              </a:lnSpc>
            </a:pPr>
            <a:r>
              <a:rPr lang="es-CL" sz="1400" dirty="0" smtClean="0"/>
              <a:t>Proceso de cierre</a:t>
            </a:r>
          </a:p>
          <a:p>
            <a:pPr>
              <a:lnSpc>
                <a:spcPct val="100000"/>
              </a:lnSpc>
            </a:pPr>
            <a:r>
              <a:rPr lang="es-CL" sz="1400" dirty="0" smtClean="0"/>
              <a:t>Establecer autoridades de resolución y grupos de gestión transfronterizos (</a:t>
            </a:r>
            <a:r>
              <a:rPr lang="es-CL" sz="1400" dirty="0" err="1" smtClean="0"/>
              <a:t>CMGs</a:t>
            </a:r>
            <a:r>
              <a:rPr lang="es-CL" sz="1400" dirty="0" smtClean="0"/>
              <a:t>) – el más alto nivel o poderes de resolución en más de una parte del grupo</a:t>
            </a:r>
          </a:p>
          <a:p>
            <a:pPr>
              <a:lnSpc>
                <a:spcPct val="100000"/>
              </a:lnSpc>
            </a:pPr>
            <a:r>
              <a:rPr lang="es-CL" sz="1400" dirty="0" smtClean="0"/>
              <a:t>Poderes apropiados para intervenir a nivel de la compañía holding</a:t>
            </a:r>
          </a:p>
          <a:p>
            <a:pPr>
              <a:lnSpc>
                <a:spcPct val="100000"/>
              </a:lnSpc>
            </a:pPr>
            <a:r>
              <a:rPr lang="es-CL" sz="1400" dirty="0" smtClean="0"/>
              <a:t>Poderes para terminar grandes cantidades de contratos financieros – ¿primas de seguros?</a:t>
            </a:r>
          </a:p>
          <a:p>
            <a:pPr>
              <a:lnSpc>
                <a:spcPct val="100000"/>
              </a:lnSpc>
            </a:pPr>
            <a:r>
              <a:rPr lang="es-CL" sz="1400" dirty="0" smtClean="0"/>
              <a:t>Asegurar la continuación del negocio operacional de no-seguro que es relevante para la función sistémica</a:t>
            </a:r>
          </a:p>
          <a:p>
            <a:pPr>
              <a:lnSpc>
                <a:spcPct val="100000"/>
              </a:lnSpc>
            </a:pPr>
            <a:r>
              <a:rPr lang="es-CL" sz="1400" dirty="0" smtClean="0"/>
              <a:t>Apoyo financiero publico temporario puede ser requerido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49694093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1F7D235-2685-4EBF-BF36-3931E24F4132}" type="slidenum">
              <a:rPr lang="en-US" sz="1200" smtClean="0"/>
              <a:pPr/>
              <a:t>21</a:t>
            </a:fld>
            <a:endParaRPr lang="en-US" sz="1200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836614"/>
            <a:ext cx="7473951" cy="792186"/>
          </a:xfrm>
        </p:spPr>
        <p:txBody>
          <a:bodyPr/>
          <a:lstStyle/>
          <a:p>
            <a:r>
              <a:rPr lang="es-CL" dirty="0" smtClean="0"/>
              <a:t>ICP 12 Liquidación y Salida del Mercado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s-CL" sz="1600" dirty="0" smtClean="0"/>
              <a:t>Procedimiento para tratar con la liquidación y la insolvencia</a:t>
            </a:r>
          </a:p>
          <a:p>
            <a:pPr>
              <a:lnSpc>
                <a:spcPct val="100000"/>
              </a:lnSpc>
            </a:pPr>
            <a:r>
              <a:rPr lang="es-CL" sz="1600" dirty="0" smtClean="0"/>
              <a:t>Nombrar a un administrador o liquidador para tomar a cargo los roles y responsabilidades del directorio y de la alta gerencia</a:t>
            </a:r>
          </a:p>
          <a:p>
            <a:pPr lvl="1">
              <a:lnSpc>
                <a:spcPct val="100000"/>
              </a:lnSpc>
            </a:pPr>
            <a:r>
              <a:rPr lang="es-CL" sz="1600" dirty="0" smtClean="0"/>
              <a:t>Proceso de cierre con participación del supervisor, </a:t>
            </a:r>
          </a:p>
          <a:p>
            <a:pPr lvl="1">
              <a:lnSpc>
                <a:spcPct val="100000"/>
              </a:lnSpc>
            </a:pPr>
            <a:r>
              <a:rPr lang="es-CL" sz="1600" dirty="0" smtClean="0"/>
              <a:t>Liquidación de conformidad a procedimiento judicial</a:t>
            </a:r>
          </a:p>
          <a:p>
            <a:pPr>
              <a:lnSpc>
                <a:spcPct val="100000"/>
              </a:lnSpc>
            </a:pPr>
            <a:r>
              <a:rPr lang="es-CL" sz="1600" dirty="0" smtClean="0"/>
              <a:t>Proteger los derechos y títulos de los asegurados/beneficiarios en el caso de insolvencia</a:t>
            </a:r>
          </a:p>
          <a:p>
            <a:pPr lvl="1">
              <a:lnSpc>
                <a:spcPct val="100000"/>
              </a:lnSpc>
            </a:pPr>
            <a:r>
              <a:rPr lang="es-CL" sz="1600" dirty="0" smtClean="0"/>
              <a:t>Esquema de Protección / fondo de garantía</a:t>
            </a:r>
          </a:p>
          <a:p>
            <a:pPr lvl="1">
              <a:lnSpc>
                <a:spcPct val="100000"/>
              </a:lnSpc>
            </a:pPr>
            <a:r>
              <a:rPr lang="es-CL" sz="1600" dirty="0" smtClean="0"/>
              <a:t>Derechos preferentes</a:t>
            </a:r>
          </a:p>
          <a:p>
            <a:pPr>
              <a:lnSpc>
                <a:spcPct val="100000"/>
              </a:lnSpc>
            </a:pPr>
            <a:endParaRPr lang="en-GB" sz="1600" dirty="0" smtClean="0"/>
          </a:p>
          <a:p>
            <a:pPr>
              <a:lnSpc>
                <a:spcPct val="100000"/>
              </a:lnSpc>
            </a:pP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2082664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Conclusiones</a:t>
            </a:r>
            <a:endParaRPr lang="es-C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CL" dirty="0" smtClean="0"/>
              <a:t>Independencia y recursos</a:t>
            </a:r>
          </a:p>
          <a:p>
            <a:r>
              <a:rPr lang="es-CL" dirty="0" smtClean="0"/>
              <a:t>Supervisión exhaustiva, incluyendo a nivel </a:t>
            </a:r>
            <a:r>
              <a:rPr lang="es-CL" dirty="0" err="1" smtClean="0"/>
              <a:t>macroprudencial</a:t>
            </a:r>
            <a:r>
              <a:rPr lang="es-CL" dirty="0" smtClean="0"/>
              <a:t> y de grupo</a:t>
            </a:r>
          </a:p>
          <a:p>
            <a:r>
              <a:rPr lang="es-CL" dirty="0" smtClean="0"/>
              <a:t>Identificación e intervención tempranas</a:t>
            </a:r>
          </a:p>
          <a:p>
            <a:r>
              <a:rPr lang="es-CL" dirty="0" smtClean="0"/>
              <a:t>Poder y voluntad de actuar usando las herramientas adecuadas</a:t>
            </a:r>
          </a:p>
        </p:txBody>
      </p:sp>
    </p:spTree>
    <p:extLst>
      <p:ext uri="{BB962C8B-B14F-4D97-AF65-F5344CB8AC3E}">
        <p14:creationId xmlns:p14="http://schemas.microsoft.com/office/powerpoint/2010/main" val="182258654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5AF60-DA2D-4C84-90A2-ECB73DED9600}" type="slidenum">
              <a:rPr lang="en-US"/>
              <a:pPr/>
              <a:t>3</a:t>
            </a:fld>
            <a:endParaRPr lang="en-US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Falla de HIH (2001) - Resultados</a:t>
            </a:r>
            <a:endParaRPr lang="es-CL" dirty="0"/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043608" y="1412776"/>
            <a:ext cx="7776864" cy="4248472"/>
          </a:xfrm>
        </p:spPr>
        <p:txBody>
          <a:bodyPr/>
          <a:lstStyle/>
          <a:p>
            <a:endParaRPr lang="en-GB" sz="1600" dirty="0" smtClean="0"/>
          </a:p>
          <a:p>
            <a:r>
              <a:rPr lang="es-CL" sz="1600" dirty="0"/>
              <a:t>Nuevos métodos de supervisión y estructura, con pérdida de la memoria corporativa y </a:t>
            </a:r>
            <a:r>
              <a:rPr lang="es-CL" sz="1600" dirty="0" err="1" smtClean="0"/>
              <a:t>expertise</a:t>
            </a:r>
            <a:r>
              <a:rPr lang="es-CL" sz="1600" dirty="0" smtClean="0"/>
              <a:t> de la </a:t>
            </a:r>
            <a:r>
              <a:rPr lang="es-CL" sz="1600" dirty="0"/>
              <a:t>industria</a:t>
            </a:r>
          </a:p>
          <a:p>
            <a:r>
              <a:rPr lang="es-CL" sz="1600" dirty="0" smtClean="0"/>
              <a:t>Supuesto </a:t>
            </a:r>
            <a:r>
              <a:rPr lang="es-CL" sz="1600" dirty="0"/>
              <a:t>que los grupos más grandes y complejos </a:t>
            </a:r>
            <a:r>
              <a:rPr lang="es-CL" sz="1600" dirty="0" smtClean="0"/>
              <a:t>estaban </a:t>
            </a:r>
            <a:r>
              <a:rPr lang="es-CL" sz="1600" dirty="0"/>
              <a:t>bien gestionados y controlados, con la concentración </a:t>
            </a:r>
            <a:r>
              <a:rPr lang="es-CL" sz="1600" dirty="0" smtClean="0"/>
              <a:t>en </a:t>
            </a:r>
            <a:r>
              <a:rPr lang="es-CL" sz="1600" dirty="0"/>
              <a:t>las excepciones</a:t>
            </a:r>
          </a:p>
          <a:p>
            <a:r>
              <a:rPr lang="es-CL" sz="1600" dirty="0"/>
              <a:t>La mala gestión de </a:t>
            </a:r>
            <a:r>
              <a:rPr lang="es-CL" sz="1600" dirty="0" smtClean="0"/>
              <a:t>HIH</a:t>
            </a:r>
          </a:p>
          <a:p>
            <a:pPr lvl="1">
              <a:buClr>
                <a:schemeClr val="bg1">
                  <a:lumMod val="75000"/>
                </a:schemeClr>
              </a:buClr>
            </a:pPr>
            <a:r>
              <a:rPr lang="es-CL" sz="1600" dirty="0" smtClean="0"/>
              <a:t>Bajo precio </a:t>
            </a:r>
            <a:r>
              <a:rPr lang="es-CL" sz="1600" dirty="0"/>
              <a:t>y </a:t>
            </a:r>
            <a:r>
              <a:rPr lang="es-CL" sz="1600" dirty="0" smtClean="0"/>
              <a:t>aprovisionamiento</a:t>
            </a:r>
          </a:p>
          <a:p>
            <a:pPr lvl="1">
              <a:buClr>
                <a:schemeClr val="bg1">
                  <a:lumMod val="75000"/>
                </a:schemeClr>
              </a:buClr>
            </a:pPr>
            <a:r>
              <a:rPr lang="es-CL" sz="1600" dirty="0" smtClean="0"/>
              <a:t>Contratos </a:t>
            </a:r>
            <a:r>
              <a:rPr lang="es-CL" sz="1600" dirty="0"/>
              <a:t>de reaseguro </a:t>
            </a:r>
            <a:r>
              <a:rPr lang="es-CL" sz="1600" dirty="0" smtClean="0"/>
              <a:t>creativos</a:t>
            </a:r>
            <a:endParaRPr lang="es-CL" sz="1600" dirty="0"/>
          </a:p>
          <a:p>
            <a:r>
              <a:rPr lang="es-CL" sz="1600" dirty="0" smtClean="0"/>
              <a:t>Mala cultura corporativa</a:t>
            </a:r>
          </a:p>
          <a:p>
            <a:pPr lvl="1">
              <a:buClr>
                <a:schemeClr val="bg1">
                  <a:lumMod val="75000"/>
                </a:schemeClr>
              </a:buClr>
            </a:pPr>
            <a:r>
              <a:rPr lang="es-CL" sz="1600" dirty="0" smtClean="0"/>
              <a:t>Fe </a:t>
            </a:r>
            <a:r>
              <a:rPr lang="es-CL" sz="1600" dirty="0"/>
              <a:t>ciega en un liderazgo mal </a:t>
            </a:r>
            <a:r>
              <a:rPr lang="es-CL" sz="1600" dirty="0" smtClean="0"/>
              <a:t>preparado conformado por </a:t>
            </a:r>
            <a:r>
              <a:rPr lang="es-CL" sz="1600" dirty="0"/>
              <a:t>personalidades </a:t>
            </a:r>
            <a:r>
              <a:rPr lang="es-CL" sz="1600" dirty="0" smtClean="0"/>
              <a:t>dominantes</a:t>
            </a:r>
          </a:p>
          <a:p>
            <a:pPr lvl="1">
              <a:buClr>
                <a:schemeClr val="bg1">
                  <a:lumMod val="75000"/>
                </a:schemeClr>
              </a:buClr>
            </a:pPr>
            <a:r>
              <a:rPr lang="es-CL" sz="1600" dirty="0" smtClean="0"/>
              <a:t>Riesgo no correctamente identificado  </a:t>
            </a:r>
            <a:r>
              <a:rPr lang="es-CL" sz="1600" dirty="0"/>
              <a:t>y la información desagradable oculta o </a:t>
            </a:r>
            <a:r>
              <a:rPr lang="es-CL" sz="1600" dirty="0" smtClean="0"/>
              <a:t>aseptizada </a:t>
            </a:r>
          </a:p>
          <a:p>
            <a:pPr lvl="1">
              <a:buClr>
                <a:schemeClr val="bg1">
                  <a:lumMod val="75000"/>
                </a:schemeClr>
              </a:buClr>
            </a:pPr>
            <a:r>
              <a:rPr lang="es-CL" sz="1600" dirty="0"/>
              <a:t>F</a:t>
            </a:r>
            <a:r>
              <a:rPr lang="es-CL" sz="1600" dirty="0" smtClean="0"/>
              <a:t>alta </a:t>
            </a:r>
            <a:r>
              <a:rPr lang="es-CL" sz="1600" dirty="0"/>
              <a:t>de independencia y </a:t>
            </a:r>
            <a:r>
              <a:rPr lang="es-CL" sz="1600" dirty="0" smtClean="0"/>
              <a:t>de análisis </a:t>
            </a:r>
            <a:r>
              <a:rPr lang="es-CL" sz="1600" dirty="0"/>
              <a:t>crítico</a:t>
            </a:r>
          </a:p>
          <a:p>
            <a:r>
              <a:rPr lang="es-CL" sz="1600" dirty="0"/>
              <a:t>Prácticas contables agresivas y </a:t>
            </a:r>
            <a:r>
              <a:rPr lang="es-CL" sz="1600" dirty="0" smtClean="0"/>
              <a:t>falta </a:t>
            </a:r>
            <a:r>
              <a:rPr lang="es-CL" sz="1600" dirty="0"/>
              <a:t>de independencia de la auditoría</a:t>
            </a:r>
          </a:p>
          <a:p>
            <a:r>
              <a:rPr lang="es-CL" sz="1600" dirty="0" smtClean="0"/>
              <a:t>Fraude</a:t>
            </a:r>
            <a:r>
              <a:rPr lang="es-CL" sz="1600" dirty="0"/>
              <a:t>, </a:t>
            </a:r>
            <a:r>
              <a:rPr lang="es-CL" sz="1600" dirty="0" smtClean="0"/>
              <a:t>extravagancia y transacciones cuestionables</a:t>
            </a:r>
            <a:endParaRPr lang="en-GB" sz="16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35597651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F9C8F-5E24-44E5-A51A-5E9578205101}" type="slidenum">
              <a:rPr lang="en-US"/>
              <a:pPr/>
              <a:t>4</a:t>
            </a:fld>
            <a:endParaRPr lang="en-US"/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Recomendaciones del Informe Palmer (2002)</a:t>
            </a:r>
            <a:endParaRPr lang="es-CL" dirty="0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CL" sz="1800" b="1" dirty="0"/>
              <a:t>Poderes y calidad del supervisor</a:t>
            </a:r>
          </a:p>
          <a:p>
            <a:pPr lvl="1">
              <a:lnSpc>
                <a:spcPct val="90000"/>
              </a:lnSpc>
              <a:buClr>
                <a:schemeClr val="bg1">
                  <a:lumMod val="75000"/>
                </a:schemeClr>
              </a:buClr>
            </a:pPr>
            <a:r>
              <a:rPr lang="es-CL" sz="1800" dirty="0"/>
              <a:t>Alto grado de </a:t>
            </a:r>
            <a:r>
              <a:rPr lang="es-CL" sz="1800" dirty="0" smtClean="0"/>
              <a:t>independencia de supervisión </a:t>
            </a:r>
            <a:r>
              <a:rPr lang="es-CL" sz="1800" dirty="0"/>
              <a:t>y capacidad </a:t>
            </a:r>
            <a:r>
              <a:rPr lang="es-CL" sz="1800" dirty="0" smtClean="0"/>
              <a:t>para </a:t>
            </a:r>
            <a:r>
              <a:rPr lang="es-CL" sz="1800" dirty="0"/>
              <a:t>actuar con rapidez y </a:t>
            </a:r>
            <a:r>
              <a:rPr lang="es-CL" sz="1800" dirty="0" smtClean="0"/>
              <a:t>decisión</a:t>
            </a:r>
          </a:p>
          <a:p>
            <a:pPr lvl="1">
              <a:lnSpc>
                <a:spcPct val="90000"/>
              </a:lnSpc>
              <a:buClr>
                <a:schemeClr val="bg1">
                  <a:lumMod val="75000"/>
                </a:schemeClr>
              </a:buClr>
            </a:pPr>
            <a:r>
              <a:rPr lang="es-CL" sz="1800" dirty="0" smtClean="0"/>
              <a:t>Fortalecer </a:t>
            </a:r>
            <a:r>
              <a:rPr lang="es-CL" sz="1800" dirty="0"/>
              <a:t>las facultades de intervención, usándolos con fuerza, </a:t>
            </a:r>
            <a:r>
              <a:rPr lang="es-CL" sz="1800" dirty="0" smtClean="0"/>
              <a:t>y también </a:t>
            </a:r>
            <a:r>
              <a:rPr lang="es-CL" sz="1800" dirty="0"/>
              <a:t>de manera </a:t>
            </a:r>
            <a:r>
              <a:rPr lang="es-CL" sz="1800" dirty="0" smtClean="0"/>
              <a:t>informal</a:t>
            </a:r>
          </a:p>
          <a:p>
            <a:pPr lvl="1">
              <a:lnSpc>
                <a:spcPct val="90000"/>
              </a:lnSpc>
              <a:buClr>
                <a:schemeClr val="bg1">
                  <a:lumMod val="75000"/>
                </a:schemeClr>
              </a:buClr>
            </a:pPr>
            <a:r>
              <a:rPr lang="es-CL" sz="1800" dirty="0" smtClean="0"/>
              <a:t>Grado </a:t>
            </a:r>
            <a:r>
              <a:rPr lang="es-CL" sz="1800" dirty="0"/>
              <a:t>razonable </a:t>
            </a:r>
            <a:r>
              <a:rPr lang="es-CL" sz="1800" dirty="0" smtClean="0"/>
              <a:t>de implicación de </a:t>
            </a:r>
            <a:r>
              <a:rPr lang="es-CL" sz="1800" dirty="0"/>
              <a:t>la alta </a:t>
            </a:r>
            <a:r>
              <a:rPr lang="es-CL" sz="1800" dirty="0" smtClean="0"/>
              <a:t>gerencia </a:t>
            </a:r>
            <a:r>
              <a:rPr lang="es-CL" sz="1800" dirty="0"/>
              <a:t>y </a:t>
            </a:r>
            <a:r>
              <a:rPr lang="es-CL" sz="1800" dirty="0" smtClean="0"/>
              <a:t>del directorio </a:t>
            </a:r>
            <a:r>
              <a:rPr lang="es-CL" sz="1800" dirty="0"/>
              <a:t>en las decisiones </a:t>
            </a:r>
            <a:r>
              <a:rPr lang="es-CL" sz="1800" dirty="0" smtClean="0"/>
              <a:t>importantes</a:t>
            </a:r>
          </a:p>
          <a:p>
            <a:pPr lvl="1">
              <a:lnSpc>
                <a:spcPct val="90000"/>
              </a:lnSpc>
              <a:buClr>
                <a:schemeClr val="bg1">
                  <a:lumMod val="75000"/>
                </a:schemeClr>
              </a:buClr>
            </a:pPr>
            <a:r>
              <a:rPr lang="es-CL" sz="1800" dirty="0" smtClean="0"/>
              <a:t>Mezcla más amplia de </a:t>
            </a:r>
            <a:r>
              <a:rPr lang="es-CL" sz="1800" dirty="0" err="1" smtClean="0"/>
              <a:t>expertise</a:t>
            </a:r>
            <a:r>
              <a:rPr lang="es-CL" sz="1800" dirty="0" smtClean="0"/>
              <a:t>, incluyendo </a:t>
            </a:r>
            <a:r>
              <a:rPr lang="es-CL" sz="1800" dirty="0"/>
              <a:t>desde el </a:t>
            </a:r>
            <a:r>
              <a:rPr lang="es-CL" sz="1800" dirty="0" smtClean="0"/>
              <a:t>exterior</a:t>
            </a:r>
          </a:p>
          <a:p>
            <a:pPr lvl="1">
              <a:lnSpc>
                <a:spcPct val="90000"/>
              </a:lnSpc>
              <a:buClr>
                <a:schemeClr val="bg1">
                  <a:lumMod val="75000"/>
                </a:schemeClr>
              </a:buClr>
            </a:pPr>
            <a:r>
              <a:rPr lang="es-CL" sz="1800" dirty="0" smtClean="0"/>
              <a:t>Capacidad </a:t>
            </a:r>
            <a:r>
              <a:rPr lang="es-CL" sz="1800" dirty="0"/>
              <a:t>para revisar la suficiencia de los contratos de reaseguro y de adecuación de los pasivos, tales como los </a:t>
            </a:r>
            <a:r>
              <a:rPr lang="es-CL" sz="1800" dirty="0" smtClean="0"/>
              <a:t>reclamos pendientes</a:t>
            </a:r>
          </a:p>
          <a:p>
            <a:pPr lvl="1">
              <a:lnSpc>
                <a:spcPct val="90000"/>
              </a:lnSpc>
              <a:buClr>
                <a:schemeClr val="bg1">
                  <a:lumMod val="75000"/>
                </a:schemeClr>
              </a:buClr>
            </a:pPr>
            <a:r>
              <a:rPr lang="es-CL" sz="1800" dirty="0" smtClean="0"/>
              <a:t>La </a:t>
            </a:r>
            <a:r>
              <a:rPr lang="es-CL" sz="1800" dirty="0"/>
              <a:t>planificación para contingencias futuras (creación de casos de negocio, formación, </a:t>
            </a:r>
            <a:r>
              <a:rPr lang="es-CL" sz="1800" dirty="0" err="1"/>
              <a:t>etc</a:t>
            </a:r>
            <a:r>
              <a:rPr lang="es-CL" sz="1800" dirty="0"/>
              <a:t>)</a:t>
            </a:r>
            <a:endParaRPr lang="en-GB" sz="1800" dirty="0" smtClean="0"/>
          </a:p>
          <a:p>
            <a:pPr>
              <a:lnSpc>
                <a:spcPct val="90000"/>
              </a:lnSpc>
            </a:pPr>
            <a:endParaRPr lang="en-GB" sz="1800" b="1" dirty="0"/>
          </a:p>
          <a:p>
            <a:pPr lvl="1">
              <a:lnSpc>
                <a:spcPct val="90000"/>
              </a:lnSpc>
            </a:pPr>
            <a:endParaRPr lang="en-GB" sz="1800" dirty="0"/>
          </a:p>
          <a:p>
            <a:pPr>
              <a:lnSpc>
                <a:spcPct val="90000"/>
              </a:lnSpc>
            </a:pPr>
            <a:endParaRPr lang="en-GB" sz="1800" dirty="0"/>
          </a:p>
          <a:p>
            <a:pPr>
              <a:lnSpc>
                <a:spcPct val="90000"/>
              </a:lnSpc>
            </a:pPr>
            <a:endParaRPr lang="en-GB" sz="1800" dirty="0"/>
          </a:p>
          <a:p>
            <a:pPr>
              <a:lnSpc>
                <a:spcPct val="90000"/>
              </a:lnSpc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6416353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197EA-9E5C-4596-B830-14AE8DEB38C4}" type="slidenum">
              <a:rPr lang="en-US"/>
              <a:pPr/>
              <a:t>5</a:t>
            </a:fld>
            <a:endParaRPr lang="en-US"/>
          </a:p>
        </p:txBody>
      </p:sp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Informe Palmer (Continuación)</a:t>
            </a:r>
            <a:endParaRPr lang="es-CL" dirty="0"/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CL" sz="1600" b="1" dirty="0" smtClean="0"/>
              <a:t>Proceso </a:t>
            </a:r>
            <a:r>
              <a:rPr lang="es-CL" sz="1600" b="1" dirty="0"/>
              <a:t>de supervisión</a:t>
            </a:r>
          </a:p>
          <a:p>
            <a:pPr lvl="1">
              <a:lnSpc>
                <a:spcPct val="90000"/>
              </a:lnSpc>
              <a:buClr>
                <a:schemeClr val="bg1">
                  <a:lumMod val="75000"/>
                </a:schemeClr>
              </a:buClr>
            </a:pPr>
            <a:r>
              <a:rPr lang="es-CL" sz="1600" dirty="0"/>
              <a:t>Fortalecer el proceso de clasificación de riesgo de supervisión y reuniones más frecuentes para </a:t>
            </a:r>
            <a:r>
              <a:rPr lang="es-CL" sz="1600" dirty="0" smtClean="0"/>
              <a:t>revisar a </a:t>
            </a:r>
            <a:r>
              <a:rPr lang="es-CL" sz="1600" dirty="0"/>
              <a:t>las </a:t>
            </a:r>
            <a:r>
              <a:rPr lang="es-CL" sz="1600" dirty="0" smtClean="0"/>
              <a:t>instituciones</a:t>
            </a:r>
          </a:p>
          <a:p>
            <a:pPr lvl="1">
              <a:lnSpc>
                <a:spcPct val="90000"/>
              </a:lnSpc>
              <a:buClr>
                <a:schemeClr val="bg1">
                  <a:lumMod val="75000"/>
                </a:schemeClr>
              </a:buClr>
            </a:pPr>
            <a:r>
              <a:rPr lang="es-CL" sz="1600" dirty="0" smtClean="0"/>
              <a:t>Modificar </a:t>
            </a:r>
            <a:r>
              <a:rPr lang="es-CL" sz="1600" dirty="0"/>
              <a:t>la metodología para </a:t>
            </a:r>
            <a:r>
              <a:rPr lang="es-CL" sz="1600" dirty="0" smtClean="0"/>
              <a:t>reconocer grupos </a:t>
            </a:r>
            <a:r>
              <a:rPr lang="es-CL" sz="1600" dirty="0"/>
              <a:t>aparentemente </a:t>
            </a:r>
            <a:r>
              <a:rPr lang="es-CL" sz="1600" dirty="0" smtClean="0"/>
              <a:t>bien administrados que pueden </a:t>
            </a:r>
            <a:r>
              <a:rPr lang="es-CL" sz="1600" dirty="0"/>
              <a:t>experimentar problemas financieros - </a:t>
            </a:r>
            <a:r>
              <a:rPr lang="es-CL" sz="1600" dirty="0" smtClean="0"/>
              <a:t>detección precoz</a:t>
            </a:r>
          </a:p>
          <a:p>
            <a:pPr lvl="1">
              <a:lnSpc>
                <a:spcPct val="90000"/>
              </a:lnSpc>
              <a:buClr>
                <a:schemeClr val="bg1">
                  <a:lumMod val="75000"/>
                </a:schemeClr>
              </a:buClr>
            </a:pPr>
            <a:r>
              <a:rPr lang="es-CL" sz="1600" dirty="0" smtClean="0"/>
              <a:t>Reuniones </a:t>
            </a:r>
            <a:r>
              <a:rPr lang="es-CL" sz="1600" dirty="0"/>
              <a:t>periódicas con los </a:t>
            </a:r>
            <a:r>
              <a:rPr lang="es-CL" sz="1600" dirty="0" smtClean="0"/>
              <a:t>directorios </a:t>
            </a:r>
            <a:r>
              <a:rPr lang="es-CL" sz="1600" dirty="0"/>
              <a:t>y </a:t>
            </a:r>
            <a:r>
              <a:rPr lang="es-CL" sz="1600" dirty="0" smtClean="0"/>
              <a:t>comités del directorio </a:t>
            </a:r>
            <a:r>
              <a:rPr lang="es-CL" sz="1600" dirty="0"/>
              <a:t>relevantes </a:t>
            </a:r>
            <a:r>
              <a:rPr lang="es-CL" sz="1600" dirty="0" smtClean="0"/>
              <a:t>de </a:t>
            </a:r>
            <a:r>
              <a:rPr lang="es-CL" sz="1600" dirty="0"/>
              <a:t>las entidades supervisadas (discutir las expectativas y los </a:t>
            </a:r>
            <a:r>
              <a:rPr lang="es-CL" sz="1600" dirty="0" smtClean="0"/>
              <a:t>resultados)</a:t>
            </a:r>
          </a:p>
          <a:p>
            <a:pPr lvl="1">
              <a:lnSpc>
                <a:spcPct val="90000"/>
              </a:lnSpc>
              <a:buClr>
                <a:schemeClr val="bg1">
                  <a:lumMod val="75000"/>
                </a:schemeClr>
              </a:buClr>
            </a:pPr>
            <a:r>
              <a:rPr lang="es-CL" sz="1600" dirty="0" smtClean="0"/>
              <a:t>Reuniones </a:t>
            </a:r>
            <a:r>
              <a:rPr lang="es-CL" sz="1600" dirty="0"/>
              <a:t>periódicas con los actuarios y auditores </a:t>
            </a:r>
            <a:r>
              <a:rPr lang="es-CL" sz="1600" dirty="0" smtClean="0"/>
              <a:t>aprobados</a:t>
            </a:r>
          </a:p>
          <a:p>
            <a:pPr lvl="1">
              <a:lnSpc>
                <a:spcPct val="90000"/>
              </a:lnSpc>
              <a:buClr>
                <a:schemeClr val="bg1">
                  <a:lumMod val="75000"/>
                </a:schemeClr>
              </a:buClr>
            </a:pPr>
            <a:r>
              <a:rPr lang="es-CL" sz="1600" dirty="0" smtClean="0"/>
              <a:t>Revisar </a:t>
            </a:r>
            <a:r>
              <a:rPr lang="es-CL" sz="1600" dirty="0"/>
              <a:t>la relación con los reguladores extranjeros y, en caso necesario, establecer memorandos de entendimiento</a:t>
            </a:r>
          </a:p>
          <a:p>
            <a:pPr>
              <a:lnSpc>
                <a:spcPct val="90000"/>
              </a:lnSpc>
            </a:pPr>
            <a:r>
              <a:rPr lang="es-CL" sz="1600" b="1" dirty="0" smtClean="0"/>
              <a:t>Enfoque</a:t>
            </a:r>
            <a:endParaRPr lang="es-CL" sz="1600" b="1" dirty="0"/>
          </a:p>
          <a:p>
            <a:pPr lvl="1">
              <a:lnSpc>
                <a:spcPct val="90000"/>
              </a:lnSpc>
              <a:buClr>
                <a:schemeClr val="bg1">
                  <a:lumMod val="85000"/>
                </a:schemeClr>
              </a:buClr>
            </a:pPr>
            <a:r>
              <a:rPr lang="es-CL" sz="1600" dirty="0" smtClean="0"/>
              <a:t>Supervisión de grupo, </a:t>
            </a:r>
            <a:r>
              <a:rPr lang="es-CL" sz="1600" dirty="0"/>
              <a:t>mirando a las entidades jurídicas, incluidas las no </a:t>
            </a:r>
            <a:r>
              <a:rPr lang="es-CL" sz="1600" dirty="0" smtClean="0"/>
              <a:t>reguladas</a:t>
            </a:r>
          </a:p>
          <a:p>
            <a:pPr lvl="1">
              <a:lnSpc>
                <a:spcPct val="90000"/>
              </a:lnSpc>
              <a:buClr>
                <a:schemeClr val="bg1">
                  <a:lumMod val="85000"/>
                </a:schemeClr>
              </a:buClr>
            </a:pPr>
            <a:r>
              <a:rPr lang="es-CL" sz="1600" dirty="0" smtClean="0"/>
              <a:t>Supervisar </a:t>
            </a:r>
            <a:r>
              <a:rPr lang="es-CL" sz="1600" dirty="0"/>
              <a:t>las operaciones </a:t>
            </a:r>
            <a:r>
              <a:rPr lang="es-CL" sz="1600" dirty="0" err="1" smtClean="0"/>
              <a:t>intra</a:t>
            </a:r>
            <a:r>
              <a:rPr lang="es-CL" sz="1600" dirty="0" smtClean="0"/>
              <a:t>-grupo</a:t>
            </a:r>
          </a:p>
          <a:p>
            <a:pPr lvl="1">
              <a:lnSpc>
                <a:spcPct val="90000"/>
              </a:lnSpc>
              <a:buClr>
                <a:schemeClr val="bg1">
                  <a:lumMod val="85000"/>
                </a:schemeClr>
              </a:buClr>
            </a:pPr>
            <a:r>
              <a:rPr lang="es-CL" sz="1600" dirty="0" smtClean="0"/>
              <a:t>Pasar desde un </a:t>
            </a:r>
            <a:r>
              <a:rPr lang="es-CL" sz="1600" dirty="0"/>
              <a:t>alto nivel de </a:t>
            </a:r>
            <a:r>
              <a:rPr lang="es-CL" sz="1600" dirty="0" smtClean="0"/>
              <a:t>inspecciones </a:t>
            </a:r>
            <a:r>
              <a:rPr lang="es-CL" sz="1600" dirty="0"/>
              <a:t>in situ (discusiones) a </a:t>
            </a:r>
            <a:r>
              <a:rPr lang="es-CL" sz="1600" dirty="0" smtClean="0"/>
              <a:t>revisiones </a:t>
            </a:r>
            <a:r>
              <a:rPr lang="es-CL" sz="1600" dirty="0"/>
              <a:t>más detalladas de </a:t>
            </a:r>
            <a:r>
              <a:rPr lang="es-CL" sz="1600" dirty="0" smtClean="0"/>
              <a:t>prueba</a:t>
            </a:r>
            <a:endParaRPr lang="en-GB" sz="1600" dirty="0" smtClean="0"/>
          </a:p>
          <a:p>
            <a:pPr>
              <a:lnSpc>
                <a:spcPct val="90000"/>
              </a:lnSpc>
            </a:pPr>
            <a:endParaRPr lang="en-GB" sz="1600" b="1" dirty="0"/>
          </a:p>
          <a:p>
            <a:pPr>
              <a:lnSpc>
                <a:spcPct val="90000"/>
              </a:lnSpc>
            </a:pPr>
            <a:endParaRPr lang="en-GB" sz="1800" dirty="0"/>
          </a:p>
          <a:p>
            <a:pPr marL="0" indent="0">
              <a:lnSpc>
                <a:spcPct val="90000"/>
              </a:lnSpc>
              <a:buNone/>
            </a:pPr>
            <a:r>
              <a:rPr lang="en-GB" sz="1800" dirty="0" smtClean="0"/>
              <a:t>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3092408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97832-9A18-4F6C-A9AC-EA86596DCD43}" type="slidenum">
              <a:rPr lang="en-US"/>
              <a:pPr/>
              <a:t>6</a:t>
            </a:fld>
            <a:endParaRPr lang="en-US"/>
          </a:p>
        </p:txBody>
      </p:sp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Recomendaciones de la Comisión Real (2003)</a:t>
            </a:r>
            <a:endParaRPr lang="es-CL" dirty="0"/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s-CL" sz="1400" b="1" dirty="0"/>
              <a:t>El gobierno corporativo</a:t>
            </a:r>
          </a:p>
          <a:p>
            <a:pPr lvl="1">
              <a:lnSpc>
                <a:spcPct val="100000"/>
              </a:lnSpc>
              <a:buClr>
                <a:schemeClr val="bg1">
                  <a:lumMod val="75000"/>
                </a:schemeClr>
              </a:buClr>
            </a:pPr>
            <a:r>
              <a:rPr lang="es-CL" sz="1400" dirty="0" smtClean="0"/>
              <a:t>Revisar </a:t>
            </a:r>
            <a:r>
              <a:rPr lang="es-CL" sz="1400" dirty="0"/>
              <a:t>la política de </a:t>
            </a:r>
            <a:r>
              <a:rPr lang="es-CL" sz="1400" dirty="0" smtClean="0"/>
              <a:t>remuneraciones </a:t>
            </a:r>
            <a:r>
              <a:rPr lang="es-CL" sz="1400" dirty="0"/>
              <a:t>y </a:t>
            </a:r>
            <a:r>
              <a:rPr lang="es-CL" sz="1400" dirty="0" smtClean="0"/>
              <a:t>de divulgación de beneficios</a:t>
            </a:r>
          </a:p>
          <a:p>
            <a:pPr lvl="1">
              <a:lnSpc>
                <a:spcPct val="100000"/>
              </a:lnSpc>
              <a:buClr>
                <a:schemeClr val="bg1">
                  <a:lumMod val="75000"/>
                </a:schemeClr>
              </a:buClr>
            </a:pPr>
            <a:r>
              <a:rPr lang="es-CL" sz="1400" dirty="0" smtClean="0"/>
              <a:t>Definición </a:t>
            </a:r>
            <a:r>
              <a:rPr lang="es-CL" sz="1400" dirty="0"/>
              <a:t>clara de los deberes y funciones </a:t>
            </a:r>
            <a:r>
              <a:rPr lang="es-CL" sz="1400" dirty="0" smtClean="0"/>
              <a:t>del </a:t>
            </a:r>
            <a:r>
              <a:rPr lang="es-CL" sz="1400" dirty="0"/>
              <a:t>directorio y </a:t>
            </a:r>
            <a:r>
              <a:rPr lang="es-CL" sz="1400" dirty="0" smtClean="0"/>
              <a:t>de la </a:t>
            </a:r>
            <a:r>
              <a:rPr lang="es-CL" sz="1400" dirty="0"/>
              <a:t>alta gerencia</a:t>
            </a:r>
          </a:p>
          <a:p>
            <a:pPr>
              <a:lnSpc>
                <a:spcPct val="100000"/>
              </a:lnSpc>
            </a:pPr>
            <a:r>
              <a:rPr lang="es-CL" sz="1400" b="1" dirty="0" smtClean="0"/>
              <a:t>Adecuación </a:t>
            </a:r>
            <a:r>
              <a:rPr lang="es-CL" sz="1400" b="1" dirty="0"/>
              <a:t>del capital</a:t>
            </a:r>
          </a:p>
          <a:p>
            <a:pPr lvl="1">
              <a:lnSpc>
                <a:spcPct val="100000"/>
              </a:lnSpc>
              <a:buClr>
                <a:schemeClr val="bg1">
                  <a:lumMod val="75000"/>
                </a:schemeClr>
              </a:buClr>
            </a:pPr>
            <a:r>
              <a:rPr lang="es-CL" sz="1400" dirty="0"/>
              <a:t>Requisitos mínimos de solvencia de la </a:t>
            </a:r>
            <a:r>
              <a:rPr lang="es-CL" sz="1400" dirty="0" smtClean="0"/>
              <a:t>entidad </a:t>
            </a:r>
            <a:r>
              <a:rPr lang="es-CL" sz="1400" dirty="0"/>
              <a:t>así como a nivel de </a:t>
            </a:r>
            <a:r>
              <a:rPr lang="es-CL" sz="1400" dirty="0" smtClean="0"/>
              <a:t>grupo</a:t>
            </a:r>
          </a:p>
          <a:p>
            <a:pPr lvl="1">
              <a:lnSpc>
                <a:spcPct val="100000"/>
              </a:lnSpc>
              <a:buClr>
                <a:schemeClr val="bg1">
                  <a:lumMod val="75000"/>
                </a:schemeClr>
              </a:buClr>
            </a:pPr>
            <a:r>
              <a:rPr lang="es-CL" sz="1400" dirty="0" smtClean="0"/>
              <a:t>Requerir </a:t>
            </a:r>
            <a:r>
              <a:rPr lang="es-CL" sz="1400" dirty="0"/>
              <a:t>informes actuariales aprobados </a:t>
            </a:r>
            <a:r>
              <a:rPr lang="es-CL" sz="1400" dirty="0" smtClean="0"/>
              <a:t>de la </a:t>
            </a:r>
            <a:r>
              <a:rPr lang="es-CL" sz="1400" dirty="0"/>
              <a:t>situación </a:t>
            </a:r>
            <a:r>
              <a:rPr lang="es-CL" sz="1400" dirty="0" smtClean="0"/>
              <a:t>financiera</a:t>
            </a:r>
          </a:p>
          <a:p>
            <a:pPr lvl="1">
              <a:lnSpc>
                <a:spcPct val="100000"/>
              </a:lnSpc>
              <a:buClr>
                <a:schemeClr val="bg1">
                  <a:lumMod val="75000"/>
                </a:schemeClr>
              </a:buClr>
            </a:pPr>
            <a:r>
              <a:rPr lang="es-CL" sz="1400" dirty="0" smtClean="0"/>
              <a:t>Una </a:t>
            </a:r>
            <a:r>
              <a:rPr lang="es-CL" sz="1400" dirty="0"/>
              <a:t>mayor divulgación de la información sobre </a:t>
            </a:r>
            <a:r>
              <a:rPr lang="es-CL" sz="1400" dirty="0" smtClean="0"/>
              <a:t>las posiciones financieras y </a:t>
            </a:r>
            <a:r>
              <a:rPr lang="es-CL" sz="1400" dirty="0"/>
              <a:t>las estrategias de gestión de riesgos y reaseguros</a:t>
            </a:r>
          </a:p>
          <a:p>
            <a:pPr>
              <a:lnSpc>
                <a:spcPct val="100000"/>
              </a:lnSpc>
            </a:pPr>
            <a:r>
              <a:rPr lang="es-CL" sz="1400" b="1" dirty="0"/>
              <a:t>La capacidad de supervisión, la metodología y el enfoque</a:t>
            </a:r>
          </a:p>
          <a:p>
            <a:pPr lvl="1">
              <a:lnSpc>
                <a:spcPct val="100000"/>
              </a:lnSpc>
              <a:buClr>
                <a:schemeClr val="bg1">
                  <a:lumMod val="75000"/>
                </a:schemeClr>
              </a:buClr>
            </a:pPr>
            <a:r>
              <a:rPr lang="es-CL" sz="1400" dirty="0"/>
              <a:t>Construir </a:t>
            </a:r>
            <a:r>
              <a:rPr lang="es-CL" sz="1400" dirty="0" smtClean="0"/>
              <a:t>la competencia </a:t>
            </a:r>
            <a:r>
              <a:rPr lang="es-CL" sz="1400" dirty="0"/>
              <a:t>de supervisión y </a:t>
            </a:r>
            <a:r>
              <a:rPr lang="es-CL" sz="1400" dirty="0" smtClean="0"/>
              <a:t>revisión de la competitividad en </a:t>
            </a:r>
            <a:r>
              <a:rPr lang="es-CL" sz="1400" dirty="0"/>
              <a:t>el mercado </a:t>
            </a:r>
            <a:r>
              <a:rPr lang="es-CL" sz="1400" dirty="0" smtClean="0"/>
              <a:t>del </a:t>
            </a:r>
            <a:r>
              <a:rPr lang="es-CL" sz="1400" dirty="0"/>
              <a:t>trabajo (salarios, </a:t>
            </a:r>
            <a:r>
              <a:rPr lang="es-CL" sz="1400" dirty="0" err="1" smtClean="0"/>
              <a:t>etc</a:t>
            </a:r>
            <a:r>
              <a:rPr lang="es-CL" sz="1400" dirty="0" smtClean="0"/>
              <a:t>)</a:t>
            </a:r>
          </a:p>
          <a:p>
            <a:pPr lvl="1">
              <a:lnSpc>
                <a:spcPct val="100000"/>
              </a:lnSpc>
              <a:buClr>
                <a:schemeClr val="bg1">
                  <a:lumMod val="75000"/>
                </a:schemeClr>
              </a:buClr>
            </a:pPr>
            <a:r>
              <a:rPr lang="es-CL" sz="1400" dirty="0" smtClean="0"/>
              <a:t>Más cuestionamiento escéptico </a:t>
            </a:r>
            <a:r>
              <a:rPr lang="es-CL" sz="1400" dirty="0"/>
              <a:t>y enfoque agresivo a la supervisión </a:t>
            </a:r>
            <a:r>
              <a:rPr lang="es-CL" sz="1400" dirty="0" smtClean="0"/>
              <a:t>prudencial</a:t>
            </a:r>
          </a:p>
          <a:p>
            <a:pPr lvl="1">
              <a:lnSpc>
                <a:spcPct val="100000"/>
              </a:lnSpc>
              <a:buClr>
                <a:schemeClr val="bg1">
                  <a:lumMod val="75000"/>
                </a:schemeClr>
              </a:buClr>
            </a:pPr>
            <a:r>
              <a:rPr lang="es-CL" sz="1400" dirty="0" smtClean="0"/>
              <a:t>Preparación </a:t>
            </a:r>
            <a:r>
              <a:rPr lang="es-CL" sz="1400" dirty="0"/>
              <a:t>para hacer cumplir (también </a:t>
            </a:r>
            <a:r>
              <a:rPr lang="es-CL" sz="1400" dirty="0" smtClean="0"/>
              <a:t>declaraciones oportunas)</a:t>
            </a:r>
          </a:p>
          <a:p>
            <a:pPr lvl="1">
              <a:lnSpc>
                <a:spcPct val="100000"/>
              </a:lnSpc>
              <a:buClr>
                <a:schemeClr val="bg1">
                  <a:lumMod val="75000"/>
                </a:schemeClr>
              </a:buClr>
            </a:pPr>
            <a:r>
              <a:rPr lang="es-CL" sz="1400" dirty="0" smtClean="0"/>
              <a:t>Continuo </a:t>
            </a:r>
            <a:r>
              <a:rPr lang="es-CL" sz="1400" dirty="0"/>
              <a:t>cuestionamiento de la viabilidad </a:t>
            </a:r>
            <a:r>
              <a:rPr lang="es-CL" sz="1400" dirty="0" smtClean="0"/>
              <a:t>financiera supuesta de </a:t>
            </a:r>
            <a:r>
              <a:rPr lang="es-CL" sz="1400" dirty="0"/>
              <a:t>las instituciones </a:t>
            </a:r>
            <a:endParaRPr lang="es-CL" sz="1400" dirty="0" smtClean="0"/>
          </a:p>
          <a:p>
            <a:pPr lvl="1">
              <a:lnSpc>
                <a:spcPct val="100000"/>
              </a:lnSpc>
              <a:buClr>
                <a:schemeClr val="bg1">
                  <a:lumMod val="75000"/>
                </a:schemeClr>
              </a:buClr>
            </a:pPr>
            <a:r>
              <a:rPr lang="es-CL" sz="1400" dirty="0" smtClean="0"/>
              <a:t>Investigaciones al azar </a:t>
            </a:r>
            <a:r>
              <a:rPr lang="es-CL" sz="1400" dirty="0"/>
              <a:t>pero frecuentes de </a:t>
            </a:r>
            <a:r>
              <a:rPr lang="es-CL" sz="1400" dirty="0" smtClean="0"/>
              <a:t>los acuerdos </a:t>
            </a:r>
            <a:r>
              <a:rPr lang="es-CL" sz="1400" dirty="0"/>
              <a:t>de reaseguro</a:t>
            </a:r>
            <a:endParaRPr lang="en-GB" sz="1400" dirty="0" smtClean="0"/>
          </a:p>
          <a:p>
            <a:pPr>
              <a:lnSpc>
                <a:spcPct val="100000"/>
              </a:lnSpc>
            </a:pPr>
            <a:endParaRPr lang="en-GB" sz="1400" b="1" dirty="0"/>
          </a:p>
          <a:p>
            <a:pPr lvl="1">
              <a:lnSpc>
                <a:spcPct val="100000"/>
              </a:lnSpc>
            </a:pPr>
            <a:endParaRPr lang="en-GB" sz="1800" dirty="0"/>
          </a:p>
          <a:p>
            <a:pPr lvl="1">
              <a:lnSpc>
                <a:spcPct val="100000"/>
              </a:lnSpc>
            </a:pPr>
            <a:endParaRPr lang="en-GB" sz="1800" dirty="0"/>
          </a:p>
          <a:p>
            <a:pPr>
              <a:lnSpc>
                <a:spcPct val="100000"/>
              </a:lnSpc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75573155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6C8A-0FB6-4825-AF27-1BE14DD29F7C}" type="slidenum">
              <a:rPr lang="en-US"/>
              <a:pPr/>
              <a:t>7</a:t>
            </a:fld>
            <a:endParaRPr lang="en-US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Quiebras europeas (2002*) </a:t>
            </a:r>
            <a:r>
              <a:rPr lang="es-CL" i="1" dirty="0" smtClean="0"/>
              <a:t>– </a:t>
            </a:r>
            <a:r>
              <a:rPr lang="es-CL" dirty="0" smtClean="0"/>
              <a:t>Resultados</a:t>
            </a:r>
            <a:endParaRPr lang="es-CL" dirty="0"/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043608" y="1700808"/>
            <a:ext cx="7488832" cy="424847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CL" sz="1600" dirty="0"/>
              <a:t>Principales causas aparentes: suscripción y </a:t>
            </a:r>
            <a:r>
              <a:rPr lang="es-CL" sz="1600" dirty="0" smtClean="0"/>
              <a:t>reserva de </a:t>
            </a:r>
            <a:r>
              <a:rPr lang="es-CL" sz="1600" dirty="0"/>
              <a:t>riesgo</a:t>
            </a:r>
          </a:p>
          <a:p>
            <a:pPr>
              <a:lnSpc>
                <a:spcPct val="90000"/>
              </a:lnSpc>
            </a:pPr>
            <a:r>
              <a:rPr lang="es-CL" sz="1600" dirty="0"/>
              <a:t>Las causas fundamentales: las cuestiones de gestión </a:t>
            </a:r>
            <a:r>
              <a:rPr lang="es-CL" sz="1600" dirty="0" smtClean="0"/>
              <a:t>o </a:t>
            </a:r>
            <a:r>
              <a:rPr lang="es-CL" sz="1600" dirty="0"/>
              <a:t>gobernanza - mayor atención a las causas subyacentes facilita la detección de los efectos </a:t>
            </a:r>
            <a:r>
              <a:rPr lang="es-CL" sz="1600" dirty="0" smtClean="0"/>
              <a:t>de forma precoz</a:t>
            </a:r>
            <a:endParaRPr lang="es-CL" sz="1600" dirty="0"/>
          </a:p>
          <a:p>
            <a:pPr lvl="1">
              <a:lnSpc>
                <a:spcPct val="90000"/>
              </a:lnSpc>
              <a:buClr>
                <a:schemeClr val="bg1">
                  <a:lumMod val="85000"/>
                </a:schemeClr>
              </a:buClr>
            </a:pPr>
            <a:r>
              <a:rPr lang="es-CL" sz="1600" dirty="0"/>
              <a:t>Las indicaciones de </a:t>
            </a:r>
            <a:r>
              <a:rPr lang="es-CL" sz="1600" dirty="0" smtClean="0"/>
              <a:t>una </a:t>
            </a:r>
            <a:r>
              <a:rPr lang="es-CL" sz="1600" dirty="0"/>
              <a:t>gestión de riesgos laxa </a:t>
            </a:r>
            <a:r>
              <a:rPr lang="es-CL" sz="1600" dirty="0" smtClean="0"/>
              <a:t>o los sistemas y control deben </a:t>
            </a:r>
            <a:r>
              <a:rPr lang="es-CL" sz="1600" dirty="0"/>
              <a:t>generar una búsqueda de un </a:t>
            </a:r>
            <a:r>
              <a:rPr lang="es-CL" sz="1600" dirty="0" smtClean="0"/>
              <a:t>malestar </a:t>
            </a:r>
            <a:r>
              <a:rPr lang="es-CL" sz="1600" dirty="0"/>
              <a:t>más profundo potencial </a:t>
            </a:r>
            <a:endParaRPr lang="es-CL" sz="1600" dirty="0" smtClean="0"/>
          </a:p>
          <a:p>
            <a:pPr lvl="1">
              <a:lnSpc>
                <a:spcPct val="90000"/>
              </a:lnSpc>
              <a:buClr>
                <a:schemeClr val="bg1">
                  <a:lumMod val="85000"/>
                </a:schemeClr>
              </a:buClr>
            </a:pPr>
            <a:r>
              <a:rPr lang="es-CL" sz="1600" dirty="0" smtClean="0"/>
              <a:t>Suficiente </a:t>
            </a:r>
            <a:r>
              <a:rPr lang="es-CL" sz="1600" dirty="0"/>
              <a:t>a</a:t>
            </a:r>
            <a:r>
              <a:rPr lang="es-CL" sz="1600" dirty="0" smtClean="0"/>
              <a:t>utonomía para </a:t>
            </a:r>
            <a:r>
              <a:rPr lang="es-CL" sz="1600" dirty="0"/>
              <a:t>las aseguradoras que pertenecen a </a:t>
            </a:r>
            <a:r>
              <a:rPr lang="es-CL" sz="1600" dirty="0" smtClean="0"/>
              <a:t>grupos</a:t>
            </a:r>
          </a:p>
          <a:p>
            <a:pPr lvl="1">
              <a:lnSpc>
                <a:spcPct val="90000"/>
              </a:lnSpc>
              <a:buClr>
                <a:schemeClr val="bg1">
                  <a:lumMod val="85000"/>
                </a:schemeClr>
              </a:buClr>
            </a:pPr>
            <a:r>
              <a:rPr lang="es-CL" sz="1600" dirty="0" smtClean="0"/>
              <a:t>Experiencia </a:t>
            </a:r>
            <a:r>
              <a:rPr lang="es-CL" sz="1600" dirty="0"/>
              <a:t>y habilidades </a:t>
            </a:r>
            <a:r>
              <a:rPr lang="es-CL" sz="1600" dirty="0" smtClean="0"/>
              <a:t>adecuadas del directorio y la gerencia </a:t>
            </a:r>
          </a:p>
          <a:p>
            <a:pPr lvl="1">
              <a:lnSpc>
                <a:spcPct val="90000"/>
              </a:lnSpc>
              <a:buClr>
                <a:schemeClr val="bg1">
                  <a:lumMod val="85000"/>
                </a:schemeClr>
              </a:buClr>
            </a:pPr>
            <a:r>
              <a:rPr lang="es-CL" sz="1600" dirty="0" smtClean="0"/>
              <a:t>Una </a:t>
            </a:r>
            <a:r>
              <a:rPr lang="es-CL" sz="1600" dirty="0"/>
              <a:t>evaluación del desempeño y </a:t>
            </a:r>
            <a:r>
              <a:rPr lang="es-CL" sz="1600" dirty="0" smtClean="0"/>
              <a:t>una </a:t>
            </a:r>
            <a:r>
              <a:rPr lang="es-CL" sz="1600" dirty="0"/>
              <a:t>política de primas que no </a:t>
            </a:r>
            <a:r>
              <a:rPr lang="es-CL" sz="1600" dirty="0" smtClean="0"/>
              <a:t>fomente la toma de </a:t>
            </a:r>
            <a:r>
              <a:rPr lang="es-CL" sz="1600" dirty="0"/>
              <a:t>riesgos excesivos</a:t>
            </a:r>
          </a:p>
          <a:p>
            <a:pPr>
              <a:lnSpc>
                <a:spcPct val="90000"/>
              </a:lnSpc>
            </a:pPr>
            <a:r>
              <a:rPr lang="es-CL" sz="1600" dirty="0"/>
              <a:t>No </a:t>
            </a:r>
            <a:r>
              <a:rPr lang="es-CL" sz="1600" dirty="0" smtClean="0"/>
              <a:t>sólo confiar en </a:t>
            </a:r>
            <a:r>
              <a:rPr lang="es-CL" sz="1600" dirty="0"/>
              <a:t>factores cuantitativos</a:t>
            </a:r>
          </a:p>
          <a:p>
            <a:pPr>
              <a:lnSpc>
                <a:spcPct val="90000"/>
              </a:lnSpc>
            </a:pPr>
            <a:r>
              <a:rPr lang="es-CL" sz="1600" dirty="0"/>
              <a:t>Anticipar cómo los riesgos pueden interactuar de forma compleja, incluyendo vínculos causales entre los distintos tipos de riesgo y correlaciones inesperadas - </a:t>
            </a:r>
            <a:r>
              <a:rPr lang="es-CL" sz="1600" dirty="0" smtClean="0"/>
              <a:t>grandes exposiciones a nivel </a:t>
            </a:r>
            <a:r>
              <a:rPr lang="es-CL" sz="1600" dirty="0"/>
              <a:t>de grupo</a:t>
            </a:r>
          </a:p>
          <a:p>
            <a:pPr>
              <a:lnSpc>
                <a:spcPct val="90000"/>
              </a:lnSpc>
            </a:pPr>
            <a:r>
              <a:rPr lang="es-CL" sz="1600" dirty="0"/>
              <a:t>Mover a </a:t>
            </a:r>
            <a:r>
              <a:rPr lang="es-CL" sz="1600" dirty="0" smtClean="0"/>
              <a:t>enfoques </a:t>
            </a:r>
            <a:r>
              <a:rPr lang="es-CL" sz="1600" dirty="0"/>
              <a:t>basados ​​</a:t>
            </a:r>
            <a:r>
              <a:rPr lang="es-CL" sz="1600" dirty="0" smtClean="0"/>
              <a:t>en </a:t>
            </a:r>
            <a:r>
              <a:rPr lang="es-CL" sz="1600" dirty="0"/>
              <a:t>riesgo, con herramientas más </a:t>
            </a:r>
            <a:r>
              <a:rPr lang="es-CL" sz="1600" dirty="0" smtClean="0"/>
              <a:t>dirigidas hacia el futuro </a:t>
            </a:r>
            <a:r>
              <a:rPr lang="es-CL" sz="1600" dirty="0"/>
              <a:t>y una mayor cooperación internacional</a:t>
            </a:r>
            <a:endParaRPr lang="en-GB" sz="16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GB" sz="1600" dirty="0" smtClean="0"/>
              <a:t>*</a:t>
            </a:r>
            <a:br>
              <a:rPr lang="en-GB" sz="1600" dirty="0" smtClean="0"/>
            </a:br>
            <a:r>
              <a:rPr lang="es-CL" sz="1200" dirty="0" smtClean="0"/>
              <a:t>Trabajo conjunto de 15 países en la Unión Europea: Informe sobre 20 de 270 casos de aseguradoras quebradas o casi quebradas, mirando a los riesgos causantes y practicas de supervisión existentes sobre prevención y la detección temprana</a:t>
            </a:r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391584613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DEAF3-CB40-4CBA-BE6F-0F6A305049B9}" type="slidenum">
              <a:rPr lang="en-US"/>
              <a:pPr/>
              <a:t>8</a:t>
            </a:fld>
            <a:endParaRPr lang="en-US"/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Gran Crisis </a:t>
            </a:r>
            <a:r>
              <a:rPr lang="en-GB" dirty="0" err="1" smtClean="0"/>
              <a:t>Financiera</a:t>
            </a:r>
            <a:r>
              <a:rPr lang="en-GB" dirty="0" smtClean="0"/>
              <a:t> - </a:t>
            </a:r>
            <a:r>
              <a:rPr lang="en-GB" dirty="0" err="1" smtClean="0"/>
              <a:t>Resultados</a:t>
            </a:r>
            <a:endParaRPr lang="en-GB" dirty="0"/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971600" y="1340768"/>
            <a:ext cx="7488832" cy="4248472"/>
          </a:xfrm>
        </p:spPr>
        <p:txBody>
          <a:bodyPr/>
          <a:lstStyle/>
          <a:p>
            <a:r>
              <a:rPr lang="es-CL" sz="1400" dirty="0"/>
              <a:t>Las aseguradoras principalmente afectadas </a:t>
            </a:r>
            <a:r>
              <a:rPr lang="es-CL" sz="1400" dirty="0" smtClean="0"/>
              <a:t>por el lado del activo </a:t>
            </a:r>
            <a:r>
              <a:rPr lang="es-CL" sz="1400" dirty="0"/>
              <a:t>- aseguradoras de vida predominantemente </a:t>
            </a:r>
            <a:r>
              <a:rPr lang="es-CL" sz="1400" dirty="0" smtClean="0"/>
              <a:t>afectadas </a:t>
            </a:r>
            <a:r>
              <a:rPr lang="es-CL" sz="1400" dirty="0"/>
              <a:t>(mayor activo / </a:t>
            </a:r>
            <a:r>
              <a:rPr lang="es-CL" sz="1400" dirty="0" smtClean="0"/>
              <a:t>ratio de capital) </a:t>
            </a:r>
            <a:r>
              <a:rPr lang="es-CL" sz="1400" dirty="0"/>
              <a:t>y mayores problemas en productos garantizados</a:t>
            </a:r>
          </a:p>
          <a:p>
            <a:r>
              <a:rPr lang="es-CL" sz="1400" dirty="0"/>
              <a:t>Líneas </a:t>
            </a:r>
            <a:r>
              <a:rPr lang="es-CL" sz="1400" dirty="0" smtClean="0"/>
              <a:t>de crédito relacionadas a seguro de no-vida  más afectadas </a:t>
            </a:r>
            <a:r>
              <a:rPr lang="es-CL" sz="1400" dirty="0"/>
              <a:t>debido a las insolvencias </a:t>
            </a:r>
            <a:r>
              <a:rPr lang="es-CL" sz="1400" dirty="0" smtClean="0"/>
              <a:t>de negocio </a:t>
            </a:r>
            <a:r>
              <a:rPr lang="es-CL" sz="1400" dirty="0"/>
              <a:t>( </a:t>
            </a:r>
            <a:r>
              <a:rPr lang="es-CL" sz="1400" dirty="0" smtClean="0"/>
              <a:t>línea única </a:t>
            </a:r>
            <a:r>
              <a:rPr lang="es-CL" sz="1400" dirty="0"/>
              <a:t>/ garantías financieras)</a:t>
            </a:r>
          </a:p>
          <a:p>
            <a:r>
              <a:rPr lang="es-CL" sz="1400" dirty="0"/>
              <a:t>Pro - </a:t>
            </a:r>
            <a:r>
              <a:rPr lang="es-CL" sz="1400" dirty="0" err="1" smtClean="0"/>
              <a:t>ciclicidad</a:t>
            </a:r>
            <a:r>
              <a:rPr lang="es-CL" sz="1400" dirty="0" smtClean="0"/>
              <a:t> </a:t>
            </a:r>
            <a:r>
              <a:rPr lang="es-CL" sz="1400" dirty="0"/>
              <a:t>de los cargos </a:t>
            </a:r>
            <a:r>
              <a:rPr lang="es-CL" sz="1400" dirty="0" smtClean="0"/>
              <a:t>de riesgo de </a:t>
            </a:r>
            <a:r>
              <a:rPr lang="es-CL" sz="1400" dirty="0"/>
              <a:t>capital </a:t>
            </a:r>
            <a:r>
              <a:rPr lang="es-CL" sz="1400" dirty="0" smtClean="0"/>
              <a:t>(</a:t>
            </a:r>
            <a:r>
              <a:rPr lang="es-CL" sz="1400" dirty="0"/>
              <a:t>reducción de capital disponible , </a:t>
            </a:r>
            <a:r>
              <a:rPr lang="es-CL" sz="1400" dirty="0" smtClean="0"/>
              <a:t>venta </a:t>
            </a:r>
            <a:r>
              <a:rPr lang="es-CL" sz="1400" dirty="0"/>
              <a:t>de los activos de </a:t>
            </a:r>
            <a:r>
              <a:rPr lang="es-CL" sz="1400" dirty="0" smtClean="0"/>
              <a:t>riesgo, </a:t>
            </a:r>
            <a:r>
              <a:rPr lang="es-CL" sz="1400" dirty="0"/>
              <a:t>lo que agrava los precios de los activos en una espiral </a:t>
            </a:r>
            <a:r>
              <a:rPr lang="es-CL" sz="1400" dirty="0" smtClean="0"/>
              <a:t>descendente)</a:t>
            </a:r>
            <a:endParaRPr lang="es-CL" sz="1400" dirty="0"/>
          </a:p>
          <a:p>
            <a:r>
              <a:rPr lang="es-CL" sz="1400" dirty="0"/>
              <a:t>Pro - </a:t>
            </a:r>
            <a:r>
              <a:rPr lang="es-CL" sz="1400" dirty="0" err="1" smtClean="0"/>
              <a:t>ciclicidad</a:t>
            </a:r>
            <a:r>
              <a:rPr lang="es-CL" sz="1400" dirty="0" smtClean="0"/>
              <a:t> </a:t>
            </a:r>
            <a:r>
              <a:rPr lang="es-CL" sz="1400" dirty="0"/>
              <a:t>de las normas de contabilidad (valor </a:t>
            </a:r>
            <a:r>
              <a:rPr lang="es-CL" sz="1400" dirty="0" smtClean="0"/>
              <a:t>razonable)</a:t>
            </a:r>
            <a:endParaRPr lang="es-CL" sz="1400" dirty="0"/>
          </a:p>
          <a:p>
            <a:r>
              <a:rPr lang="es-CL" sz="1400" dirty="0" smtClean="0"/>
              <a:t>Lagunas </a:t>
            </a:r>
            <a:r>
              <a:rPr lang="es-CL" sz="1400" dirty="0"/>
              <a:t>en la supervisión </a:t>
            </a:r>
            <a:r>
              <a:rPr lang="es-CL" sz="1400" dirty="0" smtClean="0"/>
              <a:t>de grupos, </a:t>
            </a:r>
            <a:r>
              <a:rPr lang="es-CL" sz="1400" dirty="0"/>
              <a:t>por </a:t>
            </a:r>
            <a:r>
              <a:rPr lang="es-CL" sz="1400" dirty="0" smtClean="0"/>
              <a:t>ejemplo AIG</a:t>
            </a:r>
            <a:endParaRPr lang="es-CL" sz="1400" dirty="0"/>
          </a:p>
          <a:p>
            <a:r>
              <a:rPr lang="es-CL" sz="1400" dirty="0"/>
              <a:t>R</a:t>
            </a:r>
            <a:r>
              <a:rPr lang="es-CL" sz="1400" dirty="0" smtClean="0"/>
              <a:t>iesgo </a:t>
            </a:r>
            <a:r>
              <a:rPr lang="es-CL" sz="1400" dirty="0"/>
              <a:t>sistémico </a:t>
            </a:r>
            <a:r>
              <a:rPr lang="es-CL" sz="1400" dirty="0" smtClean="0"/>
              <a:t>(el riesgo seriamente menoscabando </a:t>
            </a:r>
            <a:r>
              <a:rPr lang="es-CL" sz="1400" dirty="0"/>
              <a:t>la economía en general ) - </a:t>
            </a:r>
            <a:r>
              <a:rPr lang="es-CL" sz="1400" dirty="0" smtClean="0"/>
              <a:t>¿Son las aseguradoras </a:t>
            </a:r>
            <a:r>
              <a:rPr lang="es-CL" sz="1400" dirty="0"/>
              <a:t>sistemáticamente </a:t>
            </a:r>
            <a:r>
              <a:rPr lang="es-CL" sz="1400" dirty="0" smtClean="0"/>
              <a:t>arriesgadas?</a:t>
            </a:r>
            <a:endParaRPr lang="es-CL" sz="1400" dirty="0"/>
          </a:p>
          <a:p>
            <a:r>
              <a:rPr lang="es-CL" sz="1400" dirty="0"/>
              <a:t>Riesgo de </a:t>
            </a:r>
            <a:r>
              <a:rPr lang="es-CL" sz="1400" dirty="0" smtClean="0"/>
              <a:t>ejecución sobre </a:t>
            </a:r>
            <a:r>
              <a:rPr lang="es-CL" sz="1400" dirty="0"/>
              <a:t>las aseguradoras </a:t>
            </a:r>
            <a:r>
              <a:rPr lang="es-CL" sz="1400" dirty="0" smtClean="0"/>
              <a:t>– no hay </a:t>
            </a:r>
            <a:r>
              <a:rPr lang="es-CL" sz="1400" dirty="0"/>
              <a:t>un aumento significativo en las tasas </a:t>
            </a:r>
            <a:r>
              <a:rPr lang="es-CL" sz="1400" dirty="0" smtClean="0"/>
              <a:t>de caducidad, </a:t>
            </a:r>
            <a:r>
              <a:rPr lang="es-CL" sz="1400" dirty="0"/>
              <a:t>aunque en principio es posible para las aseguradoras de vida</a:t>
            </a:r>
          </a:p>
          <a:p>
            <a:r>
              <a:rPr lang="es-CL" sz="1400" dirty="0"/>
              <a:t>La gestión del riesgo de liquidez </a:t>
            </a:r>
            <a:r>
              <a:rPr lang="es-CL" sz="1400" dirty="0" smtClean="0"/>
              <a:t>– los reclamos normalmente </a:t>
            </a:r>
            <a:r>
              <a:rPr lang="es-CL" sz="1400" dirty="0"/>
              <a:t>bien gestionados </a:t>
            </a:r>
            <a:r>
              <a:rPr lang="es-CL" sz="1400" dirty="0" smtClean="0"/>
              <a:t>pero </a:t>
            </a:r>
            <a:r>
              <a:rPr lang="es-CL" sz="1400" dirty="0"/>
              <a:t>el préstamo de </a:t>
            </a:r>
            <a:r>
              <a:rPr lang="es-CL" sz="1400" dirty="0" smtClean="0"/>
              <a:t>valores, </a:t>
            </a:r>
            <a:r>
              <a:rPr lang="es-CL" sz="1400" dirty="0"/>
              <a:t>los requisitos de garantía </a:t>
            </a:r>
            <a:r>
              <a:rPr lang="es-CL" sz="1400" dirty="0" smtClean="0"/>
              <a:t>(provocados </a:t>
            </a:r>
            <a:r>
              <a:rPr lang="es-CL" sz="1400" dirty="0"/>
              <a:t>por </a:t>
            </a:r>
            <a:r>
              <a:rPr lang="es-CL" sz="1400" dirty="0" smtClean="0"/>
              <a:t>la baja de nota), </a:t>
            </a:r>
            <a:r>
              <a:rPr lang="es-CL" sz="1400" dirty="0"/>
              <a:t>y las políticas </a:t>
            </a:r>
            <a:r>
              <a:rPr lang="es-CL" sz="1400" dirty="0" smtClean="0"/>
              <a:t>redimidas </a:t>
            </a:r>
            <a:r>
              <a:rPr lang="es-CL" sz="1400" dirty="0"/>
              <a:t>podrían plantear tales riesgos</a:t>
            </a:r>
          </a:p>
          <a:p>
            <a:r>
              <a:rPr lang="es-CL" sz="1400" dirty="0"/>
              <a:t>Salvaguardias en el caso de los grupos de seguros </a:t>
            </a:r>
            <a:r>
              <a:rPr lang="es-CL" sz="1400" dirty="0" smtClean="0"/>
              <a:t>en </a:t>
            </a:r>
            <a:r>
              <a:rPr lang="es-CL" sz="1400" dirty="0"/>
              <a:t>problemas - </a:t>
            </a:r>
            <a:r>
              <a:rPr lang="es-CL" sz="1400" dirty="0" smtClean="0"/>
              <a:t>posible simplificación </a:t>
            </a:r>
            <a:r>
              <a:rPr lang="es-CL" sz="1400" dirty="0"/>
              <a:t>de la estructura del </a:t>
            </a:r>
            <a:r>
              <a:rPr lang="es-CL" sz="1400" dirty="0" smtClean="0"/>
              <a:t>grupo, </a:t>
            </a:r>
            <a:r>
              <a:rPr lang="es-CL" sz="1400" dirty="0"/>
              <a:t>el proceso de resolución </a:t>
            </a:r>
            <a:r>
              <a:rPr lang="es-CL" sz="1400" dirty="0" smtClean="0"/>
              <a:t>ordenada, </a:t>
            </a:r>
            <a:r>
              <a:rPr lang="es-CL" sz="1400" dirty="0"/>
              <a:t>la salida ordenada y </a:t>
            </a:r>
            <a:r>
              <a:rPr lang="es-CL" sz="1400" dirty="0" smtClean="0"/>
              <a:t>esquemas de </a:t>
            </a:r>
            <a:r>
              <a:rPr lang="es-CL" sz="1400" dirty="0"/>
              <a:t>garantías</a:t>
            </a:r>
            <a:endParaRPr lang="en-GB" sz="1400" dirty="0" smtClean="0"/>
          </a:p>
          <a:p>
            <a:endParaRPr lang="en-GB" sz="1600" dirty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73452121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460E6-6EA5-4DEB-BC19-C614B9CEAA41}" type="slidenum">
              <a:rPr lang="en-US"/>
              <a:pPr/>
              <a:t>9</a:t>
            </a:fld>
            <a:endParaRPr lang="en-US"/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Recomendaciones del FMI (Mayo 2010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043608" y="1700808"/>
            <a:ext cx="7488832" cy="4248472"/>
          </a:xfrm>
        </p:spPr>
        <p:txBody>
          <a:bodyPr/>
          <a:lstStyle/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es-CL" b="1" dirty="0" smtClean="0"/>
              <a:t>	La Preparación de una Buena Supervisión: Aprendiendo a decir que “No”</a:t>
            </a:r>
          </a:p>
          <a:p>
            <a:pPr>
              <a:lnSpc>
                <a:spcPct val="100000"/>
              </a:lnSpc>
            </a:pPr>
            <a:r>
              <a:rPr lang="es-CL" i="1" dirty="0" smtClean="0"/>
              <a:t>Escéptico pero proactivo</a:t>
            </a:r>
            <a:r>
              <a:rPr lang="es-CL" dirty="0" smtClean="0"/>
              <a:t>: Pregunta también en los buenos tiempos (contra-</a:t>
            </a:r>
            <a:r>
              <a:rPr lang="es-CL" dirty="0" err="1" smtClean="0"/>
              <a:t>ciclico</a:t>
            </a:r>
            <a:r>
              <a:rPr lang="es-CL" dirty="0" smtClean="0"/>
              <a:t>)</a:t>
            </a:r>
          </a:p>
          <a:p>
            <a:pPr>
              <a:lnSpc>
                <a:spcPct val="100000"/>
              </a:lnSpc>
            </a:pPr>
            <a:r>
              <a:rPr lang="es-CL" i="1" dirty="0" smtClean="0"/>
              <a:t>Exhaustivo</a:t>
            </a:r>
            <a:r>
              <a:rPr lang="es-CL" dirty="0" smtClean="0"/>
              <a:t>: Identificar riesgos emergentes al limite del alcance de la regulación (entidades no reguladas, estructuras fuera de balance, riesgo sistémico)</a:t>
            </a:r>
          </a:p>
          <a:p>
            <a:pPr>
              <a:lnSpc>
                <a:spcPct val="100000"/>
              </a:lnSpc>
            </a:pPr>
            <a:r>
              <a:rPr lang="es-CL" i="1" dirty="0" smtClean="0"/>
              <a:t>Adaptativo</a:t>
            </a:r>
            <a:r>
              <a:rPr lang="es-CL" dirty="0" smtClean="0"/>
              <a:t>: Estar siempre en modo de aprendizaje constante (nuevos mercados, servicios, productos y riesgos) – permite formar opiniones de como los cambios afectarán las instituciones</a:t>
            </a:r>
          </a:p>
          <a:p>
            <a:pPr>
              <a:lnSpc>
                <a:spcPct val="100000"/>
              </a:lnSpc>
            </a:pPr>
            <a:r>
              <a:rPr lang="es-CL" i="1" dirty="0" smtClean="0"/>
              <a:t>Concluyente</a:t>
            </a:r>
            <a:r>
              <a:rPr lang="es-CL" dirty="0" smtClean="0"/>
              <a:t>: Seguimiento a los resultados (en y fuera de sitio) – aplicar sanciones si no se corrige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9431614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FSI_ 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eople_images">
  <a:themeElements>
    <a:clrScheme name="BIS_e_graphic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b="0" dirty="0" smtClean="0">
            <a:latin typeface="Segoe UI" pitchFamily="34" charset="0"/>
            <a:ea typeface="Segoe UI" pitchFamily="34" charset="0"/>
            <a:cs typeface="Segoe UI" pitchFamily="34" charset="0"/>
          </a:defRPr>
        </a:defPPr>
      </a:lstStyle>
    </a:txDef>
  </a:objectDefaults>
  <a:extraClrSchemeLst>
    <a:extraClrScheme>
      <a:clrScheme name="BIS_e_graphic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uildings_images">
  <a:themeElements>
    <a:clrScheme name="BIS_e_graphic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b="0" dirty="0" smtClean="0">
            <a:latin typeface="Segoe UI" pitchFamily="34" charset="0"/>
            <a:ea typeface="Segoe UI" pitchFamily="34" charset="0"/>
            <a:cs typeface="Segoe UI" pitchFamily="34" charset="0"/>
          </a:defRPr>
        </a:defPPr>
      </a:lstStyle>
    </a:txDef>
  </a:objectDefaults>
  <a:extraClrSchemeLst>
    <a:extraClrScheme>
      <a:clrScheme name="BIS_e_graphic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Plain">
  <a:themeElements>
    <a:clrScheme name="BIS_e_graphic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b="0" dirty="0" smtClean="0">
            <a:latin typeface="Segoe UI" pitchFamily="34" charset="0"/>
            <a:ea typeface="Segoe UI" pitchFamily="34" charset="0"/>
            <a:cs typeface="Segoe UI" pitchFamily="34" charset="0"/>
          </a:defRPr>
        </a:defPPr>
      </a:lstStyle>
    </a:txDef>
  </a:objectDefaults>
  <a:extraClrSchemeLst>
    <a:extraClrScheme>
      <a:clrScheme name="BIS_e_graphic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FSI_ E</Template>
  <TotalTime>916</TotalTime>
  <Words>2188</Words>
  <Application>Microsoft Office PowerPoint</Application>
  <PresentationFormat>Presentación en pantalla (4:3)</PresentationFormat>
  <Paragraphs>226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FSI_ E</vt:lpstr>
      <vt:lpstr>1_People_images</vt:lpstr>
      <vt:lpstr>2_Buildings_images</vt:lpstr>
      <vt:lpstr>3_Plain</vt:lpstr>
      <vt:lpstr>Indicadores de alerta temprana, Intervención de supervisión y Resolución transfronteriza de los grupos de seguros</vt:lpstr>
      <vt:lpstr>Agenda</vt:lpstr>
      <vt:lpstr>Falla de HIH (2001) - Resultados</vt:lpstr>
      <vt:lpstr>Recomendaciones del Informe Palmer (2002)</vt:lpstr>
      <vt:lpstr>Informe Palmer (Continuación)</vt:lpstr>
      <vt:lpstr>Recomendaciones de la Comisión Real (2003)</vt:lpstr>
      <vt:lpstr>Quiebras europeas (2002*) – Resultados</vt:lpstr>
      <vt:lpstr>Gran Crisis Financiera - Resultados</vt:lpstr>
      <vt:lpstr>Recomendaciones del FMI (Mayo 2010)</vt:lpstr>
      <vt:lpstr>Las recomendaciones del FMI continuación - Cómo</vt:lpstr>
      <vt:lpstr>Principios Fundamentales de Seguro – las herramientas están ahí</vt:lpstr>
      <vt:lpstr>Niveles de control de solvencia y otros desencadenantes </vt:lpstr>
      <vt:lpstr>Indicadores de alerta temprana</vt:lpstr>
      <vt:lpstr>Herramientas de control de supervisión</vt:lpstr>
      <vt:lpstr>ICP 10 Medidas preventivas y correctivas</vt:lpstr>
      <vt:lpstr>Herramientas de detección y prevención tempranas</vt:lpstr>
      <vt:lpstr>Medidas de supervisión preventivas y correctivas</vt:lpstr>
      <vt:lpstr>ICP 11 Cumplimiento</vt:lpstr>
      <vt:lpstr>Cumplimiento o medidas de sanción </vt:lpstr>
      <vt:lpstr>Resolución and G-SIIs</vt:lpstr>
      <vt:lpstr>ICP 12 Liquidación y Salida del Mercado</vt:lpstr>
      <vt:lpstr>Conclusiones</vt:lpstr>
    </vt:vector>
  </TitlesOfParts>
  <Company>Bank for International Settlements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from Financial Crises and Preparing for the Next One</dc:title>
  <dc:creator>Lofvendahl, Gunilla</dc:creator>
  <cp:lastModifiedBy>Bravo Otarola Marianela</cp:lastModifiedBy>
  <cp:revision>103</cp:revision>
  <cp:lastPrinted>2013-10-28T13:47:05Z</cp:lastPrinted>
  <dcterms:created xsi:type="dcterms:W3CDTF">2013-06-28T09:30:54Z</dcterms:created>
  <dcterms:modified xsi:type="dcterms:W3CDTF">2013-11-19T12:19:02Z</dcterms:modified>
</cp:coreProperties>
</file>