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19" r:id="rId4"/>
  </p:sldMasterIdLst>
  <p:notesMasterIdLst>
    <p:notesMasterId r:id="rId27"/>
  </p:notesMasterIdLst>
  <p:handoutMasterIdLst>
    <p:handoutMasterId r:id="rId28"/>
  </p:handoutMasterIdLst>
  <p:sldIdLst>
    <p:sldId id="256" r:id="rId5"/>
    <p:sldId id="287" r:id="rId6"/>
    <p:sldId id="259" r:id="rId7"/>
    <p:sldId id="261" r:id="rId8"/>
    <p:sldId id="262" r:id="rId9"/>
    <p:sldId id="263" r:id="rId10"/>
    <p:sldId id="266" r:id="rId11"/>
    <p:sldId id="268" r:id="rId12"/>
    <p:sldId id="270" r:id="rId13"/>
    <p:sldId id="271" r:id="rId14"/>
    <p:sldId id="276" r:id="rId15"/>
    <p:sldId id="277" r:id="rId16"/>
    <p:sldId id="289" r:id="rId17"/>
    <p:sldId id="279" r:id="rId18"/>
    <p:sldId id="280" r:id="rId19"/>
    <p:sldId id="281" r:id="rId20"/>
    <p:sldId id="282" r:id="rId21"/>
    <p:sldId id="283" r:id="rId22"/>
    <p:sldId id="284" r:id="rId23"/>
    <p:sldId id="290" r:id="rId24"/>
    <p:sldId id="286" r:id="rId25"/>
    <p:sldId id="288" r:id="rId26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0000"/>
    <a:srgbClr val="00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81096" autoAdjust="0"/>
  </p:normalViewPr>
  <p:slideViewPr>
    <p:cSldViewPr>
      <p:cViewPr>
        <p:scale>
          <a:sx n="100" d="100"/>
          <a:sy n="100" d="100"/>
        </p:scale>
        <p:origin x="-346" y="-58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214" y="-204"/>
      </p:cViewPr>
      <p:guideLst>
        <p:guide orient="horz" pos="218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5" y="102299"/>
            <a:ext cx="2770719" cy="6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83527" y="9395010"/>
            <a:ext cx="37029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fld id="{6008A71F-B966-4892-A944-FAB01F16F421}" type="slidenum">
              <a:rPr lang="en-US" sz="1200" b="0"/>
              <a:pPr algn="r">
                <a:buFont typeface="Wingdings" pitchFamily="2" charset="2"/>
                <a:buNone/>
                <a:defRPr/>
              </a:pPr>
              <a:t>‹#›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4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1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2025" y="6537325"/>
            <a:ext cx="558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4A0718-7811-4BE6-B6FD-5DADE73F38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CE43-EFE2-42ED-8C4D-43D93F3C5BD9}" type="datetimeFigureOut">
              <a:rPr lang="en-GB" smtClean="0"/>
              <a:t>28.10.2013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  <p:sldLayoutId id="2147483928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sz="quarter"/>
          </p:nvPr>
        </p:nvSpPr>
        <p:spPr>
          <a:xfrm>
            <a:off x="1691680" y="1988840"/>
            <a:ext cx="7162800" cy="1152128"/>
          </a:xfrm>
        </p:spPr>
        <p:txBody>
          <a:bodyPr/>
          <a:lstStyle/>
          <a:p>
            <a:r>
              <a:rPr lang="en-US" sz="2400" dirty="0" smtClean="0"/>
              <a:t>Early-warning Indicators, Supervisory Intervention and Cross-border Resolution of Insurance Groups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Regional Seminar on Supervision of Insurance Groups</a:t>
            </a:r>
          </a:p>
          <a:p>
            <a:endParaRPr lang="en-US" dirty="0"/>
          </a:p>
          <a:p>
            <a:r>
              <a:rPr lang="en-US" sz="1600" dirty="0" smtClean="0"/>
              <a:t>Santiago, Chile, 19-21 November 2013</a:t>
            </a:r>
          </a:p>
          <a:p>
            <a:endParaRPr lang="en-US" dirty="0"/>
          </a:p>
          <a:p>
            <a:r>
              <a:rPr lang="en-US" sz="1400" dirty="0" smtClean="0"/>
              <a:t>Gunilla Löfvendahl</a:t>
            </a:r>
          </a:p>
          <a:p>
            <a:r>
              <a:rPr lang="en-US" sz="1400" dirty="0" smtClean="0"/>
              <a:t>Senior Financial Sector Specialist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E4A5-AC8F-4BB9-9453-48C2A060A1DB}" type="slidenum">
              <a:rPr lang="en-US"/>
              <a:pPr/>
              <a:t>10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IMF recommendations continued - How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Ability to act</a:t>
            </a:r>
          </a:p>
          <a:p>
            <a:pPr lvl="1"/>
            <a:r>
              <a:rPr lang="en-GB"/>
              <a:t>Legal authority, including operational independence</a:t>
            </a:r>
          </a:p>
          <a:p>
            <a:pPr lvl="1"/>
            <a:r>
              <a:rPr lang="en-GB"/>
              <a:t>Adequate resources, including skilled staff</a:t>
            </a:r>
          </a:p>
          <a:p>
            <a:pPr lvl="1"/>
            <a:r>
              <a:rPr lang="en-GB"/>
              <a:t>Clear strategy regarding the approach to supervision</a:t>
            </a:r>
          </a:p>
          <a:p>
            <a:pPr lvl="1"/>
            <a:r>
              <a:rPr lang="en-GB"/>
              <a:t>Robust internal organisation, including well-defined decision making, oversight and accountability</a:t>
            </a:r>
          </a:p>
          <a:p>
            <a:pPr lvl="1"/>
            <a:r>
              <a:rPr lang="en-GB"/>
              <a:t>Effective working relationships with other agencies</a:t>
            </a:r>
          </a:p>
          <a:p>
            <a:r>
              <a:rPr lang="en-GB"/>
              <a:t>Will to act</a:t>
            </a:r>
          </a:p>
          <a:p>
            <a:pPr lvl="1"/>
            <a:r>
              <a:rPr lang="en-GB"/>
              <a:t>Constant dialogue with industry, including boards</a:t>
            </a:r>
          </a:p>
          <a:p>
            <a:pPr lvl="1"/>
            <a:r>
              <a:rPr lang="en-GB"/>
              <a:t>Take action and fulfil the supervisory role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669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328C81-E089-4799-A2B1-709BAD349E49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Insurance Core Principles – the tools are there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600" b="1" dirty="0" smtClean="0"/>
              <a:t>ICP 17 Capital Adequacy:</a:t>
            </a:r>
            <a:r>
              <a:rPr lang="en-GB" sz="1600" dirty="0" smtClean="0"/>
              <a:t> The supervisor establishes capital adequacy requirements for solvency purposes so that insurers can absorb significant unforeseen losses and to provide for degrees of supervisory intervention.</a:t>
            </a:r>
          </a:p>
          <a:p>
            <a:r>
              <a:rPr lang="en-GB" sz="1600" b="1" dirty="0" smtClean="0"/>
              <a:t>ICP 10 Preventive and Corrective Measures: </a:t>
            </a:r>
            <a:r>
              <a:rPr lang="en-GB" sz="1600" dirty="0" smtClean="0"/>
              <a:t>The supervisor takes preventive and corrective measures that are timely, suitable and necessary to achieve the objectives of insurance supervision.</a:t>
            </a:r>
          </a:p>
          <a:p>
            <a:r>
              <a:rPr lang="en-GB" sz="1600" b="1" dirty="0" smtClean="0"/>
              <a:t>ICP 11 Enforcement:</a:t>
            </a:r>
            <a:r>
              <a:rPr lang="en-GB" sz="1600" dirty="0" smtClean="0"/>
              <a:t> The supervisor enforces corrective action and, where needed, imposes sanctions based on clear and objective criteria that are publicly disclosed.</a:t>
            </a:r>
          </a:p>
          <a:p>
            <a:r>
              <a:rPr lang="en-GB" sz="1600" b="1" dirty="0" smtClean="0"/>
              <a:t>ICP 12 Winding-up and Exit from the Market: </a:t>
            </a:r>
            <a:r>
              <a:rPr lang="en-GB" sz="1600" dirty="0" smtClean="0"/>
              <a:t>The legislation defines a range of options for the exit of insurance legal entities from the market. It defines insolvency and establishes the criteria and procedure for dealing with insolvency of insurance legal entities [     ] the legal framework gives priority to the protection of policyholders…..</a:t>
            </a:r>
          </a:p>
        </p:txBody>
      </p:sp>
    </p:spTree>
    <p:extLst>
      <p:ext uri="{BB962C8B-B14F-4D97-AF65-F5344CB8AC3E}">
        <p14:creationId xmlns:p14="http://schemas.microsoft.com/office/powerpoint/2010/main" val="7356640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FB7673-F9E8-4E11-910A-361159959D6B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olvency control levels and other triggers</a:t>
            </a:r>
            <a:endParaRPr 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43608" y="1772816"/>
            <a:ext cx="7488832" cy="4464496"/>
          </a:xfrm>
        </p:spPr>
        <p:txBody>
          <a:bodyPr/>
          <a:lstStyle/>
          <a:p>
            <a:r>
              <a:rPr lang="en-GB" sz="1600" dirty="0" smtClean="0"/>
              <a:t>Regulatory requirements should be at a sufficient level so that insurers’ obligations to policyholders continue to be met as they fall due</a:t>
            </a:r>
          </a:p>
          <a:p>
            <a:r>
              <a:rPr lang="en-GB" sz="1600" dirty="0" smtClean="0"/>
              <a:t>Capital resources reduce the probability of insolvency and loss to policyholders - increase capital or reduce risk if not sufficient</a:t>
            </a:r>
          </a:p>
          <a:p>
            <a:r>
              <a:rPr lang="en-GB" sz="1600" dirty="0" smtClean="0"/>
              <a:t>Solvency control levels provide triggers for action by insurers and supervisors</a:t>
            </a:r>
          </a:p>
          <a:p>
            <a:r>
              <a:rPr lang="en-GB" sz="1600" dirty="0" smtClean="0"/>
              <a:t>Should be at least two control levels:</a:t>
            </a:r>
          </a:p>
          <a:p>
            <a:pPr lvl="1"/>
            <a:r>
              <a:rPr lang="en-GB" sz="1600" dirty="0" smtClean="0"/>
              <a:t>Prescribed capital level (PCR): above which intervention would be on other grounds than capital adequacy</a:t>
            </a:r>
          </a:p>
          <a:p>
            <a:pPr lvl="1"/>
            <a:r>
              <a:rPr lang="en-GB" sz="1600" dirty="0" smtClean="0"/>
              <a:t>Minimum capital level (MCR): strongest supervisory action if corrective action is not taken promptly</a:t>
            </a:r>
          </a:p>
          <a:p>
            <a:r>
              <a:rPr lang="en-GB" sz="1600" dirty="0" smtClean="0"/>
              <a:t>Should allow for intervention at a sufficiently early stage for a realistic prospect of being rectified in a timely manner</a:t>
            </a:r>
          </a:p>
          <a:p>
            <a:r>
              <a:rPr lang="en-GB" sz="1600" dirty="0" smtClean="0"/>
              <a:t>Group solvency levels – PCR and MCR?</a:t>
            </a:r>
          </a:p>
          <a:p>
            <a:endParaRPr lang="en-GB" sz="1600" dirty="0" smtClean="0"/>
          </a:p>
          <a:p>
            <a:endParaRPr lang="en-GB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23104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Early-warning indicators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Capital is not everything – have a range of early-warning indicators, both quantitative and qualitative that should trigger action</a:t>
            </a:r>
          </a:p>
          <a:p>
            <a:r>
              <a:rPr lang="en-GB" dirty="0" smtClean="0"/>
              <a:t>Examples of indicators?</a:t>
            </a:r>
          </a:p>
          <a:p>
            <a:r>
              <a:rPr lang="en-GB" dirty="0" smtClean="0"/>
              <a:t>How </a:t>
            </a:r>
            <a:r>
              <a:rPr lang="en-GB" dirty="0" smtClean="0"/>
              <a:t>could they be </a:t>
            </a:r>
            <a:r>
              <a:rPr lang="en-GB" dirty="0" smtClean="0"/>
              <a:t>identified?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9370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3C25C-BC9E-4965-936E-333568738C7B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Supervisory monitoring tools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ICP 9 Supervisory review and reporting</a:t>
            </a:r>
          </a:p>
          <a:p>
            <a:r>
              <a:rPr lang="en-GB" dirty="0" smtClean="0"/>
              <a:t>ICP 4 Licensing</a:t>
            </a:r>
          </a:p>
          <a:p>
            <a:r>
              <a:rPr lang="en-GB" dirty="0" smtClean="0"/>
              <a:t>ICP 6 Changes in control and portfolio transfer</a:t>
            </a:r>
          </a:p>
          <a:p>
            <a:pPr lvl="1"/>
            <a:r>
              <a:rPr lang="en-GB" dirty="0" smtClean="0"/>
              <a:t>Acquisitions and mergers</a:t>
            </a:r>
          </a:p>
          <a:p>
            <a:pPr lvl="1"/>
            <a:r>
              <a:rPr lang="en-GB" dirty="0" smtClean="0"/>
              <a:t>Portfolio transfers</a:t>
            </a:r>
          </a:p>
          <a:p>
            <a:r>
              <a:rPr lang="en-GB" dirty="0" smtClean="0"/>
              <a:t>ICP 23 Group-wide supervision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57708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213093-9705-4776-9E48-09F69B6D004A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ICP 10 Preventive and Corrective Measures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800" dirty="0" smtClean="0"/>
              <a:t>Legal and operational capacity to act timely</a:t>
            </a:r>
          </a:p>
          <a:p>
            <a:r>
              <a:rPr lang="en-GB" sz="1800" dirty="0" smtClean="0"/>
              <a:t>Decision-making lines of the supervisor should be structured so that action can be taken immediately in the case of an emergency situation</a:t>
            </a:r>
          </a:p>
          <a:p>
            <a:r>
              <a:rPr lang="en-GB" sz="1800" dirty="0" smtClean="0"/>
              <a:t>Detect vulnerability in the insurer’s ability to protect policyholders</a:t>
            </a:r>
          </a:p>
          <a:p>
            <a:r>
              <a:rPr lang="en-GB" sz="1800" dirty="0"/>
              <a:t>P</a:t>
            </a:r>
            <a:r>
              <a:rPr lang="en-GB" sz="1800" dirty="0" smtClean="0"/>
              <a:t>revent a breach of legislation</a:t>
            </a:r>
          </a:p>
          <a:p>
            <a:r>
              <a:rPr lang="en-GB" sz="1800" dirty="0"/>
              <a:t>D</a:t>
            </a:r>
            <a:r>
              <a:rPr lang="en-GB" sz="1800" dirty="0" smtClean="0"/>
              <a:t>eal with non-compliance or where an insurer enters into unsound practices</a:t>
            </a:r>
          </a:p>
          <a:p>
            <a:r>
              <a:rPr lang="en-GB" sz="1800" dirty="0" smtClean="0"/>
              <a:t>Require insurer to develop an acceptable plan for prevention and correction of problems</a:t>
            </a:r>
          </a:p>
          <a:p>
            <a:r>
              <a:rPr lang="en-GB" sz="1800" dirty="0" smtClean="0"/>
              <a:t>Ensure that the measures are taken </a:t>
            </a:r>
          </a:p>
        </p:txBody>
      </p:sp>
    </p:spTree>
    <p:extLst>
      <p:ext uri="{BB962C8B-B14F-4D97-AF65-F5344CB8AC3E}">
        <p14:creationId xmlns:p14="http://schemas.microsoft.com/office/powerpoint/2010/main" val="335054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2B5DC2-7033-4CE3-A653-BB239C6C5297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prevention and detection tools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Activities subject to prior approval</a:t>
            </a:r>
          </a:p>
          <a:p>
            <a:r>
              <a:rPr lang="en-GB" dirty="0" smtClean="0"/>
              <a:t>Continual fit and proper requirements</a:t>
            </a:r>
          </a:p>
          <a:p>
            <a:r>
              <a:rPr lang="en-GB" dirty="0" smtClean="0"/>
              <a:t>Requirements of sound corporate governance, internal control and risk management</a:t>
            </a:r>
          </a:p>
          <a:p>
            <a:r>
              <a:rPr lang="en-GB" dirty="0" smtClean="0"/>
              <a:t>Prospective reporting and analysis</a:t>
            </a:r>
          </a:p>
          <a:p>
            <a:r>
              <a:rPr lang="en-GB" dirty="0" smtClean="0"/>
              <a:t>Business plan and strategy for new business</a:t>
            </a:r>
          </a:p>
          <a:p>
            <a:r>
              <a:rPr lang="en-GB" dirty="0" smtClean="0"/>
              <a:t>Established contacts with other involved supervisors </a:t>
            </a:r>
          </a:p>
          <a:p>
            <a:r>
              <a:rPr lang="en-GB" dirty="0" smtClean="0"/>
              <a:t>Informal contacts with management</a:t>
            </a:r>
          </a:p>
          <a:p>
            <a:r>
              <a:rPr lang="en-GB" dirty="0" smtClean="0"/>
              <a:t>Public disclosure/transparency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3670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7C4DF7-8631-46DB-8BF1-C17319793F25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Preventive and corrective supervisory measures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marL="323850" indent="-323850" defTabSz="865188">
              <a:lnSpc>
                <a:spcPct val="100000"/>
              </a:lnSpc>
              <a:defRPr/>
            </a:pPr>
            <a:r>
              <a:rPr lang="en-GB" dirty="0" smtClean="0"/>
              <a:t>Increased supervisory activity or reporting </a:t>
            </a:r>
          </a:p>
          <a:p>
            <a:pPr marL="323850" indent="-323850" defTabSz="865188">
              <a:lnSpc>
                <a:spcPct val="100000"/>
              </a:lnSpc>
              <a:defRPr/>
            </a:pPr>
            <a:r>
              <a:rPr lang="en-GB" dirty="0" smtClean="0"/>
              <a:t>Independent review by auditors or actuaries</a:t>
            </a:r>
          </a:p>
          <a:p>
            <a:pPr marL="323850" indent="-323850" defTabSz="865188">
              <a:lnSpc>
                <a:spcPct val="100000"/>
              </a:lnSpc>
              <a:defRPr/>
            </a:pPr>
            <a:r>
              <a:rPr lang="en-GB" dirty="0"/>
              <a:t>Correction of reporting </a:t>
            </a:r>
            <a:r>
              <a:rPr lang="en-GB" dirty="0" smtClean="0"/>
              <a:t>errors</a:t>
            </a:r>
          </a:p>
          <a:p>
            <a:pPr marL="323850" indent="-323850" defTabSz="865188">
              <a:lnSpc>
                <a:spcPct val="100000"/>
              </a:lnSpc>
              <a:defRPr/>
            </a:pPr>
            <a:r>
              <a:rPr lang="en-GB" dirty="0"/>
              <a:t>C</a:t>
            </a:r>
            <a:r>
              <a:rPr lang="en-GB" dirty="0" smtClean="0"/>
              <a:t>apital and business plan for restoration of capital resources</a:t>
            </a:r>
          </a:p>
          <a:p>
            <a:pPr>
              <a:defRPr/>
            </a:pPr>
            <a:r>
              <a:rPr lang="en-GB" dirty="0" smtClean="0"/>
              <a:t>Measures to reduce risk (</a:t>
            </a:r>
            <a:r>
              <a:rPr lang="en-GB" dirty="0" err="1" smtClean="0"/>
              <a:t>eg</a:t>
            </a:r>
            <a:r>
              <a:rPr lang="en-GB" dirty="0" smtClean="0"/>
              <a:t> reinsurance)</a:t>
            </a:r>
          </a:p>
          <a:p>
            <a:pPr marL="323850" indent="-323850" defTabSz="865188">
              <a:lnSpc>
                <a:spcPct val="100000"/>
              </a:lnSpc>
              <a:defRPr/>
            </a:pPr>
            <a:r>
              <a:rPr lang="en-GB" dirty="0" smtClean="0"/>
              <a:t>Strengthen or replace the insurer’s management and/or risk management framework and governance</a:t>
            </a:r>
          </a:p>
          <a:p>
            <a:pPr marL="323850" indent="-323850" defTabSz="865188">
              <a:lnSpc>
                <a:spcPct val="100000"/>
              </a:lnSpc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7785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BFD9F3-EC92-4291-8CFA-08CE2C5808B5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ICP 11 Enforcement</a:t>
            </a:r>
            <a:r>
              <a:rPr lang="en-GB" sz="2800" dirty="0" smtClean="0"/>
              <a:t> </a:t>
            </a:r>
            <a:endParaRPr lang="en-GB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600" dirty="0" smtClean="0"/>
              <a:t>Formal directions to take (or desist) actions - failure to comply should have serious consequences (combine with fines and punitive actions)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Should at a minimum include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Restrictions on business activities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Measures to reinforce the financial position of the insurer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Consequences when failing to provide information in a timely fashion, withhold information or provide information that is intended to mislead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Should not delay necessary preventive or corrective measures to be taken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Powerful supervisory tools that should be used in a fair and equal manner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Not sufficient to have powers delegated under legislation (powerful tools are only powerful if used) – will to act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Issues related to groups?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Determine that the insurer is complying with the measures once action has been taken or measures have been imposed</a:t>
            </a:r>
          </a:p>
          <a:p>
            <a:pPr>
              <a:lnSpc>
                <a:spcPct val="90000"/>
              </a:lnSpc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28284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82D6FE-2DFC-4231-B981-31E1316CD0F1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Enforcement or sanction measures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Restrict business activities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Stop the writing of new business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Withhold approval for new activities or acquisitions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Restrict the transfer of assets</a:t>
            </a:r>
          </a:p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Directions to reinforce financial position 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Require capital levels to be increased or measures that reduce or mitigate risks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Restrict disposal of insurer’s assets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400" dirty="0" smtClean="0"/>
              <a:t>Restrict/suspend dividend or other payments to shareholders</a:t>
            </a:r>
          </a:p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Remove directors and managers - bar individuals from acting in responsible capacities in the future</a:t>
            </a:r>
          </a:p>
          <a:p>
            <a:pPr marL="342900" lvl="1" indent="-342900">
              <a:lnSpc>
                <a:spcPct val="100000"/>
              </a:lnSpc>
              <a:buClr>
                <a:srgbClr val="A60000"/>
              </a:buClr>
              <a:buSzPct val="90000"/>
              <a:buFont typeface="Wingdings" pitchFamily="2" charset="2"/>
              <a:buChar char="l"/>
              <a:defRPr/>
            </a:pPr>
            <a:r>
              <a:rPr lang="en-GB" sz="1400" dirty="0" smtClean="0"/>
              <a:t>Compulsory portfolio transfer or conservatorship</a:t>
            </a:r>
          </a:p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Revoke the licence – require the company to wind-up</a:t>
            </a:r>
          </a:p>
          <a:p>
            <a:pPr>
              <a:lnSpc>
                <a:spcPct val="100000"/>
              </a:lnSpc>
              <a:defRPr/>
            </a:pPr>
            <a:r>
              <a:rPr lang="en-GB" sz="1400" dirty="0" smtClean="0"/>
              <a:t>Direct a company to stop unlicensed business</a:t>
            </a:r>
          </a:p>
          <a:p>
            <a:pPr>
              <a:lnSpc>
                <a:spcPct val="100000"/>
              </a:lnSpc>
              <a:defRPr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690279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2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2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On a legal entity and group-wide level</a:t>
            </a:r>
          </a:p>
          <a:p>
            <a:pPr lvl="1"/>
            <a:r>
              <a:rPr lang="en-GB" dirty="0" smtClean="0"/>
              <a:t>Learn from past crises - typical problems and possible solutions</a:t>
            </a:r>
          </a:p>
          <a:p>
            <a:pPr lvl="1"/>
            <a:r>
              <a:rPr lang="en-GB" dirty="0" smtClean="0"/>
              <a:t>Identifying problems early, responding with adequate supervisory tools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upervisory ladder of intervention, cooperation and resolution, and orderly exit from the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0052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Resolution and G-SIIs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 smtClean="0"/>
              <a:t>Define insolvency and the limit when it is no longer permissible to continue business 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Resolution could be used for cross-border groups before that point is reached – should be used for G-SIIs, which need to be resolvable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Orderly resolution requires appropriate actions prior to the non-viability stage – on-going cooperation and information sharing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Normal resolution tools that can be used on all insurers (enough for G-SIIs?):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/>
              <a:t>Portfolio transfer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/>
              <a:t>Run off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Establish resolution authorities and cross-border management groups (CMGs) – top level or resolution powers in more than one part of the group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Appropriate powers to intervene at holding company level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Powers to terminate large volumes of financial contracts – insurance policies?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Ensure continuation of non-insurance operational business that is significant to the systemic function</a:t>
            </a:r>
          </a:p>
          <a:p>
            <a:pPr>
              <a:lnSpc>
                <a:spcPct val="100000"/>
              </a:lnSpc>
            </a:pPr>
            <a:r>
              <a:rPr lang="en-GB" sz="1400" dirty="0" smtClean="0"/>
              <a:t>Temporary public financial support may be needed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969409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1F7D235-2685-4EBF-BF36-3931E24F4132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614"/>
            <a:ext cx="7473951" cy="792186"/>
          </a:xfrm>
        </p:spPr>
        <p:txBody>
          <a:bodyPr/>
          <a:lstStyle/>
          <a:p>
            <a:r>
              <a:rPr lang="en-GB" dirty="0" smtClean="0"/>
              <a:t>ICP 12 Winding-up and Exit from the Market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smtClean="0"/>
              <a:t>Procedure for dealing with winding-up and insolvency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Appoint administrator or liquidator to take over the roles and duties of board and senior management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/>
              <a:t>Run-off with supervisory involvement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/>
              <a:t>Liquidation in court procedure</a:t>
            </a:r>
          </a:p>
          <a:p>
            <a:pPr>
              <a:lnSpc>
                <a:spcPct val="100000"/>
              </a:lnSpc>
            </a:pPr>
            <a:r>
              <a:rPr lang="en-GB" sz="1600" dirty="0" smtClean="0"/>
              <a:t>Protect the rights and entitlements of policyholders/beneficiaries in the event of insolvency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/>
              <a:t>Protection scheme/guarantee fund</a:t>
            </a:r>
          </a:p>
          <a:p>
            <a:pPr lvl="1">
              <a:lnSpc>
                <a:spcPct val="100000"/>
              </a:lnSpc>
            </a:pPr>
            <a:r>
              <a:rPr lang="en-GB" sz="1600" dirty="0" smtClean="0"/>
              <a:t>Preferential rights</a:t>
            </a:r>
          </a:p>
          <a:p>
            <a:pPr>
              <a:lnSpc>
                <a:spcPct val="100000"/>
              </a:lnSpc>
            </a:pPr>
            <a:endParaRPr lang="en-GB" sz="1600" dirty="0" smtClean="0"/>
          </a:p>
          <a:p>
            <a:pPr>
              <a:lnSpc>
                <a:spcPct val="100000"/>
              </a:lnSpc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08266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Independence and resources</a:t>
            </a:r>
          </a:p>
          <a:p>
            <a:r>
              <a:rPr lang="en-GB" dirty="0" smtClean="0"/>
              <a:t>Comprehensive supervision, including group and </a:t>
            </a:r>
            <a:r>
              <a:rPr lang="en-GB" dirty="0" err="1" smtClean="0"/>
              <a:t>macroprudential</a:t>
            </a:r>
            <a:r>
              <a:rPr lang="en-GB" dirty="0" smtClean="0"/>
              <a:t> level</a:t>
            </a:r>
          </a:p>
          <a:p>
            <a:r>
              <a:rPr lang="en-GB" dirty="0" smtClean="0"/>
              <a:t>Early identification and intervention</a:t>
            </a:r>
          </a:p>
          <a:p>
            <a:r>
              <a:rPr lang="en-GB" dirty="0" smtClean="0"/>
              <a:t>Power and will to act</a:t>
            </a:r>
            <a:r>
              <a:rPr lang="en-GB" dirty="0"/>
              <a:t> </a:t>
            </a:r>
            <a:r>
              <a:rPr lang="en-GB" dirty="0" smtClean="0"/>
              <a:t>using adequate tools</a:t>
            </a:r>
          </a:p>
        </p:txBody>
      </p:sp>
    </p:spTree>
    <p:extLst>
      <p:ext uri="{BB962C8B-B14F-4D97-AF65-F5344CB8AC3E}">
        <p14:creationId xmlns:p14="http://schemas.microsoft.com/office/powerpoint/2010/main" val="18225865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5AF60-DA2D-4C84-90A2-ECB73DED9600}" type="slidenum">
              <a:rPr lang="en-US"/>
              <a:pPr/>
              <a:t>3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HIH failure (2001) - Findings</a:t>
            </a:r>
            <a:endParaRPr lang="en-GB" dirty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dirty="0" smtClean="0"/>
              <a:t>New supervisory methods and structure, with </a:t>
            </a:r>
            <a:r>
              <a:rPr lang="en-GB" sz="1400" dirty="0"/>
              <a:t>loss of corporate memory and industry expertise</a:t>
            </a:r>
            <a:endParaRPr lang="en-GB" sz="1400" dirty="0" smtClean="0"/>
          </a:p>
          <a:p>
            <a:r>
              <a:rPr lang="en-GB" sz="1400" dirty="0" smtClean="0"/>
              <a:t>Assumption </a:t>
            </a:r>
            <a:r>
              <a:rPr lang="en-GB" sz="1400" dirty="0"/>
              <a:t>that most large and complex groups were well managed and </a:t>
            </a:r>
            <a:r>
              <a:rPr lang="en-GB" sz="1400" dirty="0" smtClean="0"/>
              <a:t>controlled, with </a:t>
            </a:r>
            <a:r>
              <a:rPr lang="en-GB" sz="1400" dirty="0"/>
              <a:t>concentration on </a:t>
            </a:r>
            <a:r>
              <a:rPr lang="en-GB" sz="1400" dirty="0" smtClean="0"/>
              <a:t>exceptions</a:t>
            </a:r>
          </a:p>
          <a:p>
            <a:r>
              <a:rPr lang="en-GB" sz="1400" dirty="0" smtClean="0"/>
              <a:t>Mismanagement of HIH</a:t>
            </a:r>
            <a:endParaRPr lang="en-GB" sz="1400" dirty="0"/>
          </a:p>
          <a:p>
            <a:pPr lvl="1"/>
            <a:r>
              <a:rPr lang="en-GB" sz="1400" dirty="0"/>
              <a:t>Under-pricing and provisioning</a:t>
            </a:r>
          </a:p>
          <a:p>
            <a:pPr lvl="1"/>
            <a:r>
              <a:rPr lang="en-GB" sz="1400" dirty="0"/>
              <a:t>Creative reinsurance arrangements</a:t>
            </a:r>
          </a:p>
          <a:p>
            <a:r>
              <a:rPr lang="en-GB" sz="1400" dirty="0"/>
              <a:t>Bad corporate culture</a:t>
            </a:r>
          </a:p>
          <a:p>
            <a:pPr lvl="1"/>
            <a:r>
              <a:rPr lang="en-GB" sz="1400" dirty="0"/>
              <a:t>Blind faith in an ill-equipped leadership consisting of dominant personalities</a:t>
            </a:r>
          </a:p>
          <a:p>
            <a:pPr lvl="1"/>
            <a:r>
              <a:rPr lang="en-GB" sz="1400" dirty="0"/>
              <a:t>Risk not properly identified and unpleasant information </a:t>
            </a:r>
            <a:r>
              <a:rPr lang="en-GB" sz="1400" dirty="0" smtClean="0"/>
              <a:t>hidden or </a:t>
            </a:r>
            <a:r>
              <a:rPr lang="en-GB" sz="1400" dirty="0"/>
              <a:t>sanitised</a:t>
            </a:r>
          </a:p>
          <a:p>
            <a:pPr lvl="1"/>
            <a:r>
              <a:rPr lang="en-GB" sz="1400" dirty="0"/>
              <a:t>Lack of independence and critical analysis </a:t>
            </a:r>
          </a:p>
          <a:p>
            <a:r>
              <a:rPr lang="en-GB" sz="1400" dirty="0"/>
              <a:t>Aggressive accounting practices and lack of audit independence</a:t>
            </a:r>
          </a:p>
          <a:p>
            <a:r>
              <a:rPr lang="en-GB" sz="1400" dirty="0"/>
              <a:t>Fraud, extravagance and questionable transactions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559765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9C8F-5E24-44E5-A51A-5E9578205101}" type="slidenum">
              <a:rPr lang="en-US"/>
              <a:pPr/>
              <a:t>4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Palmer Report recommendations </a:t>
            </a:r>
            <a:r>
              <a:rPr lang="en-GB" dirty="0"/>
              <a:t>(2002)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800" b="1" dirty="0" smtClean="0"/>
              <a:t>Powers and quality of the supervisor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High </a:t>
            </a:r>
            <a:r>
              <a:rPr lang="en-GB" sz="1800" dirty="0"/>
              <a:t>degree of supervisory independence and ability to act quickly and decisively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Strengthen intervention powers, using </a:t>
            </a:r>
            <a:r>
              <a:rPr lang="en-GB" sz="1800" dirty="0"/>
              <a:t>them vigorously, also </a:t>
            </a:r>
            <a:r>
              <a:rPr lang="en-GB" sz="1800" dirty="0" smtClean="0"/>
              <a:t>informally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Reasonable degree of senior management and board involvement  </a:t>
            </a:r>
            <a:r>
              <a:rPr lang="en-GB" sz="1800" dirty="0" smtClean="0"/>
              <a:t>in </a:t>
            </a:r>
            <a:r>
              <a:rPr lang="en-GB" sz="1800" dirty="0"/>
              <a:t>important decisions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Broader mix of expertise, including from the </a:t>
            </a:r>
            <a:r>
              <a:rPr lang="en-GB" sz="1800" dirty="0" smtClean="0"/>
              <a:t>outside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Capacity to review sufficiency of reinsurance arrangements and adequacy of liabilities, such as outstanding claims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Planning </a:t>
            </a:r>
            <a:r>
              <a:rPr lang="en-GB" sz="1800" dirty="0"/>
              <a:t>for future contingencies (creation of business cases, training </a:t>
            </a:r>
            <a:r>
              <a:rPr lang="en-GB" sz="1800" dirty="0" err="1"/>
              <a:t>etc</a:t>
            </a:r>
            <a:r>
              <a:rPr lang="en-GB" sz="1800" dirty="0" smtClean="0"/>
              <a:t>)</a:t>
            </a:r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41635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197EA-9E5C-4596-B830-14AE8DEB38C4}" type="slidenum">
              <a:rPr lang="en-US"/>
              <a:pPr/>
              <a:t>5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Palmer report continued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600" b="1" dirty="0"/>
              <a:t>Supervisory process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Strengthen supervisory risk-rating process and more frequent meetings to review institutions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Amend </a:t>
            </a:r>
            <a:r>
              <a:rPr lang="en-GB" sz="1600" dirty="0" smtClean="0"/>
              <a:t>methodology </a:t>
            </a:r>
            <a:r>
              <a:rPr lang="en-GB" sz="1600" dirty="0"/>
              <a:t>to acknowledge that apparently well-managed groups can experience financial problems – early detection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Regular meetings with boards and relevant board committees of supervised entities (discuss expectations and findings)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Regular meetings with approved actuaries and auditors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Review relationship with foreign regulators and, where necessary, establish </a:t>
            </a:r>
            <a:r>
              <a:rPr lang="en-GB" sz="1600" dirty="0" err="1"/>
              <a:t>MoUs</a:t>
            </a: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b="1" dirty="0" smtClean="0"/>
              <a:t>Focus 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Group-wide supervision, looking at the </a:t>
            </a:r>
            <a:r>
              <a:rPr lang="en-GB" sz="1600" dirty="0"/>
              <a:t>legal entities, including </a:t>
            </a:r>
            <a:r>
              <a:rPr lang="en-GB" sz="1600" dirty="0" smtClean="0"/>
              <a:t>non-regulated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Monitor intra-group transactions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Move </a:t>
            </a:r>
            <a:r>
              <a:rPr lang="en-GB" sz="1600" dirty="0"/>
              <a:t>from high-level on-site inspections (discussions) to more </a:t>
            </a:r>
            <a:r>
              <a:rPr lang="en-GB" sz="1600" dirty="0" smtClean="0"/>
              <a:t>detailed reviews </a:t>
            </a:r>
            <a:r>
              <a:rPr lang="en-GB" sz="1600" dirty="0"/>
              <a:t>of evidence 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09240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97832-9A18-4F6C-A9AC-EA86596DCD43}" type="slidenum">
              <a:rPr lang="en-US"/>
              <a:pPr/>
              <a:t>6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Royal Commission recommendations </a:t>
            </a:r>
            <a:r>
              <a:rPr lang="en-GB" dirty="0"/>
              <a:t>(2003)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400" b="1" dirty="0"/>
              <a:t>Corporate governance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/>
              <a:t>Look at remuneration </a:t>
            </a:r>
            <a:r>
              <a:rPr lang="en-GB" sz="1400" dirty="0"/>
              <a:t>policy and </a:t>
            </a:r>
            <a:r>
              <a:rPr lang="en-GB" sz="1400" dirty="0" smtClean="0"/>
              <a:t>disclose benefits</a:t>
            </a:r>
            <a:endParaRPr lang="en-GB" sz="1400" dirty="0"/>
          </a:p>
          <a:p>
            <a:pPr lvl="1">
              <a:lnSpc>
                <a:spcPct val="100000"/>
              </a:lnSpc>
            </a:pPr>
            <a:r>
              <a:rPr lang="en-GB" sz="1400" dirty="0" smtClean="0"/>
              <a:t>Clear </a:t>
            </a:r>
            <a:r>
              <a:rPr lang="en-GB" sz="1400" dirty="0"/>
              <a:t>definition of duties and </a:t>
            </a:r>
            <a:r>
              <a:rPr lang="en-GB" sz="1400" dirty="0" smtClean="0"/>
              <a:t>functions of board and senior management</a:t>
            </a:r>
          </a:p>
          <a:p>
            <a:pPr>
              <a:lnSpc>
                <a:spcPct val="100000"/>
              </a:lnSpc>
            </a:pPr>
            <a:r>
              <a:rPr lang="en-GB" sz="1400" b="1" dirty="0"/>
              <a:t>Capital adequacy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Minimum solvency requirements on entity as well as group level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Require </a:t>
            </a:r>
            <a:r>
              <a:rPr lang="en-GB" sz="1400" i="1" dirty="0"/>
              <a:t>approved actuary </a:t>
            </a:r>
            <a:r>
              <a:rPr lang="en-GB" sz="1400" dirty="0"/>
              <a:t>reports of financial condition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Greater disclosure of information about financial positions, and risk- and reinsurance management strategies</a:t>
            </a:r>
          </a:p>
          <a:p>
            <a:pPr>
              <a:lnSpc>
                <a:spcPct val="100000"/>
              </a:lnSpc>
            </a:pPr>
            <a:r>
              <a:rPr lang="en-GB" sz="1400" b="1" dirty="0"/>
              <a:t>Supervisory capacity, methodology and focus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Build supervisory competency and review competitiveness in the labour market (salaries </a:t>
            </a:r>
            <a:r>
              <a:rPr lang="en-GB" sz="1400" dirty="0" err="1"/>
              <a:t>etc</a:t>
            </a:r>
            <a:r>
              <a:rPr lang="en-GB" sz="14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More sceptical questioning and </a:t>
            </a:r>
            <a:r>
              <a:rPr lang="en-GB" sz="1400" i="1" dirty="0"/>
              <a:t>aggressive</a:t>
            </a:r>
            <a:r>
              <a:rPr lang="en-GB" sz="1400" dirty="0"/>
              <a:t> approach to prudential supervision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Preparedness to enforce compliance (also timely returns)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Continual questioning of assumed financial viability of institutions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Random but frequent investigations of reinsurance arrangements</a:t>
            </a:r>
          </a:p>
          <a:p>
            <a:pPr lvl="1">
              <a:lnSpc>
                <a:spcPct val="100000"/>
              </a:lnSpc>
            </a:pPr>
            <a:endParaRPr lang="en-GB" sz="1800" dirty="0"/>
          </a:p>
          <a:p>
            <a:pPr lvl="1"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557315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6C8A-0FB6-4825-AF27-1BE14DD29F7C}" type="slidenum">
              <a:rPr lang="en-US"/>
              <a:pPr/>
              <a:t>7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failures</a:t>
            </a:r>
            <a:r>
              <a:rPr lang="en-GB" i="1" dirty="0"/>
              <a:t> </a:t>
            </a:r>
            <a:r>
              <a:rPr lang="en-GB" dirty="0"/>
              <a:t>(</a:t>
            </a:r>
            <a:r>
              <a:rPr lang="en-GB" dirty="0" smtClean="0"/>
              <a:t>2002*) </a:t>
            </a:r>
            <a:r>
              <a:rPr lang="en-GB" i="1" dirty="0" smtClean="0"/>
              <a:t>– </a:t>
            </a:r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600" dirty="0" smtClean="0"/>
              <a:t>Main apparent causes: underwriting and reserving risk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Root causes: management or </a:t>
            </a:r>
            <a:r>
              <a:rPr lang="en-GB" sz="1600" dirty="0"/>
              <a:t>governance </a:t>
            </a:r>
            <a:r>
              <a:rPr lang="en-GB" sz="1600" dirty="0" smtClean="0"/>
              <a:t>issues - more </a:t>
            </a:r>
            <a:r>
              <a:rPr lang="en-GB" sz="1600" dirty="0"/>
              <a:t>focus on the underlying </a:t>
            </a:r>
            <a:r>
              <a:rPr lang="en-GB" sz="1600" dirty="0" smtClean="0"/>
              <a:t>causes makes it easier </a:t>
            </a:r>
            <a:r>
              <a:rPr lang="en-GB" sz="1600" dirty="0"/>
              <a:t>to detect the effects </a:t>
            </a:r>
            <a:r>
              <a:rPr lang="en-GB" sz="1600" dirty="0" smtClean="0"/>
              <a:t>early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Indications </a:t>
            </a:r>
            <a:r>
              <a:rPr lang="en-GB" sz="1600" dirty="0"/>
              <a:t>of lax risk management or systems and control should generate a search for a potential deeper </a:t>
            </a:r>
            <a:r>
              <a:rPr lang="en-GB" sz="1600" dirty="0" smtClean="0"/>
              <a:t>malaise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E</a:t>
            </a:r>
            <a:r>
              <a:rPr lang="en-GB" sz="1600" dirty="0" smtClean="0"/>
              <a:t>nough </a:t>
            </a:r>
            <a:r>
              <a:rPr lang="en-GB" sz="1600" dirty="0"/>
              <a:t>autonomy for insurers belonging  to </a:t>
            </a:r>
            <a:r>
              <a:rPr lang="en-GB" sz="1600" dirty="0" smtClean="0"/>
              <a:t>groups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Appropriate experience and skills of board and </a:t>
            </a:r>
            <a:r>
              <a:rPr lang="en-GB" sz="1600" dirty="0" smtClean="0"/>
              <a:t>management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Performance assessment and bonus policy that </a:t>
            </a:r>
            <a:r>
              <a:rPr lang="en-GB" sz="1600" dirty="0" smtClean="0"/>
              <a:t>do </a:t>
            </a:r>
            <a:r>
              <a:rPr lang="en-GB" sz="1600" dirty="0"/>
              <a:t>not encourage excessive risk </a:t>
            </a:r>
            <a:r>
              <a:rPr lang="en-GB" sz="1600" dirty="0" smtClean="0"/>
              <a:t>taking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Not only rely on quantitative factors</a:t>
            </a:r>
          </a:p>
          <a:p>
            <a:pPr>
              <a:lnSpc>
                <a:spcPct val="90000"/>
              </a:lnSpc>
            </a:pPr>
            <a:r>
              <a:rPr lang="en-GB" sz="1600" dirty="0"/>
              <a:t>A</a:t>
            </a:r>
            <a:r>
              <a:rPr lang="en-GB" sz="1600" dirty="0" smtClean="0"/>
              <a:t>nticipate how risks can interact in complex ways, including causal links between different types of risk and unexpected correlations – large exposures on a group-level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Move to risk-based approaches, with more forward-looking tools and greater international cooperation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 smtClean="0"/>
              <a:t>*</a:t>
            </a:r>
            <a:br>
              <a:rPr lang="en-GB" sz="1600" dirty="0" smtClean="0"/>
            </a:br>
            <a:r>
              <a:rPr lang="en-GB" sz="1200" dirty="0" smtClean="0"/>
              <a:t>Joint work of 15 countries in the European </a:t>
            </a:r>
            <a:r>
              <a:rPr lang="en-GB" sz="1200" dirty="0"/>
              <a:t>Union: </a:t>
            </a:r>
            <a:r>
              <a:rPr lang="en-GB" sz="1200" dirty="0" smtClean="0"/>
              <a:t>Report on 20 out of </a:t>
            </a:r>
            <a:r>
              <a:rPr lang="en-GB" sz="1200" dirty="0"/>
              <a:t>270 </a:t>
            </a:r>
            <a:r>
              <a:rPr lang="en-GB" sz="1200" dirty="0" smtClean="0"/>
              <a:t>cases of failed insurers or near misses, looking at causing risks and existing supervisory practices on prevention and early detection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58461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EAF3-CB40-4CBA-BE6F-0F6A305049B9}" type="slidenum">
              <a:rPr lang="en-US"/>
              <a:pPr/>
              <a:t>8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Great Financial </a:t>
            </a:r>
            <a:r>
              <a:rPr lang="en-GB" dirty="0" smtClean="0"/>
              <a:t>Crisis - Findings</a:t>
            </a:r>
            <a:endParaRPr lang="en-GB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dirty="0"/>
              <a:t>Insurers </a:t>
            </a:r>
            <a:r>
              <a:rPr lang="en-GB" sz="1400" dirty="0" smtClean="0"/>
              <a:t>mainly affected </a:t>
            </a:r>
            <a:r>
              <a:rPr lang="en-GB" sz="1400" dirty="0"/>
              <a:t>on the asset </a:t>
            </a:r>
            <a:r>
              <a:rPr lang="en-GB" sz="1400" dirty="0" smtClean="0"/>
              <a:t>side - life </a:t>
            </a:r>
            <a:r>
              <a:rPr lang="en-GB" sz="1400" dirty="0"/>
              <a:t>insurers predominantly </a:t>
            </a:r>
            <a:r>
              <a:rPr lang="en-GB" sz="1400" dirty="0" smtClean="0"/>
              <a:t>hit (higher asset/equity ratio) and greatest problems in guaranteed products</a:t>
            </a:r>
          </a:p>
          <a:p>
            <a:r>
              <a:rPr lang="en-GB" sz="1400" dirty="0"/>
              <a:t>Credit-related non-life lines more hit due to business insolvencies </a:t>
            </a:r>
            <a:r>
              <a:rPr lang="en-GB" sz="1400" dirty="0" smtClean="0"/>
              <a:t>(</a:t>
            </a:r>
            <a:r>
              <a:rPr lang="en-GB" sz="1400" dirty="0" err="1" smtClean="0"/>
              <a:t>monoline</a:t>
            </a:r>
            <a:r>
              <a:rPr lang="en-GB" sz="1400" dirty="0" smtClean="0"/>
              <a:t>/financial </a:t>
            </a:r>
            <a:r>
              <a:rPr lang="en-GB" sz="1400" dirty="0"/>
              <a:t>guarantees)</a:t>
            </a:r>
          </a:p>
          <a:p>
            <a:r>
              <a:rPr lang="en-GB" sz="1400" dirty="0" smtClean="0"/>
              <a:t>Pro-cyclicality </a:t>
            </a:r>
            <a:r>
              <a:rPr lang="en-GB" sz="1400" dirty="0"/>
              <a:t>of capital risk charges (reduction of available </a:t>
            </a:r>
            <a:r>
              <a:rPr lang="en-GB" sz="1400" dirty="0" smtClean="0"/>
              <a:t>capital, </a:t>
            </a:r>
            <a:r>
              <a:rPr lang="en-GB" sz="1400" dirty="0"/>
              <a:t>sale of risky assets, aggravating the asset prices in a downward spiral</a:t>
            </a:r>
            <a:r>
              <a:rPr lang="en-GB" sz="1400" dirty="0" smtClean="0"/>
              <a:t>)</a:t>
            </a:r>
          </a:p>
          <a:p>
            <a:r>
              <a:rPr lang="en-GB" sz="1400" dirty="0"/>
              <a:t>Pro-cyclicality of accounting </a:t>
            </a:r>
            <a:r>
              <a:rPr lang="en-GB" sz="1400" dirty="0" smtClean="0"/>
              <a:t>standards (fair value)</a:t>
            </a:r>
          </a:p>
          <a:p>
            <a:r>
              <a:rPr lang="en-GB" sz="1400" dirty="0"/>
              <a:t>Gaps in the supervision of groups, </a:t>
            </a:r>
            <a:r>
              <a:rPr lang="en-GB" sz="1400" dirty="0" err="1"/>
              <a:t>eg</a:t>
            </a:r>
            <a:r>
              <a:rPr lang="en-GB" sz="1400" dirty="0"/>
              <a:t> </a:t>
            </a:r>
            <a:r>
              <a:rPr lang="en-GB" sz="1400" dirty="0" smtClean="0"/>
              <a:t>AIG</a:t>
            </a:r>
          </a:p>
          <a:p>
            <a:r>
              <a:rPr lang="en-GB" sz="1400" dirty="0"/>
              <a:t>Systemic risk (risk </a:t>
            </a:r>
            <a:r>
              <a:rPr lang="en-GB" sz="1400" dirty="0" smtClean="0"/>
              <a:t>seriously impairing </a:t>
            </a:r>
            <a:r>
              <a:rPr lang="en-GB" sz="1400" dirty="0"/>
              <a:t>the </a:t>
            </a:r>
            <a:r>
              <a:rPr lang="en-GB" sz="1400" dirty="0" smtClean="0"/>
              <a:t>overall economy</a:t>
            </a:r>
            <a:r>
              <a:rPr lang="en-GB" sz="1400" dirty="0"/>
              <a:t>) – </a:t>
            </a:r>
            <a:r>
              <a:rPr lang="en-GB" sz="1400" dirty="0" smtClean="0"/>
              <a:t>insurers systematically </a:t>
            </a:r>
            <a:r>
              <a:rPr lang="en-GB" sz="1400" dirty="0"/>
              <a:t>risky</a:t>
            </a:r>
            <a:r>
              <a:rPr lang="en-GB" sz="1400" dirty="0" smtClean="0"/>
              <a:t>?</a:t>
            </a:r>
            <a:endParaRPr lang="en-GB" sz="1400" dirty="0"/>
          </a:p>
          <a:p>
            <a:r>
              <a:rPr lang="en-GB" sz="1400" dirty="0" smtClean="0"/>
              <a:t>Risk of run on insurers - no </a:t>
            </a:r>
            <a:r>
              <a:rPr lang="en-GB" sz="1400" dirty="0"/>
              <a:t>significant increase in lapse </a:t>
            </a:r>
            <a:r>
              <a:rPr lang="en-GB" sz="1400" dirty="0" smtClean="0"/>
              <a:t>rates although in principle possible for life insurers </a:t>
            </a:r>
          </a:p>
          <a:p>
            <a:r>
              <a:rPr lang="en-GB" sz="1400" dirty="0" smtClean="0"/>
              <a:t>Liquidity </a:t>
            </a:r>
            <a:r>
              <a:rPr lang="en-GB" sz="1400" dirty="0"/>
              <a:t>risk management – </a:t>
            </a:r>
            <a:r>
              <a:rPr lang="en-GB" sz="1400" dirty="0" smtClean="0"/>
              <a:t>claims normally well-managed but </a:t>
            </a:r>
            <a:r>
              <a:rPr lang="en-GB" sz="1400" dirty="0"/>
              <a:t>securities </a:t>
            </a:r>
            <a:r>
              <a:rPr lang="en-GB" sz="1400" dirty="0" smtClean="0"/>
              <a:t>lending, </a:t>
            </a:r>
            <a:r>
              <a:rPr lang="en-GB" sz="1400" dirty="0"/>
              <a:t>collateral </a:t>
            </a:r>
            <a:r>
              <a:rPr lang="en-GB" sz="1400" dirty="0" smtClean="0"/>
              <a:t>requirements (triggered </a:t>
            </a:r>
            <a:r>
              <a:rPr lang="en-GB" sz="1400" dirty="0"/>
              <a:t>by </a:t>
            </a:r>
            <a:r>
              <a:rPr lang="en-GB" sz="1400" dirty="0" smtClean="0"/>
              <a:t>downgrade), </a:t>
            </a:r>
            <a:r>
              <a:rPr lang="en-GB" sz="1400" dirty="0"/>
              <a:t>and redeemed </a:t>
            </a:r>
            <a:r>
              <a:rPr lang="en-GB" sz="1400" dirty="0" smtClean="0"/>
              <a:t>policies could pose such risks</a:t>
            </a:r>
          </a:p>
          <a:p>
            <a:r>
              <a:rPr lang="en-GB" sz="1400" dirty="0" smtClean="0"/>
              <a:t>Safeguards in case of troubled insurance </a:t>
            </a:r>
            <a:r>
              <a:rPr lang="en-GB" sz="1400" dirty="0"/>
              <a:t>groups – possible simplification of group </a:t>
            </a:r>
            <a:r>
              <a:rPr lang="en-GB" sz="1400" dirty="0" smtClean="0"/>
              <a:t>structure, orderly </a:t>
            </a:r>
            <a:r>
              <a:rPr lang="en-GB" sz="1400" dirty="0"/>
              <a:t>resolution process, </a:t>
            </a:r>
            <a:r>
              <a:rPr lang="en-GB" sz="1400" dirty="0" smtClean="0"/>
              <a:t>orderly exit and guarantee </a:t>
            </a:r>
            <a:r>
              <a:rPr lang="en-GB" sz="1400" dirty="0"/>
              <a:t>schemes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345212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460E6-6EA5-4DEB-BC19-C614B9CEAA41}" type="slidenum">
              <a:rPr lang="en-US"/>
              <a:pPr/>
              <a:t>9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IMF recommendations (May </a:t>
            </a:r>
            <a:r>
              <a:rPr lang="en-GB" dirty="0"/>
              <a:t>2010)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b="1" dirty="0"/>
              <a:t>The Making of Good Supervision: Learning to Say “No“</a:t>
            </a:r>
          </a:p>
          <a:p>
            <a:pPr>
              <a:lnSpc>
                <a:spcPct val="100000"/>
              </a:lnSpc>
            </a:pPr>
            <a:r>
              <a:rPr lang="en-GB" i="1" dirty="0"/>
              <a:t>Sceptical but proactive</a:t>
            </a:r>
            <a:r>
              <a:rPr lang="en-GB" dirty="0"/>
              <a:t>: </a:t>
            </a:r>
            <a:r>
              <a:rPr lang="en-GB" dirty="0" smtClean="0"/>
              <a:t>Question also in </a:t>
            </a:r>
            <a:r>
              <a:rPr lang="en-GB" dirty="0"/>
              <a:t>good times (counter-cyclical)</a:t>
            </a:r>
          </a:p>
          <a:p>
            <a:pPr>
              <a:lnSpc>
                <a:spcPct val="100000"/>
              </a:lnSpc>
            </a:pPr>
            <a:r>
              <a:rPr lang="en-GB" i="1" dirty="0"/>
              <a:t>Comprehensive</a:t>
            </a:r>
            <a:r>
              <a:rPr lang="en-GB" dirty="0"/>
              <a:t>: Identify emerging risks at the edge of the regulatory scope (unregulated entities, </a:t>
            </a:r>
            <a:r>
              <a:rPr lang="en-GB" dirty="0" smtClean="0"/>
              <a:t>off-balance sheet </a:t>
            </a:r>
            <a:r>
              <a:rPr lang="en-GB" dirty="0"/>
              <a:t>structures, systemic </a:t>
            </a:r>
            <a:r>
              <a:rPr lang="en-GB" dirty="0" smtClean="0"/>
              <a:t>risk)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i="1" dirty="0"/>
              <a:t>Adaptive</a:t>
            </a:r>
            <a:r>
              <a:rPr lang="en-GB" dirty="0"/>
              <a:t>: Be in constant learning mode (new markets, services, products and risks</a:t>
            </a:r>
            <a:r>
              <a:rPr lang="en-GB" dirty="0" smtClean="0"/>
              <a:t>) - form views </a:t>
            </a:r>
            <a:r>
              <a:rPr lang="en-GB" dirty="0"/>
              <a:t>on how </a:t>
            </a:r>
            <a:r>
              <a:rPr lang="en-GB" dirty="0" smtClean="0"/>
              <a:t>changes </a:t>
            </a:r>
            <a:r>
              <a:rPr lang="en-GB" dirty="0"/>
              <a:t>will affect institutions</a:t>
            </a:r>
          </a:p>
          <a:p>
            <a:pPr>
              <a:lnSpc>
                <a:spcPct val="100000"/>
              </a:lnSpc>
            </a:pPr>
            <a:r>
              <a:rPr lang="en-GB" i="1" dirty="0"/>
              <a:t>Conclusive</a:t>
            </a:r>
            <a:r>
              <a:rPr lang="en-GB" dirty="0"/>
              <a:t>: Follow-up findings (on- and off-site) </a:t>
            </a:r>
            <a:r>
              <a:rPr lang="en-GB" dirty="0" smtClean="0"/>
              <a:t>– take sanctions if not remedied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3161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SI_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FSI_ E</Template>
  <TotalTime>0</TotalTime>
  <Words>1891</Words>
  <Application>Microsoft Office PowerPoint</Application>
  <PresentationFormat>On-screen Show (4:3)</PresentationFormat>
  <Paragraphs>219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FSI_ E</vt:lpstr>
      <vt:lpstr>1_People_images</vt:lpstr>
      <vt:lpstr>2_Buildings_images</vt:lpstr>
      <vt:lpstr>3_Plain</vt:lpstr>
      <vt:lpstr>Early-warning Indicators, Supervisory Intervention and Cross-border Resolution of Insurance Groups</vt:lpstr>
      <vt:lpstr>Agenda</vt:lpstr>
      <vt:lpstr>HIH failure (2001) - Findings</vt:lpstr>
      <vt:lpstr>Palmer Report recommendations (2002)</vt:lpstr>
      <vt:lpstr>Palmer report continued</vt:lpstr>
      <vt:lpstr>Royal Commission recommendations (2003)</vt:lpstr>
      <vt:lpstr>European failures (2002*) – Findings</vt:lpstr>
      <vt:lpstr>Great Financial Crisis - Findings</vt:lpstr>
      <vt:lpstr>IMF recommendations (May 2010)</vt:lpstr>
      <vt:lpstr>IMF recommendations continued - How</vt:lpstr>
      <vt:lpstr>Insurance Core Principles – the tools are there</vt:lpstr>
      <vt:lpstr>Solvency control levels and other triggers</vt:lpstr>
      <vt:lpstr>Early-warning indicators</vt:lpstr>
      <vt:lpstr>Supervisory monitoring tools</vt:lpstr>
      <vt:lpstr>ICP 10 Preventive and Corrective Measures</vt:lpstr>
      <vt:lpstr>Early prevention and detection tools</vt:lpstr>
      <vt:lpstr>Preventive and corrective supervisory measures</vt:lpstr>
      <vt:lpstr>ICP 11 Enforcement </vt:lpstr>
      <vt:lpstr>Enforcement or sanction measures</vt:lpstr>
      <vt:lpstr>Resolution and G-SIIs</vt:lpstr>
      <vt:lpstr>ICP 12 Winding-up and Exit from the Market</vt:lpstr>
      <vt:lpstr>Conclusions</vt:lpstr>
    </vt:vector>
  </TitlesOfParts>
  <Company>Bank for International Settlements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Financial Crises and Preparing for the Next One</dc:title>
  <dc:creator>Lofvendahl, Gunilla</dc:creator>
  <cp:lastModifiedBy>Lofvendahl, Gunilla</cp:lastModifiedBy>
  <cp:revision>37</cp:revision>
  <cp:lastPrinted>2013-10-28T13:47:05Z</cp:lastPrinted>
  <dcterms:created xsi:type="dcterms:W3CDTF">2013-06-28T09:30:54Z</dcterms:created>
  <dcterms:modified xsi:type="dcterms:W3CDTF">2013-10-28T14:34:00Z</dcterms:modified>
</cp:coreProperties>
</file>