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89" r:id="rId3"/>
    <p:sldId id="325" r:id="rId4"/>
    <p:sldId id="304" r:id="rId5"/>
    <p:sldId id="291" r:id="rId6"/>
    <p:sldId id="303" r:id="rId7"/>
    <p:sldId id="317" r:id="rId8"/>
    <p:sldId id="292" r:id="rId9"/>
    <p:sldId id="324" r:id="rId10"/>
    <p:sldId id="319" r:id="rId11"/>
    <p:sldId id="320" r:id="rId12"/>
    <p:sldId id="328" r:id="rId13"/>
    <p:sldId id="321" r:id="rId14"/>
    <p:sldId id="326" r:id="rId15"/>
    <p:sldId id="322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3391" autoAdjust="0"/>
  </p:normalViewPr>
  <p:slideViewPr>
    <p:cSldViewPr>
      <p:cViewPr varScale="1">
        <p:scale>
          <a:sx n="85" d="100"/>
          <a:sy n="85" d="100"/>
        </p:scale>
        <p:origin x="23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F5E29DB-5057-431D-B119-EC3E820BF718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AD11143-39CB-46CC-92D0-D952724A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7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Hurricane/Superstorm</a:t>
            </a:r>
            <a:r>
              <a:rPr lang="en-US" baseline="0" dirty="0" smtClean="0"/>
              <a:t> Sandy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4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3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9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1143-39CB-46CC-92D0-D952724AA7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 rot="5400000">
            <a:off x="-3413760" y="2758440"/>
            <a:ext cx="6903720" cy="1295400"/>
          </a:xfrm>
          <a:prstGeom prst="wave">
            <a:avLst/>
          </a:prstGeom>
          <a:gradFill flip="none" rotWithShape="1">
            <a:gsLst>
              <a:gs pos="0">
                <a:srgbClr val="2D7CBD">
                  <a:shade val="30000"/>
                  <a:satMod val="115000"/>
                </a:srgbClr>
              </a:gs>
              <a:gs pos="50000">
                <a:srgbClr val="2D7CBD">
                  <a:shade val="67500"/>
                  <a:satMod val="115000"/>
                </a:srgbClr>
              </a:gs>
              <a:gs pos="100000">
                <a:srgbClr val="2D7C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1" y="6572056"/>
            <a:ext cx="4250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© 2013 National Association of Insurance Commissioners</a:t>
            </a:r>
          </a:p>
        </p:txBody>
      </p:sp>
    </p:spTree>
    <p:extLst>
      <p:ext uri="{BB962C8B-B14F-4D97-AF65-F5344CB8AC3E}">
        <p14:creationId xmlns:p14="http://schemas.microsoft.com/office/powerpoint/2010/main" val="418778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fld id="{6A12FF5B-1B7E-485C-8142-D4A75C1A9BA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167EDF2-0FBC-4504-A4AC-34A438470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 rot="5400000">
            <a:off x="-3413760" y="2758440"/>
            <a:ext cx="6903720" cy="1295400"/>
          </a:xfrm>
          <a:prstGeom prst="wave">
            <a:avLst/>
          </a:prstGeom>
          <a:gradFill flip="none" rotWithShape="1">
            <a:gsLst>
              <a:gs pos="0">
                <a:srgbClr val="2D7CBD">
                  <a:shade val="30000"/>
                  <a:satMod val="115000"/>
                </a:srgbClr>
              </a:gs>
              <a:gs pos="50000">
                <a:srgbClr val="2D7CBD">
                  <a:shade val="67500"/>
                  <a:satMod val="115000"/>
                </a:srgbClr>
              </a:gs>
              <a:gs pos="100000">
                <a:srgbClr val="2D7C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71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7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8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98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6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68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0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9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0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82774997-E351-4C08-AFD3-34103D79DF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9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0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646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73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86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65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Wave 5"/>
          <p:cNvSpPr/>
          <p:nvPr/>
        </p:nvSpPr>
        <p:spPr>
          <a:xfrm rot="5400000">
            <a:off x="-3542329" y="2887009"/>
            <a:ext cx="6903720" cy="1038262"/>
          </a:xfrm>
          <a:prstGeom prst="wave">
            <a:avLst/>
          </a:prstGeom>
          <a:gradFill flip="none" rotWithShape="1">
            <a:gsLst>
              <a:gs pos="0">
                <a:srgbClr val="2D7CBD">
                  <a:shade val="30000"/>
                  <a:satMod val="115000"/>
                </a:srgbClr>
              </a:gs>
              <a:gs pos="50000">
                <a:srgbClr val="2D7CBD">
                  <a:shade val="67500"/>
                  <a:satMod val="115000"/>
                </a:srgbClr>
              </a:gs>
              <a:gs pos="100000">
                <a:srgbClr val="2D7C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346"/>
            <a:ext cx="25669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7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Haettenschweiler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Wave 5"/>
          <p:cNvSpPr/>
          <p:nvPr/>
        </p:nvSpPr>
        <p:spPr>
          <a:xfrm rot="5400000">
            <a:off x="-3542329" y="2887009"/>
            <a:ext cx="6903720" cy="1038262"/>
          </a:xfrm>
          <a:prstGeom prst="wave">
            <a:avLst/>
          </a:prstGeom>
          <a:gradFill flip="none" rotWithShape="1">
            <a:gsLst>
              <a:gs pos="0">
                <a:srgbClr val="2D7CBD">
                  <a:shade val="30000"/>
                  <a:satMod val="115000"/>
                </a:srgbClr>
              </a:gs>
              <a:gs pos="50000">
                <a:srgbClr val="2D7CBD">
                  <a:shade val="67500"/>
                  <a:satMod val="115000"/>
                </a:srgbClr>
              </a:gs>
              <a:gs pos="100000">
                <a:srgbClr val="2D7CB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1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Haettenschweiler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3200400"/>
            <a:ext cx="8991600" cy="1524000"/>
          </a:xfrm>
        </p:spPr>
        <p:txBody>
          <a:bodyPr>
            <a:noAutofit/>
          </a:bodyPr>
          <a:lstStyle/>
          <a:p>
            <a:pPr algn="ctr"/>
            <a:r>
              <a:rPr lang="en-US" sz="4400" cap="small" dirty="0" smtClean="0">
                <a:latin typeface="+mj-lt"/>
              </a:rPr>
              <a:t>Insurance in the context of principles for sustainable insurance (PSI) of the UN environment program financial initiative, and climate change effects on the insurance industry</a:t>
            </a:r>
            <a:endParaRPr lang="en-US" sz="4400" cap="small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53000"/>
            <a:ext cx="5334000" cy="16002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/>
              <a:t>Mike Kreidler</a:t>
            </a:r>
          </a:p>
          <a:p>
            <a:pPr algn="r"/>
            <a:r>
              <a:rPr lang="en-US" sz="2800" dirty="0" smtClean="0"/>
              <a:t>Washington State </a:t>
            </a:r>
            <a:br>
              <a:rPr lang="en-US" sz="2800" dirty="0" smtClean="0"/>
            </a:br>
            <a:r>
              <a:rPr lang="en-US" sz="2800" dirty="0" smtClean="0"/>
              <a:t>Insurance Commissioner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9795"/>
            <a:ext cx="7924800" cy="733425"/>
          </a:xfrm>
          <a:prstGeom prst="rect">
            <a:avLst/>
          </a:prstGeom>
        </p:spPr>
      </p:pic>
      <p:pic>
        <p:nvPicPr>
          <p:cNvPr id="6" name="Picture 5" descr="Description: Description: NAIC_CIPR_horz_on_whi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0"/>
            <a:ext cx="2971800" cy="990600"/>
          </a:xfrm>
          <a:prstGeom prst="rect">
            <a:avLst/>
          </a:prstGeom>
          <a:solidFill>
            <a:schemeClr val="bg1"/>
          </a:solidFill>
          <a:ln w="15875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908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Climate Risk Disclosure Survey Results</a:t>
            </a:r>
            <a:endParaRPr 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371600"/>
            <a:ext cx="84582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778" y="1143000"/>
            <a:ext cx="8458200" cy="3505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/>
              <a:t>Reporting year 2014 responses, compiled by the California Department of Insurance: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/>
              <a:t>78% of companies</a:t>
            </a:r>
            <a:r>
              <a:rPr lang="en-US" sz="2400" dirty="0" smtClean="0"/>
              <a:t> indicated they </a:t>
            </a:r>
            <a:r>
              <a:rPr lang="en-US" sz="2400" b="1" dirty="0" smtClean="0"/>
              <a:t>have </a:t>
            </a:r>
            <a:r>
              <a:rPr lang="en-US" sz="2400" b="1" dirty="0"/>
              <a:t>a plan </a:t>
            </a:r>
            <a:r>
              <a:rPr lang="en-US" sz="2400" dirty="0"/>
              <a:t>to assess, reduce or mitigate </a:t>
            </a:r>
            <a:r>
              <a:rPr lang="en-US" sz="2400" dirty="0" smtClean="0"/>
              <a:t>emissions.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Only </a:t>
            </a:r>
            <a:r>
              <a:rPr lang="en-US" sz="2400" b="1" dirty="0" smtClean="0"/>
              <a:t>38% of companies </a:t>
            </a:r>
            <a:r>
              <a:rPr lang="en-US" sz="2400" dirty="0" smtClean="0"/>
              <a:t>have </a:t>
            </a:r>
            <a:r>
              <a:rPr lang="en-US" sz="2400" dirty="0"/>
              <a:t>a </a:t>
            </a:r>
            <a:r>
              <a:rPr lang="en-US" sz="2400" b="1" dirty="0"/>
              <a:t>climate change policy </a:t>
            </a:r>
            <a:r>
              <a:rPr lang="en-US" sz="2400" dirty="0"/>
              <a:t>with respect to risk </a:t>
            </a:r>
            <a:r>
              <a:rPr lang="en-US" sz="2400" dirty="0" smtClean="0"/>
              <a:t>and </a:t>
            </a:r>
            <a:r>
              <a:rPr lang="en-US" sz="2400" dirty="0"/>
              <a:t>investment </a:t>
            </a:r>
            <a:r>
              <a:rPr lang="en-US" sz="2400" dirty="0" smtClean="0"/>
              <a:t>management.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/>
              <a:t>73% of companies </a:t>
            </a:r>
            <a:r>
              <a:rPr lang="en-US" sz="2400" dirty="0" smtClean="0"/>
              <a:t>had a process </a:t>
            </a:r>
            <a:r>
              <a:rPr lang="en-US" sz="2400" dirty="0"/>
              <a:t>for </a:t>
            </a:r>
            <a:r>
              <a:rPr lang="en-US" sz="2400" b="1" dirty="0"/>
              <a:t>identifying climate change-related risks </a:t>
            </a:r>
            <a:r>
              <a:rPr lang="en-US" sz="2400" dirty="0"/>
              <a:t>and assessing the degree that they could affect </a:t>
            </a:r>
            <a:r>
              <a:rPr lang="en-US" sz="2400" dirty="0" smtClean="0"/>
              <a:t>business</a:t>
            </a:r>
            <a:r>
              <a:rPr lang="en-US" sz="2400" dirty="0"/>
              <a:t>, including financial implications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/>
              <a:t>77% of companies </a:t>
            </a:r>
            <a:r>
              <a:rPr lang="en-US" sz="2400" dirty="0" smtClean="0"/>
              <a:t>summarized their </a:t>
            </a:r>
            <a:r>
              <a:rPr lang="en-US" sz="2400" b="1" dirty="0" smtClean="0"/>
              <a:t>current </a:t>
            </a:r>
            <a:r>
              <a:rPr lang="en-US" sz="2400" b="1" dirty="0"/>
              <a:t>or anticipated </a:t>
            </a:r>
            <a:r>
              <a:rPr lang="en-US" sz="2400" b="1" dirty="0" smtClean="0"/>
              <a:t>climate </a:t>
            </a:r>
            <a:r>
              <a:rPr lang="en-US" sz="2400" b="1" dirty="0"/>
              <a:t>change </a:t>
            </a:r>
            <a:r>
              <a:rPr lang="en-US" sz="2400" b="1" dirty="0" smtClean="0"/>
              <a:t>risks.</a:t>
            </a:r>
            <a:endParaRPr lang="en-US" sz="2400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5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Climate Risk Disclosure </a:t>
            </a:r>
            <a:r>
              <a:rPr lang="en-US" sz="4000" dirty="0" smtClean="0"/>
              <a:t>Survey Results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latin typeface="+mn-lt"/>
              </a:rPr>
              <a:t>72% of companies </a:t>
            </a:r>
            <a:r>
              <a:rPr lang="en-US" sz="2400" dirty="0">
                <a:latin typeface="+mn-lt"/>
              </a:rPr>
              <a:t>had </a:t>
            </a:r>
            <a:r>
              <a:rPr lang="en-US" sz="2400" b="1" dirty="0">
                <a:latin typeface="+mn-lt"/>
              </a:rPr>
              <a:t>considered the impact of climate change on their investment </a:t>
            </a:r>
            <a:r>
              <a:rPr lang="en-US" sz="2400" b="1" dirty="0" smtClean="0">
                <a:latin typeface="+mn-lt"/>
              </a:rPr>
              <a:t>portfolios</a:t>
            </a:r>
            <a:r>
              <a:rPr lang="en-US" sz="2400" dirty="0" smtClean="0">
                <a:latin typeface="+mn-lt"/>
              </a:rPr>
              <a:t>. </a:t>
            </a:r>
            <a:r>
              <a:rPr lang="en-US" sz="2400" dirty="0">
                <a:latin typeface="+mn-lt"/>
              </a:rPr>
              <a:t>However, </a:t>
            </a:r>
            <a:r>
              <a:rPr lang="en-US" sz="2400" b="1" dirty="0">
                <a:latin typeface="+mn-lt"/>
              </a:rPr>
              <a:t>only 33% of companies</a:t>
            </a:r>
            <a:r>
              <a:rPr lang="en-US" sz="2400" dirty="0">
                <a:latin typeface="+mn-lt"/>
              </a:rPr>
              <a:t> had </a:t>
            </a:r>
            <a:r>
              <a:rPr lang="en-US" sz="2400" b="1" dirty="0">
                <a:latin typeface="+mn-lt"/>
              </a:rPr>
              <a:t>altered their investment strategy </a:t>
            </a:r>
            <a:r>
              <a:rPr lang="en-US" sz="2400" dirty="0">
                <a:latin typeface="+mn-lt"/>
              </a:rPr>
              <a:t>in response to these considerations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latin typeface="+mn-lt"/>
              </a:rPr>
              <a:t>63% of companies</a:t>
            </a:r>
            <a:r>
              <a:rPr lang="en-US" sz="2400" dirty="0">
                <a:latin typeface="+mn-lt"/>
              </a:rPr>
              <a:t> had taken steps to encourage policyholders to reduce the losses caused by climate change-influenced </a:t>
            </a:r>
            <a:r>
              <a:rPr lang="en-US" sz="2400" dirty="0" smtClean="0">
                <a:latin typeface="+mn-lt"/>
              </a:rPr>
              <a:t>events.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+mn-lt"/>
              </a:rPr>
              <a:t>67</a:t>
            </a:r>
            <a:r>
              <a:rPr lang="en-US" sz="2400" b="1" dirty="0">
                <a:latin typeface="+mn-lt"/>
              </a:rPr>
              <a:t>% of companies </a:t>
            </a:r>
            <a:r>
              <a:rPr lang="en-US" sz="2400" dirty="0">
                <a:latin typeface="+mn-lt"/>
              </a:rPr>
              <a:t>had taken steps to </a:t>
            </a:r>
            <a:r>
              <a:rPr lang="en-US" sz="2400" b="1" dirty="0">
                <a:latin typeface="+mn-lt"/>
              </a:rPr>
              <a:t>engage key constituencies </a:t>
            </a:r>
            <a:r>
              <a:rPr lang="en-US" sz="2400" dirty="0">
                <a:latin typeface="+mn-lt"/>
              </a:rPr>
              <a:t>on the topic of climate change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latin typeface="+mn-lt"/>
              </a:rPr>
              <a:t>75% of companies </a:t>
            </a:r>
            <a:r>
              <a:rPr lang="en-US" sz="2400" dirty="0">
                <a:latin typeface="+mn-lt"/>
              </a:rPr>
              <a:t>had </a:t>
            </a:r>
            <a:r>
              <a:rPr lang="en-US" sz="2400" b="1" dirty="0">
                <a:latin typeface="+mn-lt"/>
              </a:rPr>
              <a:t>taken actions to manage the risks </a:t>
            </a:r>
            <a:r>
              <a:rPr lang="en-US" sz="2400" dirty="0">
                <a:latin typeface="+mn-lt"/>
              </a:rPr>
              <a:t>climate change poses including, in general terms, the use of computer modeling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5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Ceres Findings</a:t>
            </a:r>
            <a:endParaRPr lang="en-US" sz="4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371600"/>
            <a:ext cx="84582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534400" cy="505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2500" b="1" dirty="0" smtClean="0"/>
              <a:t>P&amp;C insurers: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 smtClean="0"/>
              <a:t>Climate strategies driven by cost efficiencies and weather-related loss reductions 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 smtClean="0"/>
              <a:t>Property &amp; casualty </a:t>
            </a:r>
            <a:r>
              <a:rPr lang="en-US" sz="2500" dirty="0"/>
              <a:t>insurers were most engaged in mitigating the impact climate change can have on weather-related </a:t>
            </a:r>
            <a:r>
              <a:rPr lang="en-US" sz="2500" dirty="0" smtClean="0"/>
              <a:t>losses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 smtClean="0"/>
              <a:t>Most common loss reduction strategies:</a:t>
            </a:r>
          </a:p>
          <a:p>
            <a:pPr lvl="1">
              <a:spcBef>
                <a:spcPts val="0"/>
              </a:spcBef>
              <a:defRPr/>
            </a:pPr>
            <a:r>
              <a:rPr lang="en-US" sz="2500" dirty="0" smtClean="0"/>
              <a:t>Limiting </a:t>
            </a:r>
            <a:r>
              <a:rPr lang="en-US" sz="2500" dirty="0"/>
              <a:t>geographical and investment catastrophic </a:t>
            </a:r>
            <a:r>
              <a:rPr lang="en-US" sz="2500" dirty="0" smtClean="0"/>
              <a:t>exposure </a:t>
            </a:r>
          </a:p>
          <a:p>
            <a:pPr lvl="1">
              <a:spcBef>
                <a:spcPts val="0"/>
              </a:spcBef>
              <a:defRPr/>
            </a:pPr>
            <a:r>
              <a:rPr lang="en-US" sz="2500" dirty="0"/>
              <a:t>E</a:t>
            </a:r>
            <a:r>
              <a:rPr lang="en-US" sz="2500" dirty="0" smtClean="0"/>
              <a:t>xpanding </a:t>
            </a:r>
            <a:r>
              <a:rPr lang="en-US" sz="2500" dirty="0"/>
              <a:t>exclusions </a:t>
            </a:r>
            <a:endParaRPr lang="en-US" sz="2500" dirty="0" smtClean="0"/>
          </a:p>
          <a:p>
            <a:pPr lvl="1">
              <a:spcBef>
                <a:spcPts val="0"/>
              </a:spcBef>
              <a:defRPr/>
            </a:pPr>
            <a:r>
              <a:rPr lang="en-US" sz="2500" dirty="0" smtClean="0"/>
              <a:t>Defensive </a:t>
            </a:r>
            <a:r>
              <a:rPr lang="en-US" sz="2500" dirty="0"/>
              <a:t>underwriting</a:t>
            </a:r>
            <a:endParaRPr lang="en-US" sz="2500" dirty="0" smtClean="0"/>
          </a:p>
          <a:p>
            <a:pPr>
              <a:spcBef>
                <a:spcPts val="0"/>
              </a:spcBef>
              <a:defRPr/>
            </a:pPr>
            <a:endParaRPr lang="en-US" sz="25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500" b="1" dirty="0" smtClean="0"/>
              <a:t>Life insurers: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/>
              <a:t>Climate </a:t>
            </a:r>
            <a:r>
              <a:rPr lang="en-US" sz="2500" dirty="0" smtClean="0"/>
              <a:t>risk mitigation strategies centered on investments</a:t>
            </a:r>
            <a:endParaRPr lang="en-US" sz="25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240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4" y="58615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What More Can Insurance Regulators Do?</a:t>
            </a:r>
            <a:endParaRPr lang="en-US" sz="4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500" y="1066800"/>
            <a:ext cx="8839200" cy="505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1219200"/>
            <a:ext cx="8572500" cy="505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1610" y="1066800"/>
            <a:ext cx="8572500" cy="35663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Adopt statutes and rules that require insurance companies to specifically address climate change risks related to investments 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Conduct stress </a:t>
            </a:r>
            <a:r>
              <a:rPr lang="en-US" sz="2400" dirty="0"/>
              <a:t>tests for insurers’ investment portfolios that focus on carbon-related </a:t>
            </a:r>
            <a:r>
              <a:rPr lang="en-US" sz="2400" dirty="0" smtClean="0"/>
              <a:t>investments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Establish investment </a:t>
            </a:r>
            <a:r>
              <a:rPr lang="en-US" sz="2400" dirty="0"/>
              <a:t>categories that emphasize low-carbon/green </a:t>
            </a:r>
            <a:r>
              <a:rPr lang="en-US" sz="2400" dirty="0" smtClean="0"/>
              <a:t>investments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Rate insurers’ portfolios in fossil fuels as </a:t>
            </a:r>
            <a:r>
              <a:rPr lang="en-US" sz="2400" dirty="0" smtClean="0"/>
              <a:t>high-risk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Encourage/require insurers </a:t>
            </a:r>
            <a:r>
              <a:rPr lang="en-US" sz="2400" dirty="0" smtClean="0"/>
              <a:t>to adopt </a:t>
            </a:r>
            <a:r>
              <a:rPr lang="en-US" sz="2400" dirty="0"/>
              <a:t>a prudent person investment standard (Washington state, 2012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lvl="1" indent="-342900">
              <a:spcBef>
                <a:spcPts val="0"/>
              </a:spcBef>
              <a:defRPr/>
            </a:pPr>
            <a:endParaRPr lang="en-US" sz="2300" dirty="0" smtClean="0"/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0779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Setting the Stage for Climate Action</a:t>
            </a:r>
            <a:endParaRPr lang="en-US" sz="4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1989" y="1142999"/>
            <a:ext cx="82296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371600"/>
            <a:ext cx="84582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500" y="1066800"/>
            <a:ext cx="8839200" cy="505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1219200"/>
            <a:ext cx="8572500" cy="505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/>
              <a:t>September 2013: </a:t>
            </a:r>
            <a:r>
              <a:rPr lang="en-US" sz="2800" dirty="0" smtClean="0"/>
              <a:t>The U.S. Environmental </a:t>
            </a:r>
            <a:r>
              <a:rPr lang="en-US" sz="2800" dirty="0"/>
              <a:t>Protection Agency (EPA) proposed carbon standards for new power plants 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/>
              <a:t>November 2014: </a:t>
            </a:r>
            <a:r>
              <a:rPr lang="en-US" sz="2800" dirty="0" smtClean="0"/>
              <a:t>U.S</a:t>
            </a:r>
            <a:r>
              <a:rPr lang="en-US" sz="2800" dirty="0"/>
              <a:t>. and China issued a bilateral announcement to jointly reduce </a:t>
            </a:r>
            <a:r>
              <a:rPr lang="en-US" sz="2800" dirty="0" smtClean="0"/>
              <a:t>emissions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/>
              <a:t>September 2015: </a:t>
            </a:r>
            <a:r>
              <a:rPr lang="en-US" sz="2800" dirty="0" smtClean="0"/>
              <a:t>U.S</a:t>
            </a:r>
            <a:r>
              <a:rPr lang="en-US" sz="2800" dirty="0"/>
              <a:t>. and China </a:t>
            </a:r>
            <a:r>
              <a:rPr lang="en-US" sz="2800" dirty="0" smtClean="0"/>
              <a:t>issued </a:t>
            </a:r>
            <a:r>
              <a:rPr lang="en-US" sz="2800" dirty="0"/>
              <a:t>a Joint Presidential Statement of Climate </a:t>
            </a:r>
            <a:r>
              <a:rPr lang="en-US" sz="2800" dirty="0" smtClean="0"/>
              <a:t>Change, setting </a:t>
            </a:r>
            <a:r>
              <a:rPr lang="en-US" sz="2800" dirty="0"/>
              <a:t>common goals for an agreement at </a:t>
            </a:r>
            <a:r>
              <a:rPr lang="en-US" sz="2800" dirty="0" smtClean="0"/>
              <a:t>COP21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 smtClean="0"/>
              <a:t>December 2015:</a:t>
            </a:r>
            <a:r>
              <a:rPr lang="en-US" sz="2800" dirty="0" smtClean="0"/>
              <a:t> U.S</a:t>
            </a:r>
            <a:r>
              <a:rPr lang="en-US" sz="2800" dirty="0"/>
              <a:t>. Commitment to Paris Accord largely based on lower carbon emissions from power </a:t>
            </a:r>
            <a:r>
              <a:rPr lang="en-US" sz="2800" dirty="0" smtClean="0"/>
              <a:t>plants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08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oaanews.noaa.gov/stories2013/images/sandy_goe_2012302_1745_l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99" y="-160118"/>
            <a:ext cx="11048999" cy="710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-160118"/>
            <a:ext cx="800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cap="small" dirty="0" err="1" smtClean="0">
                <a:solidFill>
                  <a:schemeClr val="bg2"/>
                </a:solidFill>
              </a:rPr>
              <a:t>Superstorm</a:t>
            </a:r>
            <a:r>
              <a:rPr lang="en-US" sz="4200" b="1" cap="small" dirty="0" smtClean="0">
                <a:solidFill>
                  <a:schemeClr val="bg2"/>
                </a:solidFill>
              </a:rPr>
              <a:t> sandy 2012</a:t>
            </a:r>
            <a:endParaRPr lang="en-US" sz="4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dirty="0"/>
              <a:t>C</a:t>
            </a:r>
            <a:r>
              <a:rPr lang="en-US" dirty="0" smtClean="0"/>
              <a:t>limate Change Risks to Insurers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Climate change has the potential to impact nearly every segment of the insurance industry, including:</a:t>
            </a:r>
          </a:p>
          <a:p>
            <a:pPr lvl="1"/>
            <a:r>
              <a:rPr lang="en-US" dirty="0"/>
              <a:t>Property, crops and livestock </a:t>
            </a:r>
          </a:p>
          <a:p>
            <a:pPr lvl="1"/>
            <a:r>
              <a:rPr lang="en-US" dirty="0"/>
              <a:t>Health and life </a:t>
            </a:r>
          </a:p>
          <a:p>
            <a:pPr lvl="1"/>
            <a:r>
              <a:rPr lang="en-US" dirty="0"/>
              <a:t>Business interruption</a:t>
            </a:r>
          </a:p>
          <a:p>
            <a:pPr lvl="1"/>
            <a:r>
              <a:rPr lang="en-US" dirty="0" smtClean="0"/>
              <a:t>Directors &amp; officers liability (D&amp;O)</a:t>
            </a:r>
            <a:endParaRPr lang="en-US" dirty="0"/>
          </a:p>
          <a:p>
            <a:pPr lvl="1"/>
            <a:r>
              <a:rPr lang="en-US" dirty="0"/>
              <a:t>Pollution liability</a:t>
            </a:r>
          </a:p>
          <a:p>
            <a:pPr lvl="1"/>
            <a:r>
              <a:rPr lang="en-US" dirty="0"/>
              <a:t>Breakdown in backwards-looking cat models and actuarial assumptions</a:t>
            </a:r>
          </a:p>
          <a:p>
            <a:pPr lvl="1"/>
            <a:r>
              <a:rPr lang="en-US" dirty="0"/>
              <a:t>Invested assets</a:t>
            </a:r>
          </a:p>
        </p:txBody>
      </p:sp>
    </p:spTree>
    <p:extLst>
      <p:ext uri="{BB962C8B-B14F-4D97-AF65-F5344CB8AC3E}">
        <p14:creationId xmlns:p14="http://schemas.microsoft.com/office/powerpoint/2010/main" val="41762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Key Insurance Regulatory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Ensure availability and affordability of insurance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Conduct financial examinations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Encourage enterprise risk management </a:t>
            </a:r>
            <a:r>
              <a:rPr lang="en-US" sz="2400" dirty="0"/>
              <a:t>p</a:t>
            </a:r>
            <a:r>
              <a:rPr lang="en-US" sz="2400" dirty="0" smtClean="0"/>
              <a:t>rinciples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Own-Risk Solvency </a:t>
            </a:r>
            <a:r>
              <a:rPr lang="en-US" sz="2400" dirty="0" smtClean="0"/>
              <a:t>Assessment (ORSA)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Promote strong building codes </a:t>
            </a:r>
            <a:r>
              <a:rPr lang="en-US" sz="2400" dirty="0"/>
              <a:t>and </a:t>
            </a:r>
            <a:r>
              <a:rPr lang="en-US" sz="2400" dirty="0" smtClean="0"/>
              <a:t>loss-mitigation efforts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Collect data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Disclosures and reporting requirements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8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For Insurers, Climate Change is an</a:t>
            </a:r>
            <a:br>
              <a:rPr lang="en-US" dirty="0"/>
            </a:br>
            <a:r>
              <a:rPr lang="en-US" dirty="0"/>
              <a:t>Emerging Risk to be Managed...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1011" y="1898915"/>
            <a:ext cx="4038600" cy="4525963"/>
          </a:xfrm>
        </p:spPr>
        <p:txBody>
          <a:bodyPr/>
          <a:lstStyle/>
          <a:p>
            <a:r>
              <a:rPr lang="en-US" sz="2400" b="1" dirty="0"/>
              <a:t>Insurers are....</a:t>
            </a:r>
          </a:p>
          <a:p>
            <a:pPr lvl="1"/>
            <a:r>
              <a:rPr lang="en-US" sz="2000" dirty="0"/>
              <a:t>Messengers</a:t>
            </a:r>
          </a:p>
          <a:p>
            <a:pPr lvl="1"/>
            <a:r>
              <a:rPr lang="en-US" sz="2000" dirty="0"/>
              <a:t>Integrators</a:t>
            </a:r>
          </a:p>
          <a:p>
            <a:pPr lvl="1"/>
            <a:r>
              <a:rPr lang="en-US" sz="2000" dirty="0"/>
              <a:t>Risk assessors</a:t>
            </a:r>
          </a:p>
          <a:p>
            <a:pPr lvl="1"/>
            <a:r>
              <a:rPr lang="en-US" sz="2000" dirty="0"/>
              <a:t>Risk managers</a:t>
            </a:r>
          </a:p>
          <a:p>
            <a:r>
              <a:rPr lang="en-US" sz="2400" b="1" dirty="0"/>
              <a:t>but...</a:t>
            </a:r>
          </a:p>
          <a:p>
            <a:pPr lvl="1"/>
            <a:r>
              <a:rPr lang="en-US" sz="2000" dirty="0"/>
              <a:t>Vulnerable</a:t>
            </a:r>
          </a:p>
          <a:p>
            <a:pPr lvl="1"/>
            <a:r>
              <a:rPr lang="en-US" sz="2000" dirty="0"/>
              <a:t>Flying partly blind</a:t>
            </a:r>
          </a:p>
          <a:p>
            <a:pPr lvl="1"/>
            <a:r>
              <a:rPr lang="en-US" sz="2000" dirty="0"/>
              <a:t>Selective</a:t>
            </a:r>
          </a:p>
          <a:p>
            <a:r>
              <a:rPr lang="en-US" sz="2400" b="1" i="1" dirty="0"/>
              <a:t>and</a:t>
            </a:r>
            <a:r>
              <a:rPr lang="en-US" sz="2400" b="1" dirty="0"/>
              <a:t>....</a:t>
            </a:r>
          </a:p>
          <a:p>
            <a:pPr lvl="1"/>
            <a:r>
              <a:rPr lang="en-US" sz="2000" dirty="0"/>
              <a:t>Part of the solution</a:t>
            </a:r>
          </a:p>
          <a:p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3238500" cy="3210820"/>
          </a:xfrm>
          <a:noFill/>
        </p:spPr>
      </p:pic>
    </p:spTree>
    <p:extLst>
      <p:ext uri="{BB962C8B-B14F-4D97-AF65-F5344CB8AC3E}">
        <p14:creationId xmlns:p14="http://schemas.microsoft.com/office/powerpoint/2010/main" val="34845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Insurers’ Investments</a:t>
            </a:r>
            <a:endParaRPr lang="en-US" sz="4000" i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Risks to insurers’ investments:</a:t>
            </a:r>
          </a:p>
          <a:p>
            <a:r>
              <a:rPr lang="en-US" dirty="0" smtClean="0"/>
              <a:t>Stranded assets</a:t>
            </a:r>
          </a:p>
          <a:p>
            <a:r>
              <a:rPr lang="en-US" dirty="0" smtClean="0"/>
              <a:t>Economic volatility</a:t>
            </a:r>
          </a:p>
          <a:p>
            <a:r>
              <a:rPr lang="en-US" dirty="0" smtClean="0"/>
              <a:t>Reputational risks</a:t>
            </a:r>
          </a:p>
          <a:p>
            <a:r>
              <a:rPr lang="en-US" dirty="0" smtClean="0"/>
              <a:t>Clean </a:t>
            </a:r>
            <a:r>
              <a:rPr lang="en-US" dirty="0"/>
              <a:t>and </a:t>
            </a:r>
            <a:r>
              <a:rPr lang="en-US" dirty="0" smtClean="0"/>
              <a:t>renewable </a:t>
            </a:r>
            <a:r>
              <a:rPr lang="en-US" dirty="0"/>
              <a:t>t</a:t>
            </a:r>
            <a:r>
              <a:rPr lang="en-US" dirty="0" smtClean="0"/>
              <a:t>echnologies</a:t>
            </a:r>
          </a:p>
          <a:p>
            <a:r>
              <a:rPr lang="en-US" dirty="0" smtClean="0"/>
              <a:t>Energy efficiency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Incentivize Innovation, Mitigation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8667"/>
            <a:ext cx="84582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dirty="0" smtClean="0"/>
              <a:t>Loss </a:t>
            </a:r>
            <a:r>
              <a:rPr lang="en-US" dirty="0"/>
              <a:t>prevention </a:t>
            </a: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Strong </a:t>
            </a:r>
            <a:r>
              <a:rPr lang="en-US" dirty="0"/>
              <a:t>building </a:t>
            </a:r>
            <a:r>
              <a:rPr lang="en-US" dirty="0" smtClean="0"/>
              <a:t>codes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Effective land-use </a:t>
            </a:r>
            <a:r>
              <a:rPr lang="en-US" dirty="0"/>
              <a:t>planning </a:t>
            </a: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Policyholder education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New modeling techniques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Developing </a:t>
            </a:r>
            <a:r>
              <a:rPr lang="en-US" dirty="0"/>
              <a:t>new products </a:t>
            </a:r>
            <a:endParaRPr lang="en-US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G</a:t>
            </a:r>
            <a:r>
              <a:rPr lang="en-US" sz="3200" dirty="0" smtClean="0"/>
              <a:t>reen </a:t>
            </a:r>
            <a:r>
              <a:rPr lang="en-US" sz="3200" dirty="0"/>
              <a:t>building components </a:t>
            </a:r>
            <a:endParaRPr lang="en-US" sz="3200" dirty="0" smtClean="0"/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 smtClean="0"/>
              <a:t>Usage-based auto insurance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200" dirty="0" smtClean="0"/>
              <a:t>Pricing incentives for policyholder mitigation</a:t>
            </a:r>
          </a:p>
        </p:txBody>
      </p:sp>
    </p:spTree>
    <p:extLst>
      <p:ext uri="{BB962C8B-B14F-4D97-AF65-F5344CB8AC3E}">
        <p14:creationId xmlns:p14="http://schemas.microsoft.com/office/powerpoint/2010/main" val="9355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Risk-Assessment Tools</a:t>
            </a:r>
            <a:endParaRPr lang="en-US" sz="4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500" y="1066800"/>
            <a:ext cx="8839200" cy="505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1219200"/>
            <a:ext cx="8572500" cy="5059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7185" y="990599"/>
            <a:ext cx="8305800" cy="5364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600" b="1" dirty="0" smtClean="0"/>
              <a:t>Own-Risk Solvency Assessment (ORSA)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000" dirty="0" smtClean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Should reflect insurer’s specific risk assessment and appetite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Regulators set goals, but do not dictate how insurers reach them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dirty="0" smtClean="0"/>
              <a:t>Financial examinations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Recent additions to Financial </a:t>
            </a:r>
            <a:r>
              <a:rPr lang="en-US" dirty="0"/>
              <a:t>Condition Examiners </a:t>
            </a:r>
            <a:r>
              <a:rPr lang="en-US" dirty="0" smtClean="0"/>
              <a:t>Handbook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Provide </a:t>
            </a:r>
            <a:r>
              <a:rPr lang="en-US" dirty="0"/>
              <a:t>an examination framework for climate risks and their impact on how an insurer invests its assets and prices its products</a:t>
            </a:r>
          </a:p>
          <a:p>
            <a:pPr>
              <a:spcBef>
                <a:spcPts val="0"/>
              </a:spcBef>
              <a:defRPr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8941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Climate Risk Disclosure Survey</a:t>
            </a:r>
            <a:endParaRPr lang="en-US" sz="4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371600"/>
            <a:ext cx="84582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7118" y="1108686"/>
            <a:ext cx="8288215" cy="50174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8 questions for insurers that </a:t>
            </a:r>
            <a:r>
              <a:rPr lang="en-US" sz="2800" dirty="0"/>
              <a:t>assess insurer strategy and preparedness in the areas of </a:t>
            </a:r>
            <a:r>
              <a:rPr lang="en-US" sz="2800" dirty="0" smtClean="0"/>
              <a:t>investments, </a:t>
            </a:r>
            <a:r>
              <a:rPr lang="en-US" sz="2800" dirty="0"/>
              <a:t>mitigation, financial solvency (risk management), emissions/carbon footprint and engaging consumers. </a:t>
            </a:r>
            <a:r>
              <a:rPr lang="en-US" sz="2800" dirty="0" smtClean="0"/>
              <a:t>Premium </a:t>
            </a:r>
            <a:r>
              <a:rPr lang="en-US" sz="2800" dirty="0"/>
              <a:t>threshold is $100 million in direct written premium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/>
              <a:t>Five state regulators participated in the 2015 survey, led by California. Other state regulators gather information through financial examinations, but it’s not reported publicly. 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 smtClean="0"/>
              <a:t>If more </a:t>
            </a:r>
            <a:r>
              <a:rPr lang="en-US" sz="2800" b="1" dirty="0"/>
              <a:t>states </a:t>
            </a:r>
            <a:r>
              <a:rPr lang="en-US" sz="2800" b="1" dirty="0" smtClean="0"/>
              <a:t>join </a:t>
            </a:r>
            <a:r>
              <a:rPr lang="en-US" sz="2800" b="1" dirty="0"/>
              <a:t>the survey, </a:t>
            </a:r>
            <a:r>
              <a:rPr lang="en-US" sz="2800" b="1" dirty="0" smtClean="0"/>
              <a:t>more </a:t>
            </a:r>
            <a:r>
              <a:rPr lang="en-US" sz="2800" b="1" dirty="0"/>
              <a:t>insurers </a:t>
            </a:r>
            <a:r>
              <a:rPr lang="en-US" sz="2800" b="1" dirty="0" smtClean="0"/>
              <a:t>will be prepared to publicly discuss their climate risks.</a:t>
            </a:r>
            <a:endParaRPr lang="en-US" sz="2800" dirty="0" smtClean="0"/>
          </a:p>
          <a:p>
            <a:pPr>
              <a:spcBef>
                <a:spcPts val="0"/>
              </a:spcBef>
              <a:defRPr/>
            </a:pPr>
            <a:endParaRPr lang="en-US" sz="2800" dirty="0" smtClean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090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IC Overview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7CBD"/>
      </a:accent1>
      <a:accent2>
        <a:srgbClr val="CC0066"/>
      </a:accent2>
      <a:accent3>
        <a:srgbClr val="FFC000"/>
      </a:accent3>
      <a:accent4>
        <a:srgbClr val="5C5648"/>
      </a:accent4>
      <a:accent5>
        <a:srgbClr val="00B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 Template Silver Background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7CBD"/>
      </a:accent1>
      <a:accent2>
        <a:srgbClr val="CC0066"/>
      </a:accent2>
      <a:accent3>
        <a:srgbClr val="FFC000"/>
      </a:accent3>
      <a:accent4>
        <a:srgbClr val="5C5648"/>
      </a:accent4>
      <a:accent5>
        <a:srgbClr val="00B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NAIC Overview</Template>
  <TotalTime>1820</TotalTime>
  <Words>774</Words>
  <Application>Microsoft Office PowerPoint</Application>
  <PresentationFormat>On-screen Show (4:3)</PresentationFormat>
  <Paragraphs>139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Haettenschweiler</vt:lpstr>
      <vt:lpstr>Wingdings</vt:lpstr>
      <vt:lpstr>NAIC Overview</vt:lpstr>
      <vt:lpstr>1_Slide Template Silver Background</vt:lpstr>
      <vt:lpstr>Insurance in the context of principles for sustainable insurance (PSI) of the UN environment program financial initiative, and climate change effects on the insurance industry</vt:lpstr>
      <vt:lpstr>PowerPoint Presentation</vt:lpstr>
      <vt:lpstr>Climate Change Risks to Insurers</vt:lpstr>
      <vt:lpstr>Key Insurance Regulatory Goals</vt:lpstr>
      <vt:lpstr>For Insurers, Climate Change is an Emerging Risk to be Managed...</vt:lpstr>
      <vt:lpstr>Insurers’ Investments</vt:lpstr>
      <vt:lpstr>Incentivize Innovation, Mitigation</vt:lpstr>
      <vt:lpstr>Risk-Assessment Tools</vt:lpstr>
      <vt:lpstr>Climate Risk Disclosure Survey</vt:lpstr>
      <vt:lpstr>Climate Risk Disclosure Survey Results</vt:lpstr>
      <vt:lpstr>Climate Risk Disclosure Survey Results</vt:lpstr>
      <vt:lpstr>Ceres Findings</vt:lpstr>
      <vt:lpstr>What More Can Insurance Regulators Do?</vt:lpstr>
      <vt:lpstr>Setting the Stage for Climate Action</vt:lpstr>
    </vt:vector>
  </TitlesOfParts>
  <Company>NAIC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Severe Weather</dc:title>
  <dc:creator>July 27 edits</dc:creator>
  <cp:lastModifiedBy>Valandra, Steve (OIC)</cp:lastModifiedBy>
  <cp:revision>105</cp:revision>
  <cp:lastPrinted>2013-05-13T21:09:45Z</cp:lastPrinted>
  <dcterms:created xsi:type="dcterms:W3CDTF">2013-05-01T14:29:56Z</dcterms:created>
  <dcterms:modified xsi:type="dcterms:W3CDTF">2016-04-13T23:16:07Z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448171208</vt:i4>
  </property>
  <property fmtid="{D5CDD505-2E9C-101B-9397-08002B2CF9AE}" pid="3" name="_NewReviewCycle">
    <vt:lpwstr/>
  </property>
  <property fmtid="{D5CDD505-2E9C-101B-9397-08002B2CF9AE}" pid="4" name="_EmailSubject">
    <vt:lpwstr>Presentaciones Conferencia Anual de Assal Brasil</vt:lpwstr>
  </property>
  <property fmtid="{D5CDD505-2E9C-101B-9397-08002B2CF9AE}" pid="5" name="_AuthorEmail">
    <vt:lpwstr>ESarper@naic.org</vt:lpwstr>
  </property>
  <property fmtid="{D5CDD505-2E9C-101B-9397-08002B2CF9AE}" pid="6" name="_AuthorEmailDisplayName">
    <vt:lpwstr>Sarper, Ekrem</vt:lpwstr>
  </property>
  <property fmtid="{D5CDD505-2E9C-101B-9397-08002B2CF9AE}" pid="7" name="_PreviousAdHocReviewCycleID">
    <vt:i4>448171208</vt:i4>
  </property>
</Properties>
</file>