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339" r:id="rId2"/>
    <p:sldId id="1670" r:id="rId3"/>
    <p:sldId id="1898" r:id="rId4"/>
    <p:sldId id="2091" r:id="rId5"/>
    <p:sldId id="2100" r:id="rId6"/>
    <p:sldId id="2047" r:id="rId7"/>
    <p:sldId id="1679" r:id="rId8"/>
    <p:sldId id="2056" r:id="rId9"/>
    <p:sldId id="2000" r:id="rId10"/>
    <p:sldId id="2001" r:id="rId11"/>
    <p:sldId id="2080" r:id="rId12"/>
    <p:sldId id="2078" r:id="rId13"/>
    <p:sldId id="1513" r:id="rId14"/>
    <p:sldId id="1911" r:id="rId15"/>
    <p:sldId id="1652" r:id="rId16"/>
    <p:sldId id="1867" r:id="rId17"/>
    <p:sldId id="2051" r:id="rId18"/>
    <p:sldId id="1937" r:id="rId19"/>
    <p:sldId id="2053" r:id="rId20"/>
    <p:sldId id="1999" r:id="rId21"/>
    <p:sldId id="1834" r:id="rId22"/>
    <p:sldId id="1587" r:id="rId23"/>
    <p:sldId id="1868" r:id="rId24"/>
    <p:sldId id="1969" r:id="rId25"/>
    <p:sldId id="1971" r:id="rId26"/>
    <p:sldId id="2057" r:id="rId27"/>
    <p:sldId id="2058" r:id="rId28"/>
    <p:sldId id="1960" r:id="rId29"/>
    <p:sldId id="1509" r:id="rId30"/>
    <p:sldId id="1822" r:id="rId31"/>
    <p:sldId id="2067" r:id="rId32"/>
    <p:sldId id="2093" r:id="rId33"/>
    <p:sldId id="2095" r:id="rId34"/>
    <p:sldId id="2060" r:id="rId35"/>
    <p:sldId id="2062" r:id="rId36"/>
    <p:sldId id="2063" r:id="rId37"/>
    <p:sldId id="2092" r:id="rId38"/>
    <p:sldId id="1700" r:id="rId39"/>
    <p:sldId id="2065" r:id="rId4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99CC"/>
    <a:srgbClr val="C0C0C0"/>
    <a:srgbClr val="02376C"/>
    <a:srgbClr val="FFCC00"/>
    <a:srgbClr val="003366"/>
    <a:srgbClr val="212181"/>
    <a:srgbClr val="262696"/>
    <a:srgbClr val="FF99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23986" autoAdjust="0"/>
    <p:restoredTop sz="94627" autoAdjust="0"/>
  </p:normalViewPr>
  <p:slideViewPr>
    <p:cSldViewPr>
      <p:cViewPr>
        <p:scale>
          <a:sx n="108" d="100"/>
          <a:sy n="108" d="100"/>
        </p:scale>
        <p:origin x="-2320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942" y="20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11142-B93C-42E4-8C3E-73A09602DE75}" type="doc">
      <dgm:prSet loTypeId="urn:microsoft.com/office/officeart/2005/8/layout/pyramid4" loCatId="relationship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CAF5237D-69C3-4182-9F2B-BA2D502D268F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700" b="1" i="0" dirty="0" smtClean="0">
              <a:latin typeface="Arial" pitchFamily="34" charset="0"/>
              <a:cs typeface="Arial" pitchFamily="34" charset="0"/>
            </a:rPr>
            <a:t>Risk carrier role </a:t>
          </a:r>
        </a:p>
        <a:p>
          <a:r>
            <a:rPr lang="en-US" sz="1400" b="0" i="0" dirty="0" smtClean="0">
              <a:latin typeface="Arial" pitchFamily="34" charset="0"/>
              <a:cs typeface="Arial" pitchFamily="34" charset="0"/>
            </a:rPr>
            <a:t>(financial risk management)</a:t>
          </a:r>
        </a:p>
      </dgm:t>
    </dgm:pt>
    <dgm:pt modelId="{B64C8307-6A8C-4C8C-8513-C45379A83927}" type="parTrans" cxnId="{2FE177F7-B8A5-4F61-A58E-863DD2FE9716}">
      <dgm:prSet/>
      <dgm:spPr/>
      <dgm:t>
        <a:bodyPr/>
        <a:lstStyle/>
        <a:p>
          <a:endParaRPr lang="en-GB"/>
        </a:p>
      </dgm:t>
    </dgm:pt>
    <dgm:pt modelId="{CB610EA3-8A80-4B2C-882F-A86FC240B25E}" type="sibTrans" cxnId="{2FE177F7-B8A5-4F61-A58E-863DD2FE9716}">
      <dgm:prSet/>
      <dgm:spPr/>
      <dgm:t>
        <a:bodyPr/>
        <a:lstStyle/>
        <a:p>
          <a:endParaRPr lang="en-GB"/>
        </a:p>
      </dgm:t>
    </dgm:pt>
    <dgm:pt modelId="{B09D84CC-7D31-469B-A96B-FD87E5DF4E70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700" b="1" dirty="0" smtClean="0">
              <a:latin typeface="Arial" pitchFamily="34" charset="0"/>
              <a:cs typeface="Arial" pitchFamily="34" charset="0"/>
            </a:rPr>
            <a:t>Risk manager role</a:t>
          </a:r>
          <a:r>
            <a:rPr lang="en-US" sz="1700" b="0" dirty="0" smtClean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sz="1400" b="0" dirty="0" smtClean="0">
              <a:latin typeface="Arial" pitchFamily="34" charset="0"/>
              <a:cs typeface="Arial" pitchFamily="34" charset="0"/>
            </a:rPr>
            <a:t>(physical risk management</a:t>
          </a:r>
          <a:r>
            <a:rPr lang="en-US" sz="1700" b="0" dirty="0" smtClean="0">
              <a:latin typeface="Arial" pitchFamily="34" charset="0"/>
              <a:cs typeface="Arial" pitchFamily="34" charset="0"/>
            </a:rPr>
            <a:t>)</a:t>
          </a:r>
          <a:endParaRPr lang="en-GB" sz="1700" b="0" dirty="0">
            <a:latin typeface="Arial" pitchFamily="34" charset="0"/>
            <a:cs typeface="Arial" pitchFamily="34" charset="0"/>
          </a:endParaRPr>
        </a:p>
      </dgm:t>
    </dgm:pt>
    <dgm:pt modelId="{F7E9986E-5000-48A5-9F4D-6F1F31A66E99}" type="parTrans" cxnId="{F7C96496-B82E-4F7B-98D3-1E3369E71F1D}">
      <dgm:prSet/>
      <dgm:spPr/>
      <dgm:t>
        <a:bodyPr/>
        <a:lstStyle/>
        <a:p>
          <a:endParaRPr lang="en-GB"/>
        </a:p>
      </dgm:t>
    </dgm:pt>
    <dgm:pt modelId="{3C65C032-68DC-4736-81A6-C41F0CA1B81E}" type="sibTrans" cxnId="{F7C96496-B82E-4F7B-98D3-1E3369E71F1D}">
      <dgm:prSet/>
      <dgm:spPr/>
      <dgm:t>
        <a:bodyPr/>
        <a:lstStyle/>
        <a:p>
          <a:endParaRPr lang="en-GB"/>
        </a:p>
      </dgm:t>
    </dgm:pt>
    <dgm:pt modelId="{5E3673B8-EE84-4752-AFAB-228BEA290B3B}">
      <dgm:prSet phldrT="[Text]" custT="1"/>
      <dgm:spPr>
        <a:solidFill>
          <a:srgbClr val="00664D">
            <a:alpha val="60000"/>
          </a:srgbClr>
        </a:solidFill>
      </dgm:spPr>
      <dgm:t>
        <a:bodyPr/>
        <a:lstStyle/>
        <a:p>
          <a:r>
            <a:rPr lang="en-GB" sz="1400" b="1" dirty="0" smtClean="0">
              <a:latin typeface="Arial" pitchFamily="34" charset="0"/>
              <a:cs typeface="Arial" pitchFamily="34" charset="0"/>
            </a:rPr>
            <a:t>Sustainable development challenges &amp; opportunities</a:t>
          </a:r>
          <a:endParaRPr lang="en-GB" sz="1400" b="1" dirty="0">
            <a:latin typeface="Arial" pitchFamily="34" charset="0"/>
            <a:cs typeface="Arial" pitchFamily="34" charset="0"/>
          </a:endParaRPr>
        </a:p>
      </dgm:t>
    </dgm:pt>
    <dgm:pt modelId="{9C8897BB-2EEA-4654-A160-670E9CC3BBD3}" type="parTrans" cxnId="{CC704DAC-CF65-4CC5-8E5B-64377DCDC7DF}">
      <dgm:prSet/>
      <dgm:spPr/>
      <dgm:t>
        <a:bodyPr/>
        <a:lstStyle/>
        <a:p>
          <a:endParaRPr lang="en-GB"/>
        </a:p>
      </dgm:t>
    </dgm:pt>
    <dgm:pt modelId="{4957E4C4-25D7-40FD-A02D-C68B7F2B0B12}" type="sibTrans" cxnId="{CC704DAC-CF65-4CC5-8E5B-64377DCDC7DF}">
      <dgm:prSet/>
      <dgm:spPr/>
      <dgm:t>
        <a:bodyPr/>
        <a:lstStyle/>
        <a:p>
          <a:endParaRPr lang="en-GB"/>
        </a:p>
      </dgm:t>
    </dgm:pt>
    <dgm:pt modelId="{56A29DA1-969B-4BF6-B1DF-E57D11885D0D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700" b="1" dirty="0" smtClean="0">
              <a:latin typeface="Arial" pitchFamily="34" charset="0"/>
              <a:cs typeface="Arial" pitchFamily="34" charset="0"/>
            </a:rPr>
            <a:t>Investor role</a:t>
          </a:r>
          <a:r>
            <a:rPr lang="en-US" sz="1800" b="0" dirty="0" smtClean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sz="1400" b="0" dirty="0" smtClean="0">
              <a:latin typeface="Arial" pitchFamily="34" charset="0"/>
              <a:cs typeface="Arial" pitchFamily="34" charset="0"/>
            </a:rPr>
            <a:t>(asset management)</a:t>
          </a:r>
          <a:endParaRPr lang="en-GB" sz="1400" b="0" dirty="0">
            <a:latin typeface="Arial" pitchFamily="34" charset="0"/>
            <a:cs typeface="Arial" pitchFamily="34" charset="0"/>
          </a:endParaRPr>
        </a:p>
      </dgm:t>
    </dgm:pt>
    <dgm:pt modelId="{B8FAED00-F456-4E42-8C2C-70159B13E3DA}" type="parTrans" cxnId="{A764EBA2-F561-4002-96FF-903AD1EF7F2F}">
      <dgm:prSet/>
      <dgm:spPr/>
      <dgm:t>
        <a:bodyPr/>
        <a:lstStyle/>
        <a:p>
          <a:endParaRPr lang="en-GB"/>
        </a:p>
      </dgm:t>
    </dgm:pt>
    <dgm:pt modelId="{7FF62DF9-4D65-4BA8-9B30-47AD7363DEBD}" type="sibTrans" cxnId="{A764EBA2-F561-4002-96FF-903AD1EF7F2F}">
      <dgm:prSet/>
      <dgm:spPr/>
      <dgm:t>
        <a:bodyPr/>
        <a:lstStyle/>
        <a:p>
          <a:endParaRPr lang="en-GB"/>
        </a:p>
      </dgm:t>
    </dgm:pt>
    <dgm:pt modelId="{A85F8216-A1A2-425A-9CDB-80166785415B}" type="pres">
      <dgm:prSet presAssocID="{34511142-B93C-42E4-8C3E-73A09602DE7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5D067-C955-4159-8F11-5ABB8D1143BD}" type="pres">
      <dgm:prSet presAssocID="{34511142-B93C-42E4-8C3E-73A09602DE75}" presName="triangle1" presStyleLbl="node1" presStyleIdx="0" presStyleCnt="4" custLinFactNeighborY="-28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E3F118-7941-4149-A675-963917FA2B54}" type="pres">
      <dgm:prSet presAssocID="{34511142-B93C-42E4-8C3E-73A09602DE7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A4720E-3112-4C8E-97A2-CE4F08EEEB41}" type="pres">
      <dgm:prSet presAssocID="{34511142-B93C-42E4-8C3E-73A09602DE7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7021FE-3242-4EE1-8D0B-25612A2377A3}" type="pres">
      <dgm:prSet presAssocID="{34511142-B93C-42E4-8C3E-73A09602DE7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0BA6A0-7D49-544D-A081-C4E9C7E3275D}" type="presOf" srcId="{B09D84CC-7D31-469B-A96B-FD87E5DF4E70}" destId="{8AE3F118-7941-4149-A675-963917FA2B54}" srcOrd="0" destOrd="0" presId="urn:microsoft.com/office/officeart/2005/8/layout/pyramid4"/>
    <dgm:cxn modelId="{2FE177F7-B8A5-4F61-A58E-863DD2FE9716}" srcId="{34511142-B93C-42E4-8C3E-73A09602DE75}" destId="{CAF5237D-69C3-4182-9F2B-BA2D502D268F}" srcOrd="0" destOrd="0" parTransId="{B64C8307-6A8C-4C8C-8513-C45379A83927}" sibTransId="{CB610EA3-8A80-4B2C-882F-A86FC240B25E}"/>
    <dgm:cxn modelId="{A764EBA2-F561-4002-96FF-903AD1EF7F2F}" srcId="{34511142-B93C-42E4-8C3E-73A09602DE75}" destId="{56A29DA1-969B-4BF6-B1DF-E57D11885D0D}" srcOrd="3" destOrd="0" parTransId="{B8FAED00-F456-4E42-8C2C-70159B13E3DA}" sibTransId="{7FF62DF9-4D65-4BA8-9B30-47AD7363DEBD}"/>
    <dgm:cxn modelId="{F7C96496-B82E-4F7B-98D3-1E3369E71F1D}" srcId="{34511142-B93C-42E4-8C3E-73A09602DE75}" destId="{B09D84CC-7D31-469B-A96B-FD87E5DF4E70}" srcOrd="1" destOrd="0" parTransId="{F7E9986E-5000-48A5-9F4D-6F1F31A66E99}" sibTransId="{3C65C032-68DC-4736-81A6-C41F0CA1B81E}"/>
    <dgm:cxn modelId="{C3633E2C-B6ED-904E-8CE4-ED805E6CDC37}" type="presOf" srcId="{5E3673B8-EE84-4752-AFAB-228BEA290B3B}" destId="{23A4720E-3112-4C8E-97A2-CE4F08EEEB41}" srcOrd="0" destOrd="0" presId="urn:microsoft.com/office/officeart/2005/8/layout/pyramid4"/>
    <dgm:cxn modelId="{9656451F-7C51-8646-A2D2-4189A59B93B5}" type="presOf" srcId="{CAF5237D-69C3-4182-9F2B-BA2D502D268F}" destId="{4445D067-C955-4159-8F11-5ABB8D1143BD}" srcOrd="0" destOrd="0" presId="urn:microsoft.com/office/officeart/2005/8/layout/pyramid4"/>
    <dgm:cxn modelId="{E330985A-5783-4A45-A3B8-6798CA33938A}" type="presOf" srcId="{56A29DA1-969B-4BF6-B1DF-E57D11885D0D}" destId="{BE7021FE-3242-4EE1-8D0B-25612A2377A3}" srcOrd="0" destOrd="0" presId="urn:microsoft.com/office/officeart/2005/8/layout/pyramid4"/>
    <dgm:cxn modelId="{77637BFB-535A-9348-94F9-D18E25EBC238}" type="presOf" srcId="{34511142-B93C-42E4-8C3E-73A09602DE75}" destId="{A85F8216-A1A2-425A-9CDB-80166785415B}" srcOrd="0" destOrd="0" presId="urn:microsoft.com/office/officeart/2005/8/layout/pyramid4"/>
    <dgm:cxn modelId="{CC704DAC-CF65-4CC5-8E5B-64377DCDC7DF}" srcId="{34511142-B93C-42E4-8C3E-73A09602DE75}" destId="{5E3673B8-EE84-4752-AFAB-228BEA290B3B}" srcOrd="2" destOrd="0" parTransId="{9C8897BB-2EEA-4654-A160-670E9CC3BBD3}" sibTransId="{4957E4C4-25D7-40FD-A02D-C68B7F2B0B12}"/>
    <dgm:cxn modelId="{FDDFECE7-61F0-B048-BA6C-377E3ECFB836}" type="presParOf" srcId="{A85F8216-A1A2-425A-9CDB-80166785415B}" destId="{4445D067-C955-4159-8F11-5ABB8D1143BD}" srcOrd="0" destOrd="0" presId="urn:microsoft.com/office/officeart/2005/8/layout/pyramid4"/>
    <dgm:cxn modelId="{335A7AD7-C6B9-7149-A8F6-8616C2D83ABB}" type="presParOf" srcId="{A85F8216-A1A2-425A-9CDB-80166785415B}" destId="{8AE3F118-7941-4149-A675-963917FA2B54}" srcOrd="1" destOrd="0" presId="urn:microsoft.com/office/officeart/2005/8/layout/pyramid4"/>
    <dgm:cxn modelId="{937DAEED-35E4-4748-946E-88196F96776C}" type="presParOf" srcId="{A85F8216-A1A2-425A-9CDB-80166785415B}" destId="{23A4720E-3112-4C8E-97A2-CE4F08EEEB41}" srcOrd="2" destOrd="0" presId="urn:microsoft.com/office/officeart/2005/8/layout/pyramid4"/>
    <dgm:cxn modelId="{A259F5E0-93B1-7E4D-A0A2-E6A38A60B8B0}" type="presParOf" srcId="{A85F8216-A1A2-425A-9CDB-80166785415B}" destId="{BE7021FE-3242-4EE1-8D0B-25612A2377A3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7E4555-C902-A643-97DF-B300AC8F3046}" type="doc">
      <dgm:prSet loTypeId="urn:microsoft.com/office/officeart/2005/8/layout/venn2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54DA2-147B-5340-AFC2-D61D2F9D00D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 smtClean="0">
              <a:latin typeface="Arial"/>
              <a:cs typeface="Arial"/>
            </a:rPr>
            <a:t>Public</a:t>
          </a:r>
          <a:endParaRPr lang="en-US" sz="1400" b="1" dirty="0">
            <a:latin typeface="Arial"/>
            <a:cs typeface="Arial"/>
          </a:endParaRPr>
        </a:p>
      </dgm:t>
    </dgm:pt>
    <dgm:pt modelId="{E5E0A55D-8087-3C40-9368-B53B8BAA420E}" type="parTrans" cxnId="{739979F0-5179-AD4B-AB6C-0CAD35FD1519}">
      <dgm:prSet/>
      <dgm:spPr/>
      <dgm:t>
        <a:bodyPr/>
        <a:lstStyle/>
        <a:p>
          <a:endParaRPr lang="en-US"/>
        </a:p>
      </dgm:t>
    </dgm:pt>
    <dgm:pt modelId="{621640B5-898C-BC4E-A5E7-CBB5352566D1}" type="sibTrans" cxnId="{739979F0-5179-AD4B-AB6C-0CAD35FD1519}">
      <dgm:prSet/>
      <dgm:spPr/>
      <dgm:t>
        <a:bodyPr/>
        <a:lstStyle/>
        <a:p>
          <a:endParaRPr lang="en-US"/>
        </a:p>
      </dgm:t>
    </dgm:pt>
    <dgm:pt modelId="{C94FFEFC-C05A-9E45-9510-6E65BE099A4A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 smtClean="0">
              <a:latin typeface="Arial"/>
              <a:cs typeface="Arial"/>
            </a:rPr>
            <a:t>Governments, regulators &amp; other key stakeholders</a:t>
          </a:r>
          <a:endParaRPr lang="en-US" sz="1400" b="1" dirty="0">
            <a:latin typeface="Arial"/>
            <a:cs typeface="Arial"/>
          </a:endParaRPr>
        </a:p>
      </dgm:t>
    </dgm:pt>
    <dgm:pt modelId="{21847174-34B6-9D40-82D4-A2E950024DC7}" type="parTrans" cxnId="{97679B98-CC65-1C48-B6A8-1CCB691C4B46}">
      <dgm:prSet/>
      <dgm:spPr/>
      <dgm:t>
        <a:bodyPr/>
        <a:lstStyle/>
        <a:p>
          <a:endParaRPr lang="en-US"/>
        </a:p>
      </dgm:t>
    </dgm:pt>
    <dgm:pt modelId="{E03AE080-90C1-AE48-9260-56FE793D5F33}" type="sibTrans" cxnId="{97679B98-CC65-1C48-B6A8-1CCB691C4B46}">
      <dgm:prSet/>
      <dgm:spPr/>
      <dgm:t>
        <a:bodyPr/>
        <a:lstStyle/>
        <a:p>
          <a:endParaRPr lang="en-US"/>
        </a:p>
      </dgm:t>
    </dgm:pt>
    <dgm:pt modelId="{EAA5ADDD-2B04-E34C-8561-CB473FEF85B4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 smtClean="0">
              <a:latin typeface="Arial"/>
              <a:cs typeface="Arial"/>
            </a:rPr>
            <a:t>Clients &amp; business partners</a:t>
          </a:r>
          <a:endParaRPr lang="en-US" sz="1400" b="1" dirty="0">
            <a:latin typeface="Arial"/>
            <a:cs typeface="Arial"/>
          </a:endParaRPr>
        </a:p>
      </dgm:t>
    </dgm:pt>
    <dgm:pt modelId="{E706C8AD-A21A-564C-BB40-B121F2D2142B}" type="parTrans" cxnId="{F734C0AA-4198-5D48-B18E-43F88FFCABE2}">
      <dgm:prSet/>
      <dgm:spPr/>
      <dgm:t>
        <a:bodyPr/>
        <a:lstStyle/>
        <a:p>
          <a:endParaRPr lang="en-US"/>
        </a:p>
      </dgm:t>
    </dgm:pt>
    <dgm:pt modelId="{59284906-0778-A74F-A98C-69803CF87CBE}" type="sibTrans" cxnId="{F734C0AA-4198-5D48-B18E-43F88FFCABE2}">
      <dgm:prSet/>
      <dgm:spPr/>
      <dgm:t>
        <a:bodyPr/>
        <a:lstStyle/>
        <a:p>
          <a:endParaRPr lang="en-US"/>
        </a:p>
      </dgm:t>
    </dgm:pt>
    <dgm:pt modelId="{820AE686-A081-A940-9613-608645C704D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 smtClean="0">
              <a:latin typeface="Arial"/>
              <a:cs typeface="Arial"/>
            </a:rPr>
            <a:t>Own business strategies &amp; operations</a:t>
          </a:r>
          <a:endParaRPr lang="en-US" sz="1400" b="1" dirty="0">
            <a:latin typeface="Arial"/>
            <a:cs typeface="Arial"/>
          </a:endParaRPr>
        </a:p>
      </dgm:t>
    </dgm:pt>
    <dgm:pt modelId="{DC3192B9-AF91-B646-8358-697640F33EC1}" type="parTrans" cxnId="{0D4483FA-11E6-FD4D-A47F-91F744FE0D8F}">
      <dgm:prSet/>
      <dgm:spPr/>
      <dgm:t>
        <a:bodyPr/>
        <a:lstStyle/>
        <a:p>
          <a:endParaRPr lang="en-US"/>
        </a:p>
      </dgm:t>
    </dgm:pt>
    <dgm:pt modelId="{179C3562-FBE0-1440-BAF2-37C05939014B}" type="sibTrans" cxnId="{0D4483FA-11E6-FD4D-A47F-91F744FE0D8F}">
      <dgm:prSet/>
      <dgm:spPr/>
      <dgm:t>
        <a:bodyPr/>
        <a:lstStyle/>
        <a:p>
          <a:endParaRPr lang="en-US"/>
        </a:p>
      </dgm:t>
    </dgm:pt>
    <dgm:pt modelId="{AD597FD4-4674-3C4C-88D6-BF702068EF97}" type="pres">
      <dgm:prSet presAssocID="{307E4555-C902-A643-97DF-B300AC8F304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EC29EE-C233-5A45-BB08-C1128046AFF9}" type="pres">
      <dgm:prSet presAssocID="{307E4555-C902-A643-97DF-B300AC8F3046}" presName="comp1" presStyleCnt="0"/>
      <dgm:spPr/>
    </dgm:pt>
    <dgm:pt modelId="{2822E793-1CE7-A344-8CD1-81AFFBD48CF2}" type="pres">
      <dgm:prSet presAssocID="{307E4555-C902-A643-97DF-B300AC8F3046}" presName="circle1" presStyleLbl="node1" presStyleIdx="0" presStyleCnt="4"/>
      <dgm:spPr/>
      <dgm:t>
        <a:bodyPr/>
        <a:lstStyle/>
        <a:p>
          <a:endParaRPr lang="en-US"/>
        </a:p>
      </dgm:t>
    </dgm:pt>
    <dgm:pt modelId="{D21CFDFE-C3FC-8244-B9F1-613FD2B6C2EE}" type="pres">
      <dgm:prSet presAssocID="{307E4555-C902-A643-97DF-B300AC8F304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3A599-6C45-C24E-94DB-02D4458A0D85}" type="pres">
      <dgm:prSet presAssocID="{307E4555-C902-A643-97DF-B300AC8F3046}" presName="comp2" presStyleCnt="0"/>
      <dgm:spPr/>
    </dgm:pt>
    <dgm:pt modelId="{4A21CDF3-BE82-4E4B-B382-9F76CF509AEA}" type="pres">
      <dgm:prSet presAssocID="{307E4555-C902-A643-97DF-B300AC8F3046}" presName="circle2" presStyleLbl="node1" presStyleIdx="1" presStyleCnt="4"/>
      <dgm:spPr/>
      <dgm:t>
        <a:bodyPr/>
        <a:lstStyle/>
        <a:p>
          <a:endParaRPr lang="en-US"/>
        </a:p>
      </dgm:t>
    </dgm:pt>
    <dgm:pt modelId="{FD3E549F-57AB-1C4A-9BD5-7D8355A13F06}" type="pres">
      <dgm:prSet presAssocID="{307E4555-C902-A643-97DF-B300AC8F304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190A5-59FC-5F43-8BB7-5FD208ED0F2B}" type="pres">
      <dgm:prSet presAssocID="{307E4555-C902-A643-97DF-B300AC8F3046}" presName="comp3" presStyleCnt="0"/>
      <dgm:spPr/>
    </dgm:pt>
    <dgm:pt modelId="{085EE8BA-0469-7D42-AF96-DBF7A2DD59E4}" type="pres">
      <dgm:prSet presAssocID="{307E4555-C902-A643-97DF-B300AC8F3046}" presName="circle3" presStyleLbl="node1" presStyleIdx="2" presStyleCnt="4"/>
      <dgm:spPr/>
      <dgm:t>
        <a:bodyPr/>
        <a:lstStyle/>
        <a:p>
          <a:endParaRPr lang="en-US"/>
        </a:p>
      </dgm:t>
    </dgm:pt>
    <dgm:pt modelId="{190A4F61-531C-6D47-A8C2-B250D19ADD3A}" type="pres">
      <dgm:prSet presAssocID="{307E4555-C902-A643-97DF-B300AC8F304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7A336-4255-5941-9287-CAF0B10936E1}" type="pres">
      <dgm:prSet presAssocID="{307E4555-C902-A643-97DF-B300AC8F3046}" presName="comp4" presStyleCnt="0"/>
      <dgm:spPr/>
    </dgm:pt>
    <dgm:pt modelId="{70834DFE-B8B6-5B49-BC9D-227D705FF0CE}" type="pres">
      <dgm:prSet presAssocID="{307E4555-C902-A643-97DF-B300AC8F3046}" presName="circle4" presStyleLbl="node1" presStyleIdx="3" presStyleCnt="4"/>
      <dgm:spPr/>
      <dgm:t>
        <a:bodyPr/>
        <a:lstStyle/>
        <a:p>
          <a:endParaRPr lang="en-US"/>
        </a:p>
      </dgm:t>
    </dgm:pt>
    <dgm:pt modelId="{E58F9F22-03B2-EA40-BFE0-7BE7CAEAB4A7}" type="pres">
      <dgm:prSet presAssocID="{307E4555-C902-A643-97DF-B300AC8F304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1380D-A159-0A41-B40B-E91DE7EB1C99}" type="presOf" srcId="{EAA5ADDD-2B04-E34C-8561-CB473FEF85B4}" destId="{085EE8BA-0469-7D42-AF96-DBF7A2DD59E4}" srcOrd="0" destOrd="0" presId="urn:microsoft.com/office/officeart/2005/8/layout/venn2"/>
    <dgm:cxn modelId="{2FAB5B8A-C18F-0743-AB26-4CD555AD4449}" type="presOf" srcId="{C94FFEFC-C05A-9E45-9510-6E65BE099A4A}" destId="{4A21CDF3-BE82-4E4B-B382-9F76CF509AEA}" srcOrd="0" destOrd="0" presId="urn:microsoft.com/office/officeart/2005/8/layout/venn2"/>
    <dgm:cxn modelId="{78FFE6EB-A57B-DC42-8605-BB12C755AF93}" type="presOf" srcId="{EAA5ADDD-2B04-E34C-8561-CB473FEF85B4}" destId="{190A4F61-531C-6D47-A8C2-B250D19ADD3A}" srcOrd="1" destOrd="0" presId="urn:microsoft.com/office/officeart/2005/8/layout/venn2"/>
    <dgm:cxn modelId="{84A4612D-FC72-924C-812F-B8D3C90082B1}" type="presOf" srcId="{820AE686-A081-A940-9613-608645C704D0}" destId="{70834DFE-B8B6-5B49-BC9D-227D705FF0CE}" srcOrd="0" destOrd="0" presId="urn:microsoft.com/office/officeart/2005/8/layout/venn2"/>
    <dgm:cxn modelId="{73F3F543-59AF-544C-AD7C-8BB6A33D4553}" type="presOf" srcId="{2FA54DA2-147B-5340-AFC2-D61D2F9D00D3}" destId="{D21CFDFE-C3FC-8244-B9F1-613FD2B6C2EE}" srcOrd="1" destOrd="0" presId="urn:microsoft.com/office/officeart/2005/8/layout/venn2"/>
    <dgm:cxn modelId="{45565333-3104-0B42-8DF8-ABAFFF341BE2}" type="presOf" srcId="{307E4555-C902-A643-97DF-B300AC8F3046}" destId="{AD597FD4-4674-3C4C-88D6-BF702068EF97}" srcOrd="0" destOrd="0" presId="urn:microsoft.com/office/officeart/2005/8/layout/venn2"/>
    <dgm:cxn modelId="{0D4483FA-11E6-FD4D-A47F-91F744FE0D8F}" srcId="{307E4555-C902-A643-97DF-B300AC8F3046}" destId="{820AE686-A081-A940-9613-608645C704D0}" srcOrd="3" destOrd="0" parTransId="{DC3192B9-AF91-B646-8358-697640F33EC1}" sibTransId="{179C3562-FBE0-1440-BAF2-37C05939014B}"/>
    <dgm:cxn modelId="{739979F0-5179-AD4B-AB6C-0CAD35FD1519}" srcId="{307E4555-C902-A643-97DF-B300AC8F3046}" destId="{2FA54DA2-147B-5340-AFC2-D61D2F9D00D3}" srcOrd="0" destOrd="0" parTransId="{E5E0A55D-8087-3C40-9368-B53B8BAA420E}" sibTransId="{621640B5-898C-BC4E-A5E7-CBB5352566D1}"/>
    <dgm:cxn modelId="{97679B98-CC65-1C48-B6A8-1CCB691C4B46}" srcId="{307E4555-C902-A643-97DF-B300AC8F3046}" destId="{C94FFEFC-C05A-9E45-9510-6E65BE099A4A}" srcOrd="1" destOrd="0" parTransId="{21847174-34B6-9D40-82D4-A2E950024DC7}" sibTransId="{E03AE080-90C1-AE48-9260-56FE793D5F33}"/>
    <dgm:cxn modelId="{942254DE-A0D8-4549-8636-82B86A041C75}" type="presOf" srcId="{C94FFEFC-C05A-9E45-9510-6E65BE099A4A}" destId="{FD3E549F-57AB-1C4A-9BD5-7D8355A13F06}" srcOrd="1" destOrd="0" presId="urn:microsoft.com/office/officeart/2005/8/layout/venn2"/>
    <dgm:cxn modelId="{F734C0AA-4198-5D48-B18E-43F88FFCABE2}" srcId="{307E4555-C902-A643-97DF-B300AC8F3046}" destId="{EAA5ADDD-2B04-E34C-8561-CB473FEF85B4}" srcOrd="2" destOrd="0" parTransId="{E706C8AD-A21A-564C-BB40-B121F2D2142B}" sibTransId="{59284906-0778-A74F-A98C-69803CF87CBE}"/>
    <dgm:cxn modelId="{DE265EDA-44C8-5D45-A160-7F30FFE42AB9}" type="presOf" srcId="{2FA54DA2-147B-5340-AFC2-D61D2F9D00D3}" destId="{2822E793-1CE7-A344-8CD1-81AFFBD48CF2}" srcOrd="0" destOrd="0" presId="urn:microsoft.com/office/officeart/2005/8/layout/venn2"/>
    <dgm:cxn modelId="{005037DA-922E-D94B-80CA-5CEA47EBDB0E}" type="presOf" srcId="{820AE686-A081-A940-9613-608645C704D0}" destId="{E58F9F22-03B2-EA40-BFE0-7BE7CAEAB4A7}" srcOrd="1" destOrd="0" presId="urn:microsoft.com/office/officeart/2005/8/layout/venn2"/>
    <dgm:cxn modelId="{5BEFBE20-13B2-A04B-A5EE-06C5AAC18B1A}" type="presParOf" srcId="{AD597FD4-4674-3C4C-88D6-BF702068EF97}" destId="{24EC29EE-C233-5A45-BB08-C1128046AFF9}" srcOrd="0" destOrd="0" presId="urn:microsoft.com/office/officeart/2005/8/layout/venn2"/>
    <dgm:cxn modelId="{61ACDF1B-A06C-294E-86BE-375CBC7C7B4C}" type="presParOf" srcId="{24EC29EE-C233-5A45-BB08-C1128046AFF9}" destId="{2822E793-1CE7-A344-8CD1-81AFFBD48CF2}" srcOrd="0" destOrd="0" presId="urn:microsoft.com/office/officeart/2005/8/layout/venn2"/>
    <dgm:cxn modelId="{A1460AAF-EFAC-8649-8D29-2B8A5BA52266}" type="presParOf" srcId="{24EC29EE-C233-5A45-BB08-C1128046AFF9}" destId="{D21CFDFE-C3FC-8244-B9F1-613FD2B6C2EE}" srcOrd="1" destOrd="0" presId="urn:microsoft.com/office/officeart/2005/8/layout/venn2"/>
    <dgm:cxn modelId="{0ECB0182-D316-C64E-8185-EC7DD0083F71}" type="presParOf" srcId="{AD597FD4-4674-3C4C-88D6-BF702068EF97}" destId="{8773A599-6C45-C24E-94DB-02D4458A0D85}" srcOrd="1" destOrd="0" presId="urn:microsoft.com/office/officeart/2005/8/layout/venn2"/>
    <dgm:cxn modelId="{9E1876DB-0ACE-7144-9DCD-FC7CC7F94B77}" type="presParOf" srcId="{8773A599-6C45-C24E-94DB-02D4458A0D85}" destId="{4A21CDF3-BE82-4E4B-B382-9F76CF509AEA}" srcOrd="0" destOrd="0" presId="urn:microsoft.com/office/officeart/2005/8/layout/venn2"/>
    <dgm:cxn modelId="{D542885D-BEC7-CA43-A429-61836AC6830A}" type="presParOf" srcId="{8773A599-6C45-C24E-94DB-02D4458A0D85}" destId="{FD3E549F-57AB-1C4A-9BD5-7D8355A13F06}" srcOrd="1" destOrd="0" presId="urn:microsoft.com/office/officeart/2005/8/layout/venn2"/>
    <dgm:cxn modelId="{DB65C2C0-757C-FA4B-93A8-68EC5A1B787A}" type="presParOf" srcId="{AD597FD4-4674-3C4C-88D6-BF702068EF97}" destId="{DF3190A5-59FC-5F43-8BB7-5FD208ED0F2B}" srcOrd="2" destOrd="0" presId="urn:microsoft.com/office/officeart/2005/8/layout/venn2"/>
    <dgm:cxn modelId="{7CFEC43A-3152-8541-A69D-286CEA983267}" type="presParOf" srcId="{DF3190A5-59FC-5F43-8BB7-5FD208ED0F2B}" destId="{085EE8BA-0469-7D42-AF96-DBF7A2DD59E4}" srcOrd="0" destOrd="0" presId="urn:microsoft.com/office/officeart/2005/8/layout/venn2"/>
    <dgm:cxn modelId="{E4DF0B9E-E1AA-5B4A-9631-6460731522A0}" type="presParOf" srcId="{DF3190A5-59FC-5F43-8BB7-5FD208ED0F2B}" destId="{190A4F61-531C-6D47-A8C2-B250D19ADD3A}" srcOrd="1" destOrd="0" presId="urn:microsoft.com/office/officeart/2005/8/layout/venn2"/>
    <dgm:cxn modelId="{C6F5743E-2E3A-3541-B9E4-A94C98BE4F88}" type="presParOf" srcId="{AD597FD4-4674-3C4C-88D6-BF702068EF97}" destId="{A647A336-4255-5941-9287-CAF0B10936E1}" srcOrd="3" destOrd="0" presId="urn:microsoft.com/office/officeart/2005/8/layout/venn2"/>
    <dgm:cxn modelId="{27AC269B-AFD1-0542-83BF-66E2B87B1F3C}" type="presParOf" srcId="{A647A336-4255-5941-9287-CAF0B10936E1}" destId="{70834DFE-B8B6-5B49-BC9D-227D705FF0CE}" srcOrd="0" destOrd="0" presId="urn:microsoft.com/office/officeart/2005/8/layout/venn2"/>
    <dgm:cxn modelId="{42E97246-2274-6A47-8BA7-B3E3D1C5E816}" type="presParOf" srcId="{A647A336-4255-5941-9287-CAF0B10936E1}" destId="{E58F9F22-03B2-EA40-BFE0-7BE7CAEAB4A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C8BE59-062E-FF48-B0F5-4138E7DF590D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D3505776-0D02-7C43-B2FA-D860E2091B89}">
      <dgm:prSet phldrT="[Text]"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  <a:latin typeface="Arial"/>
              <a:cs typeface="Arial"/>
            </a:rPr>
            <a:t>Phase 1 (2014) </a:t>
          </a:r>
        </a:p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Global research on disaster risk reduction measures</a:t>
          </a:r>
          <a:endParaRPr lang="en-US" sz="16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927DCF91-46D9-0D43-8C07-45EF093106B3}" type="parTrans" cxnId="{D42A6A5E-56A6-2E47-AE82-B80210F7E52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AB40049B-F7CD-C14A-9734-2EACEDFA0103}" type="sibTrans" cxnId="{D42A6A5E-56A6-2E47-AE82-B80210F7E52D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341C5A77-5D5D-D145-AFE1-083CA7152573}">
      <dgm:prSet phldrT="[Text]"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  <a:latin typeface="Arial"/>
              <a:cs typeface="Arial"/>
            </a:rPr>
            <a:t>Phase 2 (2015)</a:t>
          </a:r>
        </a:p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Publicly accessible online global risk map</a:t>
          </a:r>
          <a:endParaRPr lang="en-US" sz="16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19207E26-C88F-B34A-9200-0E16A5555C5B}" type="parTrans" cxnId="{8C5A1B13-B2FC-6448-9CEE-1379529D2C15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359F139B-F11C-D543-8241-EE40D2C679DE}" type="sibTrans" cxnId="{8C5A1B13-B2FC-6448-9CEE-1379529D2C15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974E3899-1724-4043-A13B-B87E5BD80EA9}">
      <dgm:prSet phldrT="[Text]" custT="1"/>
      <dgm:spPr/>
      <dgm:t>
        <a:bodyPr/>
        <a:lstStyle/>
        <a:p>
          <a:r>
            <a:rPr lang="en-US" sz="1600" b="1" u="sng" dirty="0" smtClean="0">
              <a:solidFill>
                <a:schemeClr val="tx1"/>
              </a:solidFill>
              <a:latin typeface="Arial"/>
              <a:cs typeface="Arial"/>
            </a:rPr>
            <a:t>Phase 3 (2015-16)</a:t>
          </a:r>
        </a:p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How-to resilience guide + country engagements</a:t>
          </a:r>
          <a:endParaRPr lang="en-US" sz="16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41BF4994-ADC0-4C4D-B085-D32610509B65}" type="parTrans" cxnId="{FED5496C-B8E7-E84D-B2EC-1AC02758809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3FD9990D-1488-9C47-8337-49277F143A02}" type="sibTrans" cxnId="{FED5496C-B8E7-E84D-B2EC-1AC02758809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/>
            <a:cs typeface="Arial"/>
          </a:endParaRPr>
        </a:p>
      </dgm:t>
    </dgm:pt>
    <dgm:pt modelId="{1625B206-958B-EE40-9F27-D57F08B46FD1}" type="pres">
      <dgm:prSet presAssocID="{FBC8BE59-062E-FF48-B0F5-4138E7DF590D}" presName="CompostProcess" presStyleCnt="0">
        <dgm:presLayoutVars>
          <dgm:dir/>
          <dgm:resizeHandles val="exact"/>
        </dgm:presLayoutVars>
      </dgm:prSet>
      <dgm:spPr/>
    </dgm:pt>
    <dgm:pt modelId="{040A27BA-7F9C-4F45-8B11-FB3964C46A2C}" type="pres">
      <dgm:prSet presAssocID="{FBC8BE59-062E-FF48-B0F5-4138E7DF590D}" presName="arrow" presStyleLbl="bgShp" presStyleIdx="0" presStyleCnt="1" custLinFactNeighborY="2282"/>
      <dgm:spPr/>
    </dgm:pt>
    <dgm:pt modelId="{841EE62A-AD03-7A4E-8ABD-BA3A00634779}" type="pres">
      <dgm:prSet presAssocID="{FBC8BE59-062E-FF48-B0F5-4138E7DF590D}" presName="linearProcess" presStyleCnt="0"/>
      <dgm:spPr/>
    </dgm:pt>
    <dgm:pt modelId="{D769B7A8-500C-EF43-96A5-AD2D185024F0}" type="pres">
      <dgm:prSet presAssocID="{D3505776-0D02-7C43-B2FA-D860E2091B8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C1EDF-EB15-AC4A-A6AD-8420B846A4EF}" type="pres">
      <dgm:prSet presAssocID="{AB40049B-F7CD-C14A-9734-2EACEDFA0103}" presName="sibTrans" presStyleCnt="0"/>
      <dgm:spPr/>
    </dgm:pt>
    <dgm:pt modelId="{8B601F97-E589-D141-BF6A-2E35E26D930F}" type="pres">
      <dgm:prSet presAssocID="{341C5A77-5D5D-D145-AFE1-083CA715257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2C3D8-7F0C-7D4C-80DB-8D29CF00B624}" type="pres">
      <dgm:prSet presAssocID="{359F139B-F11C-D543-8241-EE40D2C679DE}" presName="sibTrans" presStyleCnt="0"/>
      <dgm:spPr/>
    </dgm:pt>
    <dgm:pt modelId="{990DF469-20A6-FD42-9DC7-E3DA3F8D2F6F}" type="pres">
      <dgm:prSet presAssocID="{974E3899-1724-4043-A13B-B87E5BD80EA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4EE704-9E0E-F443-845A-FB6C5585582F}" type="presOf" srcId="{D3505776-0D02-7C43-B2FA-D860E2091B89}" destId="{D769B7A8-500C-EF43-96A5-AD2D185024F0}" srcOrd="0" destOrd="0" presId="urn:microsoft.com/office/officeart/2005/8/layout/hProcess9"/>
    <dgm:cxn modelId="{8C5A1B13-B2FC-6448-9CEE-1379529D2C15}" srcId="{FBC8BE59-062E-FF48-B0F5-4138E7DF590D}" destId="{341C5A77-5D5D-D145-AFE1-083CA7152573}" srcOrd="1" destOrd="0" parTransId="{19207E26-C88F-B34A-9200-0E16A5555C5B}" sibTransId="{359F139B-F11C-D543-8241-EE40D2C679DE}"/>
    <dgm:cxn modelId="{090C7D0A-F4B2-8547-9586-6E4806ABCFF8}" type="presOf" srcId="{974E3899-1724-4043-A13B-B87E5BD80EA9}" destId="{990DF469-20A6-FD42-9DC7-E3DA3F8D2F6F}" srcOrd="0" destOrd="0" presId="urn:microsoft.com/office/officeart/2005/8/layout/hProcess9"/>
    <dgm:cxn modelId="{A45FFF26-7D71-4A45-8F4D-00ECDF299984}" type="presOf" srcId="{341C5A77-5D5D-D145-AFE1-083CA7152573}" destId="{8B601F97-E589-D141-BF6A-2E35E26D930F}" srcOrd="0" destOrd="0" presId="urn:microsoft.com/office/officeart/2005/8/layout/hProcess9"/>
    <dgm:cxn modelId="{D42A6A5E-56A6-2E47-AE82-B80210F7E52D}" srcId="{FBC8BE59-062E-FF48-B0F5-4138E7DF590D}" destId="{D3505776-0D02-7C43-B2FA-D860E2091B89}" srcOrd="0" destOrd="0" parTransId="{927DCF91-46D9-0D43-8C07-45EF093106B3}" sibTransId="{AB40049B-F7CD-C14A-9734-2EACEDFA0103}"/>
    <dgm:cxn modelId="{C5DB99D6-587F-3645-9CD5-C16F5DB0B367}" type="presOf" srcId="{FBC8BE59-062E-FF48-B0F5-4138E7DF590D}" destId="{1625B206-958B-EE40-9F27-D57F08B46FD1}" srcOrd="0" destOrd="0" presId="urn:microsoft.com/office/officeart/2005/8/layout/hProcess9"/>
    <dgm:cxn modelId="{FED5496C-B8E7-E84D-B2EC-1AC02758809F}" srcId="{FBC8BE59-062E-FF48-B0F5-4138E7DF590D}" destId="{974E3899-1724-4043-A13B-B87E5BD80EA9}" srcOrd="2" destOrd="0" parTransId="{41BF4994-ADC0-4C4D-B085-D32610509B65}" sibTransId="{3FD9990D-1488-9C47-8337-49277F143A02}"/>
    <dgm:cxn modelId="{D2E0F7A2-9226-4A4E-AEB0-0DE15F865002}" type="presParOf" srcId="{1625B206-958B-EE40-9F27-D57F08B46FD1}" destId="{040A27BA-7F9C-4F45-8B11-FB3964C46A2C}" srcOrd="0" destOrd="0" presId="urn:microsoft.com/office/officeart/2005/8/layout/hProcess9"/>
    <dgm:cxn modelId="{3E2D4268-FC19-DE42-B760-48EA06F07F2E}" type="presParOf" srcId="{1625B206-958B-EE40-9F27-D57F08B46FD1}" destId="{841EE62A-AD03-7A4E-8ABD-BA3A00634779}" srcOrd="1" destOrd="0" presId="urn:microsoft.com/office/officeart/2005/8/layout/hProcess9"/>
    <dgm:cxn modelId="{1DB8FD99-64A5-7A49-A899-F44944A90EE7}" type="presParOf" srcId="{841EE62A-AD03-7A4E-8ABD-BA3A00634779}" destId="{D769B7A8-500C-EF43-96A5-AD2D185024F0}" srcOrd="0" destOrd="0" presId="urn:microsoft.com/office/officeart/2005/8/layout/hProcess9"/>
    <dgm:cxn modelId="{3A21545B-06CC-D343-A8C6-91A576908A4A}" type="presParOf" srcId="{841EE62A-AD03-7A4E-8ABD-BA3A00634779}" destId="{600C1EDF-EB15-AC4A-A6AD-8420B846A4EF}" srcOrd="1" destOrd="0" presId="urn:microsoft.com/office/officeart/2005/8/layout/hProcess9"/>
    <dgm:cxn modelId="{EEB01918-1A96-274B-B6E4-4666C57145D9}" type="presParOf" srcId="{841EE62A-AD03-7A4E-8ABD-BA3A00634779}" destId="{8B601F97-E589-D141-BF6A-2E35E26D930F}" srcOrd="2" destOrd="0" presId="urn:microsoft.com/office/officeart/2005/8/layout/hProcess9"/>
    <dgm:cxn modelId="{D1D2FCC9-ECE6-9048-A82D-7A10D0B7EBC6}" type="presParOf" srcId="{841EE62A-AD03-7A4E-8ABD-BA3A00634779}" destId="{B442C3D8-7F0C-7D4C-80DB-8D29CF00B624}" srcOrd="3" destOrd="0" presId="urn:microsoft.com/office/officeart/2005/8/layout/hProcess9"/>
    <dgm:cxn modelId="{EA09A1C8-D294-FC45-A088-0CAE873CF13E}" type="presParOf" srcId="{841EE62A-AD03-7A4E-8ABD-BA3A00634779}" destId="{990DF469-20A6-FD42-9DC7-E3DA3F8D2F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2161AE-E8BF-1043-9597-06F14FD375EE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5CFA30-68A9-F24B-8DE6-3EC3AACCF489}">
      <dgm:prSet phldrT="[Text]" custT="1"/>
      <dgm:spPr/>
      <dgm:t>
        <a:bodyPr/>
        <a:lstStyle/>
        <a:p>
          <a:r>
            <a:rPr lang="en-US" sz="1600" b="1" u="none" dirty="0" smtClean="0">
              <a:latin typeface="Arial"/>
              <a:cs typeface="Arial"/>
            </a:rPr>
            <a:t>Goal 1:</a:t>
          </a:r>
          <a:endParaRPr lang="en-US" sz="1600" u="none" dirty="0" smtClean="0">
            <a:latin typeface="Arial"/>
            <a:cs typeface="Arial"/>
          </a:endParaRPr>
        </a:p>
        <a:p>
          <a:r>
            <a:rPr lang="en-US" sz="1400" dirty="0" smtClean="0">
              <a:latin typeface="Arial"/>
              <a:cs typeface="Arial"/>
            </a:rPr>
            <a:t>40% of insurers will integrate environmental, social and governance criteria into their risk underwriting policy </a:t>
          </a:r>
          <a:endParaRPr lang="en-US" sz="1400" dirty="0">
            <a:latin typeface="Arial"/>
            <a:cs typeface="Arial"/>
          </a:endParaRPr>
        </a:p>
      </dgm:t>
    </dgm:pt>
    <dgm:pt modelId="{0E3F8DD2-387B-0143-A26C-8ABAEF553F18}" type="parTrans" cxnId="{08616EBF-B00E-1F4C-928E-FF0574D754CF}">
      <dgm:prSet/>
      <dgm:spPr/>
      <dgm:t>
        <a:bodyPr/>
        <a:lstStyle/>
        <a:p>
          <a:endParaRPr lang="en-US"/>
        </a:p>
      </dgm:t>
    </dgm:pt>
    <dgm:pt modelId="{9263661A-6C38-C546-B84F-0CDA72704D40}" type="sibTrans" cxnId="{08616EBF-B00E-1F4C-928E-FF0574D754CF}">
      <dgm:prSet/>
      <dgm:spPr/>
      <dgm:t>
        <a:bodyPr/>
        <a:lstStyle/>
        <a:p>
          <a:endParaRPr lang="en-US"/>
        </a:p>
      </dgm:t>
    </dgm:pt>
    <dgm:pt modelId="{4953707C-88BF-7344-88A7-89C00B7DA283}">
      <dgm:prSet phldrT="[Text]" custT="1"/>
      <dgm:spPr/>
      <dgm:t>
        <a:bodyPr/>
        <a:lstStyle/>
        <a:p>
          <a:r>
            <a:rPr lang="en-US" sz="1600" b="1" dirty="0" smtClean="0">
              <a:latin typeface="Arial"/>
              <a:cs typeface="Arial"/>
            </a:rPr>
            <a:t>Goal 2: </a:t>
          </a:r>
        </a:p>
        <a:p>
          <a:r>
            <a:rPr lang="en-US" sz="1400" dirty="0" smtClean="0">
              <a:latin typeface="Arial"/>
              <a:cs typeface="Arial"/>
            </a:rPr>
            <a:t>30% of insurers will have an environmental, social and governance engagement </a:t>
          </a:r>
          <a:r>
            <a:rPr lang="en-US" sz="1400" dirty="0" err="1" smtClean="0">
              <a:latin typeface="Arial"/>
              <a:cs typeface="Arial"/>
            </a:rPr>
            <a:t>programme</a:t>
          </a:r>
          <a:r>
            <a:rPr lang="en-US" sz="1400" dirty="0" smtClean="0">
              <a:latin typeface="Arial"/>
              <a:cs typeface="Arial"/>
            </a:rPr>
            <a:t> targeted at brokers</a:t>
          </a:r>
          <a:endParaRPr lang="en-US" sz="1400" dirty="0">
            <a:latin typeface="Arial"/>
            <a:cs typeface="Arial"/>
          </a:endParaRPr>
        </a:p>
      </dgm:t>
    </dgm:pt>
    <dgm:pt modelId="{A24B1AFB-5559-0F4D-8ECB-3BE57D482BF5}" type="parTrans" cxnId="{5A04CBD7-C946-9A43-8AEB-0D2868C3657D}">
      <dgm:prSet/>
      <dgm:spPr/>
      <dgm:t>
        <a:bodyPr/>
        <a:lstStyle/>
        <a:p>
          <a:endParaRPr lang="en-US"/>
        </a:p>
      </dgm:t>
    </dgm:pt>
    <dgm:pt modelId="{CAD8B3A5-CC34-7740-8D52-DCF5D2CCB495}" type="sibTrans" cxnId="{5A04CBD7-C946-9A43-8AEB-0D2868C3657D}">
      <dgm:prSet/>
      <dgm:spPr/>
      <dgm:t>
        <a:bodyPr/>
        <a:lstStyle/>
        <a:p>
          <a:endParaRPr lang="en-US"/>
        </a:p>
      </dgm:t>
    </dgm:pt>
    <dgm:pt modelId="{B14DEBA1-E48D-D943-9B53-801A1FF4461B}">
      <dgm:prSet phldrT="[Text]" custT="1"/>
      <dgm:spPr/>
      <dgm:t>
        <a:bodyPr/>
        <a:lstStyle/>
        <a:p>
          <a:r>
            <a:rPr lang="en-US" sz="1600" b="1" dirty="0" smtClean="0">
              <a:latin typeface="Arial"/>
              <a:cs typeface="Arial"/>
            </a:rPr>
            <a:t>Goal 3:</a:t>
          </a:r>
          <a:endParaRPr lang="en-US" sz="1200" dirty="0" smtClean="0">
            <a:latin typeface="Arial"/>
            <a:cs typeface="Arial"/>
          </a:endParaRPr>
        </a:p>
        <a:p>
          <a:r>
            <a:rPr lang="en-US" sz="1400" dirty="0" smtClean="0">
              <a:latin typeface="Arial"/>
              <a:cs typeface="Arial"/>
            </a:rPr>
            <a:t>50% of insurance industry will integrate official public policy from municipal, state and federal governments into their social responsibility policy</a:t>
          </a:r>
        </a:p>
      </dgm:t>
    </dgm:pt>
    <dgm:pt modelId="{35CD70AD-A6A0-4F41-9DBC-D34F73B166A8}" type="parTrans" cxnId="{F0226755-67BC-C942-B67D-7EE19B23A022}">
      <dgm:prSet/>
      <dgm:spPr/>
      <dgm:t>
        <a:bodyPr/>
        <a:lstStyle/>
        <a:p>
          <a:endParaRPr lang="en-US"/>
        </a:p>
      </dgm:t>
    </dgm:pt>
    <dgm:pt modelId="{ECE09D75-712B-8540-B079-429538B0F1EB}" type="sibTrans" cxnId="{F0226755-67BC-C942-B67D-7EE19B23A022}">
      <dgm:prSet/>
      <dgm:spPr/>
      <dgm:t>
        <a:bodyPr/>
        <a:lstStyle/>
        <a:p>
          <a:endParaRPr lang="en-US"/>
        </a:p>
      </dgm:t>
    </dgm:pt>
    <dgm:pt modelId="{B202934C-C886-444E-9DF5-A43DC43D6653}">
      <dgm:prSet custT="1"/>
      <dgm:spPr/>
      <dgm:t>
        <a:bodyPr/>
        <a:lstStyle/>
        <a:p>
          <a:r>
            <a:rPr lang="en-US" sz="1600" b="1" dirty="0" smtClean="0">
              <a:latin typeface="Arial"/>
              <a:cs typeface="Arial"/>
            </a:rPr>
            <a:t>Goal 4:</a:t>
          </a:r>
          <a:endParaRPr lang="en-US" sz="1400" dirty="0" smtClean="0">
            <a:latin typeface="Arial"/>
            <a:cs typeface="Arial"/>
          </a:endParaRPr>
        </a:p>
        <a:p>
          <a:r>
            <a:rPr lang="en-US" sz="1400" dirty="0" smtClean="0">
              <a:latin typeface="Arial"/>
              <a:cs typeface="Arial"/>
            </a:rPr>
            <a:t>50% of insurers will report on environmental, social and governance criteria</a:t>
          </a:r>
        </a:p>
        <a:p>
          <a:endParaRPr lang="en-US" sz="1100" dirty="0"/>
        </a:p>
      </dgm:t>
    </dgm:pt>
    <dgm:pt modelId="{10F74837-54E3-AC42-AB72-A91DDF8C8372}" type="parTrans" cxnId="{CD01969E-A3D0-3046-B786-2FF8DC0A2691}">
      <dgm:prSet/>
      <dgm:spPr/>
      <dgm:t>
        <a:bodyPr/>
        <a:lstStyle/>
        <a:p>
          <a:endParaRPr lang="en-US"/>
        </a:p>
      </dgm:t>
    </dgm:pt>
    <dgm:pt modelId="{70569039-5C49-9748-94CF-BF8A8EDB9A67}" type="sibTrans" cxnId="{CD01969E-A3D0-3046-B786-2FF8DC0A2691}">
      <dgm:prSet/>
      <dgm:spPr/>
      <dgm:t>
        <a:bodyPr/>
        <a:lstStyle/>
        <a:p>
          <a:endParaRPr lang="en-US"/>
        </a:p>
      </dgm:t>
    </dgm:pt>
    <dgm:pt modelId="{D8AF2995-6505-B449-8ED2-9FC5AC1C5B01}" type="pres">
      <dgm:prSet presAssocID="{372161AE-E8BF-1043-9597-06F14FD375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E05E62-EEF8-F747-A8D8-42EEA290C2A1}" type="pres">
      <dgm:prSet presAssocID="{CC5CFA30-68A9-F24B-8DE6-3EC3AACCF489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EE3A2-7DC5-2347-9C87-FAD51C79BCA8}" type="pres">
      <dgm:prSet presAssocID="{9263661A-6C38-C546-B84F-0CDA72704D40}" presName="space" presStyleCnt="0"/>
      <dgm:spPr/>
    </dgm:pt>
    <dgm:pt modelId="{115B4E42-25E1-A840-8896-B1169FE0CCC1}" type="pres">
      <dgm:prSet presAssocID="{4953707C-88BF-7344-88A7-89C00B7DA28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EDDE59-B8A3-B948-AF69-3A9776F9C9B9}" type="pres">
      <dgm:prSet presAssocID="{CAD8B3A5-CC34-7740-8D52-DCF5D2CCB495}" presName="space" presStyleCnt="0"/>
      <dgm:spPr/>
    </dgm:pt>
    <dgm:pt modelId="{692D3D67-A561-7346-92FC-112A78D4608E}" type="pres">
      <dgm:prSet presAssocID="{B14DEBA1-E48D-D943-9B53-801A1FF4461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02F61-0555-A34F-8D02-E7701579050A}" type="pres">
      <dgm:prSet presAssocID="{ECE09D75-712B-8540-B079-429538B0F1EB}" presName="space" presStyleCnt="0"/>
      <dgm:spPr/>
    </dgm:pt>
    <dgm:pt modelId="{6A827AB2-25EF-B04C-9DAC-CB23438C7D2C}" type="pres">
      <dgm:prSet presAssocID="{B202934C-C886-444E-9DF5-A43DC43D6653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226755-67BC-C942-B67D-7EE19B23A022}" srcId="{372161AE-E8BF-1043-9597-06F14FD375EE}" destId="{B14DEBA1-E48D-D943-9B53-801A1FF4461B}" srcOrd="2" destOrd="0" parTransId="{35CD70AD-A6A0-4F41-9DBC-D34F73B166A8}" sibTransId="{ECE09D75-712B-8540-B079-429538B0F1EB}"/>
    <dgm:cxn modelId="{DE12BCAF-3D2D-BC4A-BFD4-9107ACDCE049}" type="presOf" srcId="{B14DEBA1-E48D-D943-9B53-801A1FF4461B}" destId="{692D3D67-A561-7346-92FC-112A78D4608E}" srcOrd="0" destOrd="0" presId="urn:microsoft.com/office/officeart/2005/8/layout/venn3"/>
    <dgm:cxn modelId="{D6495DC5-9C14-9747-9003-A21CAB60607E}" type="presOf" srcId="{B202934C-C886-444E-9DF5-A43DC43D6653}" destId="{6A827AB2-25EF-B04C-9DAC-CB23438C7D2C}" srcOrd="0" destOrd="0" presId="urn:microsoft.com/office/officeart/2005/8/layout/venn3"/>
    <dgm:cxn modelId="{4AEBBD0A-A777-1F4A-A46F-A22BBE1DD6F6}" type="presOf" srcId="{372161AE-E8BF-1043-9597-06F14FD375EE}" destId="{D8AF2995-6505-B449-8ED2-9FC5AC1C5B01}" srcOrd="0" destOrd="0" presId="urn:microsoft.com/office/officeart/2005/8/layout/venn3"/>
    <dgm:cxn modelId="{08616EBF-B00E-1F4C-928E-FF0574D754CF}" srcId="{372161AE-E8BF-1043-9597-06F14FD375EE}" destId="{CC5CFA30-68A9-F24B-8DE6-3EC3AACCF489}" srcOrd="0" destOrd="0" parTransId="{0E3F8DD2-387B-0143-A26C-8ABAEF553F18}" sibTransId="{9263661A-6C38-C546-B84F-0CDA72704D40}"/>
    <dgm:cxn modelId="{07CB9514-8235-F64C-9496-C54EB60AF69A}" type="presOf" srcId="{4953707C-88BF-7344-88A7-89C00B7DA283}" destId="{115B4E42-25E1-A840-8896-B1169FE0CCC1}" srcOrd="0" destOrd="0" presId="urn:microsoft.com/office/officeart/2005/8/layout/venn3"/>
    <dgm:cxn modelId="{CD01969E-A3D0-3046-B786-2FF8DC0A2691}" srcId="{372161AE-E8BF-1043-9597-06F14FD375EE}" destId="{B202934C-C886-444E-9DF5-A43DC43D6653}" srcOrd="3" destOrd="0" parTransId="{10F74837-54E3-AC42-AB72-A91DDF8C8372}" sibTransId="{70569039-5C49-9748-94CF-BF8A8EDB9A67}"/>
    <dgm:cxn modelId="{E8C50881-48FE-BF40-BC66-D6A47755154B}" type="presOf" srcId="{CC5CFA30-68A9-F24B-8DE6-3EC3AACCF489}" destId="{96E05E62-EEF8-F747-A8D8-42EEA290C2A1}" srcOrd="0" destOrd="0" presId="urn:microsoft.com/office/officeart/2005/8/layout/venn3"/>
    <dgm:cxn modelId="{5A04CBD7-C946-9A43-8AEB-0D2868C3657D}" srcId="{372161AE-E8BF-1043-9597-06F14FD375EE}" destId="{4953707C-88BF-7344-88A7-89C00B7DA283}" srcOrd="1" destOrd="0" parTransId="{A24B1AFB-5559-0F4D-8ECB-3BE57D482BF5}" sibTransId="{CAD8B3A5-CC34-7740-8D52-DCF5D2CCB495}"/>
    <dgm:cxn modelId="{F7BA48D9-1AC6-AD48-8463-B036F8E64FD1}" type="presParOf" srcId="{D8AF2995-6505-B449-8ED2-9FC5AC1C5B01}" destId="{96E05E62-EEF8-F747-A8D8-42EEA290C2A1}" srcOrd="0" destOrd="0" presId="urn:microsoft.com/office/officeart/2005/8/layout/venn3"/>
    <dgm:cxn modelId="{92E165EE-514D-3C49-BDF8-F75EDFA78686}" type="presParOf" srcId="{D8AF2995-6505-B449-8ED2-9FC5AC1C5B01}" destId="{DA4EE3A2-7DC5-2347-9C87-FAD51C79BCA8}" srcOrd="1" destOrd="0" presId="urn:microsoft.com/office/officeart/2005/8/layout/venn3"/>
    <dgm:cxn modelId="{D7387F4C-4C5A-0045-9EDF-6B4A18D1D937}" type="presParOf" srcId="{D8AF2995-6505-B449-8ED2-9FC5AC1C5B01}" destId="{115B4E42-25E1-A840-8896-B1169FE0CCC1}" srcOrd="2" destOrd="0" presId="urn:microsoft.com/office/officeart/2005/8/layout/venn3"/>
    <dgm:cxn modelId="{4849FDF6-F66B-E345-85F2-CA732F10EBBC}" type="presParOf" srcId="{D8AF2995-6505-B449-8ED2-9FC5AC1C5B01}" destId="{34EDDE59-B8A3-B948-AF69-3A9776F9C9B9}" srcOrd="3" destOrd="0" presId="urn:microsoft.com/office/officeart/2005/8/layout/venn3"/>
    <dgm:cxn modelId="{91BA0E38-F8FC-2B42-A92E-2018C0D7F8A2}" type="presParOf" srcId="{D8AF2995-6505-B449-8ED2-9FC5AC1C5B01}" destId="{692D3D67-A561-7346-92FC-112A78D4608E}" srcOrd="4" destOrd="0" presId="urn:microsoft.com/office/officeart/2005/8/layout/venn3"/>
    <dgm:cxn modelId="{300722A1-B704-654B-992A-CB12FF2B4818}" type="presParOf" srcId="{D8AF2995-6505-B449-8ED2-9FC5AC1C5B01}" destId="{78102F61-0555-A34F-8D02-E7701579050A}" srcOrd="5" destOrd="0" presId="urn:microsoft.com/office/officeart/2005/8/layout/venn3"/>
    <dgm:cxn modelId="{3CDFDF7E-1EF1-1148-B8FE-2343455034D8}" type="presParOf" srcId="{D8AF2995-6505-B449-8ED2-9FC5AC1C5B01}" destId="{6A827AB2-25EF-B04C-9DAC-CB23438C7D2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511142-B93C-42E4-8C3E-73A09602DE75}" type="doc">
      <dgm:prSet loTypeId="urn:microsoft.com/office/officeart/2005/8/layout/pyramid4" loCatId="relationship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CAF5237D-69C3-4182-9F2B-BA2D502D268F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200" b="1" i="0" dirty="0" smtClean="0">
              <a:latin typeface="Arial" pitchFamily="34" charset="0"/>
              <a:cs typeface="Arial" pitchFamily="34" charset="0"/>
            </a:rPr>
            <a:t>Absorb</a:t>
          </a:r>
          <a:endParaRPr lang="en-US" sz="1200" b="0" i="0" dirty="0" smtClean="0">
            <a:latin typeface="Arial" pitchFamily="34" charset="0"/>
            <a:cs typeface="Arial" pitchFamily="34" charset="0"/>
          </a:endParaRPr>
        </a:p>
      </dgm:t>
    </dgm:pt>
    <dgm:pt modelId="{B64C8307-6A8C-4C8C-8513-C45379A83927}" type="parTrans" cxnId="{2FE177F7-B8A5-4F61-A58E-863DD2FE9716}">
      <dgm:prSet/>
      <dgm:spPr/>
      <dgm:t>
        <a:bodyPr/>
        <a:lstStyle/>
        <a:p>
          <a:endParaRPr lang="en-GB" sz="1800"/>
        </a:p>
      </dgm:t>
    </dgm:pt>
    <dgm:pt modelId="{CB610EA3-8A80-4B2C-882F-A86FC240B25E}" type="sibTrans" cxnId="{2FE177F7-B8A5-4F61-A58E-863DD2FE9716}">
      <dgm:prSet/>
      <dgm:spPr/>
      <dgm:t>
        <a:bodyPr/>
        <a:lstStyle/>
        <a:p>
          <a:endParaRPr lang="en-GB" sz="1800"/>
        </a:p>
      </dgm:t>
    </dgm:pt>
    <dgm:pt modelId="{B09D84CC-7D31-469B-A96B-FD87E5DF4E70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200" b="1" dirty="0" smtClean="0">
              <a:latin typeface="Arial" pitchFamily="34" charset="0"/>
              <a:cs typeface="Arial" pitchFamily="34" charset="0"/>
            </a:rPr>
            <a:t>Anticipate</a:t>
          </a:r>
          <a:endParaRPr lang="en-US" sz="1200" b="0" dirty="0" smtClean="0">
            <a:latin typeface="Arial" pitchFamily="34" charset="0"/>
            <a:cs typeface="Arial" pitchFamily="34" charset="0"/>
          </a:endParaRPr>
        </a:p>
      </dgm:t>
    </dgm:pt>
    <dgm:pt modelId="{F7E9986E-5000-48A5-9F4D-6F1F31A66E99}" type="parTrans" cxnId="{F7C96496-B82E-4F7B-98D3-1E3369E71F1D}">
      <dgm:prSet/>
      <dgm:spPr/>
      <dgm:t>
        <a:bodyPr/>
        <a:lstStyle/>
        <a:p>
          <a:endParaRPr lang="en-GB" sz="1800"/>
        </a:p>
      </dgm:t>
    </dgm:pt>
    <dgm:pt modelId="{3C65C032-68DC-4736-81A6-C41F0CA1B81E}" type="sibTrans" cxnId="{F7C96496-B82E-4F7B-98D3-1E3369E71F1D}">
      <dgm:prSet/>
      <dgm:spPr/>
      <dgm:t>
        <a:bodyPr/>
        <a:lstStyle/>
        <a:p>
          <a:endParaRPr lang="en-GB" sz="1800"/>
        </a:p>
      </dgm:t>
    </dgm:pt>
    <dgm:pt modelId="{5E3673B8-EE84-4752-AFAB-228BEA290B3B}">
      <dgm:prSet phldrT="[Text]" custT="1"/>
      <dgm:spPr>
        <a:solidFill>
          <a:srgbClr val="00664D">
            <a:alpha val="60000"/>
          </a:srgbClr>
        </a:solidFill>
      </dgm:spPr>
      <dgm:t>
        <a:bodyPr/>
        <a:lstStyle/>
        <a:p>
          <a:r>
            <a:rPr lang="en-US" sz="1200" b="1" dirty="0" smtClean="0">
              <a:latin typeface="Arial" pitchFamily="34" charset="0"/>
              <a:cs typeface="Arial" pitchFamily="34" charset="0"/>
            </a:rPr>
            <a:t>Climate resilience</a:t>
          </a:r>
        </a:p>
      </dgm:t>
    </dgm:pt>
    <dgm:pt modelId="{9C8897BB-2EEA-4654-A160-670E9CC3BBD3}" type="parTrans" cxnId="{CC704DAC-CF65-4CC5-8E5B-64377DCDC7DF}">
      <dgm:prSet/>
      <dgm:spPr/>
      <dgm:t>
        <a:bodyPr/>
        <a:lstStyle/>
        <a:p>
          <a:endParaRPr lang="en-GB" sz="1800"/>
        </a:p>
      </dgm:t>
    </dgm:pt>
    <dgm:pt modelId="{4957E4C4-25D7-40FD-A02D-C68B7F2B0B12}" type="sibTrans" cxnId="{CC704DAC-CF65-4CC5-8E5B-64377DCDC7DF}">
      <dgm:prSet/>
      <dgm:spPr/>
      <dgm:t>
        <a:bodyPr/>
        <a:lstStyle/>
        <a:p>
          <a:endParaRPr lang="en-GB" sz="1800"/>
        </a:p>
      </dgm:t>
    </dgm:pt>
    <dgm:pt modelId="{56A29DA1-969B-4BF6-B1DF-E57D11885D0D}">
      <dgm:prSet phldrT="[Text]" custT="1"/>
      <dgm:spPr>
        <a:solidFill>
          <a:schemeClr val="accent1">
            <a:lumMod val="50000"/>
            <a:alpha val="60000"/>
          </a:schemeClr>
        </a:solidFill>
      </dgm:spPr>
      <dgm:t>
        <a:bodyPr/>
        <a:lstStyle/>
        <a:p>
          <a:r>
            <a:rPr lang="en-US" sz="1200" b="1" dirty="0" smtClean="0">
              <a:latin typeface="Arial" pitchFamily="34" charset="0"/>
              <a:cs typeface="Arial" pitchFamily="34" charset="0"/>
            </a:rPr>
            <a:t>Reshape</a:t>
          </a:r>
          <a:endParaRPr lang="en-US" sz="1200" b="0" dirty="0" smtClean="0">
            <a:latin typeface="Arial" pitchFamily="34" charset="0"/>
            <a:cs typeface="Arial" pitchFamily="34" charset="0"/>
          </a:endParaRPr>
        </a:p>
      </dgm:t>
    </dgm:pt>
    <dgm:pt modelId="{B8FAED00-F456-4E42-8C2C-70159B13E3DA}" type="parTrans" cxnId="{A764EBA2-F561-4002-96FF-903AD1EF7F2F}">
      <dgm:prSet/>
      <dgm:spPr/>
      <dgm:t>
        <a:bodyPr/>
        <a:lstStyle/>
        <a:p>
          <a:endParaRPr lang="en-GB" sz="1800"/>
        </a:p>
      </dgm:t>
    </dgm:pt>
    <dgm:pt modelId="{7FF62DF9-4D65-4BA8-9B30-47AD7363DEBD}" type="sibTrans" cxnId="{A764EBA2-F561-4002-96FF-903AD1EF7F2F}">
      <dgm:prSet/>
      <dgm:spPr/>
      <dgm:t>
        <a:bodyPr/>
        <a:lstStyle/>
        <a:p>
          <a:endParaRPr lang="en-GB" sz="1800"/>
        </a:p>
      </dgm:t>
    </dgm:pt>
    <dgm:pt modelId="{A85F8216-A1A2-425A-9CDB-80166785415B}" type="pres">
      <dgm:prSet presAssocID="{34511142-B93C-42E4-8C3E-73A09602DE7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5D067-C955-4159-8F11-5ABB8D1143BD}" type="pres">
      <dgm:prSet presAssocID="{34511142-B93C-42E4-8C3E-73A09602DE75}" presName="triangle1" presStyleLbl="node1" presStyleIdx="0" presStyleCnt="4" custLinFactNeighborX="79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E3F118-7941-4149-A675-963917FA2B54}" type="pres">
      <dgm:prSet presAssocID="{34511142-B93C-42E4-8C3E-73A09602DE7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A4720E-3112-4C8E-97A2-CE4F08EEEB41}" type="pres">
      <dgm:prSet presAssocID="{34511142-B93C-42E4-8C3E-73A09602DE7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7021FE-3242-4EE1-8D0B-25612A2377A3}" type="pres">
      <dgm:prSet presAssocID="{34511142-B93C-42E4-8C3E-73A09602DE7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EB61C9B-C1A6-4042-81D1-26C7A4241B2F}" type="presOf" srcId="{B09D84CC-7D31-469B-A96B-FD87E5DF4E70}" destId="{8AE3F118-7941-4149-A675-963917FA2B54}" srcOrd="0" destOrd="0" presId="urn:microsoft.com/office/officeart/2005/8/layout/pyramid4"/>
    <dgm:cxn modelId="{FAD11B43-BE60-3749-8FFE-B86E8F60E8A2}" type="presOf" srcId="{56A29DA1-969B-4BF6-B1DF-E57D11885D0D}" destId="{BE7021FE-3242-4EE1-8D0B-25612A2377A3}" srcOrd="0" destOrd="0" presId="urn:microsoft.com/office/officeart/2005/8/layout/pyramid4"/>
    <dgm:cxn modelId="{2FE177F7-B8A5-4F61-A58E-863DD2FE9716}" srcId="{34511142-B93C-42E4-8C3E-73A09602DE75}" destId="{CAF5237D-69C3-4182-9F2B-BA2D502D268F}" srcOrd="0" destOrd="0" parTransId="{B64C8307-6A8C-4C8C-8513-C45379A83927}" sibTransId="{CB610EA3-8A80-4B2C-882F-A86FC240B25E}"/>
    <dgm:cxn modelId="{A764EBA2-F561-4002-96FF-903AD1EF7F2F}" srcId="{34511142-B93C-42E4-8C3E-73A09602DE75}" destId="{56A29DA1-969B-4BF6-B1DF-E57D11885D0D}" srcOrd="3" destOrd="0" parTransId="{B8FAED00-F456-4E42-8C2C-70159B13E3DA}" sibTransId="{7FF62DF9-4D65-4BA8-9B30-47AD7363DEBD}"/>
    <dgm:cxn modelId="{1202E8F4-D16B-DD47-8066-97248DE1B84C}" type="presOf" srcId="{CAF5237D-69C3-4182-9F2B-BA2D502D268F}" destId="{4445D067-C955-4159-8F11-5ABB8D1143BD}" srcOrd="0" destOrd="0" presId="urn:microsoft.com/office/officeart/2005/8/layout/pyramid4"/>
    <dgm:cxn modelId="{F7C96496-B82E-4F7B-98D3-1E3369E71F1D}" srcId="{34511142-B93C-42E4-8C3E-73A09602DE75}" destId="{B09D84CC-7D31-469B-A96B-FD87E5DF4E70}" srcOrd="1" destOrd="0" parTransId="{F7E9986E-5000-48A5-9F4D-6F1F31A66E99}" sibTransId="{3C65C032-68DC-4736-81A6-C41F0CA1B81E}"/>
    <dgm:cxn modelId="{33D75534-FB3F-6E41-BF55-1B0CA6AE5ED9}" type="presOf" srcId="{5E3673B8-EE84-4752-AFAB-228BEA290B3B}" destId="{23A4720E-3112-4C8E-97A2-CE4F08EEEB41}" srcOrd="0" destOrd="0" presId="urn:microsoft.com/office/officeart/2005/8/layout/pyramid4"/>
    <dgm:cxn modelId="{963B30DF-62DA-E049-8217-8620AA5161AD}" type="presOf" srcId="{34511142-B93C-42E4-8C3E-73A09602DE75}" destId="{A85F8216-A1A2-425A-9CDB-80166785415B}" srcOrd="0" destOrd="0" presId="urn:microsoft.com/office/officeart/2005/8/layout/pyramid4"/>
    <dgm:cxn modelId="{CC704DAC-CF65-4CC5-8E5B-64377DCDC7DF}" srcId="{34511142-B93C-42E4-8C3E-73A09602DE75}" destId="{5E3673B8-EE84-4752-AFAB-228BEA290B3B}" srcOrd="2" destOrd="0" parTransId="{9C8897BB-2EEA-4654-A160-670E9CC3BBD3}" sibTransId="{4957E4C4-25D7-40FD-A02D-C68B7F2B0B12}"/>
    <dgm:cxn modelId="{561AE390-05C8-B34E-802C-40CB727300DA}" type="presParOf" srcId="{A85F8216-A1A2-425A-9CDB-80166785415B}" destId="{4445D067-C955-4159-8F11-5ABB8D1143BD}" srcOrd="0" destOrd="0" presId="urn:microsoft.com/office/officeart/2005/8/layout/pyramid4"/>
    <dgm:cxn modelId="{178F2F17-D6EC-D941-868F-F93B3741EA27}" type="presParOf" srcId="{A85F8216-A1A2-425A-9CDB-80166785415B}" destId="{8AE3F118-7941-4149-A675-963917FA2B54}" srcOrd="1" destOrd="0" presId="urn:microsoft.com/office/officeart/2005/8/layout/pyramid4"/>
    <dgm:cxn modelId="{FF1A160D-F812-DF44-A229-2AC95046B1C1}" type="presParOf" srcId="{A85F8216-A1A2-425A-9CDB-80166785415B}" destId="{23A4720E-3112-4C8E-97A2-CE4F08EEEB41}" srcOrd="2" destOrd="0" presId="urn:microsoft.com/office/officeart/2005/8/layout/pyramid4"/>
    <dgm:cxn modelId="{E2FFE992-0E12-BD48-A369-C5ADB633997D}" type="presParOf" srcId="{A85F8216-A1A2-425A-9CDB-80166785415B}" destId="{BE7021FE-3242-4EE1-8D0B-25612A2377A3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5D067-C955-4159-8F11-5ABB8D1143BD}">
      <dsp:nvSpPr>
        <dsp:cNvPr id="0" name=""/>
        <dsp:cNvSpPr/>
      </dsp:nvSpPr>
      <dsp:spPr>
        <a:xfrm>
          <a:off x="2316088" y="0"/>
          <a:ext cx="2520280" cy="2520280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>
              <a:latin typeface="Arial" pitchFamily="34" charset="0"/>
              <a:cs typeface="Arial" pitchFamily="34" charset="0"/>
            </a:rPr>
            <a:t>Risk carrier role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>
              <a:latin typeface="Arial" pitchFamily="34" charset="0"/>
              <a:cs typeface="Arial" pitchFamily="34" charset="0"/>
            </a:rPr>
            <a:t>(financial risk management)</a:t>
          </a:r>
        </a:p>
      </dsp:txBody>
      <dsp:txXfrm>
        <a:off x="2946158" y="1260140"/>
        <a:ext cx="1260140" cy="1260140"/>
      </dsp:txXfrm>
    </dsp:sp>
    <dsp:sp modelId="{8AE3F118-7941-4149-A675-963917FA2B54}">
      <dsp:nvSpPr>
        <dsp:cNvPr id="0" name=""/>
        <dsp:cNvSpPr/>
      </dsp:nvSpPr>
      <dsp:spPr>
        <a:xfrm>
          <a:off x="1055948" y="2520280"/>
          <a:ext cx="2520280" cy="2520280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Arial" pitchFamily="34" charset="0"/>
              <a:cs typeface="Arial" pitchFamily="34" charset="0"/>
            </a:rPr>
            <a:t>Risk manager role</a:t>
          </a:r>
          <a:r>
            <a:rPr lang="en-US" sz="1700" b="0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(physical risk management</a:t>
          </a:r>
          <a:r>
            <a:rPr lang="en-US" sz="1700" b="0" kern="1200" dirty="0" smtClean="0">
              <a:latin typeface="Arial" pitchFamily="34" charset="0"/>
              <a:cs typeface="Arial" pitchFamily="34" charset="0"/>
            </a:rPr>
            <a:t>)</a:t>
          </a:r>
          <a:endParaRPr lang="en-GB" sz="1700" b="0" kern="1200" dirty="0">
            <a:latin typeface="Arial" pitchFamily="34" charset="0"/>
            <a:cs typeface="Arial" pitchFamily="34" charset="0"/>
          </a:endParaRPr>
        </a:p>
      </dsp:txBody>
      <dsp:txXfrm>
        <a:off x="1686018" y="3780420"/>
        <a:ext cx="1260140" cy="1260140"/>
      </dsp:txXfrm>
    </dsp:sp>
    <dsp:sp modelId="{23A4720E-3112-4C8E-97A2-CE4F08EEEB41}">
      <dsp:nvSpPr>
        <dsp:cNvPr id="0" name=""/>
        <dsp:cNvSpPr/>
      </dsp:nvSpPr>
      <dsp:spPr>
        <a:xfrm rot="10800000">
          <a:off x="2316088" y="2520280"/>
          <a:ext cx="2520280" cy="2520280"/>
        </a:xfrm>
        <a:prstGeom prst="triangle">
          <a:avLst/>
        </a:prstGeom>
        <a:solidFill>
          <a:srgbClr val="00664D">
            <a:alpha val="6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latin typeface="Arial" pitchFamily="34" charset="0"/>
              <a:cs typeface="Arial" pitchFamily="34" charset="0"/>
            </a:rPr>
            <a:t>Sustainable development challenges &amp; opportunities</a:t>
          </a:r>
          <a:endParaRPr lang="en-GB" sz="14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2946158" y="2520280"/>
        <a:ext cx="1260140" cy="1260140"/>
      </dsp:txXfrm>
    </dsp:sp>
    <dsp:sp modelId="{BE7021FE-3242-4EE1-8D0B-25612A2377A3}">
      <dsp:nvSpPr>
        <dsp:cNvPr id="0" name=""/>
        <dsp:cNvSpPr/>
      </dsp:nvSpPr>
      <dsp:spPr>
        <a:xfrm>
          <a:off x="3576228" y="2520280"/>
          <a:ext cx="2520280" cy="2520280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Arial" pitchFamily="34" charset="0"/>
              <a:cs typeface="Arial" pitchFamily="34" charset="0"/>
            </a:rPr>
            <a:t>Investor role</a:t>
          </a:r>
          <a:r>
            <a:rPr lang="en-US" sz="1800" b="0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(asset management)</a:t>
          </a:r>
          <a:endParaRPr lang="en-GB" sz="1400" b="0" kern="1200" dirty="0">
            <a:latin typeface="Arial" pitchFamily="34" charset="0"/>
            <a:cs typeface="Arial" pitchFamily="34" charset="0"/>
          </a:endParaRPr>
        </a:p>
      </dsp:txBody>
      <dsp:txXfrm>
        <a:off x="4206298" y="3780420"/>
        <a:ext cx="1260140" cy="1260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2E793-1CE7-A344-8CD1-81AFFBD48CF2}">
      <dsp:nvSpPr>
        <dsp:cNvPr id="0" name=""/>
        <dsp:cNvSpPr/>
      </dsp:nvSpPr>
      <dsp:spPr>
        <a:xfrm>
          <a:off x="767915" y="0"/>
          <a:ext cx="5472608" cy="5472608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cs typeface="Arial"/>
            </a:rPr>
            <a:t>Public</a:t>
          </a:r>
          <a:endParaRPr lang="en-US" sz="1400" b="1" kern="1200" dirty="0">
            <a:latin typeface="Arial"/>
            <a:cs typeface="Arial"/>
          </a:endParaRPr>
        </a:p>
      </dsp:txBody>
      <dsp:txXfrm>
        <a:off x="2739149" y="273630"/>
        <a:ext cx="1530141" cy="820891"/>
      </dsp:txXfrm>
    </dsp:sp>
    <dsp:sp modelId="{4A21CDF3-BE82-4E4B-B382-9F76CF509AEA}">
      <dsp:nvSpPr>
        <dsp:cNvPr id="0" name=""/>
        <dsp:cNvSpPr/>
      </dsp:nvSpPr>
      <dsp:spPr>
        <a:xfrm>
          <a:off x="1315176" y="1094521"/>
          <a:ext cx="4378086" cy="4378086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cs typeface="Arial"/>
            </a:rPr>
            <a:t>Governments, regulators &amp; other key stakeholders</a:t>
          </a:r>
          <a:endParaRPr lang="en-US" sz="1400" b="1" kern="1200" dirty="0">
            <a:latin typeface="Arial"/>
            <a:cs typeface="Arial"/>
          </a:endParaRPr>
        </a:p>
      </dsp:txBody>
      <dsp:txXfrm>
        <a:off x="2739149" y="1357206"/>
        <a:ext cx="1530141" cy="788055"/>
      </dsp:txXfrm>
    </dsp:sp>
    <dsp:sp modelId="{085EE8BA-0469-7D42-AF96-DBF7A2DD59E4}">
      <dsp:nvSpPr>
        <dsp:cNvPr id="0" name=""/>
        <dsp:cNvSpPr/>
      </dsp:nvSpPr>
      <dsp:spPr>
        <a:xfrm>
          <a:off x="1862437" y="2189043"/>
          <a:ext cx="3283564" cy="3283564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cs typeface="Arial"/>
            </a:rPr>
            <a:t>Clients &amp; business partners</a:t>
          </a:r>
          <a:endParaRPr lang="en-US" sz="1400" b="1" kern="1200" dirty="0">
            <a:latin typeface="Arial"/>
            <a:cs typeface="Arial"/>
          </a:endParaRPr>
        </a:p>
      </dsp:txBody>
      <dsp:txXfrm>
        <a:off x="2739149" y="2435310"/>
        <a:ext cx="1530141" cy="738802"/>
      </dsp:txXfrm>
    </dsp:sp>
    <dsp:sp modelId="{70834DFE-B8B6-5B49-BC9D-227D705FF0CE}">
      <dsp:nvSpPr>
        <dsp:cNvPr id="0" name=""/>
        <dsp:cNvSpPr/>
      </dsp:nvSpPr>
      <dsp:spPr>
        <a:xfrm>
          <a:off x="2409698" y="3283564"/>
          <a:ext cx="2189043" cy="2189043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cs typeface="Arial"/>
            </a:rPr>
            <a:t>Own business strategies &amp; operations</a:t>
          </a:r>
          <a:endParaRPr lang="en-US" sz="1400" b="1" kern="1200" dirty="0">
            <a:latin typeface="Arial"/>
            <a:cs typeface="Arial"/>
          </a:endParaRPr>
        </a:p>
      </dsp:txBody>
      <dsp:txXfrm>
        <a:off x="2730276" y="3830825"/>
        <a:ext cx="1547887" cy="1094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A27BA-7F9C-4F45-8B11-FB3964C46A2C}">
      <dsp:nvSpPr>
        <dsp:cNvPr id="0" name=""/>
        <dsp:cNvSpPr/>
      </dsp:nvSpPr>
      <dsp:spPr>
        <a:xfrm>
          <a:off x="664273" y="0"/>
          <a:ext cx="7528436" cy="246404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69B7A8-500C-EF43-96A5-AD2D185024F0}">
      <dsp:nvSpPr>
        <dsp:cNvPr id="0" name=""/>
        <dsp:cNvSpPr/>
      </dsp:nvSpPr>
      <dsp:spPr>
        <a:xfrm>
          <a:off x="946" y="739214"/>
          <a:ext cx="2690773" cy="985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  <a:latin typeface="Arial"/>
              <a:cs typeface="Arial"/>
            </a:rPr>
            <a:t>Phase 1 (2014)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/>
              <a:cs typeface="Arial"/>
            </a:rPr>
            <a:t>Global research on disaster risk reduction measures</a:t>
          </a:r>
          <a:endParaRPr lang="en-US" sz="1600" b="1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49060" y="787328"/>
        <a:ext cx="2594545" cy="889391"/>
      </dsp:txXfrm>
    </dsp:sp>
    <dsp:sp modelId="{8B601F97-E589-D141-BF6A-2E35E26D930F}">
      <dsp:nvSpPr>
        <dsp:cNvPr id="0" name=""/>
        <dsp:cNvSpPr/>
      </dsp:nvSpPr>
      <dsp:spPr>
        <a:xfrm>
          <a:off x="3083105" y="739214"/>
          <a:ext cx="2690773" cy="985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  <a:latin typeface="Arial"/>
              <a:cs typeface="Arial"/>
            </a:rPr>
            <a:t>Phase 2 (2015)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/>
              <a:cs typeface="Arial"/>
            </a:rPr>
            <a:t>Publicly accessible online global risk map</a:t>
          </a:r>
          <a:endParaRPr lang="en-US" sz="1600" b="1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3131219" y="787328"/>
        <a:ext cx="2594545" cy="889391"/>
      </dsp:txXfrm>
    </dsp:sp>
    <dsp:sp modelId="{990DF469-20A6-FD42-9DC7-E3DA3F8D2F6F}">
      <dsp:nvSpPr>
        <dsp:cNvPr id="0" name=""/>
        <dsp:cNvSpPr/>
      </dsp:nvSpPr>
      <dsp:spPr>
        <a:xfrm>
          <a:off x="6165264" y="739214"/>
          <a:ext cx="2690773" cy="985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chemeClr val="tx1"/>
              </a:solidFill>
              <a:latin typeface="Arial"/>
              <a:cs typeface="Arial"/>
            </a:rPr>
            <a:t>Phase 3 (2015-16)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/>
              <a:cs typeface="Arial"/>
            </a:rPr>
            <a:t>How-to resilience guide + country engagements</a:t>
          </a:r>
          <a:endParaRPr lang="en-US" sz="1600" b="1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6213378" y="787328"/>
        <a:ext cx="2594545" cy="889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05E62-EEF8-F747-A8D8-42EEA290C2A1}">
      <dsp:nvSpPr>
        <dsp:cNvPr id="0" name=""/>
        <dsp:cNvSpPr/>
      </dsp:nvSpPr>
      <dsp:spPr>
        <a:xfrm>
          <a:off x="2615" y="1964195"/>
          <a:ext cx="2624336" cy="26243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426" tIns="20320" rIns="14442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none" kern="1200" dirty="0" smtClean="0">
              <a:latin typeface="Arial"/>
              <a:cs typeface="Arial"/>
            </a:rPr>
            <a:t>Goal 1:</a:t>
          </a:r>
          <a:endParaRPr lang="en-US" sz="1600" u="none" kern="1200" dirty="0" smtClean="0">
            <a:latin typeface="Arial"/>
            <a:cs typeface="Arial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/>
              <a:cs typeface="Arial"/>
            </a:rPr>
            <a:t>40% of insurers will integrate environmental, social and governance criteria into their risk underwriting policy </a:t>
          </a:r>
          <a:endParaRPr lang="en-US" sz="1400" kern="1200" dirty="0">
            <a:latin typeface="Arial"/>
            <a:cs typeface="Arial"/>
          </a:endParaRPr>
        </a:p>
      </dsp:txBody>
      <dsp:txXfrm>
        <a:off x="386940" y="2348520"/>
        <a:ext cx="1855686" cy="1855686"/>
      </dsp:txXfrm>
    </dsp:sp>
    <dsp:sp modelId="{115B4E42-25E1-A840-8896-B1169FE0CCC1}">
      <dsp:nvSpPr>
        <dsp:cNvPr id="0" name=""/>
        <dsp:cNvSpPr/>
      </dsp:nvSpPr>
      <dsp:spPr>
        <a:xfrm>
          <a:off x="2102084" y="1964195"/>
          <a:ext cx="2624336" cy="26243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426" tIns="20320" rIns="14442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/>
              <a:cs typeface="Arial"/>
            </a:rPr>
            <a:t>Goal 2: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/>
              <a:cs typeface="Arial"/>
            </a:rPr>
            <a:t>30% of insurers will have an environmental, social and governance engagement </a:t>
          </a:r>
          <a:r>
            <a:rPr lang="en-US" sz="1400" kern="1200" dirty="0" err="1" smtClean="0">
              <a:latin typeface="Arial"/>
              <a:cs typeface="Arial"/>
            </a:rPr>
            <a:t>programme</a:t>
          </a:r>
          <a:r>
            <a:rPr lang="en-US" sz="1400" kern="1200" dirty="0" smtClean="0">
              <a:latin typeface="Arial"/>
              <a:cs typeface="Arial"/>
            </a:rPr>
            <a:t> targeted at brokers</a:t>
          </a:r>
          <a:endParaRPr lang="en-US" sz="1400" kern="1200" dirty="0">
            <a:latin typeface="Arial"/>
            <a:cs typeface="Arial"/>
          </a:endParaRPr>
        </a:p>
      </dsp:txBody>
      <dsp:txXfrm>
        <a:off x="2486409" y="2348520"/>
        <a:ext cx="1855686" cy="1855686"/>
      </dsp:txXfrm>
    </dsp:sp>
    <dsp:sp modelId="{692D3D67-A561-7346-92FC-112A78D4608E}">
      <dsp:nvSpPr>
        <dsp:cNvPr id="0" name=""/>
        <dsp:cNvSpPr/>
      </dsp:nvSpPr>
      <dsp:spPr>
        <a:xfrm>
          <a:off x="4201554" y="1964195"/>
          <a:ext cx="2624336" cy="26243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426" tIns="20320" rIns="14442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/>
              <a:cs typeface="Arial"/>
            </a:rPr>
            <a:t>Goal 3:</a:t>
          </a:r>
          <a:endParaRPr lang="en-US" sz="1200" kern="1200" dirty="0" smtClean="0">
            <a:latin typeface="Arial"/>
            <a:cs typeface="Arial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/>
              <a:cs typeface="Arial"/>
            </a:rPr>
            <a:t>50% of insurance industry will integrate official public policy from municipal, state and federal governments into their social responsibility policy</a:t>
          </a:r>
        </a:p>
      </dsp:txBody>
      <dsp:txXfrm>
        <a:off x="4585879" y="2348520"/>
        <a:ext cx="1855686" cy="1855686"/>
      </dsp:txXfrm>
    </dsp:sp>
    <dsp:sp modelId="{6A827AB2-25EF-B04C-9DAC-CB23438C7D2C}">
      <dsp:nvSpPr>
        <dsp:cNvPr id="0" name=""/>
        <dsp:cNvSpPr/>
      </dsp:nvSpPr>
      <dsp:spPr>
        <a:xfrm>
          <a:off x="6301023" y="1964195"/>
          <a:ext cx="2624336" cy="26243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426" tIns="20320" rIns="14442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/>
              <a:cs typeface="Arial"/>
            </a:rPr>
            <a:t>Goal 4:</a:t>
          </a:r>
          <a:endParaRPr lang="en-US" sz="1400" kern="1200" dirty="0" smtClean="0">
            <a:latin typeface="Arial"/>
            <a:cs typeface="Arial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/>
              <a:cs typeface="Arial"/>
            </a:rPr>
            <a:t>50% of insurers will report on environmental, social and governance criteria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6685348" y="2348520"/>
        <a:ext cx="1855686" cy="18556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5D067-C955-4159-8F11-5ABB8D1143BD}">
      <dsp:nvSpPr>
        <dsp:cNvPr id="0" name=""/>
        <dsp:cNvSpPr/>
      </dsp:nvSpPr>
      <dsp:spPr>
        <a:xfrm>
          <a:off x="2268259" y="0"/>
          <a:ext cx="2268252" cy="2268252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 dirty="0" smtClean="0">
              <a:latin typeface="Arial" pitchFamily="34" charset="0"/>
              <a:cs typeface="Arial" pitchFamily="34" charset="0"/>
            </a:rPr>
            <a:t>Absorb</a:t>
          </a:r>
          <a:endParaRPr lang="en-US" sz="1200" b="0" i="0" kern="1200" dirty="0" smtClean="0">
            <a:latin typeface="Arial" pitchFamily="34" charset="0"/>
            <a:cs typeface="Arial" pitchFamily="34" charset="0"/>
          </a:endParaRPr>
        </a:p>
      </dsp:txBody>
      <dsp:txXfrm>
        <a:off x="2835322" y="1134126"/>
        <a:ext cx="1134126" cy="1134126"/>
      </dsp:txXfrm>
    </dsp:sp>
    <dsp:sp modelId="{8AE3F118-7941-4149-A675-963917FA2B54}">
      <dsp:nvSpPr>
        <dsp:cNvPr id="0" name=""/>
        <dsp:cNvSpPr/>
      </dsp:nvSpPr>
      <dsp:spPr>
        <a:xfrm>
          <a:off x="1116124" y="2268252"/>
          <a:ext cx="2268252" cy="2268252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Anticipate</a:t>
          </a:r>
          <a:endParaRPr lang="en-US" sz="1200" b="0" kern="1200" dirty="0" smtClean="0">
            <a:latin typeface="Arial" pitchFamily="34" charset="0"/>
            <a:cs typeface="Arial" pitchFamily="34" charset="0"/>
          </a:endParaRPr>
        </a:p>
      </dsp:txBody>
      <dsp:txXfrm>
        <a:off x="1683187" y="3402378"/>
        <a:ext cx="1134126" cy="1134126"/>
      </dsp:txXfrm>
    </dsp:sp>
    <dsp:sp modelId="{23A4720E-3112-4C8E-97A2-CE4F08EEEB41}">
      <dsp:nvSpPr>
        <dsp:cNvPr id="0" name=""/>
        <dsp:cNvSpPr/>
      </dsp:nvSpPr>
      <dsp:spPr>
        <a:xfrm rot="10800000">
          <a:off x="2250250" y="2268252"/>
          <a:ext cx="2268252" cy="2268252"/>
        </a:xfrm>
        <a:prstGeom prst="triangle">
          <a:avLst/>
        </a:prstGeom>
        <a:solidFill>
          <a:srgbClr val="00664D">
            <a:alpha val="6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Climate resilience</a:t>
          </a:r>
        </a:p>
      </dsp:txBody>
      <dsp:txXfrm rot="10800000">
        <a:off x="2817313" y="2268252"/>
        <a:ext cx="1134126" cy="1134126"/>
      </dsp:txXfrm>
    </dsp:sp>
    <dsp:sp modelId="{BE7021FE-3242-4EE1-8D0B-25612A2377A3}">
      <dsp:nvSpPr>
        <dsp:cNvPr id="0" name=""/>
        <dsp:cNvSpPr/>
      </dsp:nvSpPr>
      <dsp:spPr>
        <a:xfrm>
          <a:off x="3384376" y="2268252"/>
          <a:ext cx="2268252" cy="2268252"/>
        </a:xfrm>
        <a:prstGeom prst="triangle">
          <a:avLst/>
        </a:prstGeom>
        <a:solidFill>
          <a:schemeClr val="accent1">
            <a:lumMod val="50000"/>
            <a:alpha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Reshape</a:t>
          </a:r>
          <a:endParaRPr lang="en-US" sz="1200" b="0" kern="1200" dirty="0" smtClean="0">
            <a:latin typeface="Arial" pitchFamily="34" charset="0"/>
            <a:cs typeface="Arial" pitchFamily="34" charset="0"/>
          </a:endParaRPr>
        </a:p>
      </dsp:txBody>
      <dsp:txXfrm>
        <a:off x="3951439" y="3402378"/>
        <a:ext cx="1134126" cy="11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cs typeface="Times New Roman" pitchFamily="-111" charset="0"/>
              </a:defRPr>
            </a:lvl1pPr>
          </a:lstStyle>
          <a:p>
            <a:pPr>
              <a:defRPr/>
            </a:pPr>
            <a:fld id="{46A4FDEA-7CB3-4CD0-AF6A-E021731EFF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038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fld id="{B6AFCD80-562A-471D-8A4D-B46FDD261F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819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pitchFamily="-111" charset="0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pitchFamily="-111" charset="0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pitchFamily="-111" charset="0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pitchFamily="-111" charset="0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Times New Roman" pitchFamily="-111" charset="0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775BF84A-B74E-4EDA-990A-04BF47AE8416}" type="slidenum">
              <a:rPr lang="en-GB" sz="1200">
                <a:latin typeface="Times New Roman" pitchFamily="18" charset="0"/>
              </a:rPr>
              <a:pPr algn="r" defTabSz="930275"/>
              <a:t>1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5700" cy="3724275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10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11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12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13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6A6E86CF-FE1F-474E-8DA8-1AC1B1F73BBE}" type="slidenum">
              <a:rPr lang="en-GB" sz="1200">
                <a:latin typeface="Times New Roman" pitchFamily="18" charset="0"/>
              </a:rPr>
              <a:pPr algn="r" defTabSz="930275"/>
              <a:t>18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19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6A6E86CF-FE1F-474E-8DA8-1AC1B1F73BBE}" type="slidenum">
              <a:rPr lang="en-GB" sz="1200">
                <a:latin typeface="Times New Roman" pitchFamily="18" charset="0"/>
              </a:rPr>
              <a:pPr algn="r" defTabSz="930275"/>
              <a:t>20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21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22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56AA1A7D-5C75-4DE2-9434-BC94BB7A0B0E}" type="slidenum">
              <a:rPr lang="en-GB" sz="1200">
                <a:latin typeface="Times New Roman" pitchFamily="18" charset="0"/>
              </a:rPr>
              <a:pPr algn="r" defTabSz="930275"/>
              <a:t>23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26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27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6294B680-4B84-4410-BF16-5331018FA15D}" type="slidenum">
              <a:rPr lang="en-GB" sz="1200">
                <a:latin typeface="Times New Roman" pitchFamily="18" charset="0"/>
              </a:rPr>
              <a:pPr algn="r" defTabSz="930275"/>
              <a:t>28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29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30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31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32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33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34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388AE07-8E48-401F-80A3-8C05C604C14C}" type="slidenum">
              <a:rPr lang="en-GB" sz="1200">
                <a:latin typeface="Times New Roman" pitchFamily="18" charset="0"/>
              </a:rPr>
              <a:pPr algn="r" defTabSz="930275"/>
              <a:t>35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BC271526-8FD6-4BE2-8C28-2E13A8037DAF}" type="slidenum">
              <a:rPr lang="en-GB" sz="1200">
                <a:latin typeface="Times New Roman" pitchFamily="18" charset="0"/>
              </a:rPr>
              <a:pPr algn="r" defTabSz="930275"/>
              <a:t>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36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510012B-5655-4270-BC87-6B49520507DE}" type="slidenum">
              <a:rPr lang="en-GB" sz="1200">
                <a:latin typeface="Times New Roman" pitchFamily="18" charset="0"/>
              </a:rPr>
              <a:pPr algn="r" defTabSz="930275"/>
              <a:t>37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C0B1EF59-045E-4387-931C-319815DA8F02}" type="slidenum">
              <a:rPr lang="en-GB" sz="1200">
                <a:latin typeface="Times New Roman" pitchFamily="18" charset="0"/>
              </a:rPr>
              <a:pPr algn="r" defTabSz="930275"/>
              <a:t>38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73743C9E-53F0-40F9-B4D1-96620F26B320}" type="slidenum">
              <a:rPr lang="en-GB" sz="1200">
                <a:latin typeface="Times New Roman" pitchFamily="18" charset="0"/>
              </a:rPr>
              <a:pPr algn="r" defTabSz="930275"/>
              <a:t>39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5700" cy="3724275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4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5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EE8B9A66-B921-4D52-B763-A0BDADB8BBA7}" type="slidenum">
              <a:rPr lang="en-GB" sz="1200">
                <a:latin typeface="Times New Roman" pitchFamily="18" charset="0"/>
              </a:rPr>
              <a:pPr algn="r" defTabSz="930275"/>
              <a:t>6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3028" tIns="46513" rIns="93028" bIns="46513"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CDE773C-F59B-4259-BEA9-DC8F19AB14D1}" type="slidenum">
              <a:rPr lang="en-GB" sz="1200">
                <a:latin typeface="Times New Roman" pitchFamily="18" charset="0"/>
              </a:rPr>
              <a:pPr algn="r" defTabSz="930275"/>
              <a:t>7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5700" cy="3724275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32617979-BFE2-4B62-AF63-40194AB5D977}" type="slidenum">
              <a:rPr lang="en-GB" sz="1200">
                <a:latin typeface="Times New Roman" pitchFamily="18" charset="0"/>
              </a:rPr>
              <a:pPr algn="r" defTabSz="930275"/>
              <a:t>8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5700" cy="37242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49" tIns="46525" rIns="93049" bIns="46525" anchor="b"/>
          <a:lstStyle/>
          <a:p>
            <a:pPr algn="r" defTabSz="930275"/>
            <a:fld id="{56AA1A7D-5C75-4DE2-9434-BC94BB7A0B0E}" type="slidenum">
              <a:rPr lang="en-GB" sz="1200">
                <a:latin typeface="Times New Roman" pitchFamily="18" charset="0"/>
              </a:rPr>
              <a:pPr algn="r" defTabSz="930275"/>
              <a:t>9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 lIns="91427" tIns="45713" rIns="91427" bIns="45713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7EE45-4DF0-42EE-9CD3-06A02AEC3FB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C3556-E201-42E9-9BDC-DB94EDDF5D5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AE48A-0DBB-47B7-BAD6-93963343029D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FBA97-B701-47B3-B088-15BED637D8D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72E4-A6B8-45FF-B774-F5B59493591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FA6D-D4CA-4C3E-889A-3DDEADE50E1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4BE36-668A-40E5-9E44-B8F48F157AF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67DE-C0DB-4521-A114-D48D7795D28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4D760-5EFE-4857-8E0D-1CB999EB3E4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A3F6-57E3-4997-85F6-C86A07F6C97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4C084-CA51-4ECE-844B-0B3ADCE207C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ＭＳ Ｐゴシック" pitchFamily="34" charset="-128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ＭＳ Ｐゴシック" pitchFamily="34" charset="-128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  <a:ea typeface="ＭＳ Ｐゴシック" pitchFamily="34" charset="-128"/>
                <a:cs typeface="Times New Roman" pitchFamily="-111" charset="0"/>
              </a:defRPr>
            </a:lvl1pPr>
          </a:lstStyle>
          <a:p>
            <a:pPr>
              <a:defRPr/>
            </a:pPr>
            <a:fld id="{3ED04AC0-11AB-4D9C-9921-2CDEAAE39DE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xmlns:p14="http://schemas.microsoft.com/office/powerpoint/2010/main"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Times New Roman" pitchFamily="-111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pitchFamily="-111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pitchFamily="-111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pitchFamily="-111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pitchFamily="-111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Times New Roman" pitchFamily="-111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pitchFamily="-111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pitchFamily="-111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pitchFamily="-111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pitchFamily="-111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1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6.png"/><Relationship Id="rId23" Type="http://schemas.openxmlformats.org/officeDocument/2006/relationships/image" Target="../media/image56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28.png"/><Relationship Id="rId14" Type="http://schemas.openxmlformats.org/officeDocument/2006/relationships/image" Target="../media/image48.jpe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66.png"/><Relationship Id="rId11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image" Target="../media/image10.emf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609600" y="381001"/>
            <a:ext cx="44196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4000" b="1">
              <a:solidFill>
                <a:srgbClr val="02376C"/>
              </a:solidFill>
              <a:latin typeface="Times New Roman" pitchFamily="18" charset="0"/>
            </a:endParaRPr>
          </a:p>
        </p:txBody>
      </p:sp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323528" y="2420888"/>
            <a:ext cx="8856984" cy="1052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30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sz="3000" b="1" dirty="0" smtClean="0">
                <a:cs typeface="Arial" charset="0"/>
              </a:rPr>
              <a:t>The Principles for Sustainable Insurance</a:t>
            </a: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b="1" dirty="0" smtClean="0">
                <a:cs typeface="Arial" charset="0"/>
              </a:rPr>
              <a:t>Insuring for sustainable development</a:t>
            </a: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b="1" dirty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600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sz="1600" dirty="0" smtClean="0">
                <a:cs typeface="Arial" charset="0"/>
              </a:rPr>
              <a:t>20 April 2016</a:t>
            </a: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000" b="1" dirty="0" smtClean="0">
              <a:cs typeface="Arial" charset="0"/>
            </a:endParaRP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000" b="1" dirty="0" smtClean="0">
              <a:cs typeface="Arial" charset="0"/>
            </a:endParaRP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000" b="1" dirty="0">
              <a:cs typeface="Arial" charset="0"/>
            </a:endParaRP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000" b="1" dirty="0" smtClean="0">
              <a:cs typeface="Arial" charset="0"/>
            </a:endParaRP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000" b="1" dirty="0">
              <a:cs typeface="Arial" charset="0"/>
            </a:endParaRPr>
          </a:p>
          <a:p>
            <a:pPr indent="17621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6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8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800" b="1" dirty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2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200" b="1" dirty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200" b="1" dirty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2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1200" b="1" dirty="0" smtClean="0"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b="1" dirty="0" smtClean="0">
                <a:cs typeface="Arial" charset="0"/>
              </a:rPr>
              <a:t> </a:t>
            </a: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fr-CH" dirty="0" smtClean="0">
              <a:solidFill>
                <a:srgbClr val="003366"/>
              </a:solidFill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fr-CH" dirty="0" smtClean="0">
              <a:solidFill>
                <a:srgbClr val="003366"/>
              </a:solidFill>
              <a:cs typeface="Arial" charset="0"/>
            </a:endParaRP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fr-CH" dirty="0">
              <a:solidFill>
                <a:srgbClr val="003366"/>
              </a:solidFill>
              <a:cs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solidFill>
                <a:srgbClr val="003366"/>
              </a:solidFill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fr-CH" sz="2200" b="1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b="1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cs typeface="Arial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US" sz="2200" dirty="0">
              <a:cs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200" dirty="0">
              <a:cs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endParaRPr lang="en-GB" sz="2200" dirty="0"/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323852" y="5894388"/>
            <a:ext cx="6335713" cy="47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</p:txBody>
      </p:sp>
      <p:sp>
        <p:nvSpPr>
          <p:cNvPr id="2" name="TextBox 1"/>
          <p:cNvSpPr txBox="1"/>
          <p:nvPr/>
        </p:nvSpPr>
        <p:spPr>
          <a:xfrm>
            <a:off x="-108520" y="555033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2300"/>
            <a:r>
              <a:rPr lang="en-US" sz="1600" dirty="0" smtClean="0"/>
              <a:t>Butch Bacani</a:t>
            </a:r>
          </a:p>
          <a:p>
            <a:pPr indent="622300"/>
            <a:r>
              <a:rPr lang="en-US" sz="1600" dirty="0" smtClean="0"/>
              <a:t>Programme Leader</a:t>
            </a:r>
          </a:p>
          <a:p>
            <a:pPr indent="622300"/>
            <a:r>
              <a:rPr lang="en-US" sz="1600" dirty="0" smtClean="0"/>
              <a:t>The UNEP FI Principles for Sustainable Insurance Initiative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68" y="404665"/>
            <a:ext cx="3496568" cy="1663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3928" y="1651762"/>
            <a:ext cx="5364088" cy="409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sz="1250" b="1" dirty="0">
                <a:cs typeface="Arial" charset="0"/>
              </a:rPr>
              <a:t>A </a:t>
            </a:r>
            <a:r>
              <a:rPr lang="en-GB" sz="1250" b="1" dirty="0" smtClean="0">
                <a:cs typeface="Arial" charset="0"/>
              </a:rPr>
              <a:t>global </a:t>
            </a:r>
            <a:r>
              <a:rPr lang="en-GB" sz="1250" b="1" dirty="0">
                <a:cs typeface="Arial" charset="0"/>
              </a:rPr>
              <a:t>sustainability </a:t>
            </a:r>
            <a:r>
              <a:rPr lang="en-GB" sz="1250" b="1" dirty="0" smtClean="0">
                <a:cs typeface="Arial" charset="0"/>
              </a:rPr>
              <a:t>framework and the largest collaborative</a:t>
            </a:r>
          </a:p>
          <a:p>
            <a:pPr indent="182563">
              <a:lnSpc>
                <a:spcPct val="50000"/>
              </a:lnSpc>
              <a:spcBef>
                <a:spcPct val="50000"/>
              </a:spcBef>
              <a:tabLst>
                <a:tab pos="723900" algn="l"/>
                <a:tab pos="5207000" algn="l"/>
              </a:tabLst>
            </a:pPr>
            <a:r>
              <a:rPr lang="en-GB" sz="1250" b="1" dirty="0" smtClean="0">
                <a:cs typeface="Arial" charset="0"/>
              </a:rPr>
              <a:t>initiative between the UN and the insurance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274739"/>
            <a:ext cx="3240360" cy="15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479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-107950" y="692696"/>
            <a:ext cx="9144000" cy="172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</a:pPr>
            <a:endParaRPr lang="en-GB" altLang="ja-JP" sz="22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</a:pPr>
            <a:endParaRPr lang="en-GB" altLang="ja-JP" sz="12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i="1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dirty="0">
              <a:ea typeface="SimSun" pitchFamily="2" charset="-122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621850"/>
            <a:ext cx="806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PSI as insurance industry criteria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83968" y="4509120"/>
            <a:ext cx="4392488" cy="1323439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err="1" smtClean="0"/>
              <a:t>Interbrand</a:t>
            </a:r>
            <a:r>
              <a:rPr lang="en-US" sz="2000" b="1" dirty="0" smtClean="0"/>
              <a:t>: </a:t>
            </a:r>
            <a:r>
              <a:rPr lang="en-US" sz="2000" dirty="0" smtClean="0"/>
              <a:t>PSI </a:t>
            </a:r>
            <a:r>
              <a:rPr lang="en-US" sz="2000" dirty="0" err="1" smtClean="0"/>
              <a:t>recognised</a:t>
            </a:r>
            <a:r>
              <a:rPr lang="en-US" sz="2000" dirty="0" smtClean="0"/>
              <a:t> by </a:t>
            </a:r>
            <a:r>
              <a:rPr lang="en-US" sz="2000" dirty="0" err="1" smtClean="0"/>
              <a:t>organisation</a:t>
            </a:r>
            <a:r>
              <a:rPr lang="en-US" sz="2000" dirty="0" smtClean="0"/>
              <a:t> that rates the best global </a:t>
            </a:r>
            <a:r>
              <a:rPr lang="en-US" sz="2000" dirty="0"/>
              <a:t>b</a:t>
            </a:r>
            <a:r>
              <a:rPr lang="en-US" sz="2000" dirty="0" smtClean="0"/>
              <a:t>rands across all industry sectors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1484784"/>
            <a:ext cx="2166573" cy="12961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83968" y="1700808"/>
            <a:ext cx="4392488" cy="1938992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/>
              <a:t>Sustainability indices:</a:t>
            </a:r>
            <a:r>
              <a:rPr lang="en-US" sz="2000" dirty="0"/>
              <a:t> </a:t>
            </a:r>
            <a:r>
              <a:rPr lang="en-US" sz="2000" dirty="0" smtClean="0"/>
              <a:t>PSI part of insurance industry criteria of Dow Jones Sustainability Indices, FTSE4Good</a:t>
            </a:r>
            <a:r>
              <a:rPr lang="en-US" sz="2000" dirty="0"/>
              <a:t>, </a:t>
            </a:r>
            <a:r>
              <a:rPr lang="en-US" sz="2000" dirty="0" smtClean="0"/>
              <a:t>and Brazil’s BM</a:t>
            </a:r>
            <a:r>
              <a:rPr lang="en-US" sz="2000" dirty="0"/>
              <a:t>&amp;FBOVESPA Corporate Sustainability </a:t>
            </a:r>
            <a:r>
              <a:rPr lang="en-US" sz="2000" dirty="0" smtClean="0"/>
              <a:t>Index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383143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005064"/>
            <a:ext cx="2790160" cy="2427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556792"/>
            <a:ext cx="1368152" cy="110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35" y="2996952"/>
            <a:ext cx="3012581" cy="72008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17720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Implementing the Principles: Examples</a:t>
            </a:r>
          </a:p>
          <a:p>
            <a:r>
              <a:rPr lang="en-US" sz="2000" b="1" dirty="0" smtClean="0"/>
              <a:t>A company commitment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11</a:t>
            </a:fld>
            <a:endParaRPr lang="en-US" altLang="ja-JP"/>
          </a:p>
        </p:txBody>
      </p:sp>
      <p:sp>
        <p:nvSpPr>
          <p:cNvPr id="10" name="TextBox 9"/>
          <p:cNvSpPr txBox="1"/>
          <p:nvPr/>
        </p:nvSpPr>
        <p:spPr>
          <a:xfrm>
            <a:off x="4283968" y="1186874"/>
            <a:ext cx="3744416" cy="35394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Swiss </a:t>
            </a:r>
            <a:r>
              <a:rPr lang="en-US" sz="1600" b="1" dirty="0" err="1" smtClean="0"/>
              <a:t>Re’s</a:t>
            </a:r>
            <a:r>
              <a:rPr lang="en-US" sz="1600" b="1" dirty="0" smtClean="0"/>
              <a:t> </a:t>
            </a:r>
            <a:r>
              <a:rPr lang="en-US" sz="1600" b="1" dirty="0"/>
              <a:t>S</a:t>
            </a:r>
            <a:r>
              <a:rPr lang="en-US" sz="1600" b="1" dirty="0" smtClean="0"/>
              <a:t>ustainability Risk Framework spanning industry sectors and environmental, social and governance issues</a:t>
            </a:r>
          </a:p>
          <a:p>
            <a:endParaRPr lang="en-US" sz="16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Oil &amp; gas</a:t>
            </a:r>
            <a:endParaRPr lang="en-US" sz="1600" dirty="0"/>
          </a:p>
          <a:p>
            <a:pPr marL="342900" indent="-342900">
              <a:buFont typeface="Wingdings" charset="2"/>
              <a:buChar char="§"/>
            </a:pPr>
            <a:r>
              <a:rPr lang="en-US" sz="1600" dirty="0" err="1"/>
              <a:t>Defence</a:t>
            </a:r>
            <a:endParaRPr lang="en-US" sz="1600" dirty="0"/>
          </a:p>
          <a:p>
            <a:pPr marL="342900" indent="-342900">
              <a:buFont typeface="Wingdings" charset="2"/>
              <a:buChar char="§"/>
            </a:pPr>
            <a:r>
              <a:rPr lang="en-US" sz="1600" dirty="0"/>
              <a:t>Mining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/>
              <a:t>Dams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Forestry &amp; logging </a:t>
            </a:r>
            <a:endParaRPr lang="en-US" sz="1600" dirty="0"/>
          </a:p>
          <a:p>
            <a:pPr marL="342900" indent="-342900">
              <a:buFont typeface="Wingdings" charset="2"/>
              <a:buChar char="§"/>
            </a:pPr>
            <a:r>
              <a:rPr lang="en-US" sz="1600" dirty="0"/>
              <a:t>Animal testing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/>
              <a:t>Nuclear </a:t>
            </a:r>
            <a:r>
              <a:rPr lang="en-US" sz="1600" dirty="0" smtClean="0"/>
              <a:t>weapons proliferation</a:t>
            </a:r>
            <a:endParaRPr lang="en-US" sz="1600" dirty="0"/>
          </a:p>
          <a:p>
            <a:pPr marL="342900" indent="-342900">
              <a:buFont typeface="Wingdings" charset="2"/>
              <a:buChar char="§"/>
            </a:pPr>
            <a:r>
              <a:rPr lang="en-US" sz="1600" dirty="0"/>
              <a:t>Human </a:t>
            </a:r>
            <a:r>
              <a:rPr lang="en-US" sz="1600" dirty="0" smtClean="0"/>
              <a:t>rights &amp; environmental protection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96753"/>
            <a:ext cx="2385185" cy="3384376"/>
          </a:xfrm>
          <a:prstGeom prst="rect">
            <a:avLst/>
          </a:prstGeom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88562"/>
            <a:ext cx="3494766" cy="185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83968" y="5088086"/>
            <a:ext cx="3744416" cy="107721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Munich </a:t>
            </a:r>
            <a:r>
              <a:rPr lang="en-US" sz="1600" b="1" dirty="0" err="1" smtClean="0"/>
              <a:t>Re’s</a:t>
            </a:r>
            <a:r>
              <a:rPr lang="en-US" sz="1600" b="1" dirty="0" smtClean="0"/>
              <a:t> </a:t>
            </a:r>
            <a:r>
              <a:rPr lang="en-US" sz="1600" b="1" dirty="0"/>
              <a:t>underwriting tool to assess environmental, social and governance issues in engineering projects</a:t>
            </a:r>
          </a:p>
        </p:txBody>
      </p:sp>
    </p:spTree>
    <p:extLst>
      <p:ext uri="{BB962C8B-B14F-4D97-AF65-F5344CB8AC3E}">
        <p14:creationId xmlns:p14="http://schemas.microsoft.com/office/powerpoint/2010/main" val="16057808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395536" y="1087835"/>
            <a:ext cx="6477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8350" y="2060575"/>
            <a:ext cx="5492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276872"/>
            <a:ext cx="9144000" cy="39397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188640"/>
            <a:ext cx="5904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Implementing the Principles: Examples</a:t>
            </a:r>
          </a:p>
          <a:p>
            <a:r>
              <a:rPr lang="en-US" sz="2000" b="1" dirty="0"/>
              <a:t>A company commitment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484784"/>
            <a:ext cx="8352928" cy="584776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Allianz’s </a:t>
            </a:r>
            <a:r>
              <a:rPr lang="en-US" sz="1600" b="1" dirty="0"/>
              <a:t>screening process for environmental, social and governance (ESG) issues </a:t>
            </a:r>
            <a:endParaRPr lang="en-US" sz="1600" b="1" dirty="0" smtClean="0"/>
          </a:p>
          <a:p>
            <a:r>
              <a:rPr lang="en-US" sz="1600" b="1" dirty="0" smtClean="0"/>
              <a:t>in </a:t>
            </a:r>
            <a:r>
              <a:rPr lang="en-US" sz="1600" b="1" dirty="0"/>
              <a:t>insurance and investment transactions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5517232"/>
            <a:ext cx="7056784" cy="116955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Sensitive business </a:t>
            </a:r>
            <a:r>
              <a:rPr lang="en-US" sz="1400" b="1" dirty="0"/>
              <a:t>areas: </a:t>
            </a:r>
            <a:endParaRPr lang="en-US" sz="1400" b="1" dirty="0" smtClean="0"/>
          </a:p>
          <a:p>
            <a:endParaRPr lang="en-US" sz="1400" dirty="0" smtClean="0"/>
          </a:p>
          <a:p>
            <a:r>
              <a:rPr lang="en-US" sz="1400" dirty="0" smtClean="0"/>
              <a:t>Agriculture</a:t>
            </a:r>
            <a:r>
              <a:rPr lang="en-US" sz="1400" dirty="0"/>
              <a:t>, animal testing, animal welfare, betting &amp; gambling, clinical trials, defense, human rights</a:t>
            </a:r>
            <a:r>
              <a:rPr lang="en-US" sz="1400" dirty="0" smtClean="0"/>
              <a:t>, hydroelectric </a:t>
            </a:r>
            <a:r>
              <a:rPr lang="en-US" sz="1400" dirty="0"/>
              <a:t>power, infrastructure, mining, nuclear energy, oil </a:t>
            </a:r>
            <a:r>
              <a:rPr lang="en-US" sz="1400" dirty="0" smtClean="0"/>
              <a:t>&amp; gas</a:t>
            </a:r>
            <a:r>
              <a:rPr lang="en-US" sz="1400" dirty="0"/>
              <a:t>, sex industry   </a:t>
            </a:r>
          </a:p>
        </p:txBody>
      </p:sp>
    </p:spTree>
    <p:extLst>
      <p:ext uri="{BB962C8B-B14F-4D97-AF65-F5344CB8AC3E}">
        <p14:creationId xmlns:p14="http://schemas.microsoft.com/office/powerpoint/2010/main" val="29689328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08520" y="836713"/>
            <a:ext cx="8568952" cy="26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en-GB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1600" dirty="0" smtClean="0">
              <a:ea typeface="SimSun" pitchFamily="2" charset="-122"/>
              <a:cs typeface="Arial" charset="0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r>
              <a:rPr lang="fr-CH" altLang="zh-CN" sz="1600" dirty="0" smtClean="0">
                <a:ea typeface="SimSun" pitchFamily="2" charset="-122"/>
                <a:cs typeface="Arial" charset="0"/>
              </a:rPr>
              <a:t> 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000" dirty="0" smtClean="0">
              <a:ea typeface="SimSun" pitchFamily="2" charset="-122"/>
              <a:cs typeface="Arial" charset="0"/>
            </a:endParaRPr>
          </a:p>
          <a:p>
            <a:pPr marL="539750" indent="-273050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539750" algn="l"/>
              </a:tabLst>
            </a:pPr>
            <a:endParaRPr lang="fr-CH" altLang="zh-CN" sz="2200" dirty="0">
              <a:solidFill>
                <a:schemeClr val="accent2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13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323528" y="211289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Implementing the Principles: Examples</a:t>
            </a:r>
          </a:p>
          <a:p>
            <a:r>
              <a:rPr lang="en-US" sz="2000" b="1" dirty="0"/>
              <a:t>A company </a:t>
            </a:r>
            <a:r>
              <a:rPr lang="en-US" sz="2000" b="1" dirty="0" smtClean="0"/>
              <a:t>commitment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42194"/>
            <a:ext cx="3653532" cy="1826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1242946"/>
            <a:ext cx="4320480" cy="4850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212977"/>
            <a:ext cx="3744416" cy="321626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“The </a:t>
            </a:r>
            <a:r>
              <a:rPr lang="en-US" sz="1200" b="1" dirty="0"/>
              <a:t>debate is no longer about whether, it's about </a:t>
            </a:r>
            <a:r>
              <a:rPr lang="en-US" sz="1200" b="1" dirty="0" smtClean="0"/>
              <a:t>when. </a:t>
            </a:r>
          </a:p>
          <a:p>
            <a:endParaRPr lang="en-US" sz="1000" b="1" dirty="0"/>
          </a:p>
          <a:p>
            <a:r>
              <a:rPr lang="en-US" sz="1200" b="1" dirty="0" smtClean="0"/>
              <a:t>“As an </a:t>
            </a:r>
            <a:r>
              <a:rPr lang="en-US" sz="1200" b="1" dirty="0"/>
              <a:t>insurer, I have personally witnessed many times humanity's capacity for resilience. This gives me hope that we will learn from the errors of the past and set ourselves on a path towards a more sustainable future, beginning here today and resulting in a comprehensive, fair and ambitious agreement this December. In any case, we have no choice: a 2°C world might be insurable, a 4°C world certainly would not be</a:t>
            </a:r>
            <a:r>
              <a:rPr lang="en-US" sz="1200" dirty="0" smtClean="0"/>
              <a:t>.”</a:t>
            </a:r>
          </a:p>
          <a:p>
            <a:endParaRPr lang="en-US" sz="1300" dirty="0"/>
          </a:p>
          <a:p>
            <a:r>
              <a:rPr lang="en-US" sz="1200" b="1" dirty="0" smtClean="0"/>
              <a:t>Henri de Castries</a:t>
            </a:r>
            <a:endParaRPr lang="en-US" sz="1200" b="1" dirty="0"/>
          </a:p>
          <a:p>
            <a:r>
              <a:rPr lang="en-US" sz="1200" b="1" dirty="0" smtClean="0"/>
              <a:t>Chairman &amp; CEO, AXA Group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22 May 2015, Climate Finance Day, Paris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136945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2204864"/>
            <a:ext cx="3024336" cy="4392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3568" y="2309966"/>
            <a:ext cx="2880320" cy="4647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800" b="1" dirty="0" smtClean="0">
              <a:solidFill>
                <a:srgbClr val="000000"/>
              </a:solidFill>
            </a:endParaRPr>
          </a:p>
          <a:p>
            <a:r>
              <a:rPr lang="en-GB" sz="1800" b="1" dirty="0" smtClean="0">
                <a:solidFill>
                  <a:srgbClr val="000000"/>
                </a:solidFill>
              </a:rPr>
              <a:t>Disaster losses in the past decade:</a:t>
            </a:r>
          </a:p>
          <a:p>
            <a:endParaRPr lang="en-GB" sz="1800" b="1" dirty="0">
              <a:solidFill>
                <a:srgbClr val="000000"/>
              </a:solidFill>
            </a:endParaRPr>
          </a:p>
          <a:p>
            <a:r>
              <a:rPr lang="en-GB" sz="1800" b="1" dirty="0" smtClean="0">
                <a:solidFill>
                  <a:srgbClr val="000000"/>
                </a:solidFill>
              </a:rPr>
              <a:t>Average annual economic losses:</a:t>
            </a:r>
          </a:p>
          <a:p>
            <a:r>
              <a:rPr lang="en-GB" sz="1800" b="1" dirty="0" smtClean="0">
                <a:solidFill>
                  <a:srgbClr val="000000"/>
                </a:solidFill>
              </a:rPr>
              <a:t>USD 190 billion</a:t>
            </a:r>
          </a:p>
          <a:p>
            <a:endParaRPr lang="en-GB" sz="1800" b="1" dirty="0">
              <a:solidFill>
                <a:srgbClr val="000000"/>
              </a:solidFill>
            </a:endParaRPr>
          </a:p>
          <a:p>
            <a:r>
              <a:rPr lang="en-GB" sz="1800" b="1" dirty="0" smtClean="0">
                <a:solidFill>
                  <a:srgbClr val="000000"/>
                </a:solidFill>
              </a:rPr>
              <a:t>Average annual insured losses: USD 60 billion</a:t>
            </a:r>
          </a:p>
          <a:p>
            <a:endParaRPr lang="en-GB" sz="1800" b="1" dirty="0">
              <a:solidFill>
                <a:srgbClr val="000000"/>
              </a:solidFill>
            </a:endParaRPr>
          </a:p>
          <a:p>
            <a:r>
              <a:rPr lang="en-GB" sz="1800" b="1" dirty="0" smtClean="0">
                <a:solidFill>
                  <a:srgbClr val="000000"/>
                </a:solidFill>
              </a:rPr>
              <a:t>21</a:t>
            </a:r>
            <a:r>
              <a:rPr lang="en-GB" sz="1800" b="1" baseline="30000" dirty="0" smtClean="0">
                <a:solidFill>
                  <a:srgbClr val="000000"/>
                </a:solidFill>
              </a:rPr>
              <a:t>st</a:t>
            </a:r>
            <a:r>
              <a:rPr lang="en-GB" sz="1800" b="1" dirty="0" smtClean="0">
                <a:solidFill>
                  <a:srgbClr val="000000"/>
                </a:solidFill>
              </a:rPr>
              <a:t> century so far:</a:t>
            </a:r>
          </a:p>
          <a:p>
            <a:r>
              <a:rPr lang="en-GB" sz="1800" b="1" dirty="0" smtClean="0">
                <a:solidFill>
                  <a:srgbClr val="000000"/>
                </a:solidFill>
              </a:rPr>
              <a:t>More than 1 million deaths due to disasters</a:t>
            </a:r>
          </a:p>
          <a:p>
            <a:endParaRPr lang="en-GB" sz="2200" b="1" dirty="0" smtClean="0">
              <a:solidFill>
                <a:srgbClr val="000000"/>
              </a:solidFill>
            </a:endParaRPr>
          </a:p>
          <a:p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6096" y="2204864"/>
            <a:ext cx="3240360" cy="4392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80112" y="2852930"/>
            <a:ext cx="3096344" cy="3816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Many nations spend more on disaster relief and recovery than on disaster risk reduction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Funds are diverted to dealing with disasters after the fact, rather than being spent on reducing the risk of disasters happening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923928" y="3573016"/>
            <a:ext cx="1296144" cy="12961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67944" y="397544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BUT</a:t>
            </a:r>
            <a:endParaRPr lang="en-US" sz="2400" b="1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2339752" y="980728"/>
            <a:ext cx="4536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Times New Roman" pitchFamily="-111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GB" sz="2000" b="1" dirty="0" smtClean="0">
                <a:latin typeface="Arial"/>
                <a:cs typeface="Arial"/>
              </a:rPr>
              <a:t>The case for disaster risk reduction</a:t>
            </a:r>
            <a:r>
              <a:rPr lang="en-GB" sz="24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88640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Collaborating for </a:t>
            </a:r>
            <a:r>
              <a:rPr lang="en-US" sz="2000" b="1" dirty="0" smtClean="0"/>
              <a:t>sustainable </a:t>
            </a:r>
            <a:r>
              <a:rPr lang="en-US" sz="2000" b="1" dirty="0"/>
              <a:t>development through the PSI Initiative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238158"/>
            <a:ext cx="8208912" cy="902811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Disaster risk reduction measures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Arial"/>
                <a:cs typeface="Arial"/>
              </a:rPr>
              <a:t>Behavioural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	            Structural		Ecosystems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620" y="4595838"/>
            <a:ext cx="2462204" cy="16414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Cyclone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Mangroves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Sand dunes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Seawalls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7864" y="4595838"/>
            <a:ext cx="2472548" cy="1641475"/>
          </a:xfrm>
          <a:prstGeom prst="rect">
            <a:avLst/>
          </a:prstGeom>
          <a:solidFill>
            <a:srgbClr val="00997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Flood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Controlled barriers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Wetlands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Land-use planning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4252" y="4595838"/>
            <a:ext cx="2472548" cy="1641475"/>
          </a:xfrm>
          <a:prstGeom prst="rect">
            <a:avLst/>
          </a:prstGeom>
          <a:solidFill>
            <a:srgbClr val="00997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Earthquake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Building codes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Retrofitting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Relocation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918" y="3390286"/>
            <a:ext cx="8235546" cy="90281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Multi-hazard measures (cyclone, flood, earthquake)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Education &amp; communication	           Risk mapping	Early warning &amp; evacuation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303620"/>
            <a:ext cx="8064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The PSI Global Resilience </a:t>
            </a:r>
            <a:r>
              <a:rPr lang="en-US" sz="2200" b="1" dirty="0"/>
              <a:t>Project</a:t>
            </a:r>
            <a:r>
              <a:rPr lang="en-US" sz="2200" b="1" dirty="0" smtClean="0"/>
              <a:t>:</a:t>
            </a:r>
          </a:p>
          <a:p>
            <a:r>
              <a:rPr lang="en-US" sz="1600" b="1" dirty="0" smtClean="0"/>
              <a:t>Building disaster-resilient communities and economies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1280953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First phase: Assessing the effectiveness of disaster risk reduction measures in the context of economic and social costs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FBA97-B701-47B3-B088-15BED637D8DB}" type="slidenum">
              <a:rPr lang="ja-JP" altLang="en-US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22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303620"/>
            <a:ext cx="8064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The PSI Global Resilience Project</a:t>
            </a:r>
          </a:p>
          <a:p>
            <a:r>
              <a:rPr lang="en-US" sz="1600" b="1" dirty="0" smtClean="0"/>
              <a:t>Building disaster-resilient communities and economies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FBA97-B701-47B3-B088-15BED637D8DB}" type="slidenum">
              <a:rPr lang="ja-JP" altLang="en-US" smtClean="0"/>
              <a:pPr>
                <a:defRPr/>
              </a:pPr>
              <a:t>16</a:t>
            </a:fld>
            <a:endParaRPr lang="en-US" altLang="ja-JP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33058474"/>
              </p:ext>
            </p:extLst>
          </p:nvPr>
        </p:nvGraphicFramePr>
        <p:xfrm>
          <a:off x="107504" y="1196752"/>
          <a:ext cx="8856984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3785940"/>
            <a:ext cx="1944216" cy="2739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32" y="4005064"/>
            <a:ext cx="2886354" cy="180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67137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Collaborative project led by Insurance Australia Group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32248" y="580526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http://</a:t>
            </a:r>
            <a:r>
              <a:rPr lang="en-US" sz="1400" b="1" dirty="0" err="1">
                <a:solidFill>
                  <a:srgbClr val="000000"/>
                </a:solidFill>
              </a:rPr>
              <a:t>globalriskmap.nicta.com.au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216" y="3798282"/>
            <a:ext cx="1944216" cy="27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5229200"/>
            <a:ext cx="7848872" cy="810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3"/>
                </a:solidFill>
                <a:latin typeface="Arial"/>
                <a:cs typeface="Arial"/>
              </a:rPr>
              <a:t>Disaster risk reduction measures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accent3"/>
                </a:solidFill>
                <a:latin typeface="Arial"/>
                <a:cs typeface="Arial"/>
              </a:rPr>
              <a:t>Behavioural</a:t>
            </a:r>
            <a:r>
              <a:rPr lang="en-US" sz="1600" dirty="0" smtClean="0">
                <a:solidFill>
                  <a:schemeClr val="accent3"/>
                </a:solidFill>
                <a:latin typeface="Arial"/>
                <a:cs typeface="Arial"/>
              </a:rPr>
              <a:t>	            Structural		Ecosystems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88640"/>
            <a:ext cx="8064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The PSI Global Resilience </a:t>
            </a:r>
            <a:r>
              <a:rPr lang="en-US" sz="2200" b="1" dirty="0"/>
              <a:t>Project</a:t>
            </a:r>
            <a:r>
              <a:rPr lang="en-US" sz="2200" b="1" dirty="0" smtClean="0"/>
              <a:t>:</a:t>
            </a:r>
          </a:p>
          <a:p>
            <a:r>
              <a:rPr lang="en-US" sz="1600" b="1" dirty="0" smtClean="0"/>
              <a:t>Linking disaster risk reduction and risk transfer/insurance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FBA97-B701-47B3-B088-15BED637D8DB}" type="slidenum">
              <a:rPr lang="ja-JP" altLang="en-US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13" name="TextBox 12"/>
          <p:cNvSpPr txBox="1"/>
          <p:nvPr/>
        </p:nvSpPr>
        <p:spPr>
          <a:xfrm>
            <a:off x="1043608" y="4221088"/>
            <a:ext cx="2736304" cy="8104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Individuals, households, companies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60232" y="4509120"/>
            <a:ext cx="2160240" cy="50405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Microinsurance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5936" y="4509120"/>
            <a:ext cx="2520280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Personal lines insurance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056" y="3861048"/>
            <a:ext cx="2592288" cy="50405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Commercial lines/Corporate insurance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2780928"/>
            <a:ext cx="2736304" cy="8104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Local governments, cities, municipalities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616" y="1412776"/>
            <a:ext cx="2664296" cy="8104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National governments/sovereigns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95936" y="1412776"/>
            <a:ext cx="4896544" cy="79208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National &amp; regional risk transfer solutions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95936" y="2780928"/>
            <a:ext cx="4896544" cy="79208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Risk transfer solutions at the local government level: A largely untapped opportunity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386104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Micro level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59632" y="242088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Meso</a:t>
            </a:r>
            <a:r>
              <a:rPr lang="en-US" sz="1600" b="1" dirty="0" smtClean="0"/>
              <a:t> level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259632" y="105273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Macro level</a:t>
            </a:r>
            <a:endParaRPr lang="en-US" sz="1600" b="1" dirty="0"/>
          </a:p>
        </p:txBody>
      </p:sp>
      <p:sp>
        <p:nvSpPr>
          <p:cNvPr id="10" name="Left-Right Arrow 9"/>
          <p:cNvSpPr/>
          <p:nvPr/>
        </p:nvSpPr>
        <p:spPr>
          <a:xfrm>
            <a:off x="1043608" y="6093296"/>
            <a:ext cx="7848872" cy="692696"/>
          </a:xfrm>
          <a:prstGeom prst="leftRightArrow">
            <a:avLst/>
          </a:prstGeom>
          <a:solidFill>
            <a:srgbClr val="FFFF99"/>
          </a:solidFill>
          <a:ln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Arial"/>
                <a:cs typeface="Arial"/>
              </a:rPr>
              <a:t>Disaster risk reduction gap</a:t>
            </a: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35496" y="1052736"/>
            <a:ext cx="936104" cy="3960440"/>
          </a:xfrm>
          <a:prstGeom prst="upArrow">
            <a:avLst/>
          </a:prstGeom>
          <a:solidFill>
            <a:srgbClr val="FFFF99"/>
          </a:solidFill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Insurance protection gap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8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07504" y="1086487"/>
            <a:ext cx="4536504" cy="5682326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600" dirty="0" smtClean="0">
              <a:ea typeface="ＭＳ Ｐゴシック" pitchFamily="34" charset="-128"/>
              <a:cs typeface="Arial" charset="0"/>
              <a:sym typeface="Wingdings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b="1" dirty="0" smtClean="0">
                <a:ea typeface="ＭＳ Ｐゴシック" pitchFamily="34" charset="-128"/>
                <a:cs typeface="Arial" charset="0"/>
                <a:sym typeface="Wingdings"/>
              </a:rPr>
              <a:t>Over 4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0 city/urban leaders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(e.g. mayors) in developed and developing countries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600" dirty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Over 1,100 small-to-medium-sized enterprises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(SMEs) in Europe, Asia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&amp;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the Americas</a:t>
            </a: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600" dirty="0" smtClean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Cities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emphasising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need to 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combine adaptation </a:t>
            </a:r>
            <a:r>
              <a:rPr lang="en-SG" altLang="ja-JP" sz="1500" b="1" dirty="0">
                <a:ea typeface="ＭＳ Ｐゴシック" pitchFamily="34" charset="-128"/>
                <a:cs typeface="Arial" charset="0"/>
              </a:rPr>
              <a:t>with mitigation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 in climate change response </a:t>
            </a:r>
            <a:endParaRPr lang="en-SG" altLang="ja-JP" sz="1500" dirty="0" smtClean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600" dirty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dirty="0">
                <a:ea typeface="ＭＳ Ｐゴシック" pitchFamily="34" charset="-128"/>
                <a:cs typeface="Arial" charset="0"/>
              </a:rPr>
              <a:t>Cities need to be </a:t>
            </a:r>
            <a:r>
              <a:rPr lang="en-SG" altLang="ja-JP" sz="1500" b="1" dirty="0">
                <a:ea typeface="ＭＳ Ｐゴシック" pitchFamily="34" charset="-128"/>
                <a:cs typeface="Arial" charset="0"/>
              </a:rPr>
              <a:t>well prepared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to withstand climate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impacts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, including a </a:t>
            </a:r>
            <a:r>
              <a:rPr lang="en-SG" altLang="ja-JP" sz="1500" b="1" dirty="0">
                <a:ea typeface="ＭＳ Ｐゴシック" pitchFamily="34" charset="-128"/>
                <a:cs typeface="Arial" charset="0"/>
              </a:rPr>
              <a:t>resilient 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economy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600" b="1" dirty="0" smtClean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Only 27% of SMEs are well prepared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for consequences of climate change; 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only 27% adapting their business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to be more resilient</a:t>
            </a:r>
            <a:endParaRPr lang="en-SG" altLang="ja-JP" sz="1500" dirty="0"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600" dirty="0" smtClean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79%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of SMEs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think insurers should do more to </a:t>
            </a:r>
            <a:r>
              <a:rPr lang="en-SG" altLang="ja-JP" sz="1500" b="1" dirty="0" smtClean="0">
                <a:ea typeface="ＭＳ Ｐゴシック" pitchFamily="34" charset="-128"/>
                <a:cs typeface="Arial" charset="0"/>
              </a:rPr>
              <a:t>help businesses adapt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 to the consequences of climate change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600" dirty="0">
              <a:ea typeface="ＭＳ Ｐゴシック" pitchFamily="34" charset="-128"/>
              <a:cs typeface="Arial" charset="0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500" dirty="0">
                <a:ea typeface="ＭＳ Ｐゴシック" pitchFamily="34" charset="-128"/>
                <a:cs typeface="Arial" charset="0"/>
              </a:rPr>
              <a:t>Adaptation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and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resilience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should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be </a:t>
            </a:r>
            <a:r>
              <a:rPr lang="en-SG" altLang="ja-JP" sz="1500" b="1" dirty="0">
                <a:ea typeface="ＭＳ Ｐゴシック" pitchFamily="34" charset="-128"/>
                <a:cs typeface="Arial" charset="0"/>
              </a:rPr>
              <a:t>proactive and integrated 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into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business strategies. </a:t>
            </a:r>
            <a:r>
              <a:rPr lang="en-SG" altLang="ja-JP" sz="1500" b="1" dirty="0">
                <a:ea typeface="ＭＳ Ｐゴシック" pitchFamily="34" charset="-128"/>
                <a:cs typeface="Arial" charset="0"/>
              </a:rPr>
              <a:t>Private sector engagement</a:t>
            </a:r>
            <a:r>
              <a:rPr lang="en-SG" altLang="ja-JP" sz="1500" dirty="0">
                <a:ea typeface="ＭＳ Ｐゴシック" pitchFamily="34" charset="-128"/>
                <a:cs typeface="Arial" charset="0"/>
              </a:rPr>
              <a:t> is </a:t>
            </a:r>
            <a:r>
              <a:rPr lang="en-SG" altLang="ja-JP" sz="1500" dirty="0" smtClean="0">
                <a:ea typeface="ＭＳ Ｐゴシック" pitchFamily="34" charset="-128"/>
                <a:cs typeface="Arial" charset="0"/>
              </a:rPr>
              <a:t>key</a:t>
            </a:r>
            <a:endParaRPr lang="en-SG" altLang="ja-JP" sz="1500" dirty="0">
              <a:ea typeface="ＭＳ Ｐゴシック" pitchFamily="34" charset="-128"/>
              <a:cs typeface="Arial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188640"/>
            <a:ext cx="5616624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AXA-PSI international climate resilience survey of cities </a:t>
            </a:r>
            <a:r>
              <a:rPr lang="en-GB" altLang="ja-JP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&amp;</a:t>
            </a:r>
            <a:r>
              <a:rPr lang="en-GB" altLang="ja-JP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GB" altLang="ja-JP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SMEs</a:t>
            </a:r>
            <a:endParaRPr lang="en-GB" altLang="ja-JP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196752"/>
            <a:ext cx="4076700" cy="5461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606041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179512" y="260649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City Innovation Platform for African Infrastructure Risk &amp; Resilience (CIP-AIRR)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432" y="1124744"/>
            <a:ext cx="4222008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90356"/>
            <a:ext cx="3816424" cy="46166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Bring together </a:t>
            </a:r>
            <a:r>
              <a:rPr lang="en-US" sz="1400" b="1" dirty="0" smtClean="0"/>
              <a:t>city leaders, private sector and experts</a:t>
            </a:r>
            <a:r>
              <a:rPr lang="en-US" sz="1400" dirty="0" smtClean="0"/>
              <a:t> (</a:t>
            </a:r>
            <a:r>
              <a:rPr lang="en-US" sz="1400" dirty="0"/>
              <a:t>e.g. </a:t>
            </a:r>
            <a:r>
              <a:rPr lang="en-US" sz="1400" dirty="0" smtClean="0"/>
              <a:t>city management, financiers</a:t>
            </a:r>
            <a:r>
              <a:rPr lang="en-US" sz="1400" dirty="0"/>
              <a:t>, insurers, </a:t>
            </a:r>
            <a:r>
              <a:rPr lang="en-US" sz="1400" dirty="0" smtClean="0"/>
              <a:t>developers</a:t>
            </a:r>
            <a:r>
              <a:rPr lang="en-US" sz="1400" dirty="0"/>
              <a:t>, </a:t>
            </a:r>
            <a:r>
              <a:rPr lang="en-US" sz="1400" dirty="0" smtClean="0"/>
              <a:t>engineers</a:t>
            </a:r>
            <a:r>
              <a:rPr lang="en-US" sz="1400" dirty="0"/>
              <a:t>, </a:t>
            </a:r>
            <a:r>
              <a:rPr lang="en-US" sz="1400" dirty="0" smtClean="0"/>
              <a:t>scientists, community reps) </a:t>
            </a:r>
            <a:r>
              <a:rPr lang="en-US" sz="1400" dirty="0"/>
              <a:t>to </a:t>
            </a:r>
            <a:r>
              <a:rPr lang="en-US" sz="1400" b="1" dirty="0"/>
              <a:t>prototype solutions to major infrastructure and </a:t>
            </a:r>
            <a:r>
              <a:rPr lang="en-US" sz="1400" b="1" dirty="0" smtClean="0"/>
              <a:t>resilience challenges in African cities</a:t>
            </a:r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Generate </a:t>
            </a:r>
            <a:r>
              <a:rPr lang="en-US" sz="1400" b="1" dirty="0"/>
              <a:t>bankable and insurable </a:t>
            </a:r>
            <a:r>
              <a:rPr lang="en-US" sz="1400" b="1" dirty="0" smtClean="0"/>
              <a:t>infrastructure projects </a:t>
            </a:r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Collaborate to </a:t>
            </a:r>
            <a:r>
              <a:rPr lang="en-US" sz="1400" b="1" dirty="0" smtClean="0"/>
              <a:t>lower </a:t>
            </a:r>
            <a:r>
              <a:rPr lang="en-US" sz="1400" b="1" dirty="0"/>
              <a:t>risk </a:t>
            </a:r>
            <a:r>
              <a:rPr lang="en-US" sz="1400" dirty="0"/>
              <a:t>and </a:t>
            </a:r>
            <a:r>
              <a:rPr lang="en-US" sz="1400" b="1" dirty="0" smtClean="0"/>
              <a:t>increase </a:t>
            </a:r>
            <a:r>
              <a:rPr lang="en-US" sz="1400" b="1" dirty="0"/>
              <a:t>shared </a:t>
            </a:r>
            <a:r>
              <a:rPr lang="en-US" sz="1400" b="1" dirty="0" smtClean="0"/>
              <a:t>value</a:t>
            </a:r>
            <a:endParaRPr lang="en-US" sz="1400" b="1" dirty="0"/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Share </a:t>
            </a:r>
            <a:r>
              <a:rPr lang="en-US" sz="1400" b="1" dirty="0"/>
              <a:t>global and regional best </a:t>
            </a:r>
            <a:r>
              <a:rPr lang="en-US" sz="1400" b="1" dirty="0" smtClean="0"/>
              <a:t>practice</a:t>
            </a:r>
            <a:r>
              <a:rPr lang="en-US" sz="1400" dirty="0" smtClean="0"/>
              <a:t> for critical processes</a:t>
            </a:r>
            <a:endParaRPr lang="en-US" sz="1400" dirty="0"/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Lay </a:t>
            </a:r>
            <a:r>
              <a:rPr lang="en-US" sz="1400" dirty="0"/>
              <a:t>the foundations for a </a:t>
            </a:r>
            <a:r>
              <a:rPr lang="en-US" sz="1400" b="1" dirty="0"/>
              <a:t>city-</a:t>
            </a:r>
            <a:r>
              <a:rPr lang="en-US" sz="1400" b="1" dirty="0" smtClean="0"/>
              <a:t>friendly African finance </a:t>
            </a:r>
            <a:r>
              <a:rPr lang="en-US" sz="1400" b="1" dirty="0"/>
              <a:t>and insurance </a:t>
            </a:r>
            <a:r>
              <a:rPr lang="en-US" sz="1400" b="1" dirty="0" smtClean="0"/>
              <a:t>hub </a:t>
            </a:r>
            <a:r>
              <a:rPr lang="en-US" sz="1400" dirty="0" smtClean="0"/>
              <a:t>to reduce </a:t>
            </a:r>
            <a:r>
              <a:rPr lang="en-US" sz="1400" dirty="0"/>
              <a:t>risk </a:t>
            </a:r>
            <a:r>
              <a:rPr lang="en-US" sz="1400" dirty="0" smtClean="0"/>
              <a:t>across Africa’s urban infrastructure landscape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9992" y="3754775"/>
            <a:ext cx="4320480" cy="2062103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Set up CIP-AIRRs in </a:t>
            </a:r>
            <a:r>
              <a:rPr lang="en-US" sz="1400" b="1" dirty="0" smtClean="0"/>
              <a:t>1 to 2 cities </a:t>
            </a:r>
            <a:r>
              <a:rPr lang="en-US" sz="1400" dirty="0" smtClean="0"/>
              <a:t>per year</a:t>
            </a:r>
          </a:p>
          <a:p>
            <a:pPr marL="285750" indent="-285750">
              <a:buFont typeface="Wingdings" charset="2"/>
              <a:buChar char="§"/>
            </a:pPr>
            <a:endParaRPr lang="en-US" sz="1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First </a:t>
            </a:r>
            <a:r>
              <a:rPr lang="en-US" sz="1400" dirty="0"/>
              <a:t>city: </a:t>
            </a:r>
            <a:r>
              <a:rPr lang="en-US" sz="1400" b="1" dirty="0"/>
              <a:t>Dar </a:t>
            </a:r>
            <a:r>
              <a:rPr lang="en-US" sz="1400" b="1" dirty="0" err="1"/>
              <a:t>es</a:t>
            </a:r>
            <a:r>
              <a:rPr lang="en-US" sz="1400" b="1" dirty="0"/>
              <a:t> Salaam </a:t>
            </a:r>
            <a:r>
              <a:rPr lang="en-US" sz="1400" dirty="0" smtClean="0"/>
              <a:t>(Q3 2016</a:t>
            </a:r>
            <a:r>
              <a:rPr lang="en-US" sz="1400" dirty="0"/>
              <a:t>)</a:t>
            </a:r>
          </a:p>
          <a:p>
            <a:endParaRPr lang="en-US" sz="10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Initial commitment of </a:t>
            </a:r>
            <a:r>
              <a:rPr lang="en-US" sz="1400" b="1" dirty="0" smtClean="0"/>
              <a:t>5 years </a:t>
            </a:r>
            <a:r>
              <a:rPr lang="en-US" sz="1400" dirty="0" smtClean="0"/>
              <a:t>to allow significant</a:t>
            </a:r>
            <a:r>
              <a:rPr lang="en-US" sz="1400" dirty="0"/>
              <a:t>, visible results to </a:t>
            </a:r>
            <a:r>
              <a:rPr lang="en-US" sz="1400" dirty="0" smtClean="0"/>
              <a:t>manifest</a:t>
            </a:r>
            <a:endParaRPr lang="en-US" sz="1400" dirty="0"/>
          </a:p>
          <a:p>
            <a:endParaRPr lang="en-US" sz="10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A </a:t>
            </a:r>
            <a:r>
              <a:rPr lang="en-US" sz="1400" b="1" dirty="0" smtClean="0"/>
              <a:t>collaborative project </a:t>
            </a:r>
            <a:r>
              <a:rPr lang="en-US" sz="1400" dirty="0" smtClean="0"/>
              <a:t>led by </a:t>
            </a:r>
            <a:r>
              <a:rPr lang="en-US" sz="1400" dirty="0" err="1"/>
              <a:t>Santam</a:t>
            </a:r>
            <a:r>
              <a:rPr lang="en-US" sz="1400" dirty="0" smtClean="0"/>
              <a:t>, PSI, ICLEI</a:t>
            </a:r>
            <a:r>
              <a:rPr lang="en-US" sz="1400" dirty="0"/>
              <a:t>, </a:t>
            </a:r>
            <a:r>
              <a:rPr lang="en-US" sz="1400" dirty="0" err="1" smtClean="0"/>
              <a:t>ClimateWise</a:t>
            </a:r>
            <a:r>
              <a:rPr lang="en-US" sz="1400" dirty="0" smtClean="0"/>
              <a:t>, Global Infrastructure Basel, Marsh, Moody’s and Sanlam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49280"/>
            <a:ext cx="93610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756" y="6309320"/>
            <a:ext cx="1063196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5968918"/>
            <a:ext cx="1296144" cy="824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5919388"/>
            <a:ext cx="1728192" cy="821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842" y="6021288"/>
            <a:ext cx="947366" cy="6663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8224" y="6019573"/>
            <a:ext cx="1224136" cy="1840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240" y="6279317"/>
            <a:ext cx="1080120" cy="3900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6976" y="6033864"/>
            <a:ext cx="1159520" cy="7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013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-108520" y="188640"/>
            <a:ext cx="9144000" cy="352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The triple role of the insurance industry</a:t>
            </a: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 sustainable development</a:t>
            </a:r>
            <a:endParaRPr lang="en-US" altLang="ja-JP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sz="1200" b="1" dirty="0" smtClean="0">
              <a:ea typeface="ＭＳ Ｐゴシック" pitchFamily="34" charset="-128"/>
              <a:cs typeface="Arial" charset="0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GB" sz="2000" b="1" dirty="0">
                <a:solidFill>
                  <a:srgbClr val="02376C"/>
                </a:solidFill>
              </a:rPr>
              <a:t>	</a:t>
            </a:r>
          </a:p>
          <a:p>
            <a:pPr marL="266700" indent="25400">
              <a:lnSpc>
                <a:spcPct val="80000"/>
              </a:lnSpc>
              <a:tabLst>
                <a:tab pos="622300" algn="l"/>
              </a:tabLst>
            </a:pPr>
            <a:endParaRPr lang="en-GB" b="1" dirty="0">
              <a:solidFill>
                <a:schemeClr val="tx2"/>
              </a:solidFill>
            </a:endParaRPr>
          </a:p>
          <a:p>
            <a:pPr marL="266700" indent="25400">
              <a:lnSpc>
                <a:spcPct val="80000"/>
              </a:lnSpc>
              <a:tabLst>
                <a:tab pos="622300" algn="l"/>
              </a:tabLst>
            </a:pPr>
            <a:endParaRPr lang="en-GB" b="1" dirty="0">
              <a:solidFill>
                <a:srgbClr val="003366"/>
              </a:solidFill>
            </a:endParaRPr>
          </a:p>
          <a:p>
            <a:pPr marL="266700" indent="25400">
              <a:lnSpc>
                <a:spcPct val="5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2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r>
              <a:rPr lang="en-GB" altLang="ja-JP" sz="2200" dirty="0">
                <a:ea typeface="ＭＳ Ｐゴシック" pitchFamily="34" charset="-128"/>
              </a:rPr>
              <a:t> </a:t>
            </a:r>
            <a:endParaRPr lang="en-GB" sz="2200" dirty="0">
              <a:ea typeface="ＭＳ Ｐゴシック" pitchFamily="34" charset="-128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3628" y="2060575"/>
            <a:ext cx="55399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07243754"/>
              </p:ext>
            </p:extLst>
          </p:nvPr>
        </p:nvGraphicFramePr>
        <p:xfrm>
          <a:off x="1043608" y="1340768"/>
          <a:ext cx="715245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ight Arrow 12"/>
          <p:cNvSpPr/>
          <p:nvPr/>
        </p:nvSpPr>
        <p:spPr>
          <a:xfrm rot="17851225">
            <a:off x="62155" y="3347629"/>
            <a:ext cx="5394251" cy="8962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Understand – Prevent – Reduce – Transfer risk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7850924">
            <a:off x="-447647" y="3616348"/>
            <a:ext cx="5056121" cy="678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  <a:latin typeface="Arial"/>
                <a:cs typeface="Arial"/>
              </a:rPr>
              <a:t>nsurance risk management value chain</a:t>
            </a: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8224" y="4254189"/>
            <a:ext cx="23762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Over USD 30 trillion </a:t>
            </a:r>
          </a:p>
          <a:p>
            <a:r>
              <a:rPr lang="en-US" sz="1600" b="1" dirty="0" smtClean="0"/>
              <a:t>global assets</a:t>
            </a:r>
          </a:p>
          <a:p>
            <a:r>
              <a:rPr lang="en-US" sz="1600" b="1" dirty="0" smtClean="0"/>
              <a:t>under management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2348880"/>
            <a:ext cx="252028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Over USD </a:t>
            </a:r>
            <a:r>
              <a:rPr lang="en-US" sz="1600" b="1" dirty="0"/>
              <a:t>5</a:t>
            </a:r>
            <a:r>
              <a:rPr lang="en-US" sz="1600" b="1" dirty="0" smtClean="0"/>
              <a:t> trillion </a:t>
            </a:r>
          </a:p>
          <a:p>
            <a:r>
              <a:rPr lang="en-US" sz="1600" b="1" dirty="0" smtClean="0"/>
              <a:t>world premium volume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757963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-36512" y="164050"/>
            <a:ext cx="8640960" cy="1049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1463" indent="-4763">
              <a:lnSpc>
                <a:spcPct val="50000"/>
              </a:lnSpc>
              <a:spcBef>
                <a:spcPct val="20000"/>
              </a:spcBef>
            </a:pPr>
            <a:endParaRPr lang="en-GB" altLang="ja-JP" sz="2000" b="1" dirty="0" smtClean="0">
              <a:solidFill>
                <a:srgbClr val="02376C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sz="18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Environmental, social and governance (ESG) criteria, </a:t>
            </a:r>
          </a:p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sz="18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surety bond underwriting, and infrastructure projects</a:t>
            </a: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 smtClean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 smtClean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 smtClean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 smtClean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1600" dirty="0" smtClean="0"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1600" dirty="0" smtClean="0">
              <a:ea typeface="ＭＳ Ｐゴシック" pitchFamily="34" charset="-128"/>
              <a:cs typeface="Arial" charset="0"/>
              <a:sym typeface="Wingdings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2000" dirty="0" smtClean="0">
              <a:ea typeface="ＭＳ Ｐゴシック" pitchFamily="34" charset="-128"/>
              <a:cs typeface="Arial" charset="0"/>
              <a:sym typeface="Wingdings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2000" dirty="0"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2000" dirty="0"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ja-JP" sz="2200" b="1" dirty="0" smtClean="0">
              <a:ea typeface="ＭＳ Ｐゴシック" pitchFamily="34" charset="-128"/>
              <a:cs typeface="Arial" charset="0"/>
            </a:endParaRPr>
          </a:p>
          <a:p>
            <a:pPr marL="1609725" indent="-1343025">
              <a:lnSpc>
                <a:spcPct val="90000"/>
              </a:lnSpc>
              <a:spcBef>
                <a:spcPct val="20000"/>
              </a:spcBef>
            </a:pPr>
            <a:r>
              <a:rPr lang="en-SG" altLang="ja-JP" sz="2000" dirty="0" smtClean="0">
                <a:ea typeface="ＭＳ Ｐゴシック" pitchFamily="34" charset="-128"/>
                <a:cs typeface="Arial" charset="0"/>
                <a:sym typeface="Wingdings"/>
              </a:rPr>
              <a:t>	</a:t>
            </a:r>
            <a:endParaRPr lang="en-SG" altLang="ja-JP" sz="2000" dirty="0">
              <a:ea typeface="ＭＳ Ｐゴシック" pitchFamily="34" charset="-128"/>
              <a:cs typeface="Arial" charset="0"/>
              <a:sym typeface="Wingdings"/>
            </a:endParaRPr>
          </a:p>
          <a:p>
            <a:pPr marL="6096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zh-CN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 pitchFamily="2" charset="2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SG" altLang="zh-CN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 pitchFamily="2" charset="2"/>
            </a:endParaRPr>
          </a:p>
          <a:p>
            <a:pPr marL="360363" lvl="1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en-SG" altLang="ja-JP" sz="2000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Font typeface="Arial" charset="0"/>
              <a:buNone/>
            </a:pPr>
            <a:endParaRPr lang="en-SG" altLang="ja-JP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Font typeface="Arial" charset="0"/>
              <a:buNone/>
            </a:pPr>
            <a:endParaRPr lang="en-SG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b="1" dirty="0">
                <a:ea typeface="ＭＳ Ｐゴシック" pitchFamily="34" charset="-128"/>
                <a:cs typeface="Arial" charset="0"/>
              </a:rPr>
              <a:t> </a:t>
            </a:r>
            <a:endParaRPr lang="en-GB" altLang="ja-JP" sz="2000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50000"/>
              </a:lnSpc>
              <a:spcBef>
                <a:spcPct val="20000"/>
              </a:spcBef>
            </a:pPr>
            <a:endParaRPr lang="fr-CH" altLang="zh-CN" sz="800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2000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800" i="1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1000" dirty="0">
              <a:ea typeface="SimSun" pitchFamily="2" charset="-122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89465"/>
            <a:ext cx="3744416" cy="2179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412776"/>
            <a:ext cx="3744416" cy="46515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600" b="1" dirty="0">
                <a:ea typeface="ＭＳ Ｐゴシック" pitchFamily="34" charset="-128"/>
                <a:cs typeface="Arial" charset="0"/>
              </a:rPr>
              <a:t>Collaboration by insurers writing surety </a:t>
            </a:r>
            <a:r>
              <a:rPr lang="en-SG" altLang="ja-JP" sz="1600" b="1" dirty="0" smtClean="0">
                <a:ea typeface="ＭＳ Ｐゴシック" pitchFamily="34" charset="-128"/>
                <a:cs typeface="Arial" charset="0"/>
              </a:rPr>
              <a:t>bonds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, </a:t>
            </a:r>
            <a:r>
              <a:rPr lang="en-SG" altLang="ja-JP" sz="1600" dirty="0">
                <a:ea typeface="ＭＳ Ｐゴシック" pitchFamily="34" charset="-128"/>
                <a:cs typeface="Arial" charset="0"/>
              </a:rPr>
              <a:t>led by Munich Re and the International Finance 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Corporation of the World Bank Group</a:t>
            </a:r>
            <a:endParaRPr lang="en-SG" altLang="ja-JP" sz="1600" dirty="0">
              <a:ea typeface="ＭＳ Ｐゴシック" pitchFamily="34" charset="-128"/>
              <a:cs typeface="Arial" charset="0"/>
            </a:endParaRP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1600" dirty="0">
              <a:ea typeface="ＭＳ Ｐゴシック" pitchFamily="34" charset="-128"/>
              <a:cs typeface="Arial" charset="0"/>
            </a:endParaRP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600" b="1" dirty="0">
                <a:ea typeface="ＭＳ Ｐゴシック" pitchFamily="34" charset="-128"/>
                <a:cs typeface="Arial" charset="0"/>
              </a:rPr>
              <a:t>Global survey </a:t>
            </a:r>
            <a:r>
              <a:rPr lang="en-SG" altLang="ja-JP" sz="1600" b="1" dirty="0" smtClean="0">
                <a:ea typeface="ＭＳ Ｐゴシック" pitchFamily="34" charset="-128"/>
                <a:cs typeface="Arial" charset="0"/>
              </a:rPr>
              <a:t>and consultation 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supported by the International </a:t>
            </a:r>
            <a:r>
              <a:rPr lang="en-SG" altLang="ja-JP" sz="1600" dirty="0">
                <a:ea typeface="ＭＳ Ｐゴシック" pitchFamily="34" charset="-128"/>
                <a:cs typeface="Arial" charset="0"/>
              </a:rPr>
              <a:t>Credit 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Insurance &amp; </a:t>
            </a:r>
            <a:r>
              <a:rPr lang="en-SG" altLang="ja-JP" sz="1600" dirty="0">
                <a:ea typeface="ＭＳ Ｐゴシック" pitchFamily="34" charset="-128"/>
                <a:cs typeface="Arial" charset="0"/>
              </a:rPr>
              <a:t>Surety Association 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(ICISA) and the Panamerican </a:t>
            </a:r>
            <a:r>
              <a:rPr lang="en-SG" altLang="ja-JP" sz="1600" dirty="0">
                <a:ea typeface="ＭＳ Ｐゴシック" pitchFamily="34" charset="-128"/>
                <a:cs typeface="Arial" charset="0"/>
              </a:rPr>
              <a:t>Surety </a:t>
            </a:r>
            <a:r>
              <a:rPr lang="en-SG" altLang="ja-JP" sz="1600" dirty="0" smtClean="0">
                <a:ea typeface="ＭＳ Ｐゴシック" pitchFamily="34" charset="-128"/>
                <a:cs typeface="Arial" charset="0"/>
              </a:rPr>
              <a:t>Association (PASA)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1600" dirty="0">
              <a:ea typeface="ＭＳ Ｐゴシック" pitchFamily="34" charset="-128"/>
              <a:cs typeface="Arial" charset="0"/>
              <a:sym typeface="Wingdings"/>
            </a:endParaRP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600" b="1" dirty="0" smtClean="0">
                <a:ea typeface="ＭＳ Ｐゴシック" pitchFamily="34" charset="-128"/>
                <a:cs typeface="Arial" charset="0"/>
                <a:sym typeface="Wingdings"/>
              </a:rPr>
              <a:t>Survey report and ESG </a:t>
            </a:r>
            <a:r>
              <a:rPr lang="en-SG" altLang="ja-JP" sz="1600" b="1" dirty="0">
                <a:ea typeface="ＭＳ Ｐゴシック" pitchFamily="34" charset="-128"/>
                <a:cs typeface="Arial" charset="0"/>
                <a:sym typeface="Wingdings"/>
              </a:rPr>
              <a:t>guiding principles</a:t>
            </a:r>
            <a:r>
              <a:rPr lang="en-SG" altLang="ja-JP" sz="1600" dirty="0">
                <a:ea typeface="ＭＳ Ｐゴシック" pitchFamily="34" charset="-128"/>
                <a:cs typeface="Arial" charset="0"/>
                <a:sym typeface="Wingdings"/>
              </a:rPr>
              <a:t> for surety bonds </a:t>
            </a:r>
            <a:endParaRPr lang="en-SG" altLang="ja-JP" sz="1600" dirty="0" smtClean="0">
              <a:ea typeface="ＭＳ Ｐゴシック" pitchFamily="34" charset="-128"/>
              <a:cs typeface="Arial" charset="0"/>
              <a:sym typeface="Wingdings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SG" altLang="ja-JP" sz="1600" dirty="0">
              <a:ea typeface="ＭＳ Ｐゴシック" pitchFamily="34" charset="-128"/>
              <a:cs typeface="Arial" charset="0"/>
              <a:sym typeface="Wingdings"/>
            </a:endParaRP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SG" altLang="ja-JP" sz="1600" dirty="0" smtClean="0">
                <a:ea typeface="ＭＳ Ｐゴシック" pitchFamily="34" charset="-128"/>
                <a:cs typeface="Arial" charset="0"/>
                <a:sym typeface="Wingdings"/>
              </a:rPr>
              <a:t>Foundation </a:t>
            </a:r>
            <a:r>
              <a:rPr lang="en-SG" altLang="ja-JP" sz="1600" dirty="0">
                <a:ea typeface="ＭＳ Ｐゴシック" pitchFamily="34" charset="-128"/>
                <a:cs typeface="Arial" charset="0"/>
                <a:sym typeface="Wingdings"/>
              </a:rPr>
              <a:t>to develop </a:t>
            </a:r>
            <a:r>
              <a:rPr lang="en-SG" altLang="ja-JP" sz="1600" b="1" dirty="0">
                <a:ea typeface="ＭＳ Ｐゴシック" pitchFamily="34" charset="-128"/>
                <a:cs typeface="Arial" charset="0"/>
                <a:sym typeface="Wingdings"/>
              </a:rPr>
              <a:t>ESG guiding principles for other lines of insurance business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SG" altLang="ja-JP" sz="1600" dirty="0">
              <a:ea typeface="ＭＳ Ｐゴシック" pitchFamily="34" charset="-128"/>
              <a:cs typeface="Arial" charset="0"/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268760"/>
            <a:ext cx="2520280" cy="31568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91089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476674"/>
            <a:ext cx="806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The Chief Risk Officers Forum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59832" y="1484785"/>
            <a:ext cx="4320480" cy="1846659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Environmental, social and governance factors in country risk management</a:t>
            </a:r>
          </a:p>
          <a:p>
            <a:endParaRPr lang="en-US" sz="12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1700" dirty="0" smtClean="0"/>
              <a:t>Insurance underwriting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700" dirty="0" smtClean="0"/>
              <a:t>Investment management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700" dirty="0" smtClean="0"/>
              <a:t>Reputation management</a:t>
            </a:r>
            <a:endParaRPr lang="en-US" sz="1700" dirty="0"/>
          </a:p>
          <a:p>
            <a:pPr marL="342900" indent="-342900">
              <a:buFont typeface="Wingdings" charset="2"/>
              <a:buChar char="§"/>
            </a:pPr>
            <a:r>
              <a:rPr lang="en-US" sz="1700" dirty="0" smtClean="0"/>
              <a:t>Sustainable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96753"/>
            <a:ext cx="1872208" cy="26650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7" name="Rectangle 6"/>
          <p:cNvSpPr/>
          <p:nvPr/>
        </p:nvSpPr>
        <p:spPr>
          <a:xfrm>
            <a:off x="3059832" y="3645024"/>
            <a:ext cx="5616624" cy="2893099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700" b="1" dirty="0" smtClean="0"/>
              <a:t>Human rights and corporate insurance</a:t>
            </a:r>
          </a:p>
          <a:p>
            <a:endParaRPr lang="en-US" sz="1200" dirty="0"/>
          </a:p>
          <a:p>
            <a:r>
              <a:rPr lang="en-US" sz="1700" dirty="0" smtClean="0"/>
              <a:t>“Insurers</a:t>
            </a:r>
            <a:r>
              <a:rPr lang="en-US" sz="1700" dirty="0"/>
              <a:t>, re-insurers and their brokers also have an opportunity to collaborate and jointly </a:t>
            </a:r>
            <a:r>
              <a:rPr lang="en-US" sz="1700" dirty="0" smtClean="0"/>
              <a:t>influence projects</a:t>
            </a:r>
            <a:r>
              <a:rPr lang="en-US" sz="1700" dirty="0"/>
              <a:t>, companies or industry sectors to prevent and mitigate potential adverse human rights impacts.</a:t>
            </a:r>
          </a:p>
          <a:p>
            <a:endParaRPr lang="en-US" sz="1700" dirty="0" smtClean="0"/>
          </a:p>
          <a:p>
            <a:r>
              <a:rPr lang="en-US" sz="1700" dirty="0" smtClean="0"/>
              <a:t>“The </a:t>
            </a:r>
            <a:r>
              <a:rPr lang="en-US" sz="1700" dirty="0"/>
              <a:t>Principles for Sustainable Insurance provide a platform that can enable such collaboration</a:t>
            </a:r>
            <a:r>
              <a:rPr lang="en-US" sz="1700" dirty="0" smtClean="0"/>
              <a:t>.”</a:t>
            </a:r>
          </a:p>
          <a:p>
            <a:endParaRPr lang="en-US" sz="1700" dirty="0" smtClean="0"/>
          </a:p>
          <a:p>
            <a:r>
              <a:rPr lang="en-US" sz="1700" dirty="0" smtClean="0"/>
              <a:t>- Chief Risk Officers Forum</a:t>
            </a:r>
            <a:endParaRPr lang="en-US" sz="1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972732"/>
            <a:ext cx="1872208" cy="26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18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-107950" y="697852"/>
            <a:ext cx="9144000" cy="172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</a:pPr>
            <a:endParaRPr lang="en-GB" altLang="ja-JP" sz="22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</a:pPr>
            <a:endParaRPr lang="en-GB" altLang="ja-JP" sz="12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i="1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200" dirty="0">
              <a:ea typeface="SimSun" pitchFamily="2" charset="-122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08610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 Brazilian market collaboration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22</a:t>
            </a:fld>
            <a:endParaRPr lang="en-US" altLang="ja-JP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56995916"/>
              </p:ext>
            </p:extLst>
          </p:nvPr>
        </p:nvGraphicFramePr>
        <p:xfrm>
          <a:off x="107504" y="908720"/>
          <a:ext cx="89279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520" y="1128807"/>
            <a:ext cx="8712968" cy="150810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2015 environmental, social and governance goals </a:t>
            </a:r>
          </a:p>
          <a:p>
            <a:r>
              <a:rPr lang="en-US" sz="1800" b="1" dirty="0" smtClean="0"/>
              <a:t>by the Brazilian insurance industry </a:t>
            </a:r>
          </a:p>
          <a:p>
            <a:endParaRPr lang="en-US" dirty="0" smtClean="0"/>
          </a:p>
          <a:p>
            <a:r>
              <a:rPr lang="en-US" sz="1600" b="1" dirty="0" smtClean="0"/>
              <a:t>Through</a:t>
            </a:r>
            <a:r>
              <a:rPr lang="en-US" sz="1600" b="1" dirty="0"/>
              <a:t> </a:t>
            </a:r>
            <a:r>
              <a:rPr lang="en-US" sz="1600" b="1" dirty="0" smtClean="0"/>
              <a:t>the work of the Brazilian Insurance Confederation’s (</a:t>
            </a:r>
            <a:r>
              <a:rPr lang="en-US" sz="1600" b="1" dirty="0" err="1" smtClean="0"/>
              <a:t>CNseg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Sustainability &amp; Innovation Committee 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661248"/>
            <a:ext cx="7848872" cy="107721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CNseg</a:t>
            </a:r>
            <a:r>
              <a:rPr lang="en-US" sz="1600" b="1" dirty="0" smtClean="0"/>
              <a:t> monitoring progress through surveys since 2014</a:t>
            </a:r>
          </a:p>
          <a:p>
            <a:endParaRPr lang="en-US" sz="1600" b="1" dirty="0"/>
          </a:p>
          <a:p>
            <a:r>
              <a:rPr lang="en-US" sz="1600" b="1" dirty="0" err="1" smtClean="0"/>
              <a:t>CNseg</a:t>
            </a:r>
            <a:r>
              <a:rPr lang="en-US" sz="1600" b="1" dirty="0" smtClean="0"/>
              <a:t> has developed “Balanced Scorecard for 2016-18” to measure progress in achieving strategic objectives on sustainability, including the ESG goals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621" y="1340768"/>
            <a:ext cx="1092827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810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14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568" y="1628800"/>
            <a:ext cx="10009188" cy="440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3556" name="TextBox 7198"/>
          <p:cNvSpPr txBox="1">
            <a:spLocks noChangeArrowheads="1"/>
          </p:cNvSpPr>
          <p:nvPr/>
        </p:nvSpPr>
        <p:spPr bwMode="auto">
          <a:xfrm>
            <a:off x="178695" y="188640"/>
            <a:ext cx="8713787" cy="68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ja-JP" sz="19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Global consultation on policies and partnerships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ja-JP" sz="19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for sustainable development</a:t>
            </a:r>
          </a:p>
        </p:txBody>
      </p:sp>
      <p:sp>
        <p:nvSpPr>
          <p:cNvPr id="23557" name="Rectangle 232"/>
          <p:cNvSpPr>
            <a:spLocks noChangeArrowheads="1"/>
          </p:cNvSpPr>
          <p:nvPr/>
        </p:nvSpPr>
        <p:spPr bwMode="auto">
          <a:xfrm>
            <a:off x="0" y="-2308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355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188914"/>
            <a:ext cx="27368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Oval 61"/>
          <p:cNvSpPr/>
          <p:nvPr/>
        </p:nvSpPr>
        <p:spPr>
          <a:xfrm>
            <a:off x="3924300" y="2492896"/>
            <a:ext cx="63500" cy="5873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699792" y="481042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148460" y="2650185"/>
            <a:ext cx="63500" cy="5873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7460828" y="3730305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622" name="TextBox 1"/>
          <p:cNvSpPr txBox="1">
            <a:spLocks noChangeArrowheads="1"/>
          </p:cNvSpPr>
          <p:nvPr/>
        </p:nvSpPr>
        <p:spPr bwMode="auto">
          <a:xfrm>
            <a:off x="3707904" y="5877272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Consultation meeting held</a:t>
            </a:r>
          </a:p>
          <a:p>
            <a:endParaRPr lang="en-US" sz="1200" b="1" dirty="0"/>
          </a:p>
        </p:txBody>
      </p:sp>
      <p:sp>
        <p:nvSpPr>
          <p:cNvPr id="86" name="Oval 85"/>
          <p:cNvSpPr/>
          <p:nvPr/>
        </p:nvSpPr>
        <p:spPr>
          <a:xfrm>
            <a:off x="3491880" y="5949280"/>
            <a:ext cx="136525" cy="144463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105"/>
          <p:cNvSpPr/>
          <p:nvPr/>
        </p:nvSpPr>
        <p:spPr>
          <a:xfrm>
            <a:off x="7020272" y="2852937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23</a:t>
            </a:fld>
            <a:endParaRPr lang="en-US" altLang="ja-JP" dirty="0"/>
          </a:p>
        </p:txBody>
      </p:sp>
      <p:sp>
        <p:nvSpPr>
          <p:cNvPr id="121" name="Oval 120"/>
          <p:cNvSpPr/>
          <p:nvPr/>
        </p:nvSpPr>
        <p:spPr>
          <a:xfrm>
            <a:off x="683568" y="2938217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Oval 105"/>
          <p:cNvSpPr/>
          <p:nvPr/>
        </p:nvSpPr>
        <p:spPr>
          <a:xfrm>
            <a:off x="6092676" y="3645025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3" y="4941168"/>
            <a:ext cx="422078" cy="394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4725145"/>
            <a:ext cx="648072" cy="164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2204864"/>
            <a:ext cx="366688" cy="366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2348880"/>
            <a:ext cx="720080" cy="188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35" y="2996952"/>
            <a:ext cx="610735" cy="250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3149677"/>
            <a:ext cx="869250" cy="207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2120" y="3835469"/>
            <a:ext cx="481316" cy="601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3908" y="2132856"/>
            <a:ext cx="540060" cy="216024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85184"/>
            <a:ext cx="576064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D:\Users\s141393\Documents\My Work\My Projects\2014\PSI events\WEALTHSMITHS-logo1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64" y="5013178"/>
            <a:ext cx="718756" cy="14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0032" y="5229200"/>
            <a:ext cx="576064" cy="245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9792" y="2636912"/>
            <a:ext cx="940120" cy="216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096" y="3445550"/>
            <a:ext cx="72008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 Sep 2014, Mumbai, India</a:t>
            </a:r>
            <a:endParaRPr lang="en-US" sz="7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2581454"/>
            <a:ext cx="720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24 Sep 2014, California, US</a:t>
            </a:r>
            <a:endParaRPr lang="en-US" sz="7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23728" y="2276872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4 Nov 2014, Toronto, Canada</a:t>
            </a:r>
            <a:endParaRPr lang="en-US" sz="7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907704" y="2905199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5-7 Nov 2014, New York</a:t>
            </a:r>
            <a:r>
              <a:rPr lang="en-US" sz="700" b="1" dirty="0"/>
              <a:t> </a:t>
            </a:r>
            <a:r>
              <a:rPr lang="en-US" sz="700" b="1" dirty="0" smtClean="0"/>
              <a:t>and Connecticut, US</a:t>
            </a:r>
            <a:endParaRPr lang="en-US" sz="7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707904" y="184482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11 Mar 2014, London, UK</a:t>
            </a:r>
            <a:endParaRPr lang="en-US" sz="7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059832" y="2869486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16 Oct 2014, Geneva, Switzerland</a:t>
            </a:r>
            <a:endParaRPr lang="en-US" sz="7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452320" y="3140969"/>
            <a:ext cx="7920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 Sep 2014, Beijing, China</a:t>
            </a:r>
            <a:endParaRPr lang="en-US" sz="7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995936" y="2852938"/>
            <a:ext cx="9361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11-12 May 2015, </a:t>
            </a:r>
            <a:r>
              <a:rPr lang="en-US" sz="700" b="1" dirty="0" err="1" smtClean="0"/>
              <a:t>Rüschlikon</a:t>
            </a:r>
            <a:r>
              <a:rPr lang="en-US" sz="700" b="1" dirty="0"/>
              <a:t>,</a:t>
            </a:r>
            <a:r>
              <a:rPr lang="en-US" sz="700" b="1" dirty="0" smtClean="0"/>
              <a:t> Switzerland</a:t>
            </a:r>
            <a:endParaRPr lang="en-US" sz="7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7740352" y="3501008"/>
            <a:ext cx="720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27 Feb 2015, Manila, </a:t>
            </a:r>
          </a:p>
          <a:p>
            <a:r>
              <a:rPr lang="en-US" sz="700" b="1" dirty="0" smtClean="0"/>
              <a:t>Philippines</a:t>
            </a:r>
            <a:endParaRPr lang="en-US" sz="7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915816" y="4293096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12 Aug 2014, Rio de Janeiro, Brazil </a:t>
            </a:r>
            <a:endParaRPr lang="en-US" sz="7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635896" y="4813702"/>
            <a:ext cx="792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29 Oct 2014, Cape Town, South Africa</a:t>
            </a:r>
            <a:endParaRPr lang="en-US" sz="7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4427984" y="4381654"/>
            <a:ext cx="864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30 Oct 2014, Johannesburg, South Africa</a:t>
            </a:r>
            <a:endParaRPr lang="en-US" sz="7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9552" y="2852936"/>
            <a:ext cx="144016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1720" y="2852936"/>
            <a:ext cx="144016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979712" y="2564904"/>
            <a:ext cx="216024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771800" y="4653136"/>
            <a:ext cx="216024" cy="14401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635896" y="2780928"/>
            <a:ext cx="504056" cy="14401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491880" y="2420888"/>
            <a:ext cx="360040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11960" y="2708920"/>
            <a:ext cx="72008" cy="216024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092280" y="2924945"/>
            <a:ext cx="432048" cy="28803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283968" y="5013176"/>
            <a:ext cx="216024" cy="14401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716016" y="4788768"/>
            <a:ext cx="8384" cy="2244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7524328" y="3645024"/>
            <a:ext cx="288032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940152" y="3645024"/>
            <a:ext cx="14401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95853"/>
            <a:ext cx="436374" cy="34105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TextBox 140"/>
          <p:cNvSpPr txBox="1"/>
          <p:nvPr/>
        </p:nvSpPr>
        <p:spPr>
          <a:xfrm>
            <a:off x="3059832" y="206084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27 Jun 2014, London, UK</a:t>
            </a:r>
            <a:endParaRPr lang="en-US" sz="700" b="1" dirty="0"/>
          </a:p>
        </p:txBody>
      </p:sp>
      <p:cxnSp>
        <p:nvCxnSpPr>
          <p:cNvPr id="144" name="Straight Connector 143"/>
          <p:cNvCxnSpPr/>
          <p:nvPr/>
        </p:nvCxnSpPr>
        <p:spPr>
          <a:xfrm flipH="1">
            <a:off x="3977934" y="2348880"/>
            <a:ext cx="90010" cy="14401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3491880" y="5661248"/>
            <a:ext cx="136525" cy="1444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1" name="TextBox 83"/>
          <p:cNvSpPr txBox="1">
            <a:spLocks noChangeArrowheads="1"/>
          </p:cNvSpPr>
          <p:nvPr/>
        </p:nvSpPr>
        <p:spPr bwMode="auto">
          <a:xfrm>
            <a:off x="3707904" y="5589240"/>
            <a:ext cx="26642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Preparatory meeting</a:t>
            </a:r>
            <a:endParaRPr lang="en-US" sz="1200" b="1" dirty="0"/>
          </a:p>
        </p:txBody>
      </p:sp>
      <p:sp>
        <p:nvSpPr>
          <p:cNvPr id="152" name="Oval 151"/>
          <p:cNvSpPr/>
          <p:nvPr/>
        </p:nvSpPr>
        <p:spPr>
          <a:xfrm>
            <a:off x="3851920" y="2492896"/>
            <a:ext cx="63500" cy="5873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2114431" y="2831065"/>
            <a:ext cx="81307" cy="93881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512" y="1052737"/>
            <a:ext cx="885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2014-15 project of the PSI and UNEP Inquiry into the Design of a Sustainable Financial System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52120" y="2710661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Greening China’s Financial System policy initiative</a:t>
            </a:r>
            <a:endParaRPr lang="en-US" sz="1200" b="1" dirty="0"/>
          </a:p>
        </p:txBody>
      </p:sp>
      <p:sp>
        <p:nvSpPr>
          <p:cNvPr id="87" name="Oval 105"/>
          <p:cNvSpPr/>
          <p:nvPr/>
        </p:nvSpPr>
        <p:spPr>
          <a:xfrm>
            <a:off x="4148460" y="2708921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105"/>
          <p:cNvSpPr/>
          <p:nvPr/>
        </p:nvSpPr>
        <p:spPr>
          <a:xfrm>
            <a:off x="4716016" y="5026449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Oval 105"/>
          <p:cNvSpPr/>
          <p:nvPr/>
        </p:nvSpPr>
        <p:spPr>
          <a:xfrm>
            <a:off x="4499992" y="5157193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" name="Picture 91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212976"/>
            <a:ext cx="864096" cy="21602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Oval 92"/>
          <p:cNvSpPr/>
          <p:nvPr/>
        </p:nvSpPr>
        <p:spPr>
          <a:xfrm>
            <a:off x="1916212" y="2636913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2060228" y="2780929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988220" y="2794201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491880" y="6237312"/>
            <a:ext cx="136525" cy="1444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TextBox 1"/>
          <p:cNvSpPr txBox="1">
            <a:spLocks noChangeArrowheads="1"/>
          </p:cNvSpPr>
          <p:nvPr/>
        </p:nvSpPr>
        <p:spPr bwMode="auto">
          <a:xfrm>
            <a:off x="3707904" y="6165304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Final consultation meeting (Insurance 2030 Roundtable)</a:t>
            </a:r>
          </a:p>
          <a:p>
            <a:endParaRPr lang="en-US" sz="12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88424" y="3645024"/>
            <a:ext cx="535994" cy="50405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355976" y="213459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Insurance 2030 Roundtable:</a:t>
            </a:r>
          </a:p>
          <a:p>
            <a:r>
              <a:rPr lang="en-US" sz="1000" b="1" dirty="0" smtClean="0"/>
              <a:t>Policies and partnerships for sustainable development</a:t>
            </a:r>
            <a:endParaRPr lang="en-US" sz="1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22599" y="3264754"/>
            <a:ext cx="521209" cy="452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1568" y="3300893"/>
            <a:ext cx="414288" cy="41613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504" y="4108393"/>
            <a:ext cx="1440160" cy="2056911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35496" y="3429000"/>
            <a:ext cx="2448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Insurance 2030 </a:t>
            </a:r>
            <a:r>
              <a:rPr lang="en-US" sz="1600" b="1" dirty="0"/>
              <a:t>R</a:t>
            </a:r>
            <a:r>
              <a:rPr lang="en-US" sz="1600" b="1" dirty="0" smtClean="0"/>
              <a:t>eport:</a:t>
            </a:r>
          </a:p>
          <a:p>
            <a:r>
              <a:rPr lang="en-US" sz="1000" b="1" dirty="0" smtClean="0"/>
              <a:t>Harnessing insurance for sustainable development</a:t>
            </a:r>
          </a:p>
          <a:p>
            <a:endParaRPr lang="en-US" sz="16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95850" y="2708920"/>
            <a:ext cx="495830" cy="371872"/>
          </a:xfrm>
          <a:prstGeom prst="rect">
            <a:avLst/>
          </a:prstGeom>
        </p:spPr>
      </p:pic>
      <p:cxnSp>
        <p:nvCxnSpPr>
          <p:cNvPr id="81" name="Straight Connector 80"/>
          <p:cNvCxnSpPr/>
          <p:nvPr/>
        </p:nvCxnSpPr>
        <p:spPr>
          <a:xfrm>
            <a:off x="1691680" y="2852936"/>
            <a:ext cx="216024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043608" y="305759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17 Jun 2015, New York, US</a:t>
            </a:r>
            <a:endParaRPr lang="en-US" sz="700" b="1" dirty="0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827584" y="3212976"/>
            <a:ext cx="288032" cy="288032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211960" y="2636912"/>
            <a:ext cx="216024" cy="720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3491880" y="6524897"/>
            <a:ext cx="136525" cy="144463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TextBox 1"/>
          <p:cNvSpPr txBox="1">
            <a:spLocks noChangeArrowheads="1"/>
          </p:cNvSpPr>
          <p:nvPr/>
        </p:nvSpPr>
        <p:spPr bwMode="auto">
          <a:xfrm>
            <a:off x="3707904" y="6464369"/>
            <a:ext cx="2592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Launch of Insurance 2030 Report </a:t>
            </a:r>
            <a:endParaRPr lang="en-US" sz="1200" b="1" dirty="0"/>
          </a:p>
        </p:txBody>
      </p:sp>
      <p:sp>
        <p:nvSpPr>
          <p:cNvPr id="104" name="Oval 103"/>
          <p:cNvSpPr/>
          <p:nvPr/>
        </p:nvSpPr>
        <p:spPr>
          <a:xfrm>
            <a:off x="1916212" y="2794199"/>
            <a:ext cx="63500" cy="58737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59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5984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Times New Roman" pitchFamily="-111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Times New Roman" pitchFamily="-111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/>
            <a:r>
              <a:rPr lang="en-GB" sz="1800" b="1" dirty="0" smtClean="0">
                <a:latin typeface="Arial"/>
                <a:cs typeface="Arial"/>
              </a:rPr>
              <a:t>Insurance 2030 report of the PSI &amp; UNEP Inquiry </a:t>
            </a:r>
          </a:p>
          <a:p>
            <a:pPr algn="l"/>
            <a:endParaRPr lang="en-GB" sz="1800" b="1" dirty="0">
              <a:latin typeface="Arial"/>
              <a:cs typeface="Arial"/>
            </a:endParaRPr>
          </a:p>
          <a:p>
            <a:pPr algn="l"/>
            <a:r>
              <a:rPr lang="en-GB" sz="1600" b="1" dirty="0" smtClean="0">
                <a:latin typeface="Arial"/>
                <a:cs typeface="Arial"/>
              </a:rPr>
              <a:t>Key </a:t>
            </a:r>
            <a:r>
              <a:rPr lang="en-GB" sz="1600" b="1" dirty="0">
                <a:latin typeface="Arial"/>
                <a:cs typeface="Arial"/>
              </a:rPr>
              <a:t>actions to harness insurance </a:t>
            </a:r>
            <a:r>
              <a:rPr lang="en-GB" sz="1600" b="1" dirty="0" smtClean="0">
                <a:latin typeface="Arial"/>
                <a:cs typeface="Arial"/>
              </a:rPr>
              <a:t>for </a:t>
            </a:r>
            <a:r>
              <a:rPr lang="en-GB" sz="1600" b="1" dirty="0">
                <a:latin typeface="Arial"/>
                <a:cs typeface="Arial"/>
              </a:rPr>
              <a:t>sustainable </a:t>
            </a:r>
            <a:r>
              <a:rPr lang="en-GB" sz="1600" b="1" dirty="0" smtClean="0">
                <a:latin typeface="Arial"/>
                <a:cs typeface="Arial"/>
              </a:rPr>
              <a:t>development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82721"/>
              </p:ext>
            </p:extLst>
          </p:nvPr>
        </p:nvGraphicFramePr>
        <p:xfrm>
          <a:off x="251522" y="1196753"/>
          <a:ext cx="8640961" cy="548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944216"/>
                <a:gridCol w="1872208"/>
                <a:gridCol w="1872208"/>
                <a:gridCol w="1800201"/>
              </a:tblGrid>
              <a:tr h="566111"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Cross-cutting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Risk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Access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Investment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Corporate actions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Principles-driven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commitments</a:t>
                      </a:r>
                    </a:p>
                    <a:p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(Brazilian market PSI targets)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Sharing data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and information</a:t>
                      </a:r>
                    </a:p>
                    <a:p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(Finance Norway)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Product innovations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(Index insurance)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Portfolio analysis &amp;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disclosure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(Montreal Carbon Pledge)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Sustainability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risk management frameworks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Direct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risk resilience support </a:t>
                      </a:r>
                    </a:p>
                    <a:p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(Swiss Re)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Distribution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&amp; deployment (Mobile technology)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Investment frameworks &amp; funding commitments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(AXA)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177559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Multi-stakeholder</a:t>
                      </a:r>
                      <a:r>
                        <a:rPr lang="en-US" sz="1200" b="1" baseline="0" dirty="0" smtClean="0">
                          <a:latin typeface="Arial"/>
                          <a:cs typeface="Arial"/>
                        </a:rPr>
                        <a:t> actions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Policy-oriented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partnerships (Australian Business Roundtable, Partners for Action)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Partnerships for risk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assessment: Sharing capabilities &amp; knowledge (1-in-100 initiative)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Partnerships for access: Engagement, capacity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building &amp; implementation (A2ii, IIF, GIIF)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Partnerships to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develop project pipelines (G20 </a:t>
                      </a:r>
                      <a:r>
                        <a:rPr lang="en-US" sz="1200" baseline="0" dirty="0" err="1" smtClean="0">
                          <a:latin typeface="Arial"/>
                          <a:cs typeface="Arial"/>
                        </a:rPr>
                        <a:t>GreenInvest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99765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/>
                          <a:cs typeface="Arial"/>
                        </a:rPr>
                        <a:t>Policy &amp; regulatory</a:t>
                      </a:r>
                      <a:r>
                        <a:rPr lang="en-US" sz="1200" b="1" baseline="0" dirty="0" smtClean="0">
                          <a:latin typeface="Arial"/>
                          <a:cs typeface="Arial"/>
                        </a:rPr>
                        <a:t> actions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Regional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insurance facilities &amp; partnerships (African Risk Capacity)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Mandatory coverage approaches (China) 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Policy-directed market provision (India)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Solvency regulations, capital requirements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&amp; tax incentives (EU)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Insurance development roadmaps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Mandatory risk assessment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&amp; disclosure (US, UK)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Support for market development (Philippines)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37845"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Frameworks for risk reduction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/>
                          <a:cs typeface="Arial"/>
                        </a:rPr>
                        <a:t>Public finance for access</a:t>
                      </a:r>
                      <a:r>
                        <a:rPr lang="en-US" sz="1200" baseline="0" dirty="0" smtClean="0">
                          <a:latin typeface="Arial"/>
                          <a:cs typeface="Arial"/>
                        </a:rPr>
                        <a:t> (G7 climate insurance)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FBA97-B701-47B3-B088-15BED637D8DB}" type="slidenum">
              <a:rPr lang="ja-JP" altLang="en-US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79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095500" y="4824078"/>
            <a:ext cx="58750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Candara" charset="0"/>
              </a:rPr>
              <a:t>International </a:t>
            </a:r>
            <a:r>
              <a:rPr lang="en-US" sz="2200" b="1" dirty="0">
                <a:solidFill>
                  <a:schemeClr val="bg1"/>
                </a:solidFill>
                <a:latin typeface="Candara" charset="0"/>
              </a:rPr>
              <a:t>E</a:t>
            </a:r>
            <a:r>
              <a:rPr lang="en-US" sz="2200" b="1" dirty="0" smtClean="0">
                <a:solidFill>
                  <a:schemeClr val="bg1"/>
                </a:solidFill>
                <a:latin typeface="Candara" charset="0"/>
              </a:rPr>
              <a:t>xpert Network  </a:t>
            </a:r>
            <a:r>
              <a:rPr lang="zh-CN" altLang="en-US" sz="2200" b="1" dirty="0" smtClean="0"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rPr>
              <a:t>国际专家网络</a:t>
            </a:r>
            <a:endParaRPr lang="en-US" sz="2200" b="1" dirty="0" smtClean="0">
              <a:solidFill>
                <a:schemeClr val="bg1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51520" y="44624"/>
            <a:ext cx="59046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Ground-breaking policy initiatives:</a:t>
            </a:r>
          </a:p>
          <a:p>
            <a:r>
              <a:rPr lang="en-US" sz="2000" b="1" dirty="0"/>
              <a:t>Greening China’s Financial </a:t>
            </a:r>
            <a:r>
              <a:rPr lang="en-US" sz="2000" b="1" dirty="0" smtClean="0"/>
              <a:t>System </a:t>
            </a:r>
          </a:p>
          <a:p>
            <a:r>
              <a:rPr lang="en-US" sz="2000" b="1" dirty="0" smtClean="0"/>
              <a:t>&amp; G20 Green Finance Study Group</a:t>
            </a:r>
            <a:r>
              <a:rPr lang="en-US" sz="2200" b="1" dirty="0" smtClean="0"/>
              <a:t> </a:t>
            </a:r>
            <a:endParaRPr lang="en-US" sz="2200" b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92896"/>
            <a:ext cx="2952328" cy="4189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564904"/>
            <a:ext cx="2952328" cy="41868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4C084-CA51-4ECE-844B-0B3ADCE207C4}" type="slidenum">
              <a:rPr lang="ja-JP" altLang="en-US" smtClean="0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2" name="TextBox 1"/>
          <p:cNvSpPr txBox="1"/>
          <p:nvPr/>
        </p:nvSpPr>
        <p:spPr>
          <a:xfrm>
            <a:off x="251520" y="1196752"/>
            <a:ext cx="8784976" cy="89255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Led by People’s Bank of China, Development Research Center of the State Council of China, UNEP Inquiry, and International Institute for Sustainable Development (IISD)</a:t>
            </a:r>
          </a:p>
          <a:p>
            <a:pPr marL="285750" indent="-285750">
              <a:buFont typeface="Wingdings" charset="2"/>
              <a:buChar char="§"/>
            </a:pPr>
            <a:endParaRPr lang="en-US" sz="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PSI Secretariat insurance lead of international group of finance experts 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755576" y="206084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Apr 2015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427984" y="2113113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Sep 2015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2564904"/>
            <a:ext cx="1944216" cy="3785652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G20 Green </a:t>
            </a:r>
            <a:r>
              <a:rPr lang="en-US" sz="1600" b="1" dirty="0"/>
              <a:t>Finance Study Group launched by China as part of its 2016 G20 Presidency</a:t>
            </a:r>
          </a:p>
          <a:p>
            <a:endParaRPr lang="en-US" sz="1600" b="1" dirty="0"/>
          </a:p>
          <a:p>
            <a:r>
              <a:rPr lang="en-US" sz="1600" b="1" dirty="0"/>
              <a:t>Co-chaired by the People’s Bank of China and the Bank of </a:t>
            </a:r>
            <a:r>
              <a:rPr lang="en-US" sz="1600" b="1" dirty="0" smtClean="0"/>
              <a:t>England</a:t>
            </a:r>
          </a:p>
          <a:p>
            <a:endParaRPr lang="en-US" sz="1600" b="1" dirty="0"/>
          </a:p>
          <a:p>
            <a:r>
              <a:rPr lang="en-US" sz="1600" b="1" dirty="0" smtClean="0"/>
              <a:t>Non-G20 countries work stream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08304" y="213285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Jan 2016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300309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0" y="119675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36512" y="4235563"/>
            <a:ext cx="7200800" cy="308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5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5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Insurer </a:t>
            </a:r>
            <a:r>
              <a:rPr lang="en-GB" altLang="ja-JP" sz="15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leadership via the PSI </a:t>
            </a:r>
            <a:endParaRPr lang="en-GB" altLang="ja-JP" sz="15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5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recognised </a:t>
            </a:r>
            <a:r>
              <a:rPr lang="en-GB" altLang="ja-JP" sz="15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by the Bank of England</a:t>
            </a:r>
            <a:endParaRPr lang="en-GB" altLang="ja-JP" sz="15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en-GB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1600" dirty="0" smtClean="0">
              <a:ea typeface="SimSun" pitchFamily="2" charset="-122"/>
              <a:cs typeface="Arial" charset="0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r>
              <a:rPr lang="fr-CH" altLang="zh-CN" sz="1600" dirty="0" smtClean="0">
                <a:ea typeface="SimSun" pitchFamily="2" charset="-122"/>
                <a:cs typeface="Arial" charset="0"/>
              </a:rPr>
              <a:t> 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000" dirty="0" smtClean="0">
              <a:ea typeface="SimSun" pitchFamily="2" charset="-122"/>
              <a:cs typeface="Arial" charset="0"/>
            </a:endParaRPr>
          </a:p>
          <a:p>
            <a:pPr marL="539750" indent="-273050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539750" algn="l"/>
              </a:tabLst>
            </a:pPr>
            <a:endParaRPr lang="fr-CH" altLang="zh-CN" sz="2200" dirty="0">
              <a:solidFill>
                <a:schemeClr val="accent2"/>
              </a:solidFill>
              <a:ea typeface="SimSun" pitchFamily="2" charset="-122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6" y="322358"/>
            <a:ext cx="3442470" cy="658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75339"/>
            <a:ext cx="2232248" cy="705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512" y="1220756"/>
            <a:ext cx="8856984" cy="58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Climate change is the tragedy of the horizon.” </a:t>
            </a: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US" sz="1600" dirty="0" smtClean="0"/>
              <a:t>– </a:t>
            </a: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Mark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Carney, Governor of the Bank of England </a:t>
            </a: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&amp; Chair of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the Financial Stability Board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6512" y="5171253"/>
            <a:ext cx="8712968" cy="121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“More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widely, insurers had clear views on their role in driving a wider societal response to climate change. They believed that it was their responsibility to show leadership on the issue. This is taking a variety of forms, including participation in industry initiatives, such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as…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becoming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 signatory to the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Principles for Sustainable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…”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6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/>
              <a:t>–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Prudential Regulation Authority of the Bank of England</a:t>
            </a: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132856"/>
            <a:ext cx="2883732" cy="268829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26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251520" y="2204864"/>
            <a:ext cx="3240360" cy="189385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The impact of 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climate change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on 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the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UK insurance sector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</a:t>
            </a: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Physical </a:t>
            </a: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altLang="ja-JP" sz="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Liability risks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altLang="ja-JP" sz="8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Transition risks</a:t>
            </a:r>
            <a:endParaRPr lang="en-GB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2132856"/>
            <a:ext cx="2160240" cy="26776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Sep 2015</a:t>
            </a:r>
          </a:p>
          <a:p>
            <a:endParaRPr lang="en-US" sz="800" dirty="0" smtClean="0"/>
          </a:p>
          <a:p>
            <a:r>
              <a:rPr lang="en-US" sz="1400" dirty="0" smtClean="0"/>
              <a:t>Report </a:t>
            </a:r>
            <a:r>
              <a:rPr lang="en-US" sz="1400" dirty="0"/>
              <a:t>suggests a </a:t>
            </a:r>
            <a:r>
              <a:rPr lang="en-US" sz="1400" b="1" dirty="0"/>
              <a:t>“network for insurance regulators and associations interested in sustainable insurance policies, guidelines and practices”</a:t>
            </a:r>
            <a:r>
              <a:rPr lang="en-US" sz="1400" dirty="0"/>
              <a:t> may be worthy of further </a:t>
            </a:r>
            <a:r>
              <a:rPr lang="en-US" sz="1400" dirty="0" smtClean="0"/>
              <a:t>consideration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07331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27</a:t>
            </a:fld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107504" y="548680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coming Sustainable Insurance Policy Forum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1154936"/>
            <a:ext cx="8712968" cy="357020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600" b="1" dirty="0" smtClean="0"/>
              <a:t>Insurance regulation and supervision</a:t>
            </a:r>
            <a:r>
              <a:rPr lang="en-US" sz="1600" dirty="0" smtClean="0"/>
              <a:t> are critical to guide actions on sustainable development</a:t>
            </a:r>
          </a:p>
          <a:p>
            <a:endParaRPr lang="en-US" sz="1000" dirty="0"/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Across the world, insurance </a:t>
            </a:r>
            <a:r>
              <a:rPr lang="en-US" sz="1600" dirty="0"/>
              <a:t>regulators are starting to address the </a:t>
            </a:r>
            <a:r>
              <a:rPr lang="en-US" sz="1600" b="1" dirty="0"/>
              <a:t>sustainability dimension of their mandates</a:t>
            </a:r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Insurance regulators are now publicly showing their commitment to sustainable insurance aims by </a:t>
            </a:r>
            <a:r>
              <a:rPr lang="en-US" sz="1600" b="1" dirty="0" smtClean="0"/>
              <a:t>signing the PSI </a:t>
            </a:r>
            <a:r>
              <a:rPr lang="en-US" sz="1600" dirty="0" smtClean="0"/>
              <a:t>themselves</a:t>
            </a:r>
            <a:endParaRPr lang="en-US" sz="1600" dirty="0"/>
          </a:p>
          <a:p>
            <a:endParaRPr lang="en-US" sz="10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Insurance regulators have been taking action in response to sustainability challenges such as </a:t>
            </a:r>
            <a:r>
              <a:rPr lang="en-US" sz="1600" b="1" dirty="0" smtClean="0"/>
              <a:t>climate change adaptation and mitigation, disaster risk management, and financial inclusion</a:t>
            </a:r>
          </a:p>
          <a:p>
            <a:pPr marL="342900" indent="-342900">
              <a:buFont typeface="Wingdings" charset="2"/>
              <a:buChar char="§"/>
            </a:pPr>
            <a:endParaRPr lang="en-US" sz="1000" b="1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1600" b="1" dirty="0" smtClean="0"/>
              <a:t>UNEP working with core leadership group of insurance regulators </a:t>
            </a:r>
            <a:r>
              <a:rPr lang="en-US" sz="1600" dirty="0" smtClean="0"/>
              <a:t>to establish a </a:t>
            </a:r>
            <a:r>
              <a:rPr lang="en-US" sz="1600" b="1" dirty="0" smtClean="0"/>
              <a:t>Sustainable Insurance Policy Forum in 2016 </a:t>
            </a:r>
            <a:endParaRPr lang="en-US" sz="1800" b="1" dirty="0" smtClean="0"/>
          </a:p>
          <a:p>
            <a:endParaRPr lang="en-US" sz="1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9512" y="5652536"/>
            <a:ext cx="8568952" cy="58477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600" dirty="0" smtClean="0"/>
              <a:t>FSB </a:t>
            </a:r>
            <a:r>
              <a:rPr lang="en-US" sz="1600" dirty="0"/>
              <a:t>has created a </a:t>
            </a:r>
            <a:r>
              <a:rPr lang="en-US" sz="1600" b="1" dirty="0"/>
              <a:t>Task Force on Climate-related Financial Disclosures</a:t>
            </a:r>
            <a:r>
              <a:rPr lang="en-US" sz="1600" dirty="0"/>
              <a:t>, including senior executives from the insurance </a:t>
            </a:r>
            <a:r>
              <a:rPr lang="en-US" sz="1600" dirty="0" smtClean="0"/>
              <a:t>industry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869160"/>
            <a:ext cx="2232248" cy="70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148" y="4829835"/>
            <a:ext cx="2229892" cy="7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406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-107504" y="1432617"/>
            <a:ext cx="9144000" cy="602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  <a:defRPr/>
            </a:pPr>
            <a:endParaRPr lang="en-GB" altLang="ja-JP" sz="2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2300" indent="-263525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  <a:tabLst>
                <a:tab pos="355600" algn="l"/>
                <a:tab pos="628650" algn="l"/>
              </a:tabLst>
              <a:defRPr/>
            </a:pPr>
            <a:endParaRPr lang="en-US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2300" indent="-263525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  <a:tabLst>
                <a:tab pos="355600" algn="l"/>
                <a:tab pos="628650" algn="l"/>
              </a:tabLst>
              <a:defRPr/>
            </a:pPr>
            <a:endParaRPr lang="en-US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2300" indent="-263525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  <a:tabLst>
                <a:tab pos="355600" algn="l"/>
                <a:tab pos="628650" algn="l"/>
              </a:tabLst>
              <a:defRPr/>
            </a:pPr>
            <a:endParaRPr lang="en-US" altLang="ja-JP" sz="1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1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GB" altLang="ja-JP" sz="1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269875" algn="l"/>
                <a:tab pos="355600" algn="l"/>
              </a:tabLst>
              <a:defRPr/>
            </a:pPr>
            <a:endParaRPr lang="en-GB" altLang="ja-JP" sz="1800" dirty="0">
              <a:solidFill>
                <a:srgbClr val="FF0000"/>
              </a:solidFill>
              <a:ea typeface="ＭＳ Ｐゴシック" pitchFamily="34" charset="-128"/>
              <a:cs typeface="Arial" charset="0"/>
            </a:endParaRPr>
          </a:p>
          <a:p>
            <a:pPr marL="358775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628650" algn="l"/>
              </a:tabLst>
              <a:defRPr/>
            </a:pPr>
            <a:endParaRPr lang="en-US" altLang="ja-JP" sz="20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  <a:defRPr/>
            </a:pPr>
            <a:endParaRPr lang="fr-CH" altLang="zh-CN" sz="2200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  <a:defRPr/>
            </a:pPr>
            <a:endParaRPr lang="fr-CH" altLang="zh-CN" sz="2200" i="1" dirty="0">
              <a:ea typeface="SimSun" pitchFamily="2" charset="-122"/>
              <a:cs typeface="Arial" charset="0"/>
              <a:sym typeface="Wingdings" pitchFamily="2" charset="2"/>
            </a:endParaRPr>
          </a:p>
          <a:p>
            <a:pPr marL="622300" indent="-3556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  <a:defRPr/>
            </a:pPr>
            <a:endParaRPr lang="fr-CH" altLang="zh-CN" sz="2200" dirty="0">
              <a:ea typeface="SimSun" pitchFamily="2" charset="-122"/>
              <a:cs typeface="Arial" charset="0"/>
            </a:endParaRP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200" y="188914"/>
            <a:ext cx="27368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861" y="2276873"/>
            <a:ext cx="970021" cy="1443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780929"/>
            <a:ext cx="1882800" cy="954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2780928"/>
            <a:ext cx="2232248" cy="930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8520" y="1124744"/>
            <a:ext cx="9073008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Online PSI </a:t>
            </a:r>
            <a:r>
              <a:rPr lang="en-US" altLang="ja-JP" sz="1800" b="1" dirty="0">
                <a:ea typeface="ＭＳ Ｐゴシック" pitchFamily="34" charset="-128"/>
                <a:cs typeface="Arial" pitchFamily="34" charset="0"/>
              </a:rPr>
              <a:t>global platform for insurance industry commitments </a:t>
            </a: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to build climate and disaster resilience and promote sustainable development</a:t>
            </a:r>
            <a:endParaRPr lang="en-US" altLang="ja-JP" sz="1800" b="1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8610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March</a:t>
            </a:r>
          </a:p>
          <a:p>
            <a:pPr algn="ctr"/>
            <a:r>
              <a:rPr lang="en-US" sz="1400" b="1" dirty="0" smtClean="0"/>
              <a:t>(Sendai)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67744" y="38610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July</a:t>
            </a:r>
          </a:p>
          <a:p>
            <a:pPr algn="ctr"/>
            <a:r>
              <a:rPr lang="en-US" sz="1400" b="1" dirty="0" smtClean="0"/>
              <a:t>(Addis Ababa)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27984" y="38610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September</a:t>
            </a:r>
          </a:p>
          <a:p>
            <a:pPr algn="ctr"/>
            <a:r>
              <a:rPr lang="en-US" sz="1400" b="1" dirty="0" smtClean="0"/>
              <a:t>(New York)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20272" y="38610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December</a:t>
            </a:r>
          </a:p>
          <a:p>
            <a:pPr algn="ctr"/>
            <a:r>
              <a:rPr lang="en-US" sz="1400" b="1" dirty="0" smtClean="0"/>
              <a:t>(Paris)</a:t>
            </a:r>
            <a:endParaRPr lang="en-US" sz="1400" b="1" dirty="0"/>
          </a:p>
        </p:txBody>
      </p:sp>
      <p:sp>
        <p:nvSpPr>
          <p:cNvPr id="5" name="Down Arrow 4"/>
          <p:cNvSpPr/>
          <p:nvPr/>
        </p:nvSpPr>
        <p:spPr>
          <a:xfrm>
            <a:off x="827584" y="4581128"/>
            <a:ext cx="648072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771800" y="4581128"/>
            <a:ext cx="648072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860032" y="4581128"/>
            <a:ext cx="648072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7452320" y="4581128"/>
            <a:ext cx="648072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5536" y="5642086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Sendai Framework for Disaster Risk Risk Reduction</a:t>
            </a:r>
          </a:p>
          <a:p>
            <a:pPr algn="ctr"/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39752" y="564208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Addis Ababa Action Agenda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99992" y="564208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UN Sustainable Development Goals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948264" y="557065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Paris Agreement on Climate Change</a:t>
            </a:r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2790058"/>
            <a:ext cx="2232248" cy="926975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-36512" y="-70136"/>
            <a:ext cx="9144000" cy="112287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22300" indent="-3302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800" b="1" dirty="0" smtClean="0">
              <a:ea typeface="ＭＳ Ｐゴシック" pitchFamily="34" charset="-128"/>
              <a:cs typeface="Arial" pitchFamily="34" charset="0"/>
            </a:endParaRP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Insurers supporting UN global policy frameworks 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on sustainable development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000" b="1" dirty="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28</a:t>
            </a:fld>
            <a:endParaRPr lang="en-US" altLang="ja-JP"/>
          </a:p>
        </p:txBody>
      </p:sp>
      <p:sp>
        <p:nvSpPr>
          <p:cNvPr id="8" name="TextBox 7"/>
          <p:cNvSpPr txBox="1"/>
          <p:nvPr/>
        </p:nvSpPr>
        <p:spPr>
          <a:xfrm>
            <a:off x="251520" y="183553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3333CC"/>
                </a:solidFill>
              </a:rPr>
              <a:t>www.unepfi.org</a:t>
            </a:r>
            <a:r>
              <a:rPr lang="en-US" sz="1800" dirty="0" smtClean="0">
                <a:solidFill>
                  <a:srgbClr val="3333CC"/>
                </a:solidFill>
              </a:rPr>
              <a:t>/psi/commitments</a:t>
            </a:r>
            <a:endParaRPr lang="en-US" sz="18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029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-36512" y="-70136"/>
            <a:ext cx="9144000" cy="112287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22300" indent="-3302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800" b="1" dirty="0" smtClean="0">
              <a:ea typeface="ＭＳ Ｐゴシック" pitchFamily="34" charset="-128"/>
              <a:cs typeface="Arial" pitchFamily="34" charset="0"/>
            </a:endParaRP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Insurers supporting UN global policy frameworks 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on sustainable development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000" b="1" dirty="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2909675"/>
            <a:ext cx="8352928" cy="3687677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/>
              <a:t>“</a:t>
            </a:r>
            <a:r>
              <a:rPr lang="en-US" sz="2000" b="1" dirty="0"/>
              <a:t>United for </a:t>
            </a:r>
            <a:r>
              <a:rPr lang="en-US" sz="2000" b="1" dirty="0" smtClean="0"/>
              <a:t>Disaster Resilience Statement” developed by the PSI</a:t>
            </a:r>
            <a:endParaRPr lang="en-US" sz="2000" b="1" dirty="0"/>
          </a:p>
          <a:p>
            <a:pPr marL="179388" indent="-179388">
              <a:lnSpc>
                <a:spcPct val="90000"/>
              </a:lnSpc>
              <a:spcBef>
                <a:spcPct val="20000"/>
              </a:spcBef>
            </a:pPr>
            <a:endParaRPr lang="en-US" altLang="ja-JP" sz="1000" b="1" dirty="0" smtClean="0">
              <a:ea typeface="ＭＳ Ｐゴシック" pitchFamily="34" charset="-128"/>
              <a:cs typeface="Arial" pitchFamily="34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</a:pPr>
            <a:r>
              <a:rPr lang="en-US" altLang="ja-JP" sz="1400" b="1" dirty="0" smtClean="0">
                <a:ea typeface="ＭＳ Ｐゴシック" pitchFamily="34" charset="-128"/>
                <a:cs typeface="Arial" pitchFamily="34" charset="0"/>
              </a:rPr>
              <a:t>A global commitment by the insurance industry</a:t>
            </a:r>
            <a:r>
              <a:rPr lang="en-US" altLang="ja-JP" sz="1400" b="1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ja-JP" sz="1400" b="1" dirty="0" smtClean="0">
                <a:ea typeface="ＭＳ Ｐゴシック" pitchFamily="34" charset="-128"/>
                <a:cs typeface="Arial" pitchFamily="34" charset="0"/>
              </a:rPr>
              <a:t>to help implement the </a:t>
            </a:r>
            <a:endParaRPr lang="en-US" altLang="ja-JP" sz="1400" b="1" dirty="0">
              <a:ea typeface="ＭＳ Ｐゴシック" pitchFamily="34" charset="-128"/>
              <a:cs typeface="Arial" pitchFamily="34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</a:pPr>
            <a:r>
              <a:rPr lang="en-US" altLang="ja-JP" sz="1400" b="1" dirty="0" smtClean="0">
                <a:ea typeface="ＭＳ Ｐゴシック" pitchFamily="34" charset="-128"/>
                <a:cs typeface="Arial" pitchFamily="34" charset="0"/>
              </a:rPr>
              <a:t>Sendai </a:t>
            </a:r>
            <a:r>
              <a:rPr lang="en-US" altLang="ja-JP" sz="1400" b="1" dirty="0">
                <a:ea typeface="ＭＳ Ｐゴシック" pitchFamily="34" charset="-128"/>
                <a:cs typeface="Arial" pitchFamily="34" charset="0"/>
              </a:rPr>
              <a:t>Framework for Disaster Risk Reduction 2015-2030 </a:t>
            </a:r>
            <a:endParaRPr lang="en-US" altLang="ja-JP" sz="1400" b="1" dirty="0" smtClean="0">
              <a:ea typeface="ＭＳ Ｐゴシック" pitchFamily="34" charset="-128"/>
              <a:cs typeface="Arial" pitchFamily="34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</a:pPr>
            <a:endParaRPr lang="en-GB" altLang="ja-JP" sz="10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Developing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reduction strategies and risk transfer solutions</a:t>
            </a: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Informing the debate on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land use, building codes and standards, and zoning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through insurance industry insights, data and tools</a:t>
            </a: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Protecting investments and economies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and creating long-term value through risk reduction and risk transfer strategies </a:t>
            </a: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Raising awareness of disaster risk and promoting disaster risk reduction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, in addition to developing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transfer solutions and making risk-sensitive investments</a:t>
            </a: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8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179388" indent="-179388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Understanding and reducing risk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across industries and public sector entities through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strong risk management processes, models, analytics and metrics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developed by the insurance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industry</a:t>
            </a: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29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052736"/>
            <a:ext cx="3404538" cy="950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3848" y="213285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“The </a:t>
            </a:r>
            <a:r>
              <a:rPr lang="en-US" sz="1400" b="1" dirty="0"/>
              <a:t>Sendai Conference outcome represents the </a:t>
            </a:r>
            <a:r>
              <a:rPr lang="en-US" sz="1400" b="1" dirty="0" smtClean="0"/>
              <a:t>first </a:t>
            </a:r>
            <a:r>
              <a:rPr lang="en-US" sz="1400" b="1" dirty="0"/>
              <a:t>step of our journey to a new </a:t>
            </a:r>
            <a:r>
              <a:rPr lang="en-US" sz="1400" b="1" dirty="0" smtClean="0"/>
              <a:t>future.” Ban </a:t>
            </a:r>
            <a:r>
              <a:rPr lang="en-US" sz="1400" b="1" dirty="0"/>
              <a:t>Ki-</a:t>
            </a:r>
            <a:r>
              <a:rPr lang="en-US" sz="1400" b="1" dirty="0" smtClean="0"/>
              <a:t>moon, UN Secretary-Genera</a:t>
            </a:r>
            <a:r>
              <a:rPr lang="en-US" sz="1300" b="1" dirty="0" smtClean="0"/>
              <a:t>l</a:t>
            </a:r>
            <a:endParaRPr lang="en-US" sz="13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2448272" cy="16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20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-36512" y="-60150"/>
            <a:ext cx="8532440" cy="328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endParaRPr lang="en-GB" altLang="ja-JP" sz="1400" b="1" dirty="0">
              <a:solidFill>
                <a:srgbClr val="02376C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sz="18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Global studies by the UN and the insurance industry</a:t>
            </a:r>
          </a:p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sz="18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on environmental, social and governance (ESG) risks </a:t>
            </a:r>
          </a:p>
          <a:p>
            <a:pPr marL="271463" indent="-4763">
              <a:lnSpc>
                <a:spcPct val="90000"/>
              </a:lnSpc>
              <a:spcBef>
                <a:spcPct val="20000"/>
              </a:spcBef>
            </a:pPr>
            <a:r>
              <a:rPr lang="en-GB" altLang="ja-JP" sz="18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and opportunities relevant to insurance</a:t>
            </a:r>
            <a:endParaRPr lang="en-GB" altLang="ja-JP" sz="1800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US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b="1" dirty="0">
                <a:ea typeface="ＭＳ Ｐゴシック" pitchFamily="34" charset="-128"/>
                <a:cs typeface="Arial" charset="0"/>
              </a:rPr>
              <a:t> </a:t>
            </a:r>
            <a:endParaRPr lang="en-GB" altLang="ja-JP" sz="2000" dirty="0">
              <a:ea typeface="ＭＳ Ｐゴシック" pitchFamily="34" charset="-128"/>
              <a:cs typeface="Arial" charset="0"/>
            </a:endParaRPr>
          </a:p>
          <a:p>
            <a:pPr marL="533400" indent="-266700">
              <a:lnSpc>
                <a:spcPct val="50000"/>
              </a:lnSpc>
              <a:spcBef>
                <a:spcPct val="20000"/>
              </a:spcBef>
            </a:pPr>
            <a:endParaRPr lang="fr-CH" altLang="zh-CN" sz="800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2000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800" i="1" dirty="0">
              <a:ea typeface="SimSun" pitchFamily="2" charset="-122"/>
              <a:sym typeface="Wingdings" pitchFamily="2" charset="2"/>
            </a:endParaRPr>
          </a:p>
          <a:p>
            <a:pPr marL="533400" indent="-266700">
              <a:lnSpc>
                <a:spcPct val="90000"/>
              </a:lnSpc>
              <a:spcBef>
                <a:spcPct val="20000"/>
              </a:spcBef>
            </a:pPr>
            <a:endParaRPr lang="fr-CH" altLang="zh-CN" sz="1000" dirty="0">
              <a:ea typeface="SimSun" pitchFamily="2" charset="-122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1700808"/>
            <a:ext cx="157870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437" y="4437112"/>
            <a:ext cx="157727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5576" y="1274858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2007</a:t>
            </a:r>
            <a:endParaRPr lang="en-US" sz="17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789" y="2708917"/>
            <a:ext cx="2016677" cy="28803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8304" y="2354978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2015</a:t>
            </a:r>
            <a:endParaRPr lang="en-US" sz="17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401116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2009</a:t>
            </a:r>
            <a:endParaRPr lang="en-US" sz="1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610213"/>
            <a:ext cx="4104456" cy="513986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Examples of key ESG issues               (or “sustainability issues”) </a:t>
            </a:r>
          </a:p>
          <a:p>
            <a:endParaRPr lang="en-US" sz="1500" b="1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Climate change &amp;</a:t>
            </a:r>
            <a:r>
              <a:rPr lang="en-US" sz="1500" dirty="0" smtClean="0"/>
              <a:t> </a:t>
            </a:r>
            <a:r>
              <a:rPr lang="en-US" sz="1500" dirty="0"/>
              <a:t>extreme weather events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Natural disasters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Biodiversity loss </a:t>
            </a:r>
            <a:r>
              <a:rPr lang="en-US" sz="1500" dirty="0" smtClean="0"/>
              <a:t>&amp; ecosystem </a:t>
            </a:r>
            <a:r>
              <a:rPr lang="en-US" sz="1500" dirty="0"/>
              <a:t>degradation 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Water scarcity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Food insecurity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Environmental pollution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Violation of human rights &amp;</a:t>
            </a:r>
            <a:r>
              <a:rPr lang="en-US" sz="1500" dirty="0" smtClean="0"/>
              <a:t> </a:t>
            </a:r>
            <a:r>
              <a:rPr lang="en-US" sz="1500" dirty="0" err="1"/>
              <a:t>labour</a:t>
            </a:r>
            <a:r>
              <a:rPr lang="en-US" sz="1500" dirty="0"/>
              <a:t> standards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Social inequality &amp;</a:t>
            </a:r>
            <a:r>
              <a:rPr lang="en-US" sz="1500" dirty="0" smtClean="0"/>
              <a:t> </a:t>
            </a:r>
            <a:r>
              <a:rPr lang="en-US" sz="1500" dirty="0"/>
              <a:t>financial exclusion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Emerging health risks &amp;</a:t>
            </a:r>
            <a:r>
              <a:rPr lang="en-US" sz="1500" dirty="0" smtClean="0"/>
              <a:t> </a:t>
            </a:r>
            <a:r>
              <a:rPr lang="en-US" sz="1500" dirty="0"/>
              <a:t>pandemics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Ageing populations &amp;</a:t>
            </a:r>
            <a:r>
              <a:rPr lang="en-US" sz="1500" dirty="0" smtClean="0"/>
              <a:t> </a:t>
            </a:r>
            <a:r>
              <a:rPr lang="en-US" sz="1500" dirty="0"/>
              <a:t>demographic change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Technological risks including big data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Accountability &amp;</a:t>
            </a:r>
            <a:r>
              <a:rPr lang="en-US" sz="1500" dirty="0" smtClean="0"/>
              <a:t> </a:t>
            </a:r>
            <a:r>
              <a:rPr lang="en-US" sz="1500" dirty="0"/>
              <a:t>transparency issues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Trust &amp;</a:t>
            </a:r>
            <a:r>
              <a:rPr lang="en-US" sz="1500" dirty="0" smtClean="0"/>
              <a:t> </a:t>
            </a:r>
            <a:r>
              <a:rPr lang="en-US" sz="1500" dirty="0"/>
              <a:t>reputation issues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Unethical business conduct &amp;</a:t>
            </a:r>
            <a:r>
              <a:rPr lang="en-US" sz="1500" dirty="0" smtClean="0"/>
              <a:t> </a:t>
            </a:r>
            <a:r>
              <a:rPr lang="en-US" sz="1500" dirty="0"/>
              <a:t>practices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Corruption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500" dirty="0"/>
              <a:t>Unfair treatment of customers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657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-36512" y="-70136"/>
            <a:ext cx="9144000" cy="112287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622300" indent="-3302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800" b="1" dirty="0" smtClean="0">
              <a:ea typeface="ＭＳ Ｐゴシック" pitchFamily="34" charset="-128"/>
              <a:cs typeface="Arial" pitchFamily="34" charset="0"/>
            </a:endParaRP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Insurers supporting UN global policy frameworks 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800" b="1" dirty="0" smtClean="0">
                <a:ea typeface="ＭＳ Ｐゴシック" pitchFamily="34" charset="-128"/>
                <a:cs typeface="Arial" pitchFamily="34" charset="0"/>
              </a:rPr>
              <a:t>on sustainable development</a:t>
            </a:r>
          </a:p>
          <a:p>
            <a:pPr marL="26670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ja-JP" sz="1000" b="1" dirty="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348881"/>
            <a:ext cx="2088232" cy="1479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494785"/>
            <a:ext cx="1584176" cy="22465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59832" y="1111384"/>
            <a:ext cx="5976664" cy="2677656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“Insurance </a:t>
            </a:r>
            <a:r>
              <a:rPr lang="en-US" sz="1400" dirty="0"/>
              <a:t>sector </a:t>
            </a:r>
            <a:r>
              <a:rPr lang="en-US" sz="1400" dirty="0" smtClean="0"/>
              <a:t>initiatives… including </a:t>
            </a:r>
            <a:r>
              <a:rPr lang="en-US" sz="1400" dirty="0"/>
              <a:t>the </a:t>
            </a:r>
            <a:r>
              <a:rPr lang="en-US" sz="1400" b="1" dirty="0"/>
              <a:t>UNEP FI </a:t>
            </a:r>
            <a:r>
              <a:rPr lang="en-US" sz="1400" b="1" dirty="0" smtClean="0"/>
              <a:t>Principles for Sustainable Insurance</a:t>
            </a:r>
            <a:r>
              <a:rPr lang="en-US" sz="1400" dirty="0" smtClean="0"/>
              <a:t>…are </a:t>
            </a:r>
            <a:r>
              <a:rPr lang="en-US" sz="1400" dirty="0"/>
              <a:t>demonstrating leadership in researching</a:t>
            </a:r>
            <a:r>
              <a:rPr lang="en-US" sz="1400" dirty="0" smtClean="0"/>
              <a:t>, debating </a:t>
            </a:r>
            <a:r>
              <a:rPr lang="en-US" sz="1400" dirty="0"/>
              <a:t>and promoting the role of insurers </a:t>
            </a:r>
            <a:r>
              <a:rPr lang="en-US" sz="1400" dirty="0" smtClean="0"/>
              <a:t>in sustainable </a:t>
            </a:r>
            <a:r>
              <a:rPr lang="en-US" sz="1400" dirty="0"/>
              <a:t>development.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“This </a:t>
            </a:r>
            <a:r>
              <a:rPr lang="en-US" sz="1400" dirty="0"/>
              <a:t>includes an </a:t>
            </a:r>
            <a:r>
              <a:rPr lang="en-US" sz="1400" dirty="0" smtClean="0"/>
              <a:t>explicit recommendation </a:t>
            </a:r>
            <a:r>
              <a:rPr lang="en-US" sz="1400" dirty="0"/>
              <a:t>to create a set of </a:t>
            </a:r>
            <a:r>
              <a:rPr lang="en-US" sz="1400" b="1" dirty="0" smtClean="0"/>
              <a:t>Insurance Development </a:t>
            </a:r>
            <a:r>
              <a:rPr lang="en-US" sz="1400" b="1" dirty="0"/>
              <a:t>Goals, based on a pioneering </a:t>
            </a:r>
            <a:r>
              <a:rPr lang="en-US" sz="1400" b="1" dirty="0" smtClean="0"/>
              <a:t>global consultation </a:t>
            </a:r>
            <a:r>
              <a:rPr lang="en-US" sz="1400" b="1" dirty="0"/>
              <a:t>by the PSI Initiative and the </a:t>
            </a:r>
            <a:r>
              <a:rPr lang="en-US" sz="1400" b="1" dirty="0" smtClean="0"/>
              <a:t>UNEP Inquiry </a:t>
            </a:r>
            <a:r>
              <a:rPr lang="en-US" sz="1400" dirty="0"/>
              <a:t>on how insurance companies and </a:t>
            </a:r>
            <a:r>
              <a:rPr lang="en-US" sz="1400" dirty="0" smtClean="0"/>
              <a:t>insurance regulators </a:t>
            </a:r>
            <a:r>
              <a:rPr lang="en-US" sz="1400" dirty="0"/>
              <a:t>could better support development </a:t>
            </a:r>
            <a:r>
              <a:rPr lang="en-US" sz="1400" dirty="0" smtClean="0"/>
              <a:t>through to </a:t>
            </a:r>
            <a:r>
              <a:rPr lang="en-US" sz="1400" dirty="0"/>
              <a:t>2030</a:t>
            </a:r>
            <a:r>
              <a:rPr lang="en-US" sz="1400" dirty="0" smtClean="0"/>
              <a:t>.”          </a:t>
            </a:r>
          </a:p>
          <a:p>
            <a:endParaRPr lang="en-US" sz="1400" dirty="0"/>
          </a:p>
          <a:p>
            <a:r>
              <a:rPr lang="en-US" sz="1400" dirty="0" smtClean="0"/>
              <a:t>– UN Global Compact &amp; KPMG Sustainable Development Goal (SDG) industry matrix for financial services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4487981"/>
            <a:ext cx="1584176" cy="22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990" y="4918253"/>
            <a:ext cx="1951378" cy="1535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6453337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UN General Assembly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7" y="1484785"/>
            <a:ext cx="792088" cy="802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1772816"/>
            <a:ext cx="864096" cy="336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136" y="3870178"/>
            <a:ext cx="2232248" cy="9269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71600" y="105273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Sep 2015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43608" y="405732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Jun 2014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39952" y="405732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Sep 2015</a:t>
            </a:r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8778" y="4725144"/>
            <a:ext cx="166912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40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31</a:t>
            </a:fld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107504" y="51906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Paris Agreement on Climate Change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1268760"/>
            <a:ext cx="2880320" cy="35548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Key elements:</a:t>
            </a:r>
          </a:p>
          <a:p>
            <a:endParaRPr lang="en-US" sz="1500" b="1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 smtClean="0"/>
              <a:t>Goal </a:t>
            </a:r>
            <a:r>
              <a:rPr lang="en-US" sz="1500" dirty="0"/>
              <a:t>to limit temperature </a:t>
            </a:r>
            <a:r>
              <a:rPr lang="en-US" sz="1500" dirty="0" smtClean="0"/>
              <a:t>increase</a:t>
            </a:r>
          </a:p>
          <a:p>
            <a:pPr marL="285750" indent="-285750">
              <a:buFont typeface="Wingdings" charset="2"/>
              <a:buChar char="§"/>
            </a:pPr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 smtClean="0"/>
              <a:t>Adaptation and </a:t>
            </a:r>
            <a:r>
              <a:rPr lang="en-US" sz="1500" dirty="0"/>
              <a:t>loss </a:t>
            </a:r>
            <a:r>
              <a:rPr lang="en-US" sz="1500" dirty="0" smtClean="0"/>
              <a:t>&amp; damage</a:t>
            </a:r>
          </a:p>
          <a:p>
            <a:pPr marL="285750" indent="-285750">
              <a:buFont typeface="Wingdings" charset="2"/>
              <a:buChar char="§"/>
            </a:pPr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 smtClean="0"/>
              <a:t>Regular </a:t>
            </a:r>
            <a:r>
              <a:rPr lang="en-US" sz="1500" dirty="0"/>
              <a:t>review and enhancement of </a:t>
            </a:r>
            <a:r>
              <a:rPr lang="en-US" sz="1500" dirty="0" smtClean="0"/>
              <a:t>ambition</a:t>
            </a:r>
          </a:p>
          <a:p>
            <a:pPr marL="285750" indent="-285750">
              <a:buFont typeface="Wingdings" charset="2"/>
              <a:buChar char="§"/>
            </a:pPr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 smtClean="0"/>
              <a:t>Global stock-taking of progress</a:t>
            </a:r>
            <a:endParaRPr lang="en-US" sz="1500" dirty="0"/>
          </a:p>
          <a:p>
            <a:pPr marL="285750" indent="-285750">
              <a:buFont typeface="Wingdings" charset="2"/>
              <a:buChar char="§"/>
            </a:pPr>
            <a:endParaRPr lang="en-US" sz="1500" dirty="0"/>
          </a:p>
          <a:p>
            <a:pPr marL="285750" indent="-285750">
              <a:buFont typeface="Wingdings" charset="2"/>
              <a:buChar char="§"/>
            </a:pPr>
            <a:r>
              <a:rPr lang="en-US" sz="1500" dirty="0" smtClean="0"/>
              <a:t>Climate finance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68760"/>
            <a:ext cx="5346644" cy="3566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085184"/>
            <a:ext cx="2880320" cy="144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4088" y="5229200"/>
            <a:ext cx="3456384" cy="101566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500" dirty="0"/>
              <a:t>Over </a:t>
            </a:r>
            <a:r>
              <a:rPr lang="en-US" sz="1500" dirty="0" smtClean="0"/>
              <a:t>1,300 </a:t>
            </a:r>
            <a:r>
              <a:rPr lang="en-US" sz="1500" dirty="0"/>
              <a:t>non-state actors, including businesses, NGOs, and many insurers have signed the </a:t>
            </a:r>
            <a:r>
              <a:rPr lang="en-US" sz="1500" dirty="0" smtClean="0"/>
              <a:t>Paris Pledge for Action</a:t>
            </a:r>
            <a:endParaRPr lang="en-US" sz="1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5085184"/>
            <a:ext cx="1841705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70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2264564"/>
            <a:ext cx="8568952" cy="414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UNFCCC Warsaw International Mechanism for Loss &amp; Damage Against the Adverse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E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ffects of Climate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hange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0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552450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Action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Area 7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  <a:sym typeface="Wingdings"/>
              </a:rPr>
              <a:t>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“Encourage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comprehensive risk management by the diffusion of information related to financial instruments and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tools…may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include: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comprehensive risk management capacity with risk pooling and transfer; catastrophe risk insurance; contingency finance; climate-themed bonds and their certification; catastrophe bonds; and financing approaches to making development climate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resilient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…”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0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552450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Paragraph 49 of The Paris Agreement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  <a:sym typeface="Wingdings"/>
              </a:rPr>
              <a:t> “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Requests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the Executive Committee of the Warsaw International Mechanism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to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establish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 clearinghouse for risk transfer that serves as a repository for information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on insurance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and risk transfer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, in order to facilitate the efforts of Parties to develop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and implement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comprehensive risk management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strategies”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UNFCCC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Standing Committee on Finance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0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552450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2016 Forum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  <a:sym typeface="Wingdings"/>
              </a:rPr>
              <a:t>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“Financial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instruments that address the risks of loss and damage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associated with </a:t>
            </a:r>
            <a:r>
              <a:rPr lang="en-GB" altLang="ja-JP" sz="14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the adverse effects of climate </a:t>
            </a: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change”</a:t>
            </a:r>
            <a:endParaRPr lang="en-GB" altLang="ja-JP" sz="14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32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Climate policy: The UN Framework Convention on </a:t>
            </a:r>
            <a:r>
              <a:rPr lang="en-US" sz="2000" b="1" dirty="0"/>
              <a:t>Climate </a:t>
            </a:r>
            <a:r>
              <a:rPr lang="en-US" sz="2000" b="1" dirty="0" smtClean="0"/>
              <a:t>Change (UNFCCC)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96752"/>
            <a:ext cx="1152128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1" y="1268085"/>
            <a:ext cx="2880320" cy="10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4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36512" y="1196752"/>
            <a:ext cx="9073008" cy="85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0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“The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V20 is a group of Finance Ministers from countries most vulnerable to climate change. We established this group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recognizing the power and potential of finance as an integral tool in solving the climate challenges we 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face</a:t>
            </a: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. Unified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 our vulnerability, the economic threats and difficulties arising from climate change, and a heightened sense of urgency on the issue, we stand together on the front lines of a battle we most certainly cannot afford to lose.” </a:t>
            </a:r>
            <a:endParaRPr lang="en-GB" altLang="ja-JP" sz="16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4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– Ces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 </a:t>
            </a:r>
            <a:r>
              <a:rPr lang="en-GB" altLang="ja-JP" sz="1600" b="1" dirty="0" err="1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Purisima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, Secretary of Finance of the 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Philippines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“In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 major first step, we agree to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study the creation of a </a:t>
            </a: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sovereign V20 </a:t>
            </a:r>
            <a:r>
              <a:rPr lang="en-GB" altLang="ja-JP" sz="16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Climate Risk Pooling Mechanism </a:t>
            </a:r>
            <a:r>
              <a:rPr lang="en-GB" altLang="ja-JP" sz="16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to distribute economic and financial risks, to improve recovery after climate-induced extreme weather events and disasters, and to enhance security of jobs, livelihoods, businesses and </a:t>
            </a:r>
            <a:r>
              <a:rPr lang="en-GB" altLang="ja-JP" sz="16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investors.”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4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– V20 Founding Communiqué 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en-GB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1600" dirty="0" smtClean="0">
              <a:ea typeface="SimSun" pitchFamily="2" charset="-122"/>
              <a:cs typeface="Arial" charset="0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r>
              <a:rPr lang="fr-CH" altLang="zh-CN" sz="1600" dirty="0" smtClean="0">
                <a:ea typeface="SimSun" pitchFamily="2" charset="-122"/>
                <a:cs typeface="Arial" charset="0"/>
              </a:rPr>
              <a:t> 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000" dirty="0" smtClean="0">
              <a:ea typeface="SimSun" pitchFamily="2" charset="-122"/>
              <a:cs typeface="Arial" charset="0"/>
            </a:endParaRPr>
          </a:p>
          <a:p>
            <a:pPr marL="539750" indent="-273050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539750" algn="l"/>
              </a:tabLst>
            </a:pPr>
            <a:endParaRPr lang="fr-CH" altLang="zh-CN" sz="2200" dirty="0">
              <a:solidFill>
                <a:schemeClr val="accent2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33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251520" y="20083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Climate policy: The Vulnerable </a:t>
            </a:r>
            <a:r>
              <a:rPr lang="en-US" sz="2000" b="1" dirty="0"/>
              <a:t>Twenty Group of Ministers of Finance (V20) 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268760"/>
            <a:ext cx="1348950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98" y="1196752"/>
            <a:ext cx="3480386" cy="2088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1700808"/>
            <a:ext cx="1512168" cy="1512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4248" y="112474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V20 Presidency: Philippines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5023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407368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3628" y="2060575"/>
            <a:ext cx="55399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091150271"/>
              </p:ext>
            </p:extLst>
          </p:nvPr>
        </p:nvGraphicFramePr>
        <p:xfrm>
          <a:off x="2555776" y="1988840"/>
          <a:ext cx="676875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380312" y="2498120"/>
            <a:ext cx="1656184" cy="1938992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Reshape development pathways: </a:t>
            </a:r>
            <a:r>
              <a:rPr lang="en-US" sz="1200" dirty="0" smtClean="0"/>
              <a:t>Strengthened adaptive capacities; climate risks integrated into decision-making; resilient physical and natural infrastructure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23928" y="1268760"/>
            <a:ext cx="1584176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Absorb shocks: </a:t>
            </a:r>
            <a:r>
              <a:rPr lang="en-US" sz="1200" dirty="0" smtClean="0"/>
              <a:t>Social protection and insurance coverage (individual, sub-national and national</a:t>
            </a:r>
            <a:r>
              <a:rPr lang="en-US" sz="1200" dirty="0"/>
              <a:t>)</a:t>
            </a:r>
            <a:endParaRPr lang="en-US" sz="1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131840" y="3501008"/>
            <a:ext cx="1296144" cy="1200329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Anticipate climate-related hazards: </a:t>
            </a:r>
          </a:p>
          <a:p>
            <a:r>
              <a:rPr lang="en-US" sz="1200" dirty="0" smtClean="0"/>
              <a:t>Early warning and early action systems 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34</a:t>
            </a:fld>
            <a:endParaRPr lang="en-US" altLang="ja-JP"/>
          </a:p>
        </p:txBody>
      </p:sp>
      <p:sp>
        <p:nvSpPr>
          <p:cNvPr id="14" name="TextBox 13"/>
          <p:cNvSpPr txBox="1"/>
          <p:nvPr/>
        </p:nvSpPr>
        <p:spPr>
          <a:xfrm>
            <a:off x="107504" y="164637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The UN-Secretary-General’s Global </a:t>
            </a:r>
            <a:r>
              <a:rPr lang="en-US" sz="1500" b="1" dirty="0"/>
              <a:t>C</a:t>
            </a:r>
            <a:r>
              <a:rPr lang="en-US" sz="1500" b="1" dirty="0" smtClean="0"/>
              <a:t>limate </a:t>
            </a:r>
            <a:r>
              <a:rPr lang="en-US" sz="1500" b="1" dirty="0"/>
              <a:t>R</a:t>
            </a:r>
            <a:r>
              <a:rPr lang="en-US" sz="1500" b="1" dirty="0" smtClean="0"/>
              <a:t>esilience Initiative</a:t>
            </a:r>
          </a:p>
          <a:p>
            <a:r>
              <a:rPr lang="en-US" sz="1500" b="1" dirty="0" smtClean="0"/>
              <a:t>“A2R: Anticipate, Absorb, Reshape”</a:t>
            </a:r>
            <a:endParaRPr lang="en-US" sz="1500" b="1" dirty="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521" y="1134622"/>
            <a:ext cx="1254653" cy="152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73" y="1120622"/>
            <a:ext cx="1584176" cy="1540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852936"/>
            <a:ext cx="2808312" cy="289310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Launched at COP21</a:t>
            </a:r>
            <a:endParaRPr lang="en-US" sz="1400" dirty="0"/>
          </a:p>
          <a:p>
            <a:pPr marL="171450" indent="-171450">
              <a:buFont typeface="Wingdings" charset="2"/>
              <a:buChar char="§"/>
            </a:pPr>
            <a:endParaRPr lang="en-US" sz="1400" dirty="0"/>
          </a:p>
          <a:p>
            <a:pPr marL="171450" indent="-171450">
              <a:buFont typeface="Wingdings" charset="2"/>
              <a:buChar char="§"/>
            </a:pPr>
            <a:r>
              <a:rPr lang="en-US" sz="1400" dirty="0"/>
              <a:t>UN system-backed, multi-stakeholder global platform to </a:t>
            </a:r>
            <a:r>
              <a:rPr lang="en-US" sz="1400" dirty="0" err="1"/>
              <a:t>catalyse</a:t>
            </a:r>
            <a:r>
              <a:rPr lang="en-US" sz="1400" dirty="0"/>
              <a:t> action and address </a:t>
            </a:r>
            <a:r>
              <a:rPr lang="en-US" sz="1400" dirty="0" smtClean="0"/>
              <a:t>gaps</a:t>
            </a:r>
          </a:p>
          <a:p>
            <a:endParaRPr lang="en-US" sz="1400" dirty="0"/>
          </a:p>
          <a:p>
            <a:pPr marL="171450" indent="-171450">
              <a:buFont typeface="Wingdings" charset="2"/>
              <a:buChar char="§"/>
            </a:pPr>
            <a:r>
              <a:rPr lang="en-US" sz="1400" dirty="0"/>
              <a:t>Specific 2020 outcomes</a:t>
            </a:r>
          </a:p>
          <a:p>
            <a:pPr marL="285750" indent="-285750">
              <a:buFont typeface="Wingdings" charset="2"/>
              <a:buChar char="§"/>
            </a:pPr>
            <a:endParaRPr lang="en-US" sz="1400" dirty="0"/>
          </a:p>
          <a:p>
            <a:pPr marL="171450" indent="-171450">
              <a:buFont typeface="Wingdings" charset="2"/>
              <a:buChar char="§"/>
            </a:pPr>
            <a:r>
              <a:rPr lang="en-US" sz="1400" dirty="0"/>
              <a:t>Commitments from governments, UN agencies, private </a:t>
            </a:r>
            <a:r>
              <a:rPr lang="en-US" sz="1400" dirty="0" smtClean="0"/>
              <a:t>sector, </a:t>
            </a:r>
            <a:r>
              <a:rPr lang="en-US" sz="1400" dirty="0"/>
              <a:t>and civil society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517596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179512" y="26064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Help achieve the 2030 UN Sustainable Development Goals through “Insurance Development Goals”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223" y="3224469"/>
            <a:ext cx="5817273" cy="33728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1760" y="1119515"/>
            <a:ext cx="6660232" cy="187743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Insurance Summit 2016: Guardians of the Future </a:t>
            </a:r>
            <a:r>
              <a:rPr lang="en-US" sz="1400" dirty="0" smtClean="0"/>
              <a:t>(Feb 2016, London)</a:t>
            </a:r>
          </a:p>
          <a:p>
            <a:endParaRPr lang="en-US" sz="1000" dirty="0"/>
          </a:p>
          <a:p>
            <a:r>
              <a:rPr lang="en-US" sz="1400" dirty="0" smtClean="0"/>
              <a:t>“</a:t>
            </a:r>
            <a:r>
              <a:rPr lang="en-US" sz="1400" b="1" dirty="0" smtClean="0"/>
              <a:t>Insurance </a:t>
            </a:r>
            <a:r>
              <a:rPr lang="en-US" sz="1400" b="1" dirty="0"/>
              <a:t>2030, a UN report from June 2015, explored how the insurance industry can be harnessed to support sustainable development</a:t>
            </a:r>
            <a:r>
              <a:rPr lang="en-US" sz="1400" dirty="0"/>
              <a:t>. </a:t>
            </a:r>
            <a:endParaRPr lang="en-US" sz="1400" dirty="0" smtClean="0"/>
          </a:p>
          <a:p>
            <a:endParaRPr lang="en-US" sz="600" dirty="0"/>
          </a:p>
          <a:p>
            <a:r>
              <a:rPr lang="en-US" sz="1400" dirty="0" smtClean="0"/>
              <a:t>“A </a:t>
            </a:r>
            <a:r>
              <a:rPr lang="en-US" sz="1400" dirty="0"/>
              <a:t>recommendation was made to create </a:t>
            </a:r>
            <a:r>
              <a:rPr lang="en-US" sz="1400" b="1" dirty="0"/>
              <a:t>Insurance Development Goals</a:t>
            </a:r>
            <a:r>
              <a:rPr lang="en-US" sz="1400" dirty="0"/>
              <a:t> that align with the UN Sustainable Development Goals, in order to tackle issues of access to insurance, long-term investments, climate change and natural disasters</a:t>
            </a:r>
            <a:r>
              <a:rPr lang="en-US" sz="1400" dirty="0" smtClean="0"/>
              <a:t>.”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3140968"/>
            <a:ext cx="2808312" cy="35394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Where </a:t>
            </a:r>
            <a:r>
              <a:rPr lang="en-US" sz="1400" dirty="0"/>
              <a:t>should the UN focus these goals</a:t>
            </a:r>
            <a:r>
              <a:rPr lang="en-US" sz="1400" dirty="0" smtClean="0"/>
              <a:t>?</a:t>
            </a:r>
          </a:p>
          <a:p>
            <a:endParaRPr lang="en-US" sz="14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/>
              <a:t>How do the UN and multilateral </a:t>
            </a:r>
            <a:r>
              <a:rPr lang="en-US" sz="1400" dirty="0" err="1"/>
              <a:t>organisations</a:t>
            </a:r>
            <a:r>
              <a:rPr lang="en-US" sz="1400" dirty="0"/>
              <a:t> hope to involve the insurance sector in achieving them? </a:t>
            </a:r>
            <a:endParaRPr lang="en-US" sz="1400" dirty="0" smtClean="0"/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What </a:t>
            </a:r>
            <a:r>
              <a:rPr lang="en-US" sz="1400" dirty="0"/>
              <a:t>should the priorities for the industry be? </a:t>
            </a:r>
            <a:endParaRPr lang="en-US" sz="1400" dirty="0" smtClean="0"/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What </a:t>
            </a:r>
            <a:r>
              <a:rPr lang="en-US" sz="1400" dirty="0"/>
              <a:t>is the timeline for action</a:t>
            </a:r>
            <a:r>
              <a:rPr lang="en-US" sz="1400" dirty="0" smtClean="0"/>
              <a:t>?”</a:t>
            </a:r>
          </a:p>
          <a:p>
            <a:endParaRPr lang="en-US" sz="1400" dirty="0" smtClean="0"/>
          </a:p>
          <a:p>
            <a:r>
              <a:rPr lang="en-US" sz="1400" dirty="0" smtClean="0"/>
              <a:t>– The Economist’s Insurance Summit 2016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45" y="1556792"/>
            <a:ext cx="1947591" cy="9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249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36512" y="764704"/>
            <a:ext cx="8712968" cy="83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8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As risk managers</a:t>
            </a:r>
            <a:endParaRPr lang="en-GB" altLang="ja-JP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Research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on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health, disaster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reduction and climate change adaptation and mitigation 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C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atastrophe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analysis and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models that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ntegrate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natural ecosystems, climate change and socio-economic vulnerability factors 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management processes and insurance underwriting guidelines that promote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better health, disaster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risk reduction and climate change adaptation and mitigation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Literacy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programmes on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health, climate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and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disaster risks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and insurance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Programmes that improve disaster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awareness and preparedness in communities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isk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management tools for clients and suppliers to reduce climate and disaster risk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3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As risk carriers</a:t>
            </a:r>
            <a:endParaRPr lang="en-GB" altLang="ja-JP" sz="13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for low-income people, people with disabilities, people with HIV/AIDS, ageing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populations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for climate risks and natural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hazards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for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renewables, green buildings, zero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and low-emission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transportation, energy efficiency, green rebuilding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based on usage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(e.g. pay-as-you-drive, pay-how-you-drive)</a:t>
            </a: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for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sustainable agriculture and forestry</a:t>
            </a: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Insurance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for environmental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pollution liabilities </a:t>
            </a: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552450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endParaRPr lang="en-GB" altLang="ja-JP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14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As institutional investors</a:t>
            </a:r>
            <a:endParaRPr lang="en-GB" altLang="ja-JP" sz="14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Investment in inclusive finance,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healthcare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Investment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 climate and disaster-resilient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infrastructure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Investment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 sustainable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agriculture and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forestry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Investment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 renewables, green buildings, zero and low-emission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transportation</a:t>
            </a:r>
          </a:p>
          <a:p>
            <a:pPr marL="438150" indent="-171450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Investment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 sustainable water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management, sustainable </a:t>
            </a:r>
            <a:r>
              <a:rPr lang="en-GB" altLang="ja-JP" sz="1400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waste </a:t>
            </a:r>
            <a:r>
              <a:rPr lang="en-GB" altLang="ja-JP" sz="1400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management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14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en-GB" altLang="ja-JP" sz="2000" dirty="0" smtClean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dirty="0">
              <a:solidFill>
                <a:schemeClr val="tx2"/>
              </a:solidFill>
              <a:ea typeface="ＭＳ Ｐゴシック" pitchFamily="34" charset="-128"/>
              <a:cs typeface="Arial" charset="0"/>
              <a:sym typeface="Wingdings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1600" dirty="0" smtClean="0">
              <a:ea typeface="SimSun" pitchFamily="2" charset="-122"/>
              <a:cs typeface="Arial" charset="0"/>
            </a:endParaRPr>
          </a:p>
          <a:p>
            <a:pPr marL="623888" indent="-357188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r>
              <a:rPr lang="fr-CH" altLang="zh-CN" sz="1600" dirty="0" smtClean="0">
                <a:ea typeface="SimSun" pitchFamily="2" charset="-122"/>
                <a:cs typeface="Arial" charset="0"/>
              </a:rPr>
              <a:t>  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  <a:tabLst>
                <a:tab pos="355600" algn="l"/>
              </a:tabLst>
            </a:pPr>
            <a:endParaRPr lang="fr-CH" altLang="zh-CN" sz="2000" dirty="0" smtClean="0">
              <a:ea typeface="SimSun" pitchFamily="2" charset="-122"/>
              <a:cs typeface="Arial" charset="0"/>
            </a:endParaRPr>
          </a:p>
          <a:p>
            <a:pPr marL="539750" indent="-273050">
              <a:lnSpc>
                <a:spcPct val="90000"/>
              </a:lnSpc>
              <a:spcBef>
                <a:spcPct val="20000"/>
              </a:spcBef>
              <a:tabLst>
                <a:tab pos="355600" algn="l"/>
                <a:tab pos="539750" algn="l"/>
              </a:tabLst>
            </a:pPr>
            <a:endParaRPr lang="fr-CH" altLang="zh-CN" sz="2200" dirty="0">
              <a:solidFill>
                <a:schemeClr val="accent2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36</a:t>
            </a:fld>
            <a:endParaRPr lang="en-US" altLang="ja-JP"/>
          </a:p>
        </p:txBody>
      </p:sp>
      <p:sp>
        <p:nvSpPr>
          <p:cNvPr id="3" name="TextBox 2"/>
          <p:cNvSpPr txBox="1"/>
          <p:nvPr/>
        </p:nvSpPr>
        <p:spPr>
          <a:xfrm>
            <a:off x="179512" y="6862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Examples of insurance industry solutions that promote sustainable development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6185671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-34935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Demonstrating leadership and commitment to sustainable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5161202"/>
            <a:ext cx="3168352" cy="860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725144"/>
            <a:ext cx="1944216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2592838"/>
            <a:ext cx="1656184" cy="1556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2712504"/>
            <a:ext cx="3960440" cy="788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1331476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Insurance regulators who have signed the Principles for Sustainable Insurance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2276872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Brazil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208233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The Philippines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80" y="4314582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The US: California and Washington State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6162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35498" y="-171400"/>
            <a:ext cx="9144001" cy="18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US" altLang="ja-JP" sz="1200" b="1" dirty="0" smtClean="0"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US" altLang="ja-JP" sz="2200" b="1" dirty="0" smtClean="0">
                <a:ea typeface="ＭＳ Ｐゴシック" pitchFamily="34" charset="-128"/>
                <a:cs typeface="Arial" charset="0"/>
              </a:rPr>
              <a:t>Global launch of the Principles for</a:t>
            </a: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US" altLang="ja-JP" sz="2200" b="1" dirty="0" smtClean="0">
                <a:ea typeface="ＭＳ Ｐゴシック" pitchFamily="34" charset="-128"/>
                <a:cs typeface="Arial" charset="0"/>
              </a:rPr>
              <a:t>Sustainable Insurance (Rio de Janeiro, 2012)</a:t>
            </a:r>
            <a:endParaRPr lang="en-GB" altLang="ja-JP" sz="2200" b="1" dirty="0" smtClean="0"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50000"/>
              </a:lnSpc>
              <a:spcBef>
                <a:spcPct val="20000"/>
              </a:spcBef>
            </a:pPr>
            <a:endParaRPr lang="fr-CH" altLang="zh-CN" sz="800" dirty="0">
              <a:ea typeface="SimSun" pitchFamily="2" charset="-122"/>
              <a:sym typeface="Wingdings" pitchFamily="2" charset="2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fr-CH" altLang="zh-CN" sz="2000" dirty="0">
              <a:ea typeface="SimSun" pitchFamily="2" charset="-122"/>
              <a:sym typeface="Wingdings" pitchFamily="2" charset="2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fr-CH" altLang="zh-CN" sz="800" i="1" dirty="0">
              <a:ea typeface="SimSun" pitchFamily="2" charset="-122"/>
              <a:sym typeface="Wingdings" pitchFamily="2" charset="2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fr-CH" altLang="zh-CN" sz="1000" dirty="0">
              <a:ea typeface="SimSun" pitchFamily="2" charset="-122"/>
            </a:endParaRPr>
          </a:p>
        </p:txBody>
      </p:sp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992" y="260648"/>
            <a:ext cx="2376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242" y="5084913"/>
            <a:ext cx="1976835" cy="144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Picture 59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340" y="3429001"/>
            <a:ext cx="1371396" cy="135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1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6" y="1628801"/>
            <a:ext cx="172720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2" name="Picture 5" descr="Official ceremony (group) - Photo by Gabriel Heusi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7" y="1268760"/>
            <a:ext cx="59602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6" y="4380200"/>
            <a:ext cx="6336704" cy="178510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The vision of the PSI Initiative:</a:t>
            </a:r>
          </a:p>
          <a:p>
            <a:endParaRPr lang="en-US" sz="2200" dirty="0"/>
          </a:p>
          <a:p>
            <a:r>
              <a:rPr lang="en-US" sz="2200" dirty="0" smtClean="0"/>
              <a:t>“A </a:t>
            </a:r>
            <a:r>
              <a:rPr lang="en-US" sz="2200" dirty="0"/>
              <a:t>risk aware world, where the insurance industry is trusted </a:t>
            </a:r>
            <a:r>
              <a:rPr lang="en-US" sz="2200" dirty="0" smtClean="0"/>
              <a:t>and plays </a:t>
            </a:r>
            <a:r>
              <a:rPr lang="en-US" sz="2200" dirty="0"/>
              <a:t>its full role in enabling a healthy, safe, resilient and sustainable society</a:t>
            </a:r>
            <a:r>
              <a:rPr lang="en-US" sz="2200" dirty="0" smtClean="0"/>
              <a:t>.”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35186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/>
        </p:nvSpPr>
        <p:spPr bwMode="auto">
          <a:xfrm>
            <a:off x="609600" y="381001"/>
            <a:ext cx="44196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4000" b="1">
              <a:solidFill>
                <a:srgbClr val="02376C"/>
              </a:solidFill>
              <a:latin typeface="Times New Roman" pitchFamily="18" charset="0"/>
            </a:endParaRPr>
          </a:p>
        </p:txBody>
      </p:sp>
      <p:sp>
        <p:nvSpPr>
          <p:cNvPr id="76803" name="Rectangle 10"/>
          <p:cNvSpPr>
            <a:spLocks noChangeArrowheads="1"/>
          </p:cNvSpPr>
          <p:nvPr/>
        </p:nvSpPr>
        <p:spPr bwMode="auto">
          <a:xfrm>
            <a:off x="323856" y="5894388"/>
            <a:ext cx="6335713" cy="47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</p:txBody>
      </p:sp>
      <p:pic>
        <p:nvPicPr>
          <p:cNvPr id="7680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94" y="2077964"/>
            <a:ext cx="7705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39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84317"/>
            <a:ext cx="1296144" cy="18325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1600" y="4792933"/>
            <a:ext cx="6840760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Insuring for sustainable development</a:t>
            </a:r>
            <a:endParaRPr lang="en-GB" altLang="ja-JP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sz="2000" b="1" dirty="0" smtClean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b="1" dirty="0" err="1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www.unepfi.org</a:t>
            </a:r>
            <a:r>
              <a:rPr lang="en-GB" altLang="ja-JP" sz="2000" b="1" dirty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/</a:t>
            </a:r>
            <a:r>
              <a:rPr lang="en-GB" altLang="ja-JP" sz="2000" b="1" dirty="0" smtClean="0">
                <a:solidFill>
                  <a:schemeClr val="tx2"/>
                </a:solidFill>
                <a:ea typeface="ＭＳ Ｐゴシック" pitchFamily="34" charset="-128"/>
                <a:cs typeface="Arial" charset="0"/>
              </a:rPr>
              <a:t>psi </a:t>
            </a:r>
            <a:endParaRPr lang="en-GB" altLang="ja-JP" sz="20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>
              <a:lnSpc>
                <a:spcPct val="90000"/>
              </a:lnSpc>
              <a:spcBef>
                <a:spcPct val="20000"/>
              </a:spcBef>
            </a:pPr>
            <a:endParaRPr lang="en-GB" altLang="ja-JP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668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0" y="-316186"/>
            <a:ext cx="9144000" cy="364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800" b="1" dirty="0">
              <a:solidFill>
                <a:srgbClr val="02376C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b="1" dirty="0" smtClean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Example of a changing risk landscape </a:t>
            </a:r>
            <a:endParaRPr lang="en-US" altLang="ja-JP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-90488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sz="1500" b="1" dirty="0"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1400" b="1" dirty="0" smtClean="0">
                <a:ea typeface="ＭＳ Ｐゴシック" pitchFamily="34" charset="-128"/>
                <a:cs typeface="Arial" charset="0"/>
              </a:rPr>
              <a:t>The safe operating space of 4 of 9 interlinked planetary boundaries have already been exceeded</a:t>
            </a:r>
            <a:endParaRPr lang="en-GB" sz="1400" b="1" dirty="0">
              <a:solidFill>
                <a:schemeClr val="tx2"/>
              </a:solidFill>
            </a:endParaRPr>
          </a:p>
          <a:p>
            <a:pPr marL="266700" indent="25400">
              <a:lnSpc>
                <a:spcPct val="80000"/>
              </a:lnSpc>
              <a:tabLst>
                <a:tab pos="622300" algn="l"/>
              </a:tabLst>
            </a:pPr>
            <a:endParaRPr lang="en-GB" b="1" dirty="0">
              <a:solidFill>
                <a:srgbClr val="003366"/>
              </a:solidFill>
            </a:endParaRPr>
          </a:p>
          <a:p>
            <a:pPr marL="266700" indent="25400">
              <a:lnSpc>
                <a:spcPct val="5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2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r>
              <a:rPr lang="en-GB" altLang="ja-JP" sz="2200" dirty="0">
                <a:ea typeface="ＭＳ Ｐゴシック" pitchFamily="34" charset="-128"/>
              </a:rPr>
              <a:t> </a:t>
            </a:r>
            <a:endParaRPr lang="en-GB" sz="2200" dirty="0">
              <a:ea typeface="ＭＳ Ｐゴシック" pitchFamily="34" charset="-128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3628" y="2060575"/>
            <a:ext cx="55399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64088" y="596147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</a:t>
            </a:r>
            <a:r>
              <a:rPr lang="en-US" sz="1000" dirty="0" smtClean="0"/>
              <a:t>: </a:t>
            </a:r>
            <a:r>
              <a:rPr lang="en-US" sz="1000" dirty="0"/>
              <a:t>Steffen et al. 2015. Planetary Boundaries: Guiding human development on a changing planet. Science Vol. 347 no. </a:t>
            </a:r>
            <a:r>
              <a:rPr lang="en-US" sz="1000" dirty="0" smtClean="0"/>
              <a:t>6223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088" y="1628801"/>
            <a:ext cx="3312368" cy="4124206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The 9 planetary boundaries</a:t>
            </a:r>
          </a:p>
          <a:p>
            <a:endParaRPr lang="en-US" sz="1400" dirty="0"/>
          </a:p>
          <a:p>
            <a:pPr marL="177800" indent="-177800">
              <a:buAutoNum type="arabicPeriod"/>
            </a:pPr>
            <a:r>
              <a:rPr lang="en-US" sz="1400" dirty="0" smtClean="0"/>
              <a:t>Change in biosphere integrity</a:t>
            </a:r>
          </a:p>
          <a:p>
            <a:pPr marL="177800" indent="-177800"/>
            <a:r>
              <a:rPr lang="en-US" sz="1000" dirty="0" smtClean="0"/>
              <a:t>	(biodiversity loss and species extinction)</a:t>
            </a:r>
            <a:endParaRPr lang="en-US" sz="10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2</a:t>
            </a:r>
            <a:r>
              <a:rPr lang="en-US" sz="1400" dirty="0"/>
              <a:t>. </a:t>
            </a:r>
            <a:r>
              <a:rPr lang="en-US" sz="1400" dirty="0" smtClean="0"/>
              <a:t>Biogeochemical flows</a:t>
            </a:r>
            <a:r>
              <a:rPr lang="en-US" sz="1400" dirty="0"/>
              <a:t> </a:t>
            </a:r>
            <a:r>
              <a:rPr lang="en-US" sz="1000" dirty="0" smtClean="0"/>
              <a:t>(</a:t>
            </a:r>
            <a:r>
              <a:rPr lang="en-US" sz="1000" dirty="0"/>
              <a:t>n</a:t>
            </a:r>
            <a:r>
              <a:rPr lang="en-US" sz="1000" dirty="0" smtClean="0"/>
              <a:t>itrogen and phosphorus cycles)</a:t>
            </a:r>
            <a:endParaRPr lang="en-US" sz="10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3</a:t>
            </a:r>
            <a:r>
              <a:rPr lang="en-US" sz="1400" dirty="0"/>
              <a:t>. </a:t>
            </a:r>
            <a:r>
              <a:rPr lang="en-US" sz="1400" dirty="0" smtClean="0"/>
              <a:t>Climate change</a:t>
            </a:r>
            <a:endParaRPr lang="en-US" sz="14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/>
              <a:t>4</a:t>
            </a:r>
            <a:r>
              <a:rPr lang="en-US" sz="1400" dirty="0" smtClean="0"/>
              <a:t>. Land-system change </a:t>
            </a:r>
            <a:r>
              <a:rPr lang="en-US" sz="1000" dirty="0" smtClean="0"/>
              <a:t>(e.g. deforestation)</a:t>
            </a:r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5. Ocean acidification</a:t>
            </a:r>
            <a:endParaRPr lang="en-US" sz="14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6</a:t>
            </a:r>
            <a:r>
              <a:rPr lang="en-US" sz="1400" dirty="0"/>
              <a:t>. </a:t>
            </a:r>
            <a:r>
              <a:rPr lang="en-US" sz="1400" dirty="0" smtClean="0"/>
              <a:t>Freshwater use</a:t>
            </a:r>
            <a:endParaRPr lang="en-US" sz="14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7. Stratospheric ozone depletion </a:t>
            </a:r>
            <a:endParaRPr lang="en-US" sz="1400" dirty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8</a:t>
            </a:r>
            <a:r>
              <a:rPr lang="en-US" sz="1400" dirty="0"/>
              <a:t>. </a:t>
            </a:r>
            <a:r>
              <a:rPr lang="en-US" sz="1400" dirty="0" smtClean="0"/>
              <a:t>Novel entities </a:t>
            </a:r>
            <a:r>
              <a:rPr lang="en-US" sz="1000" dirty="0" smtClean="0"/>
              <a:t>(</a:t>
            </a:r>
            <a:r>
              <a:rPr lang="en-US" sz="1000" dirty="0"/>
              <a:t>not yet quantified) </a:t>
            </a:r>
            <a:r>
              <a:rPr lang="en-US" sz="1000" dirty="0" smtClean="0"/>
              <a:t>(e.g</a:t>
            </a:r>
            <a:r>
              <a:rPr lang="en-US" sz="1000" dirty="0"/>
              <a:t>. organic pollutants, radioactive materials, </a:t>
            </a:r>
            <a:r>
              <a:rPr lang="en-US" sz="1000" dirty="0" err="1" smtClean="0"/>
              <a:t>nanomaterials</a:t>
            </a:r>
            <a:r>
              <a:rPr lang="en-US" sz="1000" dirty="0" smtClean="0"/>
              <a:t> </a:t>
            </a:r>
            <a:r>
              <a:rPr lang="en-US" sz="1000" dirty="0"/>
              <a:t>and micro-plastics)</a:t>
            </a:r>
            <a:endParaRPr lang="en-US" sz="1400" dirty="0" smtClean="0"/>
          </a:p>
          <a:p>
            <a:pPr marL="177800" indent="-177800"/>
            <a:endParaRPr lang="en-US" sz="600" dirty="0" smtClean="0"/>
          </a:p>
          <a:p>
            <a:pPr marL="177800" indent="-177800"/>
            <a:r>
              <a:rPr lang="en-US" sz="1400" dirty="0" smtClean="0"/>
              <a:t>9</a:t>
            </a:r>
            <a:r>
              <a:rPr lang="en-US" sz="1400" dirty="0"/>
              <a:t>. Atmospheric aerosol </a:t>
            </a:r>
            <a:r>
              <a:rPr lang="en-US" sz="1400" dirty="0" smtClean="0"/>
              <a:t>loading </a:t>
            </a:r>
            <a:r>
              <a:rPr lang="en-US" sz="1000" dirty="0" smtClean="0"/>
              <a:t>(not yet quantified</a:t>
            </a:r>
            <a:r>
              <a:rPr lang="en-US" sz="1000" dirty="0"/>
              <a:t>) </a:t>
            </a:r>
            <a:r>
              <a:rPr lang="en-US" sz="1000" dirty="0" smtClean="0"/>
              <a:t>(microscopic </a:t>
            </a:r>
            <a:r>
              <a:rPr lang="en-US" sz="1000" dirty="0"/>
              <a:t>particles in the atmosphere that affect climate and living </a:t>
            </a:r>
            <a:r>
              <a:rPr lang="en-US" sz="1000" dirty="0" smtClean="0"/>
              <a:t>organisms)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71" y="1539509"/>
            <a:ext cx="4176463" cy="52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671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295400" y="696913"/>
            <a:ext cx="6477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-179512" y="225618"/>
            <a:ext cx="9144000" cy="28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22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Worlds apart: Insurance density </a:t>
            </a: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22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 developed and developing countries</a:t>
            </a:r>
            <a:endParaRPr lang="en-US" altLang="ja-JP" sz="2200" b="1" dirty="0" smtClean="0">
              <a:ea typeface="ＭＳ Ｐゴシック" pitchFamily="34" charset="-128"/>
              <a:cs typeface="Arial" charset="0"/>
            </a:endParaRPr>
          </a:p>
          <a:p>
            <a:pPr marL="266700" indent="25400">
              <a:lnSpc>
                <a:spcPct val="80000"/>
              </a:lnSpc>
              <a:tabLst>
                <a:tab pos="622300" algn="l"/>
              </a:tabLst>
            </a:pPr>
            <a:endParaRPr lang="en-GB" b="1" dirty="0">
              <a:solidFill>
                <a:srgbClr val="003366"/>
              </a:solidFill>
            </a:endParaRPr>
          </a:p>
          <a:p>
            <a:pPr marL="266700" indent="25400">
              <a:lnSpc>
                <a:spcPct val="5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16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Property insurance premium per capita*</a:t>
            </a:r>
            <a:endParaRPr lang="en-US" altLang="ja-JP" sz="1600" b="1" dirty="0">
              <a:ea typeface="ＭＳ Ｐゴシック" pitchFamily="34" charset="-128"/>
              <a:cs typeface="Arial" charset="0"/>
            </a:endParaRPr>
          </a:p>
          <a:p>
            <a:pPr marL="266700" indent="25400">
              <a:lnSpc>
                <a:spcPct val="5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2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r>
              <a:rPr lang="en-GB" altLang="ja-JP" sz="2200" dirty="0">
                <a:ea typeface="ＭＳ Ｐゴシック" pitchFamily="34" charset="-128"/>
              </a:rPr>
              <a:t> </a:t>
            </a:r>
            <a:endParaRPr lang="en-GB" sz="2200" dirty="0">
              <a:ea typeface="ＭＳ Ｐゴシック" pitchFamily="34" charset="-128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8350" y="2060575"/>
            <a:ext cx="5492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6237312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*Property insurance premium (non-life including health) per capita </a:t>
            </a:r>
            <a:endParaRPr lang="en-US" sz="1000" dirty="0"/>
          </a:p>
          <a:p>
            <a:endParaRPr lang="en-US" sz="1000" dirty="0" smtClean="0"/>
          </a:p>
          <a:p>
            <a:r>
              <a:rPr lang="en-US" sz="1000" dirty="0" smtClean="0"/>
              <a:t>Source: Munich Re (as at July 2010)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484784"/>
            <a:ext cx="9010081" cy="47984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7504" y="2996952"/>
            <a:ext cx="1440160" cy="2232248"/>
          </a:xfrm>
          <a:prstGeom prst="rect">
            <a:avLst/>
          </a:prstGeom>
          <a:solidFill>
            <a:srgbClr val="E0E5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Times New Roman" pitchFamily="-11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Times New Roman" pitchFamily="-11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Times New Roman" pitchFamily="-11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Times New Roman" pitchFamily="-11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Times New Roman" pitchFamily="-11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dirty="0" smtClean="0">
                <a:solidFill>
                  <a:srgbClr val="283E36"/>
                </a:solidFill>
                <a:latin typeface="Arial"/>
                <a:cs typeface="Arial"/>
              </a:rPr>
              <a:t>The protection gap for 2014 losses was USD 75 billion (Swiss Re)</a:t>
            </a:r>
          </a:p>
          <a:p>
            <a:pPr marL="0" indent="0">
              <a:buFontTx/>
              <a:buNone/>
            </a:pPr>
            <a:endParaRPr lang="en-GB" sz="1000" b="1" dirty="0" smtClean="0">
              <a:solidFill>
                <a:srgbClr val="283E36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000" b="1" dirty="0" smtClean="0">
                <a:solidFill>
                  <a:srgbClr val="283E36"/>
                </a:solidFill>
                <a:latin typeface="Arial"/>
                <a:cs typeface="Arial"/>
              </a:rPr>
              <a:t>In the poorest 100 countries, less than 3% of the population is served by effective insurance protection against natural hazards (UNEP Inquiry)</a:t>
            </a:r>
          </a:p>
        </p:txBody>
      </p:sp>
    </p:spTree>
    <p:extLst>
      <p:ext uri="{BB962C8B-B14F-4D97-AF65-F5344CB8AC3E}">
        <p14:creationId xmlns:p14="http://schemas.microsoft.com/office/powerpoint/2010/main" val="41058156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1295400" y="696915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-108520" y="-644287"/>
            <a:ext cx="9073008" cy="450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800" b="1" dirty="0">
              <a:solidFill>
                <a:srgbClr val="02376C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b="1" dirty="0" smtClean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sz="2600" b="1" dirty="0" smtClean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2200" b="1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Trust and reputation is a fundamental issue</a:t>
            </a:r>
            <a:endParaRPr lang="en-US" altLang="ja-JP" sz="2200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altLang="ja-JP" sz="800" b="1" dirty="0"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r>
              <a:rPr lang="en-US" altLang="ja-JP" sz="1600" b="1" dirty="0" smtClean="0">
                <a:ea typeface="ＭＳ Ｐゴシック" pitchFamily="34" charset="-128"/>
                <a:cs typeface="Arial" charset="0"/>
              </a:rPr>
              <a:t>Global survey: Financial services is least trusted across industries</a:t>
            </a: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US" sz="1600" b="1" dirty="0">
              <a:solidFill>
                <a:schemeClr val="tx2"/>
              </a:solidFill>
              <a:ea typeface="ＭＳ Ｐゴシック" pitchFamily="34" charset="-128"/>
              <a:cs typeface="Arial" charset="0"/>
            </a:endParaRPr>
          </a:p>
          <a:p>
            <a:pPr marL="266700" indent="3175">
              <a:lnSpc>
                <a:spcPct val="9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sz="1600" b="1" dirty="0">
              <a:solidFill>
                <a:schemeClr val="tx2"/>
              </a:solidFill>
            </a:endParaRPr>
          </a:p>
          <a:p>
            <a:pPr marL="266700" indent="25400">
              <a:lnSpc>
                <a:spcPct val="80000"/>
              </a:lnSpc>
              <a:tabLst>
                <a:tab pos="622300" algn="l"/>
              </a:tabLst>
            </a:pPr>
            <a:endParaRPr lang="en-GB" b="1" dirty="0">
              <a:solidFill>
                <a:srgbClr val="003366"/>
              </a:solidFill>
            </a:endParaRPr>
          </a:p>
          <a:p>
            <a:pPr marL="266700" indent="25400">
              <a:lnSpc>
                <a:spcPct val="50000"/>
              </a:lnSpc>
              <a:spcBef>
                <a:spcPct val="20000"/>
              </a:spcBef>
              <a:tabLst>
                <a:tab pos="622300" algn="l"/>
              </a:tabLst>
            </a:pPr>
            <a:endParaRPr lang="en-GB" altLang="ja-JP" sz="22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b="1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endParaRPr lang="en-GB" altLang="ja-JP" sz="2800" dirty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66700" indent="254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None/>
              <a:tabLst>
                <a:tab pos="622300" algn="l"/>
              </a:tabLst>
            </a:pPr>
            <a:r>
              <a:rPr lang="en-GB" altLang="ja-JP" sz="2200" dirty="0">
                <a:ea typeface="ＭＳ Ｐゴシック" pitchFamily="34" charset="-128"/>
              </a:rPr>
              <a:t> </a:t>
            </a:r>
            <a:endParaRPr lang="en-GB" sz="2200" dirty="0">
              <a:ea typeface="ＭＳ Ｐゴシック" pitchFamily="34" charset="-128"/>
            </a:endParaRP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7113628" y="2060575"/>
            <a:ext cx="55399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16216" y="5925278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2016 Edelman Trust Barometer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7" name="TextBox 6"/>
          <p:cNvSpPr txBox="1"/>
          <p:nvPr/>
        </p:nvSpPr>
        <p:spPr>
          <a:xfrm>
            <a:off x="179512" y="2060848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Trust in each industry sector (2012-2016)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" y="2492896"/>
            <a:ext cx="8748464" cy="29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62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179512" y="260648"/>
            <a:ext cx="756285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The Principles for Sustainable Insurance: </a:t>
            </a:r>
          </a:p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A global</a:t>
            </a:r>
            <a:r>
              <a:rPr lang="en-GB" sz="2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commitment to drive systemic change</a:t>
            </a:r>
            <a:endParaRPr lang="en-GB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5170" name="Rectangle 10"/>
          <p:cNvSpPr>
            <a:spLocks noChangeArrowheads="1"/>
          </p:cNvSpPr>
          <p:nvPr/>
        </p:nvSpPr>
        <p:spPr bwMode="auto">
          <a:xfrm>
            <a:off x="323852" y="5894388"/>
            <a:ext cx="6335713" cy="47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944" y="188640"/>
            <a:ext cx="2736552" cy="7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33026907"/>
              </p:ext>
            </p:extLst>
          </p:nvPr>
        </p:nvGraphicFramePr>
        <p:xfrm>
          <a:off x="947936" y="1196752"/>
          <a:ext cx="700844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4" name="TextBox 3"/>
          <p:cNvSpPr txBox="1"/>
          <p:nvPr/>
        </p:nvSpPr>
        <p:spPr>
          <a:xfrm>
            <a:off x="323528" y="4410397"/>
            <a:ext cx="2664296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Principle 1: </a:t>
            </a:r>
          </a:p>
          <a:p>
            <a:endParaRPr lang="en-US" sz="1000" b="1" dirty="0"/>
          </a:p>
          <a:p>
            <a:r>
              <a:rPr lang="en-US" sz="1600" b="1" dirty="0" smtClean="0"/>
              <a:t>We </a:t>
            </a:r>
            <a:r>
              <a:rPr lang="en-US" sz="1600" b="1" dirty="0"/>
              <a:t>will embed in our decision-making environmental, social and governance issues relevant to our insurance business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412776"/>
            <a:ext cx="2592288" cy="24622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Principle </a:t>
            </a:r>
            <a:r>
              <a:rPr lang="en-US" sz="1600" b="1" dirty="0"/>
              <a:t>3: </a:t>
            </a:r>
            <a:endParaRPr lang="en-US" sz="1600" b="1" dirty="0" smtClean="0"/>
          </a:p>
          <a:p>
            <a:endParaRPr lang="en-US" sz="1000" b="1" dirty="0"/>
          </a:p>
          <a:p>
            <a:r>
              <a:rPr lang="en-US" sz="1600" b="1" dirty="0" smtClean="0"/>
              <a:t>We </a:t>
            </a:r>
            <a:r>
              <a:rPr lang="en-US" sz="1600" b="1" dirty="0"/>
              <a:t>will work together with governments, regulators and other key stakeholders to promote widespread action across society on environmental, social and governance issues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00192" y="3861049"/>
            <a:ext cx="2736304" cy="25545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Principle 2</a:t>
            </a:r>
            <a:r>
              <a:rPr lang="en-US" sz="1600" b="1" dirty="0" smtClean="0"/>
              <a:t>:</a:t>
            </a:r>
          </a:p>
          <a:p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We </a:t>
            </a:r>
            <a:r>
              <a:rPr lang="en-US" sz="1600" b="1" dirty="0"/>
              <a:t>will work together with our clients and business partners to raise awareness of environmental, social and governance issues, </a:t>
            </a:r>
            <a:r>
              <a:rPr lang="en-US" sz="1600" b="1" dirty="0" smtClean="0"/>
              <a:t>manage </a:t>
            </a:r>
            <a:r>
              <a:rPr lang="en-US" sz="1600" b="1" dirty="0"/>
              <a:t>risk and develop </a:t>
            </a:r>
            <a:r>
              <a:rPr lang="en-US" sz="1600" b="1" dirty="0" smtClean="0"/>
              <a:t>solutions.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366896"/>
            <a:ext cx="2808312" cy="196977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Principle 4: </a:t>
            </a:r>
          </a:p>
          <a:p>
            <a:endParaRPr lang="en-US" sz="1000" b="1" dirty="0" smtClean="0"/>
          </a:p>
          <a:p>
            <a:r>
              <a:rPr lang="en-US" sz="1600" b="1" dirty="0" smtClean="0"/>
              <a:t>We </a:t>
            </a:r>
            <a:r>
              <a:rPr lang="en-US" sz="1600" b="1" dirty="0"/>
              <a:t>will demonstrate accountability and transparency in regularly disclosing publicly our progress in implementing  the Principles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131840" y="5517232"/>
            <a:ext cx="648072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87824" y="2996952"/>
            <a:ext cx="864096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6056" y="4077072"/>
            <a:ext cx="100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171" name="Straight Arrow Connector 135170"/>
          <p:cNvCxnSpPr/>
          <p:nvPr/>
        </p:nvCxnSpPr>
        <p:spPr>
          <a:xfrm>
            <a:off x="5076056" y="1916832"/>
            <a:ext cx="100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887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321518" y="188642"/>
            <a:ext cx="7562850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cs typeface="Arial" charset="0"/>
              </a:rPr>
              <a:t>Global launch of the </a:t>
            </a:r>
          </a:p>
          <a:p>
            <a:r>
              <a:rPr lang="en-GB" b="1" dirty="0" smtClean="0">
                <a:solidFill>
                  <a:srgbClr val="000000"/>
                </a:solidFill>
                <a:cs typeface="Arial" charset="0"/>
              </a:rPr>
              <a:t>Principles for Sustainable Insurance </a:t>
            </a:r>
          </a:p>
          <a:p>
            <a:endParaRPr lang="en-GB" sz="2000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323854" y="5894388"/>
            <a:ext cx="6335713" cy="47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GB" sz="1400"/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68" y="2100934"/>
            <a:ext cx="28082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95540" y="5601296"/>
            <a:ext cx="2879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Ban Ki-moon</a:t>
            </a:r>
          </a:p>
          <a:p>
            <a:r>
              <a:rPr lang="en-US" sz="2000" b="1" dirty="0"/>
              <a:t>UN Secretary-General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635900" y="2100912"/>
            <a:ext cx="4968875" cy="341632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“The Principles for Sustainable Insurance provide a global roadmap to develop and expand the innovative risk management and insurance solutions that we need to promote renewable energy, clean water, food security, sustainable cities and disaster-resilient communities. </a:t>
            </a:r>
          </a:p>
          <a:p>
            <a:endParaRPr lang="en-US" sz="1800" b="1" dirty="0"/>
          </a:p>
          <a:p>
            <a:r>
              <a:rPr lang="en-US" sz="1800" b="1" dirty="0"/>
              <a:t>“The United Nations looks forward to working with all sectors of society towards the global embrace of this important new initiative as we shape the future we want.”</a:t>
            </a:r>
          </a:p>
        </p:txBody>
      </p:sp>
      <p:pic>
        <p:nvPicPr>
          <p:cNvPr id="2355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188915"/>
            <a:ext cx="27368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93526" y="1239143"/>
            <a:ext cx="8570962" cy="4462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300" b="1" dirty="0" smtClean="0">
                <a:solidFill>
                  <a:srgbClr val="000000"/>
                </a:solidFill>
                <a:cs typeface="Arial" charset="0"/>
              </a:rPr>
              <a:t>2012 UN Conference on Sustainable Development (Rio+20)</a:t>
            </a:r>
            <a:endParaRPr lang="en-GB" sz="23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240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-228600" y="533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Times New Roman" pitchFamily="18" charset="0"/>
              </a:rPr>
              <a:t> 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295400" y="696914"/>
            <a:ext cx="647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sz="3200" b="1">
              <a:latin typeface="Times New Roman" pitchFamily="18" charset="0"/>
            </a:endParaRPr>
          </a:p>
        </p:txBody>
      </p:sp>
      <p:pic>
        <p:nvPicPr>
          <p:cNvPr id="14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568" y="1700808"/>
            <a:ext cx="10009188" cy="440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3556" name="TextBox 7198"/>
          <p:cNvSpPr txBox="1">
            <a:spLocks noChangeArrowheads="1"/>
          </p:cNvSpPr>
          <p:nvPr/>
        </p:nvSpPr>
        <p:spPr bwMode="auto">
          <a:xfrm>
            <a:off x="179390" y="329405"/>
            <a:ext cx="8713787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ja-JP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PSI membership by country of domicile</a:t>
            </a:r>
            <a:endParaRPr lang="en-GB" altLang="ja-JP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endParaRPr lang="en-GB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23557" name="Rectangle 232"/>
          <p:cNvSpPr>
            <a:spLocks noChangeArrowheads="1"/>
          </p:cNvSpPr>
          <p:nvPr/>
        </p:nvSpPr>
        <p:spPr bwMode="auto">
          <a:xfrm>
            <a:off x="0" y="-2308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3558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188914"/>
            <a:ext cx="273685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Oval 44"/>
          <p:cNvSpPr/>
          <p:nvPr/>
        </p:nvSpPr>
        <p:spPr>
          <a:xfrm>
            <a:off x="1835150" y="29384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060228" y="2852740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916113" y="2722565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572000" y="5241925"/>
            <a:ext cx="63500" cy="587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788024" y="50260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748588" y="3005140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219575" y="2636840"/>
            <a:ext cx="65088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19575" y="2290765"/>
            <a:ext cx="65088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24300" y="25781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037513" y="5314949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388225" y="37306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851275" y="25781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003675" y="270827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860800" y="29384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771650" y="45815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116013" y="3644900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092825" y="3644900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067175" y="4005265"/>
            <a:ext cx="65088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268538" y="40767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195513" y="38020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140200" y="2649540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40200" y="270827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292600" y="2867026"/>
            <a:ext cx="63500" cy="5715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419475" y="37306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076700" y="25654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4579938" y="30099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685213" y="55165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076700" y="249237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4003675" y="2420940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4003675" y="249237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4076700" y="2420940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4148138" y="249237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4211638" y="270827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851275" y="25066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2484438" y="4941889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708275" y="48688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2636838" y="48688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708275" y="479742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564284" y="4797152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555875" y="4941889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484438" y="48688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555875" y="48688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708275" y="4724400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140200" y="4005265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500563" y="5241925"/>
            <a:ext cx="63500" cy="587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500563" y="517048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748588" y="3068640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748588" y="2938465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3924300" y="2506665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4003675" y="2781300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932238" y="2708275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148138" y="22907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8037513" y="52419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964488" y="5314949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8604250" y="55165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076700" y="2636840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4148138" y="2420940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Oval 116"/>
          <p:cNvSpPr/>
          <p:nvPr/>
        </p:nvSpPr>
        <p:spPr>
          <a:xfrm>
            <a:off x="7461250" y="3730625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7461250" y="38020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461250" y="387508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388225" y="380206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95740" y="6092826"/>
            <a:ext cx="136525" cy="1444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622" name="TextBox 1"/>
          <p:cNvSpPr txBox="1">
            <a:spLocks noChangeArrowheads="1"/>
          </p:cNvSpPr>
          <p:nvPr/>
        </p:nvSpPr>
        <p:spPr bwMode="auto">
          <a:xfrm>
            <a:off x="4211638" y="5805489"/>
            <a:ext cx="2305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PSI signatory company</a:t>
            </a:r>
          </a:p>
        </p:txBody>
      </p:sp>
      <p:sp>
        <p:nvSpPr>
          <p:cNvPr id="23623" name="TextBox 83"/>
          <p:cNvSpPr txBox="1">
            <a:spLocks noChangeArrowheads="1"/>
          </p:cNvSpPr>
          <p:nvPr/>
        </p:nvSpPr>
        <p:spPr bwMode="auto">
          <a:xfrm>
            <a:off x="4211638" y="6032501"/>
            <a:ext cx="2305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PSI supporting institution</a:t>
            </a:r>
          </a:p>
        </p:txBody>
      </p:sp>
      <p:sp>
        <p:nvSpPr>
          <p:cNvPr id="86" name="Oval 85"/>
          <p:cNvSpPr/>
          <p:nvPr/>
        </p:nvSpPr>
        <p:spPr>
          <a:xfrm>
            <a:off x="3995740" y="5876926"/>
            <a:ext cx="136525" cy="144463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003675" y="2349500"/>
            <a:ext cx="63500" cy="587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Oval 66"/>
          <p:cNvSpPr/>
          <p:nvPr/>
        </p:nvSpPr>
        <p:spPr>
          <a:xfrm>
            <a:off x="3860800" y="2865440"/>
            <a:ext cx="63500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105"/>
          <p:cNvSpPr/>
          <p:nvPr/>
        </p:nvSpPr>
        <p:spPr>
          <a:xfrm>
            <a:off x="6884988" y="4090989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105"/>
          <p:cNvSpPr/>
          <p:nvPr/>
        </p:nvSpPr>
        <p:spPr>
          <a:xfrm>
            <a:off x="7235825" y="3500439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218880" y="2564905"/>
            <a:ext cx="65088" cy="58737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132236" y="2794201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851920" y="242088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683568" y="3068961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988220" y="286620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779912" y="2434161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4211960" y="2780928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923928" y="242088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3851920" y="2348881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611560" y="3010221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1916212" y="2636913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452320" y="3068961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1907704" y="292494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220468" y="2852936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8108900" y="5242469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916212" y="2866209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779912" y="2362153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9073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charset="2"/>
              <a:buChar char="§"/>
            </a:pPr>
            <a:r>
              <a:rPr lang="en-US" sz="1400" b="1" dirty="0" smtClean="0"/>
              <a:t>92 members and growing</a:t>
            </a:r>
          </a:p>
          <a:p>
            <a:pPr marL="176213" indent="-176213">
              <a:buFont typeface="Wingdings" charset="2"/>
              <a:buChar char="§"/>
            </a:pPr>
            <a:r>
              <a:rPr lang="en-US" sz="1400" b="1" dirty="0" smtClean="0"/>
              <a:t>Insurers representing over 20% of world premium + USD 14 trillion in assets under management</a:t>
            </a:r>
          </a:p>
          <a:p>
            <a:pPr marL="176213" indent="-176213">
              <a:buFont typeface="Wingdings" charset="2"/>
              <a:buChar char="§"/>
            </a:pPr>
            <a:r>
              <a:rPr lang="en-US" sz="1400" b="1" dirty="0" smtClean="0"/>
              <a:t>Largest collaborative initiative between the UN and the insurance industry</a:t>
            </a:r>
          </a:p>
        </p:txBody>
      </p:sp>
      <p:sp>
        <p:nvSpPr>
          <p:cNvPr id="135" name="Oval 134"/>
          <p:cNvSpPr/>
          <p:nvPr/>
        </p:nvSpPr>
        <p:spPr>
          <a:xfrm>
            <a:off x="3779912" y="2290145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2636838" y="4797152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1547664" y="2578177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64084" y="2794201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0" name="Oval 105"/>
          <p:cNvSpPr/>
          <p:nvPr/>
        </p:nvSpPr>
        <p:spPr>
          <a:xfrm>
            <a:off x="7380312" y="3658297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547664" y="2492897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1763688" y="4090343"/>
            <a:ext cx="63500" cy="587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D760-5EFE-4857-8E0D-1CB999EB3E4A}" type="slidenum">
              <a:rPr lang="ja-JP" altLang="en-US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143" name="Oval 142"/>
          <p:cNvSpPr/>
          <p:nvPr/>
        </p:nvSpPr>
        <p:spPr>
          <a:xfrm>
            <a:off x="1835696" y="4090341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2636292" y="4725144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2492276" y="4797152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956376" y="5242469"/>
            <a:ext cx="63500" cy="58739"/>
          </a:xfrm>
          <a:prstGeom prst="ellipse">
            <a:avLst/>
          </a:prstGeom>
          <a:solidFill>
            <a:srgbClr val="00664D"/>
          </a:solidFill>
          <a:ln>
            <a:solidFill>
              <a:srgbClr val="0066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4716016" y="5026449"/>
            <a:ext cx="63500" cy="587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2708300" y="4653136"/>
            <a:ext cx="63500" cy="5873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777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 cmpd="sng">
          <a:solidFill>
            <a:schemeClr val="tx1"/>
          </a:solidFill>
          <a:prstDash val="dash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45598</TotalTime>
  <Words>4019</Words>
  <Application>Microsoft Macintosh PowerPoint</Application>
  <PresentationFormat>On-screen Show (4:3)</PresentationFormat>
  <Paragraphs>803</Paragraphs>
  <Slides>39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VAIO</dc:creator>
  <cp:keywords>Final</cp:keywords>
  <cp:lastModifiedBy>Butch Bacani</cp:lastModifiedBy>
  <cp:revision>2558</cp:revision>
  <dcterms:created xsi:type="dcterms:W3CDTF">2008-09-24T23:28:05Z</dcterms:created>
  <dcterms:modified xsi:type="dcterms:W3CDTF">2016-04-20T15:44:49Z</dcterms:modified>
</cp:coreProperties>
</file>