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82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02FAD-2546-4FCE-88BC-D7E2277498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D864CD3-BE31-4DA3-9A1F-7C2E0E5627F2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n-US" b="1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rPr>
            <a:t>División de Servicios al Consumidor</a:t>
          </a:r>
        </a:p>
      </dgm:t>
    </dgm:pt>
    <dgm:pt modelId="{BEF8660C-9C30-4690-916D-6C14C77FBE48}" type="parTrans" cxnId="{7BE894EC-E579-40F9-8FC7-9A50CC341637}">
      <dgm:prSet/>
      <dgm:spPr/>
      <dgm:t>
        <a:bodyPr/>
        <a:lstStyle/>
        <a:p>
          <a:endParaRPr lang="en-US"/>
        </a:p>
      </dgm:t>
    </dgm:pt>
    <dgm:pt modelId="{CB5AF90D-3510-4A1A-A1F7-2AB857B9E6D1}" type="sibTrans" cxnId="{7BE894EC-E579-40F9-8FC7-9A50CC341637}">
      <dgm:prSet/>
      <dgm:spPr/>
      <dgm:t>
        <a:bodyPr/>
        <a:lstStyle/>
        <a:p>
          <a:endParaRPr lang="en-US"/>
        </a:p>
      </dgm:t>
    </dgm:pt>
    <dgm:pt modelId="{126E7334-B48E-4891-AEC1-F1AEF48E1B1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n-US" b="1" i="0" u="none" strike="noStrike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Oficina de Comunicación al Consumidor</a:t>
          </a:r>
        </a:p>
      </dgm:t>
    </dgm:pt>
    <dgm:pt modelId="{788EFE8E-DE10-4405-8D66-4A746D34E587}" type="parTrans" cxnId="{84F7E48E-FC81-401B-8E93-1C6495E374A1}">
      <dgm:prSet/>
      <dgm:spPr/>
      <dgm:t>
        <a:bodyPr/>
        <a:lstStyle/>
        <a:p>
          <a:endParaRPr lang="en-US"/>
        </a:p>
      </dgm:t>
    </dgm:pt>
    <dgm:pt modelId="{A50C2F20-A427-4C43-B2FB-BB6C93C9415D}" type="sibTrans" cxnId="{84F7E48E-FC81-401B-8E93-1C6495E374A1}">
      <dgm:prSet/>
      <dgm:spPr/>
      <dgm:t>
        <a:bodyPr/>
        <a:lstStyle/>
        <a:p>
          <a:endParaRPr lang="en-US"/>
        </a:p>
      </dgm:t>
    </dgm:pt>
    <dgm:pt modelId="{B07C4490-5922-4251-AF69-99161D6ED5BB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n-US" b="1" i="0" u="none" strike="noStrike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Oficina de Servicios de Quejas</a:t>
          </a:r>
        </a:p>
      </dgm:t>
    </dgm:pt>
    <dgm:pt modelId="{D7E4392E-54D0-4A98-9D7A-16FC8E4ED986}" type="parTrans" cxnId="{6BDD2CD8-0B12-423D-9B93-944E6EB47026}">
      <dgm:prSet/>
      <dgm:spPr/>
      <dgm:t>
        <a:bodyPr/>
        <a:lstStyle/>
        <a:p>
          <a:endParaRPr lang="en-US"/>
        </a:p>
      </dgm:t>
    </dgm:pt>
    <dgm:pt modelId="{77CE7B66-5BBF-473B-AA40-4D6EE6C65681}" type="sibTrans" cxnId="{6BDD2CD8-0B12-423D-9B93-944E6EB47026}">
      <dgm:prSet/>
      <dgm:spPr/>
      <dgm:t>
        <a:bodyPr/>
        <a:lstStyle/>
        <a:p>
          <a:endParaRPr lang="en-US"/>
        </a:p>
      </dgm:t>
    </dgm:pt>
    <dgm:pt modelId="{36102CDA-964C-4E68-9846-478A96D8C243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n-US" b="1" i="0" u="none" strike="noStrike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Oficina de Servicios de Calificación  y Suscripción</a:t>
          </a:r>
        </a:p>
      </dgm:t>
    </dgm:pt>
    <dgm:pt modelId="{8F1EFD52-669E-471E-84EB-986105F69439}" type="parTrans" cxnId="{0250BAC4-4C66-40A3-8DA6-F8B17D3BDA41}">
      <dgm:prSet/>
      <dgm:spPr/>
      <dgm:t>
        <a:bodyPr/>
        <a:lstStyle/>
        <a:p>
          <a:endParaRPr lang="en-US"/>
        </a:p>
      </dgm:t>
    </dgm:pt>
    <dgm:pt modelId="{B50ADCFE-B861-46F3-A114-8DAA5D41D862}" type="sibTrans" cxnId="{0250BAC4-4C66-40A3-8DA6-F8B17D3BDA41}">
      <dgm:prSet/>
      <dgm:spPr/>
      <dgm:t>
        <a:bodyPr/>
        <a:lstStyle/>
        <a:p>
          <a:endParaRPr lang="en-US"/>
        </a:p>
      </dgm:t>
    </dgm:pt>
    <dgm:pt modelId="{15922CC8-8625-44A0-9256-73443DDA5E0A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n-US" b="1" i="0" u="none" strike="noStrike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Oficina de Quejas de Salud</a:t>
          </a:r>
        </a:p>
      </dgm:t>
    </dgm:pt>
    <dgm:pt modelId="{CF0A3ECE-337F-4A39-B384-DFB999005093}" type="parTrans" cxnId="{2A98B5B8-2CCF-45DF-ADCF-37969AEC2BC2}">
      <dgm:prSet/>
      <dgm:spPr/>
      <dgm:t>
        <a:bodyPr/>
        <a:lstStyle/>
        <a:p>
          <a:endParaRPr lang="en-US"/>
        </a:p>
      </dgm:t>
    </dgm:pt>
    <dgm:pt modelId="{403FED28-1DA5-448A-B2F9-B7A638453BE1}" type="sibTrans" cxnId="{2A98B5B8-2CCF-45DF-ADCF-37969AEC2BC2}">
      <dgm:prSet/>
      <dgm:spPr/>
      <dgm:t>
        <a:bodyPr/>
        <a:lstStyle/>
        <a:p>
          <a:endParaRPr lang="en-US"/>
        </a:p>
      </dgm:t>
    </dgm:pt>
    <dgm:pt modelId="{DADB7D71-A6E2-49C3-92AE-7F7AD9C6DB24}" type="pres">
      <dgm:prSet presAssocID="{90C02FAD-2546-4FCE-88BC-D7E2277498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ACA6FB-9BF4-4470-908B-A86BC8445C16}" type="pres">
      <dgm:prSet presAssocID="{0D864CD3-BE31-4DA3-9A1F-7C2E0E5627F2}" presName="hierRoot1" presStyleCnt="0">
        <dgm:presLayoutVars>
          <dgm:hierBranch/>
        </dgm:presLayoutVars>
      </dgm:prSet>
      <dgm:spPr/>
    </dgm:pt>
    <dgm:pt modelId="{B3EE8EEB-E80A-4F18-92A0-E34333EC490E}" type="pres">
      <dgm:prSet presAssocID="{0D864CD3-BE31-4DA3-9A1F-7C2E0E5627F2}" presName="rootComposite1" presStyleCnt="0"/>
      <dgm:spPr/>
    </dgm:pt>
    <dgm:pt modelId="{0CBF0D5B-332A-4C9D-A0C1-37AC7FCA91EE}" type="pres">
      <dgm:prSet presAssocID="{0D864CD3-BE31-4DA3-9A1F-7C2E0E5627F2}" presName="rootText1" presStyleLbl="node0" presStyleIdx="0" presStyleCnt="1" custAng="0" custScaleX="104669" custScaleY="115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6ACCE-29D4-4221-B8BE-7AE5E01BC5A4}" type="pres">
      <dgm:prSet presAssocID="{0D864CD3-BE31-4DA3-9A1F-7C2E0E5627F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2479E51-121C-4449-8D56-2D5DD6412B0B}" type="pres">
      <dgm:prSet presAssocID="{0D864CD3-BE31-4DA3-9A1F-7C2E0E5627F2}" presName="hierChild2" presStyleCnt="0"/>
      <dgm:spPr/>
    </dgm:pt>
    <dgm:pt modelId="{F7E98517-D002-4DF2-8605-BD305D35F8D7}" type="pres">
      <dgm:prSet presAssocID="{788EFE8E-DE10-4405-8D66-4A746D34E587}" presName="Name35" presStyleLbl="parChTrans1D2" presStyleIdx="0" presStyleCnt="4"/>
      <dgm:spPr/>
      <dgm:t>
        <a:bodyPr/>
        <a:lstStyle/>
        <a:p>
          <a:endParaRPr lang="en-US"/>
        </a:p>
      </dgm:t>
    </dgm:pt>
    <dgm:pt modelId="{B093F9E5-F4E5-4D57-8506-6FA55F67596B}" type="pres">
      <dgm:prSet presAssocID="{126E7334-B48E-4891-AEC1-F1AEF48E1B1E}" presName="hierRoot2" presStyleCnt="0">
        <dgm:presLayoutVars>
          <dgm:hierBranch val="r"/>
        </dgm:presLayoutVars>
      </dgm:prSet>
      <dgm:spPr/>
    </dgm:pt>
    <dgm:pt modelId="{F4C7C92A-1393-4897-AB44-01EBC5C20D0F}" type="pres">
      <dgm:prSet presAssocID="{126E7334-B48E-4891-AEC1-F1AEF48E1B1E}" presName="rootComposite" presStyleCnt="0"/>
      <dgm:spPr/>
    </dgm:pt>
    <dgm:pt modelId="{105F722E-05F8-4745-ADB1-F2F006C47223}" type="pres">
      <dgm:prSet presAssocID="{126E7334-B48E-4891-AEC1-F1AEF48E1B1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15DA6-26F2-4359-A9FE-E1A3F09CEBED}" type="pres">
      <dgm:prSet presAssocID="{126E7334-B48E-4891-AEC1-F1AEF48E1B1E}" presName="rootConnector" presStyleLbl="node2" presStyleIdx="0" presStyleCnt="4"/>
      <dgm:spPr/>
      <dgm:t>
        <a:bodyPr/>
        <a:lstStyle/>
        <a:p>
          <a:endParaRPr lang="en-US"/>
        </a:p>
      </dgm:t>
    </dgm:pt>
    <dgm:pt modelId="{E47ACF97-4947-4E8D-90DF-4EEA50CC84FA}" type="pres">
      <dgm:prSet presAssocID="{126E7334-B48E-4891-AEC1-F1AEF48E1B1E}" presName="hierChild4" presStyleCnt="0"/>
      <dgm:spPr/>
    </dgm:pt>
    <dgm:pt modelId="{7A56E48E-7976-4F99-B908-630EC09C8636}" type="pres">
      <dgm:prSet presAssocID="{126E7334-B48E-4891-AEC1-F1AEF48E1B1E}" presName="hierChild5" presStyleCnt="0"/>
      <dgm:spPr/>
    </dgm:pt>
    <dgm:pt modelId="{9A592AAD-F757-43A1-B844-2321067CEEA0}" type="pres">
      <dgm:prSet presAssocID="{D7E4392E-54D0-4A98-9D7A-16FC8E4ED986}" presName="Name35" presStyleLbl="parChTrans1D2" presStyleIdx="1" presStyleCnt="4"/>
      <dgm:spPr/>
      <dgm:t>
        <a:bodyPr/>
        <a:lstStyle/>
        <a:p>
          <a:endParaRPr lang="en-US"/>
        </a:p>
      </dgm:t>
    </dgm:pt>
    <dgm:pt modelId="{0D74A8DF-0544-4DD0-B4EA-83DDD16A1E6E}" type="pres">
      <dgm:prSet presAssocID="{B07C4490-5922-4251-AF69-99161D6ED5BB}" presName="hierRoot2" presStyleCnt="0">
        <dgm:presLayoutVars>
          <dgm:hierBranch val="r"/>
        </dgm:presLayoutVars>
      </dgm:prSet>
      <dgm:spPr/>
    </dgm:pt>
    <dgm:pt modelId="{4FCA3824-2819-4EC9-AB57-70BF418D207B}" type="pres">
      <dgm:prSet presAssocID="{B07C4490-5922-4251-AF69-99161D6ED5BB}" presName="rootComposite" presStyleCnt="0"/>
      <dgm:spPr/>
    </dgm:pt>
    <dgm:pt modelId="{D9C61246-A0D2-4D10-86B4-5E33011F9028}" type="pres">
      <dgm:prSet presAssocID="{B07C4490-5922-4251-AF69-99161D6ED5B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74354-8A5E-4691-9BC3-CDFC8AA767EF}" type="pres">
      <dgm:prSet presAssocID="{B07C4490-5922-4251-AF69-99161D6ED5BB}" presName="rootConnector" presStyleLbl="node2" presStyleIdx="1" presStyleCnt="4"/>
      <dgm:spPr/>
      <dgm:t>
        <a:bodyPr/>
        <a:lstStyle/>
        <a:p>
          <a:endParaRPr lang="en-US"/>
        </a:p>
      </dgm:t>
    </dgm:pt>
    <dgm:pt modelId="{23FAE56C-CF9C-44EE-ACC5-F2E85DC42644}" type="pres">
      <dgm:prSet presAssocID="{B07C4490-5922-4251-AF69-99161D6ED5BB}" presName="hierChild4" presStyleCnt="0"/>
      <dgm:spPr/>
    </dgm:pt>
    <dgm:pt modelId="{01A362E3-BDB1-4D82-A9FC-47F7F03B9DCC}" type="pres">
      <dgm:prSet presAssocID="{B07C4490-5922-4251-AF69-99161D6ED5BB}" presName="hierChild5" presStyleCnt="0"/>
      <dgm:spPr/>
    </dgm:pt>
    <dgm:pt modelId="{2CF5C8F5-6D9A-4A3F-9786-EFB810D811D6}" type="pres">
      <dgm:prSet presAssocID="{8F1EFD52-669E-471E-84EB-986105F69439}" presName="Name35" presStyleLbl="parChTrans1D2" presStyleIdx="2" presStyleCnt="4"/>
      <dgm:spPr/>
      <dgm:t>
        <a:bodyPr/>
        <a:lstStyle/>
        <a:p>
          <a:endParaRPr lang="en-US"/>
        </a:p>
      </dgm:t>
    </dgm:pt>
    <dgm:pt modelId="{C503EF4D-19D1-4D52-8A9E-15E6E404EFBC}" type="pres">
      <dgm:prSet presAssocID="{36102CDA-964C-4E68-9846-478A96D8C243}" presName="hierRoot2" presStyleCnt="0">
        <dgm:presLayoutVars>
          <dgm:hierBranch val="r"/>
        </dgm:presLayoutVars>
      </dgm:prSet>
      <dgm:spPr/>
    </dgm:pt>
    <dgm:pt modelId="{7B83CCD8-339D-48E1-A5A4-F561A769D5F0}" type="pres">
      <dgm:prSet presAssocID="{36102CDA-964C-4E68-9846-478A96D8C243}" presName="rootComposite" presStyleCnt="0"/>
      <dgm:spPr/>
    </dgm:pt>
    <dgm:pt modelId="{E6704650-FF3D-4F15-8869-B7BF37D140DA}" type="pres">
      <dgm:prSet presAssocID="{36102CDA-964C-4E68-9846-478A96D8C24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FF392-0C21-4CBD-A916-716D9E51D8B2}" type="pres">
      <dgm:prSet presAssocID="{36102CDA-964C-4E68-9846-478A96D8C243}" presName="rootConnector" presStyleLbl="node2" presStyleIdx="2" presStyleCnt="4"/>
      <dgm:spPr/>
      <dgm:t>
        <a:bodyPr/>
        <a:lstStyle/>
        <a:p>
          <a:endParaRPr lang="en-US"/>
        </a:p>
      </dgm:t>
    </dgm:pt>
    <dgm:pt modelId="{EB2C31EA-BFE9-4BB6-9371-87816F021BD5}" type="pres">
      <dgm:prSet presAssocID="{36102CDA-964C-4E68-9846-478A96D8C243}" presName="hierChild4" presStyleCnt="0"/>
      <dgm:spPr/>
    </dgm:pt>
    <dgm:pt modelId="{B8645ABD-F358-44BB-B7A8-F75927694280}" type="pres">
      <dgm:prSet presAssocID="{36102CDA-964C-4E68-9846-478A96D8C243}" presName="hierChild5" presStyleCnt="0"/>
      <dgm:spPr/>
    </dgm:pt>
    <dgm:pt modelId="{6CCB559C-6F8B-448B-B4B2-B1693DE18E03}" type="pres">
      <dgm:prSet presAssocID="{CF0A3ECE-337F-4A39-B384-DFB999005093}" presName="Name35" presStyleLbl="parChTrans1D2" presStyleIdx="3" presStyleCnt="4"/>
      <dgm:spPr/>
      <dgm:t>
        <a:bodyPr/>
        <a:lstStyle/>
        <a:p>
          <a:endParaRPr lang="en-US"/>
        </a:p>
      </dgm:t>
    </dgm:pt>
    <dgm:pt modelId="{11854E12-82DF-40C2-B457-86C2D4C219A7}" type="pres">
      <dgm:prSet presAssocID="{15922CC8-8625-44A0-9256-73443DDA5E0A}" presName="hierRoot2" presStyleCnt="0">
        <dgm:presLayoutVars>
          <dgm:hierBranch val="r"/>
        </dgm:presLayoutVars>
      </dgm:prSet>
      <dgm:spPr/>
    </dgm:pt>
    <dgm:pt modelId="{119C8D40-8FEB-4653-B8DE-2A151AD53C6D}" type="pres">
      <dgm:prSet presAssocID="{15922CC8-8625-44A0-9256-73443DDA5E0A}" presName="rootComposite" presStyleCnt="0"/>
      <dgm:spPr/>
    </dgm:pt>
    <dgm:pt modelId="{455AFF97-F824-4394-B996-3B33BA1C5244}" type="pres">
      <dgm:prSet presAssocID="{15922CC8-8625-44A0-9256-73443DDA5E0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44A394-456F-4F58-A3B5-095DC85B123C}" type="pres">
      <dgm:prSet presAssocID="{15922CC8-8625-44A0-9256-73443DDA5E0A}" presName="rootConnector" presStyleLbl="node2" presStyleIdx="3" presStyleCnt="4"/>
      <dgm:spPr/>
      <dgm:t>
        <a:bodyPr/>
        <a:lstStyle/>
        <a:p>
          <a:endParaRPr lang="en-US"/>
        </a:p>
      </dgm:t>
    </dgm:pt>
    <dgm:pt modelId="{6D1C9FE9-5FB1-40A7-981E-0B526FCAEF04}" type="pres">
      <dgm:prSet presAssocID="{15922CC8-8625-44A0-9256-73443DDA5E0A}" presName="hierChild4" presStyleCnt="0"/>
      <dgm:spPr/>
    </dgm:pt>
    <dgm:pt modelId="{8DBFA1FC-3F42-42E3-9791-B305EC5FB86E}" type="pres">
      <dgm:prSet presAssocID="{15922CC8-8625-44A0-9256-73443DDA5E0A}" presName="hierChild5" presStyleCnt="0"/>
      <dgm:spPr/>
    </dgm:pt>
    <dgm:pt modelId="{45CB1B7E-5F78-4CDB-BA8F-BEF6A9E5DCFA}" type="pres">
      <dgm:prSet presAssocID="{0D864CD3-BE31-4DA3-9A1F-7C2E0E5627F2}" presName="hierChild3" presStyleCnt="0"/>
      <dgm:spPr/>
    </dgm:pt>
  </dgm:ptLst>
  <dgm:cxnLst>
    <dgm:cxn modelId="{09B25459-5663-4C7C-965D-3847692CA677}" type="presOf" srcId="{126E7334-B48E-4891-AEC1-F1AEF48E1B1E}" destId="{64D15DA6-26F2-4359-A9FE-E1A3F09CEBED}" srcOrd="1" destOrd="0" presId="urn:microsoft.com/office/officeart/2005/8/layout/orgChart1"/>
    <dgm:cxn modelId="{CA940A37-CADD-4B98-871F-7EC2C90761D0}" type="presOf" srcId="{788EFE8E-DE10-4405-8D66-4A746D34E587}" destId="{F7E98517-D002-4DF2-8605-BD305D35F8D7}" srcOrd="0" destOrd="0" presId="urn:microsoft.com/office/officeart/2005/8/layout/orgChart1"/>
    <dgm:cxn modelId="{D38D5297-4F34-442A-9D45-15C8AE0A83AC}" type="presOf" srcId="{36102CDA-964C-4E68-9846-478A96D8C243}" destId="{E6704650-FF3D-4F15-8869-B7BF37D140DA}" srcOrd="0" destOrd="0" presId="urn:microsoft.com/office/officeart/2005/8/layout/orgChart1"/>
    <dgm:cxn modelId="{7BE894EC-E579-40F9-8FC7-9A50CC341637}" srcId="{90C02FAD-2546-4FCE-88BC-D7E22774981A}" destId="{0D864CD3-BE31-4DA3-9A1F-7C2E0E5627F2}" srcOrd="0" destOrd="0" parTransId="{BEF8660C-9C30-4690-916D-6C14C77FBE48}" sibTransId="{CB5AF90D-3510-4A1A-A1F7-2AB857B9E6D1}"/>
    <dgm:cxn modelId="{ECB6B78A-E224-4954-8ED4-A973C5492D10}" type="presOf" srcId="{36102CDA-964C-4E68-9846-478A96D8C243}" destId="{EEBFF392-0C21-4CBD-A916-716D9E51D8B2}" srcOrd="1" destOrd="0" presId="urn:microsoft.com/office/officeart/2005/8/layout/orgChart1"/>
    <dgm:cxn modelId="{A9D13705-1F73-4892-9B67-C56E7B3D44B8}" type="presOf" srcId="{15922CC8-8625-44A0-9256-73443DDA5E0A}" destId="{455AFF97-F824-4394-B996-3B33BA1C5244}" srcOrd="0" destOrd="0" presId="urn:microsoft.com/office/officeart/2005/8/layout/orgChart1"/>
    <dgm:cxn modelId="{84F7E48E-FC81-401B-8E93-1C6495E374A1}" srcId="{0D864CD3-BE31-4DA3-9A1F-7C2E0E5627F2}" destId="{126E7334-B48E-4891-AEC1-F1AEF48E1B1E}" srcOrd="0" destOrd="0" parTransId="{788EFE8E-DE10-4405-8D66-4A746D34E587}" sibTransId="{A50C2F20-A427-4C43-B2FB-BB6C93C9415D}"/>
    <dgm:cxn modelId="{CABA1E16-259D-4CDE-93B7-87DEECC277AD}" type="presOf" srcId="{126E7334-B48E-4891-AEC1-F1AEF48E1B1E}" destId="{105F722E-05F8-4745-ADB1-F2F006C47223}" srcOrd="0" destOrd="0" presId="urn:microsoft.com/office/officeart/2005/8/layout/orgChart1"/>
    <dgm:cxn modelId="{98CAADD1-D65D-468B-AFE8-CD8D748E98E1}" type="presOf" srcId="{B07C4490-5922-4251-AF69-99161D6ED5BB}" destId="{D9C61246-A0D2-4D10-86B4-5E33011F9028}" srcOrd="0" destOrd="0" presId="urn:microsoft.com/office/officeart/2005/8/layout/orgChart1"/>
    <dgm:cxn modelId="{0250BAC4-4C66-40A3-8DA6-F8B17D3BDA41}" srcId="{0D864CD3-BE31-4DA3-9A1F-7C2E0E5627F2}" destId="{36102CDA-964C-4E68-9846-478A96D8C243}" srcOrd="2" destOrd="0" parTransId="{8F1EFD52-669E-471E-84EB-986105F69439}" sibTransId="{B50ADCFE-B861-46F3-A114-8DAA5D41D862}"/>
    <dgm:cxn modelId="{6BDD2CD8-0B12-423D-9B93-944E6EB47026}" srcId="{0D864CD3-BE31-4DA3-9A1F-7C2E0E5627F2}" destId="{B07C4490-5922-4251-AF69-99161D6ED5BB}" srcOrd="1" destOrd="0" parTransId="{D7E4392E-54D0-4A98-9D7A-16FC8E4ED986}" sibTransId="{77CE7B66-5BBF-473B-AA40-4D6EE6C65681}"/>
    <dgm:cxn modelId="{5863EC6B-2C53-430A-879D-FDB19700D209}" type="presOf" srcId="{15922CC8-8625-44A0-9256-73443DDA5E0A}" destId="{9A44A394-456F-4F58-A3B5-095DC85B123C}" srcOrd="1" destOrd="0" presId="urn:microsoft.com/office/officeart/2005/8/layout/orgChart1"/>
    <dgm:cxn modelId="{D7155E97-769E-4CAA-9F40-7BB26A67CE6A}" type="presOf" srcId="{8F1EFD52-669E-471E-84EB-986105F69439}" destId="{2CF5C8F5-6D9A-4A3F-9786-EFB810D811D6}" srcOrd="0" destOrd="0" presId="urn:microsoft.com/office/officeart/2005/8/layout/orgChart1"/>
    <dgm:cxn modelId="{254DE712-46E8-400A-B52F-020840429F30}" type="presOf" srcId="{D7E4392E-54D0-4A98-9D7A-16FC8E4ED986}" destId="{9A592AAD-F757-43A1-B844-2321067CEEA0}" srcOrd="0" destOrd="0" presId="urn:microsoft.com/office/officeart/2005/8/layout/orgChart1"/>
    <dgm:cxn modelId="{707DDF89-91E7-429C-8092-EEDB698A96C4}" type="presOf" srcId="{CF0A3ECE-337F-4A39-B384-DFB999005093}" destId="{6CCB559C-6F8B-448B-B4B2-B1693DE18E03}" srcOrd="0" destOrd="0" presId="urn:microsoft.com/office/officeart/2005/8/layout/orgChart1"/>
    <dgm:cxn modelId="{186A2BC5-5CAA-4B0D-8E3B-02B510645EEE}" type="presOf" srcId="{B07C4490-5922-4251-AF69-99161D6ED5BB}" destId="{83374354-8A5E-4691-9BC3-CDFC8AA767EF}" srcOrd="1" destOrd="0" presId="urn:microsoft.com/office/officeart/2005/8/layout/orgChart1"/>
    <dgm:cxn modelId="{19CCF523-AF8A-4C7E-9A97-37592D5A3022}" type="presOf" srcId="{0D864CD3-BE31-4DA3-9A1F-7C2E0E5627F2}" destId="{9EC6ACCE-29D4-4221-B8BE-7AE5E01BC5A4}" srcOrd="1" destOrd="0" presId="urn:microsoft.com/office/officeart/2005/8/layout/orgChart1"/>
    <dgm:cxn modelId="{2A98B5B8-2CCF-45DF-ADCF-37969AEC2BC2}" srcId="{0D864CD3-BE31-4DA3-9A1F-7C2E0E5627F2}" destId="{15922CC8-8625-44A0-9256-73443DDA5E0A}" srcOrd="3" destOrd="0" parTransId="{CF0A3ECE-337F-4A39-B384-DFB999005093}" sibTransId="{403FED28-1DA5-448A-B2F9-B7A638453BE1}"/>
    <dgm:cxn modelId="{B738A09D-DF80-4045-899F-518A12E2D434}" type="presOf" srcId="{0D864CD3-BE31-4DA3-9A1F-7C2E0E5627F2}" destId="{0CBF0D5B-332A-4C9D-A0C1-37AC7FCA91EE}" srcOrd="0" destOrd="0" presId="urn:microsoft.com/office/officeart/2005/8/layout/orgChart1"/>
    <dgm:cxn modelId="{8AD97BFF-4AA9-4A73-B5F9-562EA77E172E}" type="presOf" srcId="{90C02FAD-2546-4FCE-88BC-D7E22774981A}" destId="{DADB7D71-A6E2-49C3-92AE-7F7AD9C6DB24}" srcOrd="0" destOrd="0" presId="urn:microsoft.com/office/officeart/2005/8/layout/orgChart1"/>
    <dgm:cxn modelId="{A7560BB7-32A1-41BA-98B0-A6E2E7477826}" type="presParOf" srcId="{DADB7D71-A6E2-49C3-92AE-7F7AD9C6DB24}" destId="{A0ACA6FB-9BF4-4470-908B-A86BC8445C16}" srcOrd="0" destOrd="0" presId="urn:microsoft.com/office/officeart/2005/8/layout/orgChart1"/>
    <dgm:cxn modelId="{E17BE193-6A12-4E57-B9D1-67C74580628F}" type="presParOf" srcId="{A0ACA6FB-9BF4-4470-908B-A86BC8445C16}" destId="{B3EE8EEB-E80A-4F18-92A0-E34333EC490E}" srcOrd="0" destOrd="0" presId="urn:microsoft.com/office/officeart/2005/8/layout/orgChart1"/>
    <dgm:cxn modelId="{6D9523B9-3988-4C56-B094-4BD2241CB0C8}" type="presParOf" srcId="{B3EE8EEB-E80A-4F18-92A0-E34333EC490E}" destId="{0CBF0D5B-332A-4C9D-A0C1-37AC7FCA91EE}" srcOrd="0" destOrd="0" presId="urn:microsoft.com/office/officeart/2005/8/layout/orgChart1"/>
    <dgm:cxn modelId="{5145A3D4-57AF-41EB-A1A7-AD7F685834B9}" type="presParOf" srcId="{B3EE8EEB-E80A-4F18-92A0-E34333EC490E}" destId="{9EC6ACCE-29D4-4221-B8BE-7AE5E01BC5A4}" srcOrd="1" destOrd="0" presId="urn:microsoft.com/office/officeart/2005/8/layout/orgChart1"/>
    <dgm:cxn modelId="{00DC2E79-D92B-4B75-AC86-A2F5D0A88AC9}" type="presParOf" srcId="{A0ACA6FB-9BF4-4470-908B-A86BC8445C16}" destId="{C2479E51-121C-4449-8D56-2D5DD6412B0B}" srcOrd="1" destOrd="0" presId="urn:microsoft.com/office/officeart/2005/8/layout/orgChart1"/>
    <dgm:cxn modelId="{B6722F79-EB02-43A9-BFCC-315A235E724F}" type="presParOf" srcId="{C2479E51-121C-4449-8D56-2D5DD6412B0B}" destId="{F7E98517-D002-4DF2-8605-BD305D35F8D7}" srcOrd="0" destOrd="0" presId="urn:microsoft.com/office/officeart/2005/8/layout/orgChart1"/>
    <dgm:cxn modelId="{98F24824-CF6A-4DEB-86BC-55FB0B073F3D}" type="presParOf" srcId="{C2479E51-121C-4449-8D56-2D5DD6412B0B}" destId="{B093F9E5-F4E5-4D57-8506-6FA55F67596B}" srcOrd="1" destOrd="0" presId="urn:microsoft.com/office/officeart/2005/8/layout/orgChart1"/>
    <dgm:cxn modelId="{C1908D5D-E767-43CC-8BAB-FCDCB0A8B584}" type="presParOf" srcId="{B093F9E5-F4E5-4D57-8506-6FA55F67596B}" destId="{F4C7C92A-1393-4897-AB44-01EBC5C20D0F}" srcOrd="0" destOrd="0" presId="urn:microsoft.com/office/officeart/2005/8/layout/orgChart1"/>
    <dgm:cxn modelId="{E5B44148-85C9-4D6B-9756-6571B8226284}" type="presParOf" srcId="{F4C7C92A-1393-4897-AB44-01EBC5C20D0F}" destId="{105F722E-05F8-4745-ADB1-F2F006C47223}" srcOrd="0" destOrd="0" presId="urn:microsoft.com/office/officeart/2005/8/layout/orgChart1"/>
    <dgm:cxn modelId="{A818574F-EB55-47D0-8C49-427043B29AF9}" type="presParOf" srcId="{F4C7C92A-1393-4897-AB44-01EBC5C20D0F}" destId="{64D15DA6-26F2-4359-A9FE-E1A3F09CEBED}" srcOrd="1" destOrd="0" presId="urn:microsoft.com/office/officeart/2005/8/layout/orgChart1"/>
    <dgm:cxn modelId="{65CF9C23-1827-41C2-88BB-97D0F15D5D75}" type="presParOf" srcId="{B093F9E5-F4E5-4D57-8506-6FA55F67596B}" destId="{E47ACF97-4947-4E8D-90DF-4EEA50CC84FA}" srcOrd="1" destOrd="0" presId="urn:microsoft.com/office/officeart/2005/8/layout/orgChart1"/>
    <dgm:cxn modelId="{BABF391C-411B-46B4-B1B4-AA12CAEF21DA}" type="presParOf" srcId="{B093F9E5-F4E5-4D57-8506-6FA55F67596B}" destId="{7A56E48E-7976-4F99-B908-630EC09C8636}" srcOrd="2" destOrd="0" presId="urn:microsoft.com/office/officeart/2005/8/layout/orgChart1"/>
    <dgm:cxn modelId="{C0BDB28F-0EAE-4D10-BCEF-0BB727C7FF7B}" type="presParOf" srcId="{C2479E51-121C-4449-8D56-2D5DD6412B0B}" destId="{9A592AAD-F757-43A1-B844-2321067CEEA0}" srcOrd="2" destOrd="0" presId="urn:microsoft.com/office/officeart/2005/8/layout/orgChart1"/>
    <dgm:cxn modelId="{D653D436-D28B-4D3C-977E-40DE39CA9D05}" type="presParOf" srcId="{C2479E51-121C-4449-8D56-2D5DD6412B0B}" destId="{0D74A8DF-0544-4DD0-B4EA-83DDD16A1E6E}" srcOrd="3" destOrd="0" presId="urn:microsoft.com/office/officeart/2005/8/layout/orgChart1"/>
    <dgm:cxn modelId="{0C38E5F9-14BB-4564-8247-3F6D9B13DB7E}" type="presParOf" srcId="{0D74A8DF-0544-4DD0-B4EA-83DDD16A1E6E}" destId="{4FCA3824-2819-4EC9-AB57-70BF418D207B}" srcOrd="0" destOrd="0" presId="urn:microsoft.com/office/officeart/2005/8/layout/orgChart1"/>
    <dgm:cxn modelId="{21CA43D8-B0C0-4D19-A760-F7E75788A72F}" type="presParOf" srcId="{4FCA3824-2819-4EC9-AB57-70BF418D207B}" destId="{D9C61246-A0D2-4D10-86B4-5E33011F9028}" srcOrd="0" destOrd="0" presId="urn:microsoft.com/office/officeart/2005/8/layout/orgChart1"/>
    <dgm:cxn modelId="{383C6297-EB49-437D-96C2-CC1578A90A08}" type="presParOf" srcId="{4FCA3824-2819-4EC9-AB57-70BF418D207B}" destId="{83374354-8A5E-4691-9BC3-CDFC8AA767EF}" srcOrd="1" destOrd="0" presId="urn:microsoft.com/office/officeart/2005/8/layout/orgChart1"/>
    <dgm:cxn modelId="{AD36D979-018D-4683-A239-1B6761463F83}" type="presParOf" srcId="{0D74A8DF-0544-4DD0-B4EA-83DDD16A1E6E}" destId="{23FAE56C-CF9C-44EE-ACC5-F2E85DC42644}" srcOrd="1" destOrd="0" presId="urn:microsoft.com/office/officeart/2005/8/layout/orgChart1"/>
    <dgm:cxn modelId="{42687CA3-14B4-4C31-A9DF-CEEB06AD2896}" type="presParOf" srcId="{0D74A8DF-0544-4DD0-B4EA-83DDD16A1E6E}" destId="{01A362E3-BDB1-4D82-A9FC-47F7F03B9DCC}" srcOrd="2" destOrd="0" presId="urn:microsoft.com/office/officeart/2005/8/layout/orgChart1"/>
    <dgm:cxn modelId="{4E60E480-4369-4040-98D4-D8FE605F912E}" type="presParOf" srcId="{C2479E51-121C-4449-8D56-2D5DD6412B0B}" destId="{2CF5C8F5-6D9A-4A3F-9786-EFB810D811D6}" srcOrd="4" destOrd="0" presId="urn:microsoft.com/office/officeart/2005/8/layout/orgChart1"/>
    <dgm:cxn modelId="{F96AEE21-3E9E-42CE-AE74-D65120ADA635}" type="presParOf" srcId="{C2479E51-121C-4449-8D56-2D5DD6412B0B}" destId="{C503EF4D-19D1-4D52-8A9E-15E6E404EFBC}" srcOrd="5" destOrd="0" presId="urn:microsoft.com/office/officeart/2005/8/layout/orgChart1"/>
    <dgm:cxn modelId="{55456A64-027F-4176-AB3E-B81DD4AE3222}" type="presParOf" srcId="{C503EF4D-19D1-4D52-8A9E-15E6E404EFBC}" destId="{7B83CCD8-339D-48E1-A5A4-F561A769D5F0}" srcOrd="0" destOrd="0" presId="urn:microsoft.com/office/officeart/2005/8/layout/orgChart1"/>
    <dgm:cxn modelId="{34065FCC-7940-4A51-9A36-B4BACD71939C}" type="presParOf" srcId="{7B83CCD8-339D-48E1-A5A4-F561A769D5F0}" destId="{E6704650-FF3D-4F15-8869-B7BF37D140DA}" srcOrd="0" destOrd="0" presId="urn:microsoft.com/office/officeart/2005/8/layout/orgChart1"/>
    <dgm:cxn modelId="{CDEAD8CE-92A9-47E7-BC77-F647479DF484}" type="presParOf" srcId="{7B83CCD8-339D-48E1-A5A4-F561A769D5F0}" destId="{EEBFF392-0C21-4CBD-A916-716D9E51D8B2}" srcOrd="1" destOrd="0" presId="urn:microsoft.com/office/officeart/2005/8/layout/orgChart1"/>
    <dgm:cxn modelId="{7F9CF40E-47DF-474E-8F68-E67FF4DCC4C7}" type="presParOf" srcId="{C503EF4D-19D1-4D52-8A9E-15E6E404EFBC}" destId="{EB2C31EA-BFE9-4BB6-9371-87816F021BD5}" srcOrd="1" destOrd="0" presId="urn:microsoft.com/office/officeart/2005/8/layout/orgChart1"/>
    <dgm:cxn modelId="{45650AE0-80D4-4832-875C-263A0956BFEF}" type="presParOf" srcId="{C503EF4D-19D1-4D52-8A9E-15E6E404EFBC}" destId="{B8645ABD-F358-44BB-B7A8-F75927694280}" srcOrd="2" destOrd="0" presId="urn:microsoft.com/office/officeart/2005/8/layout/orgChart1"/>
    <dgm:cxn modelId="{C6B813EA-355C-4FD1-819B-8649934B1B52}" type="presParOf" srcId="{C2479E51-121C-4449-8D56-2D5DD6412B0B}" destId="{6CCB559C-6F8B-448B-B4B2-B1693DE18E03}" srcOrd="6" destOrd="0" presId="urn:microsoft.com/office/officeart/2005/8/layout/orgChart1"/>
    <dgm:cxn modelId="{2951EEE4-D333-4426-AC0E-C9323DD422C1}" type="presParOf" srcId="{C2479E51-121C-4449-8D56-2D5DD6412B0B}" destId="{11854E12-82DF-40C2-B457-86C2D4C219A7}" srcOrd="7" destOrd="0" presId="urn:microsoft.com/office/officeart/2005/8/layout/orgChart1"/>
    <dgm:cxn modelId="{D8E9DCAC-C3A7-4F10-AF4D-B73E7FC683E1}" type="presParOf" srcId="{11854E12-82DF-40C2-B457-86C2D4C219A7}" destId="{119C8D40-8FEB-4653-B8DE-2A151AD53C6D}" srcOrd="0" destOrd="0" presId="urn:microsoft.com/office/officeart/2005/8/layout/orgChart1"/>
    <dgm:cxn modelId="{32FD1A96-FB88-41A7-ACA8-9F7F19C972D6}" type="presParOf" srcId="{119C8D40-8FEB-4653-B8DE-2A151AD53C6D}" destId="{455AFF97-F824-4394-B996-3B33BA1C5244}" srcOrd="0" destOrd="0" presId="urn:microsoft.com/office/officeart/2005/8/layout/orgChart1"/>
    <dgm:cxn modelId="{85A748DF-7E74-4182-B46F-E261EFD9FE7E}" type="presParOf" srcId="{119C8D40-8FEB-4653-B8DE-2A151AD53C6D}" destId="{9A44A394-456F-4F58-A3B5-095DC85B123C}" srcOrd="1" destOrd="0" presId="urn:microsoft.com/office/officeart/2005/8/layout/orgChart1"/>
    <dgm:cxn modelId="{3E06B961-4084-4827-A0E6-1E3257057160}" type="presParOf" srcId="{11854E12-82DF-40C2-B457-86C2D4C219A7}" destId="{6D1C9FE9-5FB1-40A7-981E-0B526FCAEF04}" srcOrd="1" destOrd="0" presId="urn:microsoft.com/office/officeart/2005/8/layout/orgChart1"/>
    <dgm:cxn modelId="{2EF77679-C046-4EAA-9ACF-DC8594F37294}" type="presParOf" srcId="{11854E12-82DF-40C2-B457-86C2D4C219A7}" destId="{8DBFA1FC-3F42-42E3-9791-B305EC5FB86E}" srcOrd="2" destOrd="0" presId="urn:microsoft.com/office/officeart/2005/8/layout/orgChart1"/>
    <dgm:cxn modelId="{2EC01BAF-9AA1-4354-A1DA-8546A18856AF}" type="presParOf" srcId="{A0ACA6FB-9BF4-4470-908B-A86BC8445C16}" destId="{45CB1B7E-5F78-4CDB-BA8F-BEF6A9E5DC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E27DBC-2B88-4E7D-AAD3-C00335E900EF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E14199-2ED0-4CB7-9A2E-F15CB5F881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C929-CB3F-4540-91E3-6673FFB13C75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C0B4-2795-4BD9-85AC-59C74FBF97A0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51E-2844-4FA0-9EE3-043E8C91325D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76828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984B-4694-452C-88A6-633A75A6C73A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D9C9-1372-4D23-B0A6-82B3D7DD39CE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9947-551F-4627-9C61-1ED7769C640B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ABE7-7A92-489B-8298-2D627B1C07BC}" type="datetime1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2D9-D70F-49F9-B669-6BBA308BCC05}" type="datetime1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061D-B647-449D-97BE-EA30D1535FA9}" type="datetime1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5E1-100B-4AB2-8021-1C6AD919A802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98DA-C7CD-434F-B00D-A51797A1371C}" type="datetime1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3150DA-DE6A-4B2C-99EE-4F5BF8818044}" type="datetime1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urance.ca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Seminario NAIC/ASSAL/SVS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Regulación &amp; Supervisión DE Conducta DE MERCADO</a:t>
            </a:r>
            <a:endParaRPr lang="es-CL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267200"/>
            <a:ext cx="25266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 smtClean="0">
                <a:solidFill>
                  <a:schemeClr val="bg1"/>
                </a:solidFill>
                <a:latin typeface="+mj-lt"/>
              </a:rPr>
              <a:t>Gestión </a:t>
            </a:r>
          </a:p>
          <a:p>
            <a:r>
              <a:rPr lang="es-CL" sz="4800" dirty="0" smtClean="0">
                <a:solidFill>
                  <a:schemeClr val="bg1"/>
                </a:solidFill>
                <a:latin typeface="+mj-lt"/>
              </a:rPr>
              <a:t>de Queja</a:t>
            </a:r>
            <a:endParaRPr lang="es-CL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1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OFICINA DE QUEJAS DE SALUD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863840" cy="4766772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19 </a:t>
            </a:r>
            <a:r>
              <a:rPr lang="es-CL" dirty="0"/>
              <a:t>empleados </a:t>
            </a:r>
            <a:r>
              <a:rPr lang="es-CL" dirty="0" smtClean="0"/>
              <a:t>gestionan todas las </a:t>
            </a:r>
            <a:r>
              <a:rPr lang="es-CL" dirty="0"/>
              <a:t>quejas escritas de consumidores </a:t>
            </a:r>
            <a:r>
              <a:rPr lang="es-CL" dirty="0" smtClean="0"/>
              <a:t>relativas </a:t>
            </a:r>
            <a:r>
              <a:rPr lang="es-CL" dirty="0"/>
              <a:t>a temas de </a:t>
            </a:r>
            <a:r>
              <a:rPr lang="es-CL" dirty="0" smtClean="0"/>
              <a:t>siniestros que involucran seguros de salud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Provee asistencia y </a:t>
            </a:r>
            <a:r>
              <a:rPr lang="es-CL" dirty="0" err="1" smtClean="0"/>
              <a:t>expertise</a:t>
            </a:r>
            <a:r>
              <a:rPr lang="es-CL" dirty="0" smtClean="0"/>
              <a:t> al responder preguntas generales </a:t>
            </a:r>
            <a:r>
              <a:rPr lang="es-CL" dirty="0"/>
              <a:t>sobre seguros de salud</a:t>
            </a:r>
            <a:endParaRPr lang="es-CL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Las quejas más comunes incluyen demoras en la gestión o en el pago, negación de siniestros – especialmente debido a falta de necesidad de atención médica y a la naturaleza experimental del tratamiento, bajo pago de siniestros, explicaciones confusas de como fueron calculados los beneficios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86600" cy="914400"/>
          </a:xfrm>
        </p:spPr>
        <p:txBody>
          <a:bodyPr/>
          <a:lstStyle/>
          <a:p>
            <a:pPr lvl="0"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L" altLang="en-US" cap="none" dirty="0" smtClean="0">
                <a:solidFill>
                  <a:srgbClr val="000000"/>
                </a:solidFill>
              </a:rPr>
              <a:t>OFICINA DE SERVICIOS DE </a:t>
            </a:r>
            <a:br>
              <a:rPr lang="es-CL" altLang="en-US" cap="none" dirty="0" smtClean="0">
                <a:solidFill>
                  <a:srgbClr val="000000"/>
                </a:solidFill>
              </a:rPr>
            </a:br>
            <a:r>
              <a:rPr lang="es-CL" altLang="en-US" cap="none" dirty="0" smtClean="0">
                <a:solidFill>
                  <a:srgbClr val="000000"/>
                </a:solidFill>
              </a:rPr>
              <a:t>CALIFICACIÓN  Y SUSCRIPCIÓN</a:t>
            </a:r>
            <a:endParaRPr lang="es-CL" altLang="en-US" cap="none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4495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23 empleados </a:t>
            </a:r>
            <a:r>
              <a:rPr lang="es-CL" dirty="0" smtClean="0"/>
              <a:t>gestionan </a:t>
            </a:r>
            <a:r>
              <a:rPr lang="es-CL" dirty="0"/>
              <a:t>quejas escritas de consumidores </a:t>
            </a:r>
            <a:r>
              <a:rPr lang="es-CL" dirty="0" smtClean="0"/>
              <a:t>relativas a todas las líneas de seguros contra compañías de seguros y agentes y corredores, tales como:</a:t>
            </a:r>
          </a:p>
          <a:p>
            <a:pPr marL="914400" lvl="1" indent="-457200"/>
            <a:r>
              <a:rPr lang="es-CL" sz="2600" dirty="0" smtClean="0"/>
              <a:t>Quejas de Calificación – costo del seguro</a:t>
            </a:r>
          </a:p>
          <a:p>
            <a:pPr marL="914400" lvl="1" indent="-457200"/>
            <a:r>
              <a:rPr lang="es-CL" sz="2600" dirty="0" smtClean="0"/>
              <a:t>Quejas de suscripción – cancelación, no-renovación, aceptabilidad</a:t>
            </a:r>
          </a:p>
          <a:p>
            <a:pPr marL="914400" lvl="1" indent="-457200"/>
            <a:r>
              <a:rPr lang="es-CL" sz="2600" dirty="0" smtClean="0"/>
              <a:t>Quejas sobre ventas y servicios </a:t>
            </a:r>
            <a:r>
              <a:rPr lang="es-CL" sz="2600" dirty="0"/>
              <a:t>– </a:t>
            </a:r>
            <a:r>
              <a:rPr lang="es-CL" sz="2600" dirty="0" smtClean="0"/>
              <a:t>problemas </a:t>
            </a:r>
            <a:r>
              <a:rPr lang="es-CL" sz="2600" dirty="0"/>
              <a:t>de facturación, </a:t>
            </a:r>
            <a:r>
              <a:rPr lang="es-CL" sz="2600" dirty="0" smtClean="0"/>
              <a:t>falla al procesar solicitud de cambios de pólizas, prácticas de ventas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pPr algn="ctr"/>
            <a:r>
              <a:rPr lang="es-CL" dirty="0" smtClean="0"/>
              <a:t>FUNCIONES ADICIONALES PARA TRAMITACIÓN DE QUEJAS </a:t>
            </a:r>
            <a:br>
              <a:rPr lang="es-CL" dirty="0" smtClean="0"/>
            </a:br>
            <a:r>
              <a:rPr lang="es-CL" dirty="0" smtClean="0"/>
              <a:t>POR PARTE DEL PERSONAL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6873240" cy="4267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Personal para centros </a:t>
            </a:r>
            <a:r>
              <a:rPr lang="es-CL" dirty="0"/>
              <a:t>de asistencia al consumidor </a:t>
            </a:r>
            <a:r>
              <a:rPr lang="es-CL" dirty="0" smtClean="0"/>
              <a:t>después de desastres naturales, tales como incendios forestales y terremotos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Ayudar </a:t>
            </a:r>
            <a:r>
              <a:rPr lang="es-CL" dirty="0" smtClean="0"/>
              <a:t>al desarrollo de </a:t>
            </a:r>
            <a:r>
              <a:rPr lang="es-CL" dirty="0"/>
              <a:t>materiales de educación </a:t>
            </a:r>
            <a:r>
              <a:rPr lang="es-CL" dirty="0" smtClean="0"/>
              <a:t>de seguros disponibles para el público general por parte del CDI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Actúa como recurso técnico para otras áreas del CDI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769832" y="1705598"/>
            <a:ext cx="5650992" cy="1207509"/>
          </a:xfrm>
        </p:spPr>
        <p:txBody>
          <a:bodyPr/>
          <a:lstStyle/>
          <a:p>
            <a:r>
              <a:rPr lang="es-CL" dirty="0" smtClean="0"/>
              <a:t>DESCRIPCIÓN GENERAL DE La GESTIÓN DEL PROCESO DE QUEJAS</a:t>
            </a:r>
            <a:endParaRPr lang="es-C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70560"/>
            <a:ext cx="7635240" cy="853440"/>
          </a:xfrm>
        </p:spPr>
        <p:txBody>
          <a:bodyPr/>
          <a:lstStyle/>
          <a:p>
            <a:r>
              <a:rPr lang="es-CL" dirty="0" smtClean="0"/>
              <a:t>ETAPA 1 – EL consumidor contacta AL cdi POR ayuda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16240" cy="441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consumidor llama a la línea de teléfono gratis del CDI; 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El consumidor </a:t>
            </a:r>
            <a:r>
              <a:rPr lang="es-CL" dirty="0" smtClean="0"/>
              <a:t>envía consulta vía “Contáctenos” en el sitio web del CDI en </a:t>
            </a:r>
            <a:r>
              <a:rPr lang="es-CL" dirty="0" smtClean="0">
                <a:hlinkClick r:id="rId2"/>
              </a:rPr>
              <a:t>www.insurance.ca.gov</a:t>
            </a:r>
            <a:r>
              <a:rPr lang="es-CL" dirty="0" smtClean="0"/>
              <a:t>; 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El consumidor </a:t>
            </a:r>
            <a:r>
              <a:rPr lang="es-CL" dirty="0" smtClean="0"/>
              <a:t>presenta un Formulario de Solicitud de Ayuda, que contiene los detalles de la queja.</a:t>
            </a:r>
          </a:p>
          <a:p>
            <a:r>
              <a:rPr lang="es-CL" sz="2000" dirty="0" smtClean="0"/>
              <a:t>	</a:t>
            </a:r>
          </a:p>
          <a:p>
            <a:r>
              <a:rPr lang="es-CL" sz="2000" dirty="0" smtClean="0"/>
              <a:t>	</a:t>
            </a:r>
            <a:r>
              <a:rPr lang="es-CL" sz="2600" dirty="0" smtClean="0"/>
              <a:t>Si las consultas no pueden ser respondidas por el teléfono y por el “contáctenos” sin requerir hechos adicionales e investigación, se le solicitará al consumidor que envíe un formulario de Solicitud de Asistencia (FSA).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15400" cy="609600"/>
          </a:xfrm>
        </p:spPr>
        <p:txBody>
          <a:bodyPr/>
          <a:lstStyle/>
          <a:p>
            <a:r>
              <a:rPr lang="es-CL" dirty="0" smtClean="0"/>
              <a:t>Formulario de solicitud de asistencia (</a:t>
            </a:r>
            <a:r>
              <a:rPr lang="es-CL" dirty="0" err="1" smtClean="0"/>
              <a:t>fsa</a:t>
            </a:r>
            <a:r>
              <a:rPr lang="es-CL" dirty="0" smtClean="0"/>
              <a:t>)</a:t>
            </a:r>
            <a:endParaRPr lang="es-CL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948228"/>
            <a:ext cx="71780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Recopila información de contacto para el </a:t>
            </a:r>
            <a:r>
              <a:rPr lang="es-CL" dirty="0" smtClean="0"/>
              <a:t>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Recopila información sobre el </a:t>
            </a:r>
            <a:r>
              <a:rPr lang="es-CL" dirty="0" smtClean="0"/>
              <a:t>problema o cuestión del 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Recopila información sobre la compañía de seguros o </a:t>
            </a:r>
            <a:r>
              <a:rPr lang="es-CL" dirty="0" smtClean="0"/>
              <a:t>agente/corredor </a:t>
            </a:r>
            <a:r>
              <a:rPr lang="es-CL" dirty="0"/>
              <a:t>implicado</a:t>
            </a:r>
            <a:endParaRPr lang="es-CL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/>
              <a:t>Recopila información de identificación, como número de póliza o número de </a:t>
            </a:r>
            <a:r>
              <a:rPr lang="es-CL" dirty="0" smtClean="0"/>
              <a:t>siniestro</a:t>
            </a:r>
            <a:endParaRPr lang="es-C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r>
              <a:rPr lang="es-CL" dirty="0" smtClean="0"/>
              <a:t>ETAPA 2 – CDI RECONOCE EL contacto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711440" cy="47667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Formularios (FSA) son revisados y asignados a la oficina apropiada dependiendo del tema, si es que está bajo la jurisdicción del CDI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Si está bajo la autoridad de otra agencia, se deriva el asunto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CDI envía al consumidor un carta de acuso de recibo señalando al consumidor lo que puede esperar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personal asignado contacta al consumidor si se necesitan detalles adicionales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1066800"/>
          </a:xfrm>
        </p:spPr>
        <p:txBody>
          <a:bodyPr/>
          <a:lstStyle/>
          <a:p>
            <a:r>
              <a:rPr lang="es-CL" dirty="0" smtClean="0"/>
              <a:t>ETAPA 3 – CDI contacta A LA compañía DE SEGUROS 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3962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CDI envía copia de la queja a la compañía de seguros, agente o corredor y exige una respuesta detallada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CDI solicita a la compañía que entregue copia completa del archivo de la suscripción o del siniestro presentado para que las respuestas puedan ser verificadas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762000"/>
          </a:xfrm>
        </p:spPr>
        <p:txBody>
          <a:bodyPr/>
          <a:lstStyle/>
          <a:p>
            <a:r>
              <a:rPr lang="es-CL" dirty="0" smtClean="0"/>
              <a:t>Etapa 4 - investigación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81628"/>
            <a:ext cx="7863840" cy="47667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CDI analiza la respuesta de la compañía de seguros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La información entregada es revisada para verificar cumplimiento con las leyes y regulaciones, </a:t>
            </a:r>
            <a:r>
              <a:rPr lang="es-CL" dirty="0"/>
              <a:t>y</a:t>
            </a:r>
            <a:r>
              <a:rPr lang="es-CL" dirty="0" smtClean="0"/>
              <a:t> disposiciones de la póliza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Una revisión regulatoria es llevada a cabo para determinar si la compañía violó las leyes de California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CDI determina si la compañía gestion</a:t>
            </a:r>
            <a:r>
              <a:rPr lang="es-CL" dirty="0"/>
              <a:t>ó</a:t>
            </a:r>
            <a:r>
              <a:rPr lang="es-CL" dirty="0" smtClean="0"/>
              <a:t> apropiadamente la situación del consumidor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r>
              <a:rPr lang="es-CL" dirty="0" smtClean="0"/>
              <a:t>etapa 5 – resolución de queja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406640" cy="4495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CDI se comunica con la compañía de seguros para obtener una solución para el consumidor si la compañía no ha actuado apropiadamente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consumidor es notificado del resultado de la investigación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La </a:t>
            </a:r>
            <a:r>
              <a:rPr lang="es-CL" dirty="0"/>
              <a:t>compañía de seguros </a:t>
            </a:r>
            <a:r>
              <a:rPr lang="es-CL" dirty="0" smtClean="0"/>
              <a:t>es notificada por escrito del resultado de la queja – justificada, no justificada, cuestión del hecho – y de violaciones </a:t>
            </a:r>
            <a:r>
              <a:rPr lang="es-CL" dirty="0"/>
              <a:t>a</a:t>
            </a:r>
            <a:r>
              <a:rPr lang="es-CL" dirty="0" smtClean="0"/>
              <a:t> la ley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s-CL" dirty="0" smtClean="0"/>
              <a:t>Gestión DE QUEJA</a:t>
            </a:r>
            <a:endParaRPr lang="es-C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254240" cy="4495800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Revisaremos los siguientes puntos</a:t>
            </a:r>
            <a:r>
              <a:rPr lang="es-CL" b="0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Tramitación de la queja como </a:t>
            </a:r>
            <a:r>
              <a:rPr lang="es-CL" sz="2600" b="0" dirty="0" smtClean="0"/>
              <a:t>Elemento Clave de la Protección al 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Estructura de agencia para esta función (usando como ejemplo el Departamento de Seguros de California- CDI por sus siglas en inglés)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Descripción general del proceso en California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Como usamos la información de queja del consumidor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Descripción general </a:t>
            </a:r>
            <a:r>
              <a:rPr lang="es-CL" sz="2600" dirty="0" smtClean="0"/>
              <a:t>de nuestros resultados para 2012 – 2013</a:t>
            </a:r>
            <a:endParaRPr lang="es-CL" sz="2600" b="0" dirty="0" smtClean="0"/>
          </a:p>
          <a:p>
            <a:endParaRPr lang="en-US" sz="2400" b="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1066800"/>
          </a:xfrm>
        </p:spPr>
        <p:txBody>
          <a:bodyPr/>
          <a:lstStyle/>
          <a:p>
            <a:r>
              <a:rPr lang="es-CL" dirty="0" smtClean="0"/>
              <a:t>ETAPA 6 </a:t>
            </a:r>
            <a:r>
              <a:rPr lang="es-CL" dirty="0"/>
              <a:t>– Seguimiento de los progresos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y </a:t>
            </a:r>
            <a:r>
              <a:rPr lang="es-CL" dirty="0"/>
              <a:t>resultados </a:t>
            </a:r>
            <a:r>
              <a:rPr lang="es-CL" dirty="0" smtClean="0"/>
              <a:t>– Un proceso CONTÍNUO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940040" cy="4419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Se usa la aplicación del software Oracle para hacer seguimiento a las quejas desde su recepción hasta la resolución final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Personal asignado actualiza registros a medida que el trabajo prosigue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El sistema ayuda a la gerencia a analizar el período de tiempo necesario para resolver y cerrar las quejas, e identificar áreas a mejorar 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r>
              <a:rPr lang="es-CL" dirty="0" smtClean="0"/>
              <a:t>ETAPA 7 – SEGUIMIENTO DE CONTACTO con el CONSUMIDOR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40664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Encuestas de satisfacción del consumidor son enviadas después que el caso de queja es cerrada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Los resultados son tabulados y analizados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Usado por la gerencia del CDI para identificar necesidad de capacitación del personal o para procesos de mejora en general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Actuales índices de satisfacción, basados en encuestas entrantes es del 66%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r>
              <a:rPr lang="es-CL" dirty="0" smtClean="0"/>
              <a:t>ETAPA 8 – otros usos PARA LA      información DE QUEJA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1752600"/>
            <a:ext cx="7825740" cy="42672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u="sng" dirty="0" smtClean="0"/>
              <a:t>Estudio Anual de Queja del Consumidor</a:t>
            </a:r>
            <a:r>
              <a:rPr lang="es-CL" dirty="0" smtClean="0"/>
              <a:t> – publicado en el sitio web; entrega información sobre el número de quejas justificadas para el año por compañía, y permite a los consumidores comparar el desempeño entre compañías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u="sng" dirty="0" smtClean="0"/>
              <a:t>Análisis de Mercado</a:t>
            </a:r>
            <a:r>
              <a:rPr lang="es-CL" dirty="0" smtClean="0"/>
              <a:t> – Datos de Quejas</a:t>
            </a:r>
            <a:r>
              <a:rPr lang="es-CL" dirty="0"/>
              <a:t>, </a:t>
            </a:r>
            <a:r>
              <a:rPr lang="es-CL" dirty="0" smtClean="0"/>
              <a:t>patrones </a:t>
            </a:r>
            <a:r>
              <a:rPr lang="es-CL" dirty="0"/>
              <a:t>y tendencias analizadas </a:t>
            </a:r>
            <a:r>
              <a:rPr lang="es-CL" dirty="0" smtClean="0"/>
              <a:t>y utilizadas por el CDI para ayudar a priorizar a las compañías para llevar a cabo los exámenes de conducta de mercado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9575" y="1840402"/>
            <a:ext cx="5236803" cy="1388524"/>
          </a:xfrm>
        </p:spPr>
        <p:txBody>
          <a:bodyPr/>
          <a:lstStyle/>
          <a:p>
            <a:r>
              <a:rPr lang="es-CL" dirty="0" smtClean="0"/>
              <a:t>cuantificando el impacto de la función de ayuda del CDI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05200" cy="3657600"/>
          </a:xfrm>
          <a:ln w="381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s-CL" dirty="0" smtClean="0"/>
              <a:t>2012</a:t>
            </a:r>
          </a:p>
          <a:p>
            <a:r>
              <a:rPr lang="es-CL" sz="2200" dirty="0" smtClean="0"/>
              <a:t>Llamadas recibidas – 169.775</a:t>
            </a:r>
          </a:p>
          <a:p>
            <a:r>
              <a:rPr lang="es-CL" sz="2200" dirty="0" smtClean="0"/>
              <a:t>Casos de queja abiertos    – 34.554</a:t>
            </a:r>
          </a:p>
          <a:p>
            <a:r>
              <a:rPr lang="es-CL" sz="2200" dirty="0"/>
              <a:t>Casos de </a:t>
            </a:r>
            <a:r>
              <a:rPr lang="es-CL" sz="2200" dirty="0" smtClean="0"/>
              <a:t>queja cerrados      – 33.643</a:t>
            </a:r>
          </a:p>
          <a:p>
            <a:r>
              <a:rPr lang="es-CL" sz="2200" dirty="0" smtClean="0"/>
              <a:t>Dólares recuperados para consumidores – US$55.069.451</a:t>
            </a:r>
            <a:endParaRPr lang="es-CL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505200" cy="3657600"/>
          </a:xfrm>
          <a:ln w="381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2013</a:t>
            </a:r>
          </a:p>
          <a:p>
            <a:r>
              <a:rPr lang="es-CL" sz="2200" dirty="0"/>
              <a:t>Llamadas recibidas</a:t>
            </a:r>
            <a:r>
              <a:rPr lang="en-US" sz="2200" dirty="0" smtClean="0"/>
              <a:t> – 167.448</a:t>
            </a:r>
          </a:p>
          <a:p>
            <a:r>
              <a:rPr lang="es-CL" sz="2200" dirty="0"/>
              <a:t>Casos de </a:t>
            </a:r>
            <a:r>
              <a:rPr lang="es-CL" sz="2200" dirty="0" smtClean="0"/>
              <a:t>queja abiertos</a:t>
            </a:r>
            <a:r>
              <a:rPr lang="en-US" sz="2200" dirty="0" smtClean="0"/>
              <a:t>    – 36.559</a:t>
            </a:r>
          </a:p>
          <a:p>
            <a:r>
              <a:rPr lang="es-CL" sz="2200" dirty="0"/>
              <a:t>Casos de </a:t>
            </a:r>
            <a:r>
              <a:rPr lang="es-CL" sz="2200" dirty="0" smtClean="0"/>
              <a:t>queja cerrados</a:t>
            </a:r>
            <a:r>
              <a:rPr lang="en-US" sz="2200" dirty="0" smtClean="0"/>
              <a:t>      – 37.126</a:t>
            </a:r>
          </a:p>
          <a:p>
            <a:r>
              <a:rPr lang="es-CL" sz="2200" dirty="0"/>
              <a:t>Dólares recuperados para consumidores</a:t>
            </a:r>
            <a:r>
              <a:rPr lang="en-US" sz="2200" dirty="0" smtClean="0"/>
              <a:t> </a:t>
            </a:r>
            <a:r>
              <a:rPr lang="en-US" sz="2200" dirty="0"/>
              <a:t>– </a:t>
            </a:r>
            <a:r>
              <a:rPr lang="en-US" sz="2200" dirty="0" smtClean="0"/>
              <a:t>US$55.722.140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2012 and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s-CL" sz="3200" dirty="0" smtClean="0">
                <a:latin typeface="Franklin Gothic Medium" panose="020B0603020102020204" pitchFamily="34" charset="0"/>
              </a:rPr>
              <a:t>PREGUNTAS/COMENTARIOS</a:t>
            </a:r>
            <a:endParaRPr lang="es-CL" sz="32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Gestión de queja - Elemento Clave de la Protección al Consumidor</a:t>
            </a:r>
            <a:endParaRPr lang="es-C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r>
              <a:rPr lang="es-CL" dirty="0" smtClean="0"/>
              <a:t>Focalizándose En los consumidores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4648200"/>
          </a:xfrm>
        </p:spPr>
        <p:txBody>
          <a:bodyPr/>
          <a:lstStyle/>
          <a:p>
            <a:endParaRPr lang="en-US" sz="1000" u="sng" dirty="0" smtClean="0"/>
          </a:p>
          <a:p>
            <a:r>
              <a:rPr lang="es-CL" u="sng" dirty="0" smtClean="0"/>
              <a:t>Declaración de la Misión de CDI</a:t>
            </a:r>
            <a:r>
              <a:rPr lang="es-CL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Actuamos </a:t>
            </a:r>
            <a:r>
              <a:rPr lang="es-CL" sz="2600" dirty="0"/>
              <a:t>para asegurar mercados vibrantes en </a:t>
            </a:r>
            <a:r>
              <a:rPr lang="es-CL" sz="2600" dirty="0" smtClean="0"/>
              <a:t>los cuales </a:t>
            </a:r>
            <a:r>
              <a:rPr lang="es-CL" sz="2600" dirty="0"/>
              <a:t>las aseguradoras cumplan sus promesas y </a:t>
            </a:r>
            <a:r>
              <a:rPr lang="es-CL" sz="2600" dirty="0" smtClean="0"/>
              <a:t>donde la salud y la </a:t>
            </a:r>
            <a:r>
              <a:rPr lang="es-CL" sz="2600" dirty="0"/>
              <a:t>seguridad económica de las personas, </a:t>
            </a:r>
            <a:r>
              <a:rPr lang="es-CL" sz="2600" dirty="0" smtClean="0"/>
              <a:t>de las </a:t>
            </a:r>
            <a:r>
              <a:rPr lang="es-CL" sz="2600" dirty="0"/>
              <a:t>familias y </a:t>
            </a:r>
            <a:r>
              <a:rPr lang="es-CL" sz="2600" dirty="0" smtClean="0"/>
              <a:t>de los negocios están protegidos</a:t>
            </a:r>
            <a:r>
              <a:rPr lang="es-CL" sz="2600" dirty="0"/>
              <a:t>.</a:t>
            </a:r>
            <a:endParaRPr lang="es-CL" sz="1000" dirty="0" smtClean="0"/>
          </a:p>
          <a:p>
            <a:pPr marL="0" indent="0"/>
            <a:r>
              <a:rPr lang="es-CL" u="sng" dirty="0" smtClean="0"/>
              <a:t>Metas Operacionales para Apoyar la Misión</a:t>
            </a:r>
            <a:r>
              <a:rPr lang="es-CL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/>
              <a:t>Juntos ofrecemos </a:t>
            </a:r>
            <a:r>
              <a:rPr lang="es-CL" sz="2600" dirty="0" smtClean="0"/>
              <a:t>un servicio de excelencia, </a:t>
            </a:r>
            <a:r>
              <a:rPr lang="es-CL" sz="2600" dirty="0"/>
              <a:t>justo y </a:t>
            </a:r>
            <a:r>
              <a:rPr lang="es-CL" sz="2600" dirty="0" smtClean="0"/>
              <a:t>proactivo.</a:t>
            </a:r>
            <a:endParaRPr lang="es-C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609600"/>
          </a:xfrm>
        </p:spPr>
        <p:txBody>
          <a:bodyPr/>
          <a:lstStyle/>
          <a:p>
            <a:r>
              <a:rPr lang="es-CL" dirty="0"/>
              <a:t>Focalizándose En </a:t>
            </a:r>
            <a:r>
              <a:rPr lang="es-CL" dirty="0" smtClean="0"/>
              <a:t>los consumidores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766772"/>
          </a:xfrm>
        </p:spPr>
        <p:txBody>
          <a:bodyPr/>
          <a:lstStyle/>
          <a:p>
            <a:r>
              <a:rPr lang="es-CL" sz="2600" u="sng" dirty="0" smtClean="0"/>
              <a:t>Gestión de Quejas y Preguntas de los Consumidores</a:t>
            </a:r>
            <a:r>
              <a:rPr lang="es-CL" sz="2600" dirty="0" smtClean="0"/>
              <a:t>:</a:t>
            </a:r>
          </a:p>
          <a:p>
            <a:endParaRPr lang="es-CL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Realizado diariamente por el personal del Servicio al Consumidor de la CDI.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La forma más directa en la cual el CDI entrega protección al consumidor.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2600" dirty="0" smtClean="0"/>
              <a:t>A menudo el publico solo contacta al CDI – su satisfacción es importante.</a:t>
            </a:r>
            <a:endParaRPr lang="es-C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769832" y="1726737"/>
            <a:ext cx="5650992" cy="1207509"/>
          </a:xfrm>
        </p:spPr>
        <p:txBody>
          <a:bodyPr/>
          <a:lstStyle/>
          <a:p>
            <a:r>
              <a:rPr lang="es-CL" dirty="0" smtClean="0"/>
              <a:t>ESTRUCTURA organizacional DE LA CDI PARA GESTION DE QUEJAS</a:t>
            </a:r>
            <a:endParaRPr lang="es-C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863840" cy="548640"/>
          </a:xfrm>
        </p:spPr>
        <p:txBody>
          <a:bodyPr/>
          <a:lstStyle/>
          <a:p>
            <a:pPr algn="ctr"/>
            <a:r>
              <a:rPr lang="es-CL" dirty="0" smtClean="0"/>
              <a:t>DIVISIÓN DE SERVICIOS AL </a:t>
            </a:r>
            <a:br>
              <a:rPr lang="es-CL" dirty="0" smtClean="0"/>
            </a:br>
            <a:r>
              <a:rPr lang="es-CL" dirty="0" smtClean="0"/>
              <a:t>CONSUMIDOR DEL CDI</a:t>
            </a:r>
            <a:endParaRPr lang="es-C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30888460"/>
              </p:ext>
            </p:extLst>
          </p:nvPr>
        </p:nvGraphicFramePr>
        <p:xfrm>
          <a:off x="838200" y="1219200"/>
          <a:ext cx="7521575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4191000"/>
            <a:ext cx="7848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600" dirty="0" smtClean="0"/>
              <a:t>Nuestros representantes de servicios al consumidor tienen un promedio de 15 años de experiencia en la Industria de Seguro en lo relativo a quejas, suscripción, calificación y ventas.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548640"/>
          </a:xfrm>
        </p:spPr>
        <p:txBody>
          <a:bodyPr/>
          <a:lstStyle/>
          <a:p>
            <a:pPr lv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CL" altLang="en-US" dirty="0">
                <a:solidFill>
                  <a:srgbClr val="000000"/>
                </a:solidFill>
              </a:rPr>
              <a:t>Oficina de Comunicación </a:t>
            </a:r>
            <a:r>
              <a:rPr lang="es-CL" altLang="en-US" dirty="0" smtClean="0">
                <a:solidFill>
                  <a:srgbClr val="000000"/>
                </a:solidFill>
              </a:rPr>
              <a:t>AL </a:t>
            </a:r>
            <a:r>
              <a:rPr lang="es-CL" altLang="en-US" dirty="0">
                <a:solidFill>
                  <a:srgbClr val="000000"/>
                </a:solidFill>
              </a:rPr>
              <a:t>Consumidor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46482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38 empleados que gestionan un conjunto de preguntas y quejas en todas las líneas de negocios de seguros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Responden llamadas a través de nuestra línea de teléfono gratis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Provee de personal a nuestro mesón de atención de público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Responde preguntas recibidas vía internet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 smtClean="0"/>
              <a:t>Provee asistencia en el idioma principal del consumidor (más de 140 idiomas disponibles)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000" dirty="0"/>
              <a:t>Provee asistencia </a:t>
            </a:r>
            <a:r>
              <a:rPr lang="es-CL" sz="3000" dirty="0" smtClean="0"/>
              <a:t>a personas sordas vía línea telefónica TDD</a:t>
            </a:r>
            <a:endParaRPr lang="es-CL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OFICINA DE SERVICIOS DE QUEJAS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648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29 empleados gestionan quejas escritas de consumidores relativas a temas de siniestros contra compañías de seguros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Las quejas cubren todas las líneas de negocios de seguros salvo las de seguros de salud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dirty="0" smtClean="0"/>
              <a:t>Las quejas más comunes son demoras en pagos, demoras en el contacto por parte de la aseguradora, </a:t>
            </a:r>
            <a:r>
              <a:rPr lang="es-CL" dirty="0"/>
              <a:t>insatisfacción por la cantidad pagada por </a:t>
            </a:r>
            <a:r>
              <a:rPr lang="es-CL" dirty="0" smtClean="0"/>
              <a:t>un siniestro, y negación de siniestro.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1056</TotalTime>
  <Words>1296</Words>
  <Application>Microsoft Office PowerPoint</Application>
  <PresentationFormat>Presentación en pantalla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Seminar NAIC</vt:lpstr>
      <vt:lpstr>Seminario NAIC/ASSAL/SVS</vt:lpstr>
      <vt:lpstr>Gestión DE QUEJA</vt:lpstr>
      <vt:lpstr>Gestión de queja - Elemento Clave de la Protección al Consumidor</vt:lpstr>
      <vt:lpstr>Focalizándose En los consumidores</vt:lpstr>
      <vt:lpstr>Focalizándose En los consumidores</vt:lpstr>
      <vt:lpstr>ESTRUCTURA organizacional DE LA CDI PARA GESTION DE QUEJAS</vt:lpstr>
      <vt:lpstr>DIVISIÓN DE SERVICIOS AL  CONSUMIDOR DEL CDI</vt:lpstr>
      <vt:lpstr>Oficina de Comunicación AL Consumidor</vt:lpstr>
      <vt:lpstr>OFICINA DE SERVICIOS DE QUEJAS</vt:lpstr>
      <vt:lpstr>OFICINA DE QUEJAS DE SALUD</vt:lpstr>
      <vt:lpstr>OFICINA DE SERVICIOS DE  CALIFICACIÓN  Y SUSCRIPCIÓN</vt:lpstr>
      <vt:lpstr>FUNCIONES ADICIONALES PARA TRAMITACIÓN DE QUEJAS  POR PARTE DEL PERSONAL</vt:lpstr>
      <vt:lpstr>DESCRIPCIÓN GENERAL DE La GESTIÓN DEL PROCESO DE QUEJAS</vt:lpstr>
      <vt:lpstr>ETAPA 1 – EL consumidor contacta AL cdi POR ayuda</vt:lpstr>
      <vt:lpstr>Formulario de solicitud de asistencia (fsa)</vt:lpstr>
      <vt:lpstr>ETAPA 2 – CDI RECONOCE EL contacto</vt:lpstr>
      <vt:lpstr>ETAPA 3 – CDI contacta A LA compañía DE SEGUROS </vt:lpstr>
      <vt:lpstr>Etapa 4 - investigación</vt:lpstr>
      <vt:lpstr>etapa 5 – resolución de queja</vt:lpstr>
      <vt:lpstr>ETAPA 6 – Seguimiento de los progresos  y resultados – Un proceso CONTÍNUO</vt:lpstr>
      <vt:lpstr>ETAPA 7 – SEGUIMIENTO DE CONTACTO con el CONSUMIDOR</vt:lpstr>
      <vt:lpstr>ETAPA 8 – otros usos PARA LA      información DE QUEJA</vt:lpstr>
      <vt:lpstr>cuantificando el impacto de la función de ayuda del CDI</vt:lpstr>
      <vt:lpstr>Resultados – 2012 and 2013</vt:lpstr>
      <vt:lpstr>Presentación de PowerPoint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93</cp:revision>
  <cp:lastPrinted>2014-06-19T21:23:54Z</cp:lastPrinted>
  <dcterms:created xsi:type="dcterms:W3CDTF">2014-05-22T16:06:48Z</dcterms:created>
  <dcterms:modified xsi:type="dcterms:W3CDTF">2014-07-21T16:42:42Z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