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82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77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02FAD-2546-4FCE-88BC-D7E22774981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D864CD3-BE31-4DA3-9A1F-7C2E0E5627F2}">
      <dgm:prSet/>
      <dgm:spPr>
        <a:solidFill>
          <a:schemeClr val="accent3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rPr>
            <a:t>Consumer Services Division</a:t>
          </a:r>
        </a:p>
      </dgm:t>
    </dgm:pt>
    <dgm:pt modelId="{BEF8660C-9C30-4690-916D-6C14C77FBE48}" type="parTrans" cxnId="{7BE894EC-E579-40F9-8FC7-9A50CC341637}">
      <dgm:prSet/>
      <dgm:spPr/>
      <dgm:t>
        <a:bodyPr/>
        <a:lstStyle/>
        <a:p>
          <a:endParaRPr lang="en-US"/>
        </a:p>
      </dgm:t>
    </dgm:pt>
    <dgm:pt modelId="{CB5AF90D-3510-4A1A-A1F7-2AB857B9E6D1}" type="sibTrans" cxnId="{7BE894EC-E579-40F9-8FC7-9A50CC341637}">
      <dgm:prSet/>
      <dgm:spPr/>
      <dgm:t>
        <a:bodyPr/>
        <a:lstStyle/>
        <a:p>
          <a:endParaRPr lang="en-US"/>
        </a:p>
      </dgm:t>
    </dgm:pt>
    <dgm:pt modelId="{126E7334-B48E-4891-AEC1-F1AEF48E1B1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Consumer Communication Bureau </a:t>
          </a:r>
        </a:p>
      </dgm:t>
    </dgm:pt>
    <dgm:pt modelId="{788EFE8E-DE10-4405-8D66-4A746D34E587}" type="parTrans" cxnId="{84F7E48E-FC81-401B-8E93-1C6495E374A1}">
      <dgm:prSet/>
      <dgm:spPr/>
      <dgm:t>
        <a:bodyPr/>
        <a:lstStyle/>
        <a:p>
          <a:endParaRPr lang="en-US"/>
        </a:p>
      </dgm:t>
    </dgm:pt>
    <dgm:pt modelId="{A50C2F20-A427-4C43-B2FB-BB6C93C9415D}" type="sibTrans" cxnId="{84F7E48E-FC81-401B-8E93-1C6495E374A1}">
      <dgm:prSet/>
      <dgm:spPr/>
      <dgm:t>
        <a:bodyPr/>
        <a:lstStyle/>
        <a:p>
          <a:endParaRPr lang="en-US"/>
        </a:p>
      </dgm:t>
    </dgm:pt>
    <dgm:pt modelId="{B07C4490-5922-4251-AF69-99161D6ED5BB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Claims Services Bureau</a:t>
          </a:r>
        </a:p>
      </dgm:t>
    </dgm:pt>
    <dgm:pt modelId="{D7E4392E-54D0-4A98-9D7A-16FC8E4ED986}" type="parTrans" cxnId="{6BDD2CD8-0B12-423D-9B93-944E6EB47026}">
      <dgm:prSet/>
      <dgm:spPr/>
      <dgm:t>
        <a:bodyPr/>
        <a:lstStyle/>
        <a:p>
          <a:endParaRPr lang="en-US"/>
        </a:p>
      </dgm:t>
    </dgm:pt>
    <dgm:pt modelId="{77CE7B66-5BBF-473B-AA40-4D6EE6C65681}" type="sibTrans" cxnId="{6BDD2CD8-0B12-423D-9B93-944E6EB47026}">
      <dgm:prSet/>
      <dgm:spPr/>
      <dgm:t>
        <a:bodyPr/>
        <a:lstStyle/>
        <a:p>
          <a:endParaRPr lang="en-US"/>
        </a:p>
      </dgm:t>
    </dgm:pt>
    <dgm:pt modelId="{36102CDA-964C-4E68-9846-478A96D8C243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Rating and Underwriting Services Bureau</a:t>
          </a:r>
        </a:p>
      </dgm:t>
    </dgm:pt>
    <dgm:pt modelId="{8F1EFD52-669E-471E-84EB-986105F69439}" type="parTrans" cxnId="{0250BAC4-4C66-40A3-8DA6-F8B17D3BDA41}">
      <dgm:prSet/>
      <dgm:spPr/>
      <dgm:t>
        <a:bodyPr/>
        <a:lstStyle/>
        <a:p>
          <a:endParaRPr lang="en-US"/>
        </a:p>
      </dgm:t>
    </dgm:pt>
    <dgm:pt modelId="{B50ADCFE-B861-46F3-A114-8DAA5D41D862}" type="sibTrans" cxnId="{0250BAC4-4C66-40A3-8DA6-F8B17D3BDA41}">
      <dgm:prSet/>
      <dgm:spPr/>
      <dgm:t>
        <a:bodyPr/>
        <a:lstStyle/>
        <a:p>
          <a:endParaRPr lang="en-US"/>
        </a:p>
      </dgm:t>
    </dgm:pt>
    <dgm:pt modelId="{15922CC8-8625-44A0-9256-73443DDA5E0A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Health Claims Bureau</a:t>
          </a:r>
        </a:p>
      </dgm:t>
    </dgm:pt>
    <dgm:pt modelId="{CF0A3ECE-337F-4A39-B384-DFB999005093}" type="parTrans" cxnId="{2A98B5B8-2CCF-45DF-ADCF-37969AEC2BC2}">
      <dgm:prSet/>
      <dgm:spPr/>
      <dgm:t>
        <a:bodyPr/>
        <a:lstStyle/>
        <a:p>
          <a:endParaRPr lang="en-US"/>
        </a:p>
      </dgm:t>
    </dgm:pt>
    <dgm:pt modelId="{403FED28-1DA5-448A-B2F9-B7A638453BE1}" type="sibTrans" cxnId="{2A98B5B8-2CCF-45DF-ADCF-37969AEC2BC2}">
      <dgm:prSet/>
      <dgm:spPr/>
      <dgm:t>
        <a:bodyPr/>
        <a:lstStyle/>
        <a:p>
          <a:endParaRPr lang="en-US"/>
        </a:p>
      </dgm:t>
    </dgm:pt>
    <dgm:pt modelId="{DADB7D71-A6E2-49C3-92AE-7F7AD9C6DB24}" type="pres">
      <dgm:prSet presAssocID="{90C02FAD-2546-4FCE-88BC-D7E2277498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0ACA6FB-9BF4-4470-908B-A86BC8445C16}" type="pres">
      <dgm:prSet presAssocID="{0D864CD3-BE31-4DA3-9A1F-7C2E0E5627F2}" presName="hierRoot1" presStyleCnt="0">
        <dgm:presLayoutVars>
          <dgm:hierBranch/>
        </dgm:presLayoutVars>
      </dgm:prSet>
      <dgm:spPr/>
    </dgm:pt>
    <dgm:pt modelId="{B3EE8EEB-E80A-4F18-92A0-E34333EC490E}" type="pres">
      <dgm:prSet presAssocID="{0D864CD3-BE31-4DA3-9A1F-7C2E0E5627F2}" presName="rootComposite1" presStyleCnt="0"/>
      <dgm:spPr/>
    </dgm:pt>
    <dgm:pt modelId="{0CBF0D5B-332A-4C9D-A0C1-37AC7FCA91EE}" type="pres">
      <dgm:prSet presAssocID="{0D864CD3-BE31-4DA3-9A1F-7C2E0E5627F2}" presName="rootText1" presStyleLbl="node0" presStyleIdx="0" presStyleCnt="1" custAng="0" custScaleX="104669" custScaleY="1156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C6ACCE-29D4-4221-B8BE-7AE5E01BC5A4}" type="pres">
      <dgm:prSet presAssocID="{0D864CD3-BE31-4DA3-9A1F-7C2E0E5627F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2479E51-121C-4449-8D56-2D5DD6412B0B}" type="pres">
      <dgm:prSet presAssocID="{0D864CD3-BE31-4DA3-9A1F-7C2E0E5627F2}" presName="hierChild2" presStyleCnt="0"/>
      <dgm:spPr/>
    </dgm:pt>
    <dgm:pt modelId="{F7E98517-D002-4DF2-8605-BD305D35F8D7}" type="pres">
      <dgm:prSet presAssocID="{788EFE8E-DE10-4405-8D66-4A746D34E587}" presName="Name35" presStyleLbl="parChTrans1D2" presStyleIdx="0" presStyleCnt="4"/>
      <dgm:spPr/>
      <dgm:t>
        <a:bodyPr/>
        <a:lstStyle/>
        <a:p>
          <a:endParaRPr lang="en-US"/>
        </a:p>
      </dgm:t>
    </dgm:pt>
    <dgm:pt modelId="{B093F9E5-F4E5-4D57-8506-6FA55F67596B}" type="pres">
      <dgm:prSet presAssocID="{126E7334-B48E-4891-AEC1-F1AEF48E1B1E}" presName="hierRoot2" presStyleCnt="0">
        <dgm:presLayoutVars>
          <dgm:hierBranch val="r"/>
        </dgm:presLayoutVars>
      </dgm:prSet>
      <dgm:spPr/>
    </dgm:pt>
    <dgm:pt modelId="{F4C7C92A-1393-4897-AB44-01EBC5C20D0F}" type="pres">
      <dgm:prSet presAssocID="{126E7334-B48E-4891-AEC1-F1AEF48E1B1E}" presName="rootComposite" presStyleCnt="0"/>
      <dgm:spPr/>
    </dgm:pt>
    <dgm:pt modelId="{105F722E-05F8-4745-ADB1-F2F006C47223}" type="pres">
      <dgm:prSet presAssocID="{126E7334-B48E-4891-AEC1-F1AEF48E1B1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D15DA6-26F2-4359-A9FE-E1A3F09CEBED}" type="pres">
      <dgm:prSet presAssocID="{126E7334-B48E-4891-AEC1-F1AEF48E1B1E}" presName="rootConnector" presStyleLbl="node2" presStyleIdx="0" presStyleCnt="4"/>
      <dgm:spPr/>
      <dgm:t>
        <a:bodyPr/>
        <a:lstStyle/>
        <a:p>
          <a:endParaRPr lang="en-US"/>
        </a:p>
      </dgm:t>
    </dgm:pt>
    <dgm:pt modelId="{E47ACF97-4947-4E8D-90DF-4EEA50CC84FA}" type="pres">
      <dgm:prSet presAssocID="{126E7334-B48E-4891-AEC1-F1AEF48E1B1E}" presName="hierChild4" presStyleCnt="0"/>
      <dgm:spPr/>
    </dgm:pt>
    <dgm:pt modelId="{7A56E48E-7976-4F99-B908-630EC09C8636}" type="pres">
      <dgm:prSet presAssocID="{126E7334-B48E-4891-AEC1-F1AEF48E1B1E}" presName="hierChild5" presStyleCnt="0"/>
      <dgm:spPr/>
    </dgm:pt>
    <dgm:pt modelId="{9A592AAD-F757-43A1-B844-2321067CEEA0}" type="pres">
      <dgm:prSet presAssocID="{D7E4392E-54D0-4A98-9D7A-16FC8E4ED986}" presName="Name35" presStyleLbl="parChTrans1D2" presStyleIdx="1" presStyleCnt="4"/>
      <dgm:spPr/>
      <dgm:t>
        <a:bodyPr/>
        <a:lstStyle/>
        <a:p>
          <a:endParaRPr lang="en-US"/>
        </a:p>
      </dgm:t>
    </dgm:pt>
    <dgm:pt modelId="{0D74A8DF-0544-4DD0-B4EA-83DDD16A1E6E}" type="pres">
      <dgm:prSet presAssocID="{B07C4490-5922-4251-AF69-99161D6ED5BB}" presName="hierRoot2" presStyleCnt="0">
        <dgm:presLayoutVars>
          <dgm:hierBranch val="r"/>
        </dgm:presLayoutVars>
      </dgm:prSet>
      <dgm:spPr/>
    </dgm:pt>
    <dgm:pt modelId="{4FCA3824-2819-4EC9-AB57-70BF418D207B}" type="pres">
      <dgm:prSet presAssocID="{B07C4490-5922-4251-AF69-99161D6ED5BB}" presName="rootComposite" presStyleCnt="0"/>
      <dgm:spPr/>
    </dgm:pt>
    <dgm:pt modelId="{D9C61246-A0D2-4D10-86B4-5E33011F9028}" type="pres">
      <dgm:prSet presAssocID="{B07C4490-5922-4251-AF69-99161D6ED5B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374354-8A5E-4691-9BC3-CDFC8AA767EF}" type="pres">
      <dgm:prSet presAssocID="{B07C4490-5922-4251-AF69-99161D6ED5BB}" presName="rootConnector" presStyleLbl="node2" presStyleIdx="1" presStyleCnt="4"/>
      <dgm:spPr/>
      <dgm:t>
        <a:bodyPr/>
        <a:lstStyle/>
        <a:p>
          <a:endParaRPr lang="en-US"/>
        </a:p>
      </dgm:t>
    </dgm:pt>
    <dgm:pt modelId="{23FAE56C-CF9C-44EE-ACC5-F2E85DC42644}" type="pres">
      <dgm:prSet presAssocID="{B07C4490-5922-4251-AF69-99161D6ED5BB}" presName="hierChild4" presStyleCnt="0"/>
      <dgm:spPr/>
    </dgm:pt>
    <dgm:pt modelId="{01A362E3-BDB1-4D82-A9FC-47F7F03B9DCC}" type="pres">
      <dgm:prSet presAssocID="{B07C4490-5922-4251-AF69-99161D6ED5BB}" presName="hierChild5" presStyleCnt="0"/>
      <dgm:spPr/>
    </dgm:pt>
    <dgm:pt modelId="{2CF5C8F5-6D9A-4A3F-9786-EFB810D811D6}" type="pres">
      <dgm:prSet presAssocID="{8F1EFD52-669E-471E-84EB-986105F69439}" presName="Name35" presStyleLbl="parChTrans1D2" presStyleIdx="2" presStyleCnt="4"/>
      <dgm:spPr/>
      <dgm:t>
        <a:bodyPr/>
        <a:lstStyle/>
        <a:p>
          <a:endParaRPr lang="en-US"/>
        </a:p>
      </dgm:t>
    </dgm:pt>
    <dgm:pt modelId="{C503EF4D-19D1-4D52-8A9E-15E6E404EFBC}" type="pres">
      <dgm:prSet presAssocID="{36102CDA-964C-4E68-9846-478A96D8C243}" presName="hierRoot2" presStyleCnt="0">
        <dgm:presLayoutVars>
          <dgm:hierBranch val="r"/>
        </dgm:presLayoutVars>
      </dgm:prSet>
      <dgm:spPr/>
    </dgm:pt>
    <dgm:pt modelId="{7B83CCD8-339D-48E1-A5A4-F561A769D5F0}" type="pres">
      <dgm:prSet presAssocID="{36102CDA-964C-4E68-9846-478A96D8C243}" presName="rootComposite" presStyleCnt="0"/>
      <dgm:spPr/>
    </dgm:pt>
    <dgm:pt modelId="{E6704650-FF3D-4F15-8869-B7BF37D140DA}" type="pres">
      <dgm:prSet presAssocID="{36102CDA-964C-4E68-9846-478A96D8C24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BFF392-0C21-4CBD-A916-716D9E51D8B2}" type="pres">
      <dgm:prSet presAssocID="{36102CDA-964C-4E68-9846-478A96D8C243}" presName="rootConnector" presStyleLbl="node2" presStyleIdx="2" presStyleCnt="4"/>
      <dgm:spPr/>
      <dgm:t>
        <a:bodyPr/>
        <a:lstStyle/>
        <a:p>
          <a:endParaRPr lang="en-US"/>
        </a:p>
      </dgm:t>
    </dgm:pt>
    <dgm:pt modelId="{EB2C31EA-BFE9-4BB6-9371-87816F021BD5}" type="pres">
      <dgm:prSet presAssocID="{36102CDA-964C-4E68-9846-478A96D8C243}" presName="hierChild4" presStyleCnt="0"/>
      <dgm:spPr/>
    </dgm:pt>
    <dgm:pt modelId="{B8645ABD-F358-44BB-B7A8-F75927694280}" type="pres">
      <dgm:prSet presAssocID="{36102CDA-964C-4E68-9846-478A96D8C243}" presName="hierChild5" presStyleCnt="0"/>
      <dgm:spPr/>
    </dgm:pt>
    <dgm:pt modelId="{6CCB559C-6F8B-448B-B4B2-B1693DE18E03}" type="pres">
      <dgm:prSet presAssocID="{CF0A3ECE-337F-4A39-B384-DFB999005093}" presName="Name35" presStyleLbl="parChTrans1D2" presStyleIdx="3" presStyleCnt="4"/>
      <dgm:spPr/>
      <dgm:t>
        <a:bodyPr/>
        <a:lstStyle/>
        <a:p>
          <a:endParaRPr lang="en-US"/>
        </a:p>
      </dgm:t>
    </dgm:pt>
    <dgm:pt modelId="{11854E12-82DF-40C2-B457-86C2D4C219A7}" type="pres">
      <dgm:prSet presAssocID="{15922CC8-8625-44A0-9256-73443DDA5E0A}" presName="hierRoot2" presStyleCnt="0">
        <dgm:presLayoutVars>
          <dgm:hierBranch val="r"/>
        </dgm:presLayoutVars>
      </dgm:prSet>
      <dgm:spPr/>
    </dgm:pt>
    <dgm:pt modelId="{119C8D40-8FEB-4653-B8DE-2A151AD53C6D}" type="pres">
      <dgm:prSet presAssocID="{15922CC8-8625-44A0-9256-73443DDA5E0A}" presName="rootComposite" presStyleCnt="0"/>
      <dgm:spPr/>
    </dgm:pt>
    <dgm:pt modelId="{455AFF97-F824-4394-B996-3B33BA1C5244}" type="pres">
      <dgm:prSet presAssocID="{15922CC8-8625-44A0-9256-73443DDA5E0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44A394-456F-4F58-A3B5-095DC85B123C}" type="pres">
      <dgm:prSet presAssocID="{15922CC8-8625-44A0-9256-73443DDA5E0A}" presName="rootConnector" presStyleLbl="node2" presStyleIdx="3" presStyleCnt="4"/>
      <dgm:spPr/>
      <dgm:t>
        <a:bodyPr/>
        <a:lstStyle/>
        <a:p>
          <a:endParaRPr lang="en-US"/>
        </a:p>
      </dgm:t>
    </dgm:pt>
    <dgm:pt modelId="{6D1C9FE9-5FB1-40A7-981E-0B526FCAEF04}" type="pres">
      <dgm:prSet presAssocID="{15922CC8-8625-44A0-9256-73443DDA5E0A}" presName="hierChild4" presStyleCnt="0"/>
      <dgm:spPr/>
    </dgm:pt>
    <dgm:pt modelId="{8DBFA1FC-3F42-42E3-9791-B305EC5FB86E}" type="pres">
      <dgm:prSet presAssocID="{15922CC8-8625-44A0-9256-73443DDA5E0A}" presName="hierChild5" presStyleCnt="0"/>
      <dgm:spPr/>
    </dgm:pt>
    <dgm:pt modelId="{45CB1B7E-5F78-4CDB-BA8F-BEF6A9E5DCFA}" type="pres">
      <dgm:prSet presAssocID="{0D864CD3-BE31-4DA3-9A1F-7C2E0E5627F2}" presName="hierChild3" presStyleCnt="0"/>
      <dgm:spPr/>
    </dgm:pt>
  </dgm:ptLst>
  <dgm:cxnLst>
    <dgm:cxn modelId="{09B25459-5663-4C7C-965D-3847692CA677}" type="presOf" srcId="{126E7334-B48E-4891-AEC1-F1AEF48E1B1E}" destId="{64D15DA6-26F2-4359-A9FE-E1A3F09CEBED}" srcOrd="1" destOrd="0" presId="urn:microsoft.com/office/officeart/2005/8/layout/orgChart1"/>
    <dgm:cxn modelId="{CA940A37-CADD-4B98-871F-7EC2C90761D0}" type="presOf" srcId="{788EFE8E-DE10-4405-8D66-4A746D34E587}" destId="{F7E98517-D002-4DF2-8605-BD305D35F8D7}" srcOrd="0" destOrd="0" presId="urn:microsoft.com/office/officeart/2005/8/layout/orgChart1"/>
    <dgm:cxn modelId="{D38D5297-4F34-442A-9D45-15C8AE0A83AC}" type="presOf" srcId="{36102CDA-964C-4E68-9846-478A96D8C243}" destId="{E6704650-FF3D-4F15-8869-B7BF37D140DA}" srcOrd="0" destOrd="0" presId="urn:microsoft.com/office/officeart/2005/8/layout/orgChart1"/>
    <dgm:cxn modelId="{7BE894EC-E579-40F9-8FC7-9A50CC341637}" srcId="{90C02FAD-2546-4FCE-88BC-D7E22774981A}" destId="{0D864CD3-BE31-4DA3-9A1F-7C2E0E5627F2}" srcOrd="0" destOrd="0" parTransId="{BEF8660C-9C30-4690-916D-6C14C77FBE48}" sibTransId="{CB5AF90D-3510-4A1A-A1F7-2AB857B9E6D1}"/>
    <dgm:cxn modelId="{ECB6B78A-E224-4954-8ED4-A973C5492D10}" type="presOf" srcId="{36102CDA-964C-4E68-9846-478A96D8C243}" destId="{EEBFF392-0C21-4CBD-A916-716D9E51D8B2}" srcOrd="1" destOrd="0" presId="urn:microsoft.com/office/officeart/2005/8/layout/orgChart1"/>
    <dgm:cxn modelId="{A9D13705-1F73-4892-9B67-C56E7B3D44B8}" type="presOf" srcId="{15922CC8-8625-44A0-9256-73443DDA5E0A}" destId="{455AFF97-F824-4394-B996-3B33BA1C5244}" srcOrd="0" destOrd="0" presId="urn:microsoft.com/office/officeart/2005/8/layout/orgChart1"/>
    <dgm:cxn modelId="{84F7E48E-FC81-401B-8E93-1C6495E374A1}" srcId="{0D864CD3-BE31-4DA3-9A1F-7C2E0E5627F2}" destId="{126E7334-B48E-4891-AEC1-F1AEF48E1B1E}" srcOrd="0" destOrd="0" parTransId="{788EFE8E-DE10-4405-8D66-4A746D34E587}" sibTransId="{A50C2F20-A427-4C43-B2FB-BB6C93C9415D}"/>
    <dgm:cxn modelId="{CABA1E16-259D-4CDE-93B7-87DEECC277AD}" type="presOf" srcId="{126E7334-B48E-4891-AEC1-F1AEF48E1B1E}" destId="{105F722E-05F8-4745-ADB1-F2F006C47223}" srcOrd="0" destOrd="0" presId="urn:microsoft.com/office/officeart/2005/8/layout/orgChart1"/>
    <dgm:cxn modelId="{98CAADD1-D65D-468B-AFE8-CD8D748E98E1}" type="presOf" srcId="{B07C4490-5922-4251-AF69-99161D6ED5BB}" destId="{D9C61246-A0D2-4D10-86B4-5E33011F9028}" srcOrd="0" destOrd="0" presId="urn:microsoft.com/office/officeart/2005/8/layout/orgChart1"/>
    <dgm:cxn modelId="{0250BAC4-4C66-40A3-8DA6-F8B17D3BDA41}" srcId="{0D864CD3-BE31-4DA3-9A1F-7C2E0E5627F2}" destId="{36102CDA-964C-4E68-9846-478A96D8C243}" srcOrd="2" destOrd="0" parTransId="{8F1EFD52-669E-471E-84EB-986105F69439}" sibTransId="{B50ADCFE-B861-46F3-A114-8DAA5D41D862}"/>
    <dgm:cxn modelId="{6BDD2CD8-0B12-423D-9B93-944E6EB47026}" srcId="{0D864CD3-BE31-4DA3-9A1F-7C2E0E5627F2}" destId="{B07C4490-5922-4251-AF69-99161D6ED5BB}" srcOrd="1" destOrd="0" parTransId="{D7E4392E-54D0-4A98-9D7A-16FC8E4ED986}" sibTransId="{77CE7B66-5BBF-473B-AA40-4D6EE6C65681}"/>
    <dgm:cxn modelId="{5863EC6B-2C53-430A-879D-FDB19700D209}" type="presOf" srcId="{15922CC8-8625-44A0-9256-73443DDA5E0A}" destId="{9A44A394-456F-4F58-A3B5-095DC85B123C}" srcOrd="1" destOrd="0" presId="urn:microsoft.com/office/officeart/2005/8/layout/orgChart1"/>
    <dgm:cxn modelId="{D7155E97-769E-4CAA-9F40-7BB26A67CE6A}" type="presOf" srcId="{8F1EFD52-669E-471E-84EB-986105F69439}" destId="{2CF5C8F5-6D9A-4A3F-9786-EFB810D811D6}" srcOrd="0" destOrd="0" presId="urn:microsoft.com/office/officeart/2005/8/layout/orgChart1"/>
    <dgm:cxn modelId="{254DE712-46E8-400A-B52F-020840429F30}" type="presOf" srcId="{D7E4392E-54D0-4A98-9D7A-16FC8E4ED986}" destId="{9A592AAD-F757-43A1-B844-2321067CEEA0}" srcOrd="0" destOrd="0" presId="urn:microsoft.com/office/officeart/2005/8/layout/orgChart1"/>
    <dgm:cxn modelId="{707DDF89-91E7-429C-8092-EEDB698A96C4}" type="presOf" srcId="{CF0A3ECE-337F-4A39-B384-DFB999005093}" destId="{6CCB559C-6F8B-448B-B4B2-B1693DE18E03}" srcOrd="0" destOrd="0" presId="urn:microsoft.com/office/officeart/2005/8/layout/orgChart1"/>
    <dgm:cxn modelId="{186A2BC5-5CAA-4B0D-8E3B-02B510645EEE}" type="presOf" srcId="{B07C4490-5922-4251-AF69-99161D6ED5BB}" destId="{83374354-8A5E-4691-9BC3-CDFC8AA767EF}" srcOrd="1" destOrd="0" presId="urn:microsoft.com/office/officeart/2005/8/layout/orgChart1"/>
    <dgm:cxn modelId="{19CCF523-AF8A-4C7E-9A97-37592D5A3022}" type="presOf" srcId="{0D864CD3-BE31-4DA3-9A1F-7C2E0E5627F2}" destId="{9EC6ACCE-29D4-4221-B8BE-7AE5E01BC5A4}" srcOrd="1" destOrd="0" presId="urn:microsoft.com/office/officeart/2005/8/layout/orgChart1"/>
    <dgm:cxn modelId="{2A98B5B8-2CCF-45DF-ADCF-37969AEC2BC2}" srcId="{0D864CD3-BE31-4DA3-9A1F-7C2E0E5627F2}" destId="{15922CC8-8625-44A0-9256-73443DDA5E0A}" srcOrd="3" destOrd="0" parTransId="{CF0A3ECE-337F-4A39-B384-DFB999005093}" sibTransId="{403FED28-1DA5-448A-B2F9-B7A638453BE1}"/>
    <dgm:cxn modelId="{B738A09D-DF80-4045-899F-518A12E2D434}" type="presOf" srcId="{0D864CD3-BE31-4DA3-9A1F-7C2E0E5627F2}" destId="{0CBF0D5B-332A-4C9D-A0C1-37AC7FCA91EE}" srcOrd="0" destOrd="0" presId="urn:microsoft.com/office/officeart/2005/8/layout/orgChart1"/>
    <dgm:cxn modelId="{8AD97BFF-4AA9-4A73-B5F9-562EA77E172E}" type="presOf" srcId="{90C02FAD-2546-4FCE-88BC-D7E22774981A}" destId="{DADB7D71-A6E2-49C3-92AE-7F7AD9C6DB24}" srcOrd="0" destOrd="0" presId="urn:microsoft.com/office/officeart/2005/8/layout/orgChart1"/>
    <dgm:cxn modelId="{A7560BB7-32A1-41BA-98B0-A6E2E7477826}" type="presParOf" srcId="{DADB7D71-A6E2-49C3-92AE-7F7AD9C6DB24}" destId="{A0ACA6FB-9BF4-4470-908B-A86BC8445C16}" srcOrd="0" destOrd="0" presId="urn:microsoft.com/office/officeart/2005/8/layout/orgChart1"/>
    <dgm:cxn modelId="{E17BE193-6A12-4E57-B9D1-67C74580628F}" type="presParOf" srcId="{A0ACA6FB-9BF4-4470-908B-A86BC8445C16}" destId="{B3EE8EEB-E80A-4F18-92A0-E34333EC490E}" srcOrd="0" destOrd="0" presId="urn:microsoft.com/office/officeart/2005/8/layout/orgChart1"/>
    <dgm:cxn modelId="{6D9523B9-3988-4C56-B094-4BD2241CB0C8}" type="presParOf" srcId="{B3EE8EEB-E80A-4F18-92A0-E34333EC490E}" destId="{0CBF0D5B-332A-4C9D-A0C1-37AC7FCA91EE}" srcOrd="0" destOrd="0" presId="urn:microsoft.com/office/officeart/2005/8/layout/orgChart1"/>
    <dgm:cxn modelId="{5145A3D4-57AF-41EB-A1A7-AD7F685834B9}" type="presParOf" srcId="{B3EE8EEB-E80A-4F18-92A0-E34333EC490E}" destId="{9EC6ACCE-29D4-4221-B8BE-7AE5E01BC5A4}" srcOrd="1" destOrd="0" presId="urn:microsoft.com/office/officeart/2005/8/layout/orgChart1"/>
    <dgm:cxn modelId="{00DC2E79-D92B-4B75-AC86-A2F5D0A88AC9}" type="presParOf" srcId="{A0ACA6FB-9BF4-4470-908B-A86BC8445C16}" destId="{C2479E51-121C-4449-8D56-2D5DD6412B0B}" srcOrd="1" destOrd="0" presId="urn:microsoft.com/office/officeart/2005/8/layout/orgChart1"/>
    <dgm:cxn modelId="{B6722F79-EB02-43A9-BFCC-315A235E724F}" type="presParOf" srcId="{C2479E51-121C-4449-8D56-2D5DD6412B0B}" destId="{F7E98517-D002-4DF2-8605-BD305D35F8D7}" srcOrd="0" destOrd="0" presId="urn:microsoft.com/office/officeart/2005/8/layout/orgChart1"/>
    <dgm:cxn modelId="{98F24824-CF6A-4DEB-86BC-55FB0B073F3D}" type="presParOf" srcId="{C2479E51-121C-4449-8D56-2D5DD6412B0B}" destId="{B093F9E5-F4E5-4D57-8506-6FA55F67596B}" srcOrd="1" destOrd="0" presId="urn:microsoft.com/office/officeart/2005/8/layout/orgChart1"/>
    <dgm:cxn modelId="{C1908D5D-E767-43CC-8BAB-FCDCB0A8B584}" type="presParOf" srcId="{B093F9E5-F4E5-4D57-8506-6FA55F67596B}" destId="{F4C7C92A-1393-4897-AB44-01EBC5C20D0F}" srcOrd="0" destOrd="0" presId="urn:microsoft.com/office/officeart/2005/8/layout/orgChart1"/>
    <dgm:cxn modelId="{E5B44148-85C9-4D6B-9756-6571B8226284}" type="presParOf" srcId="{F4C7C92A-1393-4897-AB44-01EBC5C20D0F}" destId="{105F722E-05F8-4745-ADB1-F2F006C47223}" srcOrd="0" destOrd="0" presId="urn:microsoft.com/office/officeart/2005/8/layout/orgChart1"/>
    <dgm:cxn modelId="{A818574F-EB55-47D0-8C49-427043B29AF9}" type="presParOf" srcId="{F4C7C92A-1393-4897-AB44-01EBC5C20D0F}" destId="{64D15DA6-26F2-4359-A9FE-E1A3F09CEBED}" srcOrd="1" destOrd="0" presId="urn:microsoft.com/office/officeart/2005/8/layout/orgChart1"/>
    <dgm:cxn modelId="{65CF9C23-1827-41C2-88BB-97D0F15D5D75}" type="presParOf" srcId="{B093F9E5-F4E5-4D57-8506-6FA55F67596B}" destId="{E47ACF97-4947-4E8D-90DF-4EEA50CC84FA}" srcOrd="1" destOrd="0" presId="urn:microsoft.com/office/officeart/2005/8/layout/orgChart1"/>
    <dgm:cxn modelId="{BABF391C-411B-46B4-B1B4-AA12CAEF21DA}" type="presParOf" srcId="{B093F9E5-F4E5-4D57-8506-6FA55F67596B}" destId="{7A56E48E-7976-4F99-B908-630EC09C8636}" srcOrd="2" destOrd="0" presId="urn:microsoft.com/office/officeart/2005/8/layout/orgChart1"/>
    <dgm:cxn modelId="{C0BDB28F-0EAE-4D10-BCEF-0BB727C7FF7B}" type="presParOf" srcId="{C2479E51-121C-4449-8D56-2D5DD6412B0B}" destId="{9A592AAD-F757-43A1-B844-2321067CEEA0}" srcOrd="2" destOrd="0" presId="urn:microsoft.com/office/officeart/2005/8/layout/orgChart1"/>
    <dgm:cxn modelId="{D653D436-D28B-4D3C-977E-40DE39CA9D05}" type="presParOf" srcId="{C2479E51-121C-4449-8D56-2D5DD6412B0B}" destId="{0D74A8DF-0544-4DD0-B4EA-83DDD16A1E6E}" srcOrd="3" destOrd="0" presId="urn:microsoft.com/office/officeart/2005/8/layout/orgChart1"/>
    <dgm:cxn modelId="{0C38E5F9-14BB-4564-8247-3F6D9B13DB7E}" type="presParOf" srcId="{0D74A8DF-0544-4DD0-B4EA-83DDD16A1E6E}" destId="{4FCA3824-2819-4EC9-AB57-70BF418D207B}" srcOrd="0" destOrd="0" presId="urn:microsoft.com/office/officeart/2005/8/layout/orgChart1"/>
    <dgm:cxn modelId="{21CA43D8-B0C0-4D19-A760-F7E75788A72F}" type="presParOf" srcId="{4FCA3824-2819-4EC9-AB57-70BF418D207B}" destId="{D9C61246-A0D2-4D10-86B4-5E33011F9028}" srcOrd="0" destOrd="0" presId="urn:microsoft.com/office/officeart/2005/8/layout/orgChart1"/>
    <dgm:cxn modelId="{383C6297-EB49-437D-96C2-CC1578A90A08}" type="presParOf" srcId="{4FCA3824-2819-4EC9-AB57-70BF418D207B}" destId="{83374354-8A5E-4691-9BC3-CDFC8AA767EF}" srcOrd="1" destOrd="0" presId="urn:microsoft.com/office/officeart/2005/8/layout/orgChart1"/>
    <dgm:cxn modelId="{AD36D979-018D-4683-A239-1B6761463F83}" type="presParOf" srcId="{0D74A8DF-0544-4DD0-B4EA-83DDD16A1E6E}" destId="{23FAE56C-CF9C-44EE-ACC5-F2E85DC42644}" srcOrd="1" destOrd="0" presId="urn:microsoft.com/office/officeart/2005/8/layout/orgChart1"/>
    <dgm:cxn modelId="{42687CA3-14B4-4C31-A9DF-CEEB06AD2896}" type="presParOf" srcId="{0D74A8DF-0544-4DD0-B4EA-83DDD16A1E6E}" destId="{01A362E3-BDB1-4D82-A9FC-47F7F03B9DCC}" srcOrd="2" destOrd="0" presId="urn:microsoft.com/office/officeart/2005/8/layout/orgChart1"/>
    <dgm:cxn modelId="{4E60E480-4369-4040-98D4-D8FE605F912E}" type="presParOf" srcId="{C2479E51-121C-4449-8D56-2D5DD6412B0B}" destId="{2CF5C8F5-6D9A-4A3F-9786-EFB810D811D6}" srcOrd="4" destOrd="0" presId="urn:microsoft.com/office/officeart/2005/8/layout/orgChart1"/>
    <dgm:cxn modelId="{F96AEE21-3E9E-42CE-AE74-D65120ADA635}" type="presParOf" srcId="{C2479E51-121C-4449-8D56-2D5DD6412B0B}" destId="{C503EF4D-19D1-4D52-8A9E-15E6E404EFBC}" srcOrd="5" destOrd="0" presId="urn:microsoft.com/office/officeart/2005/8/layout/orgChart1"/>
    <dgm:cxn modelId="{55456A64-027F-4176-AB3E-B81DD4AE3222}" type="presParOf" srcId="{C503EF4D-19D1-4D52-8A9E-15E6E404EFBC}" destId="{7B83CCD8-339D-48E1-A5A4-F561A769D5F0}" srcOrd="0" destOrd="0" presId="urn:microsoft.com/office/officeart/2005/8/layout/orgChart1"/>
    <dgm:cxn modelId="{34065FCC-7940-4A51-9A36-B4BACD71939C}" type="presParOf" srcId="{7B83CCD8-339D-48E1-A5A4-F561A769D5F0}" destId="{E6704650-FF3D-4F15-8869-B7BF37D140DA}" srcOrd="0" destOrd="0" presId="urn:microsoft.com/office/officeart/2005/8/layout/orgChart1"/>
    <dgm:cxn modelId="{CDEAD8CE-92A9-47E7-BC77-F647479DF484}" type="presParOf" srcId="{7B83CCD8-339D-48E1-A5A4-F561A769D5F0}" destId="{EEBFF392-0C21-4CBD-A916-716D9E51D8B2}" srcOrd="1" destOrd="0" presId="urn:microsoft.com/office/officeart/2005/8/layout/orgChart1"/>
    <dgm:cxn modelId="{7F9CF40E-47DF-474E-8F68-E67FF4DCC4C7}" type="presParOf" srcId="{C503EF4D-19D1-4D52-8A9E-15E6E404EFBC}" destId="{EB2C31EA-BFE9-4BB6-9371-87816F021BD5}" srcOrd="1" destOrd="0" presId="urn:microsoft.com/office/officeart/2005/8/layout/orgChart1"/>
    <dgm:cxn modelId="{45650AE0-80D4-4832-875C-263A0956BFEF}" type="presParOf" srcId="{C503EF4D-19D1-4D52-8A9E-15E6E404EFBC}" destId="{B8645ABD-F358-44BB-B7A8-F75927694280}" srcOrd="2" destOrd="0" presId="urn:microsoft.com/office/officeart/2005/8/layout/orgChart1"/>
    <dgm:cxn modelId="{C6B813EA-355C-4FD1-819B-8649934B1B52}" type="presParOf" srcId="{C2479E51-121C-4449-8D56-2D5DD6412B0B}" destId="{6CCB559C-6F8B-448B-B4B2-B1693DE18E03}" srcOrd="6" destOrd="0" presId="urn:microsoft.com/office/officeart/2005/8/layout/orgChart1"/>
    <dgm:cxn modelId="{2951EEE4-D333-4426-AC0E-C9323DD422C1}" type="presParOf" srcId="{C2479E51-121C-4449-8D56-2D5DD6412B0B}" destId="{11854E12-82DF-40C2-B457-86C2D4C219A7}" srcOrd="7" destOrd="0" presId="urn:microsoft.com/office/officeart/2005/8/layout/orgChart1"/>
    <dgm:cxn modelId="{D8E9DCAC-C3A7-4F10-AF4D-B73E7FC683E1}" type="presParOf" srcId="{11854E12-82DF-40C2-B457-86C2D4C219A7}" destId="{119C8D40-8FEB-4653-B8DE-2A151AD53C6D}" srcOrd="0" destOrd="0" presId="urn:microsoft.com/office/officeart/2005/8/layout/orgChart1"/>
    <dgm:cxn modelId="{32FD1A96-FB88-41A7-ACA8-9F7F19C972D6}" type="presParOf" srcId="{119C8D40-8FEB-4653-B8DE-2A151AD53C6D}" destId="{455AFF97-F824-4394-B996-3B33BA1C5244}" srcOrd="0" destOrd="0" presId="urn:microsoft.com/office/officeart/2005/8/layout/orgChart1"/>
    <dgm:cxn modelId="{85A748DF-7E74-4182-B46F-E261EFD9FE7E}" type="presParOf" srcId="{119C8D40-8FEB-4653-B8DE-2A151AD53C6D}" destId="{9A44A394-456F-4F58-A3B5-095DC85B123C}" srcOrd="1" destOrd="0" presId="urn:microsoft.com/office/officeart/2005/8/layout/orgChart1"/>
    <dgm:cxn modelId="{3E06B961-4084-4827-A0E6-1E3257057160}" type="presParOf" srcId="{11854E12-82DF-40C2-B457-86C2D4C219A7}" destId="{6D1C9FE9-5FB1-40A7-981E-0B526FCAEF04}" srcOrd="1" destOrd="0" presId="urn:microsoft.com/office/officeart/2005/8/layout/orgChart1"/>
    <dgm:cxn modelId="{2EF77679-C046-4EAA-9ACF-DC8594F37294}" type="presParOf" srcId="{11854E12-82DF-40C2-B457-86C2D4C219A7}" destId="{8DBFA1FC-3F42-42E3-9791-B305EC5FB86E}" srcOrd="2" destOrd="0" presId="urn:microsoft.com/office/officeart/2005/8/layout/orgChart1"/>
    <dgm:cxn modelId="{2EC01BAF-9AA1-4354-A1DA-8546A18856AF}" type="presParOf" srcId="{A0ACA6FB-9BF4-4470-908B-A86BC8445C16}" destId="{45CB1B7E-5F78-4CDB-BA8F-BEF6A9E5DC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B559C-6F8B-448B-B4B2-B1693DE18E03}">
      <dsp:nvSpPr>
        <dsp:cNvPr id="0" name=""/>
        <dsp:cNvSpPr/>
      </dsp:nvSpPr>
      <dsp:spPr>
        <a:xfrm>
          <a:off x="3760787" y="1379043"/>
          <a:ext cx="2945471" cy="340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99"/>
              </a:lnTo>
              <a:lnTo>
                <a:pt x="2945471" y="170399"/>
              </a:lnTo>
              <a:lnTo>
                <a:pt x="2945471" y="340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5C8F5-6D9A-4A3F-9786-EFB810D811D6}">
      <dsp:nvSpPr>
        <dsp:cNvPr id="0" name=""/>
        <dsp:cNvSpPr/>
      </dsp:nvSpPr>
      <dsp:spPr>
        <a:xfrm>
          <a:off x="3760787" y="1379043"/>
          <a:ext cx="981823" cy="340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99"/>
              </a:lnTo>
              <a:lnTo>
                <a:pt x="981823" y="170399"/>
              </a:lnTo>
              <a:lnTo>
                <a:pt x="981823" y="340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92AAD-F757-43A1-B844-2321067CEEA0}">
      <dsp:nvSpPr>
        <dsp:cNvPr id="0" name=""/>
        <dsp:cNvSpPr/>
      </dsp:nvSpPr>
      <dsp:spPr>
        <a:xfrm>
          <a:off x="2778963" y="1379043"/>
          <a:ext cx="981823" cy="340798"/>
        </a:xfrm>
        <a:custGeom>
          <a:avLst/>
          <a:gdLst/>
          <a:ahLst/>
          <a:cxnLst/>
          <a:rect l="0" t="0" r="0" b="0"/>
          <a:pathLst>
            <a:path>
              <a:moveTo>
                <a:pt x="981823" y="0"/>
              </a:moveTo>
              <a:lnTo>
                <a:pt x="981823" y="170399"/>
              </a:lnTo>
              <a:lnTo>
                <a:pt x="0" y="170399"/>
              </a:lnTo>
              <a:lnTo>
                <a:pt x="0" y="340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98517-D002-4DF2-8605-BD305D35F8D7}">
      <dsp:nvSpPr>
        <dsp:cNvPr id="0" name=""/>
        <dsp:cNvSpPr/>
      </dsp:nvSpPr>
      <dsp:spPr>
        <a:xfrm>
          <a:off x="815315" y="1379043"/>
          <a:ext cx="2945471" cy="340798"/>
        </a:xfrm>
        <a:custGeom>
          <a:avLst/>
          <a:gdLst/>
          <a:ahLst/>
          <a:cxnLst/>
          <a:rect l="0" t="0" r="0" b="0"/>
          <a:pathLst>
            <a:path>
              <a:moveTo>
                <a:pt x="2945471" y="0"/>
              </a:moveTo>
              <a:lnTo>
                <a:pt x="2945471" y="170399"/>
              </a:lnTo>
              <a:lnTo>
                <a:pt x="0" y="170399"/>
              </a:lnTo>
              <a:lnTo>
                <a:pt x="0" y="340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F0D5B-332A-4C9D-A0C1-37AC7FCA91EE}">
      <dsp:nvSpPr>
        <dsp:cNvPr id="0" name=""/>
        <dsp:cNvSpPr/>
      </dsp:nvSpPr>
      <dsp:spPr>
        <a:xfrm>
          <a:off x="2911477" y="440533"/>
          <a:ext cx="1698620" cy="9385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rPr>
            <a:t>Consumer Services Division</a:t>
          </a:r>
        </a:p>
      </dsp:txBody>
      <dsp:txXfrm>
        <a:off x="2911477" y="440533"/>
        <a:ext cx="1698620" cy="938510"/>
      </dsp:txXfrm>
    </dsp:sp>
    <dsp:sp modelId="{105F722E-05F8-4745-ADB1-F2F006C47223}">
      <dsp:nvSpPr>
        <dsp:cNvPr id="0" name=""/>
        <dsp:cNvSpPr/>
      </dsp:nvSpPr>
      <dsp:spPr>
        <a:xfrm>
          <a:off x="3890" y="1719841"/>
          <a:ext cx="1622849" cy="81142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Consumer Communication Bureau </a:t>
          </a:r>
        </a:p>
      </dsp:txBody>
      <dsp:txXfrm>
        <a:off x="3890" y="1719841"/>
        <a:ext cx="1622849" cy="811424"/>
      </dsp:txXfrm>
    </dsp:sp>
    <dsp:sp modelId="{D9C61246-A0D2-4D10-86B4-5E33011F9028}">
      <dsp:nvSpPr>
        <dsp:cNvPr id="0" name=""/>
        <dsp:cNvSpPr/>
      </dsp:nvSpPr>
      <dsp:spPr>
        <a:xfrm>
          <a:off x="1967538" y="1719841"/>
          <a:ext cx="1622849" cy="81142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Claims Services Bureau</a:t>
          </a:r>
        </a:p>
      </dsp:txBody>
      <dsp:txXfrm>
        <a:off x="1967538" y="1719841"/>
        <a:ext cx="1622849" cy="811424"/>
      </dsp:txXfrm>
    </dsp:sp>
    <dsp:sp modelId="{E6704650-FF3D-4F15-8869-B7BF37D140DA}">
      <dsp:nvSpPr>
        <dsp:cNvPr id="0" name=""/>
        <dsp:cNvSpPr/>
      </dsp:nvSpPr>
      <dsp:spPr>
        <a:xfrm>
          <a:off x="3931186" y="1719841"/>
          <a:ext cx="1622849" cy="81142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Rating and Underwriting Services Bureau</a:t>
          </a:r>
        </a:p>
      </dsp:txBody>
      <dsp:txXfrm>
        <a:off x="3931186" y="1719841"/>
        <a:ext cx="1622849" cy="811424"/>
      </dsp:txXfrm>
    </dsp:sp>
    <dsp:sp modelId="{455AFF97-F824-4394-B996-3B33BA1C5244}">
      <dsp:nvSpPr>
        <dsp:cNvPr id="0" name=""/>
        <dsp:cNvSpPr/>
      </dsp:nvSpPr>
      <dsp:spPr>
        <a:xfrm>
          <a:off x="5894834" y="1719841"/>
          <a:ext cx="1622849" cy="81142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rPr>
            <a:t>Health Claims Bureau</a:t>
          </a:r>
        </a:p>
      </dsp:txBody>
      <dsp:txXfrm>
        <a:off x="5894834" y="1719841"/>
        <a:ext cx="1622849" cy="811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E27DBC-2B88-4E7D-AAD3-C00335E900EF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E14199-2ED0-4CB7-9A2E-F15CB5F8819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5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C929-CB3F-4540-91E3-6673FFB13C75}" type="datetime1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5791200"/>
            <a:ext cx="609600" cy="502920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C0B4-2795-4BD9-85AC-59C74FBF97A0}" type="datetime1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6D51E-2844-4FA0-9EE3-043E8C91325D}" type="datetime1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76828"/>
            <a:ext cx="7520940" cy="4766772"/>
          </a:xfrm>
        </p:spPr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984B-4694-452C-88A6-633A75A6C73A}" type="datetime1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6D9C9-1372-4D23-B0A6-82B3D7DD39CE}" type="datetime1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9947-551F-4627-9C61-1ED7769C640B}" type="datetime1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800" baseline="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CABE7-7A92-489B-8298-2D627B1C07BC}" type="datetime1">
              <a:rPr lang="en-US" smtClean="0"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42D9-D70F-49F9-B669-6BBA308BCC05}" type="datetime1">
              <a:rPr lang="en-US" smtClean="0"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061D-B647-449D-97BE-EA30D1535FA9}" type="datetime1">
              <a:rPr lang="en-US" smtClean="0"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45E1-100B-4AB2-8021-1C6AD919A802}" type="datetime1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98DA-C7CD-434F-B00D-A51797A1371C}" type="datetime1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530A-814D-4301-9D6A-DC58C03EA753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133600" y="5050632"/>
            <a:ext cx="37266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295400" y="6324600"/>
            <a:ext cx="10668000" cy="13716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476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21" y="6477000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B3150DA-DE6A-4B2C-99EE-4F5BF8818044}" type="datetime1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7700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791200"/>
            <a:ext cx="609600" cy="502920"/>
          </a:xfrm>
          <a:prstGeom prst="ellipse">
            <a:avLst/>
          </a:prstGeom>
          <a:ln w="19050">
            <a:noFill/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fld id="{1C03530A-814D-4301-9D6A-DC58C03EA75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800" b="0" i="0" kern="1200" baseline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339725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" indent="-163513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688975" indent="-168275" algn="l" defTabSz="914400" rtl="0" eaLnBrk="1" latinLnBrk="0" hangingPunct="1">
        <a:spcBef>
          <a:spcPts val="3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urance.ca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Seminar NAIC/ASSAL/SVS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 &amp; Supervision of Market Conduct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65532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© </a:t>
            </a:r>
            <a:r>
              <a:rPr lang="en-US" sz="1200" dirty="0" smtClean="0">
                <a:solidFill>
                  <a:schemeClr val="bg1"/>
                </a:solidFill>
              </a:rPr>
              <a:t>2014 </a:t>
            </a:r>
            <a:r>
              <a:rPr lang="en-US" sz="1200" dirty="0">
                <a:solidFill>
                  <a:schemeClr val="bg1"/>
                </a:solidFill>
              </a:rPr>
              <a:t>National Association of Insurance Commissioners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4267200"/>
            <a:ext cx="29001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+mj-lt"/>
              </a:rPr>
              <a:t>Complaint</a:t>
            </a:r>
          </a:p>
          <a:p>
            <a:pPr algn="r"/>
            <a:r>
              <a:rPr lang="en-US" sz="4800" dirty="0" smtClean="0">
                <a:solidFill>
                  <a:schemeClr val="bg1"/>
                </a:solidFill>
                <a:latin typeface="+mj-lt"/>
              </a:rPr>
              <a:t>Handling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7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48425"/>
            <a:ext cx="2362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1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claims bureau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863840" cy="476677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19 employees handle all written complaints about claim issues involving health insurance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Provide assistance and expertise in answering general inquiries about health insurance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Most common complaints include delays in handling or payment, denials of claims – especially due to lack of medical necessity and experimental nature of treatment, low claim payments, confusing explanations of how benefits were calculated.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8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86600" cy="914400"/>
          </a:xfrm>
        </p:spPr>
        <p:txBody>
          <a:bodyPr/>
          <a:lstStyle/>
          <a:p>
            <a:r>
              <a:rPr lang="en-US" dirty="0" smtClean="0"/>
              <a:t>Rating and underwriting services bureau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4495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23 employees handle written consumer complaints regarding all lines of insurance against insurance companies and agents and brokers, such as:</a:t>
            </a:r>
            <a:endParaRPr lang="en-US" dirty="0"/>
          </a:p>
          <a:p>
            <a:pPr marL="914400" lvl="1" indent="-457200"/>
            <a:r>
              <a:rPr lang="en-US" sz="2600" dirty="0" smtClean="0"/>
              <a:t>Rating complaints – cost of insurance</a:t>
            </a:r>
          </a:p>
          <a:p>
            <a:pPr marL="914400" lvl="1" indent="-457200"/>
            <a:r>
              <a:rPr lang="en-US" sz="2600" dirty="0" smtClean="0"/>
              <a:t>Underwriting complaints – cancellation, non-renewal, acceptability</a:t>
            </a:r>
          </a:p>
          <a:p>
            <a:pPr marL="914400" lvl="1" indent="-457200"/>
            <a:r>
              <a:rPr lang="en-US" sz="2600" dirty="0" smtClean="0"/>
              <a:t>Sales and servicing complaints – billing problems, failing to process policyholder request for changes, sales practices.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600"/>
            <a:ext cx="7520940" cy="914400"/>
          </a:xfrm>
        </p:spPr>
        <p:txBody>
          <a:bodyPr/>
          <a:lstStyle/>
          <a:p>
            <a:r>
              <a:rPr lang="en-US" dirty="0" smtClean="0"/>
              <a:t>Additional Duties for Complaint handling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19200"/>
            <a:ext cx="6873240" cy="42672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Staff consumer assistance centers following natural disasters, such as wildfires and earthquakes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Help develop insurance education materials made available to members of the public by CDI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Act as technical resource for other parts of CDI.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CDI’s Complaint handling process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70560"/>
            <a:ext cx="7635240" cy="853440"/>
          </a:xfrm>
        </p:spPr>
        <p:txBody>
          <a:bodyPr/>
          <a:lstStyle/>
          <a:p>
            <a:r>
              <a:rPr lang="en-US" dirty="0" smtClean="0"/>
              <a:t>Step 1 – consumer contacts cdi    for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8016240" cy="4419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Consumer calls CDI’s toll-free telephone line; 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Consumer sends inquiry via “Contact Us” on CDI’s website at </a:t>
            </a:r>
            <a:r>
              <a:rPr lang="en-US" dirty="0" smtClean="0">
                <a:hlinkClick r:id="rId2"/>
              </a:rPr>
              <a:t>www.insurance.ca.gov</a:t>
            </a:r>
            <a:r>
              <a:rPr lang="en-US" dirty="0" smtClean="0"/>
              <a:t>; 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Consumer submits a Request for Assistance (RFA) Form, containing details of complaint.</a:t>
            </a:r>
          </a:p>
          <a:p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600" dirty="0" smtClean="0"/>
              <a:t>If telephone and “contact us” inquiries cannot be addressed without additional facts and investigation, the consumer will be asked to submit a Request for Assistance form.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609600"/>
          </a:xfrm>
        </p:spPr>
        <p:txBody>
          <a:bodyPr/>
          <a:lstStyle/>
          <a:p>
            <a:r>
              <a:rPr lang="en-US" dirty="0" smtClean="0"/>
              <a:t>Request for Assistance (RFA) Form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948228"/>
            <a:ext cx="7178040" cy="47667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Collects contact information for consumer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Collects facts about the consumer’s problem or issue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Collects facts about the insurance company or agent/broker involved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Collects identifying information, such as policy number or claim number.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609600"/>
          </a:xfrm>
        </p:spPr>
        <p:txBody>
          <a:bodyPr/>
          <a:lstStyle/>
          <a:p>
            <a:r>
              <a:rPr lang="en-US" dirty="0" smtClean="0"/>
              <a:t>Step 2 – CDI Acknowledges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711440" cy="47667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RFA forms are reviewed and assigned to appropriate bureau depending upon subject matter, if under CDI jurisdiction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If under another agency’s authority, a referral is provided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CDI sends the consumer an acknowledgement letter that tells consumer what to expect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Assigned staff member contacts consumer if additional details are necessary.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2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1066800"/>
          </a:xfrm>
        </p:spPr>
        <p:txBody>
          <a:bodyPr/>
          <a:lstStyle/>
          <a:p>
            <a:r>
              <a:rPr lang="en-US" dirty="0" smtClean="0"/>
              <a:t>Step 3 – CDI contacts the </a:t>
            </a:r>
            <a:br>
              <a:rPr lang="en-US" dirty="0" smtClean="0"/>
            </a:br>
            <a:r>
              <a:rPr lang="en-US" dirty="0" smtClean="0"/>
              <a:t>insurance company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39624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CDI sends copy of the complaint to the insurance company, agent or broker and requests a detailed response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CDI asks company to provide copy of complete underwriting or claim file so responses can be verified.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6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57200"/>
            <a:ext cx="7520940" cy="762000"/>
          </a:xfrm>
        </p:spPr>
        <p:txBody>
          <a:bodyPr/>
          <a:lstStyle/>
          <a:p>
            <a:r>
              <a:rPr lang="en-US" dirty="0" smtClean="0"/>
              <a:t>STEP 4 -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81628"/>
            <a:ext cx="7863840" cy="47667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CDI analyzes the insurance company’s response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Information provided is reviewed for compliance with laws and regulations, and policy provisions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A regulatory review is conducted to determine if the company violated California laws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CDI determines whether company appropriately handled consumer’s situation.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609600"/>
          </a:xfrm>
        </p:spPr>
        <p:txBody>
          <a:bodyPr/>
          <a:lstStyle/>
          <a:p>
            <a:r>
              <a:rPr lang="en-US" dirty="0" smtClean="0"/>
              <a:t>Step 5 – resolution of complaint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406640" cy="44958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CDI communicates with insurance company to obtain remedy for consumer if company has not acted appropriately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Consumer is notified of outcome of            the investigation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Insurance company is notified in writing of the disposition of the complaint – justified, not justified, question of fact – and of violations of law.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Complaint Handling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254240" cy="4267200"/>
          </a:xfrm>
        </p:spPr>
        <p:txBody>
          <a:bodyPr/>
          <a:lstStyle/>
          <a:p>
            <a:r>
              <a:rPr lang="en-US" b="0" dirty="0" smtClean="0"/>
              <a:t>We will cover the following points: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Complaint Handling as a </a:t>
            </a:r>
            <a:r>
              <a:rPr lang="en-US" sz="2600" b="0" dirty="0" smtClean="0"/>
              <a:t>Key Element of Consumer Protection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Agency structure for this function (using California Department of Insurance –CDI - as an example)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Overview of California’s process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How we use consumer complaint information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Overview of our results for </a:t>
            </a:r>
            <a:r>
              <a:rPr lang="en-US" sz="2600" dirty="0" smtClean="0"/>
              <a:t>2012 </a:t>
            </a:r>
            <a:r>
              <a:rPr lang="en-US" sz="2600" dirty="0" smtClean="0"/>
              <a:t>– 2013</a:t>
            </a:r>
            <a:endParaRPr lang="en-US" sz="2600" b="0" dirty="0" smtClean="0"/>
          </a:p>
          <a:p>
            <a:endParaRPr lang="en-US" sz="2400" b="0" dirty="0" smtClean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1066800"/>
          </a:xfrm>
        </p:spPr>
        <p:txBody>
          <a:bodyPr/>
          <a:lstStyle/>
          <a:p>
            <a:r>
              <a:rPr lang="en-US" dirty="0" smtClean="0"/>
              <a:t>Step 6 – Tracking progress and Results – an on-going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940040" cy="44196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Oracle software application used to track complaints from receipt through final resolution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Assigned staff updates record as work proceeds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System helps management analyze length of time needed to resolve and close complaints, and identify areas for improvement.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600"/>
            <a:ext cx="7520940" cy="914400"/>
          </a:xfrm>
        </p:spPr>
        <p:txBody>
          <a:bodyPr/>
          <a:lstStyle/>
          <a:p>
            <a:r>
              <a:rPr lang="en-US" dirty="0" smtClean="0"/>
              <a:t>Step 7 – follow up contact               to consumer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406640" cy="44196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Consumer satisfaction survey cards are sent after complaint file is closed.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Results are tabulated and analyzed.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Used by CDI management to identify   training needs in staff or overall          process improvements.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Current satisfaction rate, based on incoming survey cards is 66%.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9600"/>
            <a:ext cx="7520940" cy="914400"/>
          </a:xfrm>
        </p:spPr>
        <p:txBody>
          <a:bodyPr/>
          <a:lstStyle/>
          <a:p>
            <a:r>
              <a:rPr lang="en-US" dirty="0" smtClean="0"/>
              <a:t>Step 8 – other uses for      complaint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" y="1752600"/>
            <a:ext cx="7825740" cy="42672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u="sng" dirty="0" smtClean="0"/>
              <a:t>Annual Consumer Complaint Study</a:t>
            </a:r>
            <a:r>
              <a:rPr lang="en-US" dirty="0" smtClean="0"/>
              <a:t> – published on website; provides information about number of justified complaints for the year by company, and allows consumers to compare performance among companies.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u="sng" dirty="0" smtClean="0"/>
              <a:t>Market Analysis</a:t>
            </a:r>
            <a:r>
              <a:rPr lang="en-US" dirty="0" smtClean="0"/>
              <a:t> – Complaint data, patterns and trends analyzed and used by CDI to help prioritize companies for market conduct exams.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78777" y="1704536"/>
            <a:ext cx="5650992" cy="1388524"/>
          </a:xfrm>
        </p:spPr>
        <p:txBody>
          <a:bodyPr/>
          <a:lstStyle/>
          <a:p>
            <a:r>
              <a:rPr lang="en-US" dirty="0" smtClean="0"/>
              <a:t>Quantifying the impact of CDI’s consumer assistance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05200" cy="3657600"/>
          </a:xfrm>
          <a:ln w="3810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2012</a:t>
            </a:r>
          </a:p>
          <a:p>
            <a:r>
              <a:rPr lang="en-US" sz="2200" dirty="0" smtClean="0"/>
              <a:t>Calls received – 169,775</a:t>
            </a:r>
          </a:p>
          <a:p>
            <a:r>
              <a:rPr lang="en-US" sz="2200" dirty="0" smtClean="0"/>
              <a:t>Complaint cases opened    – 34,554</a:t>
            </a:r>
          </a:p>
          <a:p>
            <a:r>
              <a:rPr lang="en-US" sz="2200" dirty="0" smtClean="0"/>
              <a:t>Complaint cases closed      – 33,643</a:t>
            </a:r>
          </a:p>
          <a:p>
            <a:r>
              <a:rPr lang="en-US" sz="2200" dirty="0" smtClean="0"/>
              <a:t>Consumer dollars recovered </a:t>
            </a:r>
            <a:r>
              <a:rPr lang="en-US" sz="2200" dirty="0"/>
              <a:t>– </a:t>
            </a:r>
            <a:r>
              <a:rPr lang="en-US" sz="2200" dirty="0" smtClean="0"/>
              <a:t>$55,069,451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505200" cy="3657600"/>
          </a:xfrm>
          <a:ln w="3810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2013</a:t>
            </a:r>
          </a:p>
          <a:p>
            <a:r>
              <a:rPr lang="en-US" sz="2200" dirty="0" smtClean="0"/>
              <a:t>Calls received – 167,448</a:t>
            </a:r>
          </a:p>
          <a:p>
            <a:r>
              <a:rPr lang="en-US" sz="2200" dirty="0" smtClean="0"/>
              <a:t>Complaint cases opened    – 36,559</a:t>
            </a:r>
          </a:p>
          <a:p>
            <a:r>
              <a:rPr lang="en-US" sz="2200" dirty="0" smtClean="0"/>
              <a:t>Complaint cases closed      – 37,126</a:t>
            </a:r>
          </a:p>
          <a:p>
            <a:r>
              <a:rPr lang="en-US" sz="2200" dirty="0" smtClean="0"/>
              <a:t>Consumer dollars </a:t>
            </a:r>
            <a:r>
              <a:rPr lang="en-US" sz="2200" dirty="0"/>
              <a:t>recovered – </a:t>
            </a:r>
            <a:r>
              <a:rPr lang="en-US" sz="2200" dirty="0" smtClean="0"/>
              <a:t>$55,722,140</a:t>
            </a: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520940" cy="548640"/>
          </a:xfrm>
        </p:spPr>
        <p:txBody>
          <a:bodyPr/>
          <a:lstStyle/>
          <a:p>
            <a:r>
              <a:rPr lang="en-US" dirty="0" smtClean="0"/>
              <a:t>Results – 2012 and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62000"/>
            <a:ext cx="7520940" cy="476677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3200" dirty="0" smtClean="0">
                <a:latin typeface="Franklin Gothic Medium" panose="020B0603020102020204" pitchFamily="34" charset="0"/>
              </a:rPr>
              <a:t>QUESTIONS/COMMENTS</a:t>
            </a:r>
            <a:endParaRPr lang="en-US" sz="3200" dirty="0">
              <a:latin typeface="Franklin Gothic Medium" panose="020B06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Complaint handling – </a:t>
            </a:r>
            <a:br>
              <a:rPr lang="en-US" dirty="0" smtClean="0"/>
            </a:br>
            <a:r>
              <a:rPr lang="en-US" dirty="0" smtClean="0"/>
              <a:t>a key element of consumer protection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29640"/>
          </a:xfrm>
        </p:spPr>
        <p:txBody>
          <a:bodyPr/>
          <a:lstStyle/>
          <a:p>
            <a:r>
              <a:rPr lang="en-US" dirty="0" smtClean="0"/>
              <a:t>Focusing on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19200"/>
            <a:ext cx="7520940" cy="4648200"/>
          </a:xfrm>
        </p:spPr>
        <p:txBody>
          <a:bodyPr/>
          <a:lstStyle/>
          <a:p>
            <a:endParaRPr lang="en-US" sz="1000" u="sng" dirty="0" smtClean="0"/>
          </a:p>
          <a:p>
            <a:r>
              <a:rPr lang="en-US" u="sng" dirty="0" smtClean="0"/>
              <a:t>CDI’s Mission Statement</a:t>
            </a:r>
            <a:r>
              <a:rPr lang="en-US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We </a:t>
            </a:r>
            <a:r>
              <a:rPr lang="en-US" sz="2600" dirty="0"/>
              <a:t>act to ensure vibrant markets where insurers keep their promises and the health and economic security of individuals, families, and </a:t>
            </a:r>
            <a:r>
              <a:rPr lang="en-US" sz="2600" dirty="0" smtClean="0"/>
              <a:t>businesses </a:t>
            </a:r>
            <a:r>
              <a:rPr lang="en-US" sz="2600" dirty="0"/>
              <a:t>are protected</a:t>
            </a:r>
            <a:r>
              <a:rPr lang="en-US" sz="2600" dirty="0" smtClean="0"/>
              <a:t>.</a:t>
            </a:r>
            <a:endParaRPr lang="en-US" sz="1000" dirty="0" smtClean="0"/>
          </a:p>
          <a:p>
            <a:pPr marL="0" indent="0"/>
            <a:r>
              <a:rPr lang="en-US" u="sng" dirty="0" smtClean="0"/>
              <a:t>Operational Goals to Support Mission</a:t>
            </a:r>
            <a:r>
              <a:rPr lang="en-US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Together we provide excellent, fair, and responsive service.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33400"/>
            <a:ext cx="7581900" cy="609600"/>
          </a:xfrm>
        </p:spPr>
        <p:txBody>
          <a:bodyPr/>
          <a:lstStyle/>
          <a:p>
            <a:r>
              <a:rPr lang="en-US" dirty="0" smtClean="0"/>
              <a:t>Focusing on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766772"/>
          </a:xfrm>
        </p:spPr>
        <p:txBody>
          <a:bodyPr/>
          <a:lstStyle/>
          <a:p>
            <a:r>
              <a:rPr lang="en-US" u="sng" dirty="0" smtClean="0"/>
              <a:t>Handling Consumer Complaints and Inquiries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Done daily by CDI’s Consumer Services staff.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The most direct manner in which CDI provides consumer protection.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 smtClean="0"/>
              <a:t>Often the public’s only contact with CDI – their satisfaction matters.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Cdi’s</a:t>
            </a:r>
            <a:r>
              <a:rPr lang="en-US" dirty="0" smtClean="0"/>
              <a:t> organizational structure for complaint handling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533400"/>
            <a:ext cx="7863840" cy="548640"/>
          </a:xfrm>
        </p:spPr>
        <p:txBody>
          <a:bodyPr/>
          <a:lstStyle/>
          <a:p>
            <a:r>
              <a:rPr lang="en-US" dirty="0" smtClean="0"/>
              <a:t>The CDI’s Consumer Services division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1963715"/>
              </p:ext>
            </p:extLst>
          </p:nvPr>
        </p:nvGraphicFramePr>
        <p:xfrm>
          <a:off x="838200" y="1219200"/>
          <a:ext cx="7521575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4191000"/>
            <a:ext cx="7848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Our consumer services representatives have an average of 15 years of </a:t>
            </a:r>
            <a:r>
              <a:rPr lang="en-US" sz="2600" dirty="0"/>
              <a:t>Insurance industry experience in claims, underwriting, rating, and </a:t>
            </a:r>
            <a:r>
              <a:rPr lang="en-US" sz="2600" dirty="0" smtClean="0"/>
              <a:t>sales.</a:t>
            </a:r>
            <a:endParaRPr lang="en-US" sz="2600" dirty="0"/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Communication bureau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5400"/>
            <a:ext cx="7520940" cy="46482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 smtClean="0"/>
              <a:t>38 employees who handle an array of inquiries and complaints on all lines of insurance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 smtClean="0"/>
              <a:t>Answer calls on our toll-free telephone line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 smtClean="0"/>
              <a:t>Staff our public walk-in counter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 smtClean="0"/>
              <a:t>Respond to inquiries received via internet portal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 smtClean="0"/>
              <a:t>Provide assistance in consumer’s primary spoken language (over 140 languages available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 smtClean="0"/>
              <a:t>Provide assistance to hearing impaired via TDD telephone line.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services bureau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46482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29 employees handle written consumer complaints regarding claim issues against insurance companies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Complaints cover all lines of insurance other than health insurance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Most common complaints are delays in payment, delays in contact from the insurer, dissatisfaction about the amount paid for a claim, and denials of claims.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C03530A-814D-4301-9D6A-DC58C03EA7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 NA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 NAIC</Template>
  <TotalTime>480</TotalTime>
  <Words>1042</Words>
  <Application>Microsoft Office PowerPoint</Application>
  <PresentationFormat>Presentación en pantalla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Seminar NAIC</vt:lpstr>
      <vt:lpstr>Seminar NAIC/ASSAL/SVS</vt:lpstr>
      <vt:lpstr>Complaint Handling</vt:lpstr>
      <vt:lpstr>Complaint handling –  a key element of consumer protection</vt:lpstr>
      <vt:lpstr>Focusing on consumers</vt:lpstr>
      <vt:lpstr>Focusing on consumers</vt:lpstr>
      <vt:lpstr>Cdi’s organizational structure for complaint handling</vt:lpstr>
      <vt:lpstr>The CDI’s Consumer Services division</vt:lpstr>
      <vt:lpstr>Consumer Communication bureau</vt:lpstr>
      <vt:lpstr>Claims services bureau</vt:lpstr>
      <vt:lpstr>Health claims bureau</vt:lpstr>
      <vt:lpstr>Rating and underwriting services bureau</vt:lpstr>
      <vt:lpstr>Additional Duties for Complaint handling staff</vt:lpstr>
      <vt:lpstr>Overview of CDI’s Complaint handling process</vt:lpstr>
      <vt:lpstr>Step 1 – consumer contacts cdi    for assistance</vt:lpstr>
      <vt:lpstr>Request for Assistance (RFA) Form</vt:lpstr>
      <vt:lpstr>Step 2 – CDI Acknowledges contact</vt:lpstr>
      <vt:lpstr>Step 3 – CDI contacts the  insurance company </vt:lpstr>
      <vt:lpstr>STEP 4 - investigation</vt:lpstr>
      <vt:lpstr>Step 5 – resolution of complaint</vt:lpstr>
      <vt:lpstr>Step 6 – Tracking progress and Results – an on-going process</vt:lpstr>
      <vt:lpstr>Step 7 – follow up contact               to consumer</vt:lpstr>
      <vt:lpstr>Step 8 – other uses for      complaint information</vt:lpstr>
      <vt:lpstr>Quantifying the impact of CDI’s consumer assistance function</vt:lpstr>
      <vt:lpstr>Results – 2012 and 2013</vt:lpstr>
      <vt:lpstr>Presentación de PowerPoint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NAIC/ASSAL/SVS</dc:title>
  <dc:creator>Santillanes, Paul</dc:creator>
  <cp:lastModifiedBy>Salashina Olga</cp:lastModifiedBy>
  <cp:revision>49</cp:revision>
  <cp:lastPrinted>2014-06-19T21:23:54Z</cp:lastPrinted>
  <dcterms:created xsi:type="dcterms:W3CDTF">2014-05-22T16:06:48Z</dcterms:created>
  <dcterms:modified xsi:type="dcterms:W3CDTF">2014-07-15T15:39:08Z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