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57" r:id="rId3"/>
    <p:sldId id="265" r:id="rId4"/>
    <p:sldId id="266" r:id="rId5"/>
    <p:sldId id="267" r:id="rId6"/>
    <p:sldId id="268" r:id="rId7"/>
    <p:sldId id="269" r:id="rId8"/>
    <p:sldId id="270" r:id="rId9"/>
    <p:sldId id="271" r:id="rId10"/>
    <p:sldId id="259" r:id="rId11"/>
    <p:sldId id="260"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36" autoAdjust="0"/>
  </p:normalViewPr>
  <p:slideViewPr>
    <p:cSldViewPr>
      <p:cViewPr varScale="1">
        <p:scale>
          <a:sx n="82" d="100"/>
          <a:sy n="82" d="100"/>
        </p:scale>
        <p:origin x="246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title>
    <c:autoTitleDeleted val="0"/>
    <c:plotArea>
      <c:layout>
        <c:manualLayout>
          <c:layoutTarget val="inner"/>
          <c:xMode val="edge"/>
          <c:yMode val="edge"/>
          <c:x val="0.20563413948256465"/>
          <c:y val="9.3134577648213118E-2"/>
          <c:w val="0.61278512241397076"/>
          <c:h val="0.81949924798726015"/>
        </c:manualLayout>
      </c:layout>
      <c:barChart>
        <c:barDir val="bar"/>
        <c:grouping val="clustered"/>
        <c:varyColors val="0"/>
        <c:ser>
          <c:idx val="0"/>
          <c:order val="0"/>
          <c:tx>
            <c:strRef>
              <c:f>Sheet1!$B$1</c:f>
              <c:strCache>
                <c:ptCount val="1"/>
                <c:pt idx="0">
                  <c:v>In $Billions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Maine</c:v>
                </c:pt>
                <c:pt idx="1">
                  <c:v>Virginia</c:v>
                </c:pt>
                <c:pt idx="2">
                  <c:v>S. Carolina</c:v>
                </c:pt>
                <c:pt idx="3">
                  <c:v>Louisiana</c:v>
                </c:pt>
                <c:pt idx="4">
                  <c:v>Connecticut</c:v>
                </c:pt>
                <c:pt idx="5">
                  <c:v>New Jersey</c:v>
                </c:pt>
                <c:pt idx="6">
                  <c:v>Massachusetts</c:v>
                </c:pt>
                <c:pt idx="7">
                  <c:v>Texas</c:v>
                </c:pt>
                <c:pt idx="8">
                  <c:v>Florida</c:v>
                </c:pt>
                <c:pt idx="9">
                  <c:v>New York</c:v>
                </c:pt>
              </c:strCache>
            </c:strRef>
          </c:cat>
          <c:val>
            <c:numRef>
              <c:f>Sheet1!$B$2:$B$11</c:f>
              <c:numCache>
                <c:formatCode>"$"#,##0.00_);[Red]\("$"#,##0.00\)</c:formatCode>
                <c:ptCount val="10"/>
                <c:pt idx="0">
                  <c:v>164.6</c:v>
                </c:pt>
                <c:pt idx="1">
                  <c:v>182.3</c:v>
                </c:pt>
                <c:pt idx="2">
                  <c:v>239.3</c:v>
                </c:pt>
                <c:pt idx="3">
                  <c:v>293.5</c:v>
                </c:pt>
                <c:pt idx="4">
                  <c:v>567.79999999999995</c:v>
                </c:pt>
                <c:pt idx="5">
                  <c:v>713.9</c:v>
                </c:pt>
                <c:pt idx="6">
                  <c:v>849.6</c:v>
                </c:pt>
                <c:pt idx="7">
                  <c:v>1175.3</c:v>
                </c:pt>
                <c:pt idx="8" formatCode="#,##0.00">
                  <c:v>2862.3</c:v>
                </c:pt>
                <c:pt idx="9">
                  <c:v>2923.1</c:v>
                </c:pt>
              </c:numCache>
            </c:numRef>
          </c:val>
        </c:ser>
        <c:dLbls>
          <c:showLegendKey val="0"/>
          <c:showVal val="0"/>
          <c:showCatName val="0"/>
          <c:showSerName val="0"/>
          <c:showPercent val="0"/>
          <c:showBubbleSize val="0"/>
        </c:dLbls>
        <c:gapWidth val="150"/>
        <c:axId val="301881112"/>
        <c:axId val="144771048"/>
      </c:barChart>
      <c:catAx>
        <c:axId val="301881112"/>
        <c:scaling>
          <c:orientation val="minMax"/>
        </c:scaling>
        <c:delete val="0"/>
        <c:axPos val="l"/>
        <c:numFmt formatCode="General" sourceLinked="0"/>
        <c:majorTickMark val="out"/>
        <c:minorTickMark val="none"/>
        <c:tickLblPos val="nextTo"/>
        <c:crossAx val="144771048"/>
        <c:crosses val="autoZero"/>
        <c:auto val="1"/>
        <c:lblAlgn val="ctr"/>
        <c:lblOffset val="100"/>
        <c:noMultiLvlLbl val="0"/>
      </c:catAx>
      <c:valAx>
        <c:axId val="144771048"/>
        <c:scaling>
          <c:orientation val="minMax"/>
        </c:scaling>
        <c:delete val="0"/>
        <c:axPos val="b"/>
        <c:majorGridlines/>
        <c:numFmt formatCode="&quot;$&quot;#,##0.00_);[Red]\(&quot;$&quot;#,##0.00\)" sourceLinked="1"/>
        <c:majorTickMark val="out"/>
        <c:minorTickMark val="none"/>
        <c:tickLblPos val="nextTo"/>
        <c:txPr>
          <a:bodyPr/>
          <a:lstStyle/>
          <a:p>
            <a:pPr>
              <a:defRPr sz="1600"/>
            </a:pPr>
            <a:endParaRPr lang="en-US"/>
          </a:p>
        </c:txPr>
        <c:crossAx val="3018811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0F077-772C-4386-B111-5E35AE4E3FC6}" type="datetimeFigureOut">
              <a:rPr lang="en-US" smtClean="0"/>
              <a:t>4/13/2016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3E6B5B-F9C2-46C0-9F11-50ABBC286413}" type="slidenum">
              <a:rPr lang="en-US" smtClean="0"/>
              <a:t>‹#›</a:t>
            </a:fld>
            <a:endParaRPr lang="en-US"/>
          </a:p>
        </p:txBody>
      </p:sp>
    </p:spTree>
    <p:extLst>
      <p:ext uri="{BB962C8B-B14F-4D97-AF65-F5344CB8AC3E}">
        <p14:creationId xmlns:p14="http://schemas.microsoft.com/office/powerpoint/2010/main" val="1017460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 the NAIC, there are many Working Groups</a:t>
            </a:r>
            <a:r>
              <a:rPr lang="en-US" baseline="0" dirty="0" smtClean="0"/>
              <a:t> that serve to create solutions for the insurance industry and consumers. Several deal directly with Catastrophes – the Catastrophe Working Group, the Consumer Outreach and Assistance Post-Disaster Subgroup, the Post-Catastrophe Regulatory Guidance Subgroup, and the Catastrophe Response Working Group, which I chair. These groups have different charges but they all </a:t>
            </a:r>
            <a:r>
              <a:rPr lang="en-US" dirty="0" smtClean="0"/>
              <a:t>work with industry to improve disaster response</a:t>
            </a:r>
            <a:r>
              <a:rPr lang="en-US" baseline="0" dirty="0" smtClean="0"/>
              <a:t> and preparedness and consumer awareness. </a:t>
            </a:r>
          </a:p>
          <a:p>
            <a:endParaRPr lang="en-US" baseline="0" dirty="0" smtClean="0"/>
          </a:p>
          <a:p>
            <a:r>
              <a:rPr lang="en-US" baseline="0" dirty="0" smtClean="0"/>
              <a:t>The Catastrophe Response Working Group, in particular, is investigating and recommending ways </a:t>
            </a:r>
            <a:r>
              <a:rPr lang="en-US" dirty="0" smtClean="0"/>
              <a:t>the NAIC can assist states in responding to disasters. One of our tasks</a:t>
            </a:r>
            <a:r>
              <a:rPr lang="en-US" baseline="0" dirty="0" smtClean="0"/>
              <a:t> will be to upda</a:t>
            </a:r>
            <a:r>
              <a:rPr lang="en-US" dirty="0" smtClean="0"/>
              <a:t>te the State Disaster Response Plan so that it provides a blueprint for action by the states to respond to catastrophic events.</a:t>
            </a:r>
          </a:p>
          <a:p>
            <a:endParaRPr lang="en-US" dirty="0" smtClean="0"/>
          </a:p>
          <a:p>
            <a:r>
              <a:rPr lang="en-US" dirty="0" smtClean="0"/>
              <a:t>NAIC </a:t>
            </a:r>
            <a:r>
              <a:rPr lang="en-US" dirty="0"/>
              <a:t>members have taken an active role in educating Congress and providing technical feedback on various proposals regarding natural catastrophes. Over the last several years, NAIC members have met with members of Congress and have regularly testified on these important issues, stressing the important role of the states in effectively managing a natural disaster response.</a:t>
            </a:r>
          </a:p>
          <a:p>
            <a:endParaRPr lang="en-US" dirty="0"/>
          </a:p>
        </p:txBody>
      </p:sp>
      <p:sp>
        <p:nvSpPr>
          <p:cNvPr id="4" name="Slide Number Placeholder 3"/>
          <p:cNvSpPr>
            <a:spLocks noGrp="1"/>
          </p:cNvSpPr>
          <p:nvPr>
            <p:ph type="sldNum" sz="quarter" idx="10"/>
          </p:nvPr>
        </p:nvSpPr>
        <p:spPr/>
        <p:txBody>
          <a:bodyPr/>
          <a:lstStyle/>
          <a:p>
            <a:fld id="{75CEDF2D-5AE1-1341-B629-1E8DF34D6A71}" type="slidenum">
              <a:rPr lang="en-US" smtClean="0"/>
              <a:pPr/>
              <a:t>2</a:t>
            </a:fld>
            <a:endParaRPr lang="en-US" dirty="0"/>
          </a:p>
        </p:txBody>
      </p:sp>
    </p:spTree>
    <p:extLst>
      <p:ext uri="{BB962C8B-B14F-4D97-AF65-F5344CB8AC3E}">
        <p14:creationId xmlns:p14="http://schemas.microsoft.com/office/powerpoint/2010/main" val="1884973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U.S.,</a:t>
            </a:r>
            <a:r>
              <a:rPr lang="en-US" sz="1200" kern="1200" baseline="0" dirty="0" smtClean="0">
                <a:solidFill>
                  <a:schemeClr val="tx1"/>
                </a:solidFill>
                <a:effectLst/>
                <a:latin typeface="+mn-lt"/>
                <a:ea typeface="+mn-ea"/>
                <a:cs typeface="+mn-cs"/>
              </a:rPr>
              <a:t> the NAIC has a </a:t>
            </a:r>
            <a:r>
              <a:rPr lang="en-US" sz="1200" kern="1200" dirty="0" smtClean="0">
                <a:solidFill>
                  <a:schemeClr val="tx1"/>
                </a:solidFill>
                <a:effectLst/>
                <a:latin typeface="+mn-lt"/>
                <a:ea typeface="+mn-ea"/>
                <a:cs typeface="+mn-cs"/>
              </a:rPr>
              <a:t>Property and Casualty Model Rating Law (Model Law) that provides authority for the establishment of both voluntary and involuntary property and casualty underwriting and reinsurance pools and requires information supporting the formation or modification of a pool to be filed with the regulator. This Model Law also provides for examination authority, but does not establish any specific reporting requirements. No solvency standards apply directly to pools, as they are business ventures of the participating insurers. The pool itself may or may not be profitable, and adverse experience only raises solvency concerns from a regulatory perspective to the extent that it has an impact on the financial condition of one or more participating insurers.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NAIC maintains a numerical listing of all pools and associations in the Listing of Companies for purposes of Annual Statement reporting. In order to report transactions involving pools or associations consisting of non-affiliated companies correctly, an insurer must include in Schedule F (Property and Casualty companies) or Schedule S (Life &amp; Health companies) the appropriate Pool/Association Identification Number. </a:t>
            </a:r>
          </a:p>
          <a:p>
            <a:endParaRPr lang="en-US" dirty="0" smtClean="0"/>
          </a:p>
          <a:p>
            <a:r>
              <a:rPr lang="en-US" dirty="0" smtClean="0"/>
              <a:t>Additional information can be found in a white paper drafted by the NAIC in 2003</a:t>
            </a:r>
            <a:r>
              <a:rPr lang="en-US" baseline="0" dirty="0" smtClean="0"/>
              <a:t> titled “Regulation of Voluntary Underwriting and Reinsurance Pools White Paper.”</a:t>
            </a:r>
          </a:p>
          <a:p>
            <a:r>
              <a:rPr lang="en-US" dirty="0" smtClean="0"/>
              <a:t>http://www.naic.org/store/free/RVU-OP.pdf</a:t>
            </a:r>
          </a:p>
          <a:p>
            <a:endParaRPr lang="en-US" dirty="0"/>
          </a:p>
        </p:txBody>
      </p:sp>
      <p:sp>
        <p:nvSpPr>
          <p:cNvPr id="4" name="Slide Number Placeholder 3"/>
          <p:cNvSpPr>
            <a:spLocks noGrp="1"/>
          </p:cNvSpPr>
          <p:nvPr>
            <p:ph type="sldNum" sz="quarter" idx="10"/>
          </p:nvPr>
        </p:nvSpPr>
        <p:spPr/>
        <p:txBody>
          <a:bodyPr/>
          <a:lstStyle/>
          <a:p>
            <a:fld id="{313E6B5B-F9C2-46C0-9F11-50ABBC286413}" type="slidenum">
              <a:rPr lang="en-US" smtClean="0"/>
              <a:t>11</a:t>
            </a:fld>
            <a:endParaRPr lang="en-US"/>
          </a:p>
        </p:txBody>
      </p:sp>
    </p:spTree>
    <p:extLst>
      <p:ext uri="{BB962C8B-B14F-4D97-AF65-F5344CB8AC3E}">
        <p14:creationId xmlns:p14="http://schemas.microsoft.com/office/powerpoint/2010/main" val="33392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8625">
              <a:defRPr/>
            </a:pPr>
            <a:r>
              <a:rPr lang="en-US" dirty="0" smtClean="0"/>
              <a:t>Frequently</a:t>
            </a:r>
            <a:r>
              <a:rPr lang="en-US" baseline="0" dirty="0" smtClean="0"/>
              <a:t> state insurance regulators work together to respond to catastrophes. We utilize state and NAIC resources to provide in-person expertise and in call centers to respond to consumer inquiries during disasters.  After an event, states often work together to collect data related to the catastrophe. Recently, s</a:t>
            </a:r>
            <a:r>
              <a:rPr lang="en-US" dirty="0" smtClean="0"/>
              <a:t>tate </a:t>
            </a:r>
            <a:r>
              <a:rPr lang="en-US" dirty="0"/>
              <a:t>insurance regulators have cooperated with each other in several </a:t>
            </a:r>
            <a:r>
              <a:rPr lang="en-US" dirty="0" smtClean="0"/>
              <a:t>coordinated </a:t>
            </a:r>
            <a:r>
              <a:rPr lang="en-US" dirty="0"/>
              <a:t>disaster reporting initiatives. </a:t>
            </a:r>
            <a:r>
              <a:rPr lang="en-US" dirty="0" smtClean="0"/>
              <a:t>After Superstorm Sandy, states</a:t>
            </a:r>
            <a:r>
              <a:rPr lang="en-US" baseline="0" dirty="0" smtClean="0"/>
              <a:t> issued uniform data calls in order to collect ZIP code level data on claims received and paid. </a:t>
            </a:r>
            <a:endParaRPr lang="en-US" dirty="0"/>
          </a:p>
          <a:p>
            <a:pPr defTabSz="448625">
              <a:defRPr/>
            </a:pPr>
            <a:endParaRPr lang="en-US" dirty="0" smtClean="0"/>
          </a:p>
          <a:p>
            <a:pPr defTabSz="448625">
              <a:defRPr/>
            </a:pPr>
            <a:r>
              <a:rPr lang="en-US" dirty="0" smtClean="0"/>
              <a:t>These </a:t>
            </a:r>
            <a:r>
              <a:rPr lang="en-US" dirty="0"/>
              <a:t>coordinated efforts help to enhance the regulatory process by sharing resources among fellow states, reducing duplicative requests to insurers, providing key data for solvency and market conduct responsibilities, and assisting </a:t>
            </a:r>
            <a:r>
              <a:rPr lang="en-US" dirty="0" smtClean="0"/>
              <a:t>consumers, the media, </a:t>
            </a:r>
            <a:r>
              <a:rPr lang="en-US" dirty="0"/>
              <a:t>insurers and other regulators in understanding exposure and other insurance industry concerns.</a:t>
            </a:r>
          </a:p>
          <a:p>
            <a:endParaRPr lang="en-US" dirty="0"/>
          </a:p>
        </p:txBody>
      </p:sp>
      <p:sp>
        <p:nvSpPr>
          <p:cNvPr id="4" name="Slide Number Placeholder 3"/>
          <p:cNvSpPr>
            <a:spLocks noGrp="1"/>
          </p:cNvSpPr>
          <p:nvPr>
            <p:ph type="sldNum" sz="quarter" idx="10"/>
          </p:nvPr>
        </p:nvSpPr>
        <p:spPr/>
        <p:txBody>
          <a:bodyPr/>
          <a:lstStyle/>
          <a:p>
            <a:fld id="{75CEDF2D-5AE1-1341-B629-1E8DF34D6A71}" type="slidenum">
              <a:rPr lang="en-US" smtClean="0"/>
              <a:pPr/>
              <a:t>3</a:t>
            </a:fld>
            <a:endParaRPr lang="en-US" dirty="0"/>
          </a:p>
        </p:txBody>
      </p:sp>
    </p:spTree>
    <p:extLst>
      <p:ext uri="{BB962C8B-B14F-4D97-AF65-F5344CB8AC3E}">
        <p14:creationId xmlns:p14="http://schemas.microsoft.com/office/powerpoint/2010/main" val="4110145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24"/>
            <a:r>
              <a:rPr lang="en-US" dirty="0" smtClean="0"/>
              <a:t>Unfortunately,</a:t>
            </a:r>
            <a:r>
              <a:rPr lang="en-US" baseline="0" dirty="0" smtClean="0"/>
              <a:t> we have broad experience in the United States related to catastrophes. We have vast knowledge throughout the states in dealing with tornadoes, hurricanes, earthquakes, wildfires, floods, hail, windstorms, and other disasters.</a:t>
            </a:r>
          </a:p>
          <a:p>
            <a:pPr defTabSz="457124"/>
            <a:r>
              <a:rPr lang="en-US" baseline="0" dirty="0" smtClean="0"/>
              <a:t> </a:t>
            </a:r>
            <a:endParaRPr lang="en-US" dirty="0" smtClean="0"/>
          </a:p>
          <a:p>
            <a:pPr defTabSz="457124"/>
            <a:r>
              <a:rPr lang="en-US" dirty="0" smtClean="0"/>
              <a:t>The economic cost of natural disasters has an immense impact on the U.S. economy.  The average annual insured catastrophic</a:t>
            </a:r>
            <a:r>
              <a:rPr lang="en-US" baseline="0" dirty="0" smtClean="0"/>
              <a:t> losses in the U.S. are around $20 billion.  Insured losses were nearly $15 billion last year. As recently as 2011 and 2012 losses were well over $30 billion. </a:t>
            </a:r>
          </a:p>
          <a:p>
            <a:pPr defTabSz="457124"/>
            <a:r>
              <a:rPr lang="en-US" baseline="0" dirty="0" smtClean="0"/>
              <a:t> </a:t>
            </a:r>
            <a:endParaRPr lang="en-US" dirty="0" smtClean="0"/>
          </a:p>
          <a:p>
            <a:pPr defTabSz="457124"/>
            <a:r>
              <a:rPr lang="en-US" dirty="0" smtClean="0"/>
              <a:t>More people and more expensive property are in harm’s way</a:t>
            </a:r>
            <a:r>
              <a:rPr lang="en-US" baseline="0" dirty="0" smtClean="0"/>
              <a:t> than ever before. </a:t>
            </a:r>
            <a:r>
              <a:rPr lang="en-US" dirty="0" smtClean="0"/>
              <a:t>The rising likelihood of extreme and catastrophic weather events makes monitoring the frequency and impact of natural disasters a critical regulatory function.</a:t>
            </a:r>
          </a:p>
          <a:p>
            <a:pPr defTabSz="457124"/>
            <a:r>
              <a:rPr lang="en-US" dirty="0" smtClean="0"/>
              <a:t> </a:t>
            </a:r>
          </a:p>
          <a:p>
            <a:endParaRPr lang="en-US" dirty="0"/>
          </a:p>
        </p:txBody>
      </p:sp>
      <p:sp>
        <p:nvSpPr>
          <p:cNvPr id="4" name="Slide Number Placeholder 3"/>
          <p:cNvSpPr>
            <a:spLocks noGrp="1"/>
          </p:cNvSpPr>
          <p:nvPr>
            <p:ph type="sldNum" sz="quarter" idx="10"/>
          </p:nvPr>
        </p:nvSpPr>
        <p:spPr/>
        <p:txBody>
          <a:bodyPr/>
          <a:lstStyle/>
          <a:p>
            <a:fld id="{42716F8F-BC4E-42B6-BE53-18970DC12165}" type="slidenum">
              <a:rPr lang="en-US" smtClean="0"/>
              <a:pPr/>
              <a:t>4</a:t>
            </a:fld>
            <a:endParaRPr lang="en-US" dirty="0"/>
          </a:p>
        </p:txBody>
      </p:sp>
    </p:spTree>
    <p:extLst>
      <p:ext uri="{BB962C8B-B14F-4D97-AF65-F5344CB8AC3E}">
        <p14:creationId xmlns:p14="http://schemas.microsoft.com/office/powerpoint/2010/main" val="3382867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8625">
              <a:defRPr/>
            </a:pPr>
            <a:r>
              <a:rPr lang="en-US" dirty="0" smtClean="0"/>
              <a:t>In terms of insured losses, if one were to look at the ten costliest disasters in United States history, seven were hurricanes and six have taken place since 2000—Hurricane Katrina ($41.1 billion in 2005); Hurricane (</a:t>
            </a:r>
            <a:r>
              <a:rPr lang="en-US" dirty="0" err="1" smtClean="0"/>
              <a:t>Superstorm</a:t>
            </a:r>
            <a:r>
              <a:rPr lang="en-US" dirty="0" smtClean="0"/>
              <a:t>) Sandy ($18.8 billion in 2012); Hurricane Ike ($12.5 billion in 2008); Hurricane Wilma ($10.3 billion in 2005); Hurricane Charley ($7.5 billion in 2004); and Hurricane Ivan ($7.1 billion in 2004). </a:t>
            </a:r>
          </a:p>
          <a:p>
            <a:endParaRPr lang="en-US" dirty="0"/>
          </a:p>
        </p:txBody>
      </p:sp>
      <p:sp>
        <p:nvSpPr>
          <p:cNvPr id="4" name="Slide Number Placeholder 3"/>
          <p:cNvSpPr>
            <a:spLocks noGrp="1"/>
          </p:cNvSpPr>
          <p:nvPr>
            <p:ph type="sldNum" sz="quarter" idx="10"/>
          </p:nvPr>
        </p:nvSpPr>
        <p:spPr/>
        <p:txBody>
          <a:bodyPr/>
          <a:lstStyle/>
          <a:p>
            <a:fld id="{75CEDF2D-5AE1-1341-B629-1E8DF34D6A71}" type="slidenum">
              <a:rPr lang="en-US" smtClean="0"/>
              <a:t>5</a:t>
            </a:fld>
            <a:endParaRPr lang="en-US"/>
          </a:p>
        </p:txBody>
      </p:sp>
    </p:spTree>
    <p:extLst>
      <p:ext uri="{BB962C8B-B14F-4D97-AF65-F5344CB8AC3E}">
        <p14:creationId xmlns:p14="http://schemas.microsoft.com/office/powerpoint/2010/main" val="158108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t>This chart shows the enormous amount of insured value on U.S. coasts. Nearly $3 trillion in New York and Florida and hundreds of billions in many other states.</a:t>
            </a:r>
          </a:p>
          <a:p>
            <a:pPr>
              <a:buFont typeface="Arial" pitchFamily="34" charset="0"/>
              <a:buChar char="•"/>
            </a:pPr>
            <a:r>
              <a:rPr lang="en-US" baseline="0" dirty="0" smtClean="0"/>
              <a:t> Source AIR Worldwide, 2012 $US Billions</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4/13/2016 4:16 PM</a:t>
            </a:fld>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302111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insurance regulators, we have a responsibility to make sure that the markets</a:t>
            </a:r>
            <a:r>
              <a:rPr lang="en-US" baseline="0" dirty="0" smtClean="0"/>
              <a:t> are able to finance disaster risks. In the U.S. we primarily rely on private insurance and reinsurance markets to do this. </a:t>
            </a:r>
          </a:p>
          <a:p>
            <a:pPr defTabSz="914350"/>
            <a:r>
              <a:rPr lang="en-US" dirty="0" smtClean="0"/>
              <a:t>Regulators</a:t>
            </a:r>
            <a:r>
              <a:rPr lang="en-US" baseline="0" dirty="0" smtClean="0"/>
              <a:t> strive for efficient markets, understanding that private markets are able to best provide insurance products to consumers. This works quite well for most property insurance, whether it is homeowners insurance, private passenger auto insurance or commercial insurance. </a:t>
            </a:r>
            <a:endParaRPr lang="en-US" dirty="0" smtClean="0"/>
          </a:p>
          <a:p>
            <a:r>
              <a:rPr lang="en-US" baseline="0" dirty="0" smtClean="0"/>
              <a:t>State regulators work to ensure efficient, competitive markets where many companies compete for business. We regulate for solvency to make sure the companies are able to fulfill their promises to policyholders; and we regulate for market conduct to make sure companies are fairly treating policyholders. </a:t>
            </a:r>
            <a:endParaRPr lang="en-US" dirty="0"/>
          </a:p>
        </p:txBody>
      </p:sp>
      <p:sp>
        <p:nvSpPr>
          <p:cNvPr id="4" name="Slide Number Placeholder 3"/>
          <p:cNvSpPr>
            <a:spLocks noGrp="1"/>
          </p:cNvSpPr>
          <p:nvPr>
            <p:ph type="sldNum" sz="quarter" idx="10"/>
          </p:nvPr>
        </p:nvSpPr>
        <p:spPr/>
        <p:txBody>
          <a:bodyPr/>
          <a:lstStyle/>
          <a:p>
            <a:fld id="{61DAA036-BE45-418A-9C07-FA70889AC6FC}" type="slidenum">
              <a:rPr lang="en-US" smtClean="0"/>
              <a:t>7</a:t>
            </a:fld>
            <a:endParaRPr lang="en-US"/>
          </a:p>
        </p:txBody>
      </p:sp>
    </p:spTree>
    <p:extLst>
      <p:ext uri="{BB962C8B-B14F-4D97-AF65-F5344CB8AC3E}">
        <p14:creationId xmlns:p14="http://schemas.microsoft.com/office/powerpoint/2010/main" val="2569255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Occasionally, risks are financed outside</a:t>
            </a:r>
            <a:r>
              <a:rPr lang="en-US" baseline="0" dirty="0" smtClean="0"/>
              <a:t> of private markets. In the U.S., 2 perils are historically excluded from homeowner policies: flood and earthquake.</a:t>
            </a:r>
          </a:p>
          <a:p>
            <a:r>
              <a:rPr lang="en-US" dirty="0"/>
              <a:t>The National Flood Insurance Program (NFIP) was created in 1968. Congress enacted the NFIP primarily because flood insurance was virtually unavailable from the private insurance markets following frequent widespread flooding along the Mississippi River in the early 1960s. The NFIP is a Federal program, managed by the Federal Emergency Management Administration (FEMA), and has three components: to provide flood insurance, to improve floodplain management and to develop maps of flood hazard zones. </a:t>
            </a:r>
          </a:p>
          <a:p>
            <a:endParaRPr lang="en-US" dirty="0"/>
          </a:p>
          <a:p>
            <a:r>
              <a:rPr lang="en-US" dirty="0"/>
              <a:t>Earthquake is purchased on a separate policy. California is at high risk for earthquakes and has implemented </a:t>
            </a:r>
            <a:r>
              <a:rPr lang="en-US" dirty="0" smtClean="0"/>
              <a:t>a government program. </a:t>
            </a:r>
            <a:r>
              <a:rPr lang="en-US" dirty="0"/>
              <a:t>The California Earthquake Authority is </a:t>
            </a:r>
            <a:r>
              <a:rPr lang="en-US" dirty="0" smtClean="0">
                <a:effectLst/>
              </a:rPr>
              <a:t>a publicly managed, largely privately funded organization that provides catastrophic residential earthquake insurance and encourages Californians to reduce their risk of earthquake loss.</a:t>
            </a:r>
          </a:p>
          <a:p>
            <a:endParaRPr lang="en-US" dirty="0"/>
          </a:p>
          <a:p>
            <a:r>
              <a:rPr lang="en-US" i="0" dirty="0" smtClean="0"/>
              <a:t>Multiple-peril crop insurance (MPCI) is a policy that was created by Congress. The Federal Crop Insurance Corporation (FCIC), a wholly owned corporation of the U.S. Department of Agriculture (USDA), was created to carry out the federal crop insurance program as a supplement to private crop/hail</a:t>
            </a:r>
            <a:r>
              <a:rPr lang="en-US" i="0" baseline="0" dirty="0" smtClean="0"/>
              <a:t> insurance</a:t>
            </a:r>
            <a:r>
              <a:rPr lang="en-US" i="0" dirty="0" smtClean="0"/>
              <a:t>. </a:t>
            </a:r>
            <a:endParaRPr lang="en-US" dirty="0"/>
          </a:p>
          <a:p>
            <a:endParaRPr lang="en-US" dirty="0"/>
          </a:p>
          <a:p>
            <a:r>
              <a:rPr lang="en-US" dirty="0" smtClean="0"/>
              <a:t>Some risks – including certain</a:t>
            </a:r>
            <a:r>
              <a:rPr lang="en-US" baseline="0" dirty="0" smtClean="0"/>
              <a:t> coastal risks, some workers compensation risks, and some </a:t>
            </a:r>
            <a:r>
              <a:rPr lang="en-US" dirty="0" smtClean="0"/>
              <a:t>personal automobile liability risks – are covered by state residual market mechanisms. These residual markets serve as a coverage source of last resort for firms and individuals who have been rejected by voluntary market insurers. </a:t>
            </a:r>
          </a:p>
          <a:p>
            <a:endParaRPr lang="en-US" dirty="0"/>
          </a:p>
          <a:p>
            <a:r>
              <a:rPr lang="en-US" dirty="0" smtClean="0"/>
              <a:t>Terrorism </a:t>
            </a:r>
            <a:r>
              <a:rPr lang="en-US" dirty="0"/>
              <a:t>is a risk that is privately written but has a backstop provided by the federal government. </a:t>
            </a:r>
            <a:r>
              <a:rPr lang="en-US" dirty="0" smtClean="0"/>
              <a:t>The Terrorism</a:t>
            </a:r>
            <a:r>
              <a:rPr lang="en-US" baseline="0" dirty="0" smtClean="0"/>
              <a:t> Risk Insurance Act and subsequent program were developed after the Sept. 11, 2001 terrorist attacks. </a:t>
            </a:r>
            <a:endParaRPr lang="en-US" dirty="0"/>
          </a:p>
        </p:txBody>
      </p:sp>
      <p:sp>
        <p:nvSpPr>
          <p:cNvPr id="4" name="Slide Number Placeholder 3"/>
          <p:cNvSpPr>
            <a:spLocks noGrp="1"/>
          </p:cNvSpPr>
          <p:nvPr>
            <p:ph type="sldNum" sz="quarter" idx="10"/>
          </p:nvPr>
        </p:nvSpPr>
        <p:spPr/>
        <p:txBody>
          <a:bodyPr/>
          <a:lstStyle/>
          <a:p>
            <a:fld id="{61DAA036-BE45-418A-9C07-FA70889AC6FC}" type="slidenum">
              <a:rPr lang="en-US" smtClean="0"/>
              <a:pPr/>
              <a:t>8</a:t>
            </a:fld>
            <a:endParaRPr lang="en-US" dirty="0"/>
          </a:p>
        </p:txBody>
      </p:sp>
    </p:spTree>
    <p:extLst>
      <p:ext uri="{BB962C8B-B14F-4D97-AF65-F5344CB8AC3E}">
        <p14:creationId xmlns:p14="http://schemas.microsoft.com/office/powerpoint/2010/main" val="553808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Private insurers provide catastrophic risk for perils like hurricanes, tornadoes, wildfires, and earthquakes. These private insurers reinsure their risks with global reinsurers.</a:t>
            </a:r>
          </a:p>
          <a:p>
            <a:endParaRPr lang="en-US" baseline="0" dirty="0" smtClean="0"/>
          </a:p>
          <a:p>
            <a:r>
              <a:rPr lang="en-US" baseline="0" dirty="0" smtClean="0"/>
              <a:t>For certain high-value risks – such as those for extreme catastrophes or terrorism risk – there may be limited availability for reinsurance. Because of this, national and regional reinsurance pools have evolved. Pooling arrangements have been active since at least the 1950s and play a key role in risk transfer and risk mitigation. There are private pools, government-owned pools and pools with government sponsorship. </a:t>
            </a:r>
            <a:endParaRPr lang="en-US" dirty="0"/>
          </a:p>
        </p:txBody>
      </p:sp>
      <p:sp>
        <p:nvSpPr>
          <p:cNvPr id="4" name="Slide Number Placeholder 3"/>
          <p:cNvSpPr>
            <a:spLocks noGrp="1"/>
          </p:cNvSpPr>
          <p:nvPr>
            <p:ph type="sldNum" sz="quarter" idx="10"/>
          </p:nvPr>
        </p:nvSpPr>
        <p:spPr/>
        <p:txBody>
          <a:bodyPr/>
          <a:lstStyle/>
          <a:p>
            <a:fld id="{37D1D364-64C3-4847-81E7-4049BC368BEB}" type="slidenum">
              <a:rPr lang="en-US" smtClean="0"/>
              <a:pPr/>
              <a:t>9</a:t>
            </a:fld>
            <a:endParaRPr lang="en-US"/>
          </a:p>
        </p:txBody>
      </p:sp>
    </p:spTree>
    <p:extLst>
      <p:ext uri="{BB962C8B-B14F-4D97-AF65-F5344CB8AC3E}">
        <p14:creationId xmlns:p14="http://schemas.microsoft.com/office/powerpoint/2010/main" val="3983091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members are the ultimate guarantors</a:t>
            </a:r>
            <a:r>
              <a:rPr lang="en-US" baseline="0" dirty="0" smtClean="0"/>
              <a:t> of the pool, assuming all liabilities arising from the pooling arrangements. </a:t>
            </a:r>
          </a:p>
          <a:p>
            <a:endParaRPr lang="en-US" baseline="0" dirty="0" smtClean="0"/>
          </a:p>
          <a:p>
            <a:r>
              <a:rPr lang="en-US" baseline="0" dirty="0" smtClean="0"/>
              <a:t>Pools may arise because insurers lack the expertise or capacity to underwrite or retain complex or high-value risks, such as natural catastrophes, energy, nuclear, aviation and terrorism risk. This is particularly the case in emerging economies where insurance markets are immature.  </a:t>
            </a:r>
            <a:endParaRPr lang="en-US" dirty="0"/>
          </a:p>
        </p:txBody>
      </p:sp>
      <p:sp>
        <p:nvSpPr>
          <p:cNvPr id="4" name="Slide Number Placeholder 3"/>
          <p:cNvSpPr>
            <a:spLocks noGrp="1"/>
          </p:cNvSpPr>
          <p:nvPr>
            <p:ph type="sldNum" sz="quarter" idx="10"/>
          </p:nvPr>
        </p:nvSpPr>
        <p:spPr/>
        <p:txBody>
          <a:bodyPr/>
          <a:lstStyle/>
          <a:p>
            <a:fld id="{37D1D364-64C3-4847-81E7-4049BC368BEB}" type="slidenum">
              <a:rPr lang="en-US" smtClean="0"/>
              <a:pPr/>
              <a:t>10</a:t>
            </a:fld>
            <a:endParaRPr lang="en-US"/>
          </a:p>
        </p:txBody>
      </p:sp>
    </p:spTree>
    <p:extLst>
      <p:ext uri="{BB962C8B-B14F-4D97-AF65-F5344CB8AC3E}">
        <p14:creationId xmlns:p14="http://schemas.microsoft.com/office/powerpoint/2010/main" val="1284369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6" name="Wave 5"/>
          <p:cNvSpPr/>
          <p:nvPr/>
        </p:nvSpPr>
        <p:spPr>
          <a:xfrm rot="5400000">
            <a:off x="-3413760" y="2758440"/>
            <a:ext cx="6903720" cy="1295400"/>
          </a:xfrm>
          <a:prstGeom prst="wave">
            <a:avLst/>
          </a:prstGeom>
          <a:gradFill flip="none" rotWithShape="1">
            <a:gsLst>
              <a:gs pos="0">
                <a:srgbClr val="2D7CBD">
                  <a:shade val="30000"/>
                  <a:satMod val="115000"/>
                </a:srgbClr>
              </a:gs>
              <a:gs pos="50000">
                <a:srgbClr val="2D7CBD">
                  <a:shade val="67500"/>
                  <a:satMod val="115000"/>
                </a:srgbClr>
              </a:gs>
              <a:gs pos="100000">
                <a:srgbClr val="2D7CBD">
                  <a:shade val="100000"/>
                  <a:satMod val="115000"/>
                </a:srgb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Rectangle 6"/>
          <p:cNvSpPr/>
          <p:nvPr/>
        </p:nvSpPr>
        <p:spPr>
          <a:xfrm>
            <a:off x="4876801" y="6572056"/>
            <a:ext cx="4250634" cy="276999"/>
          </a:xfrm>
          <a:prstGeom prst="rect">
            <a:avLst/>
          </a:prstGeom>
        </p:spPr>
        <p:txBody>
          <a:bodyPr wrap="square">
            <a:spAutoFit/>
          </a:bodyPr>
          <a:lstStyle/>
          <a:p>
            <a:pPr algn="r"/>
            <a:r>
              <a:rPr lang="en-US" sz="1200" dirty="0" smtClean="0"/>
              <a:t>© 2013 National Association of Insurance Commissioners</a:t>
            </a:r>
          </a:p>
        </p:txBody>
      </p:sp>
    </p:spTree>
    <p:extLst>
      <p:ext uri="{BB962C8B-B14F-4D97-AF65-F5344CB8AC3E}">
        <p14:creationId xmlns:p14="http://schemas.microsoft.com/office/powerpoint/2010/main" val="41877805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71476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400800" y="6416675"/>
            <a:ext cx="1981200" cy="365125"/>
          </a:xfrm>
          <a:prstGeom prst="rect">
            <a:avLst/>
          </a:prstGeom>
        </p:spPr>
        <p:txBody>
          <a:bodyPr/>
          <a:lstStyle/>
          <a:p>
            <a:fld id="{C21F6046-3224-4534-B8F9-5D2F8243B078}" type="datetimeFigureOut">
              <a:rPr lang="en-US" smtClean="0"/>
              <a:t>4/13/2016</a:t>
            </a:fld>
            <a:endParaRPr lang="en-US"/>
          </a:p>
        </p:txBody>
      </p:sp>
      <p:sp>
        <p:nvSpPr>
          <p:cNvPr id="5" name="Footer Placeholder 4"/>
          <p:cNvSpPr>
            <a:spLocks noGrp="1"/>
          </p:cNvSpPr>
          <p:nvPr>
            <p:ph type="ftr" sz="quarter" idx="11"/>
          </p:nvPr>
        </p:nvSpPr>
        <p:spPr>
          <a:xfrm>
            <a:off x="2286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458200" y="6416675"/>
            <a:ext cx="457200" cy="365125"/>
          </a:xfrm>
          <a:prstGeom prst="rect">
            <a:avLst/>
          </a:prstGeom>
        </p:spPr>
        <p:txBody>
          <a:bodyPr>
            <a:normAutofit/>
          </a:bodyPr>
          <a:lstStyle/>
          <a:p>
            <a:fld id="{41729928-19F8-4641-8D8F-13E44BFC56E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6" name="Wave 5"/>
          <p:cNvSpPr/>
          <p:nvPr/>
        </p:nvSpPr>
        <p:spPr>
          <a:xfrm rot="5400000">
            <a:off x="-3413760" y="2758440"/>
            <a:ext cx="6903720" cy="1295400"/>
          </a:xfrm>
          <a:prstGeom prst="wave">
            <a:avLst/>
          </a:prstGeom>
          <a:gradFill flip="none" rotWithShape="1">
            <a:gsLst>
              <a:gs pos="0">
                <a:srgbClr val="2D7CBD">
                  <a:shade val="30000"/>
                  <a:satMod val="115000"/>
                </a:srgbClr>
              </a:gs>
              <a:gs pos="50000">
                <a:srgbClr val="2D7CBD">
                  <a:shade val="67500"/>
                  <a:satMod val="115000"/>
                </a:srgbClr>
              </a:gs>
              <a:gs pos="100000">
                <a:srgbClr val="2D7CBD">
                  <a:shade val="100000"/>
                  <a:satMod val="115000"/>
                </a:srgb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18471639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93709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240276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6464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8097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6464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030341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688451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098480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365087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26836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502065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429518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320665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400800" y="6416675"/>
            <a:ext cx="1981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228600" y="6416675"/>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58200" y="6416675"/>
            <a:ext cx="457200" cy="365125"/>
          </a:xfrm>
          <a:prstGeom prst="rect">
            <a:avLst/>
          </a:prstGeom>
        </p:spPr>
        <p:txBody>
          <a:bodyPr>
            <a:normAutofit/>
          </a:bodyPr>
          <a:lstStyle/>
          <a:p>
            <a:fld id="{82774997-E351-4C08-AFD3-34103D79DF51}" type="slidenum">
              <a:rPr lang="en-US" smtClean="0"/>
              <a:pPr/>
              <a:t>‹#›</a:t>
            </a:fld>
            <a:endParaRPr lang="en-US" dirty="0"/>
          </a:p>
        </p:txBody>
      </p:sp>
    </p:spTree>
    <p:extLst>
      <p:ext uri="{BB962C8B-B14F-4D97-AF65-F5344CB8AC3E}">
        <p14:creationId xmlns:p14="http://schemas.microsoft.com/office/powerpoint/2010/main" val="36836986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0053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6464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8097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6464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1605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667216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77371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68653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36502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17568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Picture 2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838200" y="274638"/>
            <a:ext cx="7848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600200"/>
            <a:ext cx="7848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Wave 5"/>
          <p:cNvSpPr/>
          <p:nvPr/>
        </p:nvSpPr>
        <p:spPr>
          <a:xfrm rot="5400000">
            <a:off x="-3542329" y="2887009"/>
            <a:ext cx="6903720" cy="1038262"/>
          </a:xfrm>
          <a:prstGeom prst="wave">
            <a:avLst/>
          </a:prstGeom>
          <a:gradFill flip="none" rotWithShape="1">
            <a:gsLst>
              <a:gs pos="0">
                <a:srgbClr val="2D7CBD">
                  <a:shade val="30000"/>
                  <a:satMod val="115000"/>
                </a:srgbClr>
              </a:gs>
              <a:gs pos="50000">
                <a:srgbClr val="2D7CBD">
                  <a:shade val="67500"/>
                  <a:satMod val="115000"/>
                </a:srgbClr>
              </a:gs>
              <a:gs pos="100000">
                <a:srgbClr val="2D7CBD">
                  <a:shade val="100000"/>
                  <a:satMod val="115000"/>
                </a:srgb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800" y="6096346"/>
            <a:ext cx="25669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237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6000" kern="1200">
          <a:solidFill>
            <a:schemeClr val="tx1"/>
          </a:solidFill>
          <a:latin typeface="Haettenschweiler"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Picture 2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838200" y="274638"/>
            <a:ext cx="7848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600200"/>
            <a:ext cx="7848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Wave 5"/>
          <p:cNvSpPr/>
          <p:nvPr/>
        </p:nvSpPr>
        <p:spPr>
          <a:xfrm rot="5400000">
            <a:off x="-3542329" y="2887009"/>
            <a:ext cx="6903720" cy="1038262"/>
          </a:xfrm>
          <a:prstGeom prst="wave">
            <a:avLst/>
          </a:prstGeom>
          <a:gradFill flip="none" rotWithShape="1">
            <a:gsLst>
              <a:gs pos="0">
                <a:srgbClr val="2D7CBD">
                  <a:shade val="30000"/>
                  <a:satMod val="115000"/>
                </a:srgbClr>
              </a:gs>
              <a:gs pos="50000">
                <a:srgbClr val="2D7CBD">
                  <a:shade val="67500"/>
                  <a:satMod val="115000"/>
                </a:srgbClr>
              </a:gs>
              <a:gs pos="100000">
                <a:srgbClr val="2D7CBD">
                  <a:shade val="100000"/>
                  <a:satMod val="115000"/>
                </a:srgb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103101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914400" rtl="0" eaLnBrk="1" latinLnBrk="0" hangingPunct="1">
        <a:spcBef>
          <a:spcPct val="0"/>
        </a:spcBef>
        <a:buNone/>
        <a:defRPr sz="6000" kern="1200">
          <a:solidFill>
            <a:schemeClr val="tx1"/>
          </a:solidFill>
          <a:latin typeface="Haettenschweiler"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naic.org/prod_serv_model_laws.htm"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hyperlink" Target="http://www.naic.org/prod_serv_publications.htm#voluntary_underwrit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hyperlink" Target="http://www.air-worldwide.com/In-the-News/US-coastal-exposure-rises-with-sea-level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114800"/>
            <a:ext cx="7772400" cy="1470025"/>
          </a:xfrm>
        </p:spPr>
        <p:txBody>
          <a:bodyPr>
            <a:normAutofit fontScale="90000"/>
          </a:bodyPr>
          <a:lstStyle/>
          <a:p>
            <a:r>
              <a:rPr lang="en-US" sz="4000" dirty="0" smtClean="0">
                <a:latin typeface="+mj-lt"/>
              </a:rPr>
              <a:t/>
            </a:r>
            <a:br>
              <a:rPr lang="en-US" sz="4000" dirty="0" smtClean="0">
                <a:latin typeface="+mj-lt"/>
              </a:rPr>
            </a:br>
            <a:r>
              <a:rPr lang="en-US" sz="4000" dirty="0" smtClean="0">
                <a:latin typeface="+mj-lt"/>
              </a:rPr>
              <a:t> </a:t>
            </a:r>
            <a:r>
              <a:rPr lang="en-US" sz="4000" b="1" dirty="0" smtClean="0">
                <a:latin typeface="+mj-lt"/>
              </a:rPr>
              <a:t>Regional Reinsurance Pooling: experiences in The Americas</a:t>
            </a:r>
            <a:br>
              <a:rPr lang="en-US" sz="4000" b="1" dirty="0" smtClean="0">
                <a:latin typeface="+mj-lt"/>
              </a:rPr>
            </a:br>
            <a:r>
              <a:rPr lang="en-US" sz="4000" dirty="0">
                <a:latin typeface="+mj-lt"/>
              </a:rPr>
              <a:t/>
            </a:r>
            <a:br>
              <a:rPr lang="en-US" sz="4000" dirty="0">
                <a:latin typeface="+mj-lt"/>
              </a:rPr>
            </a:br>
            <a:r>
              <a:rPr lang="en-US" sz="4000" dirty="0">
                <a:latin typeface="+mj-lt"/>
              </a:rPr>
              <a:t> </a:t>
            </a:r>
            <a:r>
              <a:rPr lang="en-US" sz="4000" b="1" dirty="0">
                <a:latin typeface="+mj-lt"/>
              </a:rPr>
              <a:t>ICP 13: Reinsurance and Other Forms of Risk Transfer. </a:t>
            </a:r>
            <a:r>
              <a:rPr lang="en-US" sz="4000" dirty="0">
                <a:latin typeface="+mj-lt"/>
              </a:rPr>
              <a:t>	</a:t>
            </a:r>
            <a:br>
              <a:rPr lang="en-US" sz="4000" dirty="0">
                <a:latin typeface="+mj-lt"/>
              </a:rPr>
            </a:br>
            <a:r>
              <a:rPr lang="en-US" sz="4000" b="1" dirty="0" smtClean="0">
                <a:latin typeface="+mj-lt"/>
              </a:rPr>
              <a:t/>
            </a:r>
            <a:br>
              <a:rPr lang="en-US" sz="4000" b="1" dirty="0" smtClean="0">
                <a:latin typeface="+mj-lt"/>
              </a:rPr>
            </a:br>
            <a:endParaRPr lang="en-US" sz="4000" dirty="0">
              <a:latin typeface="+mj-lt"/>
            </a:endParaRPr>
          </a:p>
        </p:txBody>
      </p:sp>
      <p:sp>
        <p:nvSpPr>
          <p:cNvPr id="3" name="Subtitle 2"/>
          <p:cNvSpPr>
            <a:spLocks noGrp="1"/>
          </p:cNvSpPr>
          <p:nvPr>
            <p:ph type="subTitle" idx="1"/>
          </p:nvPr>
        </p:nvSpPr>
        <p:spPr>
          <a:xfrm>
            <a:off x="-914400" y="5032375"/>
            <a:ext cx="10058400" cy="1825625"/>
          </a:xfrm>
        </p:spPr>
        <p:txBody>
          <a:bodyPr>
            <a:noAutofit/>
          </a:bodyPr>
          <a:lstStyle/>
          <a:p>
            <a:pPr algn="r"/>
            <a:r>
              <a:rPr lang="en-US" sz="2800" b="1" dirty="0" smtClean="0">
                <a:solidFill>
                  <a:schemeClr val="tx1"/>
                </a:solidFill>
              </a:rPr>
              <a:t>Mike Kreidler</a:t>
            </a:r>
          </a:p>
          <a:p>
            <a:pPr algn="r"/>
            <a:r>
              <a:rPr lang="en-US" sz="2800" b="1" smtClean="0">
                <a:solidFill>
                  <a:schemeClr val="tx1"/>
                </a:solidFill>
              </a:rPr>
              <a:t>Washington </a:t>
            </a:r>
            <a:r>
              <a:rPr lang="en-US" sz="2800" b="1" smtClean="0">
                <a:solidFill>
                  <a:schemeClr val="tx1"/>
                </a:solidFill>
              </a:rPr>
              <a:t>State </a:t>
            </a:r>
            <a:r>
              <a:rPr lang="en-US" sz="2800" b="1" dirty="0" smtClean="0">
                <a:solidFill>
                  <a:schemeClr val="tx1"/>
                </a:solidFill>
              </a:rPr>
              <a:t>Insurance Commissioner</a:t>
            </a:r>
            <a:endParaRPr lang="en-US" sz="2800" b="1" dirty="0">
              <a:solidFill>
                <a:schemeClr val="tx1"/>
              </a:solidFill>
            </a:endParaRPr>
          </a:p>
        </p:txBody>
      </p:sp>
      <p:pic>
        <p:nvPicPr>
          <p:cNvPr id="5" name="Picture 4" descr="Description: Description: NAIC_CIPR_horz_on_whit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52400"/>
            <a:ext cx="2971800" cy="990600"/>
          </a:xfrm>
          <a:prstGeom prst="rect">
            <a:avLst/>
          </a:prstGeom>
          <a:solidFill>
            <a:schemeClr val="bg1"/>
          </a:solidFill>
          <a:ln w="15875" cmpd="sng">
            <a:solidFill>
              <a:schemeClr val="bg1"/>
            </a:solidFill>
          </a:ln>
        </p:spPr>
      </p:pic>
    </p:spTree>
    <p:extLst>
      <p:ext uri="{BB962C8B-B14F-4D97-AF65-F5344CB8AC3E}">
        <p14:creationId xmlns:p14="http://schemas.microsoft.com/office/powerpoint/2010/main" val="2373573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848600" cy="1143000"/>
          </a:xfrm>
        </p:spPr>
        <p:txBody>
          <a:bodyPr>
            <a:normAutofit/>
          </a:bodyPr>
          <a:lstStyle/>
          <a:p>
            <a:pPr algn="l"/>
            <a:r>
              <a:rPr lang="en-US" sz="5400" dirty="0" smtClean="0">
                <a:latin typeface="+mj-lt"/>
              </a:rPr>
              <a:t>Reinsurance Pools</a:t>
            </a:r>
            <a:endParaRPr lang="en-US" sz="5400" dirty="0">
              <a:latin typeface="+mj-lt"/>
            </a:endParaRPr>
          </a:p>
        </p:txBody>
      </p:sp>
      <p:sp>
        <p:nvSpPr>
          <p:cNvPr id="3" name="Content Placeholder 2"/>
          <p:cNvSpPr>
            <a:spLocks noGrp="1"/>
          </p:cNvSpPr>
          <p:nvPr>
            <p:ph idx="1"/>
          </p:nvPr>
        </p:nvSpPr>
        <p:spPr/>
        <p:txBody>
          <a:bodyPr/>
          <a:lstStyle/>
          <a:p>
            <a:r>
              <a:rPr lang="en-US" dirty="0" smtClean="0">
                <a:latin typeface="+mn-lt"/>
              </a:rPr>
              <a:t>A.M. Best defines a reinsurance pool as “any entity, agent or contractual agreement that provides a mechanism for collective acceptance and sharing, equal or otherwise, of insurance risk among its members.”</a:t>
            </a:r>
            <a:endParaRPr lang="en-US" dirty="0">
              <a:latin typeface="+mn-lt"/>
            </a:endParaRPr>
          </a:p>
        </p:txBody>
      </p:sp>
    </p:spTree>
    <p:extLst>
      <p:ext uri="{BB962C8B-B14F-4D97-AF65-F5344CB8AC3E}">
        <p14:creationId xmlns:p14="http://schemas.microsoft.com/office/powerpoint/2010/main" val="3692713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noAutofit/>
          </a:bodyPr>
          <a:lstStyle/>
          <a:p>
            <a:r>
              <a:rPr lang="en-US" sz="4800" dirty="0" smtClean="0">
                <a:latin typeface="+mj-lt"/>
              </a:rPr>
              <a:t>U.S. Regulatory Requirements</a:t>
            </a:r>
            <a:endParaRPr lang="en-US" sz="4800" dirty="0">
              <a:latin typeface="+mj-lt"/>
            </a:endParaRPr>
          </a:p>
        </p:txBody>
      </p:sp>
      <p:sp>
        <p:nvSpPr>
          <p:cNvPr id="3" name="Content Placeholder 2"/>
          <p:cNvSpPr>
            <a:spLocks noGrp="1"/>
          </p:cNvSpPr>
          <p:nvPr>
            <p:ph idx="1"/>
          </p:nvPr>
        </p:nvSpPr>
        <p:spPr>
          <a:xfrm>
            <a:off x="609600" y="1447800"/>
            <a:ext cx="7848600" cy="4525963"/>
          </a:xfrm>
        </p:spPr>
        <p:txBody>
          <a:bodyPr>
            <a:normAutofit fontScale="85000" lnSpcReduction="10000"/>
          </a:bodyPr>
          <a:lstStyle/>
          <a:p>
            <a:r>
              <a:rPr lang="en-US" sz="2800" dirty="0" smtClean="0">
                <a:latin typeface="+mn-lt"/>
              </a:rPr>
              <a:t>Property and Casualty Model Rating Law</a:t>
            </a:r>
          </a:p>
          <a:p>
            <a:pPr lvl="1"/>
            <a:r>
              <a:rPr lang="en-US" sz="2400" dirty="0" smtClean="0">
                <a:latin typeface="+mn-lt"/>
              </a:rPr>
              <a:t>Provides authority for the establishment of both voluntary and involuntary property and casualty underwriting and reinsurance </a:t>
            </a:r>
            <a:r>
              <a:rPr lang="en-US" sz="2400" dirty="0">
                <a:latin typeface="+mn-lt"/>
              </a:rPr>
              <a:t>pools  See - </a:t>
            </a:r>
            <a:r>
              <a:rPr lang="en-US" sz="2400" dirty="0">
                <a:latin typeface="+mn-lt"/>
                <a:hlinkClick r:id="rId3"/>
              </a:rPr>
              <a:t>http://</a:t>
            </a:r>
            <a:r>
              <a:rPr lang="en-US" sz="2400" dirty="0" smtClean="0">
                <a:latin typeface="+mn-lt"/>
                <a:hlinkClick r:id="rId3"/>
              </a:rPr>
              <a:t>www.naic.org/prod_serv_model_laws.htm</a:t>
            </a:r>
            <a:r>
              <a:rPr lang="en-US" sz="2400" dirty="0" smtClean="0">
                <a:latin typeface="+mn-lt"/>
              </a:rPr>
              <a:t> </a:t>
            </a:r>
          </a:p>
          <a:p>
            <a:pPr lvl="1"/>
            <a:endParaRPr lang="en-US" sz="2400" dirty="0" smtClean="0">
              <a:latin typeface="+mn-lt"/>
            </a:endParaRPr>
          </a:p>
          <a:p>
            <a:r>
              <a:rPr lang="en-US" sz="2800" dirty="0" smtClean="0">
                <a:latin typeface="+mn-lt"/>
              </a:rPr>
              <a:t>NAIC maintains a numerical listing of all pools and associations in the Listing of Companies for purposes of Annual Statement Reporting. </a:t>
            </a:r>
          </a:p>
          <a:p>
            <a:endParaRPr lang="en-US" sz="2800" dirty="0" smtClean="0">
              <a:latin typeface="+mn-lt"/>
            </a:endParaRPr>
          </a:p>
          <a:p>
            <a:r>
              <a:rPr lang="en-US" sz="2800" dirty="0" smtClean="0">
                <a:latin typeface="+mn-lt"/>
              </a:rPr>
              <a:t>NAIC White Paper “Regulation </a:t>
            </a:r>
            <a:r>
              <a:rPr lang="en-US" sz="2800" dirty="0">
                <a:latin typeface="+mn-lt"/>
              </a:rPr>
              <a:t>of Voluntary Underwriting and Reinsurance </a:t>
            </a:r>
            <a:r>
              <a:rPr lang="en-US" sz="2800" dirty="0" smtClean="0">
                <a:latin typeface="+mn-lt"/>
              </a:rPr>
              <a:t>Pools</a:t>
            </a:r>
            <a:r>
              <a:rPr lang="en-US" sz="2800" dirty="0">
                <a:latin typeface="+mn-lt"/>
              </a:rPr>
              <a:t>.” </a:t>
            </a:r>
            <a:r>
              <a:rPr lang="en-US" sz="2400" dirty="0">
                <a:latin typeface="+mn-lt"/>
              </a:rPr>
              <a:t>See - </a:t>
            </a:r>
            <a:r>
              <a:rPr lang="en-US" sz="2400" dirty="0">
                <a:latin typeface="+mn-lt"/>
                <a:hlinkClick r:id="rId4"/>
              </a:rPr>
              <a:t>http://www.naic.org/prod_serv_publications.htm#voluntary_underwrite</a:t>
            </a:r>
            <a:r>
              <a:rPr lang="en-US" sz="2400" dirty="0">
                <a:latin typeface="+mn-lt"/>
              </a:rPr>
              <a:t> </a:t>
            </a:r>
          </a:p>
          <a:p>
            <a:pPr marL="0" indent="0">
              <a:buNone/>
            </a:pPr>
            <a:endParaRPr lang="en-US" sz="2800" dirty="0"/>
          </a:p>
        </p:txBody>
      </p:sp>
    </p:spTree>
    <p:extLst>
      <p:ext uri="{BB962C8B-B14F-4D97-AF65-F5344CB8AC3E}">
        <p14:creationId xmlns:p14="http://schemas.microsoft.com/office/powerpoint/2010/main" val="330241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1143000"/>
          </a:xfrm>
        </p:spPr>
        <p:txBody>
          <a:bodyPr>
            <a:normAutofit fontScale="90000"/>
          </a:bodyPr>
          <a:lstStyle/>
          <a:p>
            <a:pPr algn="l"/>
            <a:r>
              <a:rPr lang="en-US" sz="3600" b="1" dirty="0" smtClean="0">
                <a:latin typeface="+mj-lt"/>
              </a:rPr>
              <a:t>Catastrophe Related </a:t>
            </a:r>
            <a:r>
              <a:rPr lang="en-US" sz="3600" b="1" dirty="0">
                <a:latin typeface="+mj-lt"/>
              </a:rPr>
              <a:t>NAIC </a:t>
            </a:r>
            <a:r>
              <a:rPr lang="en-US" sz="3600" b="1" dirty="0" smtClean="0">
                <a:latin typeface="+mj-lt"/>
              </a:rPr>
              <a:t>Working Groups</a:t>
            </a:r>
            <a:endParaRPr lang="en-US" sz="3600" b="1" dirty="0">
              <a:latin typeface="+mj-lt"/>
            </a:endParaRPr>
          </a:p>
        </p:txBody>
      </p:sp>
      <p:sp>
        <p:nvSpPr>
          <p:cNvPr id="3" name="Content Placeholder 2"/>
          <p:cNvSpPr>
            <a:spLocks noGrp="1"/>
          </p:cNvSpPr>
          <p:nvPr>
            <p:ph idx="1"/>
          </p:nvPr>
        </p:nvSpPr>
        <p:spPr>
          <a:xfrm>
            <a:off x="838200" y="1752600"/>
            <a:ext cx="7848600" cy="4525963"/>
          </a:xfrm>
        </p:spPr>
        <p:txBody>
          <a:bodyPr>
            <a:normAutofit/>
          </a:bodyPr>
          <a:lstStyle/>
          <a:p>
            <a:r>
              <a:rPr lang="en-US" sz="2800" b="1" dirty="0" smtClean="0">
                <a:latin typeface="+mj-lt"/>
              </a:rPr>
              <a:t>Catastrophe </a:t>
            </a:r>
            <a:r>
              <a:rPr lang="en-US" sz="2800" b="1" dirty="0">
                <a:latin typeface="+mj-lt"/>
              </a:rPr>
              <a:t>Working </a:t>
            </a:r>
            <a:r>
              <a:rPr lang="en-US" sz="2800" b="1" dirty="0" smtClean="0">
                <a:latin typeface="+mj-lt"/>
              </a:rPr>
              <a:t>Group</a:t>
            </a:r>
          </a:p>
          <a:p>
            <a:pPr lvl="1"/>
            <a:r>
              <a:rPr lang="en-US" sz="2200" dirty="0" smtClean="0">
                <a:latin typeface="+mj-lt"/>
              </a:rPr>
              <a:t>Consumer </a:t>
            </a:r>
            <a:r>
              <a:rPr lang="en-US" sz="2200" dirty="0">
                <a:latin typeface="+mj-lt"/>
              </a:rPr>
              <a:t>Outreach and Assistance </a:t>
            </a:r>
            <a:r>
              <a:rPr lang="en-US" sz="2200" dirty="0" smtClean="0">
                <a:latin typeface="+mj-lt"/>
              </a:rPr>
              <a:t>Post-Disaster Subgroup </a:t>
            </a:r>
          </a:p>
          <a:p>
            <a:pPr lvl="1"/>
            <a:r>
              <a:rPr lang="en-US" sz="2200" dirty="0" smtClean="0">
                <a:latin typeface="+mj-lt"/>
              </a:rPr>
              <a:t>Post-Catastrophe </a:t>
            </a:r>
            <a:r>
              <a:rPr lang="en-US" sz="2200" dirty="0">
                <a:latin typeface="+mj-lt"/>
              </a:rPr>
              <a:t>Regulatory Guidance </a:t>
            </a:r>
            <a:r>
              <a:rPr lang="en-US" sz="2200" dirty="0" smtClean="0">
                <a:latin typeface="+mj-lt"/>
              </a:rPr>
              <a:t>Subgroup </a:t>
            </a:r>
          </a:p>
          <a:p>
            <a:pPr lvl="1"/>
            <a:endParaRPr lang="en-US" sz="2200" dirty="0" smtClean="0">
              <a:latin typeface="+mj-lt"/>
            </a:endParaRPr>
          </a:p>
          <a:p>
            <a:r>
              <a:rPr lang="en-US" sz="2800" b="1" dirty="0" smtClean="0">
                <a:latin typeface="+mj-lt"/>
              </a:rPr>
              <a:t>Catastrophe </a:t>
            </a:r>
            <a:r>
              <a:rPr lang="en-US" sz="2800" b="1" dirty="0">
                <a:latin typeface="+mj-lt"/>
              </a:rPr>
              <a:t>Response Working </a:t>
            </a:r>
            <a:r>
              <a:rPr lang="en-US" sz="2800" b="1" dirty="0" smtClean="0">
                <a:latin typeface="+mj-lt"/>
              </a:rPr>
              <a:t>Group</a:t>
            </a:r>
          </a:p>
          <a:p>
            <a:pPr lvl="1"/>
            <a:r>
              <a:rPr lang="en-US" sz="2200" dirty="0" smtClean="0">
                <a:latin typeface="+mj-lt"/>
              </a:rPr>
              <a:t>Seek to </a:t>
            </a:r>
            <a:r>
              <a:rPr lang="en-US" sz="2200" dirty="0">
                <a:latin typeface="+mj-lt"/>
              </a:rPr>
              <a:t>improve disaster response and preparedness and consumer awareness. </a:t>
            </a:r>
            <a:endParaRPr lang="en-US" sz="2200" dirty="0" smtClean="0">
              <a:latin typeface="+mj-lt"/>
            </a:endParaRPr>
          </a:p>
          <a:p>
            <a:pPr lvl="1"/>
            <a:r>
              <a:rPr lang="en-US" sz="2200" dirty="0" smtClean="0">
                <a:latin typeface="+mj-lt"/>
              </a:rPr>
              <a:t>NAIC members also educate Congress and provide technical feedback and legislation</a:t>
            </a:r>
          </a:p>
        </p:txBody>
      </p:sp>
    </p:spTree>
    <p:extLst>
      <p:ext uri="{BB962C8B-B14F-4D97-AF65-F5344CB8AC3E}">
        <p14:creationId xmlns:p14="http://schemas.microsoft.com/office/powerpoint/2010/main" val="1096798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48640"/>
          </a:xfrm>
        </p:spPr>
        <p:txBody>
          <a:bodyPr>
            <a:noAutofit/>
          </a:bodyPr>
          <a:lstStyle/>
          <a:p>
            <a:pPr algn="l"/>
            <a:r>
              <a:rPr lang="en-US" sz="3600" b="1" dirty="0" smtClean="0">
                <a:latin typeface="+mj-lt"/>
              </a:rPr>
              <a:t>Coordinated Disaster Reporting Initiatives</a:t>
            </a:r>
            <a:endParaRPr lang="en-US" sz="3600" b="1" dirty="0">
              <a:latin typeface="+mj-lt"/>
            </a:endParaRPr>
          </a:p>
        </p:txBody>
      </p:sp>
      <p:sp>
        <p:nvSpPr>
          <p:cNvPr id="3" name="Content Placeholder 2"/>
          <p:cNvSpPr>
            <a:spLocks noGrp="1"/>
          </p:cNvSpPr>
          <p:nvPr>
            <p:ph idx="1"/>
          </p:nvPr>
        </p:nvSpPr>
        <p:spPr>
          <a:xfrm>
            <a:off x="762000" y="2133600"/>
            <a:ext cx="7520940" cy="3886200"/>
          </a:xfrm>
        </p:spPr>
        <p:txBody>
          <a:bodyPr>
            <a:normAutofit/>
          </a:bodyPr>
          <a:lstStyle/>
          <a:p>
            <a:pPr>
              <a:buFont typeface="Wingdings" panose="05000000000000000000" pitchFamily="2" charset="2"/>
              <a:buChar char="v"/>
            </a:pPr>
            <a:r>
              <a:rPr lang="en-US" sz="2800" dirty="0" smtClean="0">
                <a:latin typeface="+mn-lt"/>
              </a:rPr>
              <a:t>Enhance the regulatory process</a:t>
            </a:r>
          </a:p>
          <a:p>
            <a:pPr>
              <a:buFont typeface="Wingdings" panose="05000000000000000000" pitchFamily="2" charset="2"/>
              <a:buChar char="v"/>
            </a:pPr>
            <a:r>
              <a:rPr lang="en-US" sz="2800" dirty="0" smtClean="0">
                <a:latin typeface="+mn-lt"/>
              </a:rPr>
              <a:t>Sharing resources</a:t>
            </a:r>
          </a:p>
          <a:p>
            <a:pPr>
              <a:buFont typeface="Wingdings" panose="05000000000000000000" pitchFamily="2" charset="2"/>
              <a:buChar char="v"/>
            </a:pPr>
            <a:r>
              <a:rPr lang="en-US" sz="2800" dirty="0" smtClean="0">
                <a:latin typeface="+mn-lt"/>
              </a:rPr>
              <a:t>Reduces duplicative requests to insurers</a:t>
            </a:r>
          </a:p>
          <a:p>
            <a:pPr>
              <a:buFont typeface="Wingdings" panose="05000000000000000000" pitchFamily="2" charset="2"/>
              <a:buChar char="v"/>
            </a:pPr>
            <a:r>
              <a:rPr lang="en-US" sz="2800" dirty="0" smtClean="0">
                <a:latin typeface="+mn-lt"/>
              </a:rPr>
              <a:t>Provides key data for solvency and market conduct responsibilities</a:t>
            </a:r>
          </a:p>
          <a:p>
            <a:pPr>
              <a:buFont typeface="Wingdings" panose="05000000000000000000" pitchFamily="2" charset="2"/>
              <a:buChar char="v"/>
            </a:pPr>
            <a:r>
              <a:rPr lang="en-US" sz="2800" dirty="0" smtClean="0">
                <a:latin typeface="+mn-lt"/>
              </a:rPr>
              <a:t>Assists interested parties, insurers and other regulators</a:t>
            </a:r>
          </a:p>
        </p:txBody>
      </p:sp>
    </p:spTree>
    <p:extLst>
      <p:ext uri="{BB962C8B-B14F-4D97-AF65-F5344CB8AC3E}">
        <p14:creationId xmlns:p14="http://schemas.microsoft.com/office/powerpoint/2010/main" val="143694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mj-lt"/>
              </a:rPr>
              <a:t>The Economic Cost of Catastrophes</a:t>
            </a:r>
            <a:endParaRPr lang="en-US" sz="3600" dirty="0">
              <a:latin typeface="+mj-lt"/>
            </a:endParaRPr>
          </a:p>
        </p:txBody>
      </p:sp>
      <p:sp>
        <p:nvSpPr>
          <p:cNvPr id="3" name="Content Placeholder 2"/>
          <p:cNvSpPr>
            <a:spLocks noGrp="1"/>
          </p:cNvSpPr>
          <p:nvPr>
            <p:ph idx="1"/>
          </p:nvPr>
        </p:nvSpPr>
        <p:spPr>
          <a:xfrm>
            <a:off x="822960" y="2286000"/>
            <a:ext cx="7520940" cy="3581400"/>
          </a:xfrm>
        </p:spPr>
        <p:txBody>
          <a:bodyPr>
            <a:normAutofit/>
          </a:bodyPr>
          <a:lstStyle/>
          <a:p>
            <a:pPr marL="457200" indent="-457200">
              <a:buFont typeface="Wingdings" panose="05000000000000000000" pitchFamily="2" charset="2"/>
              <a:buChar char="v"/>
            </a:pPr>
            <a:r>
              <a:rPr lang="en-US" sz="2800" dirty="0" smtClean="0">
                <a:latin typeface="Calibri" panose="020F0502020204030204" pitchFamily="34" charset="0"/>
              </a:rPr>
              <a:t>Average Annual U.S. Insured Catastrophe Losses are over $20 billion</a:t>
            </a:r>
          </a:p>
          <a:p>
            <a:pPr marL="457200" indent="-457200">
              <a:buFont typeface="Wingdings" panose="05000000000000000000" pitchFamily="2" charset="2"/>
              <a:buChar char="v"/>
            </a:pPr>
            <a:r>
              <a:rPr lang="en-US" sz="2800" dirty="0" smtClean="0">
                <a:latin typeface="Calibri" panose="020F0502020204030204" pitchFamily="34" charset="0"/>
              </a:rPr>
              <a:t>These costs have a huge impact on U.S. economy</a:t>
            </a:r>
          </a:p>
          <a:p>
            <a:pPr marL="457200" indent="-457200">
              <a:buFont typeface="Wingdings" panose="05000000000000000000" pitchFamily="2" charset="2"/>
              <a:buChar char="v"/>
            </a:pPr>
            <a:r>
              <a:rPr lang="en-US" sz="2800" dirty="0" smtClean="0">
                <a:latin typeface="Calibri" panose="020F0502020204030204" pitchFamily="34" charset="0"/>
              </a:rPr>
              <a:t>Cost steadily growing </a:t>
            </a:r>
          </a:p>
          <a:p>
            <a:pPr marL="457200" indent="-457200">
              <a:buFont typeface="Wingdings" panose="05000000000000000000" pitchFamily="2" charset="2"/>
              <a:buChar char="v"/>
            </a:pPr>
            <a:r>
              <a:rPr lang="en-US" sz="2800" dirty="0" smtClean="0">
                <a:latin typeface="Calibri" panose="020F0502020204030204" pitchFamily="34" charset="0"/>
              </a:rPr>
              <a:t>Rising likelihood of catastrophic weather events</a:t>
            </a:r>
          </a:p>
          <a:p>
            <a:endParaRPr lang="en-US" dirty="0"/>
          </a:p>
        </p:txBody>
      </p:sp>
    </p:spTree>
    <p:extLst>
      <p:ext uri="{BB962C8B-B14F-4D97-AF65-F5344CB8AC3E}">
        <p14:creationId xmlns:p14="http://schemas.microsoft.com/office/powerpoint/2010/main" val="1688291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184150"/>
            <a:ext cx="8839200" cy="833438"/>
          </a:xfrm>
        </p:spPr>
        <p:txBody>
          <a:bodyPr>
            <a:noAutofit/>
          </a:bodyPr>
          <a:lstStyle/>
          <a:p>
            <a:r>
              <a:rPr lang="en-US" sz="3200" dirty="0"/>
              <a:t>THE TEN MOST COSTLY CATASTROPHES, </a:t>
            </a:r>
            <a:r>
              <a:rPr lang="en-US" sz="3200" dirty="0" smtClean="0"/>
              <a:t/>
            </a:r>
            <a:br>
              <a:rPr lang="en-US" sz="3200" dirty="0" smtClean="0"/>
            </a:br>
            <a:r>
              <a:rPr lang="en-US" sz="3200" dirty="0" smtClean="0"/>
              <a:t>UNITED STATES</a:t>
            </a:r>
            <a:endParaRPr lang="en-US" sz="3200"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052344357"/>
              </p:ext>
            </p:extLst>
          </p:nvPr>
        </p:nvGraphicFramePr>
        <p:xfrm>
          <a:off x="803275" y="1117600"/>
          <a:ext cx="8341360" cy="5739864"/>
        </p:xfrm>
        <a:graphic>
          <a:graphicData uri="http://schemas.openxmlformats.org/drawingml/2006/table">
            <a:tbl>
              <a:tblPr firstRow="1" bandRow="1">
                <a:tableStyleId>{F5AB1C69-6EDB-4FF4-983F-18BD219EF322}</a:tableStyleId>
              </a:tblPr>
              <a:tblGrid>
                <a:gridCol w="731156"/>
                <a:gridCol w="1452015"/>
                <a:gridCol w="2821645"/>
                <a:gridCol w="1668272"/>
                <a:gridCol w="1668272"/>
              </a:tblGrid>
              <a:tr h="1001059">
                <a:tc>
                  <a:txBody>
                    <a:bodyPr/>
                    <a:lstStyle/>
                    <a:p>
                      <a:endParaRPr lang="en-US" sz="1600" dirty="0" smtClean="0"/>
                    </a:p>
                    <a:p>
                      <a:endParaRPr lang="en-US" sz="1600" dirty="0" smtClean="0"/>
                    </a:p>
                    <a:p>
                      <a:r>
                        <a:rPr lang="en-US" sz="1600" dirty="0" smtClean="0"/>
                        <a:t>Rank</a:t>
                      </a:r>
                      <a:endParaRPr lang="en-US" sz="1600" dirty="0"/>
                    </a:p>
                  </a:txBody>
                  <a:tcPr/>
                </a:tc>
                <a:tc>
                  <a:txBody>
                    <a:bodyPr/>
                    <a:lstStyle/>
                    <a:p>
                      <a:endParaRPr lang="en-US" sz="1600" dirty="0" smtClean="0"/>
                    </a:p>
                    <a:p>
                      <a:endParaRPr lang="en-US" sz="1600" dirty="0" smtClean="0"/>
                    </a:p>
                    <a:p>
                      <a:r>
                        <a:rPr lang="en-US" sz="1600" dirty="0" smtClean="0"/>
                        <a:t>Date</a:t>
                      </a:r>
                      <a:endParaRPr lang="en-US" sz="1600" dirty="0"/>
                    </a:p>
                  </a:txBody>
                  <a:tcPr/>
                </a:tc>
                <a:tc>
                  <a:txBody>
                    <a:bodyPr/>
                    <a:lstStyle/>
                    <a:p>
                      <a:endParaRPr lang="en-US" sz="1600" dirty="0" smtClean="0"/>
                    </a:p>
                    <a:p>
                      <a:endParaRPr lang="en-US" sz="1600" dirty="0" smtClean="0"/>
                    </a:p>
                    <a:p>
                      <a:r>
                        <a:rPr lang="en-US" sz="1600" dirty="0" smtClean="0"/>
                        <a:t>Peril</a:t>
                      </a:r>
                      <a:endParaRPr lang="en-US" sz="1600" dirty="0"/>
                    </a:p>
                  </a:txBody>
                  <a:tcPr/>
                </a:tc>
                <a:tc>
                  <a:txBody>
                    <a:bodyPr/>
                    <a:lstStyle/>
                    <a:p>
                      <a:r>
                        <a:rPr lang="en-US" sz="1600" dirty="0" smtClean="0"/>
                        <a:t>Dollars when loss occurred  </a:t>
                      </a:r>
                    </a:p>
                    <a:p>
                      <a:r>
                        <a:rPr lang="en-US" sz="1600" dirty="0" smtClean="0"/>
                        <a:t>($</a:t>
                      </a:r>
                      <a:r>
                        <a:rPr lang="en-US" sz="1600" baseline="0" dirty="0" smtClean="0"/>
                        <a:t> millions)</a:t>
                      </a:r>
                      <a:endParaRPr lang="en-US" sz="1600" dirty="0"/>
                    </a:p>
                  </a:txBody>
                  <a:tcPr/>
                </a:tc>
                <a:tc>
                  <a:txBody>
                    <a:bodyPr/>
                    <a:lstStyle/>
                    <a:p>
                      <a:endParaRPr lang="en-US" sz="1600" dirty="0" smtClean="0"/>
                    </a:p>
                    <a:p>
                      <a:r>
                        <a:rPr lang="en-US" sz="1600" dirty="0" smtClean="0"/>
                        <a:t>2012 Dollars </a:t>
                      </a:r>
                      <a:r>
                        <a:rPr lang="en-US" sz="1600" baseline="0" dirty="0" smtClean="0"/>
                        <a:t>     </a:t>
                      </a:r>
                      <a:r>
                        <a:rPr lang="en-US" sz="1600" dirty="0" smtClean="0"/>
                        <a:t>($ millions)</a:t>
                      </a:r>
                      <a:endParaRPr lang="en-US" sz="1600" dirty="0"/>
                    </a:p>
                  </a:txBody>
                  <a:tcPr/>
                </a:tc>
              </a:tr>
              <a:tr h="339220">
                <a:tc>
                  <a:txBody>
                    <a:bodyPr/>
                    <a:lstStyle/>
                    <a:p>
                      <a:r>
                        <a:rPr lang="en-US" sz="1400" dirty="0" smtClean="0"/>
                        <a:t>1</a:t>
                      </a:r>
                      <a:endParaRPr lang="en-US" sz="1400" dirty="0"/>
                    </a:p>
                  </a:txBody>
                  <a:tcPr/>
                </a:tc>
                <a:tc>
                  <a:txBody>
                    <a:bodyPr/>
                    <a:lstStyle/>
                    <a:p>
                      <a:r>
                        <a:rPr lang="en-US" sz="1400" dirty="0" smtClean="0"/>
                        <a:t>August 2005</a:t>
                      </a:r>
                      <a:endParaRPr lang="en-US" sz="1400" dirty="0"/>
                    </a:p>
                  </a:txBody>
                  <a:tcPr/>
                </a:tc>
                <a:tc>
                  <a:txBody>
                    <a:bodyPr/>
                    <a:lstStyle/>
                    <a:p>
                      <a:r>
                        <a:rPr lang="en-US" sz="1400" dirty="0" smtClean="0"/>
                        <a:t>Hurricane Katrina</a:t>
                      </a:r>
                      <a:endParaRPr lang="en-US" sz="1400" dirty="0"/>
                    </a:p>
                  </a:txBody>
                  <a:tcPr/>
                </a:tc>
                <a:tc>
                  <a:txBody>
                    <a:bodyPr/>
                    <a:lstStyle/>
                    <a:p>
                      <a:pPr algn="l"/>
                      <a:r>
                        <a:rPr lang="en-US" sz="1400" dirty="0" smtClean="0"/>
                        <a:t>$41,100</a:t>
                      </a:r>
                      <a:endParaRPr lang="en-US" sz="1400" dirty="0"/>
                    </a:p>
                  </a:txBody>
                  <a:tcPr/>
                </a:tc>
                <a:tc>
                  <a:txBody>
                    <a:bodyPr/>
                    <a:lstStyle/>
                    <a:p>
                      <a:pPr algn="l"/>
                      <a:r>
                        <a:rPr lang="en-US" sz="1600" dirty="0" smtClean="0"/>
                        <a:t>$47,424</a:t>
                      </a:r>
                      <a:endParaRPr lang="en-US" sz="1600" dirty="0"/>
                    </a:p>
                  </a:txBody>
                  <a:tcPr/>
                </a:tc>
              </a:tr>
              <a:tr h="524250">
                <a:tc>
                  <a:txBody>
                    <a:bodyPr/>
                    <a:lstStyle/>
                    <a:p>
                      <a:r>
                        <a:rPr lang="en-US" sz="1400" dirty="0" smtClean="0"/>
                        <a:t>2</a:t>
                      </a:r>
                      <a:endParaRPr lang="en-US" sz="1400" dirty="0"/>
                    </a:p>
                  </a:txBody>
                  <a:tcPr/>
                </a:tc>
                <a:tc>
                  <a:txBody>
                    <a:bodyPr/>
                    <a:lstStyle/>
                    <a:p>
                      <a:r>
                        <a:rPr lang="en-US" sz="1400" dirty="0" smtClean="0"/>
                        <a:t>September 2001</a:t>
                      </a:r>
                      <a:endParaRPr lang="en-US" sz="1400" dirty="0"/>
                    </a:p>
                  </a:txBody>
                  <a:tcPr/>
                </a:tc>
                <a:tc>
                  <a:txBody>
                    <a:bodyPr/>
                    <a:lstStyle/>
                    <a:p>
                      <a:r>
                        <a:rPr lang="en-US" sz="1400" dirty="0" smtClean="0"/>
                        <a:t>Fire, explosion, World</a:t>
                      </a:r>
                      <a:r>
                        <a:rPr lang="en-US" sz="1400" baseline="0" dirty="0" smtClean="0"/>
                        <a:t> Trade Center, Pentagon Terrorist Attacks</a:t>
                      </a:r>
                      <a:endParaRPr lang="en-US" sz="1400" dirty="0"/>
                    </a:p>
                  </a:txBody>
                  <a:tcPr/>
                </a:tc>
                <a:tc>
                  <a:txBody>
                    <a:bodyPr/>
                    <a:lstStyle/>
                    <a:p>
                      <a:pPr algn="l"/>
                      <a:r>
                        <a:rPr lang="en-US" sz="1400" dirty="0" smtClean="0"/>
                        <a:t>$18,779</a:t>
                      </a:r>
                      <a:endParaRPr lang="en-US" sz="1400" dirty="0"/>
                    </a:p>
                  </a:txBody>
                  <a:tcPr/>
                </a:tc>
                <a:tc>
                  <a:txBody>
                    <a:bodyPr/>
                    <a:lstStyle/>
                    <a:p>
                      <a:pPr algn="l"/>
                      <a:r>
                        <a:rPr lang="en-US" sz="1400" kern="1200" dirty="0" smtClean="0"/>
                        <a:t>$</a:t>
                      </a:r>
                      <a:r>
                        <a:rPr lang="en-US" sz="1600" kern="1200" dirty="0" smtClean="0"/>
                        <a:t>23,883</a:t>
                      </a:r>
                      <a:endParaRPr lang="en-US" sz="1600" dirty="0"/>
                    </a:p>
                  </a:txBody>
                  <a:tcPr/>
                </a:tc>
              </a:tr>
              <a:tr h="585926">
                <a:tc>
                  <a:txBody>
                    <a:bodyPr/>
                    <a:lstStyle/>
                    <a:p>
                      <a:r>
                        <a:rPr lang="en-US" sz="1400" dirty="0" smtClean="0"/>
                        <a:t>3</a:t>
                      </a:r>
                      <a:endParaRPr lang="en-US" sz="1400" dirty="0"/>
                    </a:p>
                  </a:txBody>
                  <a:tcPr/>
                </a:tc>
                <a:tc>
                  <a:txBody>
                    <a:bodyPr/>
                    <a:lstStyle/>
                    <a:p>
                      <a:r>
                        <a:rPr lang="en-US" sz="1400" dirty="0" smtClean="0"/>
                        <a:t>August 1992</a:t>
                      </a:r>
                      <a:endParaRPr lang="en-US" sz="1400" dirty="0"/>
                    </a:p>
                  </a:txBody>
                  <a:tcPr/>
                </a:tc>
                <a:tc>
                  <a:txBody>
                    <a:bodyPr/>
                    <a:lstStyle/>
                    <a:p>
                      <a:r>
                        <a:rPr lang="en-US" sz="1400" dirty="0" smtClean="0"/>
                        <a:t>Hurricane Andrew</a:t>
                      </a:r>
                      <a:endParaRPr lang="en-US" sz="1400" dirty="0"/>
                    </a:p>
                  </a:txBody>
                  <a:tcPr/>
                </a:tc>
                <a:tc>
                  <a:txBody>
                    <a:bodyPr/>
                    <a:lstStyle/>
                    <a:p>
                      <a:pPr algn="l"/>
                      <a:r>
                        <a:rPr lang="en-US" sz="1400" dirty="0" smtClean="0"/>
                        <a:t>$15,500</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t>$23,349	</a:t>
                      </a:r>
                    </a:p>
                    <a:p>
                      <a:pPr algn="l"/>
                      <a:endParaRPr lang="en-US" sz="1600" dirty="0"/>
                    </a:p>
                  </a:txBody>
                  <a:tcPr/>
                </a:tc>
              </a:tr>
              <a:tr h="375198">
                <a:tc>
                  <a:txBody>
                    <a:bodyPr/>
                    <a:lstStyle/>
                    <a:p>
                      <a:r>
                        <a:rPr lang="en-US" sz="1400" dirty="0" smtClean="0"/>
                        <a:t>4</a:t>
                      </a:r>
                      <a:endParaRPr lang="en-US" sz="1400" dirty="0"/>
                    </a:p>
                  </a:txBody>
                  <a:tcPr/>
                </a:tc>
                <a:tc>
                  <a:txBody>
                    <a:bodyPr/>
                    <a:lstStyle/>
                    <a:p>
                      <a:r>
                        <a:rPr lang="en-US" sz="1400" dirty="0" smtClean="0"/>
                        <a:t>October 2012</a:t>
                      </a:r>
                      <a:endParaRPr lang="en-US" sz="1400" dirty="0"/>
                    </a:p>
                  </a:txBody>
                  <a:tcPr/>
                </a:tc>
                <a:tc>
                  <a:txBody>
                    <a:bodyPr/>
                    <a:lstStyle/>
                    <a:p>
                      <a:r>
                        <a:rPr lang="en-US" sz="1400" dirty="0" smtClean="0"/>
                        <a:t>Hurricane (</a:t>
                      </a:r>
                      <a:r>
                        <a:rPr lang="en-US" sz="1400" dirty="0" err="1" smtClean="0"/>
                        <a:t>Superstorm</a:t>
                      </a:r>
                      <a:r>
                        <a:rPr lang="en-US" sz="1400" dirty="0" smtClean="0"/>
                        <a:t>)</a:t>
                      </a:r>
                      <a:r>
                        <a:rPr lang="en-US" sz="1400" baseline="0" dirty="0" smtClean="0"/>
                        <a:t> Sandy</a:t>
                      </a:r>
                      <a:endParaRPr lang="en-US" sz="1400" dirty="0"/>
                    </a:p>
                  </a:txBody>
                  <a:tcPr/>
                </a:tc>
                <a:tc>
                  <a:txBody>
                    <a:bodyPr/>
                    <a:lstStyle/>
                    <a:p>
                      <a:pPr algn="l"/>
                      <a:r>
                        <a:rPr lang="en-US" sz="1400" dirty="0" smtClean="0"/>
                        <a:t>$18,750</a:t>
                      </a:r>
                      <a:endParaRPr lang="en-US" sz="1400" dirty="0"/>
                    </a:p>
                  </a:txBody>
                  <a:tcPr/>
                </a:tc>
                <a:tc>
                  <a:txBody>
                    <a:bodyPr/>
                    <a:lstStyle/>
                    <a:p>
                      <a:pPr algn="l"/>
                      <a:r>
                        <a:rPr lang="en-US" sz="1600" kern="1200" dirty="0" smtClean="0"/>
                        <a:t>$18,750</a:t>
                      </a:r>
                      <a:endParaRPr lang="en-US" sz="1600" dirty="0"/>
                    </a:p>
                  </a:txBody>
                  <a:tcPr/>
                </a:tc>
              </a:tr>
              <a:tr h="375198">
                <a:tc>
                  <a:txBody>
                    <a:bodyPr/>
                    <a:lstStyle/>
                    <a:p>
                      <a:r>
                        <a:rPr lang="en-US" sz="1400" dirty="0" smtClean="0"/>
                        <a:t>5</a:t>
                      </a:r>
                      <a:endParaRPr lang="en-US" sz="1400" dirty="0"/>
                    </a:p>
                  </a:txBody>
                  <a:tcPr/>
                </a:tc>
                <a:tc>
                  <a:txBody>
                    <a:bodyPr/>
                    <a:lstStyle/>
                    <a:p>
                      <a:r>
                        <a:rPr lang="en-US" sz="1400" dirty="0" smtClean="0"/>
                        <a:t>January 1994</a:t>
                      </a:r>
                      <a:endParaRPr lang="en-US" sz="1400" dirty="0"/>
                    </a:p>
                  </a:txBody>
                  <a:tcPr/>
                </a:tc>
                <a:tc>
                  <a:txBody>
                    <a:bodyPr/>
                    <a:lstStyle/>
                    <a:p>
                      <a:r>
                        <a:rPr lang="en-US" sz="1400" dirty="0" smtClean="0"/>
                        <a:t>Northridge,</a:t>
                      </a:r>
                      <a:r>
                        <a:rPr lang="en-US" sz="1400" baseline="0" dirty="0" smtClean="0"/>
                        <a:t> CA earthquake</a:t>
                      </a:r>
                      <a:endParaRPr lang="en-US" sz="1400" dirty="0"/>
                    </a:p>
                  </a:txBody>
                  <a:tcPr/>
                </a:tc>
                <a:tc>
                  <a:txBody>
                    <a:bodyPr/>
                    <a:lstStyle/>
                    <a:p>
                      <a:pPr algn="l"/>
                      <a:r>
                        <a:rPr lang="en-US" sz="1400" dirty="0" smtClean="0"/>
                        <a:t>$12,500</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t>$18,043	</a:t>
                      </a:r>
                      <a:endParaRPr lang="en-US" sz="1600" kern="1200" dirty="0" smtClean="0">
                        <a:solidFill>
                          <a:schemeClr val="dk1"/>
                        </a:solidFill>
                        <a:latin typeface="+mn-lt"/>
                        <a:ea typeface="+mn-ea"/>
                        <a:cs typeface="+mn-cs"/>
                      </a:endParaRPr>
                    </a:p>
                  </a:txBody>
                  <a:tcPr/>
                </a:tc>
              </a:tr>
              <a:tr h="524250">
                <a:tc>
                  <a:txBody>
                    <a:bodyPr/>
                    <a:lstStyle/>
                    <a:p>
                      <a:r>
                        <a:rPr lang="en-US" sz="1400" dirty="0" smtClean="0"/>
                        <a:t>6</a:t>
                      </a:r>
                      <a:endParaRPr lang="en-US" sz="1400" dirty="0"/>
                    </a:p>
                  </a:txBody>
                  <a:tcPr/>
                </a:tc>
                <a:tc>
                  <a:txBody>
                    <a:bodyPr/>
                    <a:lstStyle/>
                    <a:p>
                      <a:r>
                        <a:rPr lang="en-US" sz="1400" dirty="0" smtClean="0"/>
                        <a:t>September 2008</a:t>
                      </a:r>
                      <a:endParaRPr lang="en-US" sz="1400" dirty="0"/>
                    </a:p>
                  </a:txBody>
                  <a:tcPr/>
                </a:tc>
                <a:tc>
                  <a:txBody>
                    <a:bodyPr/>
                    <a:lstStyle/>
                    <a:p>
                      <a:r>
                        <a:rPr lang="en-US" sz="1400" dirty="0" smtClean="0"/>
                        <a:t>Hurricane Ike</a:t>
                      </a:r>
                      <a:endParaRPr lang="en-US" sz="1400" dirty="0"/>
                    </a:p>
                  </a:txBody>
                  <a:tcPr/>
                </a:tc>
                <a:tc>
                  <a:txBody>
                    <a:bodyPr/>
                    <a:lstStyle/>
                    <a:p>
                      <a:pPr algn="l"/>
                      <a:r>
                        <a:rPr lang="en-US" sz="1400" dirty="0" smtClean="0"/>
                        <a:t>$12,500</a:t>
                      </a:r>
                      <a:endParaRPr lang="en-US" sz="1400" dirty="0"/>
                    </a:p>
                  </a:txBody>
                  <a:tcPr/>
                </a:tc>
                <a:tc>
                  <a:txBody>
                    <a:bodyPr/>
                    <a:lstStyle/>
                    <a:p>
                      <a:pPr algn="l"/>
                      <a:r>
                        <a:rPr lang="en-US" sz="1600" kern="1200" dirty="0" smtClean="0"/>
                        <a:t>$13,283</a:t>
                      </a:r>
                      <a:endParaRPr lang="en-US" sz="1600" dirty="0"/>
                    </a:p>
                  </a:txBody>
                  <a:tcPr/>
                </a:tc>
              </a:tr>
              <a:tr h="375198">
                <a:tc>
                  <a:txBody>
                    <a:bodyPr/>
                    <a:lstStyle/>
                    <a:p>
                      <a:r>
                        <a:rPr lang="en-US" sz="1400" dirty="0" smtClean="0"/>
                        <a:t>7</a:t>
                      </a:r>
                      <a:endParaRPr lang="en-US" sz="1400" dirty="0"/>
                    </a:p>
                  </a:txBody>
                  <a:tcPr/>
                </a:tc>
                <a:tc>
                  <a:txBody>
                    <a:bodyPr/>
                    <a:lstStyle/>
                    <a:p>
                      <a:r>
                        <a:rPr lang="en-US" sz="1400" dirty="0" smtClean="0"/>
                        <a:t>October 2005</a:t>
                      </a:r>
                      <a:endParaRPr lang="en-US" sz="1400" dirty="0"/>
                    </a:p>
                  </a:txBody>
                  <a:tcPr/>
                </a:tc>
                <a:tc>
                  <a:txBody>
                    <a:bodyPr/>
                    <a:lstStyle/>
                    <a:p>
                      <a:r>
                        <a:rPr lang="en-US" sz="1400" dirty="0" smtClean="0"/>
                        <a:t>Hurricane Wilma</a:t>
                      </a:r>
                      <a:endParaRPr lang="en-US" sz="1400" dirty="0"/>
                    </a:p>
                  </a:txBody>
                  <a:tcPr/>
                </a:tc>
                <a:tc>
                  <a:txBody>
                    <a:bodyPr/>
                    <a:lstStyle/>
                    <a:p>
                      <a:pPr algn="l"/>
                      <a:r>
                        <a:rPr lang="en-US" sz="1400" dirty="0" smtClean="0"/>
                        <a:t>$10,300</a:t>
                      </a:r>
                      <a:endParaRPr lang="en-US" sz="1400" dirty="0"/>
                    </a:p>
                  </a:txBody>
                  <a:tcPr/>
                </a:tc>
                <a:tc>
                  <a:txBody>
                    <a:bodyPr/>
                    <a:lstStyle/>
                    <a:p>
                      <a:pPr algn="l"/>
                      <a:r>
                        <a:rPr lang="en-US" sz="1600" kern="1200" dirty="0" smtClean="0"/>
                        <a:t>$11,885</a:t>
                      </a:r>
                      <a:endParaRPr lang="en-US" sz="1600" dirty="0"/>
                    </a:p>
                  </a:txBody>
                  <a:tcPr/>
                </a:tc>
              </a:tr>
              <a:tr h="375198">
                <a:tc>
                  <a:txBody>
                    <a:bodyPr/>
                    <a:lstStyle/>
                    <a:p>
                      <a:r>
                        <a:rPr lang="en-US" sz="1400" dirty="0" smtClean="0"/>
                        <a:t>8</a:t>
                      </a:r>
                      <a:endParaRPr lang="en-US" sz="1400" dirty="0"/>
                    </a:p>
                  </a:txBody>
                  <a:tcPr/>
                </a:tc>
                <a:tc>
                  <a:txBody>
                    <a:bodyPr/>
                    <a:lstStyle/>
                    <a:p>
                      <a:r>
                        <a:rPr lang="en-US" sz="1400" dirty="0" smtClean="0"/>
                        <a:t>August</a:t>
                      </a:r>
                      <a:r>
                        <a:rPr lang="en-US" sz="1400" baseline="0" dirty="0" smtClean="0"/>
                        <a:t> 2004</a:t>
                      </a:r>
                      <a:endParaRPr lang="en-US" sz="1400" dirty="0"/>
                    </a:p>
                  </a:txBody>
                  <a:tcPr/>
                </a:tc>
                <a:tc>
                  <a:txBody>
                    <a:bodyPr/>
                    <a:lstStyle/>
                    <a:p>
                      <a:r>
                        <a:rPr lang="en-US" sz="1400" dirty="0" smtClean="0"/>
                        <a:t>Hurricane Charley</a:t>
                      </a:r>
                      <a:endParaRPr lang="en-US" sz="1400" dirty="0"/>
                    </a:p>
                  </a:txBody>
                  <a:tcPr/>
                </a:tc>
                <a:tc>
                  <a:txBody>
                    <a:bodyPr/>
                    <a:lstStyle/>
                    <a:p>
                      <a:pPr algn="l"/>
                      <a:r>
                        <a:rPr lang="en-US" sz="1400" dirty="0" smtClean="0"/>
                        <a:t>$ 7.475</a:t>
                      </a:r>
                      <a:endParaRPr lang="en-US" sz="1400" dirty="0"/>
                    </a:p>
                  </a:txBody>
                  <a:tcPr/>
                </a:tc>
                <a:tc>
                  <a:txBody>
                    <a:bodyPr/>
                    <a:lstStyle/>
                    <a:p>
                      <a:pPr algn="l"/>
                      <a:r>
                        <a:rPr lang="en-US" sz="1600" kern="1200" dirty="0" smtClean="0"/>
                        <a:t>$  8,912</a:t>
                      </a:r>
                      <a:endParaRPr lang="en-US" sz="1600" dirty="0"/>
                    </a:p>
                  </a:txBody>
                  <a:tcPr/>
                </a:tc>
              </a:tr>
              <a:tr h="524250">
                <a:tc>
                  <a:txBody>
                    <a:bodyPr/>
                    <a:lstStyle/>
                    <a:p>
                      <a:r>
                        <a:rPr lang="en-US" sz="1400" dirty="0" smtClean="0"/>
                        <a:t>9</a:t>
                      </a:r>
                      <a:endParaRPr lang="en-US" sz="1400" dirty="0"/>
                    </a:p>
                  </a:txBody>
                  <a:tcPr/>
                </a:tc>
                <a:tc>
                  <a:txBody>
                    <a:bodyPr/>
                    <a:lstStyle/>
                    <a:p>
                      <a:r>
                        <a:rPr lang="en-US" sz="1400" dirty="0" smtClean="0"/>
                        <a:t>September</a:t>
                      </a:r>
                      <a:r>
                        <a:rPr lang="en-US" sz="1400" baseline="0" dirty="0" smtClean="0"/>
                        <a:t> 2004</a:t>
                      </a:r>
                      <a:endParaRPr lang="en-US" sz="1400" dirty="0"/>
                    </a:p>
                  </a:txBody>
                  <a:tcPr/>
                </a:tc>
                <a:tc>
                  <a:txBody>
                    <a:bodyPr/>
                    <a:lstStyle/>
                    <a:p>
                      <a:r>
                        <a:rPr lang="en-US" sz="1400" dirty="0" smtClean="0"/>
                        <a:t>Hurricane Ivan</a:t>
                      </a:r>
                      <a:endParaRPr lang="en-US" sz="1400" dirty="0"/>
                    </a:p>
                  </a:txBody>
                  <a:tcPr/>
                </a:tc>
                <a:tc>
                  <a:txBody>
                    <a:bodyPr/>
                    <a:lstStyle/>
                    <a:p>
                      <a:pPr algn="l"/>
                      <a:r>
                        <a:rPr lang="en-US" sz="1400" dirty="0" smtClean="0"/>
                        <a:t>$ 7,110</a:t>
                      </a:r>
                      <a:endParaRPr lang="en-US" sz="1400" dirty="0"/>
                    </a:p>
                  </a:txBody>
                  <a:tcPr/>
                </a:tc>
                <a:tc>
                  <a:txBody>
                    <a:bodyPr/>
                    <a:lstStyle/>
                    <a:p>
                      <a:pPr algn="l"/>
                      <a:r>
                        <a:rPr lang="en-US" sz="1600" kern="1200" dirty="0" smtClean="0"/>
                        <a:t>$  8,476</a:t>
                      </a:r>
                      <a:endParaRPr lang="en-US" sz="1600" dirty="0"/>
                    </a:p>
                  </a:txBody>
                  <a:tcPr/>
                </a:tc>
              </a:tr>
              <a:tr h="740117">
                <a:tc>
                  <a:txBody>
                    <a:bodyPr/>
                    <a:lstStyle/>
                    <a:p>
                      <a:r>
                        <a:rPr lang="en-US" sz="1400" dirty="0" smtClean="0"/>
                        <a:t>10</a:t>
                      </a:r>
                      <a:endParaRPr lang="en-US" sz="1400" dirty="0"/>
                    </a:p>
                  </a:txBody>
                  <a:tcPr/>
                </a:tc>
                <a:tc>
                  <a:txBody>
                    <a:bodyPr/>
                    <a:lstStyle/>
                    <a:p>
                      <a:r>
                        <a:rPr lang="en-US" sz="1400" dirty="0" smtClean="0"/>
                        <a:t>April 2011</a:t>
                      </a:r>
                      <a:endParaRPr lang="en-US" sz="1400" dirty="0"/>
                    </a:p>
                  </a:txBody>
                  <a:tcPr/>
                </a:tc>
                <a:tc>
                  <a:txBody>
                    <a:bodyPr/>
                    <a:lstStyle/>
                    <a:p>
                      <a:r>
                        <a:rPr lang="en-US" sz="1400" dirty="0" smtClean="0"/>
                        <a:t>Flooding, hail and wind including the tornadoes that struck</a:t>
                      </a:r>
                      <a:r>
                        <a:rPr lang="en-US" sz="1400" baseline="0" dirty="0" smtClean="0"/>
                        <a:t> Tuscaloosa and other locations</a:t>
                      </a:r>
                      <a:endParaRPr lang="en-US" sz="1400" dirty="0"/>
                    </a:p>
                  </a:txBody>
                  <a:tcPr/>
                </a:tc>
                <a:tc>
                  <a:txBody>
                    <a:bodyPr/>
                    <a:lstStyle/>
                    <a:p>
                      <a:pPr algn="l"/>
                      <a:r>
                        <a:rPr lang="en-US" sz="1400" dirty="0" smtClean="0"/>
                        <a:t>$ 7,300</a:t>
                      </a:r>
                      <a:endParaRPr lang="en-US" sz="1400" dirty="0"/>
                    </a:p>
                  </a:txBody>
                  <a:tcPr/>
                </a:tc>
                <a:tc>
                  <a:txBody>
                    <a:bodyPr/>
                    <a:lstStyle/>
                    <a:p>
                      <a:pPr algn="l"/>
                      <a:r>
                        <a:rPr lang="en-US" sz="1600" kern="1200" dirty="0" smtClean="0"/>
                        <a:t>$ </a:t>
                      </a:r>
                      <a:r>
                        <a:rPr lang="en-US" sz="1600" kern="1200" baseline="0" dirty="0" smtClean="0"/>
                        <a:t> </a:t>
                      </a:r>
                      <a:r>
                        <a:rPr lang="en-US" sz="1600" kern="1200" dirty="0" smtClean="0"/>
                        <a:t>7,431</a:t>
                      </a:r>
                      <a:endParaRPr lang="en-US" sz="1600" dirty="0"/>
                    </a:p>
                  </a:txBody>
                  <a:tcPr/>
                </a:tc>
              </a:tr>
            </a:tbl>
          </a:graphicData>
        </a:graphic>
      </p:graphicFrame>
      <p:sp>
        <p:nvSpPr>
          <p:cNvPr id="6" name="Rectangle 5"/>
          <p:cNvSpPr/>
          <p:nvPr/>
        </p:nvSpPr>
        <p:spPr>
          <a:xfrm>
            <a:off x="838200" y="6687137"/>
            <a:ext cx="8229600" cy="215444"/>
          </a:xfrm>
          <a:prstGeom prst="rect">
            <a:avLst/>
          </a:prstGeom>
        </p:spPr>
        <p:txBody>
          <a:bodyPr wrap="square">
            <a:spAutoFit/>
          </a:bodyPr>
          <a:lstStyle/>
          <a:p>
            <a:pPr algn="r"/>
            <a:r>
              <a:rPr lang="en-US" sz="800" b="1" dirty="0" smtClean="0"/>
              <a:t>Source</a:t>
            </a:r>
            <a:r>
              <a:rPr lang="en-US" sz="800" b="1" dirty="0"/>
              <a:t>: Property Claim Services (PCS), a division of </a:t>
            </a:r>
            <a:r>
              <a:rPr lang="en-US" sz="800" b="1" dirty="0" err="1"/>
              <a:t>Verisk</a:t>
            </a:r>
            <a:r>
              <a:rPr lang="en-US" sz="800" b="1" dirty="0"/>
              <a:t> Analytics.</a:t>
            </a:r>
          </a:p>
        </p:txBody>
      </p:sp>
    </p:spTree>
    <p:extLst>
      <p:ext uri="{BB962C8B-B14F-4D97-AF65-F5344CB8AC3E}">
        <p14:creationId xmlns:p14="http://schemas.microsoft.com/office/powerpoint/2010/main" val="841456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76200" y="0"/>
            <a:ext cx="8224837" cy="1257729"/>
          </a:xfrm>
        </p:spPr>
        <p:txBody>
          <a:bodyPr>
            <a:noAutofit/>
          </a:bodyPr>
          <a:lstStyle/>
          <a:p>
            <a:r>
              <a:rPr lang="en-US" sz="3600" dirty="0">
                <a:latin typeface="+mj-lt"/>
              </a:rPr>
              <a:t>Value of Insured US Coastal Exposure</a:t>
            </a:r>
          </a:p>
        </p:txBody>
      </p:sp>
      <p:sp>
        <p:nvSpPr>
          <p:cNvPr id="5" name="Text Placeholder 4"/>
          <p:cNvSpPr>
            <a:spLocks noGrp="1"/>
          </p:cNvSpPr>
          <p:nvPr>
            <p:ph sz="half" idx="1"/>
          </p:nvPr>
        </p:nvSpPr>
        <p:spPr>
          <a:xfrm>
            <a:off x="76200" y="1066800"/>
            <a:ext cx="8229600" cy="4495800"/>
          </a:xfrm>
        </p:spPr>
        <p:txBody>
          <a:bodyPr>
            <a:normAutofit/>
          </a:bodyPr>
          <a:lstStyle/>
          <a:p>
            <a:pPr marL="114300" indent="0">
              <a:buNone/>
            </a:pPr>
            <a:endParaRPr lang="en-US" sz="2600" dirty="0">
              <a:latin typeface="Century Gothic" pitchFamily="34" charset="0"/>
            </a:endParaRPr>
          </a:p>
          <a:p>
            <a:endParaRPr lang="en-US" sz="2600" dirty="0">
              <a:latin typeface="Century Gothic" pitchFamily="34" charset="0"/>
            </a:endParaRPr>
          </a:p>
          <a:p>
            <a:endParaRPr lang="en-US" dirty="0">
              <a:latin typeface="Century Gothic" pitchFamily="34" charset="0"/>
            </a:endParaRPr>
          </a:p>
          <a:p>
            <a:endParaRPr lang="en-US" dirty="0">
              <a:latin typeface="Century Gothic" pitchFamily="34" charset="0"/>
            </a:endParaRPr>
          </a:p>
        </p:txBody>
      </p:sp>
      <p:graphicFrame>
        <p:nvGraphicFramePr>
          <p:cNvPr id="8" name="Chart 7"/>
          <p:cNvGraphicFramePr/>
          <p:nvPr>
            <p:extLst>
              <p:ext uri="{D42A27DB-BD31-4B8C-83A1-F6EECF244321}">
                <p14:modId xmlns:p14="http://schemas.microsoft.com/office/powerpoint/2010/main" val="834424201"/>
              </p:ext>
            </p:extLst>
          </p:nvPr>
        </p:nvGraphicFramePr>
        <p:xfrm>
          <a:off x="457200" y="1257728"/>
          <a:ext cx="8534400" cy="453347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1066800" y="6172200"/>
            <a:ext cx="8534400" cy="338554"/>
          </a:xfrm>
          <a:prstGeom prst="rect">
            <a:avLst/>
          </a:prstGeom>
        </p:spPr>
        <p:txBody>
          <a:bodyPr wrap="square">
            <a:spAutoFit/>
          </a:bodyPr>
          <a:lstStyle/>
          <a:p>
            <a:r>
              <a:rPr lang="en-US" sz="1600" dirty="0" smtClean="0"/>
              <a:t>See, </a:t>
            </a:r>
            <a:r>
              <a:rPr lang="en-US" sz="1600" dirty="0" smtClean="0">
                <a:hlinkClick r:id="rId4"/>
              </a:rPr>
              <a:t>http</a:t>
            </a:r>
            <a:r>
              <a:rPr lang="en-US" sz="1600" dirty="0">
                <a:hlinkClick r:id="rId4"/>
              </a:rPr>
              <a:t>://www.air-worldwide.com/In-the-News/US-coastal-exposure-rises-with-sea-levels</a:t>
            </a:r>
            <a:r>
              <a:rPr lang="en-US" sz="1600" dirty="0" smtClean="0">
                <a:hlinkClick r:id="rId4"/>
              </a:rPr>
              <a:t>/</a:t>
            </a:r>
            <a:r>
              <a:rPr lang="en-US" sz="1600" dirty="0" smtClean="0"/>
              <a:t> </a:t>
            </a:r>
            <a:endParaRPr lang="en-US" sz="1600" dirty="0"/>
          </a:p>
        </p:txBody>
      </p:sp>
    </p:spTree>
    <p:extLst>
      <p:ext uri="{BB962C8B-B14F-4D97-AF65-F5344CB8AC3E}">
        <p14:creationId xmlns:p14="http://schemas.microsoft.com/office/powerpoint/2010/main" val="1118323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548640"/>
          </a:xfrm>
        </p:spPr>
        <p:txBody>
          <a:bodyPr>
            <a:noAutofit/>
          </a:bodyPr>
          <a:lstStyle/>
          <a:p>
            <a:pPr algn="l"/>
            <a:r>
              <a:rPr lang="en-US" sz="4000" b="1" dirty="0" smtClean="0">
                <a:latin typeface="+mj-lt"/>
              </a:rPr>
              <a:t>Financing Disaster Risks </a:t>
            </a:r>
            <a:br>
              <a:rPr lang="en-US" sz="4000" b="1" dirty="0" smtClean="0">
                <a:latin typeface="+mj-lt"/>
              </a:rPr>
            </a:br>
            <a:r>
              <a:rPr lang="en-US" sz="4000" b="1" dirty="0" smtClean="0">
                <a:latin typeface="+mj-lt"/>
              </a:rPr>
              <a:t>through Private Insurance</a:t>
            </a:r>
            <a:endParaRPr lang="en-US" sz="4000" b="1" dirty="0">
              <a:latin typeface="+mj-lt"/>
            </a:endParaRPr>
          </a:p>
        </p:txBody>
      </p:sp>
      <p:sp>
        <p:nvSpPr>
          <p:cNvPr id="3" name="Content Placeholder 2"/>
          <p:cNvSpPr>
            <a:spLocks noGrp="1"/>
          </p:cNvSpPr>
          <p:nvPr>
            <p:ph idx="1"/>
          </p:nvPr>
        </p:nvSpPr>
        <p:spPr>
          <a:xfrm>
            <a:off x="685800" y="1981200"/>
            <a:ext cx="7520940" cy="4766772"/>
          </a:xfrm>
        </p:spPr>
        <p:txBody>
          <a:bodyPr/>
          <a:lstStyle/>
          <a:p>
            <a:r>
              <a:rPr lang="en-US" dirty="0" smtClean="0">
                <a:latin typeface="+mn-lt"/>
              </a:rPr>
              <a:t>Private Markets</a:t>
            </a:r>
          </a:p>
          <a:p>
            <a:endParaRPr lang="en-US" dirty="0" smtClean="0">
              <a:latin typeface="+mn-lt"/>
            </a:endParaRPr>
          </a:p>
          <a:p>
            <a:pPr lvl="1"/>
            <a:r>
              <a:rPr lang="en-US" dirty="0" smtClean="0">
                <a:latin typeface="+mn-lt"/>
              </a:rPr>
              <a:t>Through insurance and reinsurance</a:t>
            </a:r>
          </a:p>
          <a:p>
            <a:pPr lvl="1"/>
            <a:r>
              <a:rPr lang="en-US" dirty="0" smtClean="0">
                <a:latin typeface="+mn-lt"/>
              </a:rPr>
              <a:t>State regulators ensure efficient, competitive markets</a:t>
            </a:r>
          </a:p>
          <a:p>
            <a:pPr lvl="1"/>
            <a:r>
              <a:rPr lang="en-US" dirty="0" smtClean="0">
                <a:latin typeface="+mn-lt"/>
              </a:rPr>
              <a:t>Regulate solvency and market conduct</a:t>
            </a:r>
          </a:p>
          <a:p>
            <a:pPr lvl="1"/>
            <a:endParaRPr lang="en-US" dirty="0" smtClean="0">
              <a:latin typeface="+mn-lt"/>
            </a:endParaRPr>
          </a:p>
        </p:txBody>
      </p:sp>
    </p:spTree>
    <p:extLst>
      <p:ext uri="{BB962C8B-B14F-4D97-AF65-F5344CB8AC3E}">
        <p14:creationId xmlns:p14="http://schemas.microsoft.com/office/powerpoint/2010/main" val="953261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534400" cy="1143000"/>
          </a:xfrm>
        </p:spPr>
        <p:txBody>
          <a:bodyPr>
            <a:noAutofit/>
          </a:bodyPr>
          <a:lstStyle/>
          <a:p>
            <a:pPr algn="l"/>
            <a:r>
              <a:rPr lang="en-US" sz="3200" b="1" dirty="0" smtClean="0">
                <a:latin typeface="+mj-lt"/>
              </a:rPr>
              <a:t>Financing Disaster Risks </a:t>
            </a:r>
            <a:br>
              <a:rPr lang="en-US" sz="3200" b="1" dirty="0" smtClean="0">
                <a:latin typeface="+mj-lt"/>
              </a:rPr>
            </a:br>
            <a:r>
              <a:rPr lang="en-US" sz="3200" b="1" dirty="0" smtClean="0">
                <a:latin typeface="+mj-lt"/>
              </a:rPr>
              <a:t>Through Government Programs</a:t>
            </a:r>
            <a:endParaRPr lang="en-US" sz="3200" b="1" dirty="0">
              <a:latin typeface="+mj-lt"/>
            </a:endParaRPr>
          </a:p>
        </p:txBody>
      </p:sp>
      <p:sp>
        <p:nvSpPr>
          <p:cNvPr id="3" name="Content Placeholder 2"/>
          <p:cNvSpPr>
            <a:spLocks noGrp="1"/>
          </p:cNvSpPr>
          <p:nvPr>
            <p:ph idx="1"/>
          </p:nvPr>
        </p:nvSpPr>
        <p:spPr>
          <a:xfrm>
            <a:off x="609600" y="2362200"/>
            <a:ext cx="7520940" cy="3581400"/>
          </a:xfrm>
        </p:spPr>
        <p:txBody>
          <a:bodyPr>
            <a:normAutofit/>
          </a:bodyPr>
          <a:lstStyle/>
          <a:p>
            <a:pPr marL="457200" indent="-457200">
              <a:buFont typeface="Wingdings" panose="05000000000000000000" pitchFamily="2" charset="2"/>
              <a:buChar char="v"/>
            </a:pPr>
            <a:r>
              <a:rPr lang="en-US" sz="2800" dirty="0" smtClean="0">
                <a:latin typeface="+mj-lt"/>
              </a:rPr>
              <a:t>Flood</a:t>
            </a:r>
            <a:endParaRPr lang="en-US" sz="2800" dirty="0">
              <a:latin typeface="+mj-lt"/>
            </a:endParaRPr>
          </a:p>
          <a:p>
            <a:pPr marL="457200" indent="-457200">
              <a:buFont typeface="Wingdings" panose="05000000000000000000" pitchFamily="2" charset="2"/>
              <a:buChar char="v"/>
            </a:pPr>
            <a:r>
              <a:rPr lang="en-US" sz="2800" dirty="0" smtClean="0">
                <a:latin typeface="+mj-lt"/>
              </a:rPr>
              <a:t>Earthquake</a:t>
            </a:r>
            <a:endParaRPr lang="en-US" sz="2800" dirty="0">
              <a:latin typeface="+mj-lt"/>
            </a:endParaRPr>
          </a:p>
          <a:p>
            <a:pPr marL="457200" indent="-457200">
              <a:buFont typeface="Wingdings" panose="05000000000000000000" pitchFamily="2" charset="2"/>
              <a:buChar char="v"/>
            </a:pPr>
            <a:r>
              <a:rPr lang="en-US" sz="2800" dirty="0" smtClean="0">
                <a:latin typeface="+mj-lt"/>
              </a:rPr>
              <a:t>Crop</a:t>
            </a:r>
          </a:p>
          <a:p>
            <a:pPr marL="457200" indent="-457200">
              <a:buFont typeface="Wingdings" panose="05000000000000000000" pitchFamily="2" charset="2"/>
              <a:buChar char="v"/>
            </a:pPr>
            <a:r>
              <a:rPr lang="en-US" sz="2800" dirty="0" smtClean="0">
                <a:latin typeface="+mj-lt"/>
              </a:rPr>
              <a:t>Residual Market Mechanisms</a:t>
            </a:r>
          </a:p>
          <a:p>
            <a:pPr marL="457200" indent="-457200">
              <a:buFont typeface="Wingdings" panose="05000000000000000000" pitchFamily="2" charset="2"/>
              <a:buChar char="v"/>
            </a:pPr>
            <a:r>
              <a:rPr lang="en-US" sz="2800" dirty="0" smtClean="0">
                <a:latin typeface="+mj-lt"/>
              </a:rPr>
              <a:t>Terrorism</a:t>
            </a:r>
            <a:endParaRPr lang="en-US" sz="2800" dirty="0">
              <a:latin typeface="+mj-lt"/>
            </a:endParaRPr>
          </a:p>
        </p:txBody>
      </p:sp>
    </p:spTree>
    <p:extLst>
      <p:ext uri="{BB962C8B-B14F-4D97-AF65-F5344CB8AC3E}">
        <p14:creationId xmlns:p14="http://schemas.microsoft.com/office/powerpoint/2010/main" val="1958119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848600" cy="1143000"/>
          </a:xfrm>
        </p:spPr>
        <p:txBody>
          <a:bodyPr>
            <a:normAutofit/>
          </a:bodyPr>
          <a:lstStyle/>
          <a:p>
            <a:pPr algn="l"/>
            <a:r>
              <a:rPr lang="en-US" sz="5400" b="1" dirty="0" smtClean="0">
                <a:latin typeface="+mj-lt"/>
              </a:rPr>
              <a:t>Reinsurers</a:t>
            </a:r>
            <a:endParaRPr lang="en-US" sz="5400" b="1" dirty="0">
              <a:latin typeface="+mj-lt"/>
            </a:endParaRPr>
          </a:p>
        </p:txBody>
      </p:sp>
      <p:sp>
        <p:nvSpPr>
          <p:cNvPr id="3" name="Content Placeholder 2"/>
          <p:cNvSpPr>
            <a:spLocks noGrp="1"/>
          </p:cNvSpPr>
          <p:nvPr>
            <p:ph idx="1"/>
          </p:nvPr>
        </p:nvSpPr>
        <p:spPr/>
        <p:txBody>
          <a:bodyPr/>
          <a:lstStyle/>
          <a:p>
            <a:r>
              <a:rPr lang="en-US" dirty="0" smtClean="0"/>
              <a:t>Some high-value risks for catastrophes or terrorism risk have limited availability for reinsurance protection</a:t>
            </a:r>
          </a:p>
          <a:p>
            <a:r>
              <a:rPr lang="en-US" dirty="0" smtClean="0"/>
              <a:t>National and regional reinsurance pools have evolved. </a:t>
            </a:r>
            <a:endParaRPr lang="en-US" dirty="0"/>
          </a:p>
        </p:txBody>
      </p:sp>
    </p:spTree>
    <p:extLst>
      <p:ext uri="{BB962C8B-B14F-4D97-AF65-F5344CB8AC3E}">
        <p14:creationId xmlns:p14="http://schemas.microsoft.com/office/powerpoint/2010/main" val="3006475042"/>
      </p:ext>
    </p:extLst>
  </p:cSld>
  <p:clrMapOvr>
    <a:masterClrMapping/>
  </p:clrMapOvr>
</p:sld>
</file>

<file path=ppt/theme/theme1.xml><?xml version="1.0" encoding="utf-8"?>
<a:theme xmlns:a="http://schemas.openxmlformats.org/drawingml/2006/main" name="NAIC Overview">
  <a:themeElements>
    <a:clrScheme name="Custom 5">
      <a:dk1>
        <a:sysClr val="windowText" lastClr="000000"/>
      </a:dk1>
      <a:lt1>
        <a:sysClr val="window" lastClr="FFFFFF"/>
      </a:lt1>
      <a:dk2>
        <a:srgbClr val="1F497D"/>
      </a:dk2>
      <a:lt2>
        <a:srgbClr val="EEECE1"/>
      </a:lt2>
      <a:accent1>
        <a:srgbClr val="2D7CBD"/>
      </a:accent1>
      <a:accent2>
        <a:srgbClr val="CC0066"/>
      </a:accent2>
      <a:accent3>
        <a:srgbClr val="FFC000"/>
      </a:accent3>
      <a:accent4>
        <a:srgbClr val="5C5648"/>
      </a:accent4>
      <a:accent5>
        <a:srgbClr val="00B050"/>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lide Template Silver Background">
  <a:themeElements>
    <a:clrScheme name="Custom 5">
      <a:dk1>
        <a:sysClr val="windowText" lastClr="000000"/>
      </a:dk1>
      <a:lt1>
        <a:sysClr val="window" lastClr="FFFFFF"/>
      </a:lt1>
      <a:dk2>
        <a:srgbClr val="1F497D"/>
      </a:dk2>
      <a:lt2>
        <a:srgbClr val="EEECE1"/>
      </a:lt2>
      <a:accent1>
        <a:srgbClr val="2D7CBD"/>
      </a:accent1>
      <a:accent2>
        <a:srgbClr val="CC0066"/>
      </a:accent2>
      <a:accent3>
        <a:srgbClr val="FFC000"/>
      </a:accent3>
      <a:accent4>
        <a:srgbClr val="5C5648"/>
      </a:accent4>
      <a:accent5>
        <a:srgbClr val="00B050"/>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NAIC Overview</Template>
  <TotalTime>789</TotalTime>
  <Words>1876</Words>
  <Application>Microsoft Office PowerPoint</Application>
  <PresentationFormat>On-screen Show (4:3)</PresentationFormat>
  <Paragraphs>169</Paragraphs>
  <Slides>11</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Century Gothic</vt:lpstr>
      <vt:lpstr>Haettenschweiler</vt:lpstr>
      <vt:lpstr>Wingdings</vt:lpstr>
      <vt:lpstr>NAIC Overview</vt:lpstr>
      <vt:lpstr>1_Slide Template Silver Background</vt:lpstr>
      <vt:lpstr>  Regional Reinsurance Pooling: experiences in The Americas   ICP 13: Reinsurance and Other Forms of Risk Transfer.    </vt:lpstr>
      <vt:lpstr>Catastrophe Related NAIC Working Groups</vt:lpstr>
      <vt:lpstr>Coordinated Disaster Reporting Initiatives</vt:lpstr>
      <vt:lpstr>The Economic Cost of Catastrophes</vt:lpstr>
      <vt:lpstr>THE TEN MOST COSTLY CATASTROPHES,  UNITED STATES</vt:lpstr>
      <vt:lpstr>Value of Insured US Coastal Exposure</vt:lpstr>
      <vt:lpstr>Financing Disaster Risks  through Private Insurance</vt:lpstr>
      <vt:lpstr>Financing Disaster Risks  Through Government Programs</vt:lpstr>
      <vt:lpstr>Reinsurers</vt:lpstr>
      <vt:lpstr>Reinsurance Pools</vt:lpstr>
      <vt:lpstr>U.S. Regulatory Requirements</vt:lpstr>
    </vt:vector>
  </TitlesOfParts>
  <Company>NAIC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Reinsurance Pools for Catastrophes</dc:title>
  <dc:creator>Aaron Brandenburg</dc:creator>
  <cp:lastModifiedBy>Valandra, Steve (OIC)</cp:lastModifiedBy>
  <cp:revision>22</cp:revision>
  <dcterms:created xsi:type="dcterms:W3CDTF">2016-04-07T21:38:29Z</dcterms:created>
  <dcterms:modified xsi:type="dcterms:W3CDTF">2016-04-13T23:16:23Z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1152619224</vt:i4>
  </property>
  <property fmtid="{D5CDD505-2E9C-101B-9397-08002B2CF9AE}" pid="4" name="_EmailSubject">
    <vt:lpwstr>Presentaciones Conferencia Anual de Assal Brasil</vt:lpwstr>
  </property>
  <property fmtid="{D5CDD505-2E9C-101B-9397-08002B2CF9AE}" pid="5" name="_AuthorEmail">
    <vt:lpwstr>ESarper@naic.org</vt:lpwstr>
  </property>
  <property fmtid="{D5CDD505-2E9C-101B-9397-08002B2CF9AE}" pid="6" name="_AuthorEmailDisplayName">
    <vt:lpwstr>Sarper, Ekrem</vt:lpwstr>
  </property>
</Properties>
</file>