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7" r:id="rId3"/>
    <p:sldId id="259" r:id="rId4"/>
    <p:sldId id="295" r:id="rId5"/>
    <p:sldId id="296" r:id="rId6"/>
    <p:sldId id="267" r:id="rId7"/>
    <p:sldId id="288" r:id="rId8"/>
    <p:sldId id="282" r:id="rId9"/>
    <p:sldId id="291" r:id="rId10"/>
    <p:sldId id="299" r:id="rId11"/>
    <p:sldId id="289" r:id="rId12"/>
    <p:sldId id="287" r:id="rId13"/>
    <p:sldId id="286" r:id="rId14"/>
    <p:sldId id="285" r:id="rId15"/>
    <p:sldId id="297" r:id="rId16"/>
    <p:sldId id="283" r:id="rId17"/>
    <p:sldId id="292" r:id="rId18"/>
    <p:sldId id="294" r:id="rId19"/>
    <p:sldId id="293" r:id="rId20"/>
    <p:sldId id="269"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022E"/>
    <a:srgbClr val="B00266"/>
    <a:srgbClr val="B0022B"/>
    <a:srgbClr val="FF0066"/>
    <a:srgbClr val="5FB7A2"/>
    <a:srgbClr val="C0504D"/>
    <a:srgbClr val="8C3D88"/>
    <a:srgbClr val="8BB74C"/>
    <a:srgbClr val="A0469C"/>
    <a:srgbClr val="ECB4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EBC49D-D7E8-4641-85DF-7F5F690513D4}" type="doc">
      <dgm:prSet loTypeId="urn:microsoft.com/office/officeart/2009/3/layout/HorizontalOrganizationChart" loCatId="hierarchy" qsTypeId="urn:microsoft.com/office/officeart/2005/8/quickstyle/simple1" qsCatId="simple" csTypeId="urn:microsoft.com/office/officeart/2005/8/colors/colorful3" csCatId="colorful" phldr="1"/>
      <dgm:spPr/>
      <dgm:t>
        <a:bodyPr/>
        <a:lstStyle/>
        <a:p>
          <a:endParaRPr lang="es-MX"/>
        </a:p>
      </dgm:t>
    </dgm:pt>
    <dgm:pt modelId="{A5113DF7-A911-474F-A221-8CE5187ECE41}">
      <dgm:prSet phldrT="[Texto]" custT="1"/>
      <dgm:spPr>
        <a:solidFill>
          <a:srgbClr val="C0504D"/>
        </a:solidFill>
      </dgm:spPr>
      <dgm:t>
        <a:bodyPr/>
        <a:lstStyle/>
        <a:p>
          <a:r>
            <a:rPr lang="es-MX" sz="2000" dirty="0" smtClean="0"/>
            <a:t>SIE</a:t>
          </a:r>
          <a:endParaRPr lang="es-MX" sz="2000" dirty="0"/>
        </a:p>
      </dgm:t>
    </dgm:pt>
    <dgm:pt modelId="{187667A4-ECFC-42D3-9B6E-D8AE24092409}" type="parTrans" cxnId="{E07233C6-8F14-448C-90E3-E8DBB63F5F62}">
      <dgm:prSet/>
      <dgm:spPr/>
      <dgm:t>
        <a:bodyPr/>
        <a:lstStyle/>
        <a:p>
          <a:endParaRPr lang="es-MX"/>
        </a:p>
      </dgm:t>
    </dgm:pt>
    <dgm:pt modelId="{F489547F-365A-4AD5-B680-3317DCD8611B}" type="sibTrans" cxnId="{E07233C6-8F14-448C-90E3-E8DBB63F5F62}">
      <dgm:prSet/>
      <dgm:spPr/>
      <dgm:t>
        <a:bodyPr/>
        <a:lstStyle/>
        <a:p>
          <a:endParaRPr lang="es-MX"/>
        </a:p>
      </dgm:t>
    </dgm:pt>
    <dgm:pt modelId="{7DE25E06-CCE3-4B06-835E-FC59919C7791}">
      <dgm:prSet phldrT="[Texto]" custT="1"/>
      <dgm:spPr>
        <a:solidFill>
          <a:srgbClr val="8C3D88"/>
        </a:solidFill>
      </dgm:spPr>
      <dgm:t>
        <a:bodyPr/>
        <a:lstStyle/>
        <a:p>
          <a:r>
            <a:rPr lang="es-MX" sz="1400" dirty="0" smtClean="0"/>
            <a:t>Perfil de Riesgo</a:t>
          </a:r>
          <a:endParaRPr lang="es-MX" sz="1400" dirty="0"/>
        </a:p>
      </dgm:t>
    </dgm:pt>
    <dgm:pt modelId="{02E103BE-34C6-4E6C-BBDA-3D7E9E897152}" type="parTrans" cxnId="{185C6BC2-5DB2-4B41-9C79-287529EF68F3}">
      <dgm:prSet/>
      <dgm:spPr>
        <a:solidFill>
          <a:srgbClr val="8C3D88"/>
        </a:solidFill>
        <a:ln>
          <a:solidFill>
            <a:srgbClr val="8C3D88"/>
          </a:solidFill>
        </a:ln>
      </dgm:spPr>
      <dgm:t>
        <a:bodyPr/>
        <a:lstStyle/>
        <a:p>
          <a:endParaRPr lang="es-MX"/>
        </a:p>
      </dgm:t>
    </dgm:pt>
    <dgm:pt modelId="{4DC76BBF-2F01-4EE7-BA18-E405F5C3F33C}" type="sibTrans" cxnId="{185C6BC2-5DB2-4B41-9C79-287529EF68F3}">
      <dgm:prSet/>
      <dgm:spPr/>
      <dgm:t>
        <a:bodyPr/>
        <a:lstStyle/>
        <a:p>
          <a:endParaRPr lang="es-MX"/>
        </a:p>
      </dgm:t>
    </dgm:pt>
    <dgm:pt modelId="{6C79D847-0D34-4D6F-AEEA-65209A88ED7A}">
      <dgm:prSet phldrT="[Texto]" custT="1"/>
      <dgm:spPr>
        <a:solidFill>
          <a:srgbClr val="8C3D88"/>
        </a:solidFill>
      </dgm:spPr>
      <dgm:t>
        <a:bodyPr/>
        <a:lstStyle/>
        <a:p>
          <a:r>
            <a:rPr lang="es-MX" sz="1400" dirty="0" smtClean="0"/>
            <a:t>Estados Financieros</a:t>
          </a:r>
          <a:endParaRPr lang="es-MX" sz="1400" dirty="0"/>
        </a:p>
      </dgm:t>
    </dgm:pt>
    <dgm:pt modelId="{FFE9E445-A6E3-4F2F-BA57-441E1DD1233F}" type="parTrans" cxnId="{90BA8411-6B9C-4679-90BD-8E9BE0069B81}">
      <dgm:prSet/>
      <dgm:spPr>
        <a:ln>
          <a:solidFill>
            <a:srgbClr val="8C3D88"/>
          </a:solidFill>
        </a:ln>
      </dgm:spPr>
      <dgm:t>
        <a:bodyPr/>
        <a:lstStyle/>
        <a:p>
          <a:endParaRPr lang="es-MX"/>
        </a:p>
      </dgm:t>
    </dgm:pt>
    <dgm:pt modelId="{DC88F887-FEAE-4068-A3B7-860061EBEDAC}" type="sibTrans" cxnId="{90BA8411-6B9C-4679-90BD-8E9BE0069B81}">
      <dgm:prSet/>
      <dgm:spPr/>
      <dgm:t>
        <a:bodyPr/>
        <a:lstStyle/>
        <a:p>
          <a:endParaRPr lang="es-MX"/>
        </a:p>
      </dgm:t>
    </dgm:pt>
    <dgm:pt modelId="{29DCA884-3E60-4CA8-B9BE-E55D8AE36EB6}">
      <dgm:prSet phldrT="[Texto]" custT="1"/>
      <dgm:spPr>
        <a:solidFill>
          <a:srgbClr val="8C3D88"/>
        </a:solidFill>
      </dgm:spPr>
      <dgm:t>
        <a:bodyPr/>
        <a:lstStyle/>
        <a:p>
          <a:r>
            <a:rPr lang="es-MX" sz="1400" dirty="0" smtClean="0"/>
            <a:t>Matriz de Gobierno Corporativo</a:t>
          </a:r>
          <a:endParaRPr lang="es-MX" sz="1400" dirty="0"/>
        </a:p>
      </dgm:t>
    </dgm:pt>
    <dgm:pt modelId="{FC0394BC-5B50-4880-96FB-10A396EC6CBC}" type="parTrans" cxnId="{FF11362E-B181-45ED-B850-163E973F8B5A}">
      <dgm:prSet/>
      <dgm:spPr/>
      <dgm:t>
        <a:bodyPr/>
        <a:lstStyle/>
        <a:p>
          <a:endParaRPr lang="es-MX"/>
        </a:p>
      </dgm:t>
    </dgm:pt>
    <dgm:pt modelId="{73C76504-1CF6-4880-9180-5106415DB45C}" type="sibTrans" cxnId="{FF11362E-B181-45ED-B850-163E973F8B5A}">
      <dgm:prSet/>
      <dgm:spPr/>
      <dgm:t>
        <a:bodyPr/>
        <a:lstStyle/>
        <a:p>
          <a:endParaRPr lang="es-MX"/>
        </a:p>
      </dgm:t>
    </dgm:pt>
    <dgm:pt modelId="{5AD361F5-25E5-4D96-85FD-C2E1825F30DD}">
      <dgm:prSet custT="1"/>
      <dgm:spPr>
        <a:solidFill>
          <a:srgbClr val="8C3D88"/>
        </a:solidFill>
      </dgm:spPr>
      <dgm:t>
        <a:bodyPr/>
        <a:lstStyle/>
        <a:p>
          <a:r>
            <a:rPr lang="es-MX" sz="1400" dirty="0" smtClean="0"/>
            <a:t>Ficha Técnica</a:t>
          </a:r>
          <a:endParaRPr lang="es-MX" sz="1400" dirty="0"/>
        </a:p>
      </dgm:t>
    </dgm:pt>
    <dgm:pt modelId="{51B83FA4-6973-4AAF-A5AB-7BD1E647A4D6}" type="parTrans" cxnId="{5685A1C4-FA52-4426-8700-2B25E89AB1F7}">
      <dgm:prSet/>
      <dgm:spPr>
        <a:ln>
          <a:solidFill>
            <a:srgbClr val="8C3D88"/>
          </a:solidFill>
        </a:ln>
      </dgm:spPr>
      <dgm:t>
        <a:bodyPr/>
        <a:lstStyle/>
        <a:p>
          <a:endParaRPr lang="es-MX"/>
        </a:p>
      </dgm:t>
    </dgm:pt>
    <dgm:pt modelId="{BA13E747-CCCE-46C7-B1BE-48D6059FBE07}" type="sibTrans" cxnId="{5685A1C4-FA52-4426-8700-2B25E89AB1F7}">
      <dgm:prSet/>
      <dgm:spPr/>
      <dgm:t>
        <a:bodyPr/>
        <a:lstStyle/>
        <a:p>
          <a:endParaRPr lang="es-MX"/>
        </a:p>
      </dgm:t>
    </dgm:pt>
    <dgm:pt modelId="{6B478FBF-1DD2-4E98-A9DE-A151D80F8097}">
      <dgm:prSet custT="1"/>
      <dgm:spPr>
        <a:solidFill>
          <a:srgbClr val="31859C"/>
        </a:solidFill>
      </dgm:spPr>
      <dgm:t>
        <a:bodyPr lIns="108000" tIns="108000" rIns="108000" bIns="108000"/>
        <a:lstStyle/>
        <a:p>
          <a:pPr algn="just"/>
          <a:r>
            <a:rPr lang="es-MX" sz="1100" dirty="0" smtClean="0"/>
            <a:t>Detalle de la determinación de etapas y perfil de riesgo considerando la evaluación de cada uno de los elementos de evaluación de cada pilar</a:t>
          </a:r>
          <a:endParaRPr lang="es-MX" sz="1100" dirty="0"/>
        </a:p>
      </dgm:t>
    </dgm:pt>
    <dgm:pt modelId="{995256DD-9478-4B8C-8C6E-32F532FF1C22}" type="parTrans" cxnId="{D3AC6819-A5C9-49F6-A686-02ED9E7F0522}">
      <dgm:prSet/>
      <dgm:spPr>
        <a:ln>
          <a:solidFill>
            <a:srgbClr val="31859C"/>
          </a:solidFill>
        </a:ln>
      </dgm:spPr>
      <dgm:t>
        <a:bodyPr/>
        <a:lstStyle/>
        <a:p>
          <a:endParaRPr lang="es-MX"/>
        </a:p>
      </dgm:t>
    </dgm:pt>
    <dgm:pt modelId="{7E8F6168-D19D-4709-A78D-ACD4642A3502}" type="sibTrans" cxnId="{D3AC6819-A5C9-49F6-A686-02ED9E7F0522}">
      <dgm:prSet/>
      <dgm:spPr/>
      <dgm:t>
        <a:bodyPr/>
        <a:lstStyle/>
        <a:p>
          <a:endParaRPr lang="es-MX"/>
        </a:p>
      </dgm:t>
    </dgm:pt>
    <dgm:pt modelId="{33D47618-90BA-4488-9EB6-C990727DEB46}">
      <dgm:prSet custT="1"/>
      <dgm:spPr>
        <a:solidFill>
          <a:srgbClr val="8C3D88"/>
        </a:solidFill>
      </dgm:spPr>
      <dgm:t>
        <a:bodyPr/>
        <a:lstStyle/>
        <a:p>
          <a:r>
            <a:rPr lang="es-MX" sz="1400" dirty="0" smtClean="0"/>
            <a:t>Informe Global </a:t>
          </a:r>
        </a:p>
        <a:p>
          <a:r>
            <a:rPr lang="es-MX" sz="1400" dirty="0" smtClean="0"/>
            <a:t>de Supervisión</a:t>
          </a:r>
          <a:endParaRPr lang="es-MX" sz="1400" dirty="0"/>
        </a:p>
      </dgm:t>
    </dgm:pt>
    <dgm:pt modelId="{207CBA24-58CF-4256-97CF-18060B7A5C95}" type="parTrans" cxnId="{1D4CBC69-AC8D-4C24-B09E-0CD96BAC83CF}">
      <dgm:prSet/>
      <dgm:spPr>
        <a:ln>
          <a:solidFill>
            <a:srgbClr val="8C3D88"/>
          </a:solidFill>
        </a:ln>
      </dgm:spPr>
      <dgm:t>
        <a:bodyPr/>
        <a:lstStyle/>
        <a:p>
          <a:endParaRPr lang="es-MX"/>
        </a:p>
      </dgm:t>
    </dgm:pt>
    <dgm:pt modelId="{5CFE2243-D402-4387-8848-3AD542A46D96}" type="sibTrans" cxnId="{1D4CBC69-AC8D-4C24-B09E-0CD96BAC83CF}">
      <dgm:prSet/>
      <dgm:spPr/>
      <dgm:t>
        <a:bodyPr/>
        <a:lstStyle/>
        <a:p>
          <a:endParaRPr lang="es-MX"/>
        </a:p>
      </dgm:t>
    </dgm:pt>
    <dgm:pt modelId="{AB9F12BB-B13E-4871-B278-E987665DB750}">
      <dgm:prSet custT="1"/>
      <dgm:spPr>
        <a:solidFill>
          <a:srgbClr val="31859C"/>
        </a:solidFill>
      </dgm:spPr>
      <dgm:t>
        <a:bodyPr lIns="108000" tIns="108000" rIns="108000" bIns="108000"/>
        <a:lstStyle/>
        <a:p>
          <a:pPr algn="just"/>
          <a:r>
            <a:rPr lang="es-MX" sz="1100" dirty="0" smtClean="0"/>
            <a:t>Información financiera referente al balance general, estado de resultados y bases de segundo nivel</a:t>
          </a:r>
          <a:endParaRPr lang="es-MX" sz="1100" dirty="0"/>
        </a:p>
      </dgm:t>
    </dgm:pt>
    <dgm:pt modelId="{07446E15-96C0-4AA5-9E58-4F5FDF66F8C0}" type="parTrans" cxnId="{235EBC8C-01FB-4CB4-B843-481C8CD9D966}">
      <dgm:prSet/>
      <dgm:spPr>
        <a:ln>
          <a:solidFill>
            <a:srgbClr val="31859C"/>
          </a:solidFill>
        </a:ln>
      </dgm:spPr>
      <dgm:t>
        <a:bodyPr/>
        <a:lstStyle/>
        <a:p>
          <a:endParaRPr lang="es-MX"/>
        </a:p>
      </dgm:t>
    </dgm:pt>
    <dgm:pt modelId="{483D3711-1A2D-48C9-860C-7AB42C7BCF3F}" type="sibTrans" cxnId="{235EBC8C-01FB-4CB4-B843-481C8CD9D966}">
      <dgm:prSet/>
      <dgm:spPr/>
      <dgm:t>
        <a:bodyPr/>
        <a:lstStyle/>
        <a:p>
          <a:endParaRPr lang="es-MX"/>
        </a:p>
      </dgm:t>
    </dgm:pt>
    <dgm:pt modelId="{8C47482A-7ACE-459A-B603-32AF85C89AA8}">
      <dgm:prSet custT="1"/>
      <dgm:spPr>
        <a:solidFill>
          <a:srgbClr val="31859C"/>
        </a:solidFill>
      </dgm:spPr>
      <dgm:t>
        <a:bodyPr lIns="108000" tIns="108000" rIns="108000" bIns="108000"/>
        <a:lstStyle/>
        <a:p>
          <a:pPr algn="just"/>
          <a:r>
            <a:rPr lang="es-MX" sz="1100" dirty="0" smtClean="0"/>
            <a:t>Captura de la evaluación de los principios de gobierno corporativo, así como la justificación de la misma</a:t>
          </a:r>
          <a:endParaRPr lang="es-MX" sz="1100" dirty="0"/>
        </a:p>
      </dgm:t>
    </dgm:pt>
    <dgm:pt modelId="{0CC4CB69-9F65-453C-AE8E-A0718E89C03F}" type="parTrans" cxnId="{C29D60E5-414A-44BE-A60B-E777B3D83A38}">
      <dgm:prSet/>
      <dgm:spPr>
        <a:ln>
          <a:solidFill>
            <a:srgbClr val="31859C"/>
          </a:solidFill>
        </a:ln>
      </dgm:spPr>
      <dgm:t>
        <a:bodyPr/>
        <a:lstStyle/>
        <a:p>
          <a:endParaRPr lang="es-MX"/>
        </a:p>
      </dgm:t>
    </dgm:pt>
    <dgm:pt modelId="{379A0C01-E797-4D14-901A-FB9BC1D95B86}" type="sibTrans" cxnId="{C29D60E5-414A-44BE-A60B-E777B3D83A38}">
      <dgm:prSet/>
      <dgm:spPr/>
      <dgm:t>
        <a:bodyPr/>
        <a:lstStyle/>
        <a:p>
          <a:endParaRPr lang="es-MX"/>
        </a:p>
      </dgm:t>
    </dgm:pt>
    <dgm:pt modelId="{64AE90E7-A686-43D3-A114-D9B628C2A53F}">
      <dgm:prSet custT="1"/>
      <dgm:spPr>
        <a:solidFill>
          <a:srgbClr val="31859C"/>
        </a:solidFill>
      </dgm:spPr>
      <dgm:t>
        <a:bodyPr lIns="108000" tIns="108000" rIns="108000" bIns="108000"/>
        <a:lstStyle/>
        <a:p>
          <a:pPr algn="just"/>
          <a:r>
            <a:rPr lang="es-MX" sz="1100" dirty="0" smtClean="0"/>
            <a:t>Información técnica para el análisis de las Instituciones, con base en los reportes regulatorios y anexos señalados en la CUSF</a:t>
          </a:r>
          <a:endParaRPr lang="es-MX" sz="1100" dirty="0"/>
        </a:p>
      </dgm:t>
    </dgm:pt>
    <dgm:pt modelId="{E6DE7054-2A28-4814-9F9E-1C4712293BDE}" type="parTrans" cxnId="{EF0DB04F-32C4-4491-BD1C-7EC8E3A63EAE}">
      <dgm:prSet/>
      <dgm:spPr>
        <a:ln>
          <a:solidFill>
            <a:srgbClr val="31859C"/>
          </a:solidFill>
        </a:ln>
      </dgm:spPr>
      <dgm:t>
        <a:bodyPr/>
        <a:lstStyle/>
        <a:p>
          <a:endParaRPr lang="es-MX"/>
        </a:p>
      </dgm:t>
    </dgm:pt>
    <dgm:pt modelId="{53433CE1-8718-482E-93C9-743D58EC9B4C}" type="sibTrans" cxnId="{EF0DB04F-32C4-4491-BD1C-7EC8E3A63EAE}">
      <dgm:prSet/>
      <dgm:spPr/>
      <dgm:t>
        <a:bodyPr/>
        <a:lstStyle/>
        <a:p>
          <a:endParaRPr lang="es-MX"/>
        </a:p>
      </dgm:t>
    </dgm:pt>
    <dgm:pt modelId="{571461A7-A18D-4B49-BC8A-FDFD5F265994}">
      <dgm:prSet custT="1"/>
      <dgm:spPr>
        <a:solidFill>
          <a:srgbClr val="31859C"/>
        </a:solidFill>
      </dgm:spPr>
      <dgm:t>
        <a:bodyPr lIns="108000" tIns="108000" rIns="108000" bIns="108000"/>
        <a:lstStyle/>
        <a:p>
          <a:pPr algn="just"/>
          <a:r>
            <a:rPr lang="es-MX" sz="1100" dirty="0" smtClean="0"/>
            <a:t>Análisis integral de la Institución con base en los elementos de evaluación de cada Pilar </a:t>
          </a:r>
          <a:endParaRPr lang="es-MX" sz="1100" dirty="0"/>
        </a:p>
      </dgm:t>
    </dgm:pt>
    <dgm:pt modelId="{442487C2-AAD0-4F4E-B407-5189080F11B5}" type="parTrans" cxnId="{2706685C-90AF-4E83-B3B5-7F20C78213A6}">
      <dgm:prSet/>
      <dgm:spPr>
        <a:ln>
          <a:solidFill>
            <a:srgbClr val="31859C"/>
          </a:solidFill>
        </a:ln>
      </dgm:spPr>
      <dgm:t>
        <a:bodyPr/>
        <a:lstStyle/>
        <a:p>
          <a:endParaRPr lang="es-MX"/>
        </a:p>
      </dgm:t>
    </dgm:pt>
    <dgm:pt modelId="{146E33A4-6959-4C30-B899-C4B9EB603BBF}" type="sibTrans" cxnId="{2706685C-90AF-4E83-B3B5-7F20C78213A6}">
      <dgm:prSet/>
      <dgm:spPr/>
      <dgm:t>
        <a:bodyPr/>
        <a:lstStyle/>
        <a:p>
          <a:endParaRPr lang="es-MX"/>
        </a:p>
      </dgm:t>
    </dgm:pt>
    <dgm:pt modelId="{6CE7ED96-E631-4697-9A9B-D90660BCD33A}" type="pres">
      <dgm:prSet presAssocID="{1FEBC49D-D7E8-4641-85DF-7F5F690513D4}" presName="hierChild1" presStyleCnt="0">
        <dgm:presLayoutVars>
          <dgm:orgChart val="1"/>
          <dgm:chPref val="1"/>
          <dgm:dir/>
          <dgm:animOne val="branch"/>
          <dgm:animLvl val="lvl"/>
          <dgm:resizeHandles/>
        </dgm:presLayoutVars>
      </dgm:prSet>
      <dgm:spPr/>
      <dgm:t>
        <a:bodyPr/>
        <a:lstStyle/>
        <a:p>
          <a:endParaRPr lang="es-MX"/>
        </a:p>
      </dgm:t>
    </dgm:pt>
    <dgm:pt modelId="{5AB2491A-7D13-4D90-994B-0CC69B9ACC55}" type="pres">
      <dgm:prSet presAssocID="{A5113DF7-A911-474F-A221-8CE5187ECE41}" presName="hierRoot1" presStyleCnt="0">
        <dgm:presLayoutVars>
          <dgm:hierBranch val="init"/>
        </dgm:presLayoutVars>
      </dgm:prSet>
      <dgm:spPr/>
    </dgm:pt>
    <dgm:pt modelId="{95BDDBE5-A998-4CB8-A613-95B1DA8510C1}" type="pres">
      <dgm:prSet presAssocID="{A5113DF7-A911-474F-A221-8CE5187ECE41}" presName="rootComposite1" presStyleCnt="0"/>
      <dgm:spPr/>
    </dgm:pt>
    <dgm:pt modelId="{D5C79EC4-25ED-4E97-B060-14EE14A267A2}" type="pres">
      <dgm:prSet presAssocID="{A5113DF7-A911-474F-A221-8CE5187ECE41}" presName="rootText1" presStyleLbl="node0" presStyleIdx="0" presStyleCnt="1">
        <dgm:presLayoutVars>
          <dgm:chPref val="3"/>
        </dgm:presLayoutVars>
      </dgm:prSet>
      <dgm:spPr/>
      <dgm:t>
        <a:bodyPr/>
        <a:lstStyle/>
        <a:p>
          <a:endParaRPr lang="es-MX"/>
        </a:p>
      </dgm:t>
    </dgm:pt>
    <dgm:pt modelId="{061227A5-6262-422A-8FB0-F2D60EF17C1C}" type="pres">
      <dgm:prSet presAssocID="{A5113DF7-A911-474F-A221-8CE5187ECE41}" presName="rootConnector1" presStyleLbl="node1" presStyleIdx="0" presStyleCnt="0"/>
      <dgm:spPr/>
      <dgm:t>
        <a:bodyPr/>
        <a:lstStyle/>
        <a:p>
          <a:endParaRPr lang="es-MX"/>
        </a:p>
      </dgm:t>
    </dgm:pt>
    <dgm:pt modelId="{2F3D4CAF-4462-45D4-AF48-5D6F6A4D3459}" type="pres">
      <dgm:prSet presAssocID="{A5113DF7-A911-474F-A221-8CE5187ECE41}" presName="hierChild2" presStyleCnt="0"/>
      <dgm:spPr/>
    </dgm:pt>
    <dgm:pt modelId="{3C2006F7-B931-458E-A3E1-7C8A030C05D4}" type="pres">
      <dgm:prSet presAssocID="{02E103BE-34C6-4E6C-BBDA-3D7E9E897152}" presName="Name64" presStyleLbl="parChTrans1D2" presStyleIdx="0" presStyleCnt="5"/>
      <dgm:spPr/>
      <dgm:t>
        <a:bodyPr/>
        <a:lstStyle/>
        <a:p>
          <a:endParaRPr lang="es-MX"/>
        </a:p>
      </dgm:t>
    </dgm:pt>
    <dgm:pt modelId="{8EBE98A7-0E36-4DAB-8C09-41A23CA055D8}" type="pres">
      <dgm:prSet presAssocID="{7DE25E06-CCE3-4B06-835E-FC59919C7791}" presName="hierRoot2" presStyleCnt="0">
        <dgm:presLayoutVars>
          <dgm:hierBranch val="init"/>
        </dgm:presLayoutVars>
      </dgm:prSet>
      <dgm:spPr/>
    </dgm:pt>
    <dgm:pt modelId="{D9BC5F07-4DB7-4ED9-ADB4-EA82A4A5F1F1}" type="pres">
      <dgm:prSet presAssocID="{7DE25E06-CCE3-4B06-835E-FC59919C7791}" presName="rootComposite" presStyleCnt="0"/>
      <dgm:spPr/>
    </dgm:pt>
    <dgm:pt modelId="{FE1AD35D-E790-4DEB-BBB2-6A421949806C}" type="pres">
      <dgm:prSet presAssocID="{7DE25E06-CCE3-4B06-835E-FC59919C7791}" presName="rootText" presStyleLbl="node2" presStyleIdx="0" presStyleCnt="5">
        <dgm:presLayoutVars>
          <dgm:chPref val="3"/>
        </dgm:presLayoutVars>
      </dgm:prSet>
      <dgm:spPr/>
      <dgm:t>
        <a:bodyPr/>
        <a:lstStyle/>
        <a:p>
          <a:endParaRPr lang="es-MX"/>
        </a:p>
      </dgm:t>
    </dgm:pt>
    <dgm:pt modelId="{10CE96BF-EA3B-4364-9A1A-492DF5E44976}" type="pres">
      <dgm:prSet presAssocID="{7DE25E06-CCE3-4B06-835E-FC59919C7791}" presName="rootConnector" presStyleLbl="node2" presStyleIdx="0" presStyleCnt="5"/>
      <dgm:spPr/>
      <dgm:t>
        <a:bodyPr/>
        <a:lstStyle/>
        <a:p>
          <a:endParaRPr lang="es-MX"/>
        </a:p>
      </dgm:t>
    </dgm:pt>
    <dgm:pt modelId="{B3C84DCD-D065-411F-BB14-DE854A85208E}" type="pres">
      <dgm:prSet presAssocID="{7DE25E06-CCE3-4B06-835E-FC59919C7791}" presName="hierChild4" presStyleCnt="0"/>
      <dgm:spPr/>
    </dgm:pt>
    <dgm:pt modelId="{55D22633-5A86-4AAA-A6EA-DFE104E1731D}" type="pres">
      <dgm:prSet presAssocID="{995256DD-9478-4B8C-8C6E-32F532FF1C22}" presName="Name64" presStyleLbl="parChTrans1D3" presStyleIdx="0" presStyleCnt="5"/>
      <dgm:spPr/>
      <dgm:t>
        <a:bodyPr/>
        <a:lstStyle/>
        <a:p>
          <a:endParaRPr lang="es-MX"/>
        </a:p>
      </dgm:t>
    </dgm:pt>
    <dgm:pt modelId="{64FDE157-8850-4C13-BD11-3F3FF1ECD40F}" type="pres">
      <dgm:prSet presAssocID="{6B478FBF-1DD2-4E98-A9DE-A151D80F8097}" presName="hierRoot2" presStyleCnt="0">
        <dgm:presLayoutVars>
          <dgm:hierBranch val="init"/>
        </dgm:presLayoutVars>
      </dgm:prSet>
      <dgm:spPr/>
    </dgm:pt>
    <dgm:pt modelId="{30FBF896-CE59-4744-96AF-58DBB8DC1F7C}" type="pres">
      <dgm:prSet presAssocID="{6B478FBF-1DD2-4E98-A9DE-A151D80F8097}" presName="rootComposite" presStyleCnt="0"/>
      <dgm:spPr/>
    </dgm:pt>
    <dgm:pt modelId="{D7EF1006-3068-4F54-AE05-71E7250A2157}" type="pres">
      <dgm:prSet presAssocID="{6B478FBF-1DD2-4E98-A9DE-A151D80F8097}" presName="rootText" presStyleLbl="node3" presStyleIdx="0" presStyleCnt="5" custScaleX="123801" custScaleY="147471">
        <dgm:presLayoutVars>
          <dgm:chPref val="3"/>
        </dgm:presLayoutVars>
      </dgm:prSet>
      <dgm:spPr/>
      <dgm:t>
        <a:bodyPr/>
        <a:lstStyle/>
        <a:p>
          <a:endParaRPr lang="es-MX"/>
        </a:p>
      </dgm:t>
    </dgm:pt>
    <dgm:pt modelId="{7E5AF905-B9EF-4013-AB9D-D831FA4D373A}" type="pres">
      <dgm:prSet presAssocID="{6B478FBF-1DD2-4E98-A9DE-A151D80F8097}" presName="rootConnector" presStyleLbl="node3" presStyleIdx="0" presStyleCnt="5"/>
      <dgm:spPr/>
      <dgm:t>
        <a:bodyPr/>
        <a:lstStyle/>
        <a:p>
          <a:endParaRPr lang="es-MX"/>
        </a:p>
      </dgm:t>
    </dgm:pt>
    <dgm:pt modelId="{CD08952B-A108-49DC-BF64-3F776DF8077F}" type="pres">
      <dgm:prSet presAssocID="{6B478FBF-1DD2-4E98-A9DE-A151D80F8097}" presName="hierChild4" presStyleCnt="0"/>
      <dgm:spPr/>
    </dgm:pt>
    <dgm:pt modelId="{2B388056-240E-4E8F-859B-BC7267EDCA98}" type="pres">
      <dgm:prSet presAssocID="{6B478FBF-1DD2-4E98-A9DE-A151D80F8097}" presName="hierChild5" presStyleCnt="0"/>
      <dgm:spPr/>
    </dgm:pt>
    <dgm:pt modelId="{B0201E5D-99A0-41FC-ACD6-6EA393A6D256}" type="pres">
      <dgm:prSet presAssocID="{7DE25E06-CCE3-4B06-835E-FC59919C7791}" presName="hierChild5" presStyleCnt="0"/>
      <dgm:spPr/>
    </dgm:pt>
    <dgm:pt modelId="{4859B299-E4BE-414D-8D47-607B8F6CEF48}" type="pres">
      <dgm:prSet presAssocID="{FFE9E445-A6E3-4F2F-BA57-441E1DD1233F}" presName="Name64" presStyleLbl="parChTrans1D2" presStyleIdx="1" presStyleCnt="5"/>
      <dgm:spPr/>
      <dgm:t>
        <a:bodyPr/>
        <a:lstStyle/>
        <a:p>
          <a:endParaRPr lang="es-MX"/>
        </a:p>
      </dgm:t>
    </dgm:pt>
    <dgm:pt modelId="{68266620-9BDD-4083-8625-17FBC897B941}" type="pres">
      <dgm:prSet presAssocID="{6C79D847-0D34-4D6F-AEEA-65209A88ED7A}" presName="hierRoot2" presStyleCnt="0">
        <dgm:presLayoutVars>
          <dgm:hierBranch val="init"/>
        </dgm:presLayoutVars>
      </dgm:prSet>
      <dgm:spPr/>
    </dgm:pt>
    <dgm:pt modelId="{3EF00B21-7CDE-42D5-A86A-D6B029A76A29}" type="pres">
      <dgm:prSet presAssocID="{6C79D847-0D34-4D6F-AEEA-65209A88ED7A}" presName="rootComposite" presStyleCnt="0"/>
      <dgm:spPr/>
    </dgm:pt>
    <dgm:pt modelId="{2F4D26DA-7AF7-4602-A8A3-CAD34BD5DE35}" type="pres">
      <dgm:prSet presAssocID="{6C79D847-0D34-4D6F-AEEA-65209A88ED7A}" presName="rootText" presStyleLbl="node2" presStyleIdx="1" presStyleCnt="5">
        <dgm:presLayoutVars>
          <dgm:chPref val="3"/>
        </dgm:presLayoutVars>
      </dgm:prSet>
      <dgm:spPr/>
      <dgm:t>
        <a:bodyPr/>
        <a:lstStyle/>
        <a:p>
          <a:endParaRPr lang="es-MX"/>
        </a:p>
      </dgm:t>
    </dgm:pt>
    <dgm:pt modelId="{A53E55FF-68AF-4441-87F1-82CCDA0218A2}" type="pres">
      <dgm:prSet presAssocID="{6C79D847-0D34-4D6F-AEEA-65209A88ED7A}" presName="rootConnector" presStyleLbl="node2" presStyleIdx="1" presStyleCnt="5"/>
      <dgm:spPr/>
      <dgm:t>
        <a:bodyPr/>
        <a:lstStyle/>
        <a:p>
          <a:endParaRPr lang="es-MX"/>
        </a:p>
      </dgm:t>
    </dgm:pt>
    <dgm:pt modelId="{139A7DA0-7D07-4435-86EC-43DAC6390142}" type="pres">
      <dgm:prSet presAssocID="{6C79D847-0D34-4D6F-AEEA-65209A88ED7A}" presName="hierChild4" presStyleCnt="0"/>
      <dgm:spPr/>
    </dgm:pt>
    <dgm:pt modelId="{DD4D1B8E-A571-4C0C-B967-251728B5A82B}" type="pres">
      <dgm:prSet presAssocID="{07446E15-96C0-4AA5-9E58-4F5FDF66F8C0}" presName="Name64" presStyleLbl="parChTrans1D3" presStyleIdx="1" presStyleCnt="5"/>
      <dgm:spPr/>
      <dgm:t>
        <a:bodyPr/>
        <a:lstStyle/>
        <a:p>
          <a:endParaRPr lang="es-MX"/>
        </a:p>
      </dgm:t>
    </dgm:pt>
    <dgm:pt modelId="{E2EDF615-8090-4130-91A9-8A2F032EC108}" type="pres">
      <dgm:prSet presAssocID="{AB9F12BB-B13E-4871-B278-E987665DB750}" presName="hierRoot2" presStyleCnt="0">
        <dgm:presLayoutVars>
          <dgm:hierBranch val="init"/>
        </dgm:presLayoutVars>
      </dgm:prSet>
      <dgm:spPr/>
    </dgm:pt>
    <dgm:pt modelId="{0D9DDAAE-A381-4A1D-993A-7260177EBA9C}" type="pres">
      <dgm:prSet presAssocID="{AB9F12BB-B13E-4871-B278-E987665DB750}" presName="rootComposite" presStyleCnt="0"/>
      <dgm:spPr/>
    </dgm:pt>
    <dgm:pt modelId="{FB9E897A-399A-40FF-8FCC-964E8FDBEB54}" type="pres">
      <dgm:prSet presAssocID="{AB9F12BB-B13E-4871-B278-E987665DB750}" presName="rootText" presStyleLbl="node3" presStyleIdx="1" presStyleCnt="5" custScaleX="123801" custScaleY="135301">
        <dgm:presLayoutVars>
          <dgm:chPref val="3"/>
        </dgm:presLayoutVars>
      </dgm:prSet>
      <dgm:spPr/>
      <dgm:t>
        <a:bodyPr/>
        <a:lstStyle/>
        <a:p>
          <a:endParaRPr lang="es-MX"/>
        </a:p>
      </dgm:t>
    </dgm:pt>
    <dgm:pt modelId="{C2C39657-603A-43CF-A305-DA2915660F5F}" type="pres">
      <dgm:prSet presAssocID="{AB9F12BB-B13E-4871-B278-E987665DB750}" presName="rootConnector" presStyleLbl="node3" presStyleIdx="1" presStyleCnt="5"/>
      <dgm:spPr/>
      <dgm:t>
        <a:bodyPr/>
        <a:lstStyle/>
        <a:p>
          <a:endParaRPr lang="es-MX"/>
        </a:p>
      </dgm:t>
    </dgm:pt>
    <dgm:pt modelId="{BD8E289F-B3F6-4A56-A5EB-CAC8F3938F6F}" type="pres">
      <dgm:prSet presAssocID="{AB9F12BB-B13E-4871-B278-E987665DB750}" presName="hierChild4" presStyleCnt="0"/>
      <dgm:spPr/>
    </dgm:pt>
    <dgm:pt modelId="{E8E3C357-529A-4C4E-B89C-FFFE0721E896}" type="pres">
      <dgm:prSet presAssocID="{AB9F12BB-B13E-4871-B278-E987665DB750}" presName="hierChild5" presStyleCnt="0"/>
      <dgm:spPr/>
    </dgm:pt>
    <dgm:pt modelId="{2E73CB69-5EB4-4B44-A995-AB5BCEA3F96E}" type="pres">
      <dgm:prSet presAssocID="{6C79D847-0D34-4D6F-AEEA-65209A88ED7A}" presName="hierChild5" presStyleCnt="0"/>
      <dgm:spPr/>
    </dgm:pt>
    <dgm:pt modelId="{C7B9028E-68BA-4F1D-B1A7-5E37F883B305}" type="pres">
      <dgm:prSet presAssocID="{FC0394BC-5B50-4880-96FB-10A396EC6CBC}" presName="Name64" presStyleLbl="parChTrans1D2" presStyleIdx="2" presStyleCnt="5"/>
      <dgm:spPr/>
      <dgm:t>
        <a:bodyPr/>
        <a:lstStyle/>
        <a:p>
          <a:endParaRPr lang="es-MX"/>
        </a:p>
      </dgm:t>
    </dgm:pt>
    <dgm:pt modelId="{B1BEA7E4-8309-4450-A234-37B7AA678ACE}" type="pres">
      <dgm:prSet presAssocID="{29DCA884-3E60-4CA8-B9BE-E55D8AE36EB6}" presName="hierRoot2" presStyleCnt="0">
        <dgm:presLayoutVars>
          <dgm:hierBranch val="init"/>
        </dgm:presLayoutVars>
      </dgm:prSet>
      <dgm:spPr/>
    </dgm:pt>
    <dgm:pt modelId="{C509580B-7F82-4C31-A61D-BC345D6C6F77}" type="pres">
      <dgm:prSet presAssocID="{29DCA884-3E60-4CA8-B9BE-E55D8AE36EB6}" presName="rootComposite" presStyleCnt="0"/>
      <dgm:spPr/>
    </dgm:pt>
    <dgm:pt modelId="{81A77F74-65FA-40CC-8B97-26A07BEC82D4}" type="pres">
      <dgm:prSet presAssocID="{29DCA884-3E60-4CA8-B9BE-E55D8AE36EB6}" presName="rootText" presStyleLbl="node2" presStyleIdx="2" presStyleCnt="5">
        <dgm:presLayoutVars>
          <dgm:chPref val="3"/>
        </dgm:presLayoutVars>
      </dgm:prSet>
      <dgm:spPr/>
      <dgm:t>
        <a:bodyPr/>
        <a:lstStyle/>
        <a:p>
          <a:endParaRPr lang="es-MX"/>
        </a:p>
      </dgm:t>
    </dgm:pt>
    <dgm:pt modelId="{2D080DBE-6437-4218-8865-4C9E6E3EF3B8}" type="pres">
      <dgm:prSet presAssocID="{29DCA884-3E60-4CA8-B9BE-E55D8AE36EB6}" presName="rootConnector" presStyleLbl="node2" presStyleIdx="2" presStyleCnt="5"/>
      <dgm:spPr/>
      <dgm:t>
        <a:bodyPr/>
        <a:lstStyle/>
        <a:p>
          <a:endParaRPr lang="es-MX"/>
        </a:p>
      </dgm:t>
    </dgm:pt>
    <dgm:pt modelId="{754D45DB-FDBF-441B-BBFD-DD8E26FC5F85}" type="pres">
      <dgm:prSet presAssocID="{29DCA884-3E60-4CA8-B9BE-E55D8AE36EB6}" presName="hierChild4" presStyleCnt="0"/>
      <dgm:spPr/>
    </dgm:pt>
    <dgm:pt modelId="{9812AA21-A3E0-4263-B210-80A009540C46}" type="pres">
      <dgm:prSet presAssocID="{0CC4CB69-9F65-453C-AE8E-A0718E89C03F}" presName="Name64" presStyleLbl="parChTrans1D3" presStyleIdx="2" presStyleCnt="5"/>
      <dgm:spPr/>
      <dgm:t>
        <a:bodyPr/>
        <a:lstStyle/>
        <a:p>
          <a:endParaRPr lang="es-MX"/>
        </a:p>
      </dgm:t>
    </dgm:pt>
    <dgm:pt modelId="{73A89BA4-8B5C-4C14-AAA7-2C7B8E168292}" type="pres">
      <dgm:prSet presAssocID="{8C47482A-7ACE-459A-B603-32AF85C89AA8}" presName="hierRoot2" presStyleCnt="0">
        <dgm:presLayoutVars>
          <dgm:hierBranch val="init"/>
        </dgm:presLayoutVars>
      </dgm:prSet>
      <dgm:spPr/>
    </dgm:pt>
    <dgm:pt modelId="{ACF5FFA1-248C-4172-8310-5DE0DBE98AC9}" type="pres">
      <dgm:prSet presAssocID="{8C47482A-7ACE-459A-B603-32AF85C89AA8}" presName="rootComposite" presStyleCnt="0"/>
      <dgm:spPr/>
    </dgm:pt>
    <dgm:pt modelId="{BD2A3360-A45E-4238-90AE-2842373BF081}" type="pres">
      <dgm:prSet presAssocID="{8C47482A-7ACE-459A-B603-32AF85C89AA8}" presName="rootText" presStyleLbl="node3" presStyleIdx="2" presStyleCnt="5" custScaleX="123801" custScaleY="135301">
        <dgm:presLayoutVars>
          <dgm:chPref val="3"/>
        </dgm:presLayoutVars>
      </dgm:prSet>
      <dgm:spPr/>
      <dgm:t>
        <a:bodyPr/>
        <a:lstStyle/>
        <a:p>
          <a:endParaRPr lang="es-MX"/>
        </a:p>
      </dgm:t>
    </dgm:pt>
    <dgm:pt modelId="{360CF3CC-8124-4ABD-919C-C39E0EF54C07}" type="pres">
      <dgm:prSet presAssocID="{8C47482A-7ACE-459A-B603-32AF85C89AA8}" presName="rootConnector" presStyleLbl="node3" presStyleIdx="2" presStyleCnt="5"/>
      <dgm:spPr/>
      <dgm:t>
        <a:bodyPr/>
        <a:lstStyle/>
        <a:p>
          <a:endParaRPr lang="es-MX"/>
        </a:p>
      </dgm:t>
    </dgm:pt>
    <dgm:pt modelId="{F321FE41-DFC9-4AC1-89D4-C2E5C90A39EF}" type="pres">
      <dgm:prSet presAssocID="{8C47482A-7ACE-459A-B603-32AF85C89AA8}" presName="hierChild4" presStyleCnt="0"/>
      <dgm:spPr/>
    </dgm:pt>
    <dgm:pt modelId="{BAD58342-FFE3-43CB-A83B-E3B50D492CF3}" type="pres">
      <dgm:prSet presAssocID="{8C47482A-7ACE-459A-B603-32AF85C89AA8}" presName="hierChild5" presStyleCnt="0"/>
      <dgm:spPr/>
    </dgm:pt>
    <dgm:pt modelId="{FEC3C317-C084-4067-ABD3-BD2771377C11}" type="pres">
      <dgm:prSet presAssocID="{29DCA884-3E60-4CA8-B9BE-E55D8AE36EB6}" presName="hierChild5" presStyleCnt="0"/>
      <dgm:spPr/>
    </dgm:pt>
    <dgm:pt modelId="{E0E6A2B7-D341-4353-9B5B-8D30DB3324EC}" type="pres">
      <dgm:prSet presAssocID="{51B83FA4-6973-4AAF-A5AB-7BD1E647A4D6}" presName="Name64" presStyleLbl="parChTrans1D2" presStyleIdx="3" presStyleCnt="5"/>
      <dgm:spPr/>
      <dgm:t>
        <a:bodyPr/>
        <a:lstStyle/>
        <a:p>
          <a:endParaRPr lang="es-MX"/>
        </a:p>
      </dgm:t>
    </dgm:pt>
    <dgm:pt modelId="{FD88D79F-C0C6-4856-B2E3-4672F125A612}" type="pres">
      <dgm:prSet presAssocID="{5AD361F5-25E5-4D96-85FD-C2E1825F30DD}" presName="hierRoot2" presStyleCnt="0">
        <dgm:presLayoutVars>
          <dgm:hierBranch val="init"/>
        </dgm:presLayoutVars>
      </dgm:prSet>
      <dgm:spPr/>
    </dgm:pt>
    <dgm:pt modelId="{FD9F8D78-485C-47CC-A46F-E6798EE8CD38}" type="pres">
      <dgm:prSet presAssocID="{5AD361F5-25E5-4D96-85FD-C2E1825F30DD}" presName="rootComposite" presStyleCnt="0"/>
      <dgm:spPr/>
    </dgm:pt>
    <dgm:pt modelId="{96FFB5B6-6086-4309-A645-574D8564DC82}" type="pres">
      <dgm:prSet presAssocID="{5AD361F5-25E5-4D96-85FD-C2E1825F30DD}" presName="rootText" presStyleLbl="node2" presStyleIdx="3" presStyleCnt="5">
        <dgm:presLayoutVars>
          <dgm:chPref val="3"/>
        </dgm:presLayoutVars>
      </dgm:prSet>
      <dgm:spPr/>
      <dgm:t>
        <a:bodyPr/>
        <a:lstStyle/>
        <a:p>
          <a:endParaRPr lang="es-MX"/>
        </a:p>
      </dgm:t>
    </dgm:pt>
    <dgm:pt modelId="{A2B1978D-956C-4A6C-998E-DB706E2533FF}" type="pres">
      <dgm:prSet presAssocID="{5AD361F5-25E5-4D96-85FD-C2E1825F30DD}" presName="rootConnector" presStyleLbl="node2" presStyleIdx="3" presStyleCnt="5"/>
      <dgm:spPr/>
      <dgm:t>
        <a:bodyPr/>
        <a:lstStyle/>
        <a:p>
          <a:endParaRPr lang="es-MX"/>
        </a:p>
      </dgm:t>
    </dgm:pt>
    <dgm:pt modelId="{44BC08B8-7B51-47D9-8634-F85EAA4F3E4D}" type="pres">
      <dgm:prSet presAssocID="{5AD361F5-25E5-4D96-85FD-C2E1825F30DD}" presName="hierChild4" presStyleCnt="0"/>
      <dgm:spPr/>
    </dgm:pt>
    <dgm:pt modelId="{FEC8A6E9-EAD3-4266-97C9-67AAF9928AC7}" type="pres">
      <dgm:prSet presAssocID="{E6DE7054-2A28-4814-9F9E-1C4712293BDE}" presName="Name64" presStyleLbl="parChTrans1D3" presStyleIdx="3" presStyleCnt="5"/>
      <dgm:spPr/>
      <dgm:t>
        <a:bodyPr/>
        <a:lstStyle/>
        <a:p>
          <a:endParaRPr lang="es-MX"/>
        </a:p>
      </dgm:t>
    </dgm:pt>
    <dgm:pt modelId="{728B67CE-C60F-4F24-8ED4-A507D7CEAE25}" type="pres">
      <dgm:prSet presAssocID="{64AE90E7-A686-43D3-A114-D9B628C2A53F}" presName="hierRoot2" presStyleCnt="0">
        <dgm:presLayoutVars>
          <dgm:hierBranch val="init"/>
        </dgm:presLayoutVars>
      </dgm:prSet>
      <dgm:spPr/>
    </dgm:pt>
    <dgm:pt modelId="{2C515BFF-DAA3-47C1-BCBC-15AF620CA6A3}" type="pres">
      <dgm:prSet presAssocID="{64AE90E7-A686-43D3-A114-D9B628C2A53F}" presName="rootComposite" presStyleCnt="0"/>
      <dgm:spPr/>
    </dgm:pt>
    <dgm:pt modelId="{1E47167E-F18A-44BA-A964-0C254A6DAC00}" type="pres">
      <dgm:prSet presAssocID="{64AE90E7-A686-43D3-A114-D9B628C2A53F}" presName="rootText" presStyleLbl="node3" presStyleIdx="3" presStyleCnt="5" custScaleX="123801" custScaleY="135301" custLinFactNeighborY="0">
        <dgm:presLayoutVars>
          <dgm:chPref val="3"/>
        </dgm:presLayoutVars>
      </dgm:prSet>
      <dgm:spPr/>
      <dgm:t>
        <a:bodyPr/>
        <a:lstStyle/>
        <a:p>
          <a:endParaRPr lang="es-MX"/>
        </a:p>
      </dgm:t>
    </dgm:pt>
    <dgm:pt modelId="{24EFC794-E519-404E-9D52-B5DE93E09D7C}" type="pres">
      <dgm:prSet presAssocID="{64AE90E7-A686-43D3-A114-D9B628C2A53F}" presName="rootConnector" presStyleLbl="node3" presStyleIdx="3" presStyleCnt="5"/>
      <dgm:spPr/>
      <dgm:t>
        <a:bodyPr/>
        <a:lstStyle/>
        <a:p>
          <a:endParaRPr lang="es-MX"/>
        </a:p>
      </dgm:t>
    </dgm:pt>
    <dgm:pt modelId="{FDD055C0-C514-45C7-8464-2A1C19B260C0}" type="pres">
      <dgm:prSet presAssocID="{64AE90E7-A686-43D3-A114-D9B628C2A53F}" presName="hierChild4" presStyleCnt="0"/>
      <dgm:spPr/>
    </dgm:pt>
    <dgm:pt modelId="{3F83FEF3-6A93-4DE9-A7E6-CC88E9A5A51C}" type="pres">
      <dgm:prSet presAssocID="{64AE90E7-A686-43D3-A114-D9B628C2A53F}" presName="hierChild5" presStyleCnt="0"/>
      <dgm:spPr/>
    </dgm:pt>
    <dgm:pt modelId="{38350EAA-9228-4D63-B1D3-692AD22A4C64}" type="pres">
      <dgm:prSet presAssocID="{5AD361F5-25E5-4D96-85FD-C2E1825F30DD}" presName="hierChild5" presStyleCnt="0"/>
      <dgm:spPr/>
    </dgm:pt>
    <dgm:pt modelId="{107BF316-0782-474B-A4D7-18D8BF486D47}" type="pres">
      <dgm:prSet presAssocID="{207CBA24-58CF-4256-97CF-18060B7A5C95}" presName="Name64" presStyleLbl="parChTrans1D2" presStyleIdx="4" presStyleCnt="5"/>
      <dgm:spPr/>
      <dgm:t>
        <a:bodyPr/>
        <a:lstStyle/>
        <a:p>
          <a:endParaRPr lang="es-MX"/>
        </a:p>
      </dgm:t>
    </dgm:pt>
    <dgm:pt modelId="{263C7B55-4358-417B-B2AD-38F0514D3497}" type="pres">
      <dgm:prSet presAssocID="{33D47618-90BA-4488-9EB6-C990727DEB46}" presName="hierRoot2" presStyleCnt="0">
        <dgm:presLayoutVars>
          <dgm:hierBranch val="init"/>
        </dgm:presLayoutVars>
      </dgm:prSet>
      <dgm:spPr/>
    </dgm:pt>
    <dgm:pt modelId="{3AE58456-59BB-49EF-87C0-93E600CC162F}" type="pres">
      <dgm:prSet presAssocID="{33D47618-90BA-4488-9EB6-C990727DEB46}" presName="rootComposite" presStyleCnt="0"/>
      <dgm:spPr/>
    </dgm:pt>
    <dgm:pt modelId="{822E4043-90A1-4D3D-A576-49AF1C53855D}" type="pres">
      <dgm:prSet presAssocID="{33D47618-90BA-4488-9EB6-C990727DEB46}" presName="rootText" presStyleLbl="node2" presStyleIdx="4" presStyleCnt="5">
        <dgm:presLayoutVars>
          <dgm:chPref val="3"/>
        </dgm:presLayoutVars>
      </dgm:prSet>
      <dgm:spPr/>
      <dgm:t>
        <a:bodyPr/>
        <a:lstStyle/>
        <a:p>
          <a:endParaRPr lang="es-MX"/>
        </a:p>
      </dgm:t>
    </dgm:pt>
    <dgm:pt modelId="{75838CFE-9D1A-41F6-9707-850AD71D2E56}" type="pres">
      <dgm:prSet presAssocID="{33D47618-90BA-4488-9EB6-C990727DEB46}" presName="rootConnector" presStyleLbl="node2" presStyleIdx="4" presStyleCnt="5"/>
      <dgm:spPr/>
      <dgm:t>
        <a:bodyPr/>
        <a:lstStyle/>
        <a:p>
          <a:endParaRPr lang="es-MX"/>
        </a:p>
      </dgm:t>
    </dgm:pt>
    <dgm:pt modelId="{8C8BE1CA-CD0C-4D78-A1F5-D7263EC5C25A}" type="pres">
      <dgm:prSet presAssocID="{33D47618-90BA-4488-9EB6-C990727DEB46}" presName="hierChild4" presStyleCnt="0"/>
      <dgm:spPr/>
    </dgm:pt>
    <dgm:pt modelId="{FD817D1C-BD7F-4491-868B-8FC7B632223F}" type="pres">
      <dgm:prSet presAssocID="{442487C2-AAD0-4F4E-B407-5189080F11B5}" presName="Name64" presStyleLbl="parChTrans1D3" presStyleIdx="4" presStyleCnt="5"/>
      <dgm:spPr/>
      <dgm:t>
        <a:bodyPr/>
        <a:lstStyle/>
        <a:p>
          <a:endParaRPr lang="es-MX"/>
        </a:p>
      </dgm:t>
    </dgm:pt>
    <dgm:pt modelId="{BF79E37E-1578-45A8-AAA8-A32D02B0DFF3}" type="pres">
      <dgm:prSet presAssocID="{571461A7-A18D-4B49-BC8A-FDFD5F265994}" presName="hierRoot2" presStyleCnt="0">
        <dgm:presLayoutVars>
          <dgm:hierBranch val="init"/>
        </dgm:presLayoutVars>
      </dgm:prSet>
      <dgm:spPr/>
    </dgm:pt>
    <dgm:pt modelId="{97A61176-7A34-4109-8B40-A7DB85ADFB40}" type="pres">
      <dgm:prSet presAssocID="{571461A7-A18D-4B49-BC8A-FDFD5F265994}" presName="rootComposite" presStyleCnt="0"/>
      <dgm:spPr/>
    </dgm:pt>
    <dgm:pt modelId="{8F5C571E-404B-427F-829C-F3914AB1B268}" type="pres">
      <dgm:prSet presAssocID="{571461A7-A18D-4B49-BC8A-FDFD5F265994}" presName="rootText" presStyleLbl="node3" presStyleIdx="4" presStyleCnt="5" custScaleX="123801" custScaleY="135301">
        <dgm:presLayoutVars>
          <dgm:chPref val="3"/>
        </dgm:presLayoutVars>
      </dgm:prSet>
      <dgm:spPr/>
      <dgm:t>
        <a:bodyPr/>
        <a:lstStyle/>
        <a:p>
          <a:endParaRPr lang="es-MX"/>
        </a:p>
      </dgm:t>
    </dgm:pt>
    <dgm:pt modelId="{7C3EA2D7-5C18-4C71-851D-8E0AB16501BC}" type="pres">
      <dgm:prSet presAssocID="{571461A7-A18D-4B49-BC8A-FDFD5F265994}" presName="rootConnector" presStyleLbl="node3" presStyleIdx="4" presStyleCnt="5"/>
      <dgm:spPr/>
      <dgm:t>
        <a:bodyPr/>
        <a:lstStyle/>
        <a:p>
          <a:endParaRPr lang="es-MX"/>
        </a:p>
      </dgm:t>
    </dgm:pt>
    <dgm:pt modelId="{E325F84E-46CC-4862-8E76-EE947936FDD2}" type="pres">
      <dgm:prSet presAssocID="{571461A7-A18D-4B49-BC8A-FDFD5F265994}" presName="hierChild4" presStyleCnt="0"/>
      <dgm:spPr/>
    </dgm:pt>
    <dgm:pt modelId="{E17A9C06-D08A-452D-9079-6F6162C230E5}" type="pres">
      <dgm:prSet presAssocID="{571461A7-A18D-4B49-BC8A-FDFD5F265994}" presName="hierChild5" presStyleCnt="0"/>
      <dgm:spPr/>
    </dgm:pt>
    <dgm:pt modelId="{0084E636-3915-4428-A4DF-A5AE983338BF}" type="pres">
      <dgm:prSet presAssocID="{33D47618-90BA-4488-9EB6-C990727DEB46}" presName="hierChild5" presStyleCnt="0"/>
      <dgm:spPr/>
    </dgm:pt>
    <dgm:pt modelId="{839F9CA7-EF9E-4C0D-8B48-25C9026800AD}" type="pres">
      <dgm:prSet presAssocID="{A5113DF7-A911-474F-A221-8CE5187ECE41}" presName="hierChild3" presStyleCnt="0"/>
      <dgm:spPr/>
    </dgm:pt>
  </dgm:ptLst>
  <dgm:cxnLst>
    <dgm:cxn modelId="{44528588-B0F4-4C11-BCD3-AEB9E222E6FD}" type="presOf" srcId="{AB9F12BB-B13E-4871-B278-E987665DB750}" destId="{FB9E897A-399A-40FF-8FCC-964E8FDBEB54}" srcOrd="0" destOrd="0" presId="urn:microsoft.com/office/officeart/2009/3/layout/HorizontalOrganizationChart"/>
    <dgm:cxn modelId="{CE9E76D7-8DEB-49E3-9627-3395F80D8D0F}" type="presOf" srcId="{207CBA24-58CF-4256-97CF-18060B7A5C95}" destId="{107BF316-0782-474B-A4D7-18D8BF486D47}" srcOrd="0" destOrd="0" presId="urn:microsoft.com/office/officeart/2009/3/layout/HorizontalOrganizationChart"/>
    <dgm:cxn modelId="{591B4F03-3131-4B36-A8F9-EE80E065E7BC}" type="presOf" srcId="{1FEBC49D-D7E8-4641-85DF-7F5F690513D4}" destId="{6CE7ED96-E631-4697-9A9B-D90660BCD33A}" srcOrd="0" destOrd="0" presId="urn:microsoft.com/office/officeart/2009/3/layout/HorizontalOrganizationChart"/>
    <dgm:cxn modelId="{3ACB8BAA-BBFE-43DA-B8E3-DE14111A17E0}" type="presOf" srcId="{51B83FA4-6973-4AAF-A5AB-7BD1E647A4D6}" destId="{E0E6A2B7-D341-4353-9B5B-8D30DB3324EC}" srcOrd="0" destOrd="0" presId="urn:microsoft.com/office/officeart/2009/3/layout/HorizontalOrganizationChart"/>
    <dgm:cxn modelId="{C29D60E5-414A-44BE-A60B-E777B3D83A38}" srcId="{29DCA884-3E60-4CA8-B9BE-E55D8AE36EB6}" destId="{8C47482A-7ACE-459A-B603-32AF85C89AA8}" srcOrd="0" destOrd="0" parTransId="{0CC4CB69-9F65-453C-AE8E-A0718E89C03F}" sibTransId="{379A0C01-E797-4D14-901A-FB9BC1D95B86}"/>
    <dgm:cxn modelId="{3FB8E876-C122-4EB7-B9F0-AC0FF8AAE2E6}" type="presOf" srcId="{8C47482A-7ACE-459A-B603-32AF85C89AA8}" destId="{BD2A3360-A45E-4238-90AE-2842373BF081}" srcOrd="0" destOrd="0" presId="urn:microsoft.com/office/officeart/2009/3/layout/HorizontalOrganizationChart"/>
    <dgm:cxn modelId="{E3058040-569B-457D-BE08-8A55EF5FA70F}" type="presOf" srcId="{6B478FBF-1DD2-4E98-A9DE-A151D80F8097}" destId="{D7EF1006-3068-4F54-AE05-71E7250A2157}" srcOrd="0" destOrd="0" presId="urn:microsoft.com/office/officeart/2009/3/layout/HorizontalOrganizationChart"/>
    <dgm:cxn modelId="{0131603D-7684-46C6-8B57-FBB6C5D9CA01}" type="presOf" srcId="{442487C2-AAD0-4F4E-B407-5189080F11B5}" destId="{FD817D1C-BD7F-4491-868B-8FC7B632223F}" srcOrd="0" destOrd="0" presId="urn:microsoft.com/office/officeart/2009/3/layout/HorizontalOrganizationChart"/>
    <dgm:cxn modelId="{0E084433-B5C5-4493-B719-A26C0C538FB5}" type="presOf" srcId="{FFE9E445-A6E3-4F2F-BA57-441E1DD1233F}" destId="{4859B299-E4BE-414D-8D47-607B8F6CEF48}" srcOrd="0" destOrd="0" presId="urn:microsoft.com/office/officeart/2009/3/layout/HorizontalOrganizationChart"/>
    <dgm:cxn modelId="{D3AC6819-A5C9-49F6-A686-02ED9E7F0522}" srcId="{7DE25E06-CCE3-4B06-835E-FC59919C7791}" destId="{6B478FBF-1DD2-4E98-A9DE-A151D80F8097}" srcOrd="0" destOrd="0" parTransId="{995256DD-9478-4B8C-8C6E-32F532FF1C22}" sibTransId="{7E8F6168-D19D-4709-A78D-ACD4642A3502}"/>
    <dgm:cxn modelId="{BD36CED5-F16C-4C6A-A5B1-DCDE79DD4117}" type="presOf" srcId="{FC0394BC-5B50-4880-96FB-10A396EC6CBC}" destId="{C7B9028E-68BA-4F1D-B1A7-5E37F883B305}" srcOrd="0" destOrd="0" presId="urn:microsoft.com/office/officeart/2009/3/layout/HorizontalOrganizationChart"/>
    <dgm:cxn modelId="{970CAA83-616F-404B-AE2A-818815963A1F}" type="presOf" srcId="{7DE25E06-CCE3-4B06-835E-FC59919C7791}" destId="{10CE96BF-EA3B-4364-9A1A-492DF5E44976}" srcOrd="1" destOrd="0" presId="urn:microsoft.com/office/officeart/2009/3/layout/HorizontalOrganizationChart"/>
    <dgm:cxn modelId="{2706685C-90AF-4E83-B3B5-7F20C78213A6}" srcId="{33D47618-90BA-4488-9EB6-C990727DEB46}" destId="{571461A7-A18D-4B49-BC8A-FDFD5F265994}" srcOrd="0" destOrd="0" parTransId="{442487C2-AAD0-4F4E-B407-5189080F11B5}" sibTransId="{146E33A4-6959-4C30-B899-C4B9EB603BBF}"/>
    <dgm:cxn modelId="{8967C080-3872-49E8-B9A5-9544C9846231}" type="presOf" srcId="{5AD361F5-25E5-4D96-85FD-C2E1825F30DD}" destId="{96FFB5B6-6086-4309-A645-574D8564DC82}" srcOrd="0" destOrd="0" presId="urn:microsoft.com/office/officeart/2009/3/layout/HorizontalOrganizationChart"/>
    <dgm:cxn modelId="{185C6BC2-5DB2-4B41-9C79-287529EF68F3}" srcId="{A5113DF7-A911-474F-A221-8CE5187ECE41}" destId="{7DE25E06-CCE3-4B06-835E-FC59919C7791}" srcOrd="0" destOrd="0" parTransId="{02E103BE-34C6-4E6C-BBDA-3D7E9E897152}" sibTransId="{4DC76BBF-2F01-4EE7-BA18-E405F5C3F33C}"/>
    <dgm:cxn modelId="{A2008006-41C7-49B3-BE6D-202CF7802145}" type="presOf" srcId="{29DCA884-3E60-4CA8-B9BE-E55D8AE36EB6}" destId="{2D080DBE-6437-4218-8865-4C9E6E3EF3B8}" srcOrd="1" destOrd="0" presId="urn:microsoft.com/office/officeart/2009/3/layout/HorizontalOrganizationChart"/>
    <dgm:cxn modelId="{F56BBD83-2C0C-4C6D-99BA-8C8B20B87448}" type="presOf" srcId="{5AD361F5-25E5-4D96-85FD-C2E1825F30DD}" destId="{A2B1978D-956C-4A6C-998E-DB706E2533FF}" srcOrd="1" destOrd="0" presId="urn:microsoft.com/office/officeart/2009/3/layout/HorizontalOrganizationChart"/>
    <dgm:cxn modelId="{EF0DB04F-32C4-4491-BD1C-7EC8E3A63EAE}" srcId="{5AD361F5-25E5-4D96-85FD-C2E1825F30DD}" destId="{64AE90E7-A686-43D3-A114-D9B628C2A53F}" srcOrd="0" destOrd="0" parTransId="{E6DE7054-2A28-4814-9F9E-1C4712293BDE}" sibTransId="{53433CE1-8718-482E-93C9-743D58EC9B4C}"/>
    <dgm:cxn modelId="{A352F376-F4DC-48F8-BA87-100D82A18B1E}" type="presOf" srcId="{64AE90E7-A686-43D3-A114-D9B628C2A53F}" destId="{1E47167E-F18A-44BA-A964-0C254A6DAC00}" srcOrd="0" destOrd="0" presId="urn:microsoft.com/office/officeart/2009/3/layout/HorizontalOrganizationChart"/>
    <dgm:cxn modelId="{B83B6E39-46D4-49C0-942D-D81103EA3BAC}" type="presOf" srcId="{7DE25E06-CCE3-4B06-835E-FC59919C7791}" destId="{FE1AD35D-E790-4DEB-BBB2-6A421949806C}" srcOrd="0" destOrd="0" presId="urn:microsoft.com/office/officeart/2009/3/layout/HorizontalOrganizationChart"/>
    <dgm:cxn modelId="{247C977E-C396-4F85-AF68-57247DC24A08}" type="presOf" srcId="{6C79D847-0D34-4D6F-AEEA-65209A88ED7A}" destId="{A53E55FF-68AF-4441-87F1-82CCDA0218A2}" srcOrd="1" destOrd="0" presId="urn:microsoft.com/office/officeart/2009/3/layout/HorizontalOrganizationChart"/>
    <dgm:cxn modelId="{148E6FFB-A893-4014-96B1-DB87794A04F4}" type="presOf" srcId="{A5113DF7-A911-474F-A221-8CE5187ECE41}" destId="{061227A5-6262-422A-8FB0-F2D60EF17C1C}" srcOrd="1" destOrd="0" presId="urn:microsoft.com/office/officeart/2009/3/layout/HorizontalOrganizationChart"/>
    <dgm:cxn modelId="{235EBC8C-01FB-4CB4-B843-481C8CD9D966}" srcId="{6C79D847-0D34-4D6F-AEEA-65209A88ED7A}" destId="{AB9F12BB-B13E-4871-B278-E987665DB750}" srcOrd="0" destOrd="0" parTransId="{07446E15-96C0-4AA5-9E58-4F5FDF66F8C0}" sibTransId="{483D3711-1A2D-48C9-860C-7AB42C7BCF3F}"/>
    <dgm:cxn modelId="{5685A1C4-FA52-4426-8700-2B25E89AB1F7}" srcId="{A5113DF7-A911-474F-A221-8CE5187ECE41}" destId="{5AD361F5-25E5-4D96-85FD-C2E1825F30DD}" srcOrd="3" destOrd="0" parTransId="{51B83FA4-6973-4AAF-A5AB-7BD1E647A4D6}" sibTransId="{BA13E747-CCCE-46C7-B1BE-48D6059FBE07}"/>
    <dgm:cxn modelId="{90BA8411-6B9C-4679-90BD-8E9BE0069B81}" srcId="{A5113DF7-A911-474F-A221-8CE5187ECE41}" destId="{6C79D847-0D34-4D6F-AEEA-65209A88ED7A}" srcOrd="1" destOrd="0" parTransId="{FFE9E445-A6E3-4F2F-BA57-441E1DD1233F}" sibTransId="{DC88F887-FEAE-4068-A3B7-860061EBEDAC}"/>
    <dgm:cxn modelId="{E5E91E23-7AD7-4A6C-94A9-EF8941BBF819}" type="presOf" srcId="{0CC4CB69-9F65-453C-AE8E-A0718E89C03F}" destId="{9812AA21-A3E0-4263-B210-80A009540C46}" srcOrd="0" destOrd="0" presId="urn:microsoft.com/office/officeart/2009/3/layout/HorizontalOrganizationChart"/>
    <dgm:cxn modelId="{3E8752FC-202F-4A7B-89A1-126D37CD43FF}" type="presOf" srcId="{6B478FBF-1DD2-4E98-A9DE-A151D80F8097}" destId="{7E5AF905-B9EF-4013-AB9D-D831FA4D373A}" srcOrd="1" destOrd="0" presId="urn:microsoft.com/office/officeart/2009/3/layout/HorizontalOrganizationChart"/>
    <dgm:cxn modelId="{FF11362E-B181-45ED-B850-163E973F8B5A}" srcId="{A5113DF7-A911-474F-A221-8CE5187ECE41}" destId="{29DCA884-3E60-4CA8-B9BE-E55D8AE36EB6}" srcOrd="2" destOrd="0" parTransId="{FC0394BC-5B50-4880-96FB-10A396EC6CBC}" sibTransId="{73C76504-1CF6-4880-9180-5106415DB45C}"/>
    <dgm:cxn modelId="{F125ED2A-EFB6-4A1B-85AC-D21A358E6ED2}" type="presOf" srcId="{571461A7-A18D-4B49-BC8A-FDFD5F265994}" destId="{8F5C571E-404B-427F-829C-F3914AB1B268}" srcOrd="0" destOrd="0" presId="urn:microsoft.com/office/officeart/2009/3/layout/HorizontalOrganizationChart"/>
    <dgm:cxn modelId="{1D4CBC69-AC8D-4C24-B09E-0CD96BAC83CF}" srcId="{A5113DF7-A911-474F-A221-8CE5187ECE41}" destId="{33D47618-90BA-4488-9EB6-C990727DEB46}" srcOrd="4" destOrd="0" parTransId="{207CBA24-58CF-4256-97CF-18060B7A5C95}" sibTransId="{5CFE2243-D402-4387-8848-3AD542A46D96}"/>
    <dgm:cxn modelId="{6B8897AF-C856-4D5C-B685-041E86C15C04}" type="presOf" srcId="{995256DD-9478-4B8C-8C6E-32F532FF1C22}" destId="{55D22633-5A86-4AAA-A6EA-DFE104E1731D}" srcOrd="0" destOrd="0" presId="urn:microsoft.com/office/officeart/2009/3/layout/HorizontalOrganizationChart"/>
    <dgm:cxn modelId="{FEAE633A-5758-44E0-AF4C-F57C1B079ABE}" type="presOf" srcId="{A5113DF7-A911-474F-A221-8CE5187ECE41}" destId="{D5C79EC4-25ED-4E97-B060-14EE14A267A2}" srcOrd="0" destOrd="0" presId="urn:microsoft.com/office/officeart/2009/3/layout/HorizontalOrganizationChart"/>
    <dgm:cxn modelId="{5F92B4EE-06EE-48DB-AF7E-16C7F0E1CA6E}" type="presOf" srcId="{07446E15-96C0-4AA5-9E58-4F5FDF66F8C0}" destId="{DD4D1B8E-A571-4C0C-B967-251728B5A82B}" srcOrd="0" destOrd="0" presId="urn:microsoft.com/office/officeart/2009/3/layout/HorizontalOrganizationChart"/>
    <dgm:cxn modelId="{E07233C6-8F14-448C-90E3-E8DBB63F5F62}" srcId="{1FEBC49D-D7E8-4641-85DF-7F5F690513D4}" destId="{A5113DF7-A911-474F-A221-8CE5187ECE41}" srcOrd="0" destOrd="0" parTransId="{187667A4-ECFC-42D3-9B6E-D8AE24092409}" sibTransId="{F489547F-365A-4AD5-B680-3317DCD8611B}"/>
    <dgm:cxn modelId="{C77021F6-ED83-445D-86C1-F783C60903EE}" type="presOf" srcId="{8C47482A-7ACE-459A-B603-32AF85C89AA8}" destId="{360CF3CC-8124-4ABD-919C-C39E0EF54C07}" srcOrd="1" destOrd="0" presId="urn:microsoft.com/office/officeart/2009/3/layout/HorizontalOrganizationChart"/>
    <dgm:cxn modelId="{75E6B6E3-3A2F-48F1-AC2D-7286F6B169F0}" type="presOf" srcId="{6C79D847-0D34-4D6F-AEEA-65209A88ED7A}" destId="{2F4D26DA-7AF7-4602-A8A3-CAD34BD5DE35}" srcOrd="0" destOrd="0" presId="urn:microsoft.com/office/officeart/2009/3/layout/HorizontalOrganizationChart"/>
    <dgm:cxn modelId="{9F1DAE32-9CCA-4153-BF04-EC7D2406DDC6}" type="presOf" srcId="{E6DE7054-2A28-4814-9F9E-1C4712293BDE}" destId="{FEC8A6E9-EAD3-4266-97C9-67AAF9928AC7}" srcOrd="0" destOrd="0" presId="urn:microsoft.com/office/officeart/2009/3/layout/HorizontalOrganizationChart"/>
    <dgm:cxn modelId="{8DBE3EAB-B361-435F-A213-C4DA08B8F532}" type="presOf" srcId="{02E103BE-34C6-4E6C-BBDA-3D7E9E897152}" destId="{3C2006F7-B931-458E-A3E1-7C8A030C05D4}" srcOrd="0" destOrd="0" presId="urn:microsoft.com/office/officeart/2009/3/layout/HorizontalOrganizationChart"/>
    <dgm:cxn modelId="{26A7642B-B83B-4931-A4C2-41AE5531F6D6}" type="presOf" srcId="{33D47618-90BA-4488-9EB6-C990727DEB46}" destId="{75838CFE-9D1A-41F6-9707-850AD71D2E56}" srcOrd="1" destOrd="0" presId="urn:microsoft.com/office/officeart/2009/3/layout/HorizontalOrganizationChart"/>
    <dgm:cxn modelId="{033138A9-A12B-4475-8A62-92BCC751EFF6}" type="presOf" srcId="{AB9F12BB-B13E-4871-B278-E987665DB750}" destId="{C2C39657-603A-43CF-A305-DA2915660F5F}" srcOrd="1" destOrd="0" presId="urn:microsoft.com/office/officeart/2009/3/layout/HorizontalOrganizationChart"/>
    <dgm:cxn modelId="{E84C604B-C9A0-4378-AE50-4E1F2C640E0D}" type="presOf" srcId="{29DCA884-3E60-4CA8-B9BE-E55D8AE36EB6}" destId="{81A77F74-65FA-40CC-8B97-26A07BEC82D4}" srcOrd="0" destOrd="0" presId="urn:microsoft.com/office/officeart/2009/3/layout/HorizontalOrganizationChart"/>
    <dgm:cxn modelId="{E2C51799-516B-4736-A3FF-DCFE996B45C4}" type="presOf" srcId="{571461A7-A18D-4B49-BC8A-FDFD5F265994}" destId="{7C3EA2D7-5C18-4C71-851D-8E0AB16501BC}" srcOrd="1" destOrd="0" presId="urn:microsoft.com/office/officeart/2009/3/layout/HorizontalOrganizationChart"/>
    <dgm:cxn modelId="{1EE8F445-3E1A-489D-8559-1C0AC400300B}" type="presOf" srcId="{33D47618-90BA-4488-9EB6-C990727DEB46}" destId="{822E4043-90A1-4D3D-A576-49AF1C53855D}" srcOrd="0" destOrd="0" presId="urn:microsoft.com/office/officeart/2009/3/layout/HorizontalOrganizationChart"/>
    <dgm:cxn modelId="{2E926EE9-9C72-4ACA-841E-1FACA0218883}" type="presOf" srcId="{64AE90E7-A686-43D3-A114-D9B628C2A53F}" destId="{24EFC794-E519-404E-9D52-B5DE93E09D7C}" srcOrd="1" destOrd="0" presId="urn:microsoft.com/office/officeart/2009/3/layout/HorizontalOrganizationChart"/>
    <dgm:cxn modelId="{5985C1F2-5DD4-4A5F-B4CB-7113ADDE44CF}" type="presParOf" srcId="{6CE7ED96-E631-4697-9A9B-D90660BCD33A}" destId="{5AB2491A-7D13-4D90-994B-0CC69B9ACC55}" srcOrd="0" destOrd="0" presId="urn:microsoft.com/office/officeart/2009/3/layout/HorizontalOrganizationChart"/>
    <dgm:cxn modelId="{94C47E8A-C349-4008-8514-94A4C860D81B}" type="presParOf" srcId="{5AB2491A-7D13-4D90-994B-0CC69B9ACC55}" destId="{95BDDBE5-A998-4CB8-A613-95B1DA8510C1}" srcOrd="0" destOrd="0" presId="urn:microsoft.com/office/officeart/2009/3/layout/HorizontalOrganizationChart"/>
    <dgm:cxn modelId="{88BBB6EA-0C8C-4D22-8B10-57CADC2DB448}" type="presParOf" srcId="{95BDDBE5-A998-4CB8-A613-95B1DA8510C1}" destId="{D5C79EC4-25ED-4E97-B060-14EE14A267A2}" srcOrd="0" destOrd="0" presId="urn:microsoft.com/office/officeart/2009/3/layout/HorizontalOrganizationChart"/>
    <dgm:cxn modelId="{C6ED2B66-1AF0-43C1-A0D1-37C1281397D7}" type="presParOf" srcId="{95BDDBE5-A998-4CB8-A613-95B1DA8510C1}" destId="{061227A5-6262-422A-8FB0-F2D60EF17C1C}" srcOrd="1" destOrd="0" presId="urn:microsoft.com/office/officeart/2009/3/layout/HorizontalOrganizationChart"/>
    <dgm:cxn modelId="{C6ECD5D9-01D8-4C53-A496-AB2FB2BB2C26}" type="presParOf" srcId="{5AB2491A-7D13-4D90-994B-0CC69B9ACC55}" destId="{2F3D4CAF-4462-45D4-AF48-5D6F6A4D3459}" srcOrd="1" destOrd="0" presId="urn:microsoft.com/office/officeart/2009/3/layout/HorizontalOrganizationChart"/>
    <dgm:cxn modelId="{98A049E3-3B33-42FC-9620-C41173732BBB}" type="presParOf" srcId="{2F3D4CAF-4462-45D4-AF48-5D6F6A4D3459}" destId="{3C2006F7-B931-458E-A3E1-7C8A030C05D4}" srcOrd="0" destOrd="0" presId="urn:microsoft.com/office/officeart/2009/3/layout/HorizontalOrganizationChart"/>
    <dgm:cxn modelId="{63F867EC-B3FF-4DDF-B95C-E7A257B34194}" type="presParOf" srcId="{2F3D4CAF-4462-45D4-AF48-5D6F6A4D3459}" destId="{8EBE98A7-0E36-4DAB-8C09-41A23CA055D8}" srcOrd="1" destOrd="0" presId="urn:microsoft.com/office/officeart/2009/3/layout/HorizontalOrganizationChart"/>
    <dgm:cxn modelId="{A11B64B5-948A-43F4-A632-F49BBBD9BEFA}" type="presParOf" srcId="{8EBE98A7-0E36-4DAB-8C09-41A23CA055D8}" destId="{D9BC5F07-4DB7-4ED9-ADB4-EA82A4A5F1F1}" srcOrd="0" destOrd="0" presId="urn:microsoft.com/office/officeart/2009/3/layout/HorizontalOrganizationChart"/>
    <dgm:cxn modelId="{CEE8E62A-482C-4F6E-A640-9D6BD704B985}" type="presParOf" srcId="{D9BC5F07-4DB7-4ED9-ADB4-EA82A4A5F1F1}" destId="{FE1AD35D-E790-4DEB-BBB2-6A421949806C}" srcOrd="0" destOrd="0" presId="urn:microsoft.com/office/officeart/2009/3/layout/HorizontalOrganizationChart"/>
    <dgm:cxn modelId="{0D69931C-0179-4B81-B2B5-4E0E813488CF}" type="presParOf" srcId="{D9BC5F07-4DB7-4ED9-ADB4-EA82A4A5F1F1}" destId="{10CE96BF-EA3B-4364-9A1A-492DF5E44976}" srcOrd="1" destOrd="0" presId="urn:microsoft.com/office/officeart/2009/3/layout/HorizontalOrganizationChart"/>
    <dgm:cxn modelId="{7F4AB398-9356-44C0-8CE5-45B733C561AE}" type="presParOf" srcId="{8EBE98A7-0E36-4DAB-8C09-41A23CA055D8}" destId="{B3C84DCD-D065-411F-BB14-DE854A85208E}" srcOrd="1" destOrd="0" presId="urn:microsoft.com/office/officeart/2009/3/layout/HorizontalOrganizationChart"/>
    <dgm:cxn modelId="{995616FD-BB2A-41CA-B555-8B1CCEF38CE4}" type="presParOf" srcId="{B3C84DCD-D065-411F-BB14-DE854A85208E}" destId="{55D22633-5A86-4AAA-A6EA-DFE104E1731D}" srcOrd="0" destOrd="0" presId="urn:microsoft.com/office/officeart/2009/3/layout/HorizontalOrganizationChart"/>
    <dgm:cxn modelId="{371C2E59-8B14-4A00-A324-8501E3E8C407}" type="presParOf" srcId="{B3C84DCD-D065-411F-BB14-DE854A85208E}" destId="{64FDE157-8850-4C13-BD11-3F3FF1ECD40F}" srcOrd="1" destOrd="0" presId="urn:microsoft.com/office/officeart/2009/3/layout/HorizontalOrganizationChart"/>
    <dgm:cxn modelId="{C506945D-D409-4778-8E11-DFEA5360EFE3}" type="presParOf" srcId="{64FDE157-8850-4C13-BD11-3F3FF1ECD40F}" destId="{30FBF896-CE59-4744-96AF-58DBB8DC1F7C}" srcOrd="0" destOrd="0" presId="urn:microsoft.com/office/officeart/2009/3/layout/HorizontalOrganizationChart"/>
    <dgm:cxn modelId="{7E2F6FDA-5D79-48A3-A373-B12C65CC8E06}" type="presParOf" srcId="{30FBF896-CE59-4744-96AF-58DBB8DC1F7C}" destId="{D7EF1006-3068-4F54-AE05-71E7250A2157}" srcOrd="0" destOrd="0" presId="urn:microsoft.com/office/officeart/2009/3/layout/HorizontalOrganizationChart"/>
    <dgm:cxn modelId="{019AFA22-E9B6-42B3-B859-4155B9CDCD76}" type="presParOf" srcId="{30FBF896-CE59-4744-96AF-58DBB8DC1F7C}" destId="{7E5AF905-B9EF-4013-AB9D-D831FA4D373A}" srcOrd="1" destOrd="0" presId="urn:microsoft.com/office/officeart/2009/3/layout/HorizontalOrganizationChart"/>
    <dgm:cxn modelId="{20454F16-18AD-43F3-AA47-2E69760D1256}" type="presParOf" srcId="{64FDE157-8850-4C13-BD11-3F3FF1ECD40F}" destId="{CD08952B-A108-49DC-BF64-3F776DF8077F}" srcOrd="1" destOrd="0" presId="urn:microsoft.com/office/officeart/2009/3/layout/HorizontalOrganizationChart"/>
    <dgm:cxn modelId="{58F29C6F-09BC-4AA4-8EF5-1AC76F0B9A65}" type="presParOf" srcId="{64FDE157-8850-4C13-BD11-3F3FF1ECD40F}" destId="{2B388056-240E-4E8F-859B-BC7267EDCA98}" srcOrd="2" destOrd="0" presId="urn:microsoft.com/office/officeart/2009/3/layout/HorizontalOrganizationChart"/>
    <dgm:cxn modelId="{5EFA2326-3975-49B6-8BF5-CFE1FAEB837E}" type="presParOf" srcId="{8EBE98A7-0E36-4DAB-8C09-41A23CA055D8}" destId="{B0201E5D-99A0-41FC-ACD6-6EA393A6D256}" srcOrd="2" destOrd="0" presId="urn:microsoft.com/office/officeart/2009/3/layout/HorizontalOrganizationChart"/>
    <dgm:cxn modelId="{D32E445E-1A82-4885-A7A1-FB5A0ACA9BDB}" type="presParOf" srcId="{2F3D4CAF-4462-45D4-AF48-5D6F6A4D3459}" destId="{4859B299-E4BE-414D-8D47-607B8F6CEF48}" srcOrd="2" destOrd="0" presId="urn:microsoft.com/office/officeart/2009/3/layout/HorizontalOrganizationChart"/>
    <dgm:cxn modelId="{B4E62063-4B87-4817-B288-2C8B87441279}" type="presParOf" srcId="{2F3D4CAF-4462-45D4-AF48-5D6F6A4D3459}" destId="{68266620-9BDD-4083-8625-17FBC897B941}" srcOrd="3" destOrd="0" presId="urn:microsoft.com/office/officeart/2009/3/layout/HorizontalOrganizationChart"/>
    <dgm:cxn modelId="{9027D05B-A1EC-4B1C-8BC8-B45DED8E86BD}" type="presParOf" srcId="{68266620-9BDD-4083-8625-17FBC897B941}" destId="{3EF00B21-7CDE-42D5-A86A-D6B029A76A29}" srcOrd="0" destOrd="0" presId="urn:microsoft.com/office/officeart/2009/3/layout/HorizontalOrganizationChart"/>
    <dgm:cxn modelId="{F8E4FA17-C87A-4039-88AB-7B65BE82FB38}" type="presParOf" srcId="{3EF00B21-7CDE-42D5-A86A-D6B029A76A29}" destId="{2F4D26DA-7AF7-4602-A8A3-CAD34BD5DE35}" srcOrd="0" destOrd="0" presId="urn:microsoft.com/office/officeart/2009/3/layout/HorizontalOrganizationChart"/>
    <dgm:cxn modelId="{397BCCCC-9772-43DA-816D-21B140DC403F}" type="presParOf" srcId="{3EF00B21-7CDE-42D5-A86A-D6B029A76A29}" destId="{A53E55FF-68AF-4441-87F1-82CCDA0218A2}" srcOrd="1" destOrd="0" presId="urn:microsoft.com/office/officeart/2009/3/layout/HorizontalOrganizationChart"/>
    <dgm:cxn modelId="{A39E8562-5ADA-4B79-AAB3-D1FC4043452D}" type="presParOf" srcId="{68266620-9BDD-4083-8625-17FBC897B941}" destId="{139A7DA0-7D07-4435-86EC-43DAC6390142}" srcOrd="1" destOrd="0" presId="urn:microsoft.com/office/officeart/2009/3/layout/HorizontalOrganizationChart"/>
    <dgm:cxn modelId="{38DFA9C4-6225-4E34-88E1-CAFE7A015023}" type="presParOf" srcId="{139A7DA0-7D07-4435-86EC-43DAC6390142}" destId="{DD4D1B8E-A571-4C0C-B967-251728B5A82B}" srcOrd="0" destOrd="0" presId="urn:microsoft.com/office/officeart/2009/3/layout/HorizontalOrganizationChart"/>
    <dgm:cxn modelId="{BC318D51-A95C-4355-822D-79F92D314661}" type="presParOf" srcId="{139A7DA0-7D07-4435-86EC-43DAC6390142}" destId="{E2EDF615-8090-4130-91A9-8A2F032EC108}" srcOrd="1" destOrd="0" presId="urn:microsoft.com/office/officeart/2009/3/layout/HorizontalOrganizationChart"/>
    <dgm:cxn modelId="{0A099D2C-8AC7-45FE-A428-0E41B74CAD12}" type="presParOf" srcId="{E2EDF615-8090-4130-91A9-8A2F032EC108}" destId="{0D9DDAAE-A381-4A1D-993A-7260177EBA9C}" srcOrd="0" destOrd="0" presId="urn:microsoft.com/office/officeart/2009/3/layout/HorizontalOrganizationChart"/>
    <dgm:cxn modelId="{B8358CC3-A1E0-4A43-BD8C-45A396BC4560}" type="presParOf" srcId="{0D9DDAAE-A381-4A1D-993A-7260177EBA9C}" destId="{FB9E897A-399A-40FF-8FCC-964E8FDBEB54}" srcOrd="0" destOrd="0" presId="urn:microsoft.com/office/officeart/2009/3/layout/HorizontalOrganizationChart"/>
    <dgm:cxn modelId="{2E193296-9A98-4397-8C8E-444B21764683}" type="presParOf" srcId="{0D9DDAAE-A381-4A1D-993A-7260177EBA9C}" destId="{C2C39657-603A-43CF-A305-DA2915660F5F}" srcOrd="1" destOrd="0" presId="urn:microsoft.com/office/officeart/2009/3/layout/HorizontalOrganizationChart"/>
    <dgm:cxn modelId="{B0E6400D-7BDB-4E4A-A1BF-C53CB84C4315}" type="presParOf" srcId="{E2EDF615-8090-4130-91A9-8A2F032EC108}" destId="{BD8E289F-B3F6-4A56-A5EB-CAC8F3938F6F}" srcOrd="1" destOrd="0" presId="urn:microsoft.com/office/officeart/2009/3/layout/HorizontalOrganizationChart"/>
    <dgm:cxn modelId="{357E1AEB-824E-4C46-8C8D-DA8D6A553B3C}" type="presParOf" srcId="{E2EDF615-8090-4130-91A9-8A2F032EC108}" destId="{E8E3C357-529A-4C4E-B89C-FFFE0721E896}" srcOrd="2" destOrd="0" presId="urn:microsoft.com/office/officeart/2009/3/layout/HorizontalOrganizationChart"/>
    <dgm:cxn modelId="{B66CFAA0-7B56-4A6D-859D-1D3E79038470}" type="presParOf" srcId="{68266620-9BDD-4083-8625-17FBC897B941}" destId="{2E73CB69-5EB4-4B44-A995-AB5BCEA3F96E}" srcOrd="2" destOrd="0" presId="urn:microsoft.com/office/officeart/2009/3/layout/HorizontalOrganizationChart"/>
    <dgm:cxn modelId="{2429061A-B5BF-4A4B-948A-B69B38734B69}" type="presParOf" srcId="{2F3D4CAF-4462-45D4-AF48-5D6F6A4D3459}" destId="{C7B9028E-68BA-4F1D-B1A7-5E37F883B305}" srcOrd="4" destOrd="0" presId="urn:microsoft.com/office/officeart/2009/3/layout/HorizontalOrganizationChart"/>
    <dgm:cxn modelId="{BBD0249D-5A59-46C1-9B3E-15DF907C3A18}" type="presParOf" srcId="{2F3D4CAF-4462-45D4-AF48-5D6F6A4D3459}" destId="{B1BEA7E4-8309-4450-A234-37B7AA678ACE}" srcOrd="5" destOrd="0" presId="urn:microsoft.com/office/officeart/2009/3/layout/HorizontalOrganizationChart"/>
    <dgm:cxn modelId="{9C923D3B-A26F-431C-BD8C-E51B12CFD8BA}" type="presParOf" srcId="{B1BEA7E4-8309-4450-A234-37B7AA678ACE}" destId="{C509580B-7F82-4C31-A61D-BC345D6C6F77}" srcOrd="0" destOrd="0" presId="urn:microsoft.com/office/officeart/2009/3/layout/HorizontalOrganizationChart"/>
    <dgm:cxn modelId="{1DB1BB61-56F8-43F4-8869-D267906D5902}" type="presParOf" srcId="{C509580B-7F82-4C31-A61D-BC345D6C6F77}" destId="{81A77F74-65FA-40CC-8B97-26A07BEC82D4}" srcOrd="0" destOrd="0" presId="urn:microsoft.com/office/officeart/2009/3/layout/HorizontalOrganizationChart"/>
    <dgm:cxn modelId="{4B4DD4E0-B1A7-4117-A7BD-983FE1C88EC3}" type="presParOf" srcId="{C509580B-7F82-4C31-A61D-BC345D6C6F77}" destId="{2D080DBE-6437-4218-8865-4C9E6E3EF3B8}" srcOrd="1" destOrd="0" presId="urn:microsoft.com/office/officeart/2009/3/layout/HorizontalOrganizationChart"/>
    <dgm:cxn modelId="{E76CF281-AE12-4AF0-8634-CB4185F73C43}" type="presParOf" srcId="{B1BEA7E4-8309-4450-A234-37B7AA678ACE}" destId="{754D45DB-FDBF-441B-BBFD-DD8E26FC5F85}" srcOrd="1" destOrd="0" presId="urn:microsoft.com/office/officeart/2009/3/layout/HorizontalOrganizationChart"/>
    <dgm:cxn modelId="{914A4A58-2F2F-45F9-842B-05A460DDB05A}" type="presParOf" srcId="{754D45DB-FDBF-441B-BBFD-DD8E26FC5F85}" destId="{9812AA21-A3E0-4263-B210-80A009540C46}" srcOrd="0" destOrd="0" presId="urn:microsoft.com/office/officeart/2009/3/layout/HorizontalOrganizationChart"/>
    <dgm:cxn modelId="{2C416091-DD5A-4EBC-94FB-AA9B0950F5DE}" type="presParOf" srcId="{754D45DB-FDBF-441B-BBFD-DD8E26FC5F85}" destId="{73A89BA4-8B5C-4C14-AAA7-2C7B8E168292}" srcOrd="1" destOrd="0" presId="urn:microsoft.com/office/officeart/2009/3/layout/HorizontalOrganizationChart"/>
    <dgm:cxn modelId="{B7D7EDCB-0260-4664-A5D5-7E7CADDD60A2}" type="presParOf" srcId="{73A89BA4-8B5C-4C14-AAA7-2C7B8E168292}" destId="{ACF5FFA1-248C-4172-8310-5DE0DBE98AC9}" srcOrd="0" destOrd="0" presId="urn:microsoft.com/office/officeart/2009/3/layout/HorizontalOrganizationChart"/>
    <dgm:cxn modelId="{365641F3-2D53-496B-A7CD-7F300235347B}" type="presParOf" srcId="{ACF5FFA1-248C-4172-8310-5DE0DBE98AC9}" destId="{BD2A3360-A45E-4238-90AE-2842373BF081}" srcOrd="0" destOrd="0" presId="urn:microsoft.com/office/officeart/2009/3/layout/HorizontalOrganizationChart"/>
    <dgm:cxn modelId="{7AC087A0-7872-4826-97FF-5F87DFAF76E0}" type="presParOf" srcId="{ACF5FFA1-248C-4172-8310-5DE0DBE98AC9}" destId="{360CF3CC-8124-4ABD-919C-C39E0EF54C07}" srcOrd="1" destOrd="0" presId="urn:microsoft.com/office/officeart/2009/3/layout/HorizontalOrganizationChart"/>
    <dgm:cxn modelId="{2DC2D41C-202F-46AB-831C-D83205FCB864}" type="presParOf" srcId="{73A89BA4-8B5C-4C14-AAA7-2C7B8E168292}" destId="{F321FE41-DFC9-4AC1-89D4-C2E5C90A39EF}" srcOrd="1" destOrd="0" presId="urn:microsoft.com/office/officeart/2009/3/layout/HorizontalOrganizationChart"/>
    <dgm:cxn modelId="{CC799729-7B02-4246-8D69-D9ECD5C8FCA0}" type="presParOf" srcId="{73A89BA4-8B5C-4C14-AAA7-2C7B8E168292}" destId="{BAD58342-FFE3-43CB-A83B-E3B50D492CF3}" srcOrd="2" destOrd="0" presId="urn:microsoft.com/office/officeart/2009/3/layout/HorizontalOrganizationChart"/>
    <dgm:cxn modelId="{08A87EE5-957D-4069-88E9-FEC240230CBB}" type="presParOf" srcId="{B1BEA7E4-8309-4450-A234-37B7AA678ACE}" destId="{FEC3C317-C084-4067-ABD3-BD2771377C11}" srcOrd="2" destOrd="0" presId="urn:microsoft.com/office/officeart/2009/3/layout/HorizontalOrganizationChart"/>
    <dgm:cxn modelId="{E3A62193-C537-48B6-AD6C-9E45526E205E}" type="presParOf" srcId="{2F3D4CAF-4462-45D4-AF48-5D6F6A4D3459}" destId="{E0E6A2B7-D341-4353-9B5B-8D30DB3324EC}" srcOrd="6" destOrd="0" presId="urn:microsoft.com/office/officeart/2009/3/layout/HorizontalOrganizationChart"/>
    <dgm:cxn modelId="{991F7B16-D08B-4005-B910-F9BE44B1A067}" type="presParOf" srcId="{2F3D4CAF-4462-45D4-AF48-5D6F6A4D3459}" destId="{FD88D79F-C0C6-4856-B2E3-4672F125A612}" srcOrd="7" destOrd="0" presId="urn:microsoft.com/office/officeart/2009/3/layout/HorizontalOrganizationChart"/>
    <dgm:cxn modelId="{AC77E7C4-0A40-48B9-B46D-91CCB3D254D6}" type="presParOf" srcId="{FD88D79F-C0C6-4856-B2E3-4672F125A612}" destId="{FD9F8D78-485C-47CC-A46F-E6798EE8CD38}" srcOrd="0" destOrd="0" presId="urn:microsoft.com/office/officeart/2009/3/layout/HorizontalOrganizationChart"/>
    <dgm:cxn modelId="{2AEB2FC9-F283-415B-A8ED-D389A082E29F}" type="presParOf" srcId="{FD9F8D78-485C-47CC-A46F-E6798EE8CD38}" destId="{96FFB5B6-6086-4309-A645-574D8564DC82}" srcOrd="0" destOrd="0" presId="urn:microsoft.com/office/officeart/2009/3/layout/HorizontalOrganizationChart"/>
    <dgm:cxn modelId="{8119B8C9-D412-4FA2-B0FF-0011B743F244}" type="presParOf" srcId="{FD9F8D78-485C-47CC-A46F-E6798EE8CD38}" destId="{A2B1978D-956C-4A6C-998E-DB706E2533FF}" srcOrd="1" destOrd="0" presId="urn:microsoft.com/office/officeart/2009/3/layout/HorizontalOrganizationChart"/>
    <dgm:cxn modelId="{3EDF94EB-6C6A-4ECE-924F-0C472FECD64C}" type="presParOf" srcId="{FD88D79F-C0C6-4856-B2E3-4672F125A612}" destId="{44BC08B8-7B51-47D9-8634-F85EAA4F3E4D}" srcOrd="1" destOrd="0" presId="urn:microsoft.com/office/officeart/2009/3/layout/HorizontalOrganizationChart"/>
    <dgm:cxn modelId="{054B0F59-8EA1-4519-A750-528E8EE5D79F}" type="presParOf" srcId="{44BC08B8-7B51-47D9-8634-F85EAA4F3E4D}" destId="{FEC8A6E9-EAD3-4266-97C9-67AAF9928AC7}" srcOrd="0" destOrd="0" presId="urn:microsoft.com/office/officeart/2009/3/layout/HorizontalOrganizationChart"/>
    <dgm:cxn modelId="{0C63630E-0A95-4366-89E7-7B2A597A32D8}" type="presParOf" srcId="{44BC08B8-7B51-47D9-8634-F85EAA4F3E4D}" destId="{728B67CE-C60F-4F24-8ED4-A507D7CEAE25}" srcOrd="1" destOrd="0" presId="urn:microsoft.com/office/officeart/2009/3/layout/HorizontalOrganizationChart"/>
    <dgm:cxn modelId="{4FE7078E-7CB0-4D24-AF35-D7A63B24B173}" type="presParOf" srcId="{728B67CE-C60F-4F24-8ED4-A507D7CEAE25}" destId="{2C515BFF-DAA3-47C1-BCBC-15AF620CA6A3}" srcOrd="0" destOrd="0" presId="urn:microsoft.com/office/officeart/2009/3/layout/HorizontalOrganizationChart"/>
    <dgm:cxn modelId="{9D2C747D-05A9-4FFE-8308-4D59470E0DE5}" type="presParOf" srcId="{2C515BFF-DAA3-47C1-BCBC-15AF620CA6A3}" destId="{1E47167E-F18A-44BA-A964-0C254A6DAC00}" srcOrd="0" destOrd="0" presId="urn:microsoft.com/office/officeart/2009/3/layout/HorizontalOrganizationChart"/>
    <dgm:cxn modelId="{4788C075-8781-41C6-8994-A95DC83B567C}" type="presParOf" srcId="{2C515BFF-DAA3-47C1-BCBC-15AF620CA6A3}" destId="{24EFC794-E519-404E-9D52-B5DE93E09D7C}" srcOrd="1" destOrd="0" presId="urn:microsoft.com/office/officeart/2009/3/layout/HorizontalOrganizationChart"/>
    <dgm:cxn modelId="{AD36F998-00DC-473E-B4EC-720D81A49596}" type="presParOf" srcId="{728B67CE-C60F-4F24-8ED4-A507D7CEAE25}" destId="{FDD055C0-C514-45C7-8464-2A1C19B260C0}" srcOrd="1" destOrd="0" presId="urn:microsoft.com/office/officeart/2009/3/layout/HorizontalOrganizationChart"/>
    <dgm:cxn modelId="{86319EF1-C9D0-4372-A619-F2F4B744752F}" type="presParOf" srcId="{728B67CE-C60F-4F24-8ED4-A507D7CEAE25}" destId="{3F83FEF3-6A93-4DE9-A7E6-CC88E9A5A51C}" srcOrd="2" destOrd="0" presId="urn:microsoft.com/office/officeart/2009/3/layout/HorizontalOrganizationChart"/>
    <dgm:cxn modelId="{52367CCA-3587-475C-90F9-0BF127947C49}" type="presParOf" srcId="{FD88D79F-C0C6-4856-B2E3-4672F125A612}" destId="{38350EAA-9228-4D63-B1D3-692AD22A4C64}" srcOrd="2" destOrd="0" presId="urn:microsoft.com/office/officeart/2009/3/layout/HorizontalOrganizationChart"/>
    <dgm:cxn modelId="{DC8181A9-5A25-4207-B562-D37321429F28}" type="presParOf" srcId="{2F3D4CAF-4462-45D4-AF48-5D6F6A4D3459}" destId="{107BF316-0782-474B-A4D7-18D8BF486D47}" srcOrd="8" destOrd="0" presId="urn:microsoft.com/office/officeart/2009/3/layout/HorizontalOrganizationChart"/>
    <dgm:cxn modelId="{3D7840E9-E4AA-438D-8843-D0C2D51ADA25}" type="presParOf" srcId="{2F3D4CAF-4462-45D4-AF48-5D6F6A4D3459}" destId="{263C7B55-4358-417B-B2AD-38F0514D3497}" srcOrd="9" destOrd="0" presId="urn:microsoft.com/office/officeart/2009/3/layout/HorizontalOrganizationChart"/>
    <dgm:cxn modelId="{2667C255-D5D5-4AA0-9076-B3940404AD02}" type="presParOf" srcId="{263C7B55-4358-417B-B2AD-38F0514D3497}" destId="{3AE58456-59BB-49EF-87C0-93E600CC162F}" srcOrd="0" destOrd="0" presId="urn:microsoft.com/office/officeart/2009/3/layout/HorizontalOrganizationChart"/>
    <dgm:cxn modelId="{8984B8EC-815C-47D2-A0FB-D2A49D8F8B13}" type="presParOf" srcId="{3AE58456-59BB-49EF-87C0-93E600CC162F}" destId="{822E4043-90A1-4D3D-A576-49AF1C53855D}" srcOrd="0" destOrd="0" presId="urn:microsoft.com/office/officeart/2009/3/layout/HorizontalOrganizationChart"/>
    <dgm:cxn modelId="{26EA4D6A-752E-4828-8729-3C6B875A820D}" type="presParOf" srcId="{3AE58456-59BB-49EF-87C0-93E600CC162F}" destId="{75838CFE-9D1A-41F6-9707-850AD71D2E56}" srcOrd="1" destOrd="0" presId="urn:microsoft.com/office/officeart/2009/3/layout/HorizontalOrganizationChart"/>
    <dgm:cxn modelId="{700EA3CF-B36C-4347-8F4C-C33AAFCABEA8}" type="presParOf" srcId="{263C7B55-4358-417B-B2AD-38F0514D3497}" destId="{8C8BE1CA-CD0C-4D78-A1F5-D7263EC5C25A}" srcOrd="1" destOrd="0" presId="urn:microsoft.com/office/officeart/2009/3/layout/HorizontalOrganizationChart"/>
    <dgm:cxn modelId="{7FD78F6C-1748-4EAE-B973-633130C387D9}" type="presParOf" srcId="{8C8BE1CA-CD0C-4D78-A1F5-D7263EC5C25A}" destId="{FD817D1C-BD7F-4491-868B-8FC7B632223F}" srcOrd="0" destOrd="0" presId="urn:microsoft.com/office/officeart/2009/3/layout/HorizontalOrganizationChart"/>
    <dgm:cxn modelId="{302B4B6E-80C4-45A3-AEB2-8517D38E4FA6}" type="presParOf" srcId="{8C8BE1CA-CD0C-4D78-A1F5-D7263EC5C25A}" destId="{BF79E37E-1578-45A8-AAA8-A32D02B0DFF3}" srcOrd="1" destOrd="0" presId="urn:microsoft.com/office/officeart/2009/3/layout/HorizontalOrganizationChart"/>
    <dgm:cxn modelId="{4B9FAE10-070D-4A0C-B2EA-E22333683DE3}" type="presParOf" srcId="{BF79E37E-1578-45A8-AAA8-A32D02B0DFF3}" destId="{97A61176-7A34-4109-8B40-A7DB85ADFB40}" srcOrd="0" destOrd="0" presId="urn:microsoft.com/office/officeart/2009/3/layout/HorizontalOrganizationChart"/>
    <dgm:cxn modelId="{1566D833-5979-4091-9930-817819048D7F}" type="presParOf" srcId="{97A61176-7A34-4109-8B40-A7DB85ADFB40}" destId="{8F5C571E-404B-427F-829C-F3914AB1B268}" srcOrd="0" destOrd="0" presId="urn:microsoft.com/office/officeart/2009/3/layout/HorizontalOrganizationChart"/>
    <dgm:cxn modelId="{8467E30C-6F12-4296-BF97-0934C55B74B4}" type="presParOf" srcId="{97A61176-7A34-4109-8B40-A7DB85ADFB40}" destId="{7C3EA2D7-5C18-4C71-851D-8E0AB16501BC}" srcOrd="1" destOrd="0" presId="urn:microsoft.com/office/officeart/2009/3/layout/HorizontalOrganizationChart"/>
    <dgm:cxn modelId="{35AA1D69-F2AA-4A56-BA73-60F424A3516B}" type="presParOf" srcId="{BF79E37E-1578-45A8-AAA8-A32D02B0DFF3}" destId="{E325F84E-46CC-4862-8E76-EE947936FDD2}" srcOrd="1" destOrd="0" presId="urn:microsoft.com/office/officeart/2009/3/layout/HorizontalOrganizationChart"/>
    <dgm:cxn modelId="{6AB0C17A-C02B-4E45-8DBF-7AA537F75163}" type="presParOf" srcId="{BF79E37E-1578-45A8-AAA8-A32D02B0DFF3}" destId="{E17A9C06-D08A-452D-9079-6F6162C230E5}" srcOrd="2" destOrd="0" presId="urn:microsoft.com/office/officeart/2009/3/layout/HorizontalOrganizationChart"/>
    <dgm:cxn modelId="{F6C43EC2-FB54-40A5-88C4-A4A9160F4CEF}" type="presParOf" srcId="{263C7B55-4358-417B-B2AD-38F0514D3497}" destId="{0084E636-3915-4428-A4DF-A5AE983338BF}" srcOrd="2" destOrd="0" presId="urn:microsoft.com/office/officeart/2009/3/layout/HorizontalOrganizationChart"/>
    <dgm:cxn modelId="{EB5CDF77-84BA-4830-8586-86216596B6BE}" type="presParOf" srcId="{5AB2491A-7D13-4D90-994B-0CC69B9ACC55}" destId="{839F9CA7-EF9E-4C0D-8B48-25C9026800AD}"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17D1C-BD7F-4491-868B-8FC7B632223F}">
      <dsp:nvSpPr>
        <dsp:cNvPr id="0" name=""/>
        <dsp:cNvSpPr/>
      </dsp:nvSpPr>
      <dsp:spPr>
        <a:xfrm>
          <a:off x="4794377" y="4471241"/>
          <a:ext cx="377142" cy="91440"/>
        </a:xfrm>
        <a:custGeom>
          <a:avLst/>
          <a:gdLst/>
          <a:ahLst/>
          <a:cxnLst/>
          <a:rect l="0" t="0" r="0" b="0"/>
          <a:pathLst>
            <a:path>
              <a:moveTo>
                <a:pt x="0" y="45720"/>
              </a:moveTo>
              <a:lnTo>
                <a:pt x="377142" y="45720"/>
              </a:lnTo>
            </a:path>
          </a:pathLst>
        </a:custGeom>
        <a:noFill/>
        <a:ln w="12700" cap="flat" cmpd="sng" algn="ctr">
          <a:solidFill>
            <a:srgbClr val="31859C"/>
          </a:solidFill>
          <a:prstDash val="solid"/>
          <a:miter lim="800000"/>
        </a:ln>
        <a:effectLst/>
      </dsp:spPr>
      <dsp:style>
        <a:lnRef idx="2">
          <a:scrgbClr r="0" g="0" b="0"/>
        </a:lnRef>
        <a:fillRef idx="0">
          <a:scrgbClr r="0" g="0" b="0"/>
        </a:fillRef>
        <a:effectRef idx="0">
          <a:scrgbClr r="0" g="0" b="0"/>
        </a:effectRef>
        <a:fontRef idx="minor"/>
      </dsp:style>
    </dsp:sp>
    <dsp:sp modelId="{107BF316-0782-474B-A4D7-18D8BF486D47}">
      <dsp:nvSpPr>
        <dsp:cNvPr id="0" name=""/>
        <dsp:cNvSpPr/>
      </dsp:nvSpPr>
      <dsp:spPr>
        <a:xfrm>
          <a:off x="2531520" y="2471685"/>
          <a:ext cx="377142" cy="2045275"/>
        </a:xfrm>
        <a:custGeom>
          <a:avLst/>
          <a:gdLst/>
          <a:ahLst/>
          <a:cxnLst/>
          <a:rect l="0" t="0" r="0" b="0"/>
          <a:pathLst>
            <a:path>
              <a:moveTo>
                <a:pt x="0" y="0"/>
              </a:moveTo>
              <a:lnTo>
                <a:pt x="188571" y="0"/>
              </a:lnTo>
              <a:lnTo>
                <a:pt x="188571" y="2045275"/>
              </a:lnTo>
              <a:lnTo>
                <a:pt x="377142" y="2045275"/>
              </a:lnTo>
            </a:path>
          </a:pathLst>
        </a:custGeom>
        <a:noFill/>
        <a:ln w="12700" cap="flat" cmpd="sng" algn="ctr">
          <a:solidFill>
            <a:srgbClr val="8C3D88"/>
          </a:solidFill>
          <a:prstDash val="solid"/>
          <a:miter lim="800000"/>
        </a:ln>
        <a:effectLst/>
      </dsp:spPr>
      <dsp:style>
        <a:lnRef idx="2">
          <a:scrgbClr r="0" g="0" b="0"/>
        </a:lnRef>
        <a:fillRef idx="0">
          <a:scrgbClr r="0" g="0" b="0"/>
        </a:fillRef>
        <a:effectRef idx="0">
          <a:scrgbClr r="0" g="0" b="0"/>
        </a:effectRef>
        <a:fontRef idx="minor"/>
      </dsp:style>
    </dsp:sp>
    <dsp:sp modelId="{FEC8A6E9-EAD3-4266-97C9-67AAF9928AC7}">
      <dsp:nvSpPr>
        <dsp:cNvPr id="0" name=""/>
        <dsp:cNvSpPr/>
      </dsp:nvSpPr>
      <dsp:spPr>
        <a:xfrm>
          <a:off x="4794377" y="3457352"/>
          <a:ext cx="377142" cy="91440"/>
        </a:xfrm>
        <a:custGeom>
          <a:avLst/>
          <a:gdLst/>
          <a:ahLst/>
          <a:cxnLst/>
          <a:rect l="0" t="0" r="0" b="0"/>
          <a:pathLst>
            <a:path>
              <a:moveTo>
                <a:pt x="0" y="45720"/>
              </a:moveTo>
              <a:lnTo>
                <a:pt x="377142" y="45720"/>
              </a:lnTo>
            </a:path>
          </a:pathLst>
        </a:custGeom>
        <a:noFill/>
        <a:ln w="12700" cap="flat" cmpd="sng" algn="ctr">
          <a:solidFill>
            <a:srgbClr val="31859C"/>
          </a:solidFill>
          <a:prstDash val="solid"/>
          <a:miter lim="800000"/>
        </a:ln>
        <a:effectLst/>
      </dsp:spPr>
      <dsp:style>
        <a:lnRef idx="2">
          <a:scrgbClr r="0" g="0" b="0"/>
        </a:lnRef>
        <a:fillRef idx="0">
          <a:scrgbClr r="0" g="0" b="0"/>
        </a:fillRef>
        <a:effectRef idx="0">
          <a:scrgbClr r="0" g="0" b="0"/>
        </a:effectRef>
        <a:fontRef idx="minor"/>
      </dsp:style>
    </dsp:sp>
    <dsp:sp modelId="{E0E6A2B7-D341-4353-9B5B-8D30DB3324EC}">
      <dsp:nvSpPr>
        <dsp:cNvPr id="0" name=""/>
        <dsp:cNvSpPr/>
      </dsp:nvSpPr>
      <dsp:spPr>
        <a:xfrm>
          <a:off x="2531520" y="2471685"/>
          <a:ext cx="377142" cy="1031387"/>
        </a:xfrm>
        <a:custGeom>
          <a:avLst/>
          <a:gdLst/>
          <a:ahLst/>
          <a:cxnLst/>
          <a:rect l="0" t="0" r="0" b="0"/>
          <a:pathLst>
            <a:path>
              <a:moveTo>
                <a:pt x="0" y="0"/>
              </a:moveTo>
              <a:lnTo>
                <a:pt x="188571" y="0"/>
              </a:lnTo>
              <a:lnTo>
                <a:pt x="188571" y="1031387"/>
              </a:lnTo>
              <a:lnTo>
                <a:pt x="377142" y="1031387"/>
              </a:lnTo>
            </a:path>
          </a:pathLst>
        </a:custGeom>
        <a:noFill/>
        <a:ln w="12700" cap="flat" cmpd="sng" algn="ctr">
          <a:solidFill>
            <a:srgbClr val="8C3D88"/>
          </a:solidFill>
          <a:prstDash val="solid"/>
          <a:miter lim="800000"/>
        </a:ln>
        <a:effectLst/>
      </dsp:spPr>
      <dsp:style>
        <a:lnRef idx="2">
          <a:scrgbClr r="0" g="0" b="0"/>
        </a:lnRef>
        <a:fillRef idx="0">
          <a:scrgbClr r="0" g="0" b="0"/>
        </a:fillRef>
        <a:effectRef idx="0">
          <a:scrgbClr r="0" g="0" b="0"/>
        </a:effectRef>
        <a:fontRef idx="minor"/>
      </dsp:style>
    </dsp:sp>
    <dsp:sp modelId="{9812AA21-A3E0-4263-B210-80A009540C46}">
      <dsp:nvSpPr>
        <dsp:cNvPr id="0" name=""/>
        <dsp:cNvSpPr/>
      </dsp:nvSpPr>
      <dsp:spPr>
        <a:xfrm>
          <a:off x="4794377" y="2443464"/>
          <a:ext cx="377142" cy="91440"/>
        </a:xfrm>
        <a:custGeom>
          <a:avLst/>
          <a:gdLst/>
          <a:ahLst/>
          <a:cxnLst/>
          <a:rect l="0" t="0" r="0" b="0"/>
          <a:pathLst>
            <a:path>
              <a:moveTo>
                <a:pt x="0" y="45720"/>
              </a:moveTo>
              <a:lnTo>
                <a:pt x="377142" y="45720"/>
              </a:lnTo>
            </a:path>
          </a:pathLst>
        </a:custGeom>
        <a:noFill/>
        <a:ln w="12700" cap="flat" cmpd="sng" algn="ctr">
          <a:solidFill>
            <a:srgbClr val="31859C"/>
          </a:solidFill>
          <a:prstDash val="solid"/>
          <a:miter lim="800000"/>
        </a:ln>
        <a:effectLst/>
      </dsp:spPr>
      <dsp:style>
        <a:lnRef idx="2">
          <a:scrgbClr r="0" g="0" b="0"/>
        </a:lnRef>
        <a:fillRef idx="0">
          <a:scrgbClr r="0" g="0" b="0"/>
        </a:fillRef>
        <a:effectRef idx="0">
          <a:scrgbClr r="0" g="0" b="0"/>
        </a:effectRef>
        <a:fontRef idx="minor"/>
      </dsp:style>
    </dsp:sp>
    <dsp:sp modelId="{C7B9028E-68BA-4F1D-B1A7-5E37F883B305}">
      <dsp:nvSpPr>
        <dsp:cNvPr id="0" name=""/>
        <dsp:cNvSpPr/>
      </dsp:nvSpPr>
      <dsp:spPr>
        <a:xfrm>
          <a:off x="2531520" y="2425965"/>
          <a:ext cx="377142" cy="91440"/>
        </a:xfrm>
        <a:custGeom>
          <a:avLst/>
          <a:gdLst/>
          <a:ahLst/>
          <a:cxnLst/>
          <a:rect l="0" t="0" r="0" b="0"/>
          <a:pathLst>
            <a:path>
              <a:moveTo>
                <a:pt x="0" y="45720"/>
              </a:moveTo>
              <a:lnTo>
                <a:pt x="188571" y="45720"/>
              </a:lnTo>
              <a:lnTo>
                <a:pt x="188571" y="63218"/>
              </a:lnTo>
              <a:lnTo>
                <a:pt x="377142" y="6321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4D1B8E-A571-4C0C-B967-251728B5A82B}">
      <dsp:nvSpPr>
        <dsp:cNvPr id="0" name=""/>
        <dsp:cNvSpPr/>
      </dsp:nvSpPr>
      <dsp:spPr>
        <a:xfrm>
          <a:off x="4794377" y="1429575"/>
          <a:ext cx="377142" cy="91440"/>
        </a:xfrm>
        <a:custGeom>
          <a:avLst/>
          <a:gdLst/>
          <a:ahLst/>
          <a:cxnLst/>
          <a:rect l="0" t="0" r="0" b="0"/>
          <a:pathLst>
            <a:path>
              <a:moveTo>
                <a:pt x="0" y="45720"/>
              </a:moveTo>
              <a:lnTo>
                <a:pt x="377142" y="45720"/>
              </a:lnTo>
            </a:path>
          </a:pathLst>
        </a:custGeom>
        <a:noFill/>
        <a:ln w="12700" cap="flat" cmpd="sng" algn="ctr">
          <a:solidFill>
            <a:srgbClr val="31859C"/>
          </a:solidFill>
          <a:prstDash val="solid"/>
          <a:miter lim="800000"/>
        </a:ln>
        <a:effectLst/>
      </dsp:spPr>
      <dsp:style>
        <a:lnRef idx="2">
          <a:scrgbClr r="0" g="0" b="0"/>
        </a:lnRef>
        <a:fillRef idx="0">
          <a:scrgbClr r="0" g="0" b="0"/>
        </a:fillRef>
        <a:effectRef idx="0">
          <a:scrgbClr r="0" g="0" b="0"/>
        </a:effectRef>
        <a:fontRef idx="minor"/>
      </dsp:style>
    </dsp:sp>
    <dsp:sp modelId="{4859B299-E4BE-414D-8D47-607B8F6CEF48}">
      <dsp:nvSpPr>
        <dsp:cNvPr id="0" name=""/>
        <dsp:cNvSpPr/>
      </dsp:nvSpPr>
      <dsp:spPr>
        <a:xfrm>
          <a:off x="2531520" y="1475295"/>
          <a:ext cx="377142" cy="996389"/>
        </a:xfrm>
        <a:custGeom>
          <a:avLst/>
          <a:gdLst/>
          <a:ahLst/>
          <a:cxnLst/>
          <a:rect l="0" t="0" r="0" b="0"/>
          <a:pathLst>
            <a:path>
              <a:moveTo>
                <a:pt x="0" y="996389"/>
              </a:moveTo>
              <a:lnTo>
                <a:pt x="188571" y="996389"/>
              </a:lnTo>
              <a:lnTo>
                <a:pt x="188571" y="0"/>
              </a:lnTo>
              <a:lnTo>
                <a:pt x="377142" y="0"/>
              </a:lnTo>
            </a:path>
          </a:pathLst>
        </a:custGeom>
        <a:noFill/>
        <a:ln w="12700" cap="flat" cmpd="sng" algn="ctr">
          <a:solidFill>
            <a:srgbClr val="8C3D88"/>
          </a:solidFill>
          <a:prstDash val="solid"/>
          <a:miter lim="800000"/>
        </a:ln>
        <a:effectLst/>
      </dsp:spPr>
      <dsp:style>
        <a:lnRef idx="2">
          <a:scrgbClr r="0" g="0" b="0"/>
        </a:lnRef>
        <a:fillRef idx="0">
          <a:scrgbClr r="0" g="0" b="0"/>
        </a:fillRef>
        <a:effectRef idx="0">
          <a:scrgbClr r="0" g="0" b="0"/>
        </a:effectRef>
        <a:fontRef idx="minor"/>
      </dsp:style>
    </dsp:sp>
    <dsp:sp modelId="{55D22633-5A86-4AAA-A6EA-DFE104E1731D}">
      <dsp:nvSpPr>
        <dsp:cNvPr id="0" name=""/>
        <dsp:cNvSpPr/>
      </dsp:nvSpPr>
      <dsp:spPr>
        <a:xfrm>
          <a:off x="4794377" y="380689"/>
          <a:ext cx="377142" cy="91440"/>
        </a:xfrm>
        <a:custGeom>
          <a:avLst/>
          <a:gdLst/>
          <a:ahLst/>
          <a:cxnLst/>
          <a:rect l="0" t="0" r="0" b="0"/>
          <a:pathLst>
            <a:path>
              <a:moveTo>
                <a:pt x="0" y="45720"/>
              </a:moveTo>
              <a:lnTo>
                <a:pt x="377142" y="45720"/>
              </a:lnTo>
            </a:path>
          </a:pathLst>
        </a:custGeom>
        <a:noFill/>
        <a:ln w="12700" cap="flat" cmpd="sng" algn="ctr">
          <a:solidFill>
            <a:srgbClr val="31859C"/>
          </a:solidFill>
          <a:prstDash val="solid"/>
          <a:miter lim="800000"/>
        </a:ln>
        <a:effectLst/>
      </dsp:spPr>
      <dsp:style>
        <a:lnRef idx="2">
          <a:scrgbClr r="0" g="0" b="0"/>
        </a:lnRef>
        <a:fillRef idx="0">
          <a:scrgbClr r="0" g="0" b="0"/>
        </a:fillRef>
        <a:effectRef idx="0">
          <a:scrgbClr r="0" g="0" b="0"/>
        </a:effectRef>
        <a:fontRef idx="minor"/>
      </dsp:style>
    </dsp:sp>
    <dsp:sp modelId="{3C2006F7-B931-458E-A3E1-7C8A030C05D4}">
      <dsp:nvSpPr>
        <dsp:cNvPr id="0" name=""/>
        <dsp:cNvSpPr/>
      </dsp:nvSpPr>
      <dsp:spPr>
        <a:xfrm>
          <a:off x="2531520" y="426409"/>
          <a:ext cx="377142" cy="2045275"/>
        </a:xfrm>
        <a:custGeom>
          <a:avLst/>
          <a:gdLst/>
          <a:ahLst/>
          <a:cxnLst/>
          <a:rect l="0" t="0" r="0" b="0"/>
          <a:pathLst>
            <a:path>
              <a:moveTo>
                <a:pt x="0" y="2045275"/>
              </a:moveTo>
              <a:lnTo>
                <a:pt x="188571" y="2045275"/>
              </a:lnTo>
              <a:lnTo>
                <a:pt x="188571" y="0"/>
              </a:lnTo>
              <a:lnTo>
                <a:pt x="377142" y="0"/>
              </a:lnTo>
            </a:path>
          </a:pathLst>
        </a:custGeom>
        <a:noFill/>
        <a:ln w="12700" cap="flat" cmpd="sng" algn="ctr">
          <a:solidFill>
            <a:srgbClr val="8C3D88"/>
          </a:solidFill>
          <a:prstDash val="solid"/>
          <a:miter lim="800000"/>
        </a:ln>
        <a:effectLst/>
      </dsp:spPr>
      <dsp:style>
        <a:lnRef idx="2">
          <a:scrgbClr r="0" g="0" b="0"/>
        </a:lnRef>
        <a:fillRef idx="0">
          <a:scrgbClr r="0" g="0" b="0"/>
        </a:fillRef>
        <a:effectRef idx="0">
          <a:scrgbClr r="0" g="0" b="0"/>
        </a:effectRef>
        <a:fontRef idx="minor"/>
      </dsp:style>
    </dsp:sp>
    <dsp:sp modelId="{D5C79EC4-25ED-4E97-B060-14EE14A267A2}">
      <dsp:nvSpPr>
        <dsp:cNvPr id="0" name=""/>
        <dsp:cNvSpPr/>
      </dsp:nvSpPr>
      <dsp:spPr>
        <a:xfrm>
          <a:off x="645805" y="2184114"/>
          <a:ext cx="1885714" cy="575142"/>
        </a:xfrm>
        <a:prstGeom prst="rect">
          <a:avLst/>
        </a:prstGeom>
        <a:solidFill>
          <a:srgbClr val="C05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kern="1200" dirty="0" smtClean="0"/>
            <a:t>SIE</a:t>
          </a:r>
          <a:endParaRPr lang="es-MX" sz="2000" kern="1200" dirty="0"/>
        </a:p>
      </dsp:txBody>
      <dsp:txXfrm>
        <a:off x="645805" y="2184114"/>
        <a:ext cx="1885714" cy="575142"/>
      </dsp:txXfrm>
    </dsp:sp>
    <dsp:sp modelId="{FE1AD35D-E790-4DEB-BBB2-6A421949806C}">
      <dsp:nvSpPr>
        <dsp:cNvPr id="0" name=""/>
        <dsp:cNvSpPr/>
      </dsp:nvSpPr>
      <dsp:spPr>
        <a:xfrm>
          <a:off x="2908663" y="138838"/>
          <a:ext cx="1885714" cy="575142"/>
        </a:xfrm>
        <a:prstGeom prst="rect">
          <a:avLst/>
        </a:prstGeom>
        <a:solidFill>
          <a:srgbClr val="8C3D8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Perfil de Riesgo</a:t>
          </a:r>
          <a:endParaRPr lang="es-MX" sz="1400" kern="1200" dirty="0"/>
        </a:p>
      </dsp:txBody>
      <dsp:txXfrm>
        <a:off x="2908663" y="138838"/>
        <a:ext cx="1885714" cy="575142"/>
      </dsp:txXfrm>
    </dsp:sp>
    <dsp:sp modelId="{D7EF1006-3068-4F54-AE05-71E7250A2157}">
      <dsp:nvSpPr>
        <dsp:cNvPr id="0" name=""/>
        <dsp:cNvSpPr/>
      </dsp:nvSpPr>
      <dsp:spPr>
        <a:xfrm>
          <a:off x="5171520" y="2325"/>
          <a:ext cx="2334533" cy="848169"/>
        </a:xfrm>
        <a:prstGeom prst="rect">
          <a:avLst/>
        </a:prstGeom>
        <a:solidFill>
          <a:srgbClr val="3185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108000" rIns="108000" bIns="108000" numCol="1" spcCol="1270" anchor="ctr" anchorCtr="0">
          <a:noAutofit/>
        </a:bodyPr>
        <a:lstStyle/>
        <a:p>
          <a:pPr lvl="0" algn="just" defTabSz="488950">
            <a:lnSpc>
              <a:spcPct val="90000"/>
            </a:lnSpc>
            <a:spcBef>
              <a:spcPct val="0"/>
            </a:spcBef>
            <a:spcAft>
              <a:spcPct val="35000"/>
            </a:spcAft>
          </a:pPr>
          <a:r>
            <a:rPr lang="es-MX" sz="1100" kern="1200" dirty="0" smtClean="0"/>
            <a:t>Detalle de la determinación de etapas y perfil de riesgo considerando la evaluación de cada uno de los elementos de evaluación de cada pilar</a:t>
          </a:r>
          <a:endParaRPr lang="es-MX" sz="1100" kern="1200" dirty="0"/>
        </a:p>
      </dsp:txBody>
      <dsp:txXfrm>
        <a:off x="5171520" y="2325"/>
        <a:ext cx="2334533" cy="848169"/>
      </dsp:txXfrm>
    </dsp:sp>
    <dsp:sp modelId="{2F4D26DA-7AF7-4602-A8A3-CAD34BD5DE35}">
      <dsp:nvSpPr>
        <dsp:cNvPr id="0" name=""/>
        <dsp:cNvSpPr/>
      </dsp:nvSpPr>
      <dsp:spPr>
        <a:xfrm>
          <a:off x="2908663" y="1187724"/>
          <a:ext cx="1885714" cy="575142"/>
        </a:xfrm>
        <a:prstGeom prst="rect">
          <a:avLst/>
        </a:prstGeom>
        <a:solidFill>
          <a:srgbClr val="8C3D8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Estados Financieros</a:t>
          </a:r>
          <a:endParaRPr lang="es-MX" sz="1400" kern="1200" dirty="0"/>
        </a:p>
      </dsp:txBody>
      <dsp:txXfrm>
        <a:off x="2908663" y="1187724"/>
        <a:ext cx="1885714" cy="575142"/>
      </dsp:txXfrm>
    </dsp:sp>
    <dsp:sp modelId="{FB9E897A-399A-40FF-8FCC-964E8FDBEB54}">
      <dsp:nvSpPr>
        <dsp:cNvPr id="0" name=""/>
        <dsp:cNvSpPr/>
      </dsp:nvSpPr>
      <dsp:spPr>
        <a:xfrm>
          <a:off x="5171520" y="1086208"/>
          <a:ext cx="2334533" cy="778174"/>
        </a:xfrm>
        <a:prstGeom prst="rect">
          <a:avLst/>
        </a:prstGeom>
        <a:solidFill>
          <a:srgbClr val="3185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108000" rIns="108000" bIns="108000" numCol="1" spcCol="1270" anchor="ctr" anchorCtr="0">
          <a:noAutofit/>
        </a:bodyPr>
        <a:lstStyle/>
        <a:p>
          <a:pPr lvl="0" algn="just" defTabSz="488950">
            <a:lnSpc>
              <a:spcPct val="90000"/>
            </a:lnSpc>
            <a:spcBef>
              <a:spcPct val="0"/>
            </a:spcBef>
            <a:spcAft>
              <a:spcPct val="35000"/>
            </a:spcAft>
          </a:pPr>
          <a:r>
            <a:rPr lang="es-MX" sz="1100" kern="1200" dirty="0" smtClean="0"/>
            <a:t>Información financiera referente al balance general, estado de resultados y bases de segundo nivel</a:t>
          </a:r>
          <a:endParaRPr lang="es-MX" sz="1100" kern="1200" dirty="0"/>
        </a:p>
      </dsp:txBody>
      <dsp:txXfrm>
        <a:off x="5171520" y="1086208"/>
        <a:ext cx="2334533" cy="778174"/>
      </dsp:txXfrm>
    </dsp:sp>
    <dsp:sp modelId="{81A77F74-65FA-40CC-8B97-26A07BEC82D4}">
      <dsp:nvSpPr>
        <dsp:cNvPr id="0" name=""/>
        <dsp:cNvSpPr/>
      </dsp:nvSpPr>
      <dsp:spPr>
        <a:xfrm>
          <a:off x="2908663" y="2201612"/>
          <a:ext cx="1885714" cy="575142"/>
        </a:xfrm>
        <a:prstGeom prst="rect">
          <a:avLst/>
        </a:prstGeom>
        <a:solidFill>
          <a:srgbClr val="8C3D8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Matriz de Gobierno Corporativo</a:t>
          </a:r>
          <a:endParaRPr lang="es-MX" sz="1400" kern="1200" dirty="0"/>
        </a:p>
      </dsp:txBody>
      <dsp:txXfrm>
        <a:off x="2908663" y="2201612"/>
        <a:ext cx="1885714" cy="575142"/>
      </dsp:txXfrm>
    </dsp:sp>
    <dsp:sp modelId="{BD2A3360-A45E-4238-90AE-2842373BF081}">
      <dsp:nvSpPr>
        <dsp:cNvPr id="0" name=""/>
        <dsp:cNvSpPr/>
      </dsp:nvSpPr>
      <dsp:spPr>
        <a:xfrm>
          <a:off x="5171520" y="2100097"/>
          <a:ext cx="2334533" cy="778174"/>
        </a:xfrm>
        <a:prstGeom prst="rect">
          <a:avLst/>
        </a:prstGeom>
        <a:solidFill>
          <a:srgbClr val="3185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108000" rIns="108000" bIns="108000" numCol="1" spcCol="1270" anchor="ctr" anchorCtr="0">
          <a:noAutofit/>
        </a:bodyPr>
        <a:lstStyle/>
        <a:p>
          <a:pPr lvl="0" algn="just" defTabSz="488950">
            <a:lnSpc>
              <a:spcPct val="90000"/>
            </a:lnSpc>
            <a:spcBef>
              <a:spcPct val="0"/>
            </a:spcBef>
            <a:spcAft>
              <a:spcPct val="35000"/>
            </a:spcAft>
          </a:pPr>
          <a:r>
            <a:rPr lang="es-MX" sz="1100" kern="1200" dirty="0" smtClean="0"/>
            <a:t>Captura de la evaluación de los principios de gobierno corporativo, así como la justificación de la misma</a:t>
          </a:r>
          <a:endParaRPr lang="es-MX" sz="1100" kern="1200" dirty="0"/>
        </a:p>
      </dsp:txBody>
      <dsp:txXfrm>
        <a:off x="5171520" y="2100097"/>
        <a:ext cx="2334533" cy="778174"/>
      </dsp:txXfrm>
    </dsp:sp>
    <dsp:sp modelId="{96FFB5B6-6086-4309-A645-574D8564DC82}">
      <dsp:nvSpPr>
        <dsp:cNvPr id="0" name=""/>
        <dsp:cNvSpPr/>
      </dsp:nvSpPr>
      <dsp:spPr>
        <a:xfrm>
          <a:off x="2908663" y="3215501"/>
          <a:ext cx="1885714" cy="575142"/>
        </a:xfrm>
        <a:prstGeom prst="rect">
          <a:avLst/>
        </a:prstGeom>
        <a:solidFill>
          <a:srgbClr val="8C3D8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Ficha Técnica</a:t>
          </a:r>
          <a:endParaRPr lang="es-MX" sz="1400" kern="1200" dirty="0"/>
        </a:p>
      </dsp:txBody>
      <dsp:txXfrm>
        <a:off x="2908663" y="3215501"/>
        <a:ext cx="1885714" cy="575142"/>
      </dsp:txXfrm>
    </dsp:sp>
    <dsp:sp modelId="{1E47167E-F18A-44BA-A964-0C254A6DAC00}">
      <dsp:nvSpPr>
        <dsp:cNvPr id="0" name=""/>
        <dsp:cNvSpPr/>
      </dsp:nvSpPr>
      <dsp:spPr>
        <a:xfrm>
          <a:off x="5171520" y="3113985"/>
          <a:ext cx="2334533" cy="778174"/>
        </a:xfrm>
        <a:prstGeom prst="rect">
          <a:avLst/>
        </a:prstGeom>
        <a:solidFill>
          <a:srgbClr val="3185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108000" rIns="108000" bIns="108000" numCol="1" spcCol="1270" anchor="ctr" anchorCtr="0">
          <a:noAutofit/>
        </a:bodyPr>
        <a:lstStyle/>
        <a:p>
          <a:pPr lvl="0" algn="just" defTabSz="488950">
            <a:lnSpc>
              <a:spcPct val="90000"/>
            </a:lnSpc>
            <a:spcBef>
              <a:spcPct val="0"/>
            </a:spcBef>
            <a:spcAft>
              <a:spcPct val="35000"/>
            </a:spcAft>
          </a:pPr>
          <a:r>
            <a:rPr lang="es-MX" sz="1100" kern="1200" dirty="0" smtClean="0"/>
            <a:t>Información técnica para el análisis de las Instituciones, con base en los reportes regulatorios y anexos señalados en la CUSF</a:t>
          </a:r>
          <a:endParaRPr lang="es-MX" sz="1100" kern="1200" dirty="0"/>
        </a:p>
      </dsp:txBody>
      <dsp:txXfrm>
        <a:off x="5171520" y="3113985"/>
        <a:ext cx="2334533" cy="778174"/>
      </dsp:txXfrm>
    </dsp:sp>
    <dsp:sp modelId="{822E4043-90A1-4D3D-A576-49AF1C53855D}">
      <dsp:nvSpPr>
        <dsp:cNvPr id="0" name=""/>
        <dsp:cNvSpPr/>
      </dsp:nvSpPr>
      <dsp:spPr>
        <a:xfrm>
          <a:off x="2908663" y="4229390"/>
          <a:ext cx="1885714" cy="575142"/>
        </a:xfrm>
        <a:prstGeom prst="rect">
          <a:avLst/>
        </a:prstGeom>
        <a:solidFill>
          <a:srgbClr val="8C3D8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Informe Global </a:t>
          </a:r>
        </a:p>
        <a:p>
          <a:pPr lvl="0" algn="ctr" defTabSz="622300">
            <a:lnSpc>
              <a:spcPct val="90000"/>
            </a:lnSpc>
            <a:spcBef>
              <a:spcPct val="0"/>
            </a:spcBef>
            <a:spcAft>
              <a:spcPct val="35000"/>
            </a:spcAft>
          </a:pPr>
          <a:r>
            <a:rPr lang="es-MX" sz="1400" kern="1200" dirty="0" smtClean="0"/>
            <a:t>de Supervisión</a:t>
          </a:r>
          <a:endParaRPr lang="es-MX" sz="1400" kern="1200" dirty="0"/>
        </a:p>
      </dsp:txBody>
      <dsp:txXfrm>
        <a:off x="2908663" y="4229390"/>
        <a:ext cx="1885714" cy="575142"/>
      </dsp:txXfrm>
    </dsp:sp>
    <dsp:sp modelId="{8F5C571E-404B-427F-829C-F3914AB1B268}">
      <dsp:nvSpPr>
        <dsp:cNvPr id="0" name=""/>
        <dsp:cNvSpPr/>
      </dsp:nvSpPr>
      <dsp:spPr>
        <a:xfrm>
          <a:off x="5171520" y="4127874"/>
          <a:ext cx="2334533" cy="778174"/>
        </a:xfrm>
        <a:prstGeom prst="rect">
          <a:avLst/>
        </a:prstGeom>
        <a:solidFill>
          <a:srgbClr val="3185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108000" rIns="108000" bIns="108000" numCol="1" spcCol="1270" anchor="ctr" anchorCtr="0">
          <a:noAutofit/>
        </a:bodyPr>
        <a:lstStyle/>
        <a:p>
          <a:pPr lvl="0" algn="just" defTabSz="488950">
            <a:lnSpc>
              <a:spcPct val="90000"/>
            </a:lnSpc>
            <a:spcBef>
              <a:spcPct val="0"/>
            </a:spcBef>
            <a:spcAft>
              <a:spcPct val="35000"/>
            </a:spcAft>
          </a:pPr>
          <a:r>
            <a:rPr lang="es-MX" sz="1100" kern="1200" dirty="0" smtClean="0"/>
            <a:t>Análisis integral de la Institución con base en los elementos de evaluación de cada Pilar </a:t>
          </a:r>
          <a:endParaRPr lang="es-MX" sz="1100" kern="1200" dirty="0"/>
        </a:p>
      </dsp:txBody>
      <dsp:txXfrm>
        <a:off x="5171520" y="4127874"/>
        <a:ext cx="2334533" cy="778174"/>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78308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87995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732418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ítulo y objetos">
    <p:bg>
      <p:bgPr>
        <a:gradFill>
          <a:gsLst>
            <a:gs pos="0">
              <a:schemeClr val="bg2"/>
            </a:gs>
            <a:gs pos="74000">
              <a:schemeClr val="bg2"/>
            </a:gs>
            <a:gs pos="83000">
              <a:schemeClr val="bg2"/>
            </a:gs>
            <a:gs pos="100000">
              <a:schemeClr val="bg2"/>
            </a:gs>
          </a:gsLst>
          <a:path path="circle">
            <a:fillToRect l="100000" t="100000"/>
          </a:path>
        </a:gradFill>
        <a:effectLst/>
      </p:bgPr>
    </p:bg>
    <p:spTree>
      <p:nvGrpSpPr>
        <p:cNvPr id="1" name=""/>
        <p:cNvGrpSpPr/>
        <p:nvPr/>
      </p:nvGrpSpPr>
      <p:grpSpPr>
        <a:xfrm>
          <a:off x="0" y="0"/>
          <a:ext cx="0" cy="0"/>
          <a:chOff x="0" y="0"/>
          <a:chExt cx="0" cy="0"/>
        </a:xfrm>
      </p:grpSpPr>
      <p:sp>
        <p:nvSpPr>
          <p:cNvPr id="7" name="Rectángulo 6"/>
          <p:cNvSpPr/>
          <p:nvPr userDrawn="1"/>
        </p:nvSpPr>
        <p:spPr>
          <a:xfrm>
            <a:off x="0" y="-1"/>
            <a:ext cx="9144000" cy="3886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00" dirty="0">
              <a:solidFill>
                <a:prstClr val="white"/>
              </a:solidFill>
            </a:endParaRPr>
          </a:p>
        </p:txBody>
      </p:sp>
      <p:sp>
        <p:nvSpPr>
          <p:cNvPr id="8" name="Rectángulo 7"/>
          <p:cNvSpPr/>
          <p:nvPr userDrawn="1"/>
        </p:nvSpPr>
        <p:spPr>
          <a:xfrm>
            <a:off x="0" y="6469384"/>
            <a:ext cx="9144000" cy="388619"/>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217"/>
            <a:r>
              <a:rPr lang="en-US" sz="800" dirty="0">
                <a:solidFill>
                  <a:srgbClr val="FFFFFF"/>
                </a:solidFill>
              </a:rPr>
              <a:t>XXVIII CONGRESO NACIONAL DE ACTUARIOS, AMA</a:t>
            </a:r>
            <a:endParaRPr lang="en-US" sz="133" b="1" dirty="0">
              <a:solidFill>
                <a:srgbClr val="FFFFFF"/>
              </a:solidFill>
            </a:endParaRPr>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1563" y="6486314"/>
            <a:ext cx="1596636" cy="346284"/>
          </a:xfrm>
          <a:prstGeom prst="rect">
            <a:avLst/>
          </a:prstGeom>
        </p:spPr>
      </p:pic>
    </p:spTree>
    <p:extLst>
      <p:ext uri="{BB962C8B-B14F-4D97-AF65-F5344CB8AC3E}">
        <p14:creationId xmlns:p14="http://schemas.microsoft.com/office/powerpoint/2010/main" val="1939273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09839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ítulo y objetos">
    <p:bg>
      <p:bgPr>
        <a:gradFill>
          <a:gsLst>
            <a:gs pos="0">
              <a:schemeClr val="bg2"/>
            </a:gs>
            <a:gs pos="74000">
              <a:schemeClr val="bg2"/>
            </a:gs>
            <a:gs pos="83000">
              <a:schemeClr val="bg2"/>
            </a:gs>
            <a:gs pos="100000">
              <a:schemeClr val="bg2"/>
            </a:gs>
          </a:gsLst>
          <a:path path="circle">
            <a:fillToRect l="100000" t="100000"/>
          </a:path>
        </a:gradFill>
        <a:effectLst/>
      </p:bgPr>
    </p:bg>
    <p:spTree>
      <p:nvGrpSpPr>
        <p:cNvPr id="1" name=""/>
        <p:cNvGrpSpPr/>
        <p:nvPr/>
      </p:nvGrpSpPr>
      <p:grpSpPr>
        <a:xfrm>
          <a:off x="0" y="0"/>
          <a:ext cx="0" cy="0"/>
          <a:chOff x="0" y="0"/>
          <a:chExt cx="0" cy="0"/>
        </a:xfrm>
      </p:grpSpPr>
      <p:sp>
        <p:nvSpPr>
          <p:cNvPr id="7" name="Rectángulo 6"/>
          <p:cNvSpPr/>
          <p:nvPr userDrawn="1"/>
        </p:nvSpPr>
        <p:spPr>
          <a:xfrm>
            <a:off x="0" y="-1"/>
            <a:ext cx="9144000" cy="3886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8" name="Rectángulo 7"/>
          <p:cNvSpPr/>
          <p:nvPr userDrawn="1"/>
        </p:nvSpPr>
        <p:spPr>
          <a:xfrm>
            <a:off x="0" y="6469380"/>
            <a:ext cx="9144000" cy="388619"/>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240"/>
            <a:endParaRPr lang="en-US" sz="100" b="1" dirty="0">
              <a:solidFill>
                <a:srgbClr val="FFFFFF"/>
              </a:solidFill>
            </a:endParaRPr>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11193" y="6539594"/>
            <a:ext cx="1129034" cy="246530"/>
          </a:xfrm>
          <a:prstGeom prst="rect">
            <a:avLst/>
          </a:prstGeom>
        </p:spPr>
      </p:pic>
    </p:spTree>
    <p:extLst>
      <p:ext uri="{BB962C8B-B14F-4D97-AF65-F5344CB8AC3E}">
        <p14:creationId xmlns:p14="http://schemas.microsoft.com/office/powerpoint/2010/main" val="6776408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45532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9241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67773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37242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01503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700932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065863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029719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8675398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86781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743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01229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2922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3827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81343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5529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282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060509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CBEB9-30DC-46DF-ADC5-DAD273353648}" type="datetimeFigureOut">
              <a:rPr lang="es-MX" smtClean="0">
                <a:solidFill>
                  <a:prstClr val="black">
                    <a:tint val="75000"/>
                  </a:prstClr>
                </a:solidFill>
              </a:rPr>
              <a:pPr/>
              <a:t>23/11/2017</a:t>
            </a:fld>
            <a:endParaRPr lang="es-MX">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10518-8F56-4419-AB47-7C229C33EC55}"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318452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8622"/>
            <a:ext cx="9144000" cy="6080761"/>
          </a:xfrm>
          <a:prstGeom prst="rect">
            <a:avLst/>
          </a:prstGeom>
        </p:spPr>
      </p:pic>
      <p:grpSp>
        <p:nvGrpSpPr>
          <p:cNvPr id="2" name="Grupo 1"/>
          <p:cNvGrpSpPr/>
          <p:nvPr/>
        </p:nvGrpSpPr>
        <p:grpSpPr>
          <a:xfrm>
            <a:off x="0" y="1483585"/>
            <a:ext cx="9145335" cy="1556927"/>
            <a:chOff x="0" y="915819"/>
            <a:chExt cx="9145335" cy="1556927"/>
          </a:xfrm>
        </p:grpSpPr>
        <p:sp>
          <p:nvSpPr>
            <p:cNvPr id="5" name="Rectangle 2"/>
            <p:cNvSpPr/>
            <p:nvPr/>
          </p:nvSpPr>
          <p:spPr>
            <a:xfrm>
              <a:off x="0" y="915819"/>
              <a:ext cx="9144000" cy="1556927"/>
            </a:xfrm>
            <a:prstGeom prst="rect">
              <a:avLst/>
            </a:prstGeom>
            <a:gradFill flip="none" rotWithShape="1">
              <a:gsLst>
                <a:gs pos="0">
                  <a:srgbClr val="000000">
                    <a:lumMod val="95000"/>
                    <a:lumOff val="5000"/>
                  </a:srgbClr>
                </a:gs>
                <a:gs pos="100000">
                  <a:srgbClr val="000000">
                    <a:lumMod val="95000"/>
                    <a:lumOff val="5000"/>
                    <a:alpha val="0"/>
                  </a:srgbClr>
                </a:gs>
              </a:gsLst>
              <a:lin ang="0" scaled="0"/>
              <a:tileRect/>
            </a:gradFill>
            <a:ln w="25400" cap="flat" cmpd="sng" algn="ctr">
              <a:noFill/>
              <a:prstDash val="solid"/>
            </a:ln>
            <a:effectLst/>
          </p:spPr>
          <p:txBody>
            <a:bodyPr rtlCol="0" anchor="ctr"/>
            <a:lstStyle/>
            <a:p>
              <a:pPr algn="ctr" defTabSz="914104">
                <a:defRPr/>
              </a:pPr>
              <a:endParaRPr lang="en-US" sz="1799" kern="0" dirty="0">
                <a:solidFill>
                  <a:prstClr val="white"/>
                </a:solidFill>
              </a:endParaRPr>
            </a:p>
          </p:txBody>
        </p:sp>
        <p:sp>
          <p:nvSpPr>
            <p:cNvPr id="6" name="Rectangle 1"/>
            <p:cNvSpPr/>
            <p:nvPr/>
          </p:nvSpPr>
          <p:spPr>
            <a:xfrm>
              <a:off x="13100" y="1155673"/>
              <a:ext cx="9132235" cy="1077218"/>
            </a:xfrm>
            <a:prstGeom prst="rect">
              <a:avLst/>
            </a:prstGeom>
          </p:spPr>
          <p:txBody>
            <a:bodyPr wrap="square">
              <a:spAutoFit/>
            </a:bodyPr>
            <a:lstStyle/>
            <a:p>
              <a:pPr algn="just" defTabSz="914104">
                <a:defRPr/>
              </a:pPr>
              <a:r>
                <a:rPr lang="es-MX" sz="3200" b="1" kern="0" cap="all" dirty="0" smtClean="0">
                  <a:solidFill>
                    <a:prstClr val="white"/>
                  </a:solidFill>
                  <a:effectLst>
                    <a:outerShdw blurRad="38100" dist="38100" dir="2700000" algn="tl">
                      <a:srgbClr val="000000">
                        <a:alpha val="43137"/>
                      </a:srgbClr>
                    </a:outerShdw>
                  </a:effectLst>
                  <a:cs typeface="Arial" pitchFamily="34" charset="0"/>
                </a:rPr>
                <a:t>Modelos </a:t>
              </a:r>
              <a:r>
                <a:rPr lang="es-MX" sz="3200" b="1" kern="0" cap="all" dirty="0">
                  <a:solidFill>
                    <a:prstClr val="white"/>
                  </a:solidFill>
                  <a:effectLst>
                    <a:outerShdw blurRad="38100" dist="38100" dir="2700000" algn="tl">
                      <a:srgbClr val="000000">
                        <a:alpha val="43137"/>
                      </a:srgbClr>
                    </a:outerShdw>
                  </a:effectLst>
                  <a:cs typeface="Arial" pitchFamily="34" charset="0"/>
                </a:rPr>
                <a:t>de supervisión basada en riesgo: desafíos para su implementación.</a:t>
              </a:r>
              <a:endParaRPr lang="en-US" sz="3200" b="1" kern="0" cap="all" dirty="0">
                <a:solidFill>
                  <a:prstClr val="white"/>
                </a:solidFill>
                <a:effectLst>
                  <a:outerShdw blurRad="38100" dist="38100" dir="2700000" algn="tl">
                    <a:srgbClr val="000000">
                      <a:alpha val="43137"/>
                    </a:srgbClr>
                  </a:outerShdw>
                </a:effectLst>
                <a:cs typeface="Arial" pitchFamily="34" charset="0"/>
              </a:endParaRPr>
            </a:p>
          </p:txBody>
        </p:sp>
      </p:grpSp>
      <p:sp>
        <p:nvSpPr>
          <p:cNvPr id="7" name="Rectángulo 6"/>
          <p:cNvSpPr/>
          <p:nvPr/>
        </p:nvSpPr>
        <p:spPr>
          <a:xfrm>
            <a:off x="0" y="1"/>
            <a:ext cx="9144000" cy="3886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8" name="Rectángulo 7"/>
          <p:cNvSpPr/>
          <p:nvPr/>
        </p:nvSpPr>
        <p:spPr>
          <a:xfrm>
            <a:off x="0" y="6469382"/>
            <a:ext cx="9144000" cy="3886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pic>
        <p:nvPicPr>
          <p:cNvPr id="13" name="Imagen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1015" y="428041"/>
            <a:ext cx="1818960" cy="435199"/>
          </a:xfrm>
          <a:prstGeom prst="rect">
            <a:avLst/>
          </a:prstGeom>
        </p:spPr>
      </p:pic>
      <p:sp>
        <p:nvSpPr>
          <p:cNvPr id="17" name="Rectangle 3"/>
          <p:cNvSpPr/>
          <p:nvPr/>
        </p:nvSpPr>
        <p:spPr>
          <a:xfrm>
            <a:off x="3073400" y="5215467"/>
            <a:ext cx="6070600" cy="1253914"/>
          </a:xfrm>
          <a:prstGeom prst="rect">
            <a:avLst/>
          </a:prstGeom>
          <a:solidFill>
            <a:schemeClr val="tx2">
              <a:alpha val="65000"/>
            </a:schemeClr>
          </a:solidFill>
          <a:ln w="25400" cap="flat" cmpd="sng" algn="ctr">
            <a:noFill/>
            <a:prstDash val="solid"/>
          </a:ln>
          <a:effectLst/>
        </p:spPr>
        <p:txBody>
          <a:bodyPr rtlCol="0" anchor="ctr"/>
          <a:lstStyle/>
          <a:p>
            <a:pPr defTabSz="914104">
              <a:defRPr/>
            </a:pPr>
            <a:endParaRPr lang="en-US" sz="1799" kern="0" dirty="0">
              <a:solidFill>
                <a:prstClr val="white"/>
              </a:solidFill>
            </a:endParaRPr>
          </a:p>
        </p:txBody>
      </p:sp>
      <p:sp>
        <p:nvSpPr>
          <p:cNvPr id="15" name="CuadroTexto 14"/>
          <p:cNvSpPr txBox="1"/>
          <p:nvPr/>
        </p:nvSpPr>
        <p:spPr>
          <a:xfrm>
            <a:off x="3073400" y="5792514"/>
            <a:ext cx="6073272" cy="923330"/>
          </a:xfrm>
          <a:prstGeom prst="rect">
            <a:avLst/>
          </a:prstGeom>
          <a:noFill/>
        </p:spPr>
        <p:txBody>
          <a:bodyPr wrap="square" rtlCol="0">
            <a:spAutoFit/>
          </a:bodyPr>
          <a:lstStyle/>
          <a:p>
            <a:pPr algn="r"/>
            <a:r>
              <a:rPr lang="es-MX" b="1" dirty="0" smtClean="0">
                <a:solidFill>
                  <a:prstClr val="white"/>
                </a:solidFill>
              </a:rPr>
              <a:t>Seminario Regional sobre Capacitación de Supervisores de Seguros de Latinoamérica ASSAL-IAIS</a:t>
            </a:r>
            <a:r>
              <a:rPr lang="es-MX" b="1" dirty="0">
                <a:solidFill>
                  <a:prstClr val="white"/>
                </a:solidFill>
              </a:rPr>
              <a:t/>
            </a:r>
            <a:br>
              <a:rPr lang="es-MX" b="1" dirty="0">
                <a:solidFill>
                  <a:prstClr val="white"/>
                </a:solidFill>
              </a:rPr>
            </a:br>
            <a:endParaRPr lang="es-MX" b="1" dirty="0">
              <a:solidFill>
                <a:prstClr val="white"/>
              </a:solidFill>
            </a:endParaRPr>
          </a:p>
        </p:txBody>
      </p:sp>
      <p:sp>
        <p:nvSpPr>
          <p:cNvPr id="14" name="CuadroTexto 13"/>
          <p:cNvSpPr txBox="1"/>
          <p:nvPr/>
        </p:nvSpPr>
        <p:spPr>
          <a:xfrm>
            <a:off x="3070728" y="5215466"/>
            <a:ext cx="2720064" cy="369332"/>
          </a:xfrm>
          <a:prstGeom prst="rect">
            <a:avLst/>
          </a:prstGeom>
          <a:noFill/>
        </p:spPr>
        <p:txBody>
          <a:bodyPr wrap="square" rtlCol="0">
            <a:spAutoFit/>
          </a:bodyPr>
          <a:lstStyle/>
          <a:p>
            <a:r>
              <a:rPr lang="es-MX" b="1" dirty="0">
                <a:solidFill>
                  <a:prstClr val="white"/>
                </a:solidFill>
              </a:rPr>
              <a:t>Gerardo Lozano De León</a:t>
            </a:r>
          </a:p>
        </p:txBody>
      </p:sp>
    </p:spTree>
    <p:extLst>
      <p:ext uri="{BB962C8B-B14F-4D97-AF65-F5344CB8AC3E}">
        <p14:creationId xmlns:p14="http://schemas.microsoft.com/office/powerpoint/2010/main" val="3506148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716187" y="439004"/>
            <a:ext cx="5711626" cy="5984495"/>
          </a:xfrm>
          <a:prstGeom prst="rect">
            <a:avLst/>
          </a:prstGeom>
        </p:spPr>
      </p:pic>
      <p:sp>
        <p:nvSpPr>
          <p:cNvPr id="5" name="CuadroTexto 4"/>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2903123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792128" y="1739181"/>
            <a:ext cx="5569527" cy="769441"/>
          </a:xfrm>
          <a:prstGeom prst="rect">
            <a:avLst/>
          </a:prstGeom>
          <a:noFill/>
        </p:spPr>
        <p:txBody>
          <a:bodyPr wrap="square" rtlCol="0">
            <a:spAutoFit/>
          </a:bodyPr>
          <a:lstStyle/>
          <a:p>
            <a:pPr algn="just"/>
            <a:endParaRPr lang="es-MX" sz="4400" b="1" dirty="0" smtClean="0">
              <a:solidFill>
                <a:schemeClr val="bg1"/>
              </a:solidFill>
            </a:endParaRPr>
          </a:p>
        </p:txBody>
      </p:sp>
      <p:grpSp>
        <p:nvGrpSpPr>
          <p:cNvPr id="5" name="Group 29"/>
          <p:cNvGrpSpPr>
            <a:grpSpLocks/>
          </p:cNvGrpSpPr>
          <p:nvPr/>
        </p:nvGrpSpPr>
        <p:grpSpPr bwMode="auto">
          <a:xfrm>
            <a:off x="2202098" y="1499628"/>
            <a:ext cx="3273425" cy="349250"/>
            <a:chOff x="3174" y="1479"/>
            <a:chExt cx="2062" cy="220"/>
          </a:xfrm>
          <a:solidFill>
            <a:srgbClr val="B0022B"/>
          </a:solidFill>
        </p:grpSpPr>
        <p:sp>
          <p:nvSpPr>
            <p:cNvPr id="6" name="Text Box 13"/>
            <p:cNvSpPr txBox="1">
              <a:spLocks noChangeArrowheads="1"/>
            </p:cNvSpPr>
            <p:nvPr/>
          </p:nvSpPr>
          <p:spPr bwMode="auto">
            <a:xfrm>
              <a:off x="3422" y="1479"/>
              <a:ext cx="1814" cy="220"/>
            </a:xfrm>
            <a:prstGeom prst="rect">
              <a:avLst/>
            </a:prstGeom>
            <a:grpFill/>
            <a:ln w="1270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a:solidFill>
                    <a:schemeClr val="bg1"/>
                  </a:solidFill>
                  <a:latin typeface="+mn-lt"/>
                </a:rPr>
                <a:t>Pruebas Relevantes</a:t>
              </a:r>
              <a:endParaRPr lang="es-ES" altLang="es-MX" sz="1400" dirty="0">
                <a:solidFill>
                  <a:schemeClr val="bg1"/>
                </a:solidFill>
                <a:latin typeface="+mn-lt"/>
              </a:endParaRPr>
            </a:p>
          </p:txBody>
        </p:sp>
        <p:sp>
          <p:nvSpPr>
            <p:cNvPr id="7" name="Text Box 23"/>
            <p:cNvSpPr txBox="1">
              <a:spLocks noChangeArrowheads="1"/>
            </p:cNvSpPr>
            <p:nvPr/>
          </p:nvSpPr>
          <p:spPr bwMode="auto">
            <a:xfrm>
              <a:off x="3174" y="1479"/>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dirty="0">
                  <a:solidFill>
                    <a:schemeClr val="bg1"/>
                  </a:solidFill>
                  <a:latin typeface="+mn-lt"/>
                </a:rPr>
                <a:t>1</a:t>
              </a:r>
              <a:endParaRPr lang="es-ES" altLang="es-MX" sz="1600" dirty="0">
                <a:solidFill>
                  <a:schemeClr val="bg1"/>
                </a:solidFill>
                <a:latin typeface="+mn-lt"/>
              </a:endParaRPr>
            </a:p>
          </p:txBody>
        </p:sp>
      </p:grpSp>
      <p:grpSp>
        <p:nvGrpSpPr>
          <p:cNvPr id="8" name="Group 31"/>
          <p:cNvGrpSpPr>
            <a:grpSpLocks/>
          </p:cNvGrpSpPr>
          <p:nvPr/>
        </p:nvGrpSpPr>
        <p:grpSpPr bwMode="auto">
          <a:xfrm>
            <a:off x="2228579" y="3361986"/>
            <a:ext cx="3263900" cy="349250"/>
            <a:chOff x="3186" y="2188"/>
            <a:chExt cx="2056" cy="220"/>
          </a:xfrm>
          <a:solidFill>
            <a:srgbClr val="B0022B"/>
          </a:solidFill>
        </p:grpSpPr>
        <p:sp>
          <p:nvSpPr>
            <p:cNvPr id="9" name="Text Box 15"/>
            <p:cNvSpPr txBox="1">
              <a:spLocks noChangeArrowheads="1"/>
            </p:cNvSpPr>
            <p:nvPr/>
          </p:nvSpPr>
          <p:spPr bwMode="auto">
            <a:xfrm>
              <a:off x="3428" y="2188"/>
              <a:ext cx="1814"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a:solidFill>
                    <a:schemeClr val="bg1"/>
                  </a:solidFill>
                  <a:latin typeface="+mn-lt"/>
                </a:rPr>
                <a:t>Opinión de Vigilancia</a:t>
              </a:r>
              <a:endParaRPr lang="es-ES" altLang="es-MX" sz="1400">
                <a:solidFill>
                  <a:schemeClr val="bg1"/>
                </a:solidFill>
                <a:latin typeface="+mn-lt"/>
              </a:endParaRPr>
            </a:p>
          </p:txBody>
        </p:sp>
        <p:sp>
          <p:nvSpPr>
            <p:cNvPr id="10" name="Text Box 24"/>
            <p:cNvSpPr txBox="1">
              <a:spLocks noChangeArrowheads="1"/>
            </p:cNvSpPr>
            <p:nvPr/>
          </p:nvSpPr>
          <p:spPr bwMode="auto">
            <a:xfrm>
              <a:off x="3186" y="2188"/>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a:solidFill>
                    <a:schemeClr val="bg1"/>
                  </a:solidFill>
                  <a:latin typeface="+mn-lt"/>
                </a:rPr>
                <a:t>3</a:t>
              </a:r>
              <a:endParaRPr lang="es-ES" altLang="es-MX" sz="1600">
                <a:solidFill>
                  <a:schemeClr val="bg1"/>
                </a:solidFill>
                <a:latin typeface="+mn-lt"/>
              </a:endParaRPr>
            </a:p>
          </p:txBody>
        </p:sp>
      </p:grpSp>
      <p:grpSp>
        <p:nvGrpSpPr>
          <p:cNvPr id="11" name="Group 32"/>
          <p:cNvGrpSpPr>
            <a:grpSpLocks/>
          </p:cNvGrpSpPr>
          <p:nvPr/>
        </p:nvGrpSpPr>
        <p:grpSpPr bwMode="auto">
          <a:xfrm>
            <a:off x="2211623" y="4148738"/>
            <a:ext cx="3263900" cy="349250"/>
            <a:chOff x="3186" y="2491"/>
            <a:chExt cx="2056" cy="220"/>
          </a:xfrm>
          <a:solidFill>
            <a:srgbClr val="B0022B"/>
          </a:solidFill>
        </p:grpSpPr>
        <p:sp>
          <p:nvSpPr>
            <p:cNvPr id="12" name="Text Box 16"/>
            <p:cNvSpPr txBox="1">
              <a:spLocks noChangeArrowheads="1"/>
            </p:cNvSpPr>
            <p:nvPr/>
          </p:nvSpPr>
          <p:spPr bwMode="auto">
            <a:xfrm>
              <a:off x="3428" y="2491"/>
              <a:ext cx="1814"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a:solidFill>
                    <a:schemeClr val="bg1"/>
                  </a:solidFill>
                  <a:latin typeface="+mn-lt"/>
                </a:rPr>
                <a:t>Opinión de Inspección</a:t>
              </a:r>
              <a:endParaRPr lang="es-ES" altLang="es-MX" sz="1400">
                <a:solidFill>
                  <a:schemeClr val="bg1"/>
                </a:solidFill>
                <a:latin typeface="+mn-lt"/>
              </a:endParaRPr>
            </a:p>
          </p:txBody>
        </p:sp>
        <p:sp>
          <p:nvSpPr>
            <p:cNvPr id="13" name="Text Box 25"/>
            <p:cNvSpPr txBox="1">
              <a:spLocks noChangeArrowheads="1"/>
            </p:cNvSpPr>
            <p:nvPr/>
          </p:nvSpPr>
          <p:spPr bwMode="auto">
            <a:xfrm>
              <a:off x="3186" y="2491"/>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a:solidFill>
                    <a:schemeClr val="bg1"/>
                  </a:solidFill>
                  <a:latin typeface="+mn-lt"/>
                </a:rPr>
                <a:t>4</a:t>
              </a:r>
              <a:endParaRPr lang="es-ES" altLang="es-MX" sz="1600">
                <a:solidFill>
                  <a:schemeClr val="bg1"/>
                </a:solidFill>
                <a:latin typeface="+mn-lt"/>
              </a:endParaRPr>
            </a:p>
          </p:txBody>
        </p:sp>
      </p:grpSp>
      <p:grpSp>
        <p:nvGrpSpPr>
          <p:cNvPr id="14" name="Group 33"/>
          <p:cNvGrpSpPr>
            <a:grpSpLocks/>
          </p:cNvGrpSpPr>
          <p:nvPr/>
        </p:nvGrpSpPr>
        <p:grpSpPr bwMode="auto">
          <a:xfrm>
            <a:off x="2228579" y="5005311"/>
            <a:ext cx="3273425" cy="349250"/>
            <a:chOff x="3180" y="2789"/>
            <a:chExt cx="2062" cy="220"/>
          </a:xfrm>
          <a:solidFill>
            <a:srgbClr val="B0022B"/>
          </a:solidFill>
        </p:grpSpPr>
        <p:sp>
          <p:nvSpPr>
            <p:cNvPr id="15" name="Text Box 17"/>
            <p:cNvSpPr txBox="1">
              <a:spLocks noChangeArrowheads="1"/>
            </p:cNvSpPr>
            <p:nvPr/>
          </p:nvSpPr>
          <p:spPr bwMode="auto">
            <a:xfrm>
              <a:off x="3428" y="2789"/>
              <a:ext cx="1814"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a:solidFill>
                    <a:schemeClr val="bg1"/>
                  </a:solidFill>
                  <a:latin typeface="+mn-lt"/>
                </a:rPr>
                <a:t>Opinión de Terceros</a:t>
              </a:r>
              <a:endParaRPr lang="es-ES" altLang="es-MX" sz="1400">
                <a:solidFill>
                  <a:schemeClr val="bg1"/>
                </a:solidFill>
                <a:latin typeface="+mn-lt"/>
              </a:endParaRPr>
            </a:p>
          </p:txBody>
        </p:sp>
        <p:sp>
          <p:nvSpPr>
            <p:cNvPr id="16" name="Text Box 26"/>
            <p:cNvSpPr txBox="1">
              <a:spLocks noChangeArrowheads="1"/>
            </p:cNvSpPr>
            <p:nvPr/>
          </p:nvSpPr>
          <p:spPr bwMode="auto">
            <a:xfrm>
              <a:off x="3180" y="2789"/>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a:solidFill>
                    <a:schemeClr val="bg1"/>
                  </a:solidFill>
                  <a:latin typeface="+mn-lt"/>
                </a:rPr>
                <a:t>5</a:t>
              </a:r>
              <a:endParaRPr lang="es-ES" altLang="es-MX" sz="1600">
                <a:solidFill>
                  <a:schemeClr val="bg1"/>
                </a:solidFill>
                <a:latin typeface="+mn-lt"/>
              </a:endParaRPr>
            </a:p>
          </p:txBody>
        </p:sp>
      </p:grpSp>
      <p:grpSp>
        <p:nvGrpSpPr>
          <p:cNvPr id="17" name="Group 30"/>
          <p:cNvGrpSpPr>
            <a:grpSpLocks/>
          </p:cNvGrpSpPr>
          <p:nvPr/>
        </p:nvGrpSpPr>
        <p:grpSpPr bwMode="auto">
          <a:xfrm>
            <a:off x="2228579" y="2349851"/>
            <a:ext cx="3263900" cy="530225"/>
            <a:chOff x="3186" y="1780"/>
            <a:chExt cx="2056" cy="334"/>
          </a:xfrm>
          <a:solidFill>
            <a:srgbClr val="B0022B"/>
          </a:solidFill>
        </p:grpSpPr>
        <p:sp>
          <p:nvSpPr>
            <p:cNvPr id="18" name="Text Box 14"/>
            <p:cNvSpPr txBox="1">
              <a:spLocks noChangeArrowheads="1"/>
            </p:cNvSpPr>
            <p:nvPr/>
          </p:nvSpPr>
          <p:spPr bwMode="auto">
            <a:xfrm>
              <a:off x="3428" y="1780"/>
              <a:ext cx="1814" cy="334"/>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a:solidFill>
                    <a:schemeClr val="bg1"/>
                  </a:solidFill>
                  <a:latin typeface="+mn-lt"/>
                </a:rPr>
                <a:t>Indicadores Financieros, </a:t>
              </a:r>
            </a:p>
            <a:p>
              <a:pPr algn="ctr" eaLnBrk="1" hangingPunct="1"/>
              <a:r>
                <a:rPr lang="es-MX" altLang="es-MX" sz="1400">
                  <a:solidFill>
                    <a:schemeClr val="bg1"/>
                  </a:solidFill>
                  <a:latin typeface="+mn-lt"/>
                </a:rPr>
                <a:t>Técnicos y de Reaseguro</a:t>
              </a:r>
              <a:endParaRPr lang="es-ES" altLang="es-MX" sz="1400">
                <a:solidFill>
                  <a:schemeClr val="bg1"/>
                </a:solidFill>
                <a:latin typeface="+mn-lt"/>
              </a:endParaRPr>
            </a:p>
          </p:txBody>
        </p:sp>
        <p:sp>
          <p:nvSpPr>
            <p:cNvPr id="19" name="Text Box 28"/>
            <p:cNvSpPr txBox="1">
              <a:spLocks noChangeArrowheads="1"/>
            </p:cNvSpPr>
            <p:nvPr/>
          </p:nvSpPr>
          <p:spPr bwMode="auto">
            <a:xfrm>
              <a:off x="3186" y="1780"/>
              <a:ext cx="248" cy="334"/>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a:solidFill>
                    <a:schemeClr val="bg1"/>
                  </a:solidFill>
                  <a:latin typeface="+mn-lt"/>
                </a:rPr>
                <a:t>2</a:t>
              </a:r>
              <a:endParaRPr lang="es-ES" altLang="es-MX" sz="1600">
                <a:solidFill>
                  <a:schemeClr val="bg1"/>
                </a:solidFill>
                <a:latin typeface="+mn-lt"/>
              </a:endParaRPr>
            </a:p>
          </p:txBody>
        </p:sp>
      </p:grpSp>
      <p:sp>
        <p:nvSpPr>
          <p:cNvPr id="20" name="CuadroTexto 19"/>
          <p:cNvSpPr txBox="1"/>
          <p:nvPr/>
        </p:nvSpPr>
        <p:spPr>
          <a:xfrm>
            <a:off x="6161947" y="1141537"/>
            <a:ext cx="2733964" cy="938719"/>
          </a:xfrm>
          <a:prstGeom prst="rect">
            <a:avLst/>
          </a:prstGeom>
          <a:noFill/>
          <a:ln>
            <a:solidFill>
              <a:srgbClr val="C00000"/>
            </a:solidFill>
          </a:ln>
        </p:spPr>
        <p:txBody>
          <a:bodyPr wrap="square" rtlCol="0">
            <a:spAutoFit/>
          </a:bodyPr>
          <a:lstStyle/>
          <a:p>
            <a:pPr marL="176213" indent="-176213" algn="just">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13 indicadores </a:t>
            </a:r>
            <a:r>
              <a:rPr lang="es-MX" sz="1100" dirty="0" smtClean="0">
                <a:solidFill>
                  <a:schemeClr val="tx1">
                    <a:lumMod val="65000"/>
                    <a:lumOff val="35000"/>
                  </a:schemeClr>
                </a:solidFill>
                <a:cs typeface="Arial" panose="020B0604020202020204" pitchFamily="34" charset="0"/>
              </a:rPr>
              <a:t>cuyo resultado por sí mismo se considera relevante ya que están relacionados con la solvencia y estabilidad de las instituciones (rangos de aceptabilidad por etapas)</a:t>
            </a:r>
            <a:endParaRPr lang="es-MX" sz="1100" dirty="0">
              <a:solidFill>
                <a:schemeClr val="tx1">
                  <a:lumMod val="65000"/>
                  <a:lumOff val="35000"/>
                </a:schemeClr>
              </a:solidFill>
              <a:cs typeface="Arial" panose="020B0604020202020204" pitchFamily="34" charset="0"/>
            </a:endParaRPr>
          </a:p>
        </p:txBody>
      </p:sp>
      <p:sp>
        <p:nvSpPr>
          <p:cNvPr id="21" name="CuadroTexto 20"/>
          <p:cNvSpPr txBox="1"/>
          <p:nvPr/>
        </p:nvSpPr>
        <p:spPr>
          <a:xfrm>
            <a:off x="7528929" y="3510107"/>
            <a:ext cx="184731" cy="769441"/>
          </a:xfrm>
          <a:prstGeom prst="rect">
            <a:avLst/>
          </a:prstGeom>
          <a:noFill/>
        </p:spPr>
        <p:txBody>
          <a:bodyPr wrap="none" rtlCol="0">
            <a:spAutoFit/>
          </a:bodyPr>
          <a:lstStyle/>
          <a:p>
            <a:pPr algn="ctr"/>
            <a:endParaRPr lang="es-MX" sz="4400" b="1" dirty="0" smtClean="0">
              <a:solidFill>
                <a:schemeClr val="bg1"/>
              </a:solidFill>
            </a:endParaRPr>
          </a:p>
        </p:txBody>
      </p:sp>
      <p:cxnSp>
        <p:nvCxnSpPr>
          <p:cNvPr id="22" name="Conector recto de flecha 21"/>
          <p:cNvCxnSpPr/>
          <p:nvPr/>
        </p:nvCxnSpPr>
        <p:spPr>
          <a:xfrm>
            <a:off x="5576891" y="1675680"/>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cxnSp>
        <p:nvCxnSpPr>
          <p:cNvPr id="23" name="Conector recto de flecha 22"/>
          <p:cNvCxnSpPr/>
          <p:nvPr/>
        </p:nvCxnSpPr>
        <p:spPr>
          <a:xfrm>
            <a:off x="5576891" y="2614963"/>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sp>
        <p:nvSpPr>
          <p:cNvPr id="24" name="CuadroTexto 23"/>
          <p:cNvSpPr txBox="1"/>
          <p:nvPr/>
        </p:nvSpPr>
        <p:spPr>
          <a:xfrm>
            <a:off x="6161947" y="2235044"/>
            <a:ext cx="2733964" cy="938719"/>
          </a:xfrm>
          <a:prstGeom prst="rect">
            <a:avLst/>
          </a:prstGeom>
          <a:noFill/>
          <a:ln>
            <a:solidFill>
              <a:srgbClr val="C00000"/>
            </a:solidFill>
          </a:ln>
        </p:spPr>
        <p:txBody>
          <a:bodyPr wrap="square" rtlCol="0">
            <a:spAutoFit/>
          </a:bodyPr>
          <a:lstStyle/>
          <a:p>
            <a:pPr marL="171450" indent="-171450" defTabSz="182563">
              <a:spcAft>
                <a:spcPct val="300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23 indicadores financieros, técnicos y de reaseguro, que son ponderados en conjunto de acuerdo a pruebas de aceptabilidad. SISTEMA DE INDICADORES DE ALERTA TEMPRANA</a:t>
            </a:r>
            <a:endParaRPr lang="es-MX" sz="1100" dirty="0">
              <a:solidFill>
                <a:schemeClr val="tx1">
                  <a:lumMod val="65000"/>
                  <a:lumOff val="35000"/>
                </a:schemeClr>
              </a:solidFill>
              <a:cs typeface="Arial" panose="020B0604020202020204" pitchFamily="34" charset="0"/>
            </a:endParaRPr>
          </a:p>
        </p:txBody>
      </p:sp>
      <p:sp>
        <p:nvSpPr>
          <p:cNvPr id="25" name="CuadroTexto 24"/>
          <p:cNvSpPr txBox="1"/>
          <p:nvPr/>
        </p:nvSpPr>
        <p:spPr>
          <a:xfrm>
            <a:off x="6153534" y="3394076"/>
            <a:ext cx="2733964" cy="1107996"/>
          </a:xfrm>
          <a:prstGeom prst="rect">
            <a:avLst/>
          </a:prstGeom>
          <a:noFill/>
          <a:ln>
            <a:solidFill>
              <a:srgbClr val="C00000"/>
            </a:solidFill>
          </a:ln>
        </p:spPr>
        <p:txBody>
          <a:bodyPr wrap="square" rtlCol="0">
            <a:spAutoFit/>
          </a:bodyPr>
          <a:lstStyle/>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Opinión sobre aspectos financieros, técnicos, de reaseguro y de supervisión especializada, analizados por las áreas de vigilancia, así como aspectos revisados por las áreas de inspección en las visitas practicadas.</a:t>
            </a:r>
          </a:p>
        </p:txBody>
      </p:sp>
      <p:cxnSp>
        <p:nvCxnSpPr>
          <p:cNvPr id="26" name="Conector recto de flecha 25"/>
          <p:cNvCxnSpPr/>
          <p:nvPr/>
        </p:nvCxnSpPr>
        <p:spPr>
          <a:xfrm>
            <a:off x="5576891" y="3929696"/>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sp>
        <p:nvSpPr>
          <p:cNvPr id="27" name="CuadroTexto 26"/>
          <p:cNvSpPr txBox="1"/>
          <p:nvPr/>
        </p:nvSpPr>
        <p:spPr>
          <a:xfrm>
            <a:off x="6161947" y="4854333"/>
            <a:ext cx="2733964" cy="625812"/>
          </a:xfrm>
          <a:prstGeom prst="rect">
            <a:avLst/>
          </a:prstGeom>
          <a:noFill/>
          <a:ln>
            <a:solidFill>
              <a:srgbClr val="C00000"/>
            </a:solidFill>
          </a:ln>
        </p:spPr>
        <p:txBody>
          <a:bodyPr wrap="square" rtlCol="0">
            <a:spAutoFit/>
          </a:bodyPr>
          <a:lstStyle/>
          <a:p>
            <a:pPr marL="171450" indent="-171450"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Auditores externos independientes</a:t>
            </a:r>
          </a:p>
          <a:p>
            <a:pPr marL="171450" indent="-171450"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Actuarios independientes</a:t>
            </a:r>
          </a:p>
          <a:p>
            <a:pPr marL="171450" indent="-171450"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Comité de auditoría</a:t>
            </a:r>
          </a:p>
        </p:txBody>
      </p:sp>
      <p:cxnSp>
        <p:nvCxnSpPr>
          <p:cNvPr id="28" name="Conector recto de flecha 27"/>
          <p:cNvCxnSpPr/>
          <p:nvPr/>
        </p:nvCxnSpPr>
        <p:spPr>
          <a:xfrm>
            <a:off x="5580209" y="5167239"/>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grpSp>
        <p:nvGrpSpPr>
          <p:cNvPr id="29" name="15 Grupo"/>
          <p:cNvGrpSpPr/>
          <p:nvPr/>
        </p:nvGrpSpPr>
        <p:grpSpPr>
          <a:xfrm>
            <a:off x="252127" y="1112081"/>
            <a:ext cx="1550837" cy="4936055"/>
            <a:chOff x="2846834" y="2636292"/>
            <a:chExt cx="1581150" cy="3430339"/>
          </a:xfrm>
          <a:solidFill>
            <a:srgbClr val="215968"/>
          </a:solidFill>
        </p:grpSpPr>
        <p:sp>
          <p:nvSpPr>
            <p:cNvPr id="30" name="Rectangle 14"/>
            <p:cNvSpPr>
              <a:spLocks noChangeArrowheads="1"/>
            </p:cNvSpPr>
            <p:nvPr/>
          </p:nvSpPr>
          <p:spPr bwMode="auto">
            <a:xfrm>
              <a:off x="2846834" y="5733256"/>
              <a:ext cx="1581150" cy="333375"/>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none" spc="0" normalizeH="0" baseline="0" noProof="0" dirty="0" smtClean="0">
                  <a:ln>
                    <a:noFill/>
                  </a:ln>
                  <a:solidFill>
                    <a:srgbClr val="DDDDDD"/>
                  </a:solidFill>
                  <a:effectLst/>
                  <a:uLnTx/>
                  <a:uFillTx/>
                  <a:latin typeface="+mn-lt"/>
                </a:rPr>
                <a:t>Solvencia</a:t>
              </a:r>
              <a:endParaRPr kumimoji="0" lang="es-ES" altLang="es-MX" sz="1200" b="0" i="0" u="none" strike="noStrike" kern="0" cap="none" spc="0" normalizeH="0" baseline="0" noProof="0" dirty="0">
                <a:ln>
                  <a:noFill/>
                </a:ln>
                <a:solidFill>
                  <a:srgbClr val="DDDDDD"/>
                </a:solidFill>
                <a:effectLst/>
                <a:uLnTx/>
                <a:uFillTx/>
                <a:latin typeface="+mn-lt"/>
              </a:endParaRPr>
            </a:p>
          </p:txBody>
        </p:sp>
        <p:sp>
          <p:nvSpPr>
            <p:cNvPr id="31" name="Rectangle 16"/>
            <p:cNvSpPr>
              <a:spLocks noChangeArrowheads="1"/>
            </p:cNvSpPr>
            <p:nvPr/>
          </p:nvSpPr>
          <p:spPr bwMode="auto">
            <a:xfrm>
              <a:off x="2859534" y="2636292"/>
              <a:ext cx="1555750" cy="3052762"/>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smtClean="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none" spc="0" normalizeH="0" baseline="0" noProof="0" dirty="0" smtClean="0">
                  <a:ln>
                    <a:noFill/>
                  </a:ln>
                  <a:solidFill>
                    <a:prstClr val="white"/>
                  </a:solidFill>
                  <a:effectLst/>
                  <a:uLnTx/>
                  <a:uFillTx/>
                  <a:latin typeface="+mn-lt"/>
                </a:rPr>
                <a:t>Requerimientos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none" spc="0" normalizeH="0" baseline="0" noProof="0" dirty="0" smtClean="0">
                  <a:ln>
                    <a:noFill/>
                  </a:ln>
                  <a:solidFill>
                    <a:prstClr val="white"/>
                  </a:solidFill>
                  <a:effectLst/>
                  <a:uLnTx/>
                  <a:uFillTx/>
                  <a:latin typeface="+mn-lt"/>
                </a:rPr>
                <a:t>Cuantitativos</a:t>
              </a: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p:txBody>
        </p:sp>
        <p:sp>
          <p:nvSpPr>
            <p:cNvPr id="32" name="Rectangle 17"/>
            <p:cNvSpPr>
              <a:spLocks noChangeArrowheads="1"/>
            </p:cNvSpPr>
            <p:nvPr/>
          </p:nvSpPr>
          <p:spPr bwMode="auto">
            <a:xfrm>
              <a:off x="2981772" y="2747417"/>
              <a:ext cx="1312863" cy="284162"/>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small" spc="0" normalizeH="0" baseline="0" noProof="0" dirty="0">
                  <a:ln>
                    <a:noFill/>
                  </a:ln>
                  <a:solidFill>
                    <a:schemeClr val="bg1"/>
                  </a:solidFill>
                  <a:effectLst/>
                  <a:uLnTx/>
                  <a:uFillTx/>
                  <a:latin typeface="+mn-lt"/>
                </a:rPr>
                <a:t>Pilar </a:t>
              </a:r>
              <a:r>
                <a:rPr kumimoji="0" lang="es-ES" altLang="es-MX" sz="1200" b="0" i="0" u="none" strike="noStrike" kern="0" cap="small" spc="0" normalizeH="0" baseline="0" noProof="0" dirty="0" smtClean="0">
                  <a:ln>
                    <a:noFill/>
                  </a:ln>
                  <a:solidFill>
                    <a:schemeClr val="bg1"/>
                  </a:solidFill>
                  <a:effectLst/>
                  <a:uLnTx/>
                  <a:uFillTx/>
                  <a:latin typeface="+mn-lt"/>
                </a:rPr>
                <a:t>I</a:t>
              </a:r>
              <a:endParaRPr kumimoji="0" lang="es-ES" altLang="es-MX" sz="1200" b="0" i="0" u="none" strike="noStrike" kern="0" cap="small" spc="0" normalizeH="0" baseline="0" noProof="0" dirty="0">
                <a:ln>
                  <a:noFill/>
                </a:ln>
                <a:solidFill>
                  <a:schemeClr val="bg1"/>
                </a:solidFill>
                <a:effectLst/>
                <a:uLnTx/>
                <a:uFillTx/>
                <a:latin typeface="+mn-lt"/>
              </a:endParaRPr>
            </a:p>
          </p:txBody>
        </p:sp>
        <p:sp>
          <p:nvSpPr>
            <p:cNvPr id="33" name="30 Rectángulo"/>
            <p:cNvSpPr>
              <a:spLocks noChangeArrowheads="1"/>
            </p:cNvSpPr>
            <p:nvPr/>
          </p:nvSpPr>
          <p:spPr bwMode="auto">
            <a:xfrm>
              <a:off x="2940496" y="3612604"/>
              <a:ext cx="1376363" cy="1985963"/>
            </a:xfrm>
            <a:prstGeom prst="rect">
              <a:avLst/>
            </a:prstGeom>
            <a:grpFill/>
            <a:ln>
              <a:headEnd/>
              <a:tailEnd/>
            </a:ln>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lvl="0" algn="ctr" defTabSz="914400" eaLnBrk="1" hangingPunct="1">
                <a:defRPr/>
              </a:pPr>
              <a:r>
                <a:rPr lang="es-ES" altLang="es-MX" sz="1200" kern="0" cap="small" dirty="0">
                  <a:solidFill>
                    <a:prstClr val="white"/>
                  </a:solidFill>
                  <a:latin typeface="+mn-lt"/>
                </a:rPr>
                <a:t>Suficiencia de </a:t>
              </a:r>
            </a:p>
            <a:p>
              <a:pPr lvl="0" algn="ctr" defTabSz="914400" eaLnBrk="1" hangingPunct="1">
                <a:defRPr/>
              </a:pPr>
              <a:r>
                <a:rPr lang="es-ES" altLang="es-MX" sz="1200" kern="0" cap="small" dirty="0">
                  <a:solidFill>
                    <a:prstClr val="white"/>
                  </a:solidFill>
                  <a:latin typeface="+mn-lt"/>
                </a:rPr>
                <a:t>recursos </a:t>
              </a:r>
            </a:p>
            <a:p>
              <a:pPr lvl="0" algn="ctr" defTabSz="914400" eaLnBrk="1" hangingPunct="1">
                <a:defRPr/>
              </a:pPr>
              <a:r>
                <a:rPr lang="es-ES" altLang="es-MX" sz="1200" kern="0" cap="small" dirty="0">
                  <a:solidFill>
                    <a:prstClr val="white"/>
                  </a:solidFill>
                  <a:latin typeface="+mn-lt"/>
                </a:rPr>
                <a:t>financieros:</a:t>
              </a:r>
            </a:p>
            <a:p>
              <a:pPr lvl="0" algn="ctr" defTabSz="914400" eaLnBrk="1" hangingPunct="1">
                <a:defRPr/>
              </a:pPr>
              <a:r>
                <a:rPr lang="es-ES" altLang="es-MX" sz="1200" kern="0" cap="small" dirty="0">
                  <a:solidFill>
                    <a:prstClr val="white"/>
                  </a:solidFill>
                  <a:latin typeface="+mn-lt"/>
                </a:rPr>
                <a:t>reservas técnicas </a:t>
              </a:r>
            </a:p>
            <a:p>
              <a:pPr lvl="0" algn="ctr" defTabSz="914400" eaLnBrk="1" hangingPunct="1">
                <a:defRPr/>
              </a:pPr>
              <a:r>
                <a:rPr lang="es-ES" altLang="es-MX" sz="1200" kern="0" cap="small" dirty="0">
                  <a:solidFill>
                    <a:prstClr val="white"/>
                  </a:solidFill>
                  <a:latin typeface="+mn-lt"/>
                </a:rPr>
                <a:t>y recursos </a:t>
              </a:r>
            </a:p>
            <a:p>
              <a:pPr lvl="0" algn="ctr" defTabSz="914400" eaLnBrk="1" hangingPunct="1">
                <a:defRPr/>
              </a:pPr>
              <a:r>
                <a:rPr lang="es-ES" altLang="es-MX" sz="1200" kern="0" cap="small" dirty="0">
                  <a:solidFill>
                    <a:prstClr val="white"/>
                  </a:solidFill>
                  <a:latin typeface="+mn-lt"/>
                </a:rPr>
                <a:t>de capital</a:t>
              </a:r>
            </a:p>
          </p:txBody>
        </p:sp>
      </p:grpSp>
      <p:cxnSp>
        <p:nvCxnSpPr>
          <p:cNvPr id="34" name="Conector recto 33"/>
          <p:cNvCxnSpPr/>
          <p:nvPr/>
        </p:nvCxnSpPr>
        <p:spPr>
          <a:xfrm>
            <a:off x="1915384" y="1099236"/>
            <a:ext cx="0" cy="4948900"/>
          </a:xfrm>
          <a:prstGeom prst="line">
            <a:avLst/>
          </a:prstGeom>
          <a:ln w="9525">
            <a:solidFill>
              <a:schemeClr val="accent1"/>
            </a:solidFill>
          </a:ln>
        </p:spPr>
        <p:style>
          <a:lnRef idx="2">
            <a:schemeClr val="accent1"/>
          </a:lnRef>
          <a:fillRef idx="0">
            <a:schemeClr val="accent1"/>
          </a:fillRef>
          <a:effectRef idx="1">
            <a:schemeClr val="accent1"/>
          </a:effectRef>
          <a:fontRef idx="minor">
            <a:schemeClr val="tx1"/>
          </a:fontRef>
        </p:style>
      </p:cxnSp>
      <p:sp>
        <p:nvSpPr>
          <p:cNvPr id="35" name="CuadroTexto 34"/>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393732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170185" y="1103844"/>
            <a:ext cx="2733964" cy="938719"/>
          </a:xfrm>
          <a:prstGeom prst="rect">
            <a:avLst/>
          </a:prstGeom>
          <a:noFill/>
          <a:ln>
            <a:solidFill>
              <a:srgbClr val="C00000"/>
            </a:solidFill>
          </a:ln>
        </p:spPr>
        <p:txBody>
          <a:bodyPr wrap="square" rtlCol="0">
            <a:spAutoFit/>
          </a:bodyPr>
          <a:lstStyle/>
          <a:p>
            <a:pPr marL="176213" indent="-176213" algn="just">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15 principios contenidos en la </a:t>
            </a:r>
            <a:r>
              <a:rPr lang="es-MX" sz="1100" u="sng" dirty="0" smtClean="0">
                <a:solidFill>
                  <a:schemeClr val="tx1">
                    <a:lumMod val="65000"/>
                    <a:lumOff val="35000"/>
                  </a:schemeClr>
                </a:solidFill>
                <a:cs typeface="Arial" panose="020B0604020202020204" pitchFamily="34" charset="0"/>
              </a:rPr>
              <a:t>matriz de gobierno corporativo</a:t>
            </a:r>
            <a:r>
              <a:rPr lang="es-MX" sz="1100" dirty="0" smtClean="0">
                <a:solidFill>
                  <a:schemeClr val="tx1">
                    <a:lumMod val="65000"/>
                    <a:lumOff val="35000"/>
                  </a:schemeClr>
                </a:solidFill>
                <a:cs typeface="Arial" panose="020B0604020202020204" pitchFamily="34" charset="0"/>
              </a:rPr>
              <a:t>, cuya evaluación por </a:t>
            </a:r>
            <a:r>
              <a:rPr lang="es-MX" sz="1100" dirty="0">
                <a:solidFill>
                  <a:schemeClr val="tx1">
                    <a:lumMod val="65000"/>
                    <a:lumOff val="35000"/>
                  </a:schemeClr>
                </a:solidFill>
                <a:cs typeface="Arial" panose="020B0604020202020204" pitchFamily="34" charset="0"/>
              </a:rPr>
              <a:t>sí </a:t>
            </a:r>
            <a:r>
              <a:rPr lang="es-MX" sz="1100" dirty="0" smtClean="0">
                <a:solidFill>
                  <a:schemeClr val="tx1">
                    <a:lumMod val="65000"/>
                    <a:lumOff val="35000"/>
                  </a:schemeClr>
                </a:solidFill>
                <a:cs typeface="Arial" panose="020B0604020202020204" pitchFamily="34" charset="0"/>
              </a:rPr>
              <a:t>misma </a:t>
            </a:r>
            <a:r>
              <a:rPr lang="es-MX" sz="1100" dirty="0">
                <a:solidFill>
                  <a:schemeClr val="tx1">
                    <a:lumMod val="65000"/>
                    <a:lumOff val="35000"/>
                  </a:schemeClr>
                </a:solidFill>
                <a:cs typeface="Arial" panose="020B0604020202020204" pitchFamily="34" charset="0"/>
              </a:rPr>
              <a:t>se considera relevante ya que están relacionados </a:t>
            </a:r>
            <a:r>
              <a:rPr lang="es-MX" sz="1100" dirty="0" smtClean="0">
                <a:solidFill>
                  <a:schemeClr val="tx1">
                    <a:lumMod val="65000"/>
                    <a:lumOff val="35000"/>
                  </a:schemeClr>
                </a:solidFill>
                <a:cs typeface="Arial" panose="020B0604020202020204" pitchFamily="34" charset="0"/>
              </a:rPr>
              <a:t>con aspectos clave del gobierno corporativo.</a:t>
            </a:r>
            <a:endParaRPr lang="es-MX" sz="1100" dirty="0">
              <a:solidFill>
                <a:schemeClr val="tx1">
                  <a:lumMod val="65000"/>
                  <a:lumOff val="35000"/>
                </a:schemeClr>
              </a:solidFill>
              <a:cs typeface="Arial" panose="020B0604020202020204" pitchFamily="34" charset="0"/>
            </a:endParaRPr>
          </a:p>
        </p:txBody>
      </p:sp>
      <p:sp>
        <p:nvSpPr>
          <p:cNvPr id="5" name="CuadroTexto 4"/>
          <p:cNvSpPr txBox="1"/>
          <p:nvPr/>
        </p:nvSpPr>
        <p:spPr>
          <a:xfrm>
            <a:off x="7537167" y="3501870"/>
            <a:ext cx="184731" cy="769441"/>
          </a:xfrm>
          <a:prstGeom prst="rect">
            <a:avLst/>
          </a:prstGeom>
          <a:noFill/>
        </p:spPr>
        <p:txBody>
          <a:bodyPr wrap="none" rtlCol="0">
            <a:spAutoFit/>
          </a:bodyPr>
          <a:lstStyle/>
          <a:p>
            <a:pPr algn="ctr"/>
            <a:endParaRPr lang="es-MX" sz="4400" b="1" dirty="0" smtClean="0">
              <a:solidFill>
                <a:schemeClr val="bg1"/>
              </a:solidFill>
            </a:endParaRPr>
          </a:p>
        </p:txBody>
      </p:sp>
      <p:cxnSp>
        <p:nvCxnSpPr>
          <p:cNvPr id="6" name="Conector recto de flecha 5"/>
          <p:cNvCxnSpPr/>
          <p:nvPr/>
        </p:nvCxnSpPr>
        <p:spPr>
          <a:xfrm>
            <a:off x="5548474" y="3414331"/>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sp>
        <p:nvSpPr>
          <p:cNvPr id="7" name="CuadroTexto 6"/>
          <p:cNvSpPr txBox="1"/>
          <p:nvPr/>
        </p:nvSpPr>
        <p:spPr>
          <a:xfrm>
            <a:off x="6170185" y="2106944"/>
            <a:ext cx="2733964" cy="2577629"/>
          </a:xfrm>
          <a:prstGeom prst="rect">
            <a:avLst/>
          </a:prstGeom>
          <a:noFill/>
          <a:ln>
            <a:solidFill>
              <a:srgbClr val="C00000"/>
            </a:solidFill>
          </a:ln>
        </p:spPr>
        <p:txBody>
          <a:bodyPr wrap="square" rtlCol="0">
            <a:spAutoFit/>
          </a:bodyPr>
          <a:lstStyle/>
          <a:p>
            <a:pPr algn="just" defTabSz="182563">
              <a:spcAft>
                <a:spcPts val="100"/>
              </a:spcAft>
              <a:buClr>
                <a:srgbClr val="993300"/>
              </a:buClr>
            </a:pPr>
            <a:r>
              <a:rPr lang="es-MX" sz="1100" dirty="0" smtClean="0">
                <a:solidFill>
                  <a:schemeClr val="tx1">
                    <a:lumMod val="65000"/>
                    <a:lumOff val="35000"/>
                  </a:schemeClr>
                </a:solidFill>
                <a:cs typeface="Arial" panose="020B0604020202020204" pitchFamily="34" charset="0"/>
              </a:rPr>
              <a:t>Porcentaje de evaluación del gobierno corporativo con base en el análisis y ponderación de 127 principios no relevantes contenidos en la </a:t>
            </a:r>
            <a:r>
              <a:rPr lang="es-MX" sz="1100" u="sng" dirty="0" smtClean="0">
                <a:solidFill>
                  <a:schemeClr val="tx1">
                    <a:lumMod val="65000"/>
                    <a:lumOff val="35000"/>
                  </a:schemeClr>
                </a:solidFill>
                <a:cs typeface="Arial" panose="020B0604020202020204" pitchFamily="34" charset="0"/>
              </a:rPr>
              <a:t>matriz de gobierno corporativo</a:t>
            </a:r>
            <a:r>
              <a:rPr lang="es-MX" sz="1100" dirty="0" smtClean="0">
                <a:solidFill>
                  <a:schemeClr val="tx1">
                    <a:lumMod val="65000"/>
                    <a:lumOff val="35000"/>
                  </a:schemeClr>
                </a:solidFill>
                <a:cs typeface="Arial" panose="020B0604020202020204" pitchFamily="34" charset="0"/>
              </a:rPr>
              <a:t>, </a:t>
            </a:r>
            <a:r>
              <a:rPr lang="es-MX" sz="1100" dirty="0">
                <a:solidFill>
                  <a:schemeClr val="tx1">
                    <a:lumMod val="65000"/>
                    <a:lumOff val="35000"/>
                  </a:schemeClr>
                </a:solidFill>
                <a:cs typeface="Arial" panose="020B0604020202020204" pitchFamily="34" charset="0"/>
              </a:rPr>
              <a:t>en relación a:</a:t>
            </a: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Consejo </a:t>
            </a:r>
            <a:r>
              <a:rPr lang="es-MX" sz="1100" dirty="0">
                <a:solidFill>
                  <a:schemeClr val="tx1">
                    <a:lumMod val="65000"/>
                    <a:lumOff val="35000"/>
                  </a:schemeClr>
                </a:solidFill>
                <a:cs typeface="Arial" panose="020B0604020202020204" pitchFamily="34" charset="0"/>
              </a:rPr>
              <a:t>de administración</a:t>
            </a:r>
          </a:p>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Sistema de gobierno corporativo</a:t>
            </a:r>
          </a:p>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Administración integral de riesgos</a:t>
            </a:r>
          </a:p>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Control interno</a:t>
            </a:r>
          </a:p>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Auditoría interna</a:t>
            </a:r>
          </a:p>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Función actuarial</a:t>
            </a:r>
          </a:p>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Consejeros y funcionarios</a:t>
            </a:r>
          </a:p>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Funcionamiento de comités</a:t>
            </a:r>
          </a:p>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Contratación de servicios con terceros</a:t>
            </a:r>
          </a:p>
        </p:txBody>
      </p:sp>
      <p:sp>
        <p:nvSpPr>
          <p:cNvPr id="8" name="CuadroTexto 7"/>
          <p:cNvSpPr txBox="1"/>
          <p:nvPr/>
        </p:nvSpPr>
        <p:spPr>
          <a:xfrm>
            <a:off x="6170185" y="5414087"/>
            <a:ext cx="2733964" cy="625812"/>
          </a:xfrm>
          <a:prstGeom prst="rect">
            <a:avLst/>
          </a:prstGeom>
          <a:noFill/>
          <a:ln>
            <a:solidFill>
              <a:srgbClr val="C00000"/>
            </a:solidFill>
          </a:ln>
        </p:spPr>
        <p:txBody>
          <a:bodyPr wrap="square" rtlCol="0">
            <a:spAutoFit/>
          </a:bodyPr>
          <a:lstStyle/>
          <a:p>
            <a:pPr marL="171450" indent="-171450" algn="just" defTabSz="182563">
              <a:spcAft>
                <a:spcPts val="100"/>
              </a:spcAft>
              <a:buClr>
                <a:srgbClr val="993300"/>
              </a:buClr>
              <a:buFont typeface="Arial" panose="020B0604020202020204" pitchFamily="34" charset="0"/>
              <a:buChar char="•"/>
            </a:pPr>
            <a:r>
              <a:rPr lang="es-MX" sz="1100" dirty="0">
                <a:solidFill>
                  <a:schemeClr val="tx1">
                    <a:lumMod val="65000"/>
                    <a:lumOff val="35000"/>
                  </a:schemeClr>
                </a:solidFill>
                <a:cs typeface="Arial" panose="020B0604020202020204" pitchFamily="34" charset="0"/>
              </a:rPr>
              <a:t>Auditores </a:t>
            </a:r>
            <a:r>
              <a:rPr lang="es-MX" sz="1100" dirty="0" smtClean="0">
                <a:solidFill>
                  <a:schemeClr val="tx1">
                    <a:lumMod val="65000"/>
                    <a:lumOff val="35000"/>
                  </a:schemeClr>
                </a:solidFill>
                <a:cs typeface="Arial" panose="020B0604020202020204" pitchFamily="34" charset="0"/>
              </a:rPr>
              <a:t>financieros</a:t>
            </a:r>
            <a:endParaRPr lang="es-MX" sz="1100" dirty="0">
              <a:solidFill>
                <a:schemeClr val="tx1">
                  <a:lumMod val="65000"/>
                  <a:lumOff val="35000"/>
                </a:schemeClr>
              </a:solidFill>
              <a:cs typeface="Arial" panose="020B0604020202020204" pitchFamily="34" charset="0"/>
            </a:endParaRP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Comité </a:t>
            </a:r>
            <a:r>
              <a:rPr lang="es-MX" sz="1100" dirty="0">
                <a:solidFill>
                  <a:schemeClr val="tx1">
                    <a:lumMod val="65000"/>
                    <a:lumOff val="35000"/>
                  </a:schemeClr>
                </a:solidFill>
                <a:cs typeface="Arial" panose="020B0604020202020204" pitchFamily="34" charset="0"/>
              </a:rPr>
              <a:t>de </a:t>
            </a:r>
            <a:r>
              <a:rPr lang="es-MX" sz="1100" dirty="0" smtClean="0">
                <a:solidFill>
                  <a:schemeClr val="tx1">
                    <a:lumMod val="65000"/>
                    <a:lumOff val="35000"/>
                  </a:schemeClr>
                </a:solidFill>
                <a:cs typeface="Arial" panose="020B0604020202020204" pitchFamily="34" charset="0"/>
              </a:rPr>
              <a:t>auditoría</a:t>
            </a: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Contralor médico</a:t>
            </a:r>
            <a:endParaRPr lang="es-MX" sz="1100" dirty="0">
              <a:solidFill>
                <a:schemeClr val="tx1">
                  <a:lumMod val="65000"/>
                  <a:lumOff val="35000"/>
                </a:schemeClr>
              </a:solidFill>
              <a:cs typeface="Arial" panose="020B0604020202020204" pitchFamily="34" charset="0"/>
            </a:endParaRPr>
          </a:p>
        </p:txBody>
      </p:sp>
      <p:cxnSp>
        <p:nvCxnSpPr>
          <p:cNvPr id="9" name="Conector recto de flecha 8"/>
          <p:cNvCxnSpPr/>
          <p:nvPr/>
        </p:nvCxnSpPr>
        <p:spPr>
          <a:xfrm>
            <a:off x="5588447" y="5748474"/>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grpSp>
        <p:nvGrpSpPr>
          <p:cNvPr id="10" name="Group 7"/>
          <p:cNvGrpSpPr>
            <a:grpSpLocks/>
          </p:cNvGrpSpPr>
          <p:nvPr/>
        </p:nvGrpSpPr>
        <p:grpSpPr bwMode="auto">
          <a:xfrm>
            <a:off x="2205377" y="1408233"/>
            <a:ext cx="3273425" cy="349250"/>
            <a:chOff x="3174" y="1479"/>
            <a:chExt cx="2062" cy="220"/>
          </a:xfrm>
          <a:solidFill>
            <a:srgbClr val="B0022B"/>
          </a:solidFill>
        </p:grpSpPr>
        <p:sp>
          <p:nvSpPr>
            <p:cNvPr id="11" name="Text Box 8"/>
            <p:cNvSpPr txBox="1">
              <a:spLocks noChangeArrowheads="1"/>
            </p:cNvSpPr>
            <p:nvPr/>
          </p:nvSpPr>
          <p:spPr bwMode="auto">
            <a:xfrm>
              <a:off x="3422" y="1479"/>
              <a:ext cx="1814" cy="220"/>
            </a:xfrm>
            <a:prstGeom prst="rect">
              <a:avLst/>
            </a:prstGeom>
            <a:grpFill/>
            <a:ln w="12700">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smtClean="0">
                  <a:solidFill>
                    <a:schemeClr val="bg1"/>
                  </a:solidFill>
                  <a:latin typeface="+mn-lt"/>
                </a:rPr>
                <a:t>Principios Relevantes</a:t>
              </a:r>
              <a:endParaRPr lang="es-ES" altLang="es-MX" sz="1400" dirty="0">
                <a:solidFill>
                  <a:schemeClr val="bg1"/>
                </a:solidFill>
                <a:latin typeface="+mn-lt"/>
              </a:endParaRPr>
            </a:p>
          </p:txBody>
        </p:sp>
        <p:sp>
          <p:nvSpPr>
            <p:cNvPr id="12" name="Text Box 9"/>
            <p:cNvSpPr txBox="1">
              <a:spLocks noChangeArrowheads="1"/>
            </p:cNvSpPr>
            <p:nvPr/>
          </p:nvSpPr>
          <p:spPr bwMode="auto">
            <a:xfrm>
              <a:off x="3174" y="1479"/>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dirty="0">
                  <a:solidFill>
                    <a:schemeClr val="bg1"/>
                  </a:solidFill>
                  <a:latin typeface="+mn-lt"/>
                </a:rPr>
                <a:t>1</a:t>
              </a:r>
              <a:endParaRPr lang="es-ES" altLang="es-MX" sz="1600" dirty="0">
                <a:solidFill>
                  <a:schemeClr val="bg1"/>
                </a:solidFill>
                <a:latin typeface="+mn-lt"/>
              </a:endParaRPr>
            </a:p>
          </p:txBody>
        </p:sp>
      </p:grpSp>
      <p:grpSp>
        <p:nvGrpSpPr>
          <p:cNvPr id="13" name="Group 10"/>
          <p:cNvGrpSpPr>
            <a:grpSpLocks/>
          </p:cNvGrpSpPr>
          <p:nvPr/>
        </p:nvGrpSpPr>
        <p:grpSpPr bwMode="auto">
          <a:xfrm>
            <a:off x="2214902" y="4882293"/>
            <a:ext cx="3263900" cy="349250"/>
            <a:chOff x="3186" y="2188"/>
            <a:chExt cx="2056" cy="220"/>
          </a:xfrm>
          <a:solidFill>
            <a:srgbClr val="B0022B"/>
          </a:solidFill>
        </p:grpSpPr>
        <p:sp>
          <p:nvSpPr>
            <p:cNvPr id="14" name="Text Box 11"/>
            <p:cNvSpPr txBox="1">
              <a:spLocks noChangeArrowheads="1"/>
            </p:cNvSpPr>
            <p:nvPr/>
          </p:nvSpPr>
          <p:spPr bwMode="auto">
            <a:xfrm>
              <a:off x="3428" y="2188"/>
              <a:ext cx="1814"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smtClean="0">
                  <a:solidFill>
                    <a:schemeClr val="bg1"/>
                  </a:solidFill>
                  <a:latin typeface="+mn-lt"/>
                </a:rPr>
                <a:t>Información de Mercado</a:t>
              </a:r>
              <a:endParaRPr lang="es-ES" altLang="es-MX" sz="1400" dirty="0">
                <a:solidFill>
                  <a:schemeClr val="bg1"/>
                </a:solidFill>
                <a:latin typeface="+mn-lt"/>
              </a:endParaRPr>
            </a:p>
          </p:txBody>
        </p:sp>
        <p:sp>
          <p:nvSpPr>
            <p:cNvPr id="15" name="Text Box 12"/>
            <p:cNvSpPr txBox="1">
              <a:spLocks noChangeArrowheads="1"/>
            </p:cNvSpPr>
            <p:nvPr/>
          </p:nvSpPr>
          <p:spPr bwMode="auto">
            <a:xfrm>
              <a:off x="3186" y="2188"/>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dirty="0">
                  <a:solidFill>
                    <a:schemeClr val="bg1"/>
                  </a:solidFill>
                  <a:latin typeface="+mn-lt"/>
                </a:rPr>
                <a:t>3</a:t>
              </a:r>
              <a:endParaRPr lang="es-ES" altLang="es-MX" sz="1600" dirty="0">
                <a:solidFill>
                  <a:schemeClr val="bg1"/>
                </a:solidFill>
                <a:latin typeface="+mn-lt"/>
              </a:endParaRPr>
            </a:p>
          </p:txBody>
        </p:sp>
      </p:grpSp>
      <p:grpSp>
        <p:nvGrpSpPr>
          <p:cNvPr id="16" name="Group 22"/>
          <p:cNvGrpSpPr>
            <a:grpSpLocks/>
          </p:cNvGrpSpPr>
          <p:nvPr/>
        </p:nvGrpSpPr>
        <p:grpSpPr bwMode="auto">
          <a:xfrm>
            <a:off x="2214902" y="3201806"/>
            <a:ext cx="3263900" cy="367244"/>
            <a:chOff x="3186" y="1780"/>
            <a:chExt cx="2056" cy="334"/>
          </a:xfrm>
          <a:solidFill>
            <a:srgbClr val="B0022B"/>
          </a:solidFill>
        </p:grpSpPr>
        <p:sp>
          <p:nvSpPr>
            <p:cNvPr id="17" name="Text Box 23"/>
            <p:cNvSpPr txBox="1">
              <a:spLocks noChangeArrowheads="1"/>
            </p:cNvSpPr>
            <p:nvPr/>
          </p:nvSpPr>
          <p:spPr bwMode="auto">
            <a:xfrm>
              <a:off x="3428" y="1780"/>
              <a:ext cx="1814" cy="334"/>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smtClean="0">
                  <a:solidFill>
                    <a:schemeClr val="bg1"/>
                  </a:solidFill>
                  <a:latin typeface="+mn-lt"/>
                </a:rPr>
                <a:t>Indicador de Gobierno Corporativo</a:t>
              </a:r>
              <a:endParaRPr lang="es-ES" altLang="es-MX" sz="1400" dirty="0">
                <a:solidFill>
                  <a:schemeClr val="bg1"/>
                </a:solidFill>
                <a:latin typeface="+mn-lt"/>
              </a:endParaRPr>
            </a:p>
          </p:txBody>
        </p:sp>
        <p:sp>
          <p:nvSpPr>
            <p:cNvPr id="18" name="Text Box 24"/>
            <p:cNvSpPr txBox="1">
              <a:spLocks noChangeArrowheads="1"/>
            </p:cNvSpPr>
            <p:nvPr/>
          </p:nvSpPr>
          <p:spPr bwMode="auto">
            <a:xfrm>
              <a:off x="3186" y="1780"/>
              <a:ext cx="248" cy="334"/>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a:solidFill>
                    <a:schemeClr val="bg1"/>
                  </a:solidFill>
                  <a:latin typeface="+mn-lt"/>
                </a:rPr>
                <a:t>2</a:t>
              </a:r>
              <a:endParaRPr lang="es-ES" altLang="es-MX" sz="1600">
                <a:solidFill>
                  <a:schemeClr val="bg1"/>
                </a:solidFill>
                <a:latin typeface="+mn-lt"/>
              </a:endParaRPr>
            </a:p>
          </p:txBody>
        </p:sp>
      </p:grpSp>
      <p:grpSp>
        <p:nvGrpSpPr>
          <p:cNvPr id="19" name="Group 10"/>
          <p:cNvGrpSpPr>
            <a:grpSpLocks/>
          </p:cNvGrpSpPr>
          <p:nvPr/>
        </p:nvGrpSpPr>
        <p:grpSpPr bwMode="auto">
          <a:xfrm>
            <a:off x="2197265" y="5573849"/>
            <a:ext cx="3263900" cy="349250"/>
            <a:chOff x="3186" y="2188"/>
            <a:chExt cx="2056" cy="220"/>
          </a:xfrm>
          <a:solidFill>
            <a:srgbClr val="B0022B"/>
          </a:solidFill>
        </p:grpSpPr>
        <p:sp>
          <p:nvSpPr>
            <p:cNvPr id="20" name="Text Box 11"/>
            <p:cNvSpPr txBox="1">
              <a:spLocks noChangeArrowheads="1"/>
            </p:cNvSpPr>
            <p:nvPr/>
          </p:nvSpPr>
          <p:spPr bwMode="auto">
            <a:xfrm>
              <a:off x="3428" y="2188"/>
              <a:ext cx="1814"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a:solidFill>
                    <a:schemeClr val="bg1"/>
                  </a:solidFill>
                  <a:latin typeface="+mn-lt"/>
                </a:rPr>
                <a:t>Opinión de </a:t>
              </a:r>
              <a:r>
                <a:rPr lang="es-MX" altLang="es-MX" sz="1400" dirty="0" smtClean="0">
                  <a:solidFill>
                    <a:schemeClr val="bg1"/>
                  </a:solidFill>
                  <a:latin typeface="+mn-lt"/>
                </a:rPr>
                <a:t>Terceros</a:t>
              </a:r>
              <a:endParaRPr lang="es-ES" altLang="es-MX" sz="1400" dirty="0">
                <a:solidFill>
                  <a:schemeClr val="bg1"/>
                </a:solidFill>
                <a:latin typeface="+mn-lt"/>
              </a:endParaRPr>
            </a:p>
          </p:txBody>
        </p:sp>
        <p:sp>
          <p:nvSpPr>
            <p:cNvPr id="21" name="Text Box 12"/>
            <p:cNvSpPr txBox="1">
              <a:spLocks noChangeArrowheads="1"/>
            </p:cNvSpPr>
            <p:nvPr/>
          </p:nvSpPr>
          <p:spPr bwMode="auto">
            <a:xfrm>
              <a:off x="3186" y="2188"/>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dirty="0">
                  <a:solidFill>
                    <a:schemeClr val="bg1"/>
                  </a:solidFill>
                  <a:latin typeface="+mn-lt"/>
                </a:rPr>
                <a:t>4</a:t>
              </a:r>
              <a:endParaRPr lang="es-ES" altLang="es-MX" sz="1600" dirty="0">
                <a:solidFill>
                  <a:schemeClr val="bg1"/>
                </a:solidFill>
                <a:latin typeface="+mn-lt"/>
              </a:endParaRPr>
            </a:p>
          </p:txBody>
        </p:sp>
      </p:grpSp>
      <p:cxnSp>
        <p:nvCxnSpPr>
          <p:cNvPr id="22" name="Conector recto de flecha 21"/>
          <p:cNvCxnSpPr/>
          <p:nvPr/>
        </p:nvCxnSpPr>
        <p:spPr>
          <a:xfrm>
            <a:off x="5571317" y="1580961"/>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sp>
        <p:nvSpPr>
          <p:cNvPr id="23" name="CuadroTexto 22"/>
          <p:cNvSpPr txBox="1"/>
          <p:nvPr/>
        </p:nvSpPr>
        <p:spPr>
          <a:xfrm>
            <a:off x="6170185" y="4765153"/>
            <a:ext cx="2733964" cy="600164"/>
          </a:xfrm>
          <a:prstGeom prst="rect">
            <a:avLst/>
          </a:prstGeom>
          <a:noFill/>
          <a:ln>
            <a:solidFill>
              <a:srgbClr val="C00000"/>
            </a:solidFill>
          </a:ln>
        </p:spPr>
        <p:txBody>
          <a:bodyPr wrap="square" rtlCol="0">
            <a:spAutoFit/>
          </a:bodyPr>
          <a:lstStyle/>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Evaluación de aspectos clave de gobierno corporativo con base en la información oportuna de mercado</a:t>
            </a:r>
            <a:endParaRPr lang="es-MX" sz="1100" dirty="0">
              <a:solidFill>
                <a:schemeClr val="tx1">
                  <a:lumMod val="65000"/>
                  <a:lumOff val="35000"/>
                </a:schemeClr>
              </a:solidFill>
              <a:cs typeface="Arial" panose="020B0604020202020204" pitchFamily="34" charset="0"/>
            </a:endParaRPr>
          </a:p>
        </p:txBody>
      </p:sp>
      <p:cxnSp>
        <p:nvCxnSpPr>
          <p:cNvPr id="24" name="Conector recto de flecha 23"/>
          <p:cNvCxnSpPr/>
          <p:nvPr/>
        </p:nvCxnSpPr>
        <p:spPr>
          <a:xfrm>
            <a:off x="5588447" y="5073798"/>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grpSp>
        <p:nvGrpSpPr>
          <p:cNvPr id="25" name="15 Grupo"/>
          <p:cNvGrpSpPr/>
          <p:nvPr/>
        </p:nvGrpSpPr>
        <p:grpSpPr>
          <a:xfrm>
            <a:off x="260365" y="1103844"/>
            <a:ext cx="1550837" cy="4936055"/>
            <a:chOff x="2846834" y="2636292"/>
            <a:chExt cx="1581150" cy="3430339"/>
          </a:xfrm>
          <a:solidFill>
            <a:srgbClr val="215968"/>
          </a:solidFill>
        </p:grpSpPr>
        <p:sp>
          <p:nvSpPr>
            <p:cNvPr id="26" name="Rectangle 14"/>
            <p:cNvSpPr>
              <a:spLocks noChangeArrowheads="1"/>
            </p:cNvSpPr>
            <p:nvPr/>
          </p:nvSpPr>
          <p:spPr bwMode="auto">
            <a:xfrm>
              <a:off x="2846834" y="5733256"/>
              <a:ext cx="1581150" cy="333375"/>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none" spc="0" normalizeH="0" baseline="0" noProof="0" dirty="0" smtClean="0">
                  <a:ln>
                    <a:noFill/>
                  </a:ln>
                  <a:solidFill>
                    <a:srgbClr val="DDDDDD"/>
                  </a:solidFill>
                  <a:effectLst/>
                  <a:uLnTx/>
                  <a:uFillTx/>
                  <a:latin typeface="+mn-lt"/>
                </a:rPr>
                <a:t>Control</a:t>
              </a:r>
              <a:endParaRPr kumimoji="0" lang="es-ES" altLang="es-MX" sz="1200" b="0" i="0" u="none" strike="noStrike" kern="0" cap="none" spc="0" normalizeH="0" baseline="0" noProof="0" dirty="0">
                <a:ln>
                  <a:noFill/>
                </a:ln>
                <a:solidFill>
                  <a:srgbClr val="DDDDDD"/>
                </a:solidFill>
                <a:effectLst/>
                <a:uLnTx/>
                <a:uFillTx/>
                <a:latin typeface="+mn-lt"/>
              </a:endParaRPr>
            </a:p>
          </p:txBody>
        </p:sp>
        <p:sp>
          <p:nvSpPr>
            <p:cNvPr id="27" name="Rectangle 16"/>
            <p:cNvSpPr>
              <a:spLocks noChangeArrowheads="1"/>
            </p:cNvSpPr>
            <p:nvPr/>
          </p:nvSpPr>
          <p:spPr bwMode="auto">
            <a:xfrm>
              <a:off x="2859534" y="2636292"/>
              <a:ext cx="1555750" cy="3052762"/>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smtClean="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none" spc="0" normalizeH="0" baseline="0" noProof="0" dirty="0" smtClean="0">
                  <a:ln>
                    <a:noFill/>
                  </a:ln>
                  <a:solidFill>
                    <a:prstClr val="white"/>
                  </a:solidFill>
                  <a:effectLst/>
                  <a:uLnTx/>
                  <a:uFillTx/>
                  <a:latin typeface="+mn-lt"/>
                </a:rPr>
                <a:t>Revisión</a:t>
              </a:r>
              <a:r>
                <a:rPr kumimoji="0" lang="es-ES" altLang="es-MX" sz="1200" b="0" i="0" u="none" strike="noStrike" kern="0" cap="none" spc="0" normalizeH="0" noProof="0" dirty="0" smtClean="0">
                  <a:ln>
                    <a:noFill/>
                  </a:ln>
                  <a:solidFill>
                    <a:prstClr val="white"/>
                  </a:solidFill>
                  <a:effectLst/>
                  <a:uLnTx/>
                  <a:uFillTx/>
                  <a:latin typeface="+mn-lt"/>
                </a:rPr>
                <a:t> del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none" spc="0" normalizeH="0" noProof="0" dirty="0" smtClean="0">
                  <a:ln>
                    <a:noFill/>
                  </a:ln>
                  <a:solidFill>
                    <a:prstClr val="white"/>
                  </a:solidFill>
                  <a:effectLst/>
                  <a:uLnTx/>
                  <a:uFillTx/>
                  <a:latin typeface="+mn-lt"/>
                </a:rPr>
                <a:t>Supervisor</a:t>
              </a: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p:txBody>
        </p:sp>
        <p:sp>
          <p:nvSpPr>
            <p:cNvPr id="28" name="Rectangle 17"/>
            <p:cNvSpPr>
              <a:spLocks noChangeArrowheads="1"/>
            </p:cNvSpPr>
            <p:nvPr/>
          </p:nvSpPr>
          <p:spPr bwMode="auto">
            <a:xfrm>
              <a:off x="2981772" y="2747417"/>
              <a:ext cx="1312863" cy="284162"/>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small" spc="0" normalizeH="0" baseline="0" noProof="0" dirty="0">
                  <a:ln>
                    <a:noFill/>
                  </a:ln>
                  <a:solidFill>
                    <a:schemeClr val="bg1"/>
                  </a:solidFill>
                  <a:effectLst/>
                  <a:uLnTx/>
                  <a:uFillTx/>
                  <a:latin typeface="+mn-lt"/>
                </a:rPr>
                <a:t>Pilar </a:t>
              </a:r>
              <a:r>
                <a:rPr kumimoji="0" lang="es-ES" altLang="es-MX" sz="1200" b="0" i="0" u="none" strike="noStrike" kern="0" cap="small" spc="0" normalizeH="0" baseline="0" noProof="0" dirty="0" smtClean="0">
                  <a:ln>
                    <a:noFill/>
                  </a:ln>
                  <a:solidFill>
                    <a:schemeClr val="bg1"/>
                  </a:solidFill>
                  <a:effectLst/>
                  <a:uLnTx/>
                  <a:uFillTx/>
                  <a:latin typeface="+mn-lt"/>
                </a:rPr>
                <a:t>II</a:t>
              </a:r>
              <a:endParaRPr kumimoji="0" lang="es-ES" altLang="es-MX" sz="1200" b="0" i="0" u="none" strike="noStrike" kern="0" cap="small" spc="0" normalizeH="0" baseline="0" noProof="0" dirty="0">
                <a:ln>
                  <a:noFill/>
                </a:ln>
                <a:solidFill>
                  <a:schemeClr val="bg1"/>
                </a:solidFill>
                <a:effectLst/>
                <a:uLnTx/>
                <a:uFillTx/>
                <a:latin typeface="+mn-lt"/>
              </a:endParaRPr>
            </a:p>
          </p:txBody>
        </p:sp>
        <p:sp>
          <p:nvSpPr>
            <p:cNvPr id="29" name="30 Rectángulo"/>
            <p:cNvSpPr>
              <a:spLocks noChangeArrowheads="1"/>
            </p:cNvSpPr>
            <p:nvPr/>
          </p:nvSpPr>
          <p:spPr bwMode="auto">
            <a:xfrm>
              <a:off x="2940496" y="3612604"/>
              <a:ext cx="1376363" cy="1985963"/>
            </a:xfrm>
            <a:prstGeom prst="rect">
              <a:avLst/>
            </a:prstGeom>
            <a:grpFill/>
            <a:ln>
              <a:headEnd/>
              <a:tailEnd/>
            </a:ln>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lvl="0" algn="ctr" defTabSz="914400" eaLnBrk="1" hangingPunct="1">
                <a:defRPr/>
              </a:pPr>
              <a:r>
                <a:rPr lang="es-ES" altLang="es-MX" sz="1200" kern="0" cap="small" dirty="0">
                  <a:solidFill>
                    <a:prstClr val="white"/>
                  </a:solidFill>
                  <a:latin typeface="+mn-lt"/>
                </a:rPr>
                <a:t>Gobierno </a:t>
              </a:r>
            </a:p>
            <a:p>
              <a:pPr lvl="0" algn="ctr" defTabSz="914400" eaLnBrk="1" hangingPunct="1">
                <a:defRPr/>
              </a:pPr>
              <a:r>
                <a:rPr lang="es-ES" altLang="es-MX" sz="1200" kern="0" cap="small" dirty="0">
                  <a:solidFill>
                    <a:prstClr val="white"/>
                  </a:solidFill>
                  <a:latin typeface="+mn-lt"/>
                </a:rPr>
                <a:t>corporativo</a:t>
              </a:r>
            </a:p>
            <a:p>
              <a:pPr lvl="0" algn="ctr" defTabSz="914400" eaLnBrk="1" hangingPunct="1">
                <a:defRPr/>
              </a:pPr>
              <a:r>
                <a:rPr lang="es-ES" altLang="es-MX" sz="1200" kern="0" cap="small" dirty="0">
                  <a:solidFill>
                    <a:prstClr val="white"/>
                  </a:solidFill>
                  <a:latin typeface="+mn-lt"/>
                </a:rPr>
                <a:t>e</a:t>
              </a:r>
            </a:p>
            <a:p>
              <a:pPr lvl="0" algn="ctr" defTabSz="914400" eaLnBrk="1" hangingPunct="1">
                <a:defRPr/>
              </a:pPr>
              <a:r>
                <a:rPr lang="es-ES" altLang="es-MX" sz="1200" kern="0" cap="small" dirty="0">
                  <a:solidFill>
                    <a:prstClr val="white"/>
                  </a:solidFill>
                  <a:latin typeface="+mn-lt"/>
                </a:rPr>
                <a:t>intervención del</a:t>
              </a:r>
            </a:p>
            <a:p>
              <a:pPr lvl="0" algn="ctr" defTabSz="914400" eaLnBrk="1" hangingPunct="1">
                <a:defRPr/>
              </a:pPr>
              <a:r>
                <a:rPr lang="es-ES" altLang="es-MX" sz="1200" kern="0" cap="small" dirty="0">
                  <a:solidFill>
                    <a:prstClr val="white"/>
                  </a:solidFill>
                  <a:latin typeface="+mn-lt"/>
                </a:rPr>
                <a:t>Supervisor</a:t>
              </a:r>
            </a:p>
          </p:txBody>
        </p:sp>
      </p:grpSp>
      <p:cxnSp>
        <p:nvCxnSpPr>
          <p:cNvPr id="30" name="Conector recto 29"/>
          <p:cNvCxnSpPr/>
          <p:nvPr/>
        </p:nvCxnSpPr>
        <p:spPr>
          <a:xfrm>
            <a:off x="1923622" y="1090999"/>
            <a:ext cx="0" cy="4948900"/>
          </a:xfrm>
          <a:prstGeom prst="line">
            <a:avLst/>
          </a:prstGeom>
          <a:ln w="9525">
            <a:solidFill>
              <a:schemeClr val="accent1"/>
            </a:solidFill>
          </a:ln>
        </p:spPr>
        <p:style>
          <a:lnRef idx="2">
            <a:schemeClr val="accent1"/>
          </a:lnRef>
          <a:fillRef idx="0">
            <a:schemeClr val="accent1"/>
          </a:fillRef>
          <a:effectRef idx="1">
            <a:schemeClr val="accent1"/>
          </a:effectRef>
          <a:fontRef idx="minor">
            <a:schemeClr val="tx1"/>
          </a:fontRef>
        </p:style>
      </p:cxnSp>
      <p:sp>
        <p:nvSpPr>
          <p:cNvPr id="31" name="CuadroTexto 30"/>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2569775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528929" y="3501870"/>
            <a:ext cx="184731" cy="769441"/>
          </a:xfrm>
          <a:prstGeom prst="rect">
            <a:avLst/>
          </a:prstGeom>
          <a:noFill/>
        </p:spPr>
        <p:txBody>
          <a:bodyPr wrap="none" rtlCol="0">
            <a:spAutoFit/>
          </a:bodyPr>
          <a:lstStyle/>
          <a:p>
            <a:pPr algn="ctr"/>
            <a:endParaRPr lang="es-MX" sz="4400" b="1" dirty="0" smtClean="0">
              <a:solidFill>
                <a:schemeClr val="bg1"/>
              </a:solidFill>
            </a:endParaRPr>
          </a:p>
        </p:txBody>
      </p:sp>
      <p:grpSp>
        <p:nvGrpSpPr>
          <p:cNvPr id="5" name="15 Grupo"/>
          <p:cNvGrpSpPr/>
          <p:nvPr/>
        </p:nvGrpSpPr>
        <p:grpSpPr>
          <a:xfrm>
            <a:off x="252127" y="1103844"/>
            <a:ext cx="1550837" cy="4936055"/>
            <a:chOff x="2846834" y="2636292"/>
            <a:chExt cx="1581150" cy="3430339"/>
          </a:xfrm>
          <a:solidFill>
            <a:srgbClr val="215968"/>
          </a:solidFill>
        </p:grpSpPr>
        <p:sp>
          <p:nvSpPr>
            <p:cNvPr id="6" name="Rectangle 14"/>
            <p:cNvSpPr>
              <a:spLocks noChangeArrowheads="1"/>
            </p:cNvSpPr>
            <p:nvPr/>
          </p:nvSpPr>
          <p:spPr bwMode="auto">
            <a:xfrm>
              <a:off x="2846834" y="5733256"/>
              <a:ext cx="1581150" cy="333375"/>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s-ES" altLang="es-MX" sz="1200" kern="0" noProof="0" dirty="0" smtClean="0">
                  <a:solidFill>
                    <a:srgbClr val="DDDDDD"/>
                  </a:solidFill>
                  <a:latin typeface="+mn-lt"/>
                </a:rPr>
                <a:t>Revelación</a:t>
              </a:r>
              <a:endParaRPr kumimoji="0" lang="es-ES" altLang="es-MX" sz="1200" b="0" i="0" u="none" strike="noStrike" kern="0" cap="none" spc="0" normalizeH="0" baseline="0" noProof="0" dirty="0">
                <a:ln>
                  <a:noFill/>
                </a:ln>
                <a:solidFill>
                  <a:srgbClr val="DDDDDD"/>
                </a:solidFill>
                <a:effectLst/>
                <a:uLnTx/>
                <a:uFillTx/>
                <a:latin typeface="+mn-lt"/>
              </a:endParaRPr>
            </a:p>
          </p:txBody>
        </p:sp>
        <p:sp>
          <p:nvSpPr>
            <p:cNvPr id="7" name="Rectangle 16"/>
            <p:cNvSpPr>
              <a:spLocks noChangeArrowheads="1"/>
            </p:cNvSpPr>
            <p:nvPr/>
          </p:nvSpPr>
          <p:spPr bwMode="auto">
            <a:xfrm>
              <a:off x="2859534" y="2636292"/>
              <a:ext cx="1555750" cy="3052762"/>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smtClean="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none" spc="0" normalizeH="0" baseline="0" noProof="0" dirty="0" smtClean="0">
                  <a:ln>
                    <a:noFill/>
                  </a:ln>
                  <a:solidFill>
                    <a:prstClr val="white"/>
                  </a:solidFill>
                  <a:effectLst/>
                  <a:uLnTx/>
                  <a:uFillTx/>
                  <a:latin typeface="+mn-lt"/>
                </a:rPr>
                <a:t>Disciplina de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none" spc="0" normalizeH="0" baseline="0" noProof="0" dirty="0" smtClean="0">
                  <a:ln>
                    <a:noFill/>
                  </a:ln>
                  <a:solidFill>
                    <a:prstClr val="white"/>
                  </a:solidFill>
                  <a:effectLst/>
                  <a:uLnTx/>
                  <a:uFillTx/>
                  <a:latin typeface="+mn-lt"/>
                </a:rPr>
                <a:t>Mercado </a:t>
              </a: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200" b="0" i="0" u="none" strike="noStrike" kern="0" cap="none" spc="0" normalizeH="0" baseline="0" noProof="0" dirty="0">
                <a:ln>
                  <a:noFill/>
                </a:ln>
                <a:solidFill>
                  <a:prstClr val="white"/>
                </a:solidFill>
                <a:effectLst/>
                <a:uLnTx/>
                <a:uFillTx/>
                <a:latin typeface="+mn-lt"/>
              </a:endParaRPr>
            </a:p>
          </p:txBody>
        </p:sp>
        <p:sp>
          <p:nvSpPr>
            <p:cNvPr id="8" name="Rectangle 17"/>
            <p:cNvSpPr>
              <a:spLocks noChangeArrowheads="1"/>
            </p:cNvSpPr>
            <p:nvPr/>
          </p:nvSpPr>
          <p:spPr bwMode="auto">
            <a:xfrm>
              <a:off x="2981772" y="2747417"/>
              <a:ext cx="1312863" cy="284162"/>
            </a:xfrm>
            <a:prstGeom prst="rect">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small" spc="0" normalizeH="0" baseline="0" noProof="0" dirty="0">
                  <a:ln>
                    <a:noFill/>
                  </a:ln>
                  <a:solidFill>
                    <a:schemeClr val="bg1"/>
                  </a:solidFill>
                  <a:effectLst/>
                  <a:uLnTx/>
                  <a:uFillTx/>
                  <a:latin typeface="+mn-lt"/>
                </a:rPr>
                <a:t>Pilar </a:t>
              </a:r>
              <a:r>
                <a:rPr kumimoji="0" lang="es-ES" altLang="es-MX" sz="1200" b="0" i="0" u="none" strike="noStrike" kern="0" cap="small" spc="0" normalizeH="0" baseline="0" noProof="0" dirty="0" smtClean="0">
                  <a:ln>
                    <a:noFill/>
                  </a:ln>
                  <a:solidFill>
                    <a:schemeClr val="bg1"/>
                  </a:solidFill>
                  <a:effectLst/>
                  <a:uLnTx/>
                  <a:uFillTx/>
                  <a:latin typeface="+mn-lt"/>
                </a:rPr>
                <a:t>III</a:t>
              </a:r>
              <a:endParaRPr kumimoji="0" lang="es-ES" altLang="es-MX" sz="1200" b="0" i="0" u="none" strike="noStrike" kern="0" cap="small" spc="0" normalizeH="0" baseline="0" noProof="0" dirty="0">
                <a:ln>
                  <a:noFill/>
                </a:ln>
                <a:solidFill>
                  <a:schemeClr val="bg1"/>
                </a:solidFill>
                <a:effectLst/>
                <a:uLnTx/>
                <a:uFillTx/>
                <a:latin typeface="+mn-lt"/>
              </a:endParaRPr>
            </a:p>
          </p:txBody>
        </p:sp>
        <p:sp>
          <p:nvSpPr>
            <p:cNvPr id="9" name="30 Rectángulo"/>
            <p:cNvSpPr>
              <a:spLocks noChangeArrowheads="1"/>
            </p:cNvSpPr>
            <p:nvPr/>
          </p:nvSpPr>
          <p:spPr bwMode="auto">
            <a:xfrm>
              <a:off x="2940496" y="3612604"/>
              <a:ext cx="1376363" cy="1985963"/>
            </a:xfrm>
            <a:prstGeom prst="rect">
              <a:avLst/>
            </a:prstGeom>
            <a:grpFill/>
            <a:ln>
              <a:headEnd/>
              <a:tailEnd/>
            </a:ln>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lvl="0" algn="ctr" defTabSz="914400" eaLnBrk="1" hangingPunct="1">
                <a:defRPr/>
              </a:pPr>
              <a:r>
                <a:rPr lang="es-MX" altLang="es-MX" sz="1200" kern="0" cap="small" dirty="0">
                  <a:solidFill>
                    <a:prstClr val="white"/>
                  </a:solidFill>
                  <a:latin typeface="+mn-lt"/>
                </a:rPr>
                <a:t>Transparencia y </a:t>
              </a:r>
            </a:p>
            <a:p>
              <a:pPr lvl="0" algn="ctr" defTabSz="914400" eaLnBrk="1" hangingPunct="1">
                <a:defRPr/>
              </a:pPr>
              <a:r>
                <a:rPr lang="es-MX" altLang="es-MX" sz="1200" kern="0" cap="small" dirty="0">
                  <a:solidFill>
                    <a:prstClr val="white"/>
                  </a:solidFill>
                  <a:latin typeface="+mn-lt"/>
                </a:rPr>
                <a:t>revelación de </a:t>
              </a:r>
            </a:p>
            <a:p>
              <a:pPr lvl="0" algn="ctr" defTabSz="914400" eaLnBrk="1" hangingPunct="1">
                <a:defRPr/>
              </a:pPr>
              <a:r>
                <a:rPr lang="es-MX" altLang="es-MX" sz="1200" kern="0" cap="small" dirty="0">
                  <a:solidFill>
                    <a:prstClr val="white"/>
                  </a:solidFill>
                  <a:latin typeface="+mn-lt"/>
                </a:rPr>
                <a:t>información </a:t>
              </a:r>
            </a:p>
            <a:p>
              <a:pPr lvl="0" algn="ctr" defTabSz="914400" eaLnBrk="1" hangingPunct="1">
                <a:defRPr/>
              </a:pPr>
              <a:r>
                <a:rPr lang="es-MX" altLang="es-MX" sz="1200" kern="0" cap="small" dirty="0">
                  <a:solidFill>
                    <a:prstClr val="white"/>
                  </a:solidFill>
                  <a:latin typeface="+mn-lt"/>
                </a:rPr>
                <a:t>hacia el</a:t>
              </a:r>
            </a:p>
            <a:p>
              <a:pPr lvl="0" algn="ctr" defTabSz="914400" eaLnBrk="1" hangingPunct="1">
                <a:defRPr/>
              </a:pPr>
              <a:r>
                <a:rPr lang="es-MX" altLang="es-MX" sz="1200" kern="0" cap="small" dirty="0">
                  <a:solidFill>
                    <a:prstClr val="white"/>
                  </a:solidFill>
                  <a:latin typeface="+mn-lt"/>
                </a:rPr>
                <a:t> mercado</a:t>
              </a:r>
            </a:p>
          </p:txBody>
        </p:sp>
      </p:grpSp>
      <p:cxnSp>
        <p:nvCxnSpPr>
          <p:cNvPr id="10" name="Conector recto 9"/>
          <p:cNvCxnSpPr/>
          <p:nvPr/>
        </p:nvCxnSpPr>
        <p:spPr>
          <a:xfrm>
            <a:off x="1915384" y="1090999"/>
            <a:ext cx="0" cy="4948900"/>
          </a:xfrm>
          <a:prstGeom prst="line">
            <a:avLst/>
          </a:prstGeom>
          <a:ln w="95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1" name="Conector recto de flecha 10"/>
          <p:cNvCxnSpPr/>
          <p:nvPr/>
        </p:nvCxnSpPr>
        <p:spPr>
          <a:xfrm>
            <a:off x="5580209" y="2119167"/>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sp>
        <p:nvSpPr>
          <p:cNvPr id="12" name="CuadroTexto 11"/>
          <p:cNvSpPr txBox="1"/>
          <p:nvPr/>
        </p:nvSpPr>
        <p:spPr>
          <a:xfrm>
            <a:off x="6161947" y="1143898"/>
            <a:ext cx="2733964" cy="2187778"/>
          </a:xfrm>
          <a:prstGeom prst="rect">
            <a:avLst/>
          </a:prstGeom>
          <a:noFill/>
          <a:ln>
            <a:solidFill>
              <a:srgbClr val="C00000"/>
            </a:solidFill>
          </a:ln>
        </p:spPr>
        <p:txBody>
          <a:bodyPr wrap="square" rtlCol="0">
            <a:spAutoFit/>
          </a:bodyPr>
          <a:lstStyle/>
          <a:p>
            <a:pPr algn="just" defTabSz="182563">
              <a:spcAft>
                <a:spcPts val="100"/>
              </a:spcAft>
              <a:buClr>
                <a:srgbClr val="993300"/>
              </a:buClr>
            </a:pPr>
            <a:r>
              <a:rPr lang="es-MX" sz="1100" dirty="0" smtClean="0">
                <a:solidFill>
                  <a:schemeClr val="tx1">
                    <a:lumMod val="65000"/>
                    <a:lumOff val="35000"/>
                  </a:schemeClr>
                </a:solidFill>
                <a:cs typeface="Arial" panose="020B0604020202020204" pitchFamily="34" charset="0"/>
              </a:rPr>
              <a:t>Opinión de </a:t>
            </a:r>
            <a:r>
              <a:rPr lang="es-MX" sz="1100" dirty="0">
                <a:solidFill>
                  <a:schemeClr val="tx1">
                    <a:lumMod val="65000"/>
                    <a:lumOff val="35000"/>
                  </a:schemeClr>
                </a:solidFill>
                <a:cs typeface="Arial" panose="020B0604020202020204" pitchFamily="34" charset="0"/>
              </a:rPr>
              <a:t>las áreas de vigilancia e </a:t>
            </a:r>
            <a:r>
              <a:rPr lang="es-MX" sz="1100" dirty="0" smtClean="0">
                <a:solidFill>
                  <a:schemeClr val="tx1">
                    <a:lumMod val="65000"/>
                    <a:lumOff val="35000"/>
                  </a:schemeClr>
                </a:solidFill>
                <a:cs typeface="Arial" panose="020B0604020202020204" pitchFamily="34" charset="0"/>
              </a:rPr>
              <a:t>inspección, sobre el cumplimiento de los requisitos de revelación y divulgación de información de las Instituciones:</a:t>
            </a:r>
            <a:endParaRPr lang="es-MX" sz="1100" dirty="0">
              <a:solidFill>
                <a:schemeClr val="tx1">
                  <a:lumMod val="65000"/>
                  <a:lumOff val="35000"/>
                </a:schemeClr>
              </a:solidFill>
              <a:cs typeface="Arial" panose="020B0604020202020204" pitchFamily="34" charset="0"/>
            </a:endParaRPr>
          </a:p>
          <a:p>
            <a:pPr algn="just" defTabSz="182563">
              <a:spcAft>
                <a:spcPts val="100"/>
              </a:spcAft>
              <a:buClr>
                <a:srgbClr val="993300"/>
              </a:buClr>
            </a:pPr>
            <a:endParaRPr lang="es-MX" sz="1100" dirty="0">
              <a:solidFill>
                <a:schemeClr val="tx1">
                  <a:lumMod val="65000"/>
                  <a:lumOff val="35000"/>
                </a:schemeClr>
              </a:solidFill>
              <a:cs typeface="Arial" panose="020B0604020202020204" pitchFamily="34" charset="0"/>
            </a:endParaRP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Estados financieros, sus notas y el dictamen del auditor externo</a:t>
            </a: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Reporte sobre la Solvencia y Condición financiera</a:t>
            </a: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Publicación en un diario nacional del Balance General y Estado de Resultados</a:t>
            </a: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Calificación de calidad crediticia</a:t>
            </a:r>
          </a:p>
        </p:txBody>
      </p:sp>
      <p:sp>
        <p:nvSpPr>
          <p:cNvPr id="13" name="CuadroTexto 12"/>
          <p:cNvSpPr txBox="1"/>
          <p:nvPr/>
        </p:nvSpPr>
        <p:spPr>
          <a:xfrm>
            <a:off x="6161947" y="3562614"/>
            <a:ext cx="2733964" cy="1315745"/>
          </a:xfrm>
          <a:prstGeom prst="rect">
            <a:avLst/>
          </a:prstGeom>
          <a:noFill/>
          <a:ln>
            <a:solidFill>
              <a:srgbClr val="C00000"/>
            </a:solidFill>
          </a:ln>
        </p:spPr>
        <p:txBody>
          <a:bodyPr wrap="square" rtlCol="0">
            <a:spAutoFit/>
          </a:bodyPr>
          <a:lstStyle/>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Medios de comunicación y prensa especializada</a:t>
            </a: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Funcionarios de las instituciones</a:t>
            </a:r>
            <a:endParaRPr lang="es-MX" sz="1100" dirty="0">
              <a:solidFill>
                <a:schemeClr val="tx1">
                  <a:lumMod val="65000"/>
                  <a:lumOff val="35000"/>
                </a:schemeClr>
              </a:solidFill>
              <a:cs typeface="Arial" panose="020B0604020202020204" pitchFamily="34" charset="0"/>
            </a:endParaRP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Información sobre quejas o reclamaciones</a:t>
            </a:r>
          </a:p>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Información de otros reguladores nacionales o extranjeros</a:t>
            </a:r>
          </a:p>
        </p:txBody>
      </p:sp>
      <p:cxnSp>
        <p:nvCxnSpPr>
          <p:cNvPr id="14" name="Conector recto de flecha 13"/>
          <p:cNvCxnSpPr/>
          <p:nvPr/>
        </p:nvCxnSpPr>
        <p:spPr>
          <a:xfrm>
            <a:off x="5521530" y="4248581"/>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grpSp>
        <p:nvGrpSpPr>
          <p:cNvPr id="15" name="Group 10"/>
          <p:cNvGrpSpPr>
            <a:grpSpLocks/>
          </p:cNvGrpSpPr>
          <p:nvPr/>
        </p:nvGrpSpPr>
        <p:grpSpPr bwMode="auto">
          <a:xfrm>
            <a:off x="2189027" y="2503629"/>
            <a:ext cx="3263900" cy="349250"/>
            <a:chOff x="3186" y="2188"/>
            <a:chExt cx="2056" cy="220"/>
          </a:xfrm>
          <a:solidFill>
            <a:srgbClr val="B0022B"/>
          </a:solidFill>
        </p:grpSpPr>
        <p:sp>
          <p:nvSpPr>
            <p:cNvPr id="16" name="Text Box 11"/>
            <p:cNvSpPr txBox="1">
              <a:spLocks noChangeArrowheads="1"/>
            </p:cNvSpPr>
            <p:nvPr/>
          </p:nvSpPr>
          <p:spPr bwMode="auto">
            <a:xfrm>
              <a:off x="3428" y="2188"/>
              <a:ext cx="1814"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a:solidFill>
                    <a:schemeClr val="bg1"/>
                  </a:solidFill>
                  <a:latin typeface="+mn-lt"/>
                </a:rPr>
                <a:t>Opinión de </a:t>
              </a:r>
              <a:r>
                <a:rPr lang="es-MX" altLang="es-MX" sz="1400" dirty="0" smtClean="0">
                  <a:solidFill>
                    <a:schemeClr val="bg1"/>
                  </a:solidFill>
                  <a:latin typeface="+mn-lt"/>
                </a:rPr>
                <a:t>Inspección</a:t>
              </a:r>
              <a:endParaRPr lang="es-ES" altLang="es-MX" sz="1400" dirty="0">
                <a:solidFill>
                  <a:schemeClr val="bg1"/>
                </a:solidFill>
                <a:latin typeface="+mn-lt"/>
              </a:endParaRPr>
            </a:p>
          </p:txBody>
        </p:sp>
        <p:sp>
          <p:nvSpPr>
            <p:cNvPr id="17" name="Text Box 12"/>
            <p:cNvSpPr txBox="1">
              <a:spLocks noChangeArrowheads="1"/>
            </p:cNvSpPr>
            <p:nvPr/>
          </p:nvSpPr>
          <p:spPr bwMode="auto">
            <a:xfrm>
              <a:off x="3186" y="2188"/>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dirty="0" smtClean="0">
                  <a:solidFill>
                    <a:schemeClr val="bg1"/>
                  </a:solidFill>
                  <a:latin typeface="+mn-lt"/>
                </a:rPr>
                <a:t>2</a:t>
              </a:r>
              <a:endParaRPr lang="es-ES" altLang="es-MX" sz="1600" dirty="0">
                <a:solidFill>
                  <a:schemeClr val="bg1"/>
                </a:solidFill>
                <a:latin typeface="+mn-lt"/>
              </a:endParaRPr>
            </a:p>
          </p:txBody>
        </p:sp>
      </p:grpSp>
      <p:grpSp>
        <p:nvGrpSpPr>
          <p:cNvPr id="18" name="Group 22"/>
          <p:cNvGrpSpPr>
            <a:grpSpLocks/>
          </p:cNvGrpSpPr>
          <p:nvPr/>
        </p:nvGrpSpPr>
        <p:grpSpPr bwMode="auto">
          <a:xfrm>
            <a:off x="2189027" y="1337689"/>
            <a:ext cx="3263900" cy="367244"/>
            <a:chOff x="3186" y="1780"/>
            <a:chExt cx="2056" cy="334"/>
          </a:xfrm>
          <a:solidFill>
            <a:srgbClr val="B0022B"/>
          </a:solidFill>
        </p:grpSpPr>
        <p:sp>
          <p:nvSpPr>
            <p:cNvPr id="19" name="Text Box 23"/>
            <p:cNvSpPr txBox="1">
              <a:spLocks noChangeArrowheads="1"/>
            </p:cNvSpPr>
            <p:nvPr/>
          </p:nvSpPr>
          <p:spPr bwMode="auto">
            <a:xfrm>
              <a:off x="3428" y="1780"/>
              <a:ext cx="1814" cy="334"/>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smtClean="0">
                  <a:solidFill>
                    <a:schemeClr val="bg1"/>
                  </a:solidFill>
                  <a:latin typeface="+mn-lt"/>
                </a:rPr>
                <a:t>Opinión de Vigilancia</a:t>
              </a:r>
              <a:endParaRPr lang="es-ES" altLang="es-MX" sz="1400" dirty="0">
                <a:solidFill>
                  <a:schemeClr val="bg1"/>
                </a:solidFill>
                <a:latin typeface="+mn-lt"/>
              </a:endParaRPr>
            </a:p>
          </p:txBody>
        </p:sp>
        <p:sp>
          <p:nvSpPr>
            <p:cNvPr id="20" name="Text Box 24"/>
            <p:cNvSpPr txBox="1">
              <a:spLocks noChangeArrowheads="1"/>
            </p:cNvSpPr>
            <p:nvPr/>
          </p:nvSpPr>
          <p:spPr bwMode="auto">
            <a:xfrm>
              <a:off x="3186" y="1780"/>
              <a:ext cx="248" cy="334"/>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dirty="0" smtClean="0">
                  <a:solidFill>
                    <a:schemeClr val="bg1"/>
                  </a:solidFill>
                  <a:latin typeface="+mn-lt"/>
                </a:rPr>
                <a:t>1</a:t>
              </a:r>
              <a:endParaRPr lang="es-ES" altLang="es-MX" sz="1600" dirty="0">
                <a:solidFill>
                  <a:schemeClr val="bg1"/>
                </a:solidFill>
                <a:latin typeface="+mn-lt"/>
              </a:endParaRPr>
            </a:p>
          </p:txBody>
        </p:sp>
      </p:grpSp>
      <p:grpSp>
        <p:nvGrpSpPr>
          <p:cNvPr id="21" name="Group 10"/>
          <p:cNvGrpSpPr>
            <a:grpSpLocks/>
          </p:cNvGrpSpPr>
          <p:nvPr/>
        </p:nvGrpSpPr>
        <p:grpSpPr bwMode="auto">
          <a:xfrm>
            <a:off x="2188860" y="4058630"/>
            <a:ext cx="3263900" cy="349250"/>
            <a:chOff x="3186" y="2188"/>
            <a:chExt cx="2056" cy="220"/>
          </a:xfrm>
          <a:solidFill>
            <a:srgbClr val="B0022B"/>
          </a:solidFill>
        </p:grpSpPr>
        <p:sp>
          <p:nvSpPr>
            <p:cNvPr id="22" name="Text Box 11"/>
            <p:cNvSpPr txBox="1">
              <a:spLocks noChangeArrowheads="1"/>
            </p:cNvSpPr>
            <p:nvPr/>
          </p:nvSpPr>
          <p:spPr bwMode="auto">
            <a:xfrm>
              <a:off x="3428" y="2188"/>
              <a:ext cx="1814"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smtClean="0">
                  <a:solidFill>
                    <a:schemeClr val="bg1"/>
                  </a:solidFill>
                  <a:latin typeface="+mn-lt"/>
                </a:rPr>
                <a:t>Inteligencia de Mercado</a:t>
              </a:r>
              <a:endParaRPr lang="es-ES" altLang="es-MX" sz="1400" dirty="0">
                <a:solidFill>
                  <a:schemeClr val="bg1"/>
                </a:solidFill>
                <a:latin typeface="+mn-lt"/>
              </a:endParaRPr>
            </a:p>
          </p:txBody>
        </p:sp>
        <p:sp>
          <p:nvSpPr>
            <p:cNvPr id="23" name="Text Box 12"/>
            <p:cNvSpPr txBox="1">
              <a:spLocks noChangeArrowheads="1"/>
            </p:cNvSpPr>
            <p:nvPr/>
          </p:nvSpPr>
          <p:spPr bwMode="auto">
            <a:xfrm>
              <a:off x="3186" y="2188"/>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dirty="0" smtClean="0">
                  <a:solidFill>
                    <a:schemeClr val="bg1"/>
                  </a:solidFill>
                  <a:latin typeface="+mn-lt"/>
                </a:rPr>
                <a:t>3</a:t>
              </a:r>
              <a:endParaRPr lang="es-ES" altLang="es-MX" sz="1600" dirty="0">
                <a:solidFill>
                  <a:schemeClr val="bg1"/>
                </a:solidFill>
                <a:latin typeface="+mn-lt"/>
              </a:endParaRPr>
            </a:p>
          </p:txBody>
        </p:sp>
      </p:grpSp>
      <p:grpSp>
        <p:nvGrpSpPr>
          <p:cNvPr id="24" name="Group 10"/>
          <p:cNvGrpSpPr>
            <a:grpSpLocks/>
          </p:cNvGrpSpPr>
          <p:nvPr/>
        </p:nvGrpSpPr>
        <p:grpSpPr bwMode="auto">
          <a:xfrm>
            <a:off x="2115847" y="5502776"/>
            <a:ext cx="3263900" cy="349250"/>
            <a:chOff x="3186" y="2188"/>
            <a:chExt cx="2056" cy="220"/>
          </a:xfrm>
          <a:solidFill>
            <a:srgbClr val="B0022B"/>
          </a:solidFill>
        </p:grpSpPr>
        <p:sp>
          <p:nvSpPr>
            <p:cNvPr id="25" name="Text Box 11"/>
            <p:cNvSpPr txBox="1">
              <a:spLocks noChangeArrowheads="1"/>
            </p:cNvSpPr>
            <p:nvPr/>
          </p:nvSpPr>
          <p:spPr bwMode="auto">
            <a:xfrm>
              <a:off x="3428" y="2188"/>
              <a:ext cx="1814"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400" dirty="0" smtClean="0">
                  <a:solidFill>
                    <a:schemeClr val="bg1"/>
                  </a:solidFill>
                  <a:latin typeface="+mn-lt"/>
                </a:rPr>
                <a:t>Informe de la Calificadora</a:t>
              </a:r>
              <a:endParaRPr lang="es-ES" altLang="es-MX" sz="1400" dirty="0">
                <a:solidFill>
                  <a:schemeClr val="bg1"/>
                </a:solidFill>
                <a:latin typeface="+mn-lt"/>
              </a:endParaRPr>
            </a:p>
          </p:txBody>
        </p:sp>
        <p:sp>
          <p:nvSpPr>
            <p:cNvPr id="26" name="Text Box 12"/>
            <p:cNvSpPr txBox="1">
              <a:spLocks noChangeArrowheads="1"/>
            </p:cNvSpPr>
            <p:nvPr/>
          </p:nvSpPr>
          <p:spPr bwMode="auto">
            <a:xfrm>
              <a:off x="3186" y="2188"/>
              <a:ext cx="248" cy="220"/>
            </a:xfrm>
            <a:prstGeom prst="rect">
              <a:avLst/>
            </a:prstGeom>
            <a:grpFill/>
            <a:ln w="12700" algn="ctr">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MX" altLang="es-MX" sz="1600" dirty="0" smtClean="0">
                  <a:solidFill>
                    <a:schemeClr val="bg1"/>
                  </a:solidFill>
                  <a:latin typeface="+mn-lt"/>
                </a:rPr>
                <a:t>4</a:t>
              </a:r>
              <a:endParaRPr lang="es-ES" altLang="es-MX" sz="1600" dirty="0">
                <a:solidFill>
                  <a:schemeClr val="bg1"/>
                </a:solidFill>
                <a:latin typeface="+mn-lt"/>
              </a:endParaRPr>
            </a:p>
          </p:txBody>
        </p:sp>
      </p:grpSp>
      <p:sp>
        <p:nvSpPr>
          <p:cNvPr id="27" name="CuadroTexto 26"/>
          <p:cNvSpPr txBox="1"/>
          <p:nvPr/>
        </p:nvSpPr>
        <p:spPr>
          <a:xfrm>
            <a:off x="6161947" y="5413255"/>
            <a:ext cx="2733964" cy="430887"/>
          </a:xfrm>
          <a:prstGeom prst="rect">
            <a:avLst/>
          </a:prstGeom>
          <a:noFill/>
          <a:ln>
            <a:solidFill>
              <a:srgbClr val="C00000"/>
            </a:solidFill>
          </a:ln>
        </p:spPr>
        <p:txBody>
          <a:bodyPr wrap="square" rtlCol="0">
            <a:spAutoFit/>
          </a:bodyPr>
          <a:lstStyle/>
          <a:p>
            <a:pPr marL="171450" indent="-171450" algn="just" defTabSz="182563">
              <a:spcAft>
                <a:spcPts val="100"/>
              </a:spcAft>
              <a:buClr>
                <a:srgbClr val="993300"/>
              </a:buClr>
              <a:buFont typeface="Arial" panose="020B0604020202020204" pitchFamily="34" charset="0"/>
              <a:buChar char="•"/>
            </a:pPr>
            <a:r>
              <a:rPr lang="es-MX" sz="1100" dirty="0" smtClean="0">
                <a:solidFill>
                  <a:schemeClr val="tx1">
                    <a:lumMod val="65000"/>
                    <a:lumOff val="35000"/>
                  </a:schemeClr>
                </a:solidFill>
                <a:cs typeface="Arial" panose="020B0604020202020204" pitchFamily="34" charset="0"/>
              </a:rPr>
              <a:t>Análisis de la calificación otorgada por las agencias calificadoras</a:t>
            </a:r>
          </a:p>
        </p:txBody>
      </p:sp>
      <p:cxnSp>
        <p:nvCxnSpPr>
          <p:cNvPr id="28" name="Conector recto de flecha 27"/>
          <p:cNvCxnSpPr/>
          <p:nvPr/>
        </p:nvCxnSpPr>
        <p:spPr>
          <a:xfrm>
            <a:off x="5452927" y="5663138"/>
            <a:ext cx="490094" cy="0"/>
          </a:xfrm>
          <a:prstGeom prst="straightConnector1">
            <a:avLst/>
          </a:prstGeom>
          <a:ln>
            <a:solidFill>
              <a:srgbClr val="940225"/>
            </a:solidFill>
            <a:tailEnd type="triangle"/>
          </a:ln>
        </p:spPr>
        <p:style>
          <a:lnRef idx="2">
            <a:schemeClr val="accent1"/>
          </a:lnRef>
          <a:fillRef idx="0">
            <a:schemeClr val="accent1"/>
          </a:fillRef>
          <a:effectRef idx="1">
            <a:schemeClr val="accent1"/>
          </a:effectRef>
          <a:fontRef idx="minor">
            <a:schemeClr val="tx1"/>
          </a:fontRef>
        </p:style>
      </p:cxnSp>
      <p:sp>
        <p:nvSpPr>
          <p:cNvPr id="29" name="CuadroTexto 28"/>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141894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96994" y="1168213"/>
            <a:ext cx="8077511" cy="369332"/>
          </a:xfrm>
          <a:prstGeom prst="rect">
            <a:avLst/>
          </a:prstGeom>
          <a:noFill/>
        </p:spPr>
        <p:txBody>
          <a:bodyPr wrap="square" rtlCol="0">
            <a:spAutoFit/>
          </a:bodyPr>
          <a:lstStyle/>
          <a:p>
            <a:endParaRPr lang="es-ES" dirty="0"/>
          </a:p>
        </p:txBody>
      </p:sp>
      <p:sp>
        <p:nvSpPr>
          <p:cNvPr id="5" name="4 Marcador de texto"/>
          <p:cNvSpPr txBox="1">
            <a:spLocks/>
          </p:cNvSpPr>
          <p:nvPr/>
        </p:nvSpPr>
        <p:spPr>
          <a:xfrm>
            <a:off x="6438103" y="1920480"/>
            <a:ext cx="2376264" cy="598468"/>
          </a:xfrm>
          <a:prstGeom prst="rect">
            <a:avLst/>
          </a:prstGeom>
        </p:spPr>
        <p:txBody>
          <a:bodyPr/>
          <a:lstStyle>
            <a:lvl1pPr marL="210312" indent="-210312" algn="l" defTabSz="914400" rtl="0" eaLnBrk="1" latinLnBrk="0" hangingPunct="1">
              <a:lnSpc>
                <a:spcPct val="10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10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10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10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10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a:lstStyle>
          <a:p>
            <a:pPr marL="0" indent="0" algn="ctr">
              <a:spcBef>
                <a:spcPts val="0"/>
              </a:spcBef>
              <a:buNone/>
              <a:defRPr lang="es-MX" sz="1400" b="0" i="0" u="none" strike="noStrike" kern="1200" cap="small" baseline="0">
                <a:solidFill>
                  <a:prstClr val="black">
                    <a:lumMod val="65000"/>
                    <a:lumOff val="35000"/>
                  </a:prstClr>
                </a:solidFill>
                <a:latin typeface="Soberana Sans" pitchFamily="50" charset="0"/>
                <a:ea typeface="+mn-ea"/>
                <a:cs typeface="Calibri" pitchFamily="34" charset="0"/>
              </a:defRPr>
            </a:pPr>
            <a:endParaRPr lang="es-MX" sz="1400" cap="small" dirty="0">
              <a:solidFill>
                <a:prstClr val="black">
                  <a:lumMod val="65000"/>
                  <a:lumOff val="35000"/>
                </a:prstClr>
              </a:solidFill>
              <a:latin typeface="Calibri"/>
              <a:cs typeface="Calibri"/>
            </a:endParaRPr>
          </a:p>
        </p:txBody>
      </p:sp>
      <p:graphicFrame>
        <p:nvGraphicFramePr>
          <p:cNvPr id="6" name="Tabla 5"/>
          <p:cNvGraphicFramePr>
            <a:graphicFrameLocks noGrp="1"/>
          </p:cNvGraphicFramePr>
          <p:nvPr>
            <p:extLst>
              <p:ext uri="{D42A27DB-BD31-4B8C-83A1-F6EECF244321}">
                <p14:modId xmlns:p14="http://schemas.microsoft.com/office/powerpoint/2010/main" val="2060313958"/>
              </p:ext>
            </p:extLst>
          </p:nvPr>
        </p:nvGraphicFramePr>
        <p:xfrm>
          <a:off x="328027" y="1180463"/>
          <a:ext cx="8568952" cy="4453419"/>
        </p:xfrm>
        <a:graphic>
          <a:graphicData uri="http://schemas.openxmlformats.org/drawingml/2006/table">
            <a:tbl>
              <a:tblPr firstRow="1" firstCol="1" bandRow="1">
                <a:tableStyleId>{5C22544A-7EE6-4342-B048-85BDC9FD1C3A}</a:tableStyleId>
              </a:tblPr>
              <a:tblGrid>
                <a:gridCol w="779776"/>
                <a:gridCol w="2028536"/>
                <a:gridCol w="2376264"/>
                <a:gridCol w="3384376"/>
              </a:tblGrid>
              <a:tr h="379977">
                <a:tc>
                  <a:txBody>
                    <a:bodyPr/>
                    <a:lstStyle/>
                    <a:p>
                      <a:pPr algn="ctr">
                        <a:spcAft>
                          <a:spcPts val="0"/>
                        </a:spcAft>
                      </a:pPr>
                      <a:r>
                        <a:rPr lang="es-ES_tradnl" sz="1000" dirty="0">
                          <a:effectLst/>
                          <a:latin typeface="+mn-lt"/>
                        </a:rPr>
                        <a:t> </a:t>
                      </a:r>
                      <a:endParaRPr lang="es-MX" sz="1050" dirty="0">
                        <a:effectLst/>
                        <a:latin typeface="+mn-lt"/>
                      </a:endParaRPr>
                    </a:p>
                    <a:p>
                      <a:pPr algn="ctr">
                        <a:spcAft>
                          <a:spcPts val="0"/>
                        </a:spcAft>
                      </a:pPr>
                      <a:r>
                        <a:rPr lang="es-ES_tradnl" sz="1000" dirty="0">
                          <a:effectLst/>
                          <a:latin typeface="+mn-lt"/>
                        </a:rPr>
                        <a:t>NAR</a:t>
                      </a:r>
                      <a:endParaRPr lang="es-MX" sz="1050" dirty="0">
                        <a:effectLst/>
                        <a:latin typeface="+mn-lt"/>
                      </a:endParaRPr>
                    </a:p>
                    <a:p>
                      <a:pPr algn="ctr">
                        <a:spcAft>
                          <a:spcPts val="0"/>
                        </a:spcAft>
                      </a:pPr>
                      <a:r>
                        <a:rPr lang="es-ES_tradnl" sz="1000" dirty="0">
                          <a:effectLst/>
                          <a:latin typeface="+mn-lt"/>
                        </a:rPr>
                        <a:t> </a:t>
                      </a:r>
                      <a:endParaRPr lang="es-MX" sz="1050" dirty="0">
                        <a:effectLst/>
                        <a:latin typeface="+mn-lt"/>
                        <a:ea typeface="Times New Roman" panose="02020603050405020304" pitchFamily="18" charset="0"/>
                        <a:cs typeface="Times New Roman" panose="02020603050405020304" pitchFamily="18" charset="0"/>
                      </a:endParaRPr>
                    </a:p>
                  </a:txBody>
                  <a:tcPr marL="47481" marR="47481" marT="0" marB="0">
                    <a:solidFill>
                      <a:srgbClr val="B0022B"/>
                    </a:solidFill>
                  </a:tcPr>
                </a:tc>
                <a:tc>
                  <a:txBody>
                    <a:bodyPr/>
                    <a:lstStyle/>
                    <a:p>
                      <a:pPr algn="ctr">
                        <a:spcAft>
                          <a:spcPts val="0"/>
                        </a:spcAft>
                      </a:pPr>
                      <a:r>
                        <a:rPr lang="es-ES_tradnl" sz="1000" dirty="0">
                          <a:effectLst/>
                          <a:latin typeface="+mn-lt"/>
                        </a:rPr>
                        <a:t> </a:t>
                      </a:r>
                      <a:endParaRPr lang="es-MX" sz="1050" dirty="0">
                        <a:effectLst/>
                        <a:latin typeface="+mn-lt"/>
                      </a:endParaRPr>
                    </a:p>
                    <a:p>
                      <a:pPr algn="ctr">
                        <a:spcAft>
                          <a:spcPts val="0"/>
                        </a:spcAft>
                      </a:pPr>
                      <a:r>
                        <a:rPr lang="es-ES_tradnl" sz="1000" dirty="0">
                          <a:effectLst/>
                          <a:latin typeface="+mn-lt"/>
                        </a:rPr>
                        <a:t>NAR Pilar I</a:t>
                      </a:r>
                      <a:endParaRPr lang="es-MX" sz="1050" dirty="0">
                        <a:effectLst/>
                        <a:latin typeface="+mn-lt"/>
                        <a:ea typeface="Times New Roman" panose="02020603050405020304" pitchFamily="18" charset="0"/>
                        <a:cs typeface="Times New Roman" panose="02020603050405020304" pitchFamily="18" charset="0"/>
                      </a:endParaRPr>
                    </a:p>
                  </a:txBody>
                  <a:tcPr marL="47481" marR="47481" marT="0" marB="0">
                    <a:solidFill>
                      <a:srgbClr val="B0022B"/>
                    </a:solidFill>
                  </a:tcPr>
                </a:tc>
                <a:tc>
                  <a:txBody>
                    <a:bodyPr/>
                    <a:lstStyle/>
                    <a:p>
                      <a:pPr algn="ctr">
                        <a:spcAft>
                          <a:spcPts val="0"/>
                        </a:spcAft>
                      </a:pPr>
                      <a:r>
                        <a:rPr lang="es-ES_tradnl" sz="1000" dirty="0">
                          <a:effectLst/>
                          <a:latin typeface="+mn-lt"/>
                        </a:rPr>
                        <a:t> </a:t>
                      </a:r>
                      <a:endParaRPr lang="es-MX" sz="1050" dirty="0">
                        <a:effectLst/>
                        <a:latin typeface="+mn-lt"/>
                      </a:endParaRPr>
                    </a:p>
                    <a:p>
                      <a:pPr algn="ctr">
                        <a:spcAft>
                          <a:spcPts val="0"/>
                        </a:spcAft>
                      </a:pPr>
                      <a:r>
                        <a:rPr lang="es-ES_tradnl" sz="1000" dirty="0">
                          <a:effectLst/>
                          <a:latin typeface="+mn-lt"/>
                        </a:rPr>
                        <a:t>NAR Pilar II</a:t>
                      </a:r>
                      <a:endParaRPr lang="es-MX" sz="1050" dirty="0">
                        <a:effectLst/>
                        <a:latin typeface="+mn-lt"/>
                        <a:ea typeface="Times New Roman" panose="02020603050405020304" pitchFamily="18" charset="0"/>
                        <a:cs typeface="Times New Roman" panose="02020603050405020304" pitchFamily="18" charset="0"/>
                      </a:endParaRPr>
                    </a:p>
                  </a:txBody>
                  <a:tcPr marL="47481" marR="47481" marT="0" marB="0">
                    <a:solidFill>
                      <a:srgbClr val="B0022B"/>
                    </a:solidFill>
                  </a:tcPr>
                </a:tc>
                <a:tc>
                  <a:txBody>
                    <a:bodyPr/>
                    <a:lstStyle/>
                    <a:p>
                      <a:pPr algn="ctr">
                        <a:spcAft>
                          <a:spcPts val="0"/>
                        </a:spcAft>
                      </a:pPr>
                      <a:r>
                        <a:rPr lang="es-ES_tradnl" sz="1000" dirty="0">
                          <a:effectLst/>
                          <a:latin typeface="+mn-lt"/>
                        </a:rPr>
                        <a:t> </a:t>
                      </a:r>
                      <a:endParaRPr lang="es-MX" sz="1050" dirty="0">
                        <a:effectLst/>
                        <a:latin typeface="+mn-lt"/>
                      </a:endParaRPr>
                    </a:p>
                    <a:p>
                      <a:pPr algn="ctr">
                        <a:spcAft>
                          <a:spcPts val="0"/>
                        </a:spcAft>
                      </a:pPr>
                      <a:r>
                        <a:rPr lang="es-ES_tradnl" sz="1000" dirty="0">
                          <a:effectLst/>
                          <a:latin typeface="+mn-lt"/>
                        </a:rPr>
                        <a:t>NAR Pilar III</a:t>
                      </a:r>
                      <a:endParaRPr lang="es-MX" sz="1050" dirty="0">
                        <a:effectLst/>
                        <a:latin typeface="+mn-lt"/>
                        <a:ea typeface="Times New Roman" panose="02020603050405020304" pitchFamily="18" charset="0"/>
                        <a:cs typeface="Times New Roman" panose="02020603050405020304" pitchFamily="18" charset="0"/>
                      </a:endParaRPr>
                    </a:p>
                  </a:txBody>
                  <a:tcPr marL="47481" marR="47481" marT="0" marB="0">
                    <a:solidFill>
                      <a:srgbClr val="B0022B"/>
                    </a:solidFill>
                  </a:tcPr>
                </a:tc>
              </a:tr>
              <a:tr h="668639">
                <a:tc>
                  <a:txBody>
                    <a:bodyPr/>
                    <a:lstStyle/>
                    <a:p>
                      <a:pPr algn="ctr">
                        <a:spcAft>
                          <a:spcPts val="0"/>
                        </a:spcAft>
                      </a:pPr>
                      <a:r>
                        <a:rPr lang="es-ES_tradnl" sz="1050" dirty="0">
                          <a:effectLst/>
                          <a:latin typeface="+mn-lt"/>
                        </a:rPr>
                        <a:t>1</a:t>
                      </a:r>
                      <a:endParaRPr lang="es-MX" sz="1100" dirty="0">
                        <a:effectLst/>
                        <a:latin typeface="+mn-lt"/>
                        <a:ea typeface="Times New Roman" panose="02020603050405020304" pitchFamily="18" charset="0"/>
                        <a:cs typeface="Times New Roman" panose="02020603050405020304" pitchFamily="18" charset="0"/>
                      </a:endParaRPr>
                    </a:p>
                  </a:txBody>
                  <a:tcPr marL="47481" marR="47481" marT="0" marB="0" anchor="ctr">
                    <a:solidFill>
                      <a:srgbClr val="B0022B"/>
                    </a:solidFill>
                  </a:tcP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Fortaleza técnico-financiera.</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Sobresaliente sistema de gobierno corporativo que garantiza una gestión sana y prudente de la entidad.</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Cumple con las normas de revelación y su perfil de riesgos de acuerdo a una calificación que refleja un nivel de solidez financiera sobresaliente</a:t>
                      </a:r>
                      <a:r>
                        <a:rPr lang="es-ES_tradnl" sz="1200" kern="1200" dirty="0" smtClean="0">
                          <a:solidFill>
                            <a:schemeClr val="tx1">
                              <a:lumMod val="65000"/>
                              <a:lumOff val="35000"/>
                            </a:schemeClr>
                          </a:solidFill>
                          <a:latin typeface="+mn-lt"/>
                          <a:ea typeface="+mn-ea"/>
                          <a:cs typeface="Arial" panose="020B0604020202020204" pitchFamily="34" charset="0"/>
                        </a:rPr>
                        <a:t>.</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r>
              <a:tr h="703661">
                <a:tc>
                  <a:txBody>
                    <a:bodyPr/>
                    <a:lstStyle/>
                    <a:p>
                      <a:pPr algn="ctr">
                        <a:spcAft>
                          <a:spcPts val="0"/>
                        </a:spcAft>
                      </a:pPr>
                      <a:r>
                        <a:rPr lang="es-ES_tradnl" sz="1050" dirty="0">
                          <a:effectLst/>
                          <a:latin typeface="+mn-lt"/>
                        </a:rPr>
                        <a:t>2</a:t>
                      </a:r>
                      <a:endParaRPr lang="es-MX" sz="1100" dirty="0">
                        <a:effectLst/>
                        <a:latin typeface="+mn-lt"/>
                        <a:ea typeface="Times New Roman" panose="02020603050405020304" pitchFamily="18" charset="0"/>
                        <a:cs typeface="Times New Roman" panose="02020603050405020304" pitchFamily="18" charset="0"/>
                      </a:endParaRPr>
                    </a:p>
                  </a:txBody>
                  <a:tcPr marL="47481" marR="47481" marT="0" marB="0" anchor="ctr">
                    <a:solidFill>
                      <a:srgbClr val="B0022B"/>
                    </a:solidFill>
                  </a:tcP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Sana situación técnico-financiera.</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Adecuado sistema de gobierno corporativo, que cumple con lo establecido en la regulación aplicable.</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Adecuado nivel de cumplimiento de las normas de revelación con una calificación de perfil de riesgos que refleja un comportamiento adecuado de la entidad</a:t>
                      </a:r>
                      <a:r>
                        <a:rPr lang="es-ES_tradnl" sz="1200" kern="1200" dirty="0" smtClean="0">
                          <a:solidFill>
                            <a:schemeClr val="tx1">
                              <a:lumMod val="65000"/>
                              <a:lumOff val="35000"/>
                            </a:schemeClr>
                          </a:solidFill>
                          <a:latin typeface="+mn-lt"/>
                          <a:ea typeface="+mn-ea"/>
                          <a:cs typeface="Arial" panose="020B0604020202020204" pitchFamily="34" charset="0"/>
                        </a:rPr>
                        <a:t>.</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r>
              <a:tr h="844393">
                <a:tc>
                  <a:txBody>
                    <a:bodyPr/>
                    <a:lstStyle/>
                    <a:p>
                      <a:pPr algn="ctr">
                        <a:spcAft>
                          <a:spcPts val="0"/>
                        </a:spcAft>
                      </a:pPr>
                      <a:r>
                        <a:rPr lang="es-ES_tradnl" sz="1050" dirty="0">
                          <a:effectLst/>
                          <a:latin typeface="+mn-lt"/>
                        </a:rPr>
                        <a:t>3</a:t>
                      </a:r>
                      <a:endParaRPr lang="es-MX" sz="1100" dirty="0">
                        <a:effectLst/>
                        <a:latin typeface="+mn-lt"/>
                        <a:ea typeface="Times New Roman" panose="02020603050405020304" pitchFamily="18" charset="0"/>
                        <a:cs typeface="Times New Roman" panose="02020603050405020304" pitchFamily="18" charset="0"/>
                      </a:endParaRPr>
                    </a:p>
                  </a:txBody>
                  <a:tcPr marL="47481" marR="47481" marT="0" marB="0" anchor="ctr">
                    <a:solidFill>
                      <a:srgbClr val="B0022B"/>
                    </a:solidFill>
                  </a:tcPr>
                </a:tc>
                <a:tc>
                  <a:txBody>
                    <a:bodyPr/>
                    <a:lstStyle/>
                    <a:p>
                      <a:pPr algn="ctr">
                        <a:spcAft>
                          <a:spcPts val="0"/>
                        </a:spcAft>
                      </a:pPr>
                      <a:r>
                        <a:rPr lang="es-ES_tradnl" sz="1200" kern="1200">
                          <a:solidFill>
                            <a:schemeClr val="tx1">
                              <a:lumMod val="65000"/>
                              <a:lumOff val="35000"/>
                            </a:schemeClr>
                          </a:solidFill>
                          <a:latin typeface="+mn-lt"/>
                          <a:ea typeface="+mn-ea"/>
                          <a:cs typeface="Arial" panose="020B0604020202020204" pitchFamily="34" charset="0"/>
                        </a:rPr>
                        <a:t>Situación técnico-financiera estable.</a:t>
                      </a:r>
                      <a:endParaRPr lang="es-MX" sz="1200" kern="120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Sistema de gobierno corporativo con aspectos que son susceptibles de mejora.</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Deficiencias en el cumplimiento de las normas de revelación o calificación de perfil de riesgos que refleje potenciales deficiencias en la operación o manejo de la entidad</a:t>
                      </a:r>
                      <a:r>
                        <a:rPr lang="es-ES_tradnl" sz="1200" kern="1200" dirty="0" smtClean="0">
                          <a:solidFill>
                            <a:schemeClr val="tx1">
                              <a:lumMod val="65000"/>
                              <a:lumOff val="35000"/>
                            </a:schemeClr>
                          </a:solidFill>
                          <a:latin typeface="+mn-lt"/>
                          <a:ea typeface="+mn-ea"/>
                          <a:cs typeface="Arial" panose="020B0604020202020204" pitchFamily="34" charset="0"/>
                        </a:rPr>
                        <a:t>.</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r>
              <a:tr h="844393">
                <a:tc>
                  <a:txBody>
                    <a:bodyPr/>
                    <a:lstStyle/>
                    <a:p>
                      <a:pPr algn="ctr">
                        <a:spcAft>
                          <a:spcPts val="0"/>
                        </a:spcAft>
                      </a:pPr>
                      <a:r>
                        <a:rPr lang="es-ES_tradnl" sz="1050" dirty="0">
                          <a:effectLst/>
                          <a:latin typeface="+mn-lt"/>
                        </a:rPr>
                        <a:t>4</a:t>
                      </a:r>
                      <a:endParaRPr lang="es-MX" sz="1100" dirty="0">
                        <a:effectLst/>
                        <a:latin typeface="+mn-lt"/>
                        <a:ea typeface="Times New Roman" panose="02020603050405020304" pitchFamily="18" charset="0"/>
                        <a:cs typeface="Times New Roman" panose="02020603050405020304" pitchFamily="18" charset="0"/>
                      </a:endParaRPr>
                    </a:p>
                  </a:txBody>
                  <a:tcPr marL="47481" marR="47481" marT="0" marB="0" anchor="ctr">
                    <a:solidFill>
                      <a:srgbClr val="B0022B"/>
                    </a:solidFill>
                  </a:tcPr>
                </a:tc>
                <a:tc>
                  <a:txBody>
                    <a:bodyPr/>
                    <a:lstStyle/>
                    <a:p>
                      <a:pPr algn="ctr">
                        <a:spcAft>
                          <a:spcPts val="0"/>
                        </a:spcAft>
                      </a:pPr>
                      <a:r>
                        <a:rPr lang="es-ES_tradnl" sz="1200" kern="1200">
                          <a:solidFill>
                            <a:schemeClr val="tx1">
                              <a:lumMod val="65000"/>
                              <a:lumOff val="35000"/>
                            </a:schemeClr>
                          </a:solidFill>
                          <a:latin typeface="+mn-lt"/>
                          <a:ea typeface="+mn-ea"/>
                          <a:cs typeface="Arial" panose="020B0604020202020204" pitchFamily="34" charset="0"/>
                        </a:rPr>
                        <a:t>Deterioro de la situación técnico-financiera.</a:t>
                      </a:r>
                      <a:endParaRPr lang="es-MX" sz="1200" kern="120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Deficiencias en el sistema de gobierno corporativo que pueden afectar el desempeño de la entidad.</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Incumplimientos de las normas de revelación o calificación del perfil de riesgos de la entidad que refleja debilidades que pueden poner en riesgo el desempeño de la entidad</a:t>
                      </a:r>
                      <a:r>
                        <a:rPr lang="es-ES_tradnl" sz="1200" kern="1200" dirty="0" smtClean="0">
                          <a:solidFill>
                            <a:schemeClr val="tx1">
                              <a:lumMod val="65000"/>
                              <a:lumOff val="35000"/>
                            </a:schemeClr>
                          </a:solidFill>
                          <a:latin typeface="+mn-lt"/>
                          <a:ea typeface="+mn-ea"/>
                          <a:cs typeface="Arial" panose="020B0604020202020204" pitchFamily="34" charset="0"/>
                        </a:rPr>
                        <a:t>.</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r>
              <a:tr h="844393">
                <a:tc>
                  <a:txBody>
                    <a:bodyPr/>
                    <a:lstStyle/>
                    <a:p>
                      <a:pPr algn="ctr">
                        <a:spcAft>
                          <a:spcPts val="0"/>
                        </a:spcAft>
                      </a:pPr>
                      <a:r>
                        <a:rPr lang="es-ES_tradnl" sz="1050" dirty="0">
                          <a:effectLst/>
                          <a:latin typeface="+mn-lt"/>
                        </a:rPr>
                        <a:t>5</a:t>
                      </a:r>
                      <a:endParaRPr lang="es-MX" sz="1100" dirty="0">
                        <a:effectLst/>
                        <a:latin typeface="+mn-lt"/>
                        <a:ea typeface="Times New Roman" panose="02020603050405020304" pitchFamily="18" charset="0"/>
                        <a:cs typeface="Times New Roman" panose="02020603050405020304" pitchFamily="18" charset="0"/>
                      </a:endParaRPr>
                    </a:p>
                  </a:txBody>
                  <a:tcPr marL="47481" marR="47481" marT="0" marB="0" anchor="ctr">
                    <a:solidFill>
                      <a:srgbClr val="B0022B"/>
                    </a:solidFill>
                  </a:tcPr>
                </a:tc>
                <a:tc>
                  <a:txBody>
                    <a:bodyPr/>
                    <a:lstStyle/>
                    <a:p>
                      <a:pPr algn="ctr">
                        <a:spcAft>
                          <a:spcPts val="0"/>
                        </a:spcAft>
                      </a:pPr>
                      <a:r>
                        <a:rPr lang="es-ES_tradnl" sz="1200" kern="1200">
                          <a:solidFill>
                            <a:schemeClr val="tx1">
                              <a:lumMod val="65000"/>
                              <a:lumOff val="35000"/>
                            </a:schemeClr>
                          </a:solidFill>
                          <a:latin typeface="+mn-lt"/>
                          <a:ea typeface="+mn-ea"/>
                          <a:cs typeface="Arial" panose="020B0604020202020204" pitchFamily="34" charset="0"/>
                        </a:rPr>
                        <a:t>Graves problemas de solvencia.</a:t>
                      </a:r>
                      <a:endParaRPr lang="es-MX" sz="1200" kern="120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Deficiencias graves en el sistema de gobierno corporativo de la entidad que ponen en riesgo su desempeño.</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c>
                  <a:txBody>
                    <a:bodyPr/>
                    <a:lstStyle/>
                    <a:p>
                      <a:pPr algn="ctr">
                        <a:spcAft>
                          <a:spcPts val="0"/>
                        </a:spcAft>
                      </a:pPr>
                      <a:r>
                        <a:rPr lang="es-ES_tradnl" sz="1200" kern="1200" dirty="0">
                          <a:solidFill>
                            <a:schemeClr val="tx1">
                              <a:lumMod val="65000"/>
                              <a:lumOff val="35000"/>
                            </a:schemeClr>
                          </a:solidFill>
                          <a:latin typeface="+mn-lt"/>
                          <a:ea typeface="+mn-ea"/>
                          <a:cs typeface="Arial" panose="020B0604020202020204" pitchFamily="34" charset="0"/>
                        </a:rPr>
                        <a:t>Incumplimientos graves de las normas de revelación o calificación del perfil de riesgos de la entidad que refleja afectaciones serias en el nivel de operación o funcionamiento de la entidad</a:t>
                      </a:r>
                      <a:r>
                        <a:rPr lang="es-ES_tradnl" sz="1200" kern="1200" dirty="0" smtClean="0">
                          <a:solidFill>
                            <a:schemeClr val="tx1">
                              <a:lumMod val="65000"/>
                              <a:lumOff val="35000"/>
                            </a:schemeClr>
                          </a:solidFill>
                          <a:latin typeface="+mn-lt"/>
                          <a:ea typeface="+mn-ea"/>
                          <a:cs typeface="Arial" panose="020B0604020202020204" pitchFamily="34" charset="0"/>
                        </a:rPr>
                        <a:t>.</a:t>
                      </a:r>
                      <a:endParaRPr lang="es-MX" sz="1200" kern="1200" dirty="0">
                        <a:solidFill>
                          <a:schemeClr val="tx1">
                            <a:lumMod val="65000"/>
                            <a:lumOff val="35000"/>
                          </a:schemeClr>
                        </a:solidFill>
                        <a:latin typeface="+mn-lt"/>
                        <a:ea typeface="+mn-ea"/>
                        <a:cs typeface="Arial" panose="020B0604020202020204" pitchFamily="34" charset="0"/>
                      </a:endParaRPr>
                    </a:p>
                  </a:txBody>
                  <a:tcPr marL="47481" marR="47481" marT="0" marB="0" anchor="ctr"/>
                </a:tc>
              </a:tr>
            </a:tbl>
          </a:graphicData>
        </a:graphic>
      </p:graphicFrame>
      <p:sp>
        <p:nvSpPr>
          <p:cNvPr id="7" name="CuadroTexto 6"/>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2568331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14615" y="1398872"/>
            <a:ext cx="8077511" cy="369332"/>
          </a:xfrm>
          <a:prstGeom prst="rect">
            <a:avLst/>
          </a:prstGeom>
          <a:noFill/>
        </p:spPr>
        <p:txBody>
          <a:bodyPr wrap="square" rtlCol="0">
            <a:spAutoFit/>
          </a:bodyPr>
          <a:lstStyle/>
          <a:p>
            <a:endParaRPr lang="es-ES" dirty="0"/>
          </a:p>
        </p:txBody>
      </p:sp>
      <p:sp>
        <p:nvSpPr>
          <p:cNvPr id="10" name="CuadroTexto 9"/>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grpSp>
        <p:nvGrpSpPr>
          <p:cNvPr id="51" name="Grupo 50"/>
          <p:cNvGrpSpPr/>
          <p:nvPr/>
        </p:nvGrpSpPr>
        <p:grpSpPr>
          <a:xfrm>
            <a:off x="195620" y="1317039"/>
            <a:ext cx="4620114" cy="4302249"/>
            <a:chOff x="195620" y="1317039"/>
            <a:chExt cx="4620114" cy="4302249"/>
          </a:xfrm>
        </p:grpSpPr>
        <p:sp>
          <p:nvSpPr>
            <p:cNvPr id="7" name="Rectangle 12"/>
            <p:cNvSpPr txBox="1">
              <a:spLocks noChangeArrowheads="1"/>
            </p:cNvSpPr>
            <p:nvPr/>
          </p:nvSpPr>
          <p:spPr>
            <a:xfrm>
              <a:off x="561786" y="1317039"/>
              <a:ext cx="4253948" cy="127158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s-MX" altLang="es-MX" sz="1600" dirty="0" smtClean="0">
                  <a:solidFill>
                    <a:schemeClr val="tx1">
                      <a:lumMod val="65000"/>
                      <a:lumOff val="35000"/>
                    </a:schemeClr>
                  </a:solidFill>
                  <a:cs typeface="Arial" panose="020B0604020202020204" pitchFamily="34" charset="0"/>
                </a:rPr>
                <a:t>El NAR de cada pilar se traduce en una combinación de 3 valores:</a:t>
              </a:r>
            </a:p>
            <a:p>
              <a:pPr algn="just"/>
              <a:endParaRPr lang="es-MX" altLang="es-MX" sz="1600" dirty="0">
                <a:solidFill>
                  <a:schemeClr val="tx1">
                    <a:lumMod val="65000"/>
                    <a:lumOff val="35000"/>
                  </a:schemeClr>
                </a:solidFill>
                <a:cs typeface="Arial" panose="020B0604020202020204" pitchFamily="34" charset="0"/>
              </a:endParaRPr>
            </a:p>
            <a:p>
              <a:pPr marL="0" indent="0" algn="ctr">
                <a:buFont typeface="Arial"/>
                <a:buNone/>
              </a:pPr>
              <a:r>
                <a:rPr lang="es-MX" altLang="es-MX" sz="1600" dirty="0">
                  <a:solidFill>
                    <a:schemeClr val="tx1">
                      <a:lumMod val="65000"/>
                      <a:lumOff val="35000"/>
                    </a:schemeClr>
                  </a:solidFill>
                  <a:cs typeface="Arial" panose="020B0604020202020204" pitchFamily="34" charset="0"/>
                </a:rPr>
                <a:t>(NAR P1, NAR P2,  NAR P3</a:t>
              </a:r>
              <a:r>
                <a:rPr lang="es-MX" altLang="es-MX" sz="1600" dirty="0" smtClean="0">
                  <a:solidFill>
                    <a:schemeClr val="tx1">
                      <a:lumMod val="65000"/>
                      <a:lumOff val="35000"/>
                    </a:schemeClr>
                  </a:solidFill>
                  <a:cs typeface="Arial" panose="020B0604020202020204" pitchFamily="34" charset="0"/>
                </a:rPr>
                <a:t>)</a:t>
              </a:r>
            </a:p>
            <a:p>
              <a:pPr algn="just"/>
              <a:endParaRPr lang="es-MX" altLang="es-MX" sz="1600" dirty="0" smtClean="0">
                <a:solidFill>
                  <a:schemeClr val="tx1">
                    <a:lumMod val="65000"/>
                    <a:lumOff val="35000"/>
                  </a:schemeClr>
                </a:solidFill>
                <a:cs typeface="Arial" panose="020B0604020202020204" pitchFamily="34" charset="0"/>
              </a:endParaRPr>
            </a:p>
            <a:p>
              <a:pPr marL="0" indent="0" algn="just">
                <a:buNone/>
              </a:pPr>
              <a:r>
                <a:rPr lang="es-MX" altLang="es-MX" sz="1600" dirty="0">
                  <a:solidFill>
                    <a:schemeClr val="tx1">
                      <a:lumMod val="65000"/>
                      <a:lumOff val="35000"/>
                    </a:schemeClr>
                  </a:solidFill>
                  <a:cs typeface="Arial" panose="020B0604020202020204" pitchFamily="34" charset="0"/>
                </a:rPr>
                <a:t>A partir de la combinación de estos tres </a:t>
              </a:r>
              <a:r>
                <a:rPr lang="es-MX" altLang="es-MX" sz="1600" dirty="0" smtClean="0">
                  <a:solidFill>
                    <a:schemeClr val="tx1">
                      <a:lumMod val="65000"/>
                      <a:lumOff val="35000"/>
                    </a:schemeClr>
                  </a:solidFill>
                  <a:cs typeface="Arial" panose="020B0604020202020204" pitchFamily="34" charset="0"/>
                </a:rPr>
                <a:t>valores y con base en la siguiente matriz, se </a:t>
              </a:r>
              <a:r>
                <a:rPr lang="es-MX" altLang="es-MX" sz="1600" dirty="0">
                  <a:solidFill>
                    <a:schemeClr val="tx1">
                      <a:lumMod val="65000"/>
                      <a:lumOff val="35000"/>
                    </a:schemeClr>
                  </a:solidFill>
                  <a:cs typeface="Arial" panose="020B0604020202020204" pitchFamily="34" charset="0"/>
                </a:rPr>
                <a:t>determina el </a:t>
              </a:r>
              <a:r>
                <a:rPr lang="es-MX" altLang="es-MX" sz="1600" dirty="0">
                  <a:solidFill>
                    <a:srgbClr val="C00000"/>
                  </a:solidFill>
                  <a:cs typeface="Arial" panose="020B0604020202020204" pitchFamily="34" charset="0"/>
                </a:rPr>
                <a:t>Perfil de Riesgo </a:t>
              </a:r>
              <a:r>
                <a:rPr lang="es-MX" altLang="es-MX" sz="1600" dirty="0">
                  <a:solidFill>
                    <a:schemeClr val="tx1">
                      <a:lumMod val="65000"/>
                      <a:lumOff val="35000"/>
                    </a:schemeClr>
                  </a:solidFill>
                  <a:cs typeface="Arial" panose="020B0604020202020204" pitchFamily="34" charset="0"/>
                </a:rPr>
                <a:t>de la Institución</a:t>
              </a:r>
              <a:endParaRPr lang="es-ES" altLang="es-MX" sz="1600" dirty="0">
                <a:solidFill>
                  <a:schemeClr val="tx1">
                    <a:lumMod val="65000"/>
                    <a:lumOff val="35000"/>
                  </a:schemeClr>
                </a:solidFill>
                <a:cs typeface="Arial" panose="020B0604020202020204" pitchFamily="34" charset="0"/>
              </a:endParaRPr>
            </a:p>
          </p:txBody>
        </p:sp>
        <p:sp>
          <p:nvSpPr>
            <p:cNvPr id="8" name="CuadroTexto 7"/>
            <p:cNvSpPr txBox="1"/>
            <p:nvPr/>
          </p:nvSpPr>
          <p:spPr>
            <a:xfrm>
              <a:off x="2062100" y="3803406"/>
              <a:ext cx="1625599" cy="1815882"/>
            </a:xfrm>
            <a:prstGeom prst="rect">
              <a:avLst/>
            </a:prstGeom>
            <a:noFill/>
          </p:spPr>
          <p:txBody>
            <a:bodyPr wrap="square" rtlCol="0">
              <a:spAutoFit/>
            </a:bodyPr>
            <a:lstStyle/>
            <a:p>
              <a:r>
                <a:rPr lang="es-MX" sz="1600" dirty="0" smtClean="0">
                  <a:solidFill>
                    <a:srgbClr val="C00000"/>
                  </a:solidFill>
                </a:rPr>
                <a:t>Perfil de Riesgo:</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smtClean="0"/>
                <a:t>Alto</a:t>
              </a:r>
            </a:p>
            <a:p>
              <a:pPr marL="285750" indent="-285750">
                <a:buFont typeface="Arial" panose="020B0604020202020204" pitchFamily="34" charset="0"/>
                <a:buChar char="•"/>
              </a:pPr>
              <a:r>
                <a:rPr lang="es-MX" sz="1600" dirty="0" smtClean="0"/>
                <a:t>Medio Alto</a:t>
              </a:r>
            </a:p>
            <a:p>
              <a:pPr marL="285750" indent="-285750">
                <a:buFont typeface="Arial" panose="020B0604020202020204" pitchFamily="34" charset="0"/>
                <a:buChar char="•"/>
              </a:pPr>
              <a:r>
                <a:rPr lang="es-MX" sz="1600" dirty="0" smtClean="0"/>
                <a:t>Medio</a:t>
              </a:r>
            </a:p>
            <a:p>
              <a:pPr marL="285750" indent="-285750">
                <a:buFont typeface="Arial" panose="020B0604020202020204" pitchFamily="34" charset="0"/>
                <a:buChar char="•"/>
              </a:pPr>
              <a:r>
                <a:rPr lang="es-MX" sz="1600" dirty="0" smtClean="0"/>
                <a:t>Medio Bajo</a:t>
              </a:r>
            </a:p>
            <a:p>
              <a:pPr marL="285750" indent="-285750">
                <a:buFont typeface="Arial" panose="020B0604020202020204" pitchFamily="34" charset="0"/>
                <a:buChar char="•"/>
              </a:pPr>
              <a:r>
                <a:rPr lang="es-MX" sz="1600" dirty="0" smtClean="0"/>
                <a:t>Bajo</a:t>
              </a:r>
            </a:p>
          </p:txBody>
        </p:sp>
        <p:sp>
          <p:nvSpPr>
            <p:cNvPr id="9" name="Flecha arriba 8"/>
            <p:cNvSpPr/>
            <p:nvPr/>
          </p:nvSpPr>
          <p:spPr bwMode="auto">
            <a:xfrm>
              <a:off x="3614897" y="4397513"/>
              <a:ext cx="220134" cy="1159932"/>
            </a:xfrm>
            <a:prstGeom prst="upArrow">
              <a:avLst/>
            </a:prstGeom>
            <a:solidFill>
              <a:srgbClr val="C0504D"/>
            </a:solidFill>
            <a:ln w="9525" cap="flat" cmpd="sng" algn="ctr">
              <a:no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anose="020B0604020202020204" pitchFamily="34" charset="0"/>
              </a:endParaRPr>
            </a:p>
          </p:txBody>
        </p:sp>
        <p:sp>
          <p:nvSpPr>
            <p:cNvPr id="2" name="Anillo 1"/>
            <p:cNvSpPr/>
            <p:nvPr/>
          </p:nvSpPr>
          <p:spPr>
            <a:xfrm>
              <a:off x="195620" y="1398872"/>
              <a:ext cx="218303" cy="211608"/>
            </a:xfrm>
            <a:prstGeom prst="donut">
              <a:avLst>
                <a:gd name="adj" fmla="val 23514"/>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2" name="Anillo 11"/>
            <p:cNvSpPr/>
            <p:nvPr/>
          </p:nvSpPr>
          <p:spPr>
            <a:xfrm>
              <a:off x="195620" y="2776194"/>
              <a:ext cx="218303" cy="211608"/>
            </a:xfrm>
            <a:prstGeom prst="donut">
              <a:avLst>
                <a:gd name="adj" fmla="val 23514"/>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0" name="Grupo 49"/>
          <p:cNvGrpSpPr/>
          <p:nvPr/>
        </p:nvGrpSpPr>
        <p:grpSpPr>
          <a:xfrm>
            <a:off x="4219113" y="1698935"/>
            <a:ext cx="5091558" cy="3671676"/>
            <a:chOff x="4260170" y="1598263"/>
            <a:chExt cx="5091558" cy="3671676"/>
          </a:xfrm>
        </p:grpSpPr>
        <p:grpSp>
          <p:nvGrpSpPr>
            <p:cNvPr id="48" name="Grupo 47"/>
            <p:cNvGrpSpPr/>
            <p:nvPr/>
          </p:nvGrpSpPr>
          <p:grpSpPr>
            <a:xfrm>
              <a:off x="4260170" y="1598263"/>
              <a:ext cx="4273976" cy="3671676"/>
              <a:chOff x="4878491" y="1598263"/>
              <a:chExt cx="4273976" cy="3671676"/>
            </a:xfrm>
          </p:grpSpPr>
          <p:grpSp>
            <p:nvGrpSpPr>
              <p:cNvPr id="22" name="Grupo 21"/>
              <p:cNvGrpSpPr/>
              <p:nvPr/>
            </p:nvGrpSpPr>
            <p:grpSpPr>
              <a:xfrm>
                <a:off x="6036732" y="2523608"/>
                <a:ext cx="2695255" cy="2746331"/>
                <a:chOff x="2569268" y="1652130"/>
                <a:chExt cx="4005464" cy="3553740"/>
              </a:xfrm>
            </p:grpSpPr>
            <p:sp>
              <p:nvSpPr>
                <p:cNvPr id="19" name="Freeform 14"/>
                <p:cNvSpPr/>
                <p:nvPr/>
              </p:nvSpPr>
              <p:spPr>
                <a:xfrm>
                  <a:off x="2569268" y="2392381"/>
                  <a:ext cx="2017979" cy="2813489"/>
                </a:xfrm>
                <a:custGeom>
                  <a:avLst/>
                  <a:gdLst>
                    <a:gd name="connsiteX0" fmla="*/ 0 w 1752600"/>
                    <a:gd name="connsiteY0" fmla="*/ 1841500 h 2470150"/>
                    <a:gd name="connsiteX1" fmla="*/ 0 w 1752600"/>
                    <a:gd name="connsiteY1" fmla="*/ 0 h 2470150"/>
                    <a:gd name="connsiteX2" fmla="*/ 1752600 w 1752600"/>
                    <a:gd name="connsiteY2" fmla="*/ 635000 h 2470150"/>
                    <a:gd name="connsiteX3" fmla="*/ 1752600 w 1752600"/>
                    <a:gd name="connsiteY3" fmla="*/ 2470150 h 2470150"/>
                    <a:gd name="connsiteX4" fmla="*/ 0 w 1752600"/>
                    <a:gd name="connsiteY4" fmla="*/ 1841500 h 2470150"/>
                    <a:gd name="connsiteX0" fmla="*/ 0 w 1757362"/>
                    <a:gd name="connsiteY0" fmla="*/ 1841500 h 2477294"/>
                    <a:gd name="connsiteX1" fmla="*/ 0 w 1757362"/>
                    <a:gd name="connsiteY1" fmla="*/ 0 h 2477294"/>
                    <a:gd name="connsiteX2" fmla="*/ 1752600 w 1757362"/>
                    <a:gd name="connsiteY2" fmla="*/ 635000 h 2477294"/>
                    <a:gd name="connsiteX3" fmla="*/ 1757362 w 1757362"/>
                    <a:gd name="connsiteY3" fmla="*/ 2477294 h 2477294"/>
                    <a:gd name="connsiteX4" fmla="*/ 0 w 1757362"/>
                    <a:gd name="connsiteY4" fmla="*/ 1841500 h 2477294"/>
                    <a:gd name="connsiteX0" fmla="*/ 0 w 1757362"/>
                    <a:gd name="connsiteY0" fmla="*/ 1841500 h 2477294"/>
                    <a:gd name="connsiteX1" fmla="*/ 0 w 1757362"/>
                    <a:gd name="connsiteY1" fmla="*/ 0 h 2477294"/>
                    <a:gd name="connsiteX2" fmla="*/ 1747838 w 1757362"/>
                    <a:gd name="connsiteY2" fmla="*/ 635000 h 2477294"/>
                    <a:gd name="connsiteX3" fmla="*/ 1757362 w 1757362"/>
                    <a:gd name="connsiteY3" fmla="*/ 2477294 h 2477294"/>
                    <a:gd name="connsiteX4" fmla="*/ 0 w 1757362"/>
                    <a:gd name="connsiteY4" fmla="*/ 1841500 h 2477294"/>
                    <a:gd name="connsiteX0" fmla="*/ 7144 w 1764506"/>
                    <a:gd name="connsiteY0" fmla="*/ 1841500 h 2477294"/>
                    <a:gd name="connsiteX1" fmla="*/ 0 w 1764506"/>
                    <a:gd name="connsiteY1" fmla="*/ 0 h 2477294"/>
                    <a:gd name="connsiteX2" fmla="*/ 1754982 w 1764506"/>
                    <a:gd name="connsiteY2" fmla="*/ 635000 h 2477294"/>
                    <a:gd name="connsiteX3" fmla="*/ 1764506 w 1764506"/>
                    <a:gd name="connsiteY3" fmla="*/ 2477294 h 2477294"/>
                    <a:gd name="connsiteX4" fmla="*/ 7144 w 1764506"/>
                    <a:gd name="connsiteY4" fmla="*/ 1841500 h 2477294"/>
                    <a:gd name="connsiteX0" fmla="*/ 7144 w 1764506"/>
                    <a:gd name="connsiteY0" fmla="*/ 1848644 h 2484438"/>
                    <a:gd name="connsiteX1" fmla="*/ 0 w 1764506"/>
                    <a:gd name="connsiteY1" fmla="*/ 0 h 2484438"/>
                    <a:gd name="connsiteX2" fmla="*/ 1754982 w 1764506"/>
                    <a:gd name="connsiteY2" fmla="*/ 642144 h 2484438"/>
                    <a:gd name="connsiteX3" fmla="*/ 1764506 w 1764506"/>
                    <a:gd name="connsiteY3" fmla="*/ 2484438 h 2484438"/>
                    <a:gd name="connsiteX4" fmla="*/ 7144 w 1764506"/>
                    <a:gd name="connsiteY4" fmla="*/ 1848644 h 2484438"/>
                    <a:gd name="connsiteX0" fmla="*/ 7144 w 1764506"/>
                    <a:gd name="connsiteY0" fmla="*/ 1841500 h 2477294"/>
                    <a:gd name="connsiteX1" fmla="*/ 0 w 1764506"/>
                    <a:gd name="connsiteY1" fmla="*/ 0 h 2477294"/>
                    <a:gd name="connsiteX2" fmla="*/ 1754982 w 1764506"/>
                    <a:gd name="connsiteY2" fmla="*/ 635000 h 2477294"/>
                    <a:gd name="connsiteX3" fmla="*/ 1764506 w 1764506"/>
                    <a:gd name="connsiteY3" fmla="*/ 2477294 h 2477294"/>
                    <a:gd name="connsiteX4" fmla="*/ 7144 w 1764506"/>
                    <a:gd name="connsiteY4" fmla="*/ 1841500 h 2477294"/>
                    <a:gd name="connsiteX0" fmla="*/ 7144 w 1764506"/>
                    <a:gd name="connsiteY0" fmla="*/ 1846262 h 2482056"/>
                    <a:gd name="connsiteX1" fmla="*/ 0 w 1764506"/>
                    <a:gd name="connsiteY1" fmla="*/ 0 h 2482056"/>
                    <a:gd name="connsiteX2" fmla="*/ 1754982 w 1764506"/>
                    <a:gd name="connsiteY2" fmla="*/ 639762 h 2482056"/>
                    <a:gd name="connsiteX3" fmla="*/ 1764506 w 1764506"/>
                    <a:gd name="connsiteY3" fmla="*/ 2482056 h 2482056"/>
                    <a:gd name="connsiteX4" fmla="*/ 7144 w 1764506"/>
                    <a:gd name="connsiteY4" fmla="*/ 1846262 h 2482056"/>
                    <a:gd name="connsiteX0" fmla="*/ 5197 w 1762559"/>
                    <a:gd name="connsiteY0" fmla="*/ 1850190 h 2485984"/>
                    <a:gd name="connsiteX1" fmla="*/ 0 w 1762559"/>
                    <a:gd name="connsiteY1" fmla="*/ 0 h 2485984"/>
                    <a:gd name="connsiteX2" fmla="*/ 1753035 w 1762559"/>
                    <a:gd name="connsiteY2" fmla="*/ 643690 h 2485984"/>
                    <a:gd name="connsiteX3" fmla="*/ 1762559 w 1762559"/>
                    <a:gd name="connsiteY3" fmla="*/ 2485984 h 2485984"/>
                    <a:gd name="connsiteX4" fmla="*/ 5197 w 1762559"/>
                    <a:gd name="connsiteY4" fmla="*/ 1850190 h 248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559" h="2485984">
                      <a:moveTo>
                        <a:pt x="5197" y="1850190"/>
                      </a:moveTo>
                      <a:cubicBezTo>
                        <a:pt x="2816" y="1236357"/>
                        <a:pt x="2381" y="613833"/>
                        <a:pt x="0" y="0"/>
                      </a:cubicBezTo>
                      <a:lnTo>
                        <a:pt x="1753035" y="643690"/>
                      </a:lnTo>
                      <a:cubicBezTo>
                        <a:pt x="1754622" y="1257788"/>
                        <a:pt x="1760972" y="1871886"/>
                        <a:pt x="1762559" y="2485984"/>
                      </a:cubicBezTo>
                      <a:lnTo>
                        <a:pt x="5197" y="1850190"/>
                      </a:lnTo>
                      <a:close/>
                    </a:path>
                  </a:pathLst>
                </a:custGeom>
                <a:gradFill>
                  <a:gsLst>
                    <a:gs pos="42000">
                      <a:srgbClr val="FFFF00"/>
                    </a:gs>
                    <a:gs pos="26000">
                      <a:srgbClr val="B8D624">
                        <a:alpha val="74000"/>
                      </a:srgbClr>
                    </a:gs>
                    <a:gs pos="74000">
                      <a:srgbClr val="FF0000"/>
                    </a:gs>
                  </a:gsLst>
                  <a:lin ang="19200000" scaled="0"/>
                </a:gradFill>
                <a:ln w="3175">
                  <a:solidFill>
                    <a:schemeClr val="bg1">
                      <a:alpha val="1803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2399"/>
                </a:p>
              </p:txBody>
            </p:sp>
            <p:sp>
              <p:nvSpPr>
                <p:cNvPr id="20" name="Freeform 15"/>
                <p:cNvSpPr/>
                <p:nvPr/>
              </p:nvSpPr>
              <p:spPr>
                <a:xfrm>
                  <a:off x="4582697" y="2409404"/>
                  <a:ext cx="1992035" cy="2795569"/>
                </a:xfrm>
                <a:custGeom>
                  <a:avLst/>
                  <a:gdLst>
                    <a:gd name="connsiteX0" fmla="*/ 0 w 1739900"/>
                    <a:gd name="connsiteY0" fmla="*/ 622300 h 1841500"/>
                    <a:gd name="connsiteX1" fmla="*/ 1739900 w 1739900"/>
                    <a:gd name="connsiteY1" fmla="*/ 0 h 1841500"/>
                    <a:gd name="connsiteX2" fmla="*/ 1739900 w 1739900"/>
                    <a:gd name="connsiteY2" fmla="*/ 1841500 h 1841500"/>
                    <a:gd name="connsiteX3" fmla="*/ 12700 w 1739900"/>
                    <a:gd name="connsiteY3" fmla="*/ 1841500 h 1841500"/>
                    <a:gd name="connsiteX4" fmla="*/ 0 w 1739900"/>
                    <a:gd name="connsiteY4" fmla="*/ 622300 h 1841500"/>
                    <a:gd name="connsiteX0" fmla="*/ 0 w 1739900"/>
                    <a:gd name="connsiteY0" fmla="*/ 622300 h 2470150"/>
                    <a:gd name="connsiteX1" fmla="*/ 1739900 w 1739900"/>
                    <a:gd name="connsiteY1" fmla="*/ 0 h 2470150"/>
                    <a:gd name="connsiteX2" fmla="*/ 1739900 w 1739900"/>
                    <a:gd name="connsiteY2" fmla="*/ 1841500 h 2470150"/>
                    <a:gd name="connsiteX3" fmla="*/ 12700 w 1739900"/>
                    <a:gd name="connsiteY3" fmla="*/ 2470150 h 2470150"/>
                    <a:gd name="connsiteX4" fmla="*/ 0 w 1739900"/>
                    <a:gd name="connsiteY4" fmla="*/ 622300 h 2470150"/>
                    <a:gd name="connsiteX0" fmla="*/ 0 w 1739900"/>
                    <a:gd name="connsiteY0" fmla="*/ 630156 h 2470150"/>
                    <a:gd name="connsiteX1" fmla="*/ 1739900 w 1739900"/>
                    <a:gd name="connsiteY1" fmla="*/ 0 h 2470150"/>
                    <a:gd name="connsiteX2" fmla="*/ 1739900 w 1739900"/>
                    <a:gd name="connsiteY2" fmla="*/ 1841500 h 2470150"/>
                    <a:gd name="connsiteX3" fmla="*/ 12700 w 1739900"/>
                    <a:gd name="connsiteY3" fmla="*/ 2470150 h 2470150"/>
                    <a:gd name="connsiteX4" fmla="*/ 0 w 1739900"/>
                    <a:gd name="connsiteY4" fmla="*/ 630156 h 2470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9900" h="2470150">
                      <a:moveTo>
                        <a:pt x="0" y="630156"/>
                      </a:moveTo>
                      <a:lnTo>
                        <a:pt x="1739900" y="0"/>
                      </a:lnTo>
                      <a:lnTo>
                        <a:pt x="1739900" y="1841500"/>
                      </a:lnTo>
                      <a:lnTo>
                        <a:pt x="12700" y="2470150"/>
                      </a:lnTo>
                      <a:cubicBezTo>
                        <a:pt x="8467" y="1854200"/>
                        <a:pt x="4233" y="1246106"/>
                        <a:pt x="0" y="630156"/>
                      </a:cubicBezTo>
                      <a:close/>
                    </a:path>
                  </a:pathLst>
                </a:custGeom>
                <a:gradFill>
                  <a:gsLst>
                    <a:gs pos="42000">
                      <a:srgbClr val="FFFF00"/>
                    </a:gs>
                    <a:gs pos="26000">
                      <a:schemeClr val="accent6"/>
                    </a:gs>
                    <a:gs pos="74000">
                      <a:srgbClr val="FF0000"/>
                    </a:gs>
                  </a:gsLst>
                  <a:lin ang="13200000" scaled="0"/>
                </a:gradFill>
                <a:ln w="3175">
                  <a:solidFill>
                    <a:schemeClr val="bg1">
                      <a:alpha val="1803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2399"/>
                </a:p>
              </p:txBody>
            </p:sp>
            <p:sp>
              <p:nvSpPr>
                <p:cNvPr id="21" name="Freeform 16"/>
                <p:cNvSpPr/>
                <p:nvPr/>
              </p:nvSpPr>
              <p:spPr>
                <a:xfrm>
                  <a:off x="2569270" y="1652130"/>
                  <a:ext cx="4003977" cy="1468799"/>
                </a:xfrm>
                <a:custGeom>
                  <a:avLst/>
                  <a:gdLst>
                    <a:gd name="connsiteX0" fmla="*/ 0 w 3492500"/>
                    <a:gd name="connsiteY0" fmla="*/ 628650 h 1270000"/>
                    <a:gd name="connsiteX1" fmla="*/ 1752600 w 3492500"/>
                    <a:gd name="connsiteY1" fmla="*/ 0 h 1270000"/>
                    <a:gd name="connsiteX2" fmla="*/ 3492500 w 3492500"/>
                    <a:gd name="connsiteY2" fmla="*/ 641350 h 1270000"/>
                    <a:gd name="connsiteX3" fmla="*/ 1752600 w 3492500"/>
                    <a:gd name="connsiteY3" fmla="*/ 1270000 h 1270000"/>
                    <a:gd name="connsiteX4" fmla="*/ 0 w 3492500"/>
                    <a:gd name="connsiteY4" fmla="*/ 628650 h 1270000"/>
                    <a:gd name="connsiteX0" fmla="*/ 0 w 3497698"/>
                    <a:gd name="connsiteY0" fmla="*/ 628650 h 1270000"/>
                    <a:gd name="connsiteX1" fmla="*/ 1752600 w 3497698"/>
                    <a:gd name="connsiteY1" fmla="*/ 0 h 1270000"/>
                    <a:gd name="connsiteX2" fmla="*/ 3497698 w 3497698"/>
                    <a:gd name="connsiteY2" fmla="*/ 646486 h 1270000"/>
                    <a:gd name="connsiteX3" fmla="*/ 1752600 w 3497698"/>
                    <a:gd name="connsiteY3" fmla="*/ 1270000 h 1270000"/>
                    <a:gd name="connsiteX4" fmla="*/ 0 w 3497698"/>
                    <a:gd name="connsiteY4" fmla="*/ 628650 h 1270000"/>
                    <a:gd name="connsiteX0" fmla="*/ 0 w 3491850"/>
                    <a:gd name="connsiteY0" fmla="*/ 628650 h 1270000"/>
                    <a:gd name="connsiteX1" fmla="*/ 1752600 w 3491850"/>
                    <a:gd name="connsiteY1" fmla="*/ 0 h 1270000"/>
                    <a:gd name="connsiteX2" fmla="*/ 3491850 w 3491850"/>
                    <a:gd name="connsiteY2" fmla="*/ 650337 h 1270000"/>
                    <a:gd name="connsiteX3" fmla="*/ 1752600 w 3491850"/>
                    <a:gd name="connsiteY3" fmla="*/ 1270000 h 1270000"/>
                    <a:gd name="connsiteX4" fmla="*/ 0 w 3491850"/>
                    <a:gd name="connsiteY4" fmla="*/ 628650 h 1270000"/>
                    <a:gd name="connsiteX0" fmla="*/ 0 w 3491850"/>
                    <a:gd name="connsiteY0" fmla="*/ 628650 h 1270000"/>
                    <a:gd name="connsiteX1" fmla="*/ 1752600 w 3491850"/>
                    <a:gd name="connsiteY1" fmla="*/ 0 h 1270000"/>
                    <a:gd name="connsiteX2" fmla="*/ 3491850 w 3491850"/>
                    <a:gd name="connsiteY2" fmla="*/ 652262 h 1270000"/>
                    <a:gd name="connsiteX3" fmla="*/ 1752600 w 3491850"/>
                    <a:gd name="connsiteY3" fmla="*/ 1270000 h 1270000"/>
                    <a:gd name="connsiteX4" fmla="*/ 0 w 3491850"/>
                    <a:gd name="connsiteY4" fmla="*/ 628650 h 1270000"/>
                    <a:gd name="connsiteX0" fmla="*/ 0 w 3491850"/>
                    <a:gd name="connsiteY0" fmla="*/ 636353 h 1270000"/>
                    <a:gd name="connsiteX1" fmla="*/ 1752600 w 3491850"/>
                    <a:gd name="connsiteY1" fmla="*/ 0 h 1270000"/>
                    <a:gd name="connsiteX2" fmla="*/ 3491850 w 3491850"/>
                    <a:gd name="connsiteY2" fmla="*/ 652262 h 1270000"/>
                    <a:gd name="connsiteX3" fmla="*/ 1752600 w 3491850"/>
                    <a:gd name="connsiteY3" fmla="*/ 1270000 h 1270000"/>
                    <a:gd name="connsiteX4" fmla="*/ 0 w 3491850"/>
                    <a:gd name="connsiteY4" fmla="*/ 636353 h 1270000"/>
                    <a:gd name="connsiteX0" fmla="*/ 0 w 3493799"/>
                    <a:gd name="connsiteY0" fmla="*/ 636353 h 1270000"/>
                    <a:gd name="connsiteX1" fmla="*/ 1752600 w 3493799"/>
                    <a:gd name="connsiteY1" fmla="*/ 0 h 1270000"/>
                    <a:gd name="connsiteX2" fmla="*/ 3493799 w 3493799"/>
                    <a:gd name="connsiteY2" fmla="*/ 654188 h 1270000"/>
                    <a:gd name="connsiteX3" fmla="*/ 1752600 w 3493799"/>
                    <a:gd name="connsiteY3" fmla="*/ 1270000 h 1270000"/>
                    <a:gd name="connsiteX4" fmla="*/ 0 w 3493799"/>
                    <a:gd name="connsiteY4" fmla="*/ 636353 h 1270000"/>
                    <a:gd name="connsiteX0" fmla="*/ 0 w 3497697"/>
                    <a:gd name="connsiteY0" fmla="*/ 636353 h 1270000"/>
                    <a:gd name="connsiteX1" fmla="*/ 1752600 w 3497697"/>
                    <a:gd name="connsiteY1" fmla="*/ 0 h 1270000"/>
                    <a:gd name="connsiteX2" fmla="*/ 3497697 w 3497697"/>
                    <a:gd name="connsiteY2" fmla="*/ 659965 h 1270000"/>
                    <a:gd name="connsiteX3" fmla="*/ 1752600 w 3497697"/>
                    <a:gd name="connsiteY3" fmla="*/ 1270000 h 1270000"/>
                    <a:gd name="connsiteX4" fmla="*/ 0 w 3497697"/>
                    <a:gd name="connsiteY4" fmla="*/ 636353 h 1270000"/>
                    <a:gd name="connsiteX0" fmla="*/ 0 w 3501596"/>
                    <a:gd name="connsiteY0" fmla="*/ 636353 h 1270000"/>
                    <a:gd name="connsiteX1" fmla="*/ 1752600 w 3501596"/>
                    <a:gd name="connsiteY1" fmla="*/ 0 h 1270000"/>
                    <a:gd name="connsiteX2" fmla="*/ 3501596 w 3501596"/>
                    <a:gd name="connsiteY2" fmla="*/ 658040 h 1270000"/>
                    <a:gd name="connsiteX3" fmla="*/ 1752600 w 3501596"/>
                    <a:gd name="connsiteY3" fmla="*/ 1270000 h 1270000"/>
                    <a:gd name="connsiteX4" fmla="*/ 0 w 3501596"/>
                    <a:gd name="connsiteY4" fmla="*/ 636353 h 1270000"/>
                    <a:gd name="connsiteX0" fmla="*/ 0 w 3501596"/>
                    <a:gd name="connsiteY0" fmla="*/ 636353 h 1272568"/>
                    <a:gd name="connsiteX1" fmla="*/ 1752600 w 3501596"/>
                    <a:gd name="connsiteY1" fmla="*/ 0 h 1272568"/>
                    <a:gd name="connsiteX2" fmla="*/ 3501596 w 3501596"/>
                    <a:gd name="connsiteY2" fmla="*/ 658040 h 1272568"/>
                    <a:gd name="connsiteX3" fmla="*/ 1760397 w 3501596"/>
                    <a:gd name="connsiteY3" fmla="*/ 1272568 h 1272568"/>
                    <a:gd name="connsiteX4" fmla="*/ 0 w 3501596"/>
                    <a:gd name="connsiteY4" fmla="*/ 636353 h 1272568"/>
                    <a:gd name="connsiteX0" fmla="*/ 0 w 3501596"/>
                    <a:gd name="connsiteY0" fmla="*/ 636353 h 1272568"/>
                    <a:gd name="connsiteX1" fmla="*/ 1752600 w 3501596"/>
                    <a:gd name="connsiteY1" fmla="*/ 0 h 1272568"/>
                    <a:gd name="connsiteX2" fmla="*/ 3501596 w 3501596"/>
                    <a:gd name="connsiteY2" fmla="*/ 658040 h 1272568"/>
                    <a:gd name="connsiteX3" fmla="*/ 1757798 w 3501596"/>
                    <a:gd name="connsiteY3" fmla="*/ 1272568 h 1272568"/>
                    <a:gd name="connsiteX4" fmla="*/ 0 w 3501596"/>
                    <a:gd name="connsiteY4" fmla="*/ 636353 h 1272568"/>
                    <a:gd name="connsiteX0" fmla="*/ 0 w 3501596"/>
                    <a:gd name="connsiteY0" fmla="*/ 636353 h 1272568"/>
                    <a:gd name="connsiteX1" fmla="*/ 1752600 w 3501596"/>
                    <a:gd name="connsiteY1" fmla="*/ 0 h 1272568"/>
                    <a:gd name="connsiteX2" fmla="*/ 3501596 w 3501596"/>
                    <a:gd name="connsiteY2" fmla="*/ 658040 h 1272568"/>
                    <a:gd name="connsiteX3" fmla="*/ 1760397 w 3501596"/>
                    <a:gd name="connsiteY3" fmla="*/ 1272568 h 1272568"/>
                    <a:gd name="connsiteX4" fmla="*/ 0 w 3501596"/>
                    <a:gd name="connsiteY4" fmla="*/ 636353 h 12725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01596" h="1272568">
                      <a:moveTo>
                        <a:pt x="0" y="636353"/>
                      </a:moveTo>
                      <a:lnTo>
                        <a:pt x="1752600" y="0"/>
                      </a:lnTo>
                      <a:lnTo>
                        <a:pt x="3501596" y="658040"/>
                      </a:lnTo>
                      <a:lnTo>
                        <a:pt x="1760397" y="1272568"/>
                      </a:lnTo>
                      <a:lnTo>
                        <a:pt x="0" y="636353"/>
                      </a:lnTo>
                      <a:close/>
                    </a:path>
                  </a:pathLst>
                </a:custGeom>
                <a:gradFill>
                  <a:gsLst>
                    <a:gs pos="42000">
                      <a:srgbClr val="FFFF00"/>
                    </a:gs>
                    <a:gs pos="74000">
                      <a:srgbClr val="FF0000"/>
                    </a:gs>
                    <a:gs pos="26000">
                      <a:schemeClr val="accent6"/>
                    </a:gs>
                  </a:gsLst>
                  <a:lin ang="5400000" scaled="0"/>
                </a:gradFill>
                <a:ln w="3175">
                  <a:solidFill>
                    <a:schemeClr val="bg1">
                      <a:alpha val="1803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2399"/>
                </a:p>
              </p:txBody>
            </p:sp>
          </p:grpSp>
          <p:cxnSp>
            <p:nvCxnSpPr>
              <p:cNvPr id="27" name="Conector recto 26"/>
              <p:cNvCxnSpPr/>
              <p:nvPr/>
            </p:nvCxnSpPr>
            <p:spPr>
              <a:xfrm>
                <a:off x="7391557" y="2041698"/>
                <a:ext cx="0" cy="2101312"/>
              </a:xfrm>
              <a:prstGeom prst="line">
                <a:avLst/>
              </a:prstGeom>
              <a:ln w="9525"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flipV="1">
                <a:off x="5503378" y="4140742"/>
                <a:ext cx="1881869" cy="794839"/>
              </a:xfrm>
              <a:prstGeom prst="line">
                <a:avLst/>
              </a:prstGeom>
              <a:ln w="9525"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a:off x="7393714" y="4140745"/>
                <a:ext cx="1758753" cy="760002"/>
              </a:xfrm>
              <a:prstGeom prst="line">
                <a:avLst/>
              </a:prstGeom>
              <a:ln w="9525" cmpd="sng">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CuadroTexto 44"/>
              <p:cNvSpPr txBox="1"/>
              <p:nvPr/>
            </p:nvSpPr>
            <p:spPr>
              <a:xfrm>
                <a:off x="6804740" y="1598263"/>
                <a:ext cx="1158240" cy="261610"/>
              </a:xfrm>
              <a:prstGeom prst="rect">
                <a:avLst/>
              </a:prstGeom>
              <a:noFill/>
            </p:spPr>
            <p:txBody>
              <a:bodyPr wrap="square" rtlCol="0">
                <a:spAutoFit/>
              </a:bodyPr>
              <a:lstStyle/>
              <a:p>
                <a:pPr algn="ctr"/>
                <a:r>
                  <a:rPr lang="es-MX" sz="1100" dirty="0" smtClean="0"/>
                  <a:t>NAR P1</a:t>
                </a:r>
                <a:endParaRPr lang="es-MX" sz="1100" dirty="0"/>
              </a:p>
            </p:txBody>
          </p:sp>
          <p:sp>
            <p:nvSpPr>
              <p:cNvPr id="46" name="CuadroTexto 45"/>
              <p:cNvSpPr txBox="1"/>
              <p:nvPr/>
            </p:nvSpPr>
            <p:spPr>
              <a:xfrm>
                <a:off x="4878491" y="4861459"/>
                <a:ext cx="1158240" cy="261610"/>
              </a:xfrm>
              <a:prstGeom prst="rect">
                <a:avLst/>
              </a:prstGeom>
              <a:noFill/>
            </p:spPr>
            <p:txBody>
              <a:bodyPr wrap="square" rtlCol="0">
                <a:spAutoFit/>
              </a:bodyPr>
              <a:lstStyle/>
              <a:p>
                <a:pPr algn="ctr"/>
                <a:r>
                  <a:rPr lang="es-MX" sz="1100" dirty="0" smtClean="0"/>
                  <a:t>NAR P2</a:t>
                </a:r>
                <a:endParaRPr lang="es-MX" sz="1100" dirty="0"/>
              </a:p>
            </p:txBody>
          </p:sp>
        </p:grpSp>
        <p:sp>
          <p:nvSpPr>
            <p:cNvPr id="49" name="CuadroTexto 48"/>
            <p:cNvSpPr txBox="1"/>
            <p:nvPr/>
          </p:nvSpPr>
          <p:spPr>
            <a:xfrm>
              <a:off x="8193488" y="4821296"/>
              <a:ext cx="1158240" cy="261610"/>
            </a:xfrm>
            <a:prstGeom prst="rect">
              <a:avLst/>
            </a:prstGeom>
            <a:noFill/>
          </p:spPr>
          <p:txBody>
            <a:bodyPr wrap="square" rtlCol="0">
              <a:spAutoFit/>
            </a:bodyPr>
            <a:lstStyle/>
            <a:p>
              <a:pPr algn="ctr"/>
              <a:r>
                <a:rPr lang="es-MX" sz="1100" dirty="0" smtClean="0"/>
                <a:t>NAR P3</a:t>
              </a:r>
              <a:endParaRPr lang="es-MX" sz="1100" dirty="0"/>
            </a:p>
          </p:txBody>
        </p:sp>
      </p:grpSp>
    </p:spTree>
    <p:extLst>
      <p:ext uri="{BB962C8B-B14F-4D97-AF65-F5344CB8AC3E}">
        <p14:creationId xmlns:p14="http://schemas.microsoft.com/office/powerpoint/2010/main" val="337514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23563" y="1062257"/>
            <a:ext cx="8296874" cy="4635115"/>
          </a:xfrm>
          <a:prstGeom prst="rect">
            <a:avLst/>
          </a:prstGeom>
        </p:spPr>
        <p:txBody>
          <a:bodyPr wrap="square">
            <a:spAutoFit/>
          </a:bodyPr>
          <a:lstStyle/>
          <a:p>
            <a:pPr algn="just">
              <a:lnSpc>
                <a:spcPct val="90000"/>
              </a:lnSpc>
              <a:buClr>
                <a:srgbClr val="C00000"/>
              </a:buClr>
            </a:pPr>
            <a:r>
              <a:rPr lang="es-MX" altLang="es-MX" sz="1600" dirty="0" smtClean="0">
                <a:solidFill>
                  <a:schemeClr val="tx1">
                    <a:lumMod val="65000"/>
                    <a:lumOff val="35000"/>
                  </a:schemeClr>
                </a:solidFill>
                <a:cs typeface="Arial" panose="020B0604020202020204" pitchFamily="34" charset="0"/>
              </a:rPr>
              <a:t>El esquema de supervisión basado en el monitoreo de los riesgos a que se encuentran sujetas las Instituciones, considerando los tres pilares previstos en Solvencia II, permite:</a:t>
            </a:r>
          </a:p>
          <a:p>
            <a:pPr marL="285750" indent="-285750" algn="just">
              <a:lnSpc>
                <a:spcPct val="90000"/>
              </a:lnSpc>
              <a:buClr>
                <a:srgbClr val="C00000"/>
              </a:buClr>
              <a:buFont typeface="Arial" panose="020B0604020202020204" pitchFamily="34" charset="0"/>
              <a:buChar char="•"/>
            </a:pPr>
            <a:endParaRPr lang="es-MX" altLang="es-MX" sz="1600" dirty="0" smtClean="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r>
              <a:rPr lang="es-MX" altLang="es-MX" sz="1600" dirty="0" smtClean="0">
                <a:solidFill>
                  <a:schemeClr val="tx1">
                    <a:lumMod val="65000"/>
                    <a:lumOff val="35000"/>
                  </a:schemeClr>
                </a:solidFill>
                <a:cs typeface="Arial" panose="020B0604020202020204" pitchFamily="34" charset="0"/>
              </a:rPr>
              <a:t>La </a:t>
            </a:r>
            <a:r>
              <a:rPr lang="es-MX" altLang="es-MX" sz="1600" dirty="0">
                <a:solidFill>
                  <a:srgbClr val="C00000"/>
                </a:solidFill>
                <a:cs typeface="Arial" panose="020B0604020202020204" pitchFamily="34" charset="0"/>
              </a:rPr>
              <a:t>detección temprana de los riesgos </a:t>
            </a:r>
            <a:r>
              <a:rPr lang="es-MX" altLang="es-MX" sz="1600" dirty="0">
                <a:solidFill>
                  <a:schemeClr val="tx1">
                    <a:lumMod val="65000"/>
                    <a:lumOff val="35000"/>
                  </a:schemeClr>
                </a:solidFill>
                <a:cs typeface="Arial" panose="020B0604020202020204" pitchFamily="34" charset="0"/>
              </a:rPr>
              <a:t>relevantes para la solvencia y estabilidad de las </a:t>
            </a:r>
            <a:r>
              <a:rPr lang="es-MX" altLang="es-MX" sz="1600" dirty="0" smtClean="0">
                <a:solidFill>
                  <a:schemeClr val="tx1">
                    <a:lumMod val="65000"/>
                    <a:lumOff val="35000"/>
                  </a:schemeClr>
                </a:solidFill>
                <a:cs typeface="Arial" panose="020B0604020202020204" pitchFamily="34" charset="0"/>
              </a:rPr>
              <a:t>instituciones;</a:t>
            </a:r>
          </a:p>
          <a:p>
            <a:pPr marL="285750" indent="-285750" algn="just">
              <a:lnSpc>
                <a:spcPct val="90000"/>
              </a:lnSpc>
              <a:buClr>
                <a:srgbClr val="C00000"/>
              </a:buClr>
              <a:buFont typeface="Arial" panose="020B0604020202020204" pitchFamily="34" charset="0"/>
              <a:buChar char="•"/>
            </a:pPr>
            <a:endParaRPr lang="es-MX" altLang="es-MX" sz="1600" dirty="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r>
              <a:rPr lang="es-MX" altLang="es-MX" sz="1600" dirty="0" smtClean="0">
                <a:solidFill>
                  <a:srgbClr val="C00000"/>
                </a:solidFill>
                <a:cs typeface="Arial" panose="020B0604020202020204" pitchFamily="34" charset="0"/>
              </a:rPr>
              <a:t>Asignar </a:t>
            </a:r>
            <a:r>
              <a:rPr lang="es-MX" altLang="es-MX" sz="1600" dirty="0">
                <a:solidFill>
                  <a:srgbClr val="C00000"/>
                </a:solidFill>
                <a:cs typeface="Arial" panose="020B0604020202020204" pitchFamily="34" charset="0"/>
              </a:rPr>
              <a:t>de forma eficiente </a:t>
            </a:r>
            <a:r>
              <a:rPr lang="es-MX" altLang="es-MX" sz="1600" dirty="0" smtClean="0">
                <a:solidFill>
                  <a:srgbClr val="C00000"/>
                </a:solidFill>
                <a:cs typeface="Arial" panose="020B0604020202020204" pitchFamily="34" charset="0"/>
              </a:rPr>
              <a:t>los </a:t>
            </a:r>
            <a:r>
              <a:rPr lang="es-MX" altLang="es-MX" sz="1600" dirty="0">
                <a:solidFill>
                  <a:srgbClr val="C00000"/>
                </a:solidFill>
                <a:cs typeface="Arial" panose="020B0604020202020204" pitchFamily="34" charset="0"/>
              </a:rPr>
              <a:t>recursos de supervisión </a:t>
            </a:r>
            <a:r>
              <a:rPr lang="es-MX" altLang="es-MX" sz="1600" dirty="0" smtClean="0">
                <a:solidFill>
                  <a:schemeClr val="tx1">
                    <a:lumMod val="65000"/>
                    <a:lumOff val="35000"/>
                  </a:schemeClr>
                </a:solidFill>
                <a:cs typeface="Arial" panose="020B0604020202020204" pitchFamily="34" charset="0"/>
              </a:rPr>
              <a:t>para </a:t>
            </a:r>
            <a:r>
              <a:rPr lang="es-MX" altLang="es-MX" sz="1600" dirty="0">
                <a:solidFill>
                  <a:schemeClr val="tx1">
                    <a:lumMod val="65000"/>
                    <a:lumOff val="35000"/>
                  </a:schemeClr>
                </a:solidFill>
                <a:cs typeface="Arial" panose="020B0604020202020204" pitchFamily="34" charset="0"/>
              </a:rPr>
              <a:t>la instrumentación de acciones </a:t>
            </a:r>
            <a:r>
              <a:rPr lang="es-MX" altLang="es-MX" sz="1600" dirty="0" smtClean="0">
                <a:solidFill>
                  <a:schemeClr val="tx1">
                    <a:lumMod val="65000"/>
                    <a:lumOff val="35000"/>
                  </a:schemeClr>
                </a:solidFill>
                <a:cs typeface="Arial" panose="020B0604020202020204" pitchFamily="34" charset="0"/>
              </a:rPr>
              <a:t>regulatorias;</a:t>
            </a:r>
            <a:endParaRPr lang="es-MX" altLang="es-MX" sz="1600" dirty="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endParaRPr lang="es-MX" altLang="es-MX" sz="1600" dirty="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r>
              <a:rPr lang="es-MX" altLang="es-MX" sz="1600" dirty="0">
                <a:solidFill>
                  <a:srgbClr val="C00000"/>
                </a:solidFill>
                <a:cs typeface="Arial" panose="020B0604020202020204" pitchFamily="34" charset="0"/>
              </a:rPr>
              <a:t>Homologar</a:t>
            </a:r>
            <a:r>
              <a:rPr lang="es-MX" altLang="es-MX" sz="1600" dirty="0">
                <a:solidFill>
                  <a:schemeClr val="tx1">
                    <a:lumMod val="65000"/>
                    <a:lumOff val="35000"/>
                  </a:schemeClr>
                </a:solidFill>
                <a:cs typeface="Arial" panose="020B0604020202020204" pitchFamily="34" charset="0"/>
              </a:rPr>
              <a:t> los criterios para la supervisión integral de las </a:t>
            </a:r>
            <a:r>
              <a:rPr lang="es-MX" altLang="es-MX" sz="1600" dirty="0" smtClean="0">
                <a:solidFill>
                  <a:schemeClr val="tx1">
                    <a:lumMod val="65000"/>
                    <a:lumOff val="35000"/>
                  </a:schemeClr>
                </a:solidFill>
                <a:cs typeface="Arial" panose="020B0604020202020204" pitchFamily="34" charset="0"/>
              </a:rPr>
              <a:t>instituciones;</a:t>
            </a:r>
            <a:endParaRPr lang="es-MX" altLang="es-MX" sz="1600" dirty="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endParaRPr lang="es-MX" altLang="es-MX" sz="1600" dirty="0" smtClean="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r>
              <a:rPr lang="es-MX" altLang="es-MX" sz="1600" dirty="0" smtClean="0">
                <a:solidFill>
                  <a:schemeClr val="tx1">
                    <a:lumMod val="65000"/>
                    <a:lumOff val="35000"/>
                  </a:schemeClr>
                </a:solidFill>
                <a:cs typeface="Arial" panose="020B0604020202020204" pitchFamily="34" charset="0"/>
              </a:rPr>
              <a:t>Emplear </a:t>
            </a:r>
            <a:r>
              <a:rPr lang="es-MX" altLang="es-MX" sz="1600" dirty="0">
                <a:solidFill>
                  <a:schemeClr val="tx1">
                    <a:lumMod val="65000"/>
                    <a:lumOff val="35000"/>
                  </a:schemeClr>
                </a:solidFill>
                <a:cs typeface="Arial" panose="020B0604020202020204" pitchFamily="34" charset="0"/>
              </a:rPr>
              <a:t>información proveniente de </a:t>
            </a:r>
            <a:r>
              <a:rPr lang="es-MX" altLang="es-MX" sz="1600" dirty="0">
                <a:solidFill>
                  <a:srgbClr val="C00000"/>
                </a:solidFill>
                <a:cs typeface="Arial" panose="020B0604020202020204" pitchFamily="34" charset="0"/>
              </a:rPr>
              <a:t>diferentes </a:t>
            </a:r>
            <a:r>
              <a:rPr lang="es-MX" altLang="es-MX" sz="1600" dirty="0" smtClean="0">
                <a:solidFill>
                  <a:srgbClr val="C00000"/>
                </a:solidFill>
                <a:cs typeface="Arial" panose="020B0604020202020204" pitchFamily="34" charset="0"/>
              </a:rPr>
              <a:t>fuentes</a:t>
            </a:r>
            <a:r>
              <a:rPr lang="es-MX" altLang="es-MX" sz="1600" dirty="0" smtClean="0">
                <a:solidFill>
                  <a:schemeClr val="tx1">
                    <a:lumMod val="65000"/>
                    <a:lumOff val="35000"/>
                  </a:schemeClr>
                </a:solidFill>
                <a:cs typeface="Arial" panose="020B0604020202020204" pitchFamily="34" charset="0"/>
              </a:rPr>
              <a:t>, y</a:t>
            </a:r>
            <a:endParaRPr lang="es-MX" altLang="es-MX" sz="1600" dirty="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endParaRPr lang="es-MX" altLang="es-MX" sz="1600" dirty="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r>
              <a:rPr lang="es-MX" altLang="es-MX" sz="1600" dirty="0" smtClean="0">
                <a:solidFill>
                  <a:schemeClr val="tx1">
                    <a:lumMod val="65000"/>
                    <a:lumOff val="35000"/>
                  </a:schemeClr>
                </a:solidFill>
                <a:cs typeface="Arial" panose="020B0604020202020204" pitchFamily="34" charset="0"/>
              </a:rPr>
              <a:t>Determinar el </a:t>
            </a:r>
            <a:r>
              <a:rPr lang="es-MX" altLang="es-MX" sz="1600" dirty="0" smtClean="0">
                <a:solidFill>
                  <a:srgbClr val="C00000"/>
                </a:solidFill>
                <a:cs typeface="Arial" panose="020B0604020202020204" pitchFamily="34" charset="0"/>
              </a:rPr>
              <a:t>perfil de riesgo </a:t>
            </a:r>
            <a:r>
              <a:rPr lang="es-MX" altLang="es-MX" sz="1600" dirty="0" smtClean="0">
                <a:solidFill>
                  <a:schemeClr val="tx1">
                    <a:lumMod val="65000"/>
                    <a:lumOff val="35000"/>
                  </a:schemeClr>
                </a:solidFill>
                <a:cs typeface="Arial" panose="020B0604020202020204" pitchFamily="34" charset="0"/>
              </a:rPr>
              <a:t>de cada una de las entidades supervisadas a partir de un conjunto de </a:t>
            </a:r>
            <a:r>
              <a:rPr lang="es-MX" altLang="es-MX" sz="1600" dirty="0" smtClean="0">
                <a:solidFill>
                  <a:srgbClr val="C00000"/>
                </a:solidFill>
                <a:cs typeface="Arial" panose="020B0604020202020204" pitchFamily="34" charset="0"/>
              </a:rPr>
              <a:t>elementos de evaluación</a:t>
            </a:r>
            <a:r>
              <a:rPr lang="es-MX" altLang="es-MX" sz="1600" dirty="0">
                <a:solidFill>
                  <a:schemeClr val="tx1">
                    <a:lumMod val="65000"/>
                    <a:lumOff val="35000"/>
                  </a:schemeClr>
                </a:solidFill>
                <a:cs typeface="Arial" panose="020B0604020202020204" pitchFamily="34" charset="0"/>
              </a:rPr>
              <a:t>.</a:t>
            </a:r>
            <a:endParaRPr lang="es-MX" altLang="es-MX" sz="1600" dirty="0" smtClean="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endParaRPr lang="es-MX" altLang="es-MX" sz="1600" dirty="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endParaRPr lang="es-MX" altLang="es-MX" sz="1600" dirty="0">
              <a:solidFill>
                <a:schemeClr val="tx1">
                  <a:lumMod val="65000"/>
                  <a:lumOff val="35000"/>
                </a:schemeClr>
              </a:solidFill>
              <a:cs typeface="Arial" panose="020B0604020202020204" pitchFamily="34" charset="0"/>
            </a:endParaRPr>
          </a:p>
          <a:p>
            <a:pPr algn="just">
              <a:lnSpc>
                <a:spcPct val="90000"/>
              </a:lnSpc>
              <a:buClr>
                <a:srgbClr val="C00000"/>
              </a:buClr>
            </a:pPr>
            <a:endParaRPr lang="es-MX" altLang="es-MX" sz="1600" dirty="0">
              <a:solidFill>
                <a:schemeClr val="tx1">
                  <a:lumMod val="65000"/>
                  <a:lumOff val="35000"/>
                </a:schemeClr>
              </a:solidFill>
              <a:cs typeface="Arial" panose="020B0604020202020204" pitchFamily="34" charset="0"/>
            </a:endParaRPr>
          </a:p>
          <a:p>
            <a:pPr lvl="1" algn="just">
              <a:lnSpc>
                <a:spcPct val="90000"/>
              </a:lnSpc>
            </a:pPr>
            <a:r>
              <a:rPr lang="es-ES" altLang="es-MX" sz="1600" dirty="0" smtClean="0">
                <a:solidFill>
                  <a:schemeClr val="tx1">
                    <a:lumMod val="65000"/>
                    <a:lumOff val="35000"/>
                  </a:schemeClr>
                </a:solidFill>
                <a:cs typeface="Arial" panose="020B0604020202020204" pitchFamily="34" charset="0"/>
              </a:rPr>
              <a:t> </a:t>
            </a:r>
            <a:endParaRPr lang="es-ES" altLang="es-MX" sz="1600" dirty="0">
              <a:solidFill>
                <a:schemeClr val="tx1">
                  <a:lumMod val="65000"/>
                  <a:lumOff val="35000"/>
                </a:schemeClr>
              </a:solidFill>
              <a:cs typeface="Arial" panose="020B0604020202020204" pitchFamily="34" charset="0"/>
            </a:endParaRPr>
          </a:p>
          <a:p>
            <a:pPr marL="285750" indent="-285750" algn="just">
              <a:lnSpc>
                <a:spcPct val="90000"/>
              </a:lnSpc>
              <a:buClr>
                <a:srgbClr val="C00000"/>
              </a:buClr>
              <a:buFont typeface="Arial" panose="020B0604020202020204" pitchFamily="34" charset="0"/>
              <a:buChar char="•"/>
            </a:pPr>
            <a:endParaRPr lang="es-ES" altLang="es-MX" sz="1600" dirty="0">
              <a:solidFill>
                <a:schemeClr val="tx1">
                  <a:lumMod val="65000"/>
                  <a:lumOff val="35000"/>
                </a:schemeClr>
              </a:solidFill>
              <a:cs typeface="Arial" panose="020B0604020202020204" pitchFamily="34" charset="0"/>
            </a:endParaRPr>
          </a:p>
        </p:txBody>
      </p:sp>
      <p:sp>
        <p:nvSpPr>
          <p:cNvPr id="5" name="CuadroTexto 4"/>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2530309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graphicFrame>
        <p:nvGraphicFramePr>
          <p:cNvPr id="3" name="Group 586"/>
          <p:cNvGraphicFramePr>
            <a:graphicFrameLocks/>
          </p:cNvGraphicFramePr>
          <p:nvPr>
            <p:extLst>
              <p:ext uri="{D42A27DB-BD31-4B8C-83A1-F6EECF244321}">
                <p14:modId xmlns:p14="http://schemas.microsoft.com/office/powerpoint/2010/main" val="1089056510"/>
              </p:ext>
            </p:extLst>
          </p:nvPr>
        </p:nvGraphicFramePr>
        <p:xfrm>
          <a:off x="582612" y="867335"/>
          <a:ext cx="7978775" cy="4774511"/>
        </p:xfrm>
        <a:graphic>
          <a:graphicData uri="http://schemas.openxmlformats.org/drawingml/2006/table">
            <a:tbl>
              <a:tblPr/>
              <a:tblGrid>
                <a:gridCol w="5144558"/>
                <a:gridCol w="491067"/>
                <a:gridCol w="643467"/>
                <a:gridCol w="601133"/>
                <a:gridCol w="606425"/>
                <a:gridCol w="492125"/>
              </a:tblGrid>
              <a:tr h="401600">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1800" b="0" i="0" u="none" strike="noStrike" cap="none" normalizeH="0" baseline="0" dirty="0" smtClean="0">
                        <a:ln>
                          <a:noFill/>
                        </a:ln>
                        <a:solidFill>
                          <a:schemeClr val="tx1"/>
                        </a:solidFill>
                        <a:effectLst/>
                        <a:latin typeface="+mn-lt"/>
                      </a:endParaRPr>
                    </a:p>
                  </a:txBody>
                  <a:tcPr marL="90000" marR="90000" marT="46796" marB="46796"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800" b="0" i="0" u="none" strike="noStrike" cap="none" normalizeH="0" baseline="0" dirty="0" smtClean="0">
                          <a:ln>
                            <a:noFill/>
                          </a:ln>
                          <a:solidFill>
                            <a:schemeClr val="tx1"/>
                          </a:solidFill>
                          <a:effectLst/>
                          <a:latin typeface="+mn-lt"/>
                        </a:rPr>
                        <a:t>Perfil de Riesgo</a:t>
                      </a:r>
                      <a:endParaRPr kumimoji="0" lang="es-ES" altLang="es-MX" sz="1800" b="0" i="0" u="none" strike="noStrike" cap="none" normalizeH="0" baseline="0" dirty="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19060">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800" b="0" i="0" u="none" strike="noStrike" cap="none" normalizeH="0" baseline="0" dirty="0" smtClean="0">
                          <a:ln>
                            <a:noFill/>
                          </a:ln>
                          <a:solidFill>
                            <a:schemeClr val="tx1"/>
                          </a:solidFill>
                          <a:effectLst/>
                          <a:latin typeface="+mn-lt"/>
                        </a:rPr>
                        <a:t>Acciones Regulatorias</a:t>
                      </a:r>
                      <a:endParaRPr kumimoji="0" lang="es-ES" altLang="es-MX" sz="1800" b="0" i="0" u="none" strike="noStrike" cap="none" normalizeH="0" baseline="0" dirty="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200" b="0" i="0" u="none" strike="noStrike" cap="none" normalizeH="0" baseline="0" dirty="0" smtClean="0">
                          <a:ln>
                            <a:noFill/>
                          </a:ln>
                          <a:solidFill>
                            <a:schemeClr val="bg1"/>
                          </a:solidFill>
                          <a:effectLst/>
                          <a:latin typeface="+mn-lt"/>
                        </a:rPr>
                        <a:t>Bajo</a:t>
                      </a:r>
                      <a:endParaRPr kumimoji="0" lang="es-ES" altLang="es-MX" sz="1200" b="0" i="0" u="none" strike="noStrike" cap="none" normalizeH="0" baseline="0" dirty="0" smtClean="0">
                        <a:ln>
                          <a:noFill/>
                        </a:ln>
                        <a:solidFill>
                          <a:schemeClr val="bg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143C28"/>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1200" b="0" i="0" u="none" strike="noStrike" cap="none" normalizeH="0" baseline="0" dirty="0" smtClean="0">
                          <a:ln>
                            <a:noFill/>
                          </a:ln>
                          <a:solidFill>
                            <a:schemeClr val="tx1"/>
                          </a:solidFill>
                          <a:effectLst/>
                          <a:latin typeface="+mn-lt"/>
                        </a:rPr>
                        <a:t>Medio Bajo</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66"/>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200" b="0" i="0" u="none" strike="noStrike" cap="none" normalizeH="0" baseline="0" dirty="0" smtClean="0">
                          <a:ln>
                            <a:noFill/>
                          </a:ln>
                          <a:solidFill>
                            <a:schemeClr val="tx1"/>
                          </a:solidFill>
                          <a:effectLst/>
                          <a:latin typeface="+mn-lt"/>
                        </a:rPr>
                        <a:t>Medio</a:t>
                      </a:r>
                      <a:endParaRPr kumimoji="0" lang="es-ES" altLang="es-MX" sz="1200" b="0" i="0" u="none" strike="noStrike" cap="none" normalizeH="0" baseline="0" dirty="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200" b="0" i="0" u="none" strike="noStrike" cap="none" normalizeH="0" baseline="0" dirty="0" smtClean="0">
                          <a:ln>
                            <a:noFill/>
                          </a:ln>
                          <a:solidFill>
                            <a:schemeClr val="tx1"/>
                          </a:solidFill>
                          <a:effectLst/>
                          <a:latin typeface="+mn-lt"/>
                        </a:rPr>
                        <a:t>Medio Alto</a:t>
                      </a:r>
                      <a:endParaRPr kumimoji="0" lang="es-ES" altLang="es-MX" sz="1200" b="0" i="0" u="none" strike="noStrike" cap="none" normalizeH="0" baseline="0" dirty="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8913"/>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200" b="0" i="0" u="none" strike="noStrike" cap="none" normalizeH="0" baseline="0" dirty="0" smtClean="0">
                          <a:ln>
                            <a:noFill/>
                          </a:ln>
                          <a:solidFill>
                            <a:schemeClr val="bg1"/>
                          </a:solidFill>
                          <a:effectLst/>
                          <a:latin typeface="+mn-lt"/>
                        </a:rPr>
                        <a:t>Alto</a:t>
                      </a:r>
                      <a:endParaRPr kumimoji="0" lang="es-ES" altLang="es-MX" sz="1200" b="0" i="0" u="none" strike="noStrike" cap="none" normalizeH="0" baseline="0" dirty="0" smtClean="0">
                        <a:ln>
                          <a:noFill/>
                        </a:ln>
                        <a:solidFill>
                          <a:schemeClr val="bg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E0000"/>
                    </a:solidFill>
                  </a:tcPr>
                </a:tc>
              </a:tr>
              <a:tr h="177783">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cap="flat">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59316">
                <a:tc>
                  <a:txBody>
                    <a:bodyPr/>
                    <a:lstStyle>
                      <a:lvl1pPr marL="176213" indent="-176213"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176213" marR="0" lvl="0" indent="-176213" algn="l"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400" b="0" i="0" u="none" strike="noStrike" cap="none" normalizeH="0" baseline="0" dirty="0" smtClean="0">
                          <a:ln>
                            <a:noFill/>
                          </a:ln>
                          <a:solidFill>
                            <a:srgbClr val="993300"/>
                          </a:solidFill>
                          <a:effectLst/>
                          <a:latin typeface="+mn-lt"/>
                        </a:rPr>
                        <a:t>1.</a:t>
                      </a:r>
                      <a:r>
                        <a:rPr kumimoji="0" lang="es-MX" altLang="es-MX" sz="1400" b="0" i="0" u="none" strike="noStrike" cap="none" normalizeH="0" baseline="0" dirty="0" smtClean="0">
                          <a:ln>
                            <a:noFill/>
                          </a:ln>
                          <a:solidFill>
                            <a:schemeClr val="tx1"/>
                          </a:solidFill>
                          <a:effectLst/>
                          <a:latin typeface="+mn-lt"/>
                        </a:rPr>
                        <a:t> Emplazamientos derivado de funciones de vigilancia</a:t>
                      </a:r>
                      <a:endParaRPr kumimoji="0" lang="es-ES" altLang="es-MX" sz="1400" b="0" i="0" u="none" strike="noStrike" cap="none" normalizeH="0" baseline="0" dirty="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r>
              <a:tr h="520270">
                <a:tc>
                  <a:txBody>
                    <a:bodyPr/>
                    <a:lstStyle>
                      <a:lvl1pPr marL="176213" indent="-176213" algn="just">
                        <a:spcBef>
                          <a:spcPct val="20000"/>
                        </a:spcBef>
                        <a:spcAft>
                          <a:spcPct val="20000"/>
                        </a:spcAft>
                        <a:buClr>
                          <a:srgbClr val="990000"/>
                        </a:buClr>
                        <a:buSzPct val="160000"/>
                        <a:tabLst>
                          <a:tab pos="176213" algn="l"/>
                        </a:tabLst>
                        <a:defRPr>
                          <a:solidFill>
                            <a:schemeClr val="tx1"/>
                          </a:solidFill>
                          <a:latin typeface="Arial" panose="020B0604020202020204" pitchFamily="34" charset="0"/>
                        </a:defRPr>
                      </a:lvl1pPr>
                      <a:lvl2pPr algn="just">
                        <a:spcBef>
                          <a:spcPct val="20000"/>
                        </a:spcBef>
                        <a:spcAft>
                          <a:spcPct val="20000"/>
                        </a:spcAft>
                        <a:buClr>
                          <a:srgbClr val="CC6600"/>
                        </a:buClr>
                        <a:buSzPct val="160000"/>
                        <a:tabLst>
                          <a:tab pos="176213" algn="l"/>
                        </a:tabLst>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tabLst>
                          <a:tab pos="176213" algn="l"/>
                        </a:tabLst>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tabLst>
                          <a:tab pos="176213" algn="l"/>
                        </a:tabLst>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9pPr>
                    </a:lstStyle>
                    <a:p>
                      <a:pPr marL="176213" marR="0" lvl="0" indent="-176213" algn="l" defTabSz="914400" rtl="0" eaLnBrk="0" fontAlgn="base" latinLnBrk="0" hangingPunct="0">
                        <a:lnSpc>
                          <a:spcPct val="100000"/>
                        </a:lnSpc>
                        <a:spcBef>
                          <a:spcPct val="0"/>
                        </a:spcBef>
                        <a:spcAft>
                          <a:spcPct val="0"/>
                        </a:spcAft>
                        <a:buClrTx/>
                        <a:buSzTx/>
                        <a:buFontTx/>
                        <a:buNone/>
                        <a:tabLst>
                          <a:tab pos="176213" algn="l"/>
                        </a:tabLst>
                      </a:pPr>
                      <a:r>
                        <a:rPr kumimoji="0" lang="es-MX" altLang="es-MX" sz="1400" b="0" i="0" u="none" strike="noStrike" cap="none" normalizeH="0" baseline="0" dirty="0" smtClean="0">
                          <a:ln>
                            <a:noFill/>
                          </a:ln>
                          <a:solidFill>
                            <a:srgbClr val="993300"/>
                          </a:solidFill>
                          <a:effectLst/>
                          <a:latin typeface="+mn-lt"/>
                        </a:rPr>
                        <a:t>2.</a:t>
                      </a:r>
                      <a:r>
                        <a:rPr kumimoji="0" lang="es-MX" altLang="es-MX" sz="1400" b="0" i="0" u="none" strike="noStrike" cap="none" normalizeH="0" baseline="0" dirty="0" smtClean="0">
                          <a:ln>
                            <a:noFill/>
                          </a:ln>
                          <a:solidFill>
                            <a:schemeClr val="tx1"/>
                          </a:solidFill>
                          <a:effectLst/>
                          <a:latin typeface="+mn-lt"/>
                        </a:rPr>
                        <a:t> Observaciones y emplazamientos derivados de visita de inspección</a:t>
                      </a:r>
                      <a:endParaRPr kumimoji="0" lang="es-ES" altLang="es-MX" sz="1400" b="0" i="0" u="none" strike="noStrike" cap="none" normalizeH="0" baseline="0" dirty="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r>
              <a:tr h="459316">
                <a:tc>
                  <a:txBody>
                    <a:bodyPr/>
                    <a:lstStyle>
                      <a:lvl1pPr marL="176213" indent="-176213" algn="just">
                        <a:spcBef>
                          <a:spcPct val="20000"/>
                        </a:spcBef>
                        <a:spcAft>
                          <a:spcPct val="20000"/>
                        </a:spcAft>
                        <a:buClr>
                          <a:srgbClr val="990000"/>
                        </a:buClr>
                        <a:buSzPct val="160000"/>
                        <a:tabLst>
                          <a:tab pos="176213" algn="l"/>
                        </a:tabLst>
                        <a:defRPr>
                          <a:solidFill>
                            <a:schemeClr val="tx1"/>
                          </a:solidFill>
                          <a:latin typeface="Arial" panose="020B0604020202020204" pitchFamily="34" charset="0"/>
                        </a:defRPr>
                      </a:lvl1pPr>
                      <a:lvl2pPr algn="just">
                        <a:spcBef>
                          <a:spcPct val="20000"/>
                        </a:spcBef>
                        <a:spcAft>
                          <a:spcPct val="20000"/>
                        </a:spcAft>
                        <a:buClr>
                          <a:srgbClr val="CC6600"/>
                        </a:buClr>
                        <a:buSzPct val="160000"/>
                        <a:tabLst>
                          <a:tab pos="176213" algn="l"/>
                        </a:tabLst>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tabLst>
                          <a:tab pos="176213" algn="l"/>
                        </a:tabLst>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tabLst>
                          <a:tab pos="176213" algn="l"/>
                        </a:tabLst>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tabLst>
                          <a:tab pos="176213" algn="l"/>
                        </a:tabLst>
                        <a:defRPr sz="1200">
                          <a:solidFill>
                            <a:schemeClr val="tx1"/>
                          </a:solidFill>
                          <a:latin typeface="Arial" panose="020B0604020202020204" pitchFamily="34" charset="0"/>
                        </a:defRPr>
                      </a:lvl9pPr>
                    </a:lstStyle>
                    <a:p>
                      <a:pPr marL="176213" marR="0" lvl="0" indent="-176213" algn="l" defTabSz="914400" rtl="0" eaLnBrk="0" fontAlgn="base" latinLnBrk="0" hangingPunct="0">
                        <a:lnSpc>
                          <a:spcPct val="100000"/>
                        </a:lnSpc>
                        <a:spcBef>
                          <a:spcPct val="0"/>
                        </a:spcBef>
                        <a:spcAft>
                          <a:spcPct val="0"/>
                        </a:spcAft>
                        <a:buClrTx/>
                        <a:buSzTx/>
                        <a:buFontTx/>
                        <a:buNone/>
                        <a:tabLst>
                          <a:tab pos="176213" algn="l"/>
                        </a:tabLst>
                      </a:pPr>
                      <a:r>
                        <a:rPr kumimoji="0" lang="es-MX" altLang="es-MX" sz="1400" b="0" i="0" u="none" strike="noStrike" cap="none" normalizeH="0" baseline="0" dirty="0" smtClean="0">
                          <a:ln>
                            <a:noFill/>
                          </a:ln>
                          <a:solidFill>
                            <a:srgbClr val="993300"/>
                          </a:solidFill>
                          <a:effectLst/>
                          <a:latin typeface="+mn-lt"/>
                        </a:rPr>
                        <a:t>3.</a:t>
                      </a:r>
                      <a:r>
                        <a:rPr kumimoji="0" lang="es-MX" altLang="es-MX" sz="1400" b="0" i="0" u="none" strike="noStrike" cap="none" normalizeH="0" baseline="0" dirty="0" smtClean="0">
                          <a:ln>
                            <a:noFill/>
                          </a:ln>
                          <a:solidFill>
                            <a:schemeClr val="tx1"/>
                          </a:solidFill>
                          <a:effectLst/>
                          <a:latin typeface="+mn-lt"/>
                        </a:rPr>
                        <a:t> Informe regular a la Junta de Gobierno</a:t>
                      </a:r>
                      <a:endParaRPr kumimoji="0" lang="es-ES" altLang="es-MX" sz="1400" b="0" i="0" u="none" strike="noStrike" cap="none" normalizeH="0" baseline="0" dirty="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r>
              <a:tr h="459316">
                <a:tc>
                  <a:txBody>
                    <a:bodyPr/>
                    <a:lstStyle>
                      <a:lvl1pPr marL="176213" indent="-176213"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176213" marR="0" lvl="0" indent="-1762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smtClean="0">
                          <a:ln>
                            <a:noFill/>
                          </a:ln>
                          <a:solidFill>
                            <a:srgbClr val="993300"/>
                          </a:solidFill>
                          <a:effectLst/>
                          <a:latin typeface="+mn-lt"/>
                        </a:rPr>
                        <a:t>4.</a:t>
                      </a:r>
                      <a:r>
                        <a:rPr kumimoji="0" lang="es-MX" altLang="es-MX" sz="1400" b="0" i="0" u="none" strike="noStrike" cap="none" normalizeH="0" baseline="0" smtClean="0">
                          <a:ln>
                            <a:noFill/>
                          </a:ln>
                          <a:solidFill>
                            <a:schemeClr val="tx1"/>
                          </a:solidFill>
                          <a:effectLst/>
                          <a:latin typeface="+mn-lt"/>
                        </a:rPr>
                        <a:t> Evaluación y seguimiento a programas de autocorrección</a:t>
                      </a:r>
                      <a:endParaRPr kumimoji="0" lang="es-ES" altLang="es-MX" sz="1400" b="0" i="0" u="none" strike="noStrike" cap="none" normalizeH="0" baseline="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1800" b="0" i="0" u="none" strike="noStrike" cap="none" normalizeH="0" baseline="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r>
              <a:tr h="459316">
                <a:tc>
                  <a:txBody>
                    <a:bodyPr/>
                    <a:lstStyle>
                      <a:lvl1pPr marL="176213" indent="-176213"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176213" marR="0" lvl="0" indent="-1762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smtClean="0">
                          <a:ln>
                            <a:noFill/>
                          </a:ln>
                          <a:solidFill>
                            <a:srgbClr val="993300"/>
                          </a:solidFill>
                          <a:effectLst/>
                          <a:latin typeface="+mn-lt"/>
                        </a:rPr>
                        <a:t>5.</a:t>
                      </a:r>
                      <a:r>
                        <a:rPr kumimoji="0" lang="es-MX" altLang="es-MX" sz="1400" b="0" i="0" u="none" strike="noStrike" cap="none" normalizeH="0" baseline="0" smtClean="0">
                          <a:ln>
                            <a:noFill/>
                          </a:ln>
                          <a:solidFill>
                            <a:schemeClr val="tx1"/>
                          </a:solidFill>
                          <a:effectLst/>
                          <a:latin typeface="+mn-lt"/>
                        </a:rPr>
                        <a:t> Visita de inspección ordinaria, especial o investigación</a:t>
                      </a:r>
                      <a:endParaRPr kumimoji="0" lang="es-ES" altLang="es-MX" sz="1400" b="0" i="0" u="none" strike="noStrike" cap="none" normalizeH="0" baseline="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1800" b="0" i="0" u="none" strike="noStrike" cap="none" normalizeH="0" baseline="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r>
              <a:tr h="459316">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400" b="0" i="0" u="none" strike="noStrike" cap="none" normalizeH="0" baseline="0" smtClean="0">
                          <a:ln>
                            <a:noFill/>
                          </a:ln>
                          <a:solidFill>
                            <a:srgbClr val="993300"/>
                          </a:solidFill>
                          <a:effectLst/>
                          <a:latin typeface="+mn-lt"/>
                        </a:rPr>
                        <a:t>6.</a:t>
                      </a:r>
                      <a:r>
                        <a:rPr kumimoji="0" lang="es-MX" altLang="es-MX" sz="1400" b="0" i="0" u="none" strike="noStrike" cap="none" normalizeH="0" baseline="0" smtClean="0">
                          <a:ln>
                            <a:noFill/>
                          </a:ln>
                          <a:solidFill>
                            <a:schemeClr val="tx1"/>
                          </a:solidFill>
                          <a:effectLst/>
                          <a:latin typeface="+mn-lt"/>
                        </a:rPr>
                        <a:t> Solicitud de plan de regularización</a:t>
                      </a:r>
                      <a:endParaRPr kumimoji="0" lang="es-ES" altLang="es-MX" sz="1400" b="0" i="0" u="none" strike="noStrike" cap="none" normalizeH="0" baseline="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1800" b="0" i="0" u="none" strike="noStrike" cap="none" normalizeH="0" baseline="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r>
              <a:tr h="459316">
                <a:tc>
                  <a:txBody>
                    <a:bodyPr/>
                    <a:lstStyle>
                      <a:lvl1pPr marL="176213" indent="-176213"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176213" marR="0" lvl="0" indent="-1762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smtClean="0">
                          <a:ln>
                            <a:noFill/>
                          </a:ln>
                          <a:solidFill>
                            <a:srgbClr val="993300"/>
                          </a:solidFill>
                          <a:effectLst/>
                          <a:latin typeface="+mn-lt"/>
                        </a:rPr>
                        <a:t>7.</a:t>
                      </a:r>
                      <a:r>
                        <a:rPr kumimoji="0" lang="es-MX" altLang="es-MX" sz="1400" b="0" i="0" u="none" strike="noStrike" cap="none" normalizeH="0" baseline="0" smtClean="0">
                          <a:ln>
                            <a:noFill/>
                          </a:ln>
                          <a:solidFill>
                            <a:schemeClr val="tx1"/>
                          </a:solidFill>
                          <a:effectLst/>
                          <a:latin typeface="+mn-lt"/>
                        </a:rPr>
                        <a:t> Reunión con la alta administración de la institución</a:t>
                      </a:r>
                      <a:r>
                        <a:rPr kumimoji="0" lang="es-ES" altLang="es-MX" sz="1400" b="0" i="0" u="none" strike="noStrike" cap="none" normalizeH="0" baseline="0" smtClean="0">
                          <a:ln>
                            <a:noFill/>
                          </a:ln>
                          <a:solidFill>
                            <a:schemeClr val="tx1"/>
                          </a:solidFill>
                          <a:effectLst/>
                          <a:latin typeface="+mn-lt"/>
                        </a:rPr>
                        <a:t> </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1800" b="0" i="0" u="none" strike="noStrike" cap="none" normalizeH="0" baseline="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r>
              <a:tr h="459316">
                <a:tc>
                  <a:txBody>
                    <a:bodyPr/>
                    <a:lstStyle>
                      <a:lvl1pPr marL="176213" indent="-176213"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176213" marR="0" lvl="0" indent="-1762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smtClean="0">
                          <a:ln>
                            <a:noFill/>
                          </a:ln>
                          <a:solidFill>
                            <a:srgbClr val="993300"/>
                          </a:solidFill>
                          <a:effectLst/>
                          <a:latin typeface="+mn-lt"/>
                        </a:rPr>
                        <a:t>8.</a:t>
                      </a:r>
                      <a:r>
                        <a:rPr kumimoji="0" lang="es-MX" altLang="es-MX" sz="1400" b="0" i="0" u="none" strike="noStrike" cap="none" normalizeH="0" baseline="0" smtClean="0">
                          <a:ln>
                            <a:noFill/>
                          </a:ln>
                          <a:solidFill>
                            <a:schemeClr val="tx1"/>
                          </a:solidFill>
                          <a:effectLst/>
                          <a:latin typeface="+mn-lt"/>
                        </a:rPr>
                        <a:t> Reunión con Auditores Externos</a:t>
                      </a:r>
                      <a:r>
                        <a:rPr kumimoji="0" lang="es-ES" altLang="es-MX" sz="1400" b="0" i="0" u="none" strike="noStrike" cap="none" normalizeH="0" baseline="0" smtClean="0">
                          <a:ln>
                            <a:noFill/>
                          </a:ln>
                          <a:solidFill>
                            <a:schemeClr val="tx1"/>
                          </a:solidFill>
                          <a:effectLst/>
                          <a:latin typeface="+mn-lt"/>
                        </a:rPr>
                        <a:t> </a:t>
                      </a: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1800" b="0" i="0" u="none" strike="noStrike" cap="none" normalizeH="0" baseline="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dirty="0" smtClean="0">
                          <a:ln>
                            <a:noFill/>
                          </a:ln>
                          <a:solidFill>
                            <a:srgbClr val="993300"/>
                          </a:solidFill>
                          <a:effectLst/>
                          <a:latin typeface="+mn-lt"/>
                          <a:sym typeface="Wingdings" panose="05000000000000000000" pitchFamily="2" charset="2"/>
                        </a:rPr>
                        <a:t></a:t>
                      </a: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r>
            </a:tbl>
          </a:graphicData>
        </a:graphic>
      </p:graphicFrame>
    </p:spTree>
    <p:extLst>
      <p:ext uri="{BB962C8B-B14F-4D97-AF65-F5344CB8AC3E}">
        <p14:creationId xmlns:p14="http://schemas.microsoft.com/office/powerpoint/2010/main" val="1474225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graphicFrame>
        <p:nvGraphicFramePr>
          <p:cNvPr id="6" name="Group 586"/>
          <p:cNvGraphicFramePr>
            <a:graphicFrameLocks/>
          </p:cNvGraphicFramePr>
          <p:nvPr>
            <p:extLst>
              <p:ext uri="{D42A27DB-BD31-4B8C-83A1-F6EECF244321}">
                <p14:modId xmlns:p14="http://schemas.microsoft.com/office/powerpoint/2010/main" val="2726613508"/>
              </p:ext>
            </p:extLst>
          </p:nvPr>
        </p:nvGraphicFramePr>
        <p:xfrm>
          <a:off x="582612" y="867327"/>
          <a:ext cx="7978775" cy="3518325"/>
        </p:xfrm>
        <a:graphic>
          <a:graphicData uri="http://schemas.openxmlformats.org/drawingml/2006/table">
            <a:tbl>
              <a:tblPr/>
              <a:tblGrid>
                <a:gridCol w="5144558"/>
                <a:gridCol w="491067"/>
                <a:gridCol w="643467"/>
                <a:gridCol w="601133"/>
                <a:gridCol w="606425"/>
                <a:gridCol w="492125"/>
              </a:tblGrid>
              <a:tr h="401600">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1800" b="0" i="0" u="none" strike="noStrike" cap="none" normalizeH="0" baseline="0" dirty="0" smtClean="0">
                        <a:ln>
                          <a:noFill/>
                        </a:ln>
                        <a:solidFill>
                          <a:schemeClr val="tx1"/>
                        </a:solidFill>
                        <a:effectLst/>
                        <a:latin typeface="+mn-lt"/>
                      </a:endParaRPr>
                    </a:p>
                  </a:txBody>
                  <a:tcPr marL="90000" marR="90000" marT="46796" marB="46796"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800" b="0" i="0" u="none" strike="noStrike" cap="none" normalizeH="0" baseline="0" dirty="0" smtClean="0">
                          <a:ln>
                            <a:noFill/>
                          </a:ln>
                          <a:solidFill>
                            <a:schemeClr val="tx1"/>
                          </a:solidFill>
                          <a:effectLst/>
                          <a:latin typeface="+mn-lt"/>
                        </a:rPr>
                        <a:t>Perfil de Riesgo</a:t>
                      </a:r>
                      <a:endParaRPr kumimoji="0" lang="es-ES" altLang="es-MX" sz="1800" b="0" i="0" u="none" strike="noStrike" cap="none" normalizeH="0" baseline="0" dirty="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19060">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800" b="0" i="0" u="none" strike="noStrike" cap="none" normalizeH="0" baseline="0" smtClean="0">
                          <a:ln>
                            <a:noFill/>
                          </a:ln>
                          <a:solidFill>
                            <a:schemeClr val="tx1"/>
                          </a:solidFill>
                          <a:effectLst/>
                          <a:latin typeface="+mn-lt"/>
                        </a:rPr>
                        <a:t>Acciones Regulatorias</a:t>
                      </a:r>
                      <a:endParaRPr kumimoji="0" lang="es-ES" altLang="es-MX" sz="1800" b="0" i="0" u="none" strike="noStrike" cap="none" normalizeH="0" baseline="0" smtClean="0">
                        <a:ln>
                          <a:noFill/>
                        </a:ln>
                        <a:solidFill>
                          <a:schemeClr val="tx1"/>
                        </a:solidFill>
                        <a:effectLst/>
                        <a:latin typeface="+mn-lt"/>
                      </a:endParaRPr>
                    </a:p>
                  </a:txBody>
                  <a:tcPr marL="90000" marR="90000" marT="46796" marB="4679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200" b="0" i="0" u="none" strike="noStrike" cap="none" normalizeH="0" baseline="0" dirty="0" smtClean="0">
                          <a:ln>
                            <a:noFill/>
                          </a:ln>
                          <a:solidFill>
                            <a:schemeClr val="bg1"/>
                          </a:solidFill>
                          <a:effectLst/>
                          <a:latin typeface="+mn-lt"/>
                        </a:rPr>
                        <a:t>Bajo</a:t>
                      </a:r>
                      <a:endParaRPr kumimoji="0" lang="es-ES" altLang="es-MX" sz="1200" b="0" i="0" u="none" strike="noStrike" cap="none" normalizeH="0" baseline="0" dirty="0" smtClean="0">
                        <a:ln>
                          <a:noFill/>
                        </a:ln>
                        <a:solidFill>
                          <a:schemeClr val="bg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143C28"/>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1200" b="0" i="0" u="none" strike="noStrike" cap="none" normalizeH="0" baseline="0" dirty="0" smtClean="0">
                          <a:ln>
                            <a:noFill/>
                          </a:ln>
                          <a:solidFill>
                            <a:schemeClr val="tx1"/>
                          </a:solidFill>
                          <a:effectLst/>
                          <a:latin typeface="+mn-lt"/>
                        </a:rPr>
                        <a:t>Medio Bajo</a:t>
                      </a: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66"/>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200" b="0" i="0" u="none" strike="noStrike" cap="none" normalizeH="0" baseline="0" dirty="0" smtClean="0">
                          <a:ln>
                            <a:noFill/>
                          </a:ln>
                          <a:solidFill>
                            <a:schemeClr val="tx1"/>
                          </a:solidFill>
                          <a:effectLst/>
                          <a:latin typeface="+mn-lt"/>
                        </a:rPr>
                        <a:t>Medio</a:t>
                      </a:r>
                      <a:endParaRPr kumimoji="0" lang="es-ES" altLang="es-MX" sz="1200" b="0" i="0" u="none" strike="noStrike" cap="none" normalizeH="0" baseline="0" dirty="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200" b="0" i="0" u="none" strike="noStrike" cap="none" normalizeH="0" baseline="0" dirty="0" smtClean="0">
                          <a:ln>
                            <a:noFill/>
                          </a:ln>
                          <a:solidFill>
                            <a:schemeClr val="tx1"/>
                          </a:solidFill>
                          <a:effectLst/>
                          <a:latin typeface="+mn-lt"/>
                        </a:rPr>
                        <a:t>Medio Alto</a:t>
                      </a:r>
                      <a:endParaRPr kumimoji="0" lang="es-ES" altLang="es-MX" sz="1200" b="0" i="0" u="none" strike="noStrike" cap="none" normalizeH="0" baseline="0" dirty="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8913"/>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MX" altLang="es-MX" sz="1200" b="0" i="0" u="none" strike="noStrike" cap="none" normalizeH="0" baseline="0" dirty="0" smtClean="0">
                          <a:ln>
                            <a:noFill/>
                          </a:ln>
                          <a:solidFill>
                            <a:schemeClr val="bg1"/>
                          </a:solidFill>
                          <a:effectLst/>
                          <a:latin typeface="+mn-lt"/>
                        </a:rPr>
                        <a:t>Alto</a:t>
                      </a:r>
                      <a:endParaRPr kumimoji="0" lang="es-ES" altLang="es-MX" sz="1200" b="0" i="0" u="none" strike="noStrike" cap="none" normalizeH="0" baseline="0" dirty="0" smtClean="0">
                        <a:ln>
                          <a:noFill/>
                        </a:ln>
                        <a:solidFill>
                          <a:schemeClr val="bg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E0000"/>
                    </a:solidFill>
                  </a:tcPr>
                </a:tc>
              </a:tr>
              <a:tr h="177783">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dirty="0" smtClean="0">
                        <a:ln>
                          <a:noFill/>
                        </a:ln>
                        <a:solidFill>
                          <a:schemeClr val="tx1"/>
                        </a:solidFill>
                        <a:effectLst/>
                        <a:latin typeface="+mn-lt"/>
                      </a:endParaRPr>
                    </a:p>
                  </a:txBody>
                  <a:tcPr marL="90000" marR="90000" marT="46796" marB="46796" anchor="ctr" horzOverflow="overflow">
                    <a:lnL cap="flat">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500" b="0" i="0" u="none" strike="noStrike" cap="none" normalizeH="0" baseline="0" smtClean="0">
                        <a:ln>
                          <a:noFill/>
                        </a:ln>
                        <a:solidFill>
                          <a:schemeClr val="tx1"/>
                        </a:solidFill>
                        <a:effectLst/>
                        <a:latin typeface="+mn-lt"/>
                      </a:endParaRPr>
                    </a:p>
                  </a:txBody>
                  <a:tcPr marL="90000" marR="90000" marT="46796" marB="46796" anchor="ctr" horzOverflow="overflow">
                    <a:lnL>
                      <a:noFill/>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59316">
                <a:tc>
                  <a:txBody>
                    <a:bodyPr/>
                    <a:lstStyle>
                      <a:lvl1pPr marL="354013" indent="-354013" algn="just">
                        <a:spcBef>
                          <a:spcPct val="20000"/>
                        </a:spcBef>
                        <a:spcAft>
                          <a:spcPct val="20000"/>
                        </a:spcAft>
                        <a:buClr>
                          <a:srgbClr val="990000"/>
                        </a:buClr>
                        <a:buSzPct val="160000"/>
                        <a:defRPr>
                          <a:solidFill>
                            <a:schemeClr val="tx1"/>
                          </a:solidFill>
                          <a:latin typeface="Arial" panose="020B0604020202020204" pitchFamily="34" charset="0"/>
                        </a:defRPr>
                      </a:lvl1pPr>
                      <a:lvl2pPr marL="533400"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dirty="0" smtClean="0">
                          <a:ln>
                            <a:noFill/>
                          </a:ln>
                          <a:solidFill>
                            <a:srgbClr val="993300"/>
                          </a:solidFill>
                          <a:effectLst/>
                          <a:latin typeface="+mn-lt"/>
                        </a:rPr>
                        <a:t>9.</a:t>
                      </a:r>
                      <a:r>
                        <a:rPr kumimoji="0" lang="es-MX" altLang="es-MX" sz="1400" b="0" i="0" u="none" strike="noStrike" cap="none" normalizeH="0" baseline="0" dirty="0" smtClean="0">
                          <a:ln>
                            <a:noFill/>
                          </a:ln>
                          <a:solidFill>
                            <a:schemeClr val="tx1"/>
                          </a:solidFill>
                          <a:effectLst/>
                          <a:latin typeface="+mn-lt"/>
                        </a:rPr>
                        <a:t>  Modificar periodicidad de entrega en la información financiera, técnica</a:t>
                      </a:r>
                      <a:r>
                        <a:rPr kumimoji="0" lang="es-ES" altLang="es-MX" sz="1400" b="0" i="0" u="none" strike="noStrike" cap="none" normalizeH="0" baseline="0" dirty="0" smtClean="0">
                          <a:ln>
                            <a:noFill/>
                          </a:ln>
                          <a:solidFill>
                            <a:schemeClr val="tx1"/>
                          </a:solidFill>
                          <a:effectLst/>
                          <a:latin typeface="+mn-lt"/>
                        </a:rPr>
                        <a:t> y de reaseguro</a:t>
                      </a:r>
                    </a:p>
                  </a:txBody>
                  <a:tcPr marL="90000" marR="90000" marT="46794" marB="467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dirty="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dirty="0" smtClean="0">
                          <a:ln>
                            <a:noFill/>
                          </a:ln>
                          <a:solidFill>
                            <a:srgbClr val="993300"/>
                          </a:solidFill>
                          <a:effectLst/>
                          <a:latin typeface="+mn-lt"/>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r>
              <a:tr h="520270">
                <a:tc>
                  <a:txBody>
                    <a:bodyPr/>
                    <a:lstStyle>
                      <a:lvl1pPr marL="354013" indent="-354013" algn="just">
                        <a:spcBef>
                          <a:spcPct val="20000"/>
                        </a:spcBef>
                        <a:spcAft>
                          <a:spcPct val="20000"/>
                        </a:spcAft>
                        <a:buClr>
                          <a:srgbClr val="990000"/>
                        </a:buClr>
                        <a:buSzPct val="160000"/>
                        <a:defRPr>
                          <a:solidFill>
                            <a:schemeClr val="tx1"/>
                          </a:solidFill>
                          <a:latin typeface="Arial" panose="020B0604020202020204" pitchFamily="34" charset="0"/>
                        </a:defRPr>
                      </a:lvl1pPr>
                      <a:lvl2pPr marL="533400"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dirty="0" smtClean="0">
                          <a:ln>
                            <a:noFill/>
                          </a:ln>
                          <a:solidFill>
                            <a:srgbClr val="993300"/>
                          </a:solidFill>
                          <a:effectLst/>
                          <a:latin typeface="+mn-lt"/>
                        </a:rPr>
                        <a:t>10.</a:t>
                      </a:r>
                      <a:r>
                        <a:rPr kumimoji="0" lang="es-MX" altLang="es-MX" sz="1400" b="0" i="0" u="none" strike="noStrike" cap="none" normalizeH="0" baseline="0" dirty="0" smtClean="0">
                          <a:ln>
                            <a:noFill/>
                          </a:ln>
                          <a:solidFill>
                            <a:schemeClr val="tx1"/>
                          </a:solidFill>
                          <a:effectLst/>
                          <a:latin typeface="+mn-lt"/>
                        </a:rPr>
                        <a:t>  Informe Ejecutivo de Supervisión a la Junta de Gobierno</a:t>
                      </a:r>
                      <a:r>
                        <a:rPr kumimoji="0" lang="es-ES" altLang="es-MX" sz="1400" b="0" i="0" u="none" strike="noStrike" cap="none" normalizeH="0" baseline="0" dirty="0" smtClean="0">
                          <a:ln>
                            <a:noFill/>
                          </a:ln>
                          <a:solidFill>
                            <a:schemeClr val="tx1"/>
                          </a:solidFill>
                          <a:effectLst/>
                          <a:latin typeface="+mn-lt"/>
                        </a:rPr>
                        <a:t> </a:t>
                      </a:r>
                    </a:p>
                  </a:txBody>
                  <a:tcPr marL="90000" marR="90000" marT="46794" marB="467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dirty="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dirty="0" smtClean="0">
                          <a:ln>
                            <a:noFill/>
                          </a:ln>
                          <a:solidFill>
                            <a:srgbClr val="993300"/>
                          </a:solidFill>
                          <a:effectLst/>
                          <a:latin typeface="+mn-lt"/>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dirty="0" smtClean="0">
                          <a:ln>
                            <a:noFill/>
                          </a:ln>
                          <a:solidFill>
                            <a:srgbClr val="993300"/>
                          </a:solidFill>
                          <a:effectLst/>
                          <a:latin typeface="+mn-lt"/>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r>
              <a:tr h="459316">
                <a:tc>
                  <a:txBody>
                    <a:bodyPr/>
                    <a:lstStyle>
                      <a:lvl1pPr marL="354013" indent="-354013" algn="just">
                        <a:spcBef>
                          <a:spcPct val="20000"/>
                        </a:spcBef>
                        <a:spcAft>
                          <a:spcPct val="20000"/>
                        </a:spcAft>
                        <a:buClr>
                          <a:srgbClr val="990000"/>
                        </a:buClr>
                        <a:buSzPct val="160000"/>
                        <a:defRPr>
                          <a:solidFill>
                            <a:schemeClr val="tx1"/>
                          </a:solidFill>
                          <a:latin typeface="Arial" panose="020B0604020202020204" pitchFamily="34" charset="0"/>
                        </a:defRPr>
                      </a:lvl1pPr>
                      <a:lvl2pPr marL="533400"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dirty="0" smtClean="0">
                          <a:ln>
                            <a:noFill/>
                          </a:ln>
                          <a:solidFill>
                            <a:srgbClr val="993300"/>
                          </a:solidFill>
                          <a:effectLst/>
                          <a:latin typeface="+mn-lt"/>
                        </a:rPr>
                        <a:t>11.</a:t>
                      </a:r>
                      <a:r>
                        <a:rPr kumimoji="0" lang="es-MX" altLang="es-MX" sz="1400" b="0" i="0" u="none" strike="noStrike" cap="none" normalizeH="0" baseline="0" dirty="0" smtClean="0">
                          <a:ln>
                            <a:noFill/>
                          </a:ln>
                          <a:solidFill>
                            <a:schemeClr val="tx1"/>
                          </a:solidFill>
                          <a:effectLst/>
                          <a:latin typeface="+mn-lt"/>
                        </a:rPr>
                        <a:t>  Evaluar aplicación de medidas previstas en los artículos 323 y 324 de la LISF</a:t>
                      </a:r>
                      <a:endParaRPr kumimoji="0" lang="es-ES" altLang="es-MX" sz="1400" b="0" i="0" u="none" strike="noStrike" cap="none" normalizeH="0" baseline="0" dirty="0" smtClean="0">
                        <a:ln>
                          <a:noFill/>
                        </a:ln>
                        <a:solidFill>
                          <a:schemeClr val="tx1"/>
                        </a:solidFill>
                        <a:effectLst/>
                        <a:latin typeface="+mn-lt"/>
                      </a:endParaRPr>
                    </a:p>
                  </a:txBody>
                  <a:tcPr marL="90000" marR="90000" marT="46794" marB="467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dirty="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dirty="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dirty="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dirty="0" smtClean="0">
                          <a:ln>
                            <a:noFill/>
                          </a:ln>
                          <a:solidFill>
                            <a:srgbClr val="993300"/>
                          </a:solidFill>
                          <a:effectLst/>
                          <a:latin typeface="+mn-lt"/>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dirty="0" smtClean="0">
                          <a:ln>
                            <a:noFill/>
                          </a:ln>
                          <a:solidFill>
                            <a:srgbClr val="993300"/>
                          </a:solidFill>
                          <a:effectLst/>
                          <a:latin typeface="+mn-lt"/>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1F1">
                        <a:alpha val="50000"/>
                      </a:srgbClr>
                    </a:solidFill>
                  </a:tcPr>
                </a:tc>
              </a:tr>
              <a:tr h="459316">
                <a:tc>
                  <a:txBody>
                    <a:bodyPr/>
                    <a:lstStyle>
                      <a:lvl1pPr marL="354013" indent="-354013" algn="just">
                        <a:spcBef>
                          <a:spcPct val="20000"/>
                        </a:spcBef>
                        <a:spcAft>
                          <a:spcPct val="20000"/>
                        </a:spcAft>
                        <a:buClr>
                          <a:srgbClr val="990000"/>
                        </a:buClr>
                        <a:buSzPct val="160000"/>
                        <a:defRPr>
                          <a:solidFill>
                            <a:schemeClr val="tx1"/>
                          </a:solidFill>
                          <a:latin typeface="Arial" panose="020B0604020202020204" pitchFamily="34" charset="0"/>
                        </a:defRPr>
                      </a:lvl1pPr>
                      <a:lvl2pPr marL="631825"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dirty="0" smtClean="0">
                          <a:ln>
                            <a:noFill/>
                          </a:ln>
                          <a:solidFill>
                            <a:srgbClr val="993300"/>
                          </a:solidFill>
                          <a:effectLst/>
                          <a:latin typeface="+mn-lt"/>
                        </a:rPr>
                        <a:t>12.</a:t>
                      </a:r>
                      <a:r>
                        <a:rPr kumimoji="0" lang="es-MX" altLang="es-MX" sz="1400" b="0" i="0" u="none" strike="noStrike" cap="none" normalizeH="0" baseline="0" dirty="0" smtClean="0">
                          <a:ln>
                            <a:noFill/>
                          </a:ln>
                          <a:solidFill>
                            <a:schemeClr val="tx1"/>
                          </a:solidFill>
                          <a:effectLst/>
                          <a:latin typeface="+mn-lt"/>
                        </a:rPr>
                        <a:t>  Evaluar informe a otros supervisores financieros</a:t>
                      </a:r>
                      <a:r>
                        <a:rPr kumimoji="0" lang="es-ES" altLang="es-MX" sz="1400" b="0" i="0" u="none" strike="noStrike" cap="none" normalizeH="0" baseline="0" dirty="0" smtClean="0">
                          <a:ln>
                            <a:noFill/>
                          </a:ln>
                          <a:solidFill>
                            <a:schemeClr val="tx1"/>
                          </a:solidFill>
                          <a:effectLst/>
                          <a:latin typeface="+mn-lt"/>
                        </a:rPr>
                        <a:t> </a:t>
                      </a:r>
                    </a:p>
                  </a:txBody>
                  <a:tcPr marL="90000" marR="90000" marT="46794" marB="467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1800" b="0" i="0" u="none" strike="noStrike" cap="none" normalizeH="0" baseline="0" smtClean="0">
                        <a:ln>
                          <a:noFill/>
                        </a:ln>
                        <a:solidFill>
                          <a:schemeClr val="tx1"/>
                        </a:solidFill>
                        <a:effectLst/>
                        <a:latin typeface="+mn-lt"/>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cap="none" normalizeH="0" baseline="0" dirty="0" smtClean="0">
                        <a:ln>
                          <a:noFill/>
                        </a:ln>
                        <a:solidFill>
                          <a:srgbClr val="993300"/>
                        </a:solidFill>
                        <a:effectLst/>
                        <a:latin typeface="+mn-lt"/>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smtClean="0">
                          <a:ln>
                            <a:noFill/>
                          </a:ln>
                          <a:solidFill>
                            <a:srgbClr val="993300"/>
                          </a:solidFill>
                          <a:effectLst/>
                          <a:latin typeface="+mn-lt"/>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cap="none" normalizeH="0" baseline="0" dirty="0" smtClean="0">
                          <a:ln>
                            <a:noFill/>
                          </a:ln>
                          <a:solidFill>
                            <a:srgbClr val="993300"/>
                          </a:solidFill>
                          <a:effectLst/>
                          <a:latin typeface="+mn-lt"/>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r>
              <a:tr h="459316">
                <a:tc>
                  <a:txBody>
                    <a:bodyPr/>
                    <a:lstStyle>
                      <a:lvl1pPr marL="354013" indent="-354013" algn="just">
                        <a:spcBef>
                          <a:spcPct val="20000"/>
                        </a:spcBef>
                        <a:spcAft>
                          <a:spcPct val="20000"/>
                        </a:spcAft>
                        <a:buClr>
                          <a:srgbClr val="990000"/>
                        </a:buClr>
                        <a:buSzPct val="160000"/>
                        <a:defRPr>
                          <a:solidFill>
                            <a:schemeClr val="tx1"/>
                          </a:solidFill>
                          <a:latin typeface="Arial" panose="020B0604020202020204" pitchFamily="34" charset="0"/>
                        </a:defRPr>
                      </a:lvl1pPr>
                      <a:lvl2pPr marL="533400"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354013" marR="0" lvl="0" indent="-354013"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kern="1200" cap="none" normalizeH="0" baseline="0" dirty="0" smtClean="0">
                          <a:ln>
                            <a:noFill/>
                          </a:ln>
                          <a:solidFill>
                            <a:srgbClr val="993300"/>
                          </a:solidFill>
                          <a:effectLst/>
                          <a:latin typeface="+mn-lt"/>
                          <a:ea typeface="+mn-ea"/>
                          <a:cs typeface="+mn-cs"/>
                        </a:rPr>
                        <a:t>13.  </a:t>
                      </a:r>
                      <a:r>
                        <a:rPr kumimoji="0" lang="es-MX" altLang="es-MX" sz="1400" b="0" i="0" u="none" strike="noStrike" kern="1200" cap="none" normalizeH="0" baseline="0" dirty="0" smtClean="0">
                          <a:ln>
                            <a:noFill/>
                          </a:ln>
                          <a:solidFill>
                            <a:schemeClr val="tx1"/>
                          </a:solidFill>
                          <a:effectLst/>
                          <a:latin typeface="+mn-lt"/>
                          <a:ea typeface="+mn-ea"/>
                          <a:cs typeface="+mn-cs"/>
                        </a:rPr>
                        <a:t>Evaluación de la intervención con carácter de gerencia</a:t>
                      </a:r>
                      <a:endParaRPr kumimoji="0" lang="es-ES" altLang="es-MX" sz="1400" b="0" i="0" u="none" strike="noStrike" kern="1200" cap="none" normalizeH="0" baseline="0" dirty="0" smtClean="0">
                        <a:ln>
                          <a:noFill/>
                        </a:ln>
                        <a:solidFill>
                          <a:schemeClr val="tx1"/>
                        </a:solidFill>
                        <a:effectLst/>
                        <a:latin typeface="+mn-lt"/>
                        <a:ea typeface="+mn-ea"/>
                        <a:cs typeface="+mn-cs"/>
                      </a:endParaRPr>
                    </a:p>
                  </a:txBody>
                  <a:tcPr marL="90000" marR="90000" marT="46794" marB="467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alpha val="50000"/>
                      </a:scheme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kern="1200" cap="none" normalizeH="0" baseline="0" dirty="0" smtClean="0">
                        <a:ln>
                          <a:noFill/>
                        </a:ln>
                        <a:solidFill>
                          <a:srgbClr val="993300"/>
                        </a:solidFill>
                        <a:effectLst/>
                        <a:latin typeface="+mn-lt"/>
                        <a:ea typeface="+mn-ea"/>
                        <a:cs typeface="+mn-cs"/>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alpha val="50000"/>
                      </a:scheme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kern="1200" cap="none" normalizeH="0" baseline="0" dirty="0" smtClean="0">
                        <a:ln>
                          <a:noFill/>
                        </a:ln>
                        <a:solidFill>
                          <a:srgbClr val="993300"/>
                        </a:solidFill>
                        <a:effectLst/>
                        <a:latin typeface="+mn-lt"/>
                        <a:ea typeface="+mn-ea"/>
                        <a:cs typeface="+mn-cs"/>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alpha val="50000"/>
                      </a:scheme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kern="1200" cap="none" normalizeH="0" baseline="0" dirty="0" smtClean="0">
                        <a:ln>
                          <a:noFill/>
                        </a:ln>
                        <a:solidFill>
                          <a:srgbClr val="993300"/>
                        </a:solidFill>
                        <a:effectLst/>
                        <a:latin typeface="+mn-lt"/>
                        <a:ea typeface="+mn-ea"/>
                        <a:cs typeface="+mn-cs"/>
                        <a:sym typeface="Wingdings" panose="05000000000000000000" pitchFamily="2" charset="2"/>
                      </a:endParaRPr>
                    </a:p>
                  </a:txBody>
                  <a:tcPr marL="90000" marR="90000" marT="46796" marB="467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alpha val="50000"/>
                      </a:scheme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endParaRPr kumimoji="0" lang="es-ES" altLang="es-MX" sz="2400" b="0" i="0" u="none" strike="noStrike" kern="1200" cap="none" normalizeH="0" baseline="0" dirty="0" smtClean="0">
                        <a:ln>
                          <a:noFill/>
                        </a:ln>
                        <a:solidFill>
                          <a:srgbClr val="993300"/>
                        </a:solidFill>
                        <a:effectLst/>
                        <a:latin typeface="+mn-lt"/>
                        <a:ea typeface="+mn-ea"/>
                        <a:cs typeface="+mn-cs"/>
                      </a:endParaRPr>
                    </a:p>
                  </a:txBody>
                  <a:tcPr marL="90000" marR="90000" marT="46794" marB="467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alpha val="50000"/>
                      </a:schemeClr>
                    </a:solidFill>
                  </a:tcPr>
                </a:tc>
                <a:tc>
                  <a:txBody>
                    <a:bodyPr/>
                    <a:lstStyle>
                      <a:lvl1pPr algn="just">
                        <a:spcBef>
                          <a:spcPct val="20000"/>
                        </a:spcBef>
                        <a:spcAft>
                          <a:spcPct val="20000"/>
                        </a:spcAft>
                        <a:buClr>
                          <a:srgbClr val="990000"/>
                        </a:buClr>
                        <a:buSzPct val="160000"/>
                        <a:defRPr>
                          <a:solidFill>
                            <a:schemeClr val="tx1"/>
                          </a:solidFill>
                          <a:latin typeface="Arial" panose="020B0604020202020204" pitchFamily="34" charset="0"/>
                        </a:defRPr>
                      </a:lvl1pPr>
                      <a:lvl2pPr algn="just">
                        <a:spcBef>
                          <a:spcPct val="20000"/>
                        </a:spcBef>
                        <a:spcAft>
                          <a:spcPct val="20000"/>
                        </a:spcAft>
                        <a:buClr>
                          <a:srgbClr val="CC6600"/>
                        </a:buClr>
                        <a:buSzPct val="160000"/>
                        <a:defRPr sz="1600">
                          <a:solidFill>
                            <a:schemeClr val="tx1"/>
                          </a:solidFill>
                          <a:latin typeface="Arial" panose="020B0604020202020204" pitchFamily="34" charset="0"/>
                        </a:defRPr>
                      </a:lvl2pPr>
                      <a:lvl3pPr algn="just">
                        <a:spcBef>
                          <a:spcPct val="20000"/>
                        </a:spcBef>
                        <a:spcAft>
                          <a:spcPct val="20000"/>
                        </a:spcAft>
                        <a:buClr>
                          <a:srgbClr val="CCCCFF"/>
                        </a:buClr>
                        <a:buSzPct val="160000"/>
                        <a:defRPr sz="1600">
                          <a:solidFill>
                            <a:schemeClr val="tx1"/>
                          </a:solidFill>
                          <a:latin typeface="Arial" panose="020B0604020202020204" pitchFamily="34" charset="0"/>
                        </a:defRPr>
                      </a:lvl3pPr>
                      <a:lvl4pPr marL="1322388" algn="just">
                        <a:spcBef>
                          <a:spcPct val="20000"/>
                        </a:spcBef>
                        <a:spcAft>
                          <a:spcPct val="20000"/>
                        </a:spcAft>
                        <a:buClr>
                          <a:srgbClr val="A50021"/>
                        </a:buClr>
                        <a:buSzPct val="160000"/>
                        <a:defRPr sz="1400">
                          <a:solidFill>
                            <a:schemeClr val="tx1"/>
                          </a:solidFill>
                          <a:latin typeface="Arial" panose="020B0604020202020204" pitchFamily="34" charset="0"/>
                        </a:defRPr>
                      </a:lvl4pPr>
                      <a:lvl5pPr marL="1730375" algn="just">
                        <a:spcBef>
                          <a:spcPct val="20000"/>
                        </a:spcBef>
                        <a:spcAft>
                          <a:spcPct val="20000"/>
                        </a:spcAft>
                        <a:buClr>
                          <a:srgbClr val="9CD6E4"/>
                        </a:buClr>
                        <a:buSzPct val="160000"/>
                        <a:defRPr sz="1200">
                          <a:solidFill>
                            <a:schemeClr val="tx1"/>
                          </a:solidFill>
                          <a:latin typeface="Arial" panose="020B0604020202020204" pitchFamily="34" charset="0"/>
                        </a:defRPr>
                      </a:lvl5pPr>
                      <a:lvl6pPr marL="21875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6pPr>
                      <a:lvl7pPr marL="26447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7pPr>
                      <a:lvl8pPr marL="31019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8pPr>
                      <a:lvl9pPr marL="3559175" algn="just" fontAlgn="base">
                        <a:spcBef>
                          <a:spcPct val="20000"/>
                        </a:spcBef>
                        <a:spcAft>
                          <a:spcPct val="20000"/>
                        </a:spcAft>
                        <a:buClr>
                          <a:srgbClr val="9CD6E4"/>
                        </a:buClr>
                        <a:buSzPct val="160000"/>
                        <a:defRPr sz="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20000"/>
                        </a:spcAft>
                        <a:buClr>
                          <a:srgbClr val="990000"/>
                        </a:buClr>
                        <a:buSzPct val="160000"/>
                        <a:buFontTx/>
                        <a:buNone/>
                        <a:tabLst/>
                      </a:pPr>
                      <a:r>
                        <a:rPr kumimoji="0" lang="es-ES" altLang="es-MX" sz="2400" b="0" i="0" u="none" strike="noStrike" kern="1200" cap="none" normalizeH="0" baseline="0" dirty="0" smtClean="0">
                          <a:ln>
                            <a:noFill/>
                          </a:ln>
                          <a:solidFill>
                            <a:srgbClr val="993300"/>
                          </a:solidFill>
                          <a:effectLst/>
                          <a:latin typeface="+mn-lt"/>
                          <a:ea typeface="+mn-ea"/>
                          <a:cs typeface="+mn-cs"/>
                          <a:sym typeface="Wingdings" panose="05000000000000000000" pitchFamily="2" charset="2"/>
                        </a:rPr>
                        <a:t></a:t>
                      </a:r>
                    </a:p>
                  </a:txBody>
                  <a:tcPr marL="90000" marR="90000" marT="46794" marB="467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alpha val="50000"/>
                      </a:schemeClr>
                    </a:solidFill>
                  </a:tcPr>
                </a:tc>
              </a:tr>
            </a:tbl>
          </a:graphicData>
        </a:graphic>
      </p:graphicFrame>
    </p:spTree>
    <p:extLst>
      <p:ext uri="{BB962C8B-B14F-4D97-AF65-F5344CB8AC3E}">
        <p14:creationId xmlns:p14="http://schemas.microsoft.com/office/powerpoint/2010/main" val="709253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8622"/>
            <a:ext cx="9144000" cy="6080761"/>
          </a:xfrm>
          <a:prstGeom prst="rect">
            <a:avLst/>
          </a:prstGeom>
        </p:spPr>
      </p:pic>
      <p:grpSp>
        <p:nvGrpSpPr>
          <p:cNvPr id="2" name="Grupo 1"/>
          <p:cNvGrpSpPr/>
          <p:nvPr/>
        </p:nvGrpSpPr>
        <p:grpSpPr>
          <a:xfrm>
            <a:off x="0" y="1483585"/>
            <a:ext cx="9145335" cy="1556927"/>
            <a:chOff x="0" y="915819"/>
            <a:chExt cx="9145335" cy="1556927"/>
          </a:xfrm>
        </p:grpSpPr>
        <p:sp>
          <p:nvSpPr>
            <p:cNvPr id="5" name="Rectangle 2"/>
            <p:cNvSpPr/>
            <p:nvPr/>
          </p:nvSpPr>
          <p:spPr>
            <a:xfrm>
              <a:off x="0" y="915819"/>
              <a:ext cx="9144000" cy="1556927"/>
            </a:xfrm>
            <a:prstGeom prst="rect">
              <a:avLst/>
            </a:prstGeom>
            <a:gradFill flip="none" rotWithShape="1">
              <a:gsLst>
                <a:gs pos="0">
                  <a:srgbClr val="000000">
                    <a:lumMod val="95000"/>
                    <a:lumOff val="5000"/>
                  </a:srgbClr>
                </a:gs>
                <a:gs pos="100000">
                  <a:srgbClr val="000000">
                    <a:lumMod val="95000"/>
                    <a:lumOff val="5000"/>
                    <a:alpha val="0"/>
                  </a:srgbClr>
                </a:gs>
              </a:gsLst>
              <a:lin ang="0" scaled="0"/>
              <a:tileRect/>
            </a:gradFill>
            <a:ln w="25400" cap="flat" cmpd="sng" algn="ctr">
              <a:noFill/>
              <a:prstDash val="solid"/>
            </a:ln>
            <a:effectLst/>
          </p:spPr>
          <p:txBody>
            <a:bodyPr rtlCol="0" anchor="ctr"/>
            <a:lstStyle/>
            <a:p>
              <a:pPr algn="ctr" defTabSz="914104">
                <a:defRPr/>
              </a:pPr>
              <a:endParaRPr lang="en-US" sz="1799" kern="0" dirty="0">
                <a:solidFill>
                  <a:prstClr val="white"/>
                </a:solidFill>
              </a:endParaRPr>
            </a:p>
          </p:txBody>
        </p:sp>
        <p:sp>
          <p:nvSpPr>
            <p:cNvPr id="6" name="Rectangle 1"/>
            <p:cNvSpPr/>
            <p:nvPr/>
          </p:nvSpPr>
          <p:spPr>
            <a:xfrm>
              <a:off x="13100" y="1155673"/>
              <a:ext cx="9132235" cy="1077218"/>
            </a:xfrm>
            <a:prstGeom prst="rect">
              <a:avLst/>
            </a:prstGeom>
          </p:spPr>
          <p:txBody>
            <a:bodyPr wrap="square">
              <a:spAutoFit/>
            </a:bodyPr>
            <a:lstStyle/>
            <a:p>
              <a:pPr algn="just" defTabSz="914104">
                <a:defRPr/>
              </a:pPr>
              <a:r>
                <a:rPr lang="es-MX" sz="3200" b="1" kern="0" cap="all" dirty="0" smtClean="0">
                  <a:solidFill>
                    <a:prstClr val="white"/>
                  </a:solidFill>
                  <a:effectLst>
                    <a:outerShdw blurRad="38100" dist="38100" dir="2700000" algn="tl">
                      <a:srgbClr val="000000">
                        <a:alpha val="43137"/>
                      </a:srgbClr>
                    </a:outerShdw>
                  </a:effectLst>
                  <a:cs typeface="Arial" pitchFamily="34" charset="0"/>
                </a:rPr>
                <a:t>Modelos </a:t>
              </a:r>
              <a:r>
                <a:rPr lang="es-MX" sz="3200" b="1" kern="0" cap="all" dirty="0">
                  <a:solidFill>
                    <a:prstClr val="white"/>
                  </a:solidFill>
                  <a:effectLst>
                    <a:outerShdw blurRad="38100" dist="38100" dir="2700000" algn="tl">
                      <a:srgbClr val="000000">
                        <a:alpha val="43137"/>
                      </a:srgbClr>
                    </a:outerShdw>
                  </a:effectLst>
                  <a:cs typeface="Arial" pitchFamily="34" charset="0"/>
                </a:rPr>
                <a:t>de supervisión basada en riesgo: desafíos para su implementación.</a:t>
              </a:r>
              <a:endParaRPr lang="en-US" sz="3200" b="1" kern="0" cap="all" dirty="0">
                <a:solidFill>
                  <a:prstClr val="white"/>
                </a:solidFill>
                <a:effectLst>
                  <a:outerShdw blurRad="38100" dist="38100" dir="2700000" algn="tl">
                    <a:srgbClr val="000000">
                      <a:alpha val="43137"/>
                    </a:srgbClr>
                  </a:outerShdw>
                </a:effectLst>
                <a:cs typeface="Arial" pitchFamily="34" charset="0"/>
              </a:endParaRPr>
            </a:p>
          </p:txBody>
        </p:sp>
      </p:grpSp>
      <p:sp>
        <p:nvSpPr>
          <p:cNvPr id="7" name="Rectángulo 6"/>
          <p:cNvSpPr/>
          <p:nvPr/>
        </p:nvSpPr>
        <p:spPr>
          <a:xfrm>
            <a:off x="0" y="1"/>
            <a:ext cx="9144000" cy="3886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8" name="Rectángulo 7"/>
          <p:cNvSpPr/>
          <p:nvPr/>
        </p:nvSpPr>
        <p:spPr>
          <a:xfrm>
            <a:off x="0" y="6469382"/>
            <a:ext cx="9144000" cy="3886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pic>
        <p:nvPicPr>
          <p:cNvPr id="13" name="Imagen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1015" y="428041"/>
            <a:ext cx="1818960" cy="435199"/>
          </a:xfrm>
          <a:prstGeom prst="rect">
            <a:avLst/>
          </a:prstGeom>
        </p:spPr>
      </p:pic>
      <p:sp>
        <p:nvSpPr>
          <p:cNvPr id="17" name="Rectangle 3"/>
          <p:cNvSpPr/>
          <p:nvPr/>
        </p:nvSpPr>
        <p:spPr>
          <a:xfrm>
            <a:off x="3073400" y="5215467"/>
            <a:ext cx="6070600" cy="1253914"/>
          </a:xfrm>
          <a:prstGeom prst="rect">
            <a:avLst/>
          </a:prstGeom>
          <a:solidFill>
            <a:schemeClr val="tx2">
              <a:alpha val="65000"/>
            </a:schemeClr>
          </a:solidFill>
          <a:ln w="25400" cap="flat" cmpd="sng" algn="ctr">
            <a:noFill/>
            <a:prstDash val="solid"/>
          </a:ln>
          <a:effectLst/>
        </p:spPr>
        <p:txBody>
          <a:bodyPr rtlCol="0" anchor="ctr"/>
          <a:lstStyle/>
          <a:p>
            <a:pPr defTabSz="914104">
              <a:defRPr/>
            </a:pPr>
            <a:endParaRPr lang="en-US" sz="1799" kern="0" dirty="0">
              <a:solidFill>
                <a:prstClr val="white"/>
              </a:solidFill>
            </a:endParaRPr>
          </a:p>
        </p:txBody>
      </p:sp>
      <p:sp>
        <p:nvSpPr>
          <p:cNvPr id="15" name="CuadroTexto 14"/>
          <p:cNvSpPr txBox="1"/>
          <p:nvPr/>
        </p:nvSpPr>
        <p:spPr>
          <a:xfrm>
            <a:off x="3073400" y="5792514"/>
            <a:ext cx="6073272" cy="923330"/>
          </a:xfrm>
          <a:prstGeom prst="rect">
            <a:avLst/>
          </a:prstGeom>
          <a:noFill/>
        </p:spPr>
        <p:txBody>
          <a:bodyPr wrap="square" rtlCol="0">
            <a:spAutoFit/>
          </a:bodyPr>
          <a:lstStyle/>
          <a:p>
            <a:pPr algn="r"/>
            <a:r>
              <a:rPr lang="es-MX" b="1" dirty="0" smtClean="0">
                <a:solidFill>
                  <a:prstClr val="white"/>
                </a:solidFill>
              </a:rPr>
              <a:t>Seminario Regional sobre Capacitación de Supervisores de Seguros de Latinoamérica ASSAL-IAIS</a:t>
            </a:r>
            <a:r>
              <a:rPr lang="es-MX" b="1" dirty="0">
                <a:solidFill>
                  <a:prstClr val="white"/>
                </a:solidFill>
              </a:rPr>
              <a:t/>
            </a:r>
            <a:br>
              <a:rPr lang="es-MX" b="1" dirty="0">
                <a:solidFill>
                  <a:prstClr val="white"/>
                </a:solidFill>
              </a:rPr>
            </a:br>
            <a:endParaRPr lang="es-MX" b="1" dirty="0">
              <a:solidFill>
                <a:prstClr val="white"/>
              </a:solidFill>
            </a:endParaRPr>
          </a:p>
        </p:txBody>
      </p:sp>
      <p:sp>
        <p:nvSpPr>
          <p:cNvPr id="14" name="CuadroTexto 13"/>
          <p:cNvSpPr txBox="1"/>
          <p:nvPr/>
        </p:nvSpPr>
        <p:spPr>
          <a:xfrm>
            <a:off x="3070728" y="5215466"/>
            <a:ext cx="2720064" cy="369332"/>
          </a:xfrm>
          <a:prstGeom prst="rect">
            <a:avLst/>
          </a:prstGeom>
          <a:noFill/>
        </p:spPr>
        <p:txBody>
          <a:bodyPr wrap="square" rtlCol="0">
            <a:spAutoFit/>
          </a:bodyPr>
          <a:lstStyle/>
          <a:p>
            <a:r>
              <a:rPr lang="es-MX" b="1" dirty="0">
                <a:solidFill>
                  <a:prstClr val="white"/>
                </a:solidFill>
              </a:rPr>
              <a:t>Gerardo Lozano De León</a:t>
            </a:r>
          </a:p>
        </p:txBody>
      </p:sp>
    </p:spTree>
    <p:extLst>
      <p:ext uri="{BB962C8B-B14F-4D97-AF65-F5344CB8AC3E}">
        <p14:creationId xmlns:p14="http://schemas.microsoft.com/office/powerpoint/2010/main" val="4099597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Arrow Connector 71"/>
          <p:cNvCxnSpPr/>
          <p:nvPr/>
        </p:nvCxnSpPr>
        <p:spPr>
          <a:xfrm>
            <a:off x="8108390" y="3571887"/>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a:off x="0" y="0"/>
            <a:ext cx="9144000" cy="369332"/>
          </a:xfrm>
          <a:prstGeom prst="rect">
            <a:avLst/>
          </a:prstGeom>
          <a:noFill/>
        </p:spPr>
        <p:txBody>
          <a:bodyPr wrap="square" rtlCol="0">
            <a:spAutoFit/>
          </a:bodyPr>
          <a:lstStyle>
            <a:defPPr>
              <a:defRPr lang="es-MX"/>
            </a:defPPr>
            <a:lvl1pPr>
              <a:defRPr>
                <a:solidFill>
                  <a:schemeClr val="bg1"/>
                </a:solidFill>
              </a:defRPr>
            </a:lvl1pPr>
          </a:lstStyle>
          <a:p>
            <a:r>
              <a:rPr lang="es-MX" dirty="0"/>
              <a:t>Evolución de la supervisión</a:t>
            </a:r>
          </a:p>
        </p:txBody>
      </p:sp>
      <p:cxnSp>
        <p:nvCxnSpPr>
          <p:cNvPr id="10" name="Straight Arrow Connector 10"/>
          <p:cNvCxnSpPr/>
          <p:nvPr/>
        </p:nvCxnSpPr>
        <p:spPr>
          <a:xfrm>
            <a:off x="2455237" y="3562362"/>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70"/>
          <p:cNvCxnSpPr/>
          <p:nvPr/>
        </p:nvCxnSpPr>
        <p:spPr>
          <a:xfrm>
            <a:off x="1051759" y="2670501"/>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71"/>
          <p:cNvCxnSpPr/>
          <p:nvPr/>
        </p:nvCxnSpPr>
        <p:spPr>
          <a:xfrm>
            <a:off x="5279465" y="3562362"/>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72"/>
          <p:cNvCxnSpPr/>
          <p:nvPr/>
        </p:nvCxnSpPr>
        <p:spPr>
          <a:xfrm>
            <a:off x="6685862" y="2670501"/>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Straight Connector 4"/>
          <p:cNvCxnSpPr/>
          <p:nvPr/>
        </p:nvCxnSpPr>
        <p:spPr>
          <a:xfrm>
            <a:off x="1074483" y="3446730"/>
            <a:ext cx="6992189"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5" name="Oval 6"/>
          <p:cNvSpPr/>
          <p:nvPr/>
        </p:nvSpPr>
        <p:spPr>
          <a:xfrm>
            <a:off x="927341" y="3306960"/>
            <a:ext cx="254183" cy="254183"/>
          </a:xfrm>
          <a:prstGeom prst="ellipse">
            <a:avLst/>
          </a:prstGeom>
          <a:solidFill>
            <a:schemeClr val="bg1">
              <a:lumMod val="95000"/>
            </a:schemeClr>
          </a:solidFill>
          <a:ln w="539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16" name="Oval 55"/>
          <p:cNvSpPr/>
          <p:nvPr/>
        </p:nvSpPr>
        <p:spPr>
          <a:xfrm>
            <a:off x="7975157" y="3306960"/>
            <a:ext cx="254183" cy="254183"/>
          </a:xfrm>
          <a:prstGeom prst="ellipse">
            <a:avLst/>
          </a:prstGeom>
          <a:solidFill>
            <a:schemeClr val="bg1">
              <a:lumMod val="95000"/>
            </a:schemeClr>
          </a:solidFill>
          <a:ln w="53975">
            <a:solidFill>
              <a:srgbClr val="3081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17" name="Oval 56"/>
          <p:cNvSpPr/>
          <p:nvPr/>
        </p:nvSpPr>
        <p:spPr>
          <a:xfrm>
            <a:off x="2336903" y="3306960"/>
            <a:ext cx="254183" cy="254183"/>
          </a:xfrm>
          <a:prstGeom prst="ellipse">
            <a:avLst/>
          </a:prstGeom>
          <a:solidFill>
            <a:schemeClr val="bg1">
              <a:lumMod val="95000"/>
            </a:schemeClr>
          </a:solidFill>
          <a:ln w="53975">
            <a:solidFill>
              <a:srgbClr val="ECB4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18" name="Oval 57"/>
          <p:cNvSpPr/>
          <p:nvPr/>
        </p:nvSpPr>
        <p:spPr>
          <a:xfrm>
            <a:off x="3746466" y="3306960"/>
            <a:ext cx="254183" cy="254183"/>
          </a:xfrm>
          <a:prstGeom prst="ellipse">
            <a:avLst/>
          </a:prstGeom>
          <a:solidFill>
            <a:schemeClr val="bg1">
              <a:lumMod val="95000"/>
            </a:schemeClr>
          </a:solidFill>
          <a:ln w="53975">
            <a:solidFill>
              <a:srgbClr val="77B7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19" name="Oval 58"/>
          <p:cNvSpPr/>
          <p:nvPr/>
        </p:nvSpPr>
        <p:spPr>
          <a:xfrm>
            <a:off x="5156029" y="3306960"/>
            <a:ext cx="254183" cy="254183"/>
          </a:xfrm>
          <a:prstGeom prst="ellipse">
            <a:avLst/>
          </a:prstGeom>
          <a:solidFill>
            <a:schemeClr val="bg1">
              <a:lumMod val="95000"/>
            </a:schemeClr>
          </a:solidFill>
          <a:ln w="53975">
            <a:solidFill>
              <a:srgbClr val="8BB7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20" name="Oval 59"/>
          <p:cNvSpPr/>
          <p:nvPr/>
        </p:nvSpPr>
        <p:spPr>
          <a:xfrm>
            <a:off x="6565592" y="3306960"/>
            <a:ext cx="254183" cy="254183"/>
          </a:xfrm>
          <a:prstGeom prst="ellipse">
            <a:avLst/>
          </a:prstGeom>
          <a:solidFill>
            <a:schemeClr val="bg1">
              <a:lumMod val="95000"/>
            </a:schemeClr>
          </a:solidFill>
          <a:ln w="53975">
            <a:solidFill>
              <a:srgbClr val="5FB7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21" name="TextBox 8"/>
          <p:cNvSpPr txBox="1"/>
          <p:nvPr/>
        </p:nvSpPr>
        <p:spPr>
          <a:xfrm>
            <a:off x="680942" y="3669159"/>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1990</a:t>
            </a:r>
            <a:endParaRPr lang="en-IN" sz="2101" b="1" dirty="0">
              <a:solidFill>
                <a:schemeClr val="tx1">
                  <a:lumMod val="75000"/>
                  <a:lumOff val="25000"/>
                </a:schemeClr>
              </a:solidFill>
              <a:latin typeface="Arial" pitchFamily="34" charset="0"/>
              <a:cs typeface="Arial" pitchFamily="34" charset="0"/>
            </a:endParaRPr>
          </a:p>
        </p:txBody>
      </p:sp>
      <p:sp>
        <p:nvSpPr>
          <p:cNvPr id="22" name="TextBox 61"/>
          <p:cNvSpPr txBox="1"/>
          <p:nvPr/>
        </p:nvSpPr>
        <p:spPr>
          <a:xfrm>
            <a:off x="2093449" y="2826137"/>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1993</a:t>
            </a:r>
            <a:endParaRPr lang="en-IN" sz="2101" b="1" dirty="0">
              <a:solidFill>
                <a:schemeClr val="tx1">
                  <a:lumMod val="75000"/>
                  <a:lumOff val="25000"/>
                </a:schemeClr>
              </a:solidFill>
              <a:latin typeface="Arial" pitchFamily="34" charset="0"/>
              <a:cs typeface="Arial" pitchFamily="34" charset="0"/>
            </a:endParaRPr>
          </a:p>
        </p:txBody>
      </p:sp>
      <p:sp>
        <p:nvSpPr>
          <p:cNvPr id="23" name="TextBox 63"/>
          <p:cNvSpPr txBox="1"/>
          <p:nvPr/>
        </p:nvSpPr>
        <p:spPr>
          <a:xfrm>
            <a:off x="3511279" y="3729432"/>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1997</a:t>
            </a:r>
            <a:endParaRPr lang="en-IN" sz="2101" b="1" dirty="0">
              <a:solidFill>
                <a:schemeClr val="tx1">
                  <a:lumMod val="75000"/>
                  <a:lumOff val="25000"/>
                </a:schemeClr>
              </a:solidFill>
              <a:latin typeface="Arial" pitchFamily="34" charset="0"/>
              <a:cs typeface="Arial" pitchFamily="34" charset="0"/>
            </a:endParaRPr>
          </a:p>
        </p:txBody>
      </p:sp>
      <p:sp>
        <p:nvSpPr>
          <p:cNvPr id="24" name="TextBox 64"/>
          <p:cNvSpPr txBox="1"/>
          <p:nvPr/>
        </p:nvSpPr>
        <p:spPr>
          <a:xfrm>
            <a:off x="4894809" y="2826137"/>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1999</a:t>
            </a:r>
            <a:endParaRPr lang="en-IN" sz="2101" b="1" dirty="0">
              <a:solidFill>
                <a:schemeClr val="tx1">
                  <a:lumMod val="75000"/>
                  <a:lumOff val="25000"/>
                </a:schemeClr>
              </a:solidFill>
              <a:latin typeface="Arial" pitchFamily="34" charset="0"/>
              <a:cs typeface="Arial" pitchFamily="34" charset="0"/>
            </a:endParaRPr>
          </a:p>
        </p:txBody>
      </p:sp>
      <p:sp>
        <p:nvSpPr>
          <p:cNvPr id="25" name="TextBox 65"/>
          <p:cNvSpPr txBox="1"/>
          <p:nvPr/>
        </p:nvSpPr>
        <p:spPr>
          <a:xfrm>
            <a:off x="6335508" y="3729432"/>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2002</a:t>
            </a:r>
            <a:endParaRPr lang="en-IN" sz="2101" b="1" dirty="0">
              <a:solidFill>
                <a:schemeClr val="tx1">
                  <a:lumMod val="75000"/>
                  <a:lumOff val="25000"/>
                </a:schemeClr>
              </a:solidFill>
              <a:latin typeface="Arial" pitchFamily="34" charset="0"/>
              <a:cs typeface="Arial" pitchFamily="34" charset="0"/>
            </a:endParaRPr>
          </a:p>
        </p:txBody>
      </p:sp>
      <p:sp>
        <p:nvSpPr>
          <p:cNvPr id="26" name="TextBox 69"/>
          <p:cNvSpPr txBox="1"/>
          <p:nvPr/>
        </p:nvSpPr>
        <p:spPr>
          <a:xfrm>
            <a:off x="7695933" y="2826136"/>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2003</a:t>
            </a:r>
            <a:endParaRPr lang="en-IN" sz="2101" b="1" dirty="0">
              <a:solidFill>
                <a:schemeClr val="tx1">
                  <a:lumMod val="75000"/>
                  <a:lumOff val="25000"/>
                </a:schemeClr>
              </a:solidFill>
              <a:latin typeface="Arial" pitchFamily="34" charset="0"/>
              <a:cs typeface="Arial" pitchFamily="34" charset="0"/>
            </a:endParaRPr>
          </a:p>
        </p:txBody>
      </p:sp>
      <p:grpSp>
        <p:nvGrpSpPr>
          <p:cNvPr id="29" name="Group 75"/>
          <p:cNvGrpSpPr/>
          <p:nvPr/>
        </p:nvGrpSpPr>
        <p:grpSpPr>
          <a:xfrm>
            <a:off x="1512207" y="4419541"/>
            <a:ext cx="1903574" cy="1780669"/>
            <a:chOff x="8038628" y="1744785"/>
            <a:chExt cx="3456384" cy="1505747"/>
          </a:xfrm>
        </p:grpSpPr>
        <p:sp>
          <p:nvSpPr>
            <p:cNvPr id="30" name="Rectangle 76"/>
            <p:cNvSpPr/>
            <p:nvPr/>
          </p:nvSpPr>
          <p:spPr>
            <a:xfrm>
              <a:off x="8038630" y="2235525"/>
              <a:ext cx="3456382" cy="1015007"/>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Establecimiento de filiales y eliminación de las inversiones obligatorias. Creación de los sistemas estadísticos. </a:t>
              </a:r>
            </a:p>
          </p:txBody>
        </p:sp>
        <p:sp>
          <p:nvSpPr>
            <p:cNvPr id="31" name="TextBox 77"/>
            <p:cNvSpPr txBox="1"/>
            <p:nvPr/>
          </p:nvSpPr>
          <p:spPr>
            <a:xfrm>
              <a:off x="8038628" y="1744785"/>
              <a:ext cx="3456384" cy="738472"/>
            </a:xfrm>
            <a:prstGeom prst="rect">
              <a:avLst/>
            </a:prstGeom>
            <a:noFill/>
          </p:spPr>
          <p:txBody>
            <a:bodyPr wrap="square" rtlCol="0">
              <a:spAutoFit/>
            </a:bodyPr>
            <a:lstStyle/>
            <a:p>
              <a:pPr algn="ctr"/>
              <a:r>
                <a:rPr lang="en-IN" sz="1500" b="1" dirty="0" err="1">
                  <a:solidFill>
                    <a:schemeClr val="tx1">
                      <a:lumMod val="75000"/>
                      <a:lumOff val="25000"/>
                    </a:schemeClr>
                  </a:solidFill>
                  <a:latin typeface="Arial" pitchFamily="34" charset="0"/>
                  <a:cs typeface="Arial" pitchFamily="34" charset="0"/>
                </a:rPr>
                <a:t>Apertura</a:t>
              </a:r>
              <a:r>
                <a:rPr lang="en-IN" sz="1500" b="1" dirty="0">
                  <a:solidFill>
                    <a:schemeClr val="tx1">
                      <a:lumMod val="75000"/>
                      <a:lumOff val="25000"/>
                    </a:schemeClr>
                  </a:solidFill>
                  <a:latin typeface="Arial" pitchFamily="34" charset="0"/>
                  <a:cs typeface="Arial" pitchFamily="34" charset="0"/>
                </a:rPr>
                <a:t> de </a:t>
              </a:r>
              <a:r>
                <a:rPr lang="en-IN" sz="1500" b="1" dirty="0" err="1">
                  <a:solidFill>
                    <a:schemeClr val="tx1">
                      <a:lumMod val="75000"/>
                      <a:lumOff val="25000"/>
                    </a:schemeClr>
                  </a:solidFill>
                  <a:latin typeface="Arial" pitchFamily="34" charset="0"/>
                  <a:cs typeface="Arial" pitchFamily="34" charset="0"/>
                </a:rPr>
                <a:t>los</a:t>
              </a:r>
              <a:r>
                <a:rPr lang="en-IN" sz="1500" b="1" dirty="0">
                  <a:solidFill>
                    <a:schemeClr val="tx1">
                      <a:lumMod val="75000"/>
                      <a:lumOff val="25000"/>
                    </a:schemeClr>
                  </a:solidFill>
                  <a:latin typeface="Arial" pitchFamily="34" charset="0"/>
                  <a:cs typeface="Arial" pitchFamily="34" charset="0"/>
                </a:rPr>
                <a:t> </a:t>
              </a:r>
              <a:r>
                <a:rPr lang="en-IN" sz="1500" b="1" dirty="0" err="1">
                  <a:solidFill>
                    <a:schemeClr val="tx1">
                      <a:lumMod val="75000"/>
                      <a:lumOff val="25000"/>
                    </a:schemeClr>
                  </a:solidFill>
                  <a:latin typeface="Arial" pitchFamily="34" charset="0"/>
                  <a:cs typeface="Arial" pitchFamily="34" charset="0"/>
                </a:rPr>
                <a:t>mercados</a:t>
              </a:r>
              <a:endParaRPr lang="en-IN" sz="1500" b="1" dirty="0">
                <a:solidFill>
                  <a:schemeClr val="tx1">
                    <a:lumMod val="75000"/>
                    <a:lumOff val="25000"/>
                  </a:schemeClr>
                </a:solidFill>
                <a:latin typeface="Arial" pitchFamily="34" charset="0"/>
                <a:cs typeface="Arial" pitchFamily="34" charset="0"/>
              </a:endParaRPr>
            </a:p>
          </p:txBody>
        </p:sp>
      </p:grpSp>
      <p:grpSp>
        <p:nvGrpSpPr>
          <p:cNvPr id="32" name="Group 78"/>
          <p:cNvGrpSpPr/>
          <p:nvPr/>
        </p:nvGrpSpPr>
        <p:grpSpPr>
          <a:xfrm>
            <a:off x="2914920" y="895350"/>
            <a:ext cx="1903574" cy="2586457"/>
            <a:chOff x="8038628" y="1744785"/>
            <a:chExt cx="3456384" cy="3035793"/>
          </a:xfrm>
        </p:grpSpPr>
        <p:sp>
          <p:nvSpPr>
            <p:cNvPr id="33" name="Rectangle 79"/>
            <p:cNvSpPr/>
            <p:nvPr/>
          </p:nvSpPr>
          <p:spPr>
            <a:xfrm>
              <a:off x="8038630" y="2442087"/>
              <a:ext cx="3456382" cy="2338491"/>
            </a:xfrm>
            <a:prstGeom prst="rect">
              <a:avLst/>
            </a:prstGeom>
          </p:spPr>
          <p:txBody>
            <a:bodyPr wrap="square">
              <a:spAutoFit/>
            </a:bodyPr>
            <a:lstStyle/>
            <a:p>
              <a:pPr marL="171450" indent="-171450" algn="ctr">
                <a:buFont typeface="Arial" panose="020B0604020202020204" pitchFamily="34" charset="0"/>
                <a:buChar char="•"/>
              </a:pPr>
              <a:r>
                <a:rPr lang="es-MX" sz="1200" dirty="0" smtClean="0">
                  <a:solidFill>
                    <a:schemeClr val="tx1">
                      <a:lumMod val="50000"/>
                      <a:lumOff val="50000"/>
                    </a:schemeClr>
                  </a:solidFill>
                  <a:latin typeface="Arial" pitchFamily="34" charset="0"/>
                  <a:cs typeface="Arial" pitchFamily="34" charset="0"/>
                </a:rPr>
                <a:t>Implementación </a:t>
              </a:r>
              <a:r>
                <a:rPr lang="es-MX" sz="1200" dirty="0">
                  <a:solidFill>
                    <a:schemeClr val="tx1">
                      <a:lumMod val="50000"/>
                      <a:lumOff val="50000"/>
                    </a:schemeClr>
                  </a:solidFill>
                  <a:latin typeface="Arial" pitchFamily="34" charset="0"/>
                  <a:cs typeface="Arial" pitchFamily="34" charset="0"/>
                </a:rPr>
                <a:t>de un esquema de supervisión basada en riesgo de la CNSF</a:t>
              </a:r>
              <a:r>
                <a:rPr lang="es-MX" sz="1200" dirty="0" smtClean="0">
                  <a:solidFill>
                    <a:schemeClr val="tx1">
                      <a:lumMod val="50000"/>
                      <a:lumOff val="50000"/>
                    </a:schemeClr>
                  </a:solidFill>
                  <a:latin typeface="Arial" pitchFamily="34" charset="0"/>
                  <a:cs typeface="Arial" pitchFamily="34" charset="0"/>
                </a:rPr>
                <a:t>.</a:t>
              </a:r>
            </a:p>
            <a:p>
              <a:pPr marL="171450" indent="-171450" algn="ctr">
                <a:buFont typeface="Arial" panose="020B0604020202020204" pitchFamily="34" charset="0"/>
                <a:buChar char="•"/>
              </a:pPr>
              <a:endParaRPr lang="es-MX" sz="1200" dirty="0" smtClean="0">
                <a:solidFill>
                  <a:schemeClr val="tx1">
                    <a:lumMod val="50000"/>
                    <a:lumOff val="50000"/>
                  </a:schemeClr>
                </a:solidFill>
                <a:latin typeface="Arial" pitchFamily="34" charset="0"/>
                <a:cs typeface="Arial" pitchFamily="34" charset="0"/>
              </a:endParaRPr>
            </a:p>
            <a:p>
              <a:pPr marL="171450" indent="-171450" algn="ctr">
                <a:buFont typeface="Arial" panose="020B0604020202020204" pitchFamily="34" charset="0"/>
                <a:buChar char="•"/>
              </a:pPr>
              <a:r>
                <a:rPr lang="es-MX" sz="1200" dirty="0">
                  <a:solidFill>
                    <a:schemeClr val="tx1">
                      <a:lumMod val="50000"/>
                      <a:lumOff val="50000"/>
                    </a:schemeClr>
                  </a:solidFill>
                  <a:latin typeface="Arial" pitchFamily="34" charset="0"/>
                  <a:cs typeface="Arial" pitchFamily="34" charset="0"/>
                </a:rPr>
                <a:t>Nueva regulación de reaseguro basada en la calidad crediticia de las contrapartes</a:t>
              </a:r>
              <a:r>
                <a:rPr lang="es-MX" sz="1200" dirty="0" smtClean="0">
                  <a:solidFill>
                    <a:schemeClr val="tx1">
                      <a:lumMod val="50000"/>
                      <a:lumOff val="50000"/>
                    </a:schemeClr>
                  </a:solidFill>
                  <a:latin typeface="Arial" pitchFamily="34" charset="0"/>
                  <a:cs typeface="Arial" pitchFamily="34" charset="0"/>
                </a:rPr>
                <a:t>.</a:t>
              </a:r>
              <a:endParaRPr lang="es-MX" sz="1200" dirty="0">
                <a:solidFill>
                  <a:schemeClr val="tx1">
                    <a:lumMod val="50000"/>
                    <a:lumOff val="50000"/>
                  </a:schemeClr>
                </a:solidFill>
                <a:latin typeface="Arial" pitchFamily="34" charset="0"/>
                <a:cs typeface="Arial" pitchFamily="34" charset="0"/>
              </a:endParaRPr>
            </a:p>
          </p:txBody>
        </p:sp>
        <p:sp>
          <p:nvSpPr>
            <p:cNvPr id="34" name="TextBox 80"/>
            <p:cNvSpPr txBox="1"/>
            <p:nvPr/>
          </p:nvSpPr>
          <p:spPr>
            <a:xfrm>
              <a:off x="8038628" y="1744785"/>
              <a:ext cx="3456384" cy="738471"/>
            </a:xfrm>
            <a:prstGeom prst="rect">
              <a:avLst/>
            </a:prstGeom>
            <a:noFill/>
          </p:spPr>
          <p:txBody>
            <a:bodyPr wrap="square" rtlCol="0">
              <a:spAutoFit/>
            </a:bodyPr>
            <a:lstStyle/>
            <a:p>
              <a:pPr algn="ctr"/>
              <a:r>
                <a:rPr lang="en-IN" sz="1500" b="1" dirty="0" err="1">
                  <a:solidFill>
                    <a:schemeClr val="tx1">
                      <a:lumMod val="75000"/>
                      <a:lumOff val="25000"/>
                    </a:schemeClr>
                  </a:solidFill>
                  <a:latin typeface="Arial" pitchFamily="34" charset="0"/>
                  <a:cs typeface="Arial" pitchFamily="34" charset="0"/>
                </a:rPr>
                <a:t>Supervisión</a:t>
              </a:r>
              <a:r>
                <a:rPr lang="en-IN" sz="1500" b="1" dirty="0">
                  <a:solidFill>
                    <a:schemeClr val="tx1">
                      <a:lumMod val="75000"/>
                      <a:lumOff val="25000"/>
                    </a:schemeClr>
                  </a:solidFill>
                  <a:latin typeface="Arial" pitchFamily="34" charset="0"/>
                  <a:cs typeface="Arial" pitchFamily="34" charset="0"/>
                </a:rPr>
                <a:t> </a:t>
              </a:r>
              <a:r>
                <a:rPr lang="en-IN" sz="1500" b="1" dirty="0" err="1">
                  <a:solidFill>
                    <a:schemeClr val="tx1">
                      <a:lumMod val="75000"/>
                      <a:lumOff val="25000"/>
                    </a:schemeClr>
                  </a:solidFill>
                  <a:latin typeface="Arial" pitchFamily="34" charset="0"/>
                  <a:cs typeface="Arial" pitchFamily="34" charset="0"/>
                </a:rPr>
                <a:t>basada</a:t>
              </a:r>
              <a:r>
                <a:rPr lang="en-IN" sz="1500" b="1" dirty="0">
                  <a:solidFill>
                    <a:schemeClr val="tx1">
                      <a:lumMod val="75000"/>
                      <a:lumOff val="25000"/>
                    </a:schemeClr>
                  </a:solidFill>
                  <a:latin typeface="Arial" pitchFamily="34" charset="0"/>
                  <a:cs typeface="Arial" pitchFamily="34" charset="0"/>
                </a:rPr>
                <a:t> </a:t>
              </a:r>
              <a:r>
                <a:rPr lang="en-IN" sz="1500" b="1" dirty="0" err="1">
                  <a:solidFill>
                    <a:schemeClr val="tx1">
                      <a:lumMod val="75000"/>
                      <a:lumOff val="25000"/>
                    </a:schemeClr>
                  </a:solidFill>
                  <a:latin typeface="Arial" pitchFamily="34" charset="0"/>
                  <a:cs typeface="Arial" pitchFamily="34" charset="0"/>
                </a:rPr>
                <a:t>en</a:t>
              </a:r>
              <a:r>
                <a:rPr lang="en-IN" sz="1500" b="1" dirty="0">
                  <a:solidFill>
                    <a:schemeClr val="tx1">
                      <a:lumMod val="75000"/>
                      <a:lumOff val="25000"/>
                    </a:schemeClr>
                  </a:solidFill>
                  <a:latin typeface="Arial" pitchFamily="34" charset="0"/>
                  <a:cs typeface="Arial" pitchFamily="34" charset="0"/>
                </a:rPr>
                <a:t> </a:t>
              </a:r>
              <a:r>
                <a:rPr lang="en-IN" sz="1500" b="1" dirty="0" err="1">
                  <a:solidFill>
                    <a:schemeClr val="tx1">
                      <a:lumMod val="75000"/>
                      <a:lumOff val="25000"/>
                    </a:schemeClr>
                  </a:solidFill>
                  <a:latin typeface="Arial" pitchFamily="34" charset="0"/>
                  <a:cs typeface="Arial" pitchFamily="34" charset="0"/>
                </a:rPr>
                <a:t>riesgo</a:t>
              </a:r>
              <a:endParaRPr lang="en-IN" sz="1500" b="1" dirty="0">
                <a:solidFill>
                  <a:schemeClr val="tx1">
                    <a:lumMod val="75000"/>
                    <a:lumOff val="25000"/>
                  </a:schemeClr>
                </a:solidFill>
                <a:latin typeface="Arial" pitchFamily="34" charset="0"/>
                <a:cs typeface="Arial" pitchFamily="34" charset="0"/>
              </a:endParaRPr>
            </a:p>
          </p:txBody>
        </p:sp>
      </p:grpSp>
      <p:grpSp>
        <p:nvGrpSpPr>
          <p:cNvPr id="35" name="Group 81"/>
          <p:cNvGrpSpPr/>
          <p:nvPr/>
        </p:nvGrpSpPr>
        <p:grpSpPr>
          <a:xfrm>
            <a:off x="4292262" y="4419542"/>
            <a:ext cx="2043245" cy="2154878"/>
            <a:chOff x="7945729" y="1744785"/>
            <a:chExt cx="3709989" cy="2138177"/>
          </a:xfrm>
        </p:grpSpPr>
        <p:sp>
          <p:nvSpPr>
            <p:cNvPr id="36" name="Rectangle 82"/>
            <p:cNvSpPr/>
            <p:nvPr/>
          </p:nvSpPr>
          <p:spPr>
            <a:xfrm>
              <a:off x="8072531" y="2529097"/>
              <a:ext cx="3456382" cy="1353865"/>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Empleo de modelos para estimar de primas de riesgo y pérdidas máximas probables (PML).</a:t>
              </a:r>
            </a:p>
          </p:txBody>
        </p:sp>
        <p:sp>
          <p:nvSpPr>
            <p:cNvPr id="37" name="TextBox 83"/>
            <p:cNvSpPr txBox="1"/>
            <p:nvPr/>
          </p:nvSpPr>
          <p:spPr>
            <a:xfrm>
              <a:off x="7945729" y="1744785"/>
              <a:ext cx="3709989" cy="778747"/>
            </a:xfrm>
            <a:prstGeom prst="rect">
              <a:avLst/>
            </a:prstGeom>
            <a:noFill/>
          </p:spPr>
          <p:txBody>
            <a:bodyPr wrap="square" rtlCol="0">
              <a:spAutoFit/>
            </a:bodyPr>
            <a:lstStyle/>
            <a:p>
              <a:pPr algn="ctr"/>
              <a:r>
                <a:rPr lang="es-MX" sz="1500" b="1" dirty="0">
                  <a:solidFill>
                    <a:schemeClr val="tx1">
                      <a:lumMod val="75000"/>
                      <a:lumOff val="25000"/>
                    </a:schemeClr>
                  </a:solidFill>
                  <a:latin typeface="Arial" pitchFamily="34" charset="0"/>
                  <a:cs typeface="Arial" pitchFamily="34" charset="0"/>
                </a:rPr>
                <a:t>Regulación de  seguros de terremoto</a:t>
              </a:r>
            </a:p>
          </p:txBody>
        </p:sp>
      </p:grpSp>
      <p:grpSp>
        <p:nvGrpSpPr>
          <p:cNvPr id="38" name="Group 84"/>
          <p:cNvGrpSpPr/>
          <p:nvPr/>
        </p:nvGrpSpPr>
        <p:grpSpPr>
          <a:xfrm>
            <a:off x="5729868" y="935435"/>
            <a:ext cx="1903574" cy="2021887"/>
            <a:chOff x="8038628" y="2021685"/>
            <a:chExt cx="3456384" cy="1883410"/>
          </a:xfrm>
        </p:grpSpPr>
        <p:sp>
          <p:nvSpPr>
            <p:cNvPr id="39" name="Rectangle 85"/>
            <p:cNvSpPr/>
            <p:nvPr/>
          </p:nvSpPr>
          <p:spPr>
            <a:xfrm>
              <a:off x="8038630" y="2551230"/>
              <a:ext cx="3456382" cy="1353865"/>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Incorporación de normas en materia de gobierno corporativo, en línea con el resto del sistema financiero.</a:t>
              </a:r>
            </a:p>
          </p:txBody>
        </p:sp>
        <p:sp>
          <p:nvSpPr>
            <p:cNvPr id="40" name="TextBox 86"/>
            <p:cNvSpPr txBox="1"/>
            <p:nvPr/>
          </p:nvSpPr>
          <p:spPr>
            <a:xfrm>
              <a:off x="8038628" y="2021685"/>
              <a:ext cx="3456384" cy="738472"/>
            </a:xfrm>
            <a:prstGeom prst="rect">
              <a:avLst/>
            </a:prstGeom>
            <a:noFill/>
          </p:spPr>
          <p:txBody>
            <a:bodyPr wrap="square" rtlCol="0">
              <a:spAutoFit/>
            </a:bodyPr>
            <a:lstStyle/>
            <a:p>
              <a:pPr algn="ctr"/>
              <a:r>
                <a:rPr lang="en-IN" sz="1500" b="1" dirty="0" err="1">
                  <a:solidFill>
                    <a:schemeClr val="tx1">
                      <a:lumMod val="75000"/>
                      <a:lumOff val="25000"/>
                    </a:schemeClr>
                  </a:solidFill>
                  <a:latin typeface="Arial" pitchFamily="34" charset="0"/>
                  <a:cs typeface="Arial" pitchFamily="34" charset="0"/>
                </a:rPr>
                <a:t>Gobierno</a:t>
              </a:r>
              <a:r>
                <a:rPr lang="en-IN" sz="1500" b="1" dirty="0">
                  <a:solidFill>
                    <a:schemeClr val="tx1">
                      <a:lumMod val="75000"/>
                      <a:lumOff val="25000"/>
                    </a:schemeClr>
                  </a:solidFill>
                  <a:latin typeface="Arial" pitchFamily="34" charset="0"/>
                  <a:cs typeface="Arial" pitchFamily="34" charset="0"/>
                </a:rPr>
                <a:t> </a:t>
              </a:r>
              <a:r>
                <a:rPr lang="en-IN" sz="1500" b="1" dirty="0" err="1">
                  <a:solidFill>
                    <a:schemeClr val="tx1">
                      <a:lumMod val="75000"/>
                      <a:lumOff val="25000"/>
                    </a:schemeClr>
                  </a:solidFill>
                  <a:latin typeface="Arial" pitchFamily="34" charset="0"/>
                  <a:cs typeface="Arial" pitchFamily="34" charset="0"/>
                </a:rPr>
                <a:t>Corporativo</a:t>
              </a:r>
              <a:endParaRPr lang="en-IN" sz="1500" b="1" dirty="0">
                <a:solidFill>
                  <a:schemeClr val="tx1">
                    <a:lumMod val="75000"/>
                    <a:lumOff val="25000"/>
                  </a:schemeClr>
                </a:solidFill>
                <a:latin typeface="Arial" pitchFamily="34" charset="0"/>
                <a:cs typeface="Arial" pitchFamily="34" charset="0"/>
              </a:endParaRPr>
            </a:p>
          </p:txBody>
        </p:sp>
      </p:grpSp>
      <p:grpSp>
        <p:nvGrpSpPr>
          <p:cNvPr id="41" name="Group 75"/>
          <p:cNvGrpSpPr/>
          <p:nvPr/>
        </p:nvGrpSpPr>
        <p:grpSpPr>
          <a:xfrm>
            <a:off x="165682" y="963257"/>
            <a:ext cx="1882540" cy="1399674"/>
            <a:chOff x="8038628" y="1684271"/>
            <a:chExt cx="3456384" cy="1865747"/>
          </a:xfrm>
        </p:grpSpPr>
        <p:sp>
          <p:nvSpPr>
            <p:cNvPr id="42" name="Rectangle 76"/>
            <p:cNvSpPr/>
            <p:nvPr/>
          </p:nvSpPr>
          <p:spPr>
            <a:xfrm>
              <a:off x="8038630" y="2196153"/>
              <a:ext cx="3456382" cy="1353865"/>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Primer esquema técnico de solvencia. Eliminación de barreras de entrada al mercado y liberación de tarifas.</a:t>
              </a:r>
            </a:p>
          </p:txBody>
        </p:sp>
        <p:sp>
          <p:nvSpPr>
            <p:cNvPr id="43" name="TextBox 77"/>
            <p:cNvSpPr txBox="1"/>
            <p:nvPr/>
          </p:nvSpPr>
          <p:spPr>
            <a:xfrm>
              <a:off x="8038628" y="1684271"/>
              <a:ext cx="3456384" cy="430775"/>
            </a:xfrm>
            <a:prstGeom prst="rect">
              <a:avLst/>
            </a:prstGeom>
            <a:noFill/>
          </p:spPr>
          <p:txBody>
            <a:bodyPr wrap="square" rtlCol="0">
              <a:spAutoFit/>
            </a:bodyPr>
            <a:lstStyle/>
            <a:p>
              <a:pPr algn="ctr"/>
              <a:r>
                <a:rPr lang="en-IN" sz="1500" b="1" dirty="0" err="1">
                  <a:solidFill>
                    <a:schemeClr val="tx1">
                      <a:lumMod val="75000"/>
                      <a:lumOff val="25000"/>
                    </a:schemeClr>
                  </a:solidFill>
                  <a:latin typeface="Arial" pitchFamily="34" charset="0"/>
                  <a:cs typeface="Arial" pitchFamily="34" charset="0"/>
                </a:rPr>
                <a:t>Solvencia</a:t>
              </a:r>
              <a:r>
                <a:rPr lang="en-IN" sz="1500" b="1" dirty="0">
                  <a:solidFill>
                    <a:schemeClr val="tx1">
                      <a:lumMod val="75000"/>
                      <a:lumOff val="25000"/>
                    </a:schemeClr>
                  </a:solidFill>
                  <a:latin typeface="Arial" pitchFamily="34" charset="0"/>
                  <a:cs typeface="Arial" pitchFamily="34" charset="0"/>
                </a:rPr>
                <a:t> I</a:t>
              </a:r>
            </a:p>
          </p:txBody>
        </p:sp>
      </p:grpSp>
      <p:grpSp>
        <p:nvGrpSpPr>
          <p:cNvPr id="45" name="Group 81"/>
          <p:cNvGrpSpPr/>
          <p:nvPr/>
        </p:nvGrpSpPr>
        <p:grpSpPr>
          <a:xfrm>
            <a:off x="6953534" y="4419542"/>
            <a:ext cx="2043245" cy="1392198"/>
            <a:chOff x="7945729" y="1744785"/>
            <a:chExt cx="3709989" cy="1381408"/>
          </a:xfrm>
        </p:grpSpPr>
        <p:sp>
          <p:nvSpPr>
            <p:cNvPr id="46" name="Rectangle 82"/>
            <p:cNvSpPr/>
            <p:nvPr/>
          </p:nvSpPr>
          <p:spPr>
            <a:xfrm>
              <a:off x="8072531" y="2301636"/>
              <a:ext cx="3456382" cy="824557"/>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Modernización del esquema de evaluación de intermediarios de seguros y fianzas.</a:t>
              </a:r>
            </a:p>
          </p:txBody>
        </p:sp>
        <p:sp>
          <p:nvSpPr>
            <p:cNvPr id="47" name="TextBox 83"/>
            <p:cNvSpPr txBox="1"/>
            <p:nvPr/>
          </p:nvSpPr>
          <p:spPr>
            <a:xfrm>
              <a:off x="7945729" y="1744785"/>
              <a:ext cx="3709989" cy="549704"/>
            </a:xfrm>
            <a:prstGeom prst="rect">
              <a:avLst/>
            </a:prstGeom>
            <a:noFill/>
          </p:spPr>
          <p:txBody>
            <a:bodyPr wrap="square" rtlCol="0">
              <a:spAutoFit/>
            </a:bodyPr>
            <a:lstStyle/>
            <a:p>
              <a:pPr algn="ctr"/>
              <a:r>
                <a:rPr lang="es-MX" sz="1500" b="1" dirty="0">
                  <a:solidFill>
                    <a:schemeClr val="tx1">
                      <a:lumMod val="75000"/>
                      <a:lumOff val="25000"/>
                    </a:schemeClr>
                  </a:solidFill>
                  <a:latin typeface="Arial" pitchFamily="34" charset="0"/>
                  <a:cs typeface="Arial" pitchFamily="34" charset="0"/>
                </a:rPr>
                <a:t>Evaluación de intermediarios</a:t>
              </a:r>
            </a:p>
          </p:txBody>
        </p:sp>
      </p:grpSp>
    </p:spTree>
    <p:extLst>
      <p:ext uri="{BB962C8B-B14F-4D97-AF65-F5344CB8AC3E}">
        <p14:creationId xmlns:p14="http://schemas.microsoft.com/office/powerpoint/2010/main" val="152131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72"/>
          <p:cNvCxnSpPr/>
          <p:nvPr/>
        </p:nvCxnSpPr>
        <p:spPr>
          <a:xfrm>
            <a:off x="3856937" y="2660976"/>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a:off x="0" y="0"/>
            <a:ext cx="9144000" cy="369332"/>
          </a:xfrm>
          <a:prstGeom prst="rect">
            <a:avLst/>
          </a:prstGeom>
          <a:noFill/>
        </p:spPr>
        <p:txBody>
          <a:bodyPr wrap="square" rtlCol="0">
            <a:spAutoFit/>
          </a:bodyPr>
          <a:lstStyle>
            <a:defPPr>
              <a:defRPr lang="es-MX"/>
            </a:defPPr>
            <a:lvl1pPr>
              <a:defRPr>
                <a:solidFill>
                  <a:schemeClr val="bg1"/>
                </a:solidFill>
              </a:defRPr>
            </a:lvl1pPr>
          </a:lstStyle>
          <a:p>
            <a:r>
              <a:rPr lang="es-MX" dirty="0"/>
              <a:t>Evolución de la supervisión</a:t>
            </a:r>
          </a:p>
        </p:txBody>
      </p:sp>
      <p:cxnSp>
        <p:nvCxnSpPr>
          <p:cNvPr id="10" name="Straight Arrow Connector 10"/>
          <p:cNvCxnSpPr/>
          <p:nvPr/>
        </p:nvCxnSpPr>
        <p:spPr>
          <a:xfrm>
            <a:off x="2445712" y="3562362"/>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70"/>
          <p:cNvCxnSpPr/>
          <p:nvPr/>
        </p:nvCxnSpPr>
        <p:spPr>
          <a:xfrm>
            <a:off x="1042234" y="2670501"/>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71"/>
          <p:cNvCxnSpPr/>
          <p:nvPr/>
        </p:nvCxnSpPr>
        <p:spPr>
          <a:xfrm>
            <a:off x="5269940" y="3562362"/>
            <a:ext cx="0" cy="628780"/>
          </a:xfrm>
          <a:prstGeom prst="straightConnector1">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Straight Connector 4"/>
          <p:cNvCxnSpPr>
            <a:endCxn id="20" idx="6"/>
          </p:cNvCxnSpPr>
          <p:nvPr/>
        </p:nvCxnSpPr>
        <p:spPr>
          <a:xfrm flipV="1">
            <a:off x="1064958" y="3434052"/>
            <a:ext cx="5745292" cy="12678"/>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5" name="Oval 6"/>
          <p:cNvSpPr/>
          <p:nvPr/>
        </p:nvSpPr>
        <p:spPr>
          <a:xfrm>
            <a:off x="917816" y="3306960"/>
            <a:ext cx="254183" cy="254183"/>
          </a:xfrm>
          <a:prstGeom prst="ellipse">
            <a:avLst/>
          </a:prstGeom>
          <a:solidFill>
            <a:schemeClr val="bg1">
              <a:lumMod val="95000"/>
            </a:schemeClr>
          </a:solidFill>
          <a:ln w="53975">
            <a:solidFill>
              <a:srgbClr val="ECB4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17" name="Oval 56"/>
          <p:cNvSpPr/>
          <p:nvPr/>
        </p:nvSpPr>
        <p:spPr>
          <a:xfrm>
            <a:off x="2327378" y="3306960"/>
            <a:ext cx="254183" cy="254183"/>
          </a:xfrm>
          <a:prstGeom prst="ellipse">
            <a:avLst/>
          </a:prstGeom>
          <a:solidFill>
            <a:schemeClr val="bg1">
              <a:lumMod val="95000"/>
            </a:schemeClr>
          </a:solidFill>
          <a:ln w="53975">
            <a:solidFill>
              <a:srgbClr val="8BB7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18" name="Oval 57"/>
          <p:cNvSpPr/>
          <p:nvPr/>
        </p:nvSpPr>
        <p:spPr>
          <a:xfrm>
            <a:off x="3736941" y="3306960"/>
            <a:ext cx="254183" cy="254183"/>
          </a:xfrm>
          <a:prstGeom prst="ellipse">
            <a:avLst/>
          </a:prstGeom>
          <a:solidFill>
            <a:schemeClr val="bg1">
              <a:lumMod val="95000"/>
            </a:schemeClr>
          </a:solidFill>
          <a:ln w="53975">
            <a:solidFill>
              <a:srgbClr val="8C3D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19" name="Oval 58"/>
          <p:cNvSpPr/>
          <p:nvPr/>
        </p:nvSpPr>
        <p:spPr>
          <a:xfrm>
            <a:off x="5146504" y="3306960"/>
            <a:ext cx="254183" cy="254183"/>
          </a:xfrm>
          <a:prstGeom prst="ellipse">
            <a:avLst/>
          </a:prstGeom>
          <a:solidFill>
            <a:schemeClr val="bg1">
              <a:lumMod val="95000"/>
            </a:schemeClr>
          </a:solidFill>
          <a:ln w="53975">
            <a:solidFill>
              <a:srgbClr val="5FB7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20" name="Oval 59"/>
          <p:cNvSpPr/>
          <p:nvPr/>
        </p:nvSpPr>
        <p:spPr>
          <a:xfrm>
            <a:off x="6556067" y="3306960"/>
            <a:ext cx="254183" cy="254183"/>
          </a:xfrm>
          <a:prstGeom prst="ellipse">
            <a:avLst/>
          </a:prstGeom>
          <a:solidFill>
            <a:schemeClr val="bg1">
              <a:lumMod val="95000"/>
            </a:schemeClr>
          </a:solidFill>
          <a:ln w="539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21" name="TextBox 8"/>
          <p:cNvSpPr txBox="1"/>
          <p:nvPr/>
        </p:nvSpPr>
        <p:spPr>
          <a:xfrm>
            <a:off x="671417" y="3669159"/>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2004</a:t>
            </a:r>
            <a:endParaRPr lang="en-IN" sz="2101" b="1" dirty="0">
              <a:solidFill>
                <a:schemeClr val="tx1">
                  <a:lumMod val="75000"/>
                  <a:lumOff val="25000"/>
                </a:schemeClr>
              </a:solidFill>
              <a:latin typeface="Arial" pitchFamily="34" charset="0"/>
              <a:cs typeface="Arial" pitchFamily="34" charset="0"/>
            </a:endParaRPr>
          </a:p>
        </p:txBody>
      </p:sp>
      <p:sp>
        <p:nvSpPr>
          <p:cNvPr id="22" name="TextBox 61"/>
          <p:cNvSpPr txBox="1"/>
          <p:nvPr/>
        </p:nvSpPr>
        <p:spPr>
          <a:xfrm>
            <a:off x="2083924" y="2826137"/>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2006</a:t>
            </a:r>
            <a:endParaRPr lang="en-IN" sz="2101" b="1" dirty="0">
              <a:solidFill>
                <a:schemeClr val="tx1">
                  <a:lumMod val="75000"/>
                  <a:lumOff val="25000"/>
                </a:schemeClr>
              </a:solidFill>
              <a:latin typeface="Arial" pitchFamily="34" charset="0"/>
              <a:cs typeface="Arial" pitchFamily="34" charset="0"/>
            </a:endParaRPr>
          </a:p>
        </p:txBody>
      </p:sp>
      <p:sp>
        <p:nvSpPr>
          <p:cNvPr id="23" name="TextBox 63"/>
          <p:cNvSpPr txBox="1"/>
          <p:nvPr/>
        </p:nvSpPr>
        <p:spPr>
          <a:xfrm>
            <a:off x="3501754" y="3729432"/>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2007</a:t>
            </a:r>
            <a:endParaRPr lang="en-IN" sz="2101" b="1" dirty="0">
              <a:solidFill>
                <a:schemeClr val="tx1">
                  <a:lumMod val="75000"/>
                  <a:lumOff val="25000"/>
                </a:schemeClr>
              </a:solidFill>
              <a:latin typeface="Arial" pitchFamily="34" charset="0"/>
              <a:cs typeface="Arial" pitchFamily="34" charset="0"/>
            </a:endParaRPr>
          </a:p>
        </p:txBody>
      </p:sp>
      <p:sp>
        <p:nvSpPr>
          <p:cNvPr id="24" name="TextBox 64"/>
          <p:cNvSpPr txBox="1"/>
          <p:nvPr/>
        </p:nvSpPr>
        <p:spPr>
          <a:xfrm>
            <a:off x="4885284" y="2826137"/>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2010</a:t>
            </a:r>
            <a:endParaRPr lang="en-IN" sz="2101" b="1" dirty="0">
              <a:solidFill>
                <a:schemeClr val="tx1">
                  <a:lumMod val="75000"/>
                  <a:lumOff val="25000"/>
                </a:schemeClr>
              </a:solidFill>
              <a:latin typeface="Arial" pitchFamily="34" charset="0"/>
              <a:cs typeface="Arial" pitchFamily="34" charset="0"/>
            </a:endParaRPr>
          </a:p>
        </p:txBody>
      </p:sp>
      <p:sp>
        <p:nvSpPr>
          <p:cNvPr id="25" name="TextBox 65"/>
          <p:cNvSpPr txBox="1"/>
          <p:nvPr/>
        </p:nvSpPr>
        <p:spPr>
          <a:xfrm>
            <a:off x="6325983" y="3729432"/>
            <a:ext cx="780983" cy="415627"/>
          </a:xfrm>
          <a:prstGeom prst="rect">
            <a:avLst/>
          </a:prstGeom>
          <a:noFill/>
        </p:spPr>
        <p:txBody>
          <a:bodyPr wrap="none" rtlCol="0">
            <a:spAutoFit/>
          </a:bodyPr>
          <a:lstStyle/>
          <a:p>
            <a:r>
              <a:rPr lang="en-IN" sz="2101" b="1" dirty="0" smtClean="0">
                <a:solidFill>
                  <a:schemeClr val="tx1">
                    <a:lumMod val="75000"/>
                    <a:lumOff val="25000"/>
                  </a:schemeClr>
                </a:solidFill>
                <a:latin typeface="Arial" pitchFamily="34" charset="0"/>
                <a:cs typeface="Arial" pitchFamily="34" charset="0"/>
              </a:rPr>
              <a:t>2015</a:t>
            </a:r>
            <a:endParaRPr lang="en-IN" sz="2101" b="1" dirty="0">
              <a:solidFill>
                <a:schemeClr val="tx1">
                  <a:lumMod val="75000"/>
                  <a:lumOff val="25000"/>
                </a:schemeClr>
              </a:solidFill>
              <a:latin typeface="Arial" pitchFamily="34" charset="0"/>
              <a:cs typeface="Arial" pitchFamily="34" charset="0"/>
            </a:endParaRPr>
          </a:p>
        </p:txBody>
      </p:sp>
      <p:grpSp>
        <p:nvGrpSpPr>
          <p:cNvPr id="29" name="Group 75"/>
          <p:cNvGrpSpPr/>
          <p:nvPr/>
        </p:nvGrpSpPr>
        <p:grpSpPr>
          <a:xfrm>
            <a:off x="1171999" y="4419541"/>
            <a:ext cx="2234257" cy="1596003"/>
            <a:chOff x="8038628" y="1744785"/>
            <a:chExt cx="3456384" cy="1349592"/>
          </a:xfrm>
        </p:grpSpPr>
        <p:sp>
          <p:nvSpPr>
            <p:cNvPr id="30" name="Rectangle 76"/>
            <p:cNvSpPr/>
            <p:nvPr/>
          </p:nvSpPr>
          <p:spPr>
            <a:xfrm>
              <a:off x="8038630" y="2235525"/>
              <a:ext cx="3456382" cy="858852"/>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Incorporación de estándares y mejores prácticas internacionales en materia de revelación de la información.</a:t>
              </a:r>
            </a:p>
          </p:txBody>
        </p:sp>
        <p:sp>
          <p:nvSpPr>
            <p:cNvPr id="31" name="TextBox 77"/>
            <p:cNvSpPr txBox="1"/>
            <p:nvPr/>
          </p:nvSpPr>
          <p:spPr>
            <a:xfrm>
              <a:off x="8038628" y="1744785"/>
              <a:ext cx="3456384" cy="468465"/>
            </a:xfrm>
            <a:prstGeom prst="rect">
              <a:avLst/>
            </a:prstGeom>
            <a:noFill/>
          </p:spPr>
          <p:txBody>
            <a:bodyPr wrap="square" rtlCol="0">
              <a:spAutoFit/>
            </a:bodyPr>
            <a:lstStyle/>
            <a:p>
              <a:pPr algn="ctr"/>
              <a:r>
                <a:rPr lang="en-IN" sz="1500" b="1" dirty="0" err="1">
                  <a:solidFill>
                    <a:schemeClr val="tx1">
                      <a:lumMod val="75000"/>
                      <a:lumOff val="25000"/>
                    </a:schemeClr>
                  </a:solidFill>
                  <a:latin typeface="Arial" pitchFamily="34" charset="0"/>
                  <a:cs typeface="Arial" pitchFamily="34" charset="0"/>
                </a:rPr>
                <a:t>Revelación</a:t>
              </a:r>
              <a:r>
                <a:rPr lang="en-IN" sz="1500" b="1" dirty="0">
                  <a:solidFill>
                    <a:schemeClr val="tx1">
                      <a:lumMod val="75000"/>
                      <a:lumOff val="25000"/>
                    </a:schemeClr>
                  </a:solidFill>
                  <a:latin typeface="Arial" pitchFamily="34" charset="0"/>
                  <a:cs typeface="Arial" pitchFamily="34" charset="0"/>
                </a:rPr>
                <a:t> de la </a:t>
              </a:r>
              <a:r>
                <a:rPr lang="en-IN" sz="1500" b="1" dirty="0" err="1">
                  <a:solidFill>
                    <a:schemeClr val="tx1">
                      <a:lumMod val="75000"/>
                      <a:lumOff val="25000"/>
                    </a:schemeClr>
                  </a:solidFill>
                  <a:latin typeface="Arial" pitchFamily="34" charset="0"/>
                  <a:cs typeface="Arial" pitchFamily="34" charset="0"/>
                </a:rPr>
                <a:t>información</a:t>
              </a:r>
              <a:endParaRPr lang="en-IN" sz="1500" b="1" dirty="0">
                <a:solidFill>
                  <a:schemeClr val="tx1">
                    <a:lumMod val="75000"/>
                    <a:lumOff val="25000"/>
                  </a:schemeClr>
                </a:solidFill>
                <a:latin typeface="Arial" pitchFamily="34" charset="0"/>
                <a:cs typeface="Arial" pitchFamily="34" charset="0"/>
              </a:endParaRPr>
            </a:p>
          </p:txBody>
        </p:sp>
      </p:grpSp>
      <p:grpSp>
        <p:nvGrpSpPr>
          <p:cNvPr id="32" name="Group 78"/>
          <p:cNvGrpSpPr/>
          <p:nvPr/>
        </p:nvGrpSpPr>
        <p:grpSpPr>
          <a:xfrm>
            <a:off x="2416828" y="477680"/>
            <a:ext cx="2942562" cy="2670221"/>
            <a:chOff x="8020914" y="1744785"/>
            <a:chExt cx="3474098" cy="3134109"/>
          </a:xfrm>
        </p:grpSpPr>
        <p:sp>
          <p:nvSpPr>
            <p:cNvPr id="33" name="Rectangle 79"/>
            <p:cNvSpPr/>
            <p:nvPr/>
          </p:nvSpPr>
          <p:spPr>
            <a:xfrm>
              <a:off x="8020914" y="2386302"/>
              <a:ext cx="3456382" cy="2492592"/>
            </a:xfrm>
            <a:prstGeom prst="rect">
              <a:avLst/>
            </a:prstGeom>
          </p:spPr>
          <p:txBody>
            <a:bodyPr wrap="square">
              <a:spAutoFit/>
            </a:bodyPr>
            <a:lstStyle/>
            <a:p>
              <a:pPr marL="171450" indent="-171450" algn="ctr">
                <a:buFont typeface="Arial" panose="020B0604020202020204" pitchFamily="34" charset="0"/>
                <a:buChar char="•"/>
              </a:pPr>
              <a:r>
                <a:rPr lang="es-MX" sz="1200" dirty="0">
                  <a:solidFill>
                    <a:schemeClr val="tx1">
                      <a:lumMod val="50000"/>
                      <a:lumOff val="50000"/>
                    </a:schemeClr>
                  </a:solidFill>
                  <a:latin typeface="Arial" pitchFamily="34" charset="0"/>
                  <a:cs typeface="Arial" pitchFamily="34" charset="0"/>
                </a:rPr>
                <a:t>Inicio de trabajos para adoptar un esquema tipo Solvencia II, como parte de un proyecto de nueva legislación.</a:t>
              </a:r>
            </a:p>
            <a:p>
              <a:pPr algn="ctr"/>
              <a:endParaRPr lang="es-MX" sz="1200" dirty="0" smtClean="0">
                <a:solidFill>
                  <a:schemeClr val="tx1">
                    <a:lumMod val="50000"/>
                    <a:lumOff val="50000"/>
                  </a:schemeClr>
                </a:solidFill>
                <a:latin typeface="Arial" pitchFamily="34" charset="0"/>
                <a:cs typeface="Arial" pitchFamily="34" charset="0"/>
              </a:endParaRPr>
            </a:p>
            <a:p>
              <a:pPr marL="171450" indent="-171450" algn="ctr">
                <a:buFont typeface="Arial" panose="020B0604020202020204" pitchFamily="34" charset="0"/>
                <a:buChar char="•"/>
              </a:pPr>
              <a:r>
                <a:rPr lang="es-MX" sz="1200" dirty="0">
                  <a:solidFill>
                    <a:schemeClr val="tx1">
                      <a:lumMod val="50000"/>
                      <a:lumOff val="50000"/>
                    </a:schemeClr>
                  </a:solidFill>
                  <a:latin typeface="Arial" pitchFamily="34" charset="0"/>
                  <a:cs typeface="Arial" pitchFamily="34" charset="0"/>
                </a:rPr>
                <a:t>Empleo de modelos para estimar de primas de riesgo y pérdidas máximas probables (PML).</a:t>
              </a:r>
            </a:p>
          </p:txBody>
        </p:sp>
        <p:sp>
          <p:nvSpPr>
            <p:cNvPr id="34" name="TextBox 80"/>
            <p:cNvSpPr txBox="1"/>
            <p:nvPr/>
          </p:nvSpPr>
          <p:spPr>
            <a:xfrm>
              <a:off x="8038628" y="1744785"/>
              <a:ext cx="3456384" cy="650242"/>
            </a:xfrm>
            <a:prstGeom prst="rect">
              <a:avLst/>
            </a:prstGeom>
            <a:noFill/>
          </p:spPr>
          <p:txBody>
            <a:bodyPr wrap="square" rtlCol="0">
              <a:spAutoFit/>
            </a:bodyPr>
            <a:lstStyle/>
            <a:p>
              <a:pPr algn="ctr"/>
              <a:r>
                <a:rPr lang="es-MX" sz="1500" b="1" dirty="0">
                  <a:solidFill>
                    <a:schemeClr val="tx1">
                      <a:lumMod val="75000"/>
                      <a:lumOff val="25000"/>
                    </a:schemeClr>
                  </a:solidFill>
                  <a:latin typeface="Arial" pitchFamily="34" charset="0"/>
                  <a:cs typeface="Arial" pitchFamily="34" charset="0"/>
                </a:rPr>
                <a:t>Inicio de proyecto de Solvencia II</a:t>
              </a:r>
            </a:p>
          </p:txBody>
        </p:sp>
      </p:grpSp>
      <p:grpSp>
        <p:nvGrpSpPr>
          <p:cNvPr id="35" name="Group 81"/>
          <p:cNvGrpSpPr/>
          <p:nvPr/>
        </p:nvGrpSpPr>
        <p:grpSpPr>
          <a:xfrm>
            <a:off x="4282737" y="4419541"/>
            <a:ext cx="2043245" cy="1226671"/>
            <a:chOff x="7945729" y="1744785"/>
            <a:chExt cx="3709989" cy="1217164"/>
          </a:xfrm>
        </p:grpSpPr>
        <p:sp>
          <p:nvSpPr>
            <p:cNvPr id="36" name="Rectangle 82"/>
            <p:cNvSpPr/>
            <p:nvPr/>
          </p:nvSpPr>
          <p:spPr>
            <a:xfrm>
              <a:off x="8072531" y="2320627"/>
              <a:ext cx="3456382" cy="641322"/>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Adopción de las Normas de Información Financiera (NIF’S).</a:t>
              </a:r>
            </a:p>
          </p:txBody>
        </p:sp>
        <p:sp>
          <p:nvSpPr>
            <p:cNvPr id="37" name="TextBox 83"/>
            <p:cNvSpPr txBox="1"/>
            <p:nvPr/>
          </p:nvSpPr>
          <p:spPr>
            <a:xfrm>
              <a:off x="7945729" y="1744785"/>
              <a:ext cx="3709989" cy="549704"/>
            </a:xfrm>
            <a:prstGeom prst="rect">
              <a:avLst/>
            </a:prstGeom>
            <a:noFill/>
          </p:spPr>
          <p:txBody>
            <a:bodyPr wrap="square" rtlCol="0">
              <a:spAutoFit/>
            </a:bodyPr>
            <a:lstStyle/>
            <a:p>
              <a:pPr algn="ctr"/>
              <a:r>
                <a:rPr lang="es-MX" sz="1500" b="1" dirty="0">
                  <a:solidFill>
                    <a:schemeClr val="tx1">
                      <a:lumMod val="75000"/>
                      <a:lumOff val="25000"/>
                    </a:schemeClr>
                  </a:solidFill>
                  <a:latin typeface="Arial" pitchFamily="34" charset="0"/>
                  <a:cs typeface="Arial" pitchFamily="34" charset="0"/>
                </a:rPr>
                <a:t>Convergencia contable</a:t>
              </a:r>
            </a:p>
          </p:txBody>
        </p:sp>
      </p:grpSp>
      <p:grpSp>
        <p:nvGrpSpPr>
          <p:cNvPr id="38" name="Group 84"/>
          <p:cNvGrpSpPr/>
          <p:nvPr/>
        </p:nvGrpSpPr>
        <p:grpSpPr>
          <a:xfrm>
            <a:off x="6991351" y="1970762"/>
            <a:ext cx="2019189" cy="1399477"/>
            <a:chOff x="7828702" y="2021685"/>
            <a:chExt cx="3666310" cy="1303628"/>
          </a:xfrm>
        </p:grpSpPr>
        <p:sp>
          <p:nvSpPr>
            <p:cNvPr id="39" name="Rectangle 85"/>
            <p:cNvSpPr/>
            <p:nvPr/>
          </p:nvSpPr>
          <p:spPr>
            <a:xfrm>
              <a:off x="7828702" y="2551230"/>
              <a:ext cx="3666310" cy="774083"/>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4 de Abril de 2015:</a:t>
              </a:r>
            </a:p>
            <a:p>
              <a:pPr algn="ctr"/>
              <a:r>
                <a:rPr lang="es-MX" sz="1200" dirty="0">
                  <a:solidFill>
                    <a:schemeClr val="tx1">
                      <a:lumMod val="50000"/>
                      <a:lumOff val="50000"/>
                    </a:schemeClr>
                  </a:solidFill>
                  <a:latin typeface="Arial" pitchFamily="34" charset="0"/>
                  <a:cs typeface="Arial" pitchFamily="34" charset="0"/>
                </a:rPr>
                <a:t>Entrada en vigor del nuevo marco regulatorio tipo Solvencia </a:t>
              </a:r>
              <a:r>
                <a:rPr lang="es-MX" sz="1200" dirty="0" smtClean="0">
                  <a:solidFill>
                    <a:schemeClr val="tx1">
                      <a:lumMod val="50000"/>
                      <a:lumOff val="50000"/>
                    </a:schemeClr>
                  </a:solidFill>
                  <a:latin typeface="Arial" pitchFamily="34" charset="0"/>
                  <a:cs typeface="Arial" pitchFamily="34" charset="0"/>
                </a:rPr>
                <a:t>II</a:t>
              </a:r>
            </a:p>
          </p:txBody>
        </p:sp>
        <p:sp>
          <p:nvSpPr>
            <p:cNvPr id="40" name="TextBox 86"/>
            <p:cNvSpPr txBox="1"/>
            <p:nvPr/>
          </p:nvSpPr>
          <p:spPr>
            <a:xfrm>
              <a:off x="8038628" y="2021685"/>
              <a:ext cx="3456384" cy="516055"/>
            </a:xfrm>
            <a:prstGeom prst="rect">
              <a:avLst/>
            </a:prstGeom>
            <a:noFill/>
          </p:spPr>
          <p:txBody>
            <a:bodyPr wrap="square" rtlCol="0">
              <a:spAutoFit/>
            </a:bodyPr>
            <a:lstStyle/>
            <a:p>
              <a:pPr algn="ctr"/>
              <a:r>
                <a:rPr lang="es-MX" sz="1500" b="1" dirty="0">
                  <a:solidFill>
                    <a:schemeClr val="tx1">
                      <a:lumMod val="75000"/>
                      <a:lumOff val="25000"/>
                    </a:schemeClr>
                  </a:solidFill>
                  <a:latin typeface="Arial" pitchFamily="34" charset="0"/>
                  <a:cs typeface="Arial" pitchFamily="34" charset="0"/>
                </a:rPr>
                <a:t>Entrada en vigor de la LISF</a:t>
              </a:r>
            </a:p>
          </p:txBody>
        </p:sp>
      </p:grpSp>
      <p:grpSp>
        <p:nvGrpSpPr>
          <p:cNvPr id="41" name="Group 75"/>
          <p:cNvGrpSpPr/>
          <p:nvPr/>
        </p:nvGrpSpPr>
        <p:grpSpPr>
          <a:xfrm>
            <a:off x="-83596" y="1029722"/>
            <a:ext cx="2333972" cy="1750844"/>
            <a:chOff x="8024702" y="1556055"/>
            <a:chExt cx="3470311" cy="2333852"/>
          </a:xfrm>
        </p:grpSpPr>
        <p:sp>
          <p:nvSpPr>
            <p:cNvPr id="42" name="Rectangle 76"/>
            <p:cNvSpPr/>
            <p:nvPr/>
          </p:nvSpPr>
          <p:spPr>
            <a:xfrm>
              <a:off x="8024702" y="2536042"/>
              <a:ext cx="3456383" cy="1353865"/>
            </a:xfrm>
            <a:prstGeom prst="rect">
              <a:avLst/>
            </a:prstGeom>
          </p:spPr>
          <p:txBody>
            <a:bodyPr wrap="square">
              <a:spAutoFit/>
            </a:bodyPr>
            <a:lstStyle/>
            <a:p>
              <a:pPr algn="ctr"/>
              <a:r>
                <a:rPr lang="es-MX" sz="1200" dirty="0">
                  <a:solidFill>
                    <a:schemeClr val="tx1">
                      <a:lumMod val="50000"/>
                      <a:lumOff val="50000"/>
                    </a:schemeClr>
                  </a:solidFill>
                  <a:latin typeface="Arial" pitchFamily="34" charset="0"/>
                  <a:cs typeface="Arial" pitchFamily="34" charset="0"/>
                </a:rPr>
                <a:t>Adopción de estándares de práctica actuarial y de un sistema de certificación de actuarios.</a:t>
              </a:r>
            </a:p>
          </p:txBody>
        </p:sp>
        <p:sp>
          <p:nvSpPr>
            <p:cNvPr id="43" name="TextBox 77"/>
            <p:cNvSpPr txBox="1"/>
            <p:nvPr/>
          </p:nvSpPr>
          <p:spPr>
            <a:xfrm>
              <a:off x="8038628" y="1556055"/>
              <a:ext cx="3456385" cy="1046168"/>
            </a:xfrm>
            <a:prstGeom prst="rect">
              <a:avLst/>
            </a:prstGeom>
            <a:noFill/>
          </p:spPr>
          <p:txBody>
            <a:bodyPr wrap="square" rtlCol="0">
              <a:spAutoFit/>
            </a:bodyPr>
            <a:lstStyle/>
            <a:p>
              <a:pPr algn="ctr"/>
              <a:r>
                <a:rPr lang="es-MX" sz="1500" b="1" dirty="0">
                  <a:solidFill>
                    <a:schemeClr val="tx1">
                      <a:lumMod val="75000"/>
                      <a:lumOff val="25000"/>
                    </a:schemeClr>
                  </a:solidFill>
                  <a:latin typeface="Arial" pitchFamily="34" charset="0"/>
                  <a:cs typeface="Arial" pitchFamily="34" charset="0"/>
                </a:rPr>
                <a:t>Estándares y certificación de actuarios</a:t>
              </a:r>
            </a:p>
          </p:txBody>
        </p:sp>
      </p:grpSp>
      <p:grpSp>
        <p:nvGrpSpPr>
          <p:cNvPr id="49" name="Group 84"/>
          <p:cNvGrpSpPr/>
          <p:nvPr/>
        </p:nvGrpSpPr>
        <p:grpSpPr>
          <a:xfrm>
            <a:off x="6991351" y="3687001"/>
            <a:ext cx="2089022" cy="1214810"/>
            <a:chOff x="7701906" y="2021685"/>
            <a:chExt cx="3793108" cy="1131609"/>
          </a:xfrm>
        </p:grpSpPr>
        <p:sp>
          <p:nvSpPr>
            <p:cNvPr id="50" name="Rectangle 85"/>
            <p:cNvSpPr/>
            <p:nvPr/>
          </p:nvSpPr>
          <p:spPr>
            <a:xfrm>
              <a:off x="7701906" y="2551230"/>
              <a:ext cx="3793108" cy="602064"/>
            </a:xfrm>
            <a:prstGeom prst="rect">
              <a:avLst/>
            </a:prstGeom>
          </p:spPr>
          <p:txBody>
            <a:bodyPr wrap="square">
              <a:spAutoFit/>
            </a:bodyPr>
            <a:lstStyle/>
            <a:p>
              <a:pPr algn="ctr"/>
              <a:r>
                <a:rPr lang="es-MX" sz="1200" dirty="0" smtClean="0">
                  <a:solidFill>
                    <a:schemeClr val="tx1">
                      <a:lumMod val="50000"/>
                      <a:lumOff val="50000"/>
                    </a:schemeClr>
                  </a:solidFill>
                  <a:latin typeface="Arial" pitchFamily="34" charset="0"/>
                  <a:cs typeface="Arial" pitchFamily="34" charset="0"/>
                </a:rPr>
                <a:t>5 </a:t>
              </a:r>
              <a:r>
                <a:rPr lang="es-MX" sz="1200" dirty="0">
                  <a:solidFill>
                    <a:schemeClr val="tx1">
                      <a:lumMod val="50000"/>
                      <a:lumOff val="50000"/>
                    </a:schemeClr>
                  </a:solidFill>
                  <a:latin typeface="Arial" pitchFamily="34" charset="0"/>
                  <a:cs typeface="Arial" pitchFamily="34" charset="0"/>
                </a:rPr>
                <a:t>de Junio de 2015:</a:t>
              </a:r>
            </a:p>
            <a:p>
              <a:pPr algn="ctr"/>
              <a:r>
                <a:rPr lang="es-MX" sz="1200" dirty="0">
                  <a:solidFill>
                    <a:schemeClr val="tx1">
                      <a:lumMod val="50000"/>
                      <a:lumOff val="50000"/>
                    </a:schemeClr>
                  </a:solidFill>
                  <a:latin typeface="Arial" pitchFamily="34" charset="0"/>
                  <a:cs typeface="Arial" pitchFamily="34" charset="0"/>
                </a:rPr>
                <a:t>Anuncio de equivalencia de México con Solvencia II</a:t>
              </a:r>
              <a:r>
                <a:rPr lang="es-MX" sz="1200" dirty="0" smtClean="0">
                  <a:solidFill>
                    <a:schemeClr val="tx1">
                      <a:lumMod val="50000"/>
                      <a:lumOff val="50000"/>
                    </a:schemeClr>
                  </a:solidFill>
                  <a:latin typeface="Arial" pitchFamily="34" charset="0"/>
                  <a:cs typeface="Arial" pitchFamily="34" charset="0"/>
                </a:rPr>
                <a:t>.</a:t>
              </a:r>
              <a:endParaRPr lang="es-MX" sz="1200" dirty="0">
                <a:solidFill>
                  <a:schemeClr val="tx1">
                    <a:lumMod val="50000"/>
                    <a:lumOff val="50000"/>
                  </a:schemeClr>
                </a:solidFill>
                <a:latin typeface="Arial" pitchFamily="34" charset="0"/>
                <a:cs typeface="Arial" pitchFamily="34" charset="0"/>
              </a:endParaRPr>
            </a:p>
          </p:txBody>
        </p:sp>
        <p:sp>
          <p:nvSpPr>
            <p:cNvPr id="51" name="TextBox 86"/>
            <p:cNvSpPr txBox="1"/>
            <p:nvPr/>
          </p:nvSpPr>
          <p:spPr>
            <a:xfrm>
              <a:off x="8038628" y="2021685"/>
              <a:ext cx="3456384" cy="516055"/>
            </a:xfrm>
            <a:prstGeom prst="rect">
              <a:avLst/>
            </a:prstGeom>
            <a:noFill/>
          </p:spPr>
          <p:txBody>
            <a:bodyPr wrap="square" rtlCol="0">
              <a:spAutoFit/>
            </a:bodyPr>
            <a:lstStyle/>
            <a:p>
              <a:pPr algn="ctr"/>
              <a:r>
                <a:rPr lang="es-MX" sz="1500" b="1" dirty="0">
                  <a:solidFill>
                    <a:schemeClr val="tx1">
                      <a:lumMod val="75000"/>
                      <a:lumOff val="25000"/>
                    </a:schemeClr>
                  </a:solidFill>
                  <a:latin typeface="Arial" pitchFamily="34" charset="0"/>
                  <a:cs typeface="Arial" pitchFamily="34" charset="0"/>
                </a:rPr>
                <a:t>Equivalencia con Solvencia II</a:t>
              </a:r>
            </a:p>
          </p:txBody>
        </p:sp>
      </p:grpSp>
    </p:spTree>
    <p:extLst>
      <p:ext uri="{BB962C8B-B14F-4D97-AF65-F5344CB8AC3E}">
        <p14:creationId xmlns:p14="http://schemas.microsoft.com/office/powerpoint/2010/main" val="2907460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Marcador de contenido 5"/>
          <p:cNvGraphicFramePr>
            <a:graphicFrameLocks/>
          </p:cNvGraphicFramePr>
          <p:nvPr>
            <p:extLst>
              <p:ext uri="{D42A27DB-BD31-4B8C-83A1-F6EECF244321}">
                <p14:modId xmlns:p14="http://schemas.microsoft.com/office/powerpoint/2010/main" val="1809566168"/>
              </p:ext>
            </p:extLst>
          </p:nvPr>
        </p:nvGraphicFramePr>
        <p:xfrm>
          <a:off x="1141357" y="592635"/>
          <a:ext cx="6861285" cy="5705168"/>
        </p:xfrm>
        <a:graphic>
          <a:graphicData uri="http://schemas.openxmlformats.org/drawingml/2006/table">
            <a:tbl>
              <a:tblPr firstRow="1" bandRow="1">
                <a:tableStyleId>{5C22544A-7EE6-4342-B048-85BDC9FD1C3A}</a:tableStyleId>
              </a:tblPr>
              <a:tblGrid>
                <a:gridCol w="2205413"/>
                <a:gridCol w="2287095"/>
                <a:gridCol w="2368777"/>
              </a:tblGrid>
              <a:tr h="371168">
                <a:tc>
                  <a:txBody>
                    <a:bodyPr/>
                    <a:lstStyle/>
                    <a:p>
                      <a:pPr algn="ctr"/>
                      <a:r>
                        <a:rPr lang="es-MX" sz="1400" b="1" dirty="0" smtClean="0">
                          <a:solidFill>
                            <a:schemeClr val="tx1"/>
                          </a:solidFill>
                        </a:rPr>
                        <a:t>Solvencia I</a:t>
                      </a:r>
                      <a:endParaRPr lang="es-MX" sz="1400" b="1" dirty="0">
                        <a:solidFill>
                          <a:schemeClr val="tx1"/>
                        </a:solidFill>
                      </a:endParaRPr>
                    </a:p>
                  </a:txBody>
                  <a:tcPr>
                    <a:solidFill>
                      <a:schemeClr val="accent1"/>
                    </a:solidFill>
                  </a:tcPr>
                </a:tc>
                <a:tc>
                  <a:txBody>
                    <a:bodyPr/>
                    <a:lstStyle/>
                    <a:p>
                      <a:pPr algn="ctr"/>
                      <a:r>
                        <a:rPr lang="es-MX" sz="1400" b="1" dirty="0" smtClean="0">
                          <a:solidFill>
                            <a:schemeClr val="tx1"/>
                          </a:solidFill>
                        </a:rPr>
                        <a:t>Adecuaciones</a:t>
                      </a:r>
                      <a:endParaRPr lang="es-MX" sz="1400" b="1" dirty="0">
                        <a:solidFill>
                          <a:schemeClr val="tx1"/>
                        </a:solidFill>
                      </a:endParaRPr>
                    </a:p>
                  </a:txBody>
                  <a:tcPr>
                    <a:solidFill>
                      <a:schemeClr val="accent1"/>
                    </a:solidFill>
                  </a:tcPr>
                </a:tc>
                <a:tc>
                  <a:txBody>
                    <a:bodyPr/>
                    <a:lstStyle/>
                    <a:p>
                      <a:pPr algn="ctr"/>
                      <a:r>
                        <a:rPr lang="es-MX" sz="1400" b="1" dirty="0" smtClean="0">
                          <a:solidFill>
                            <a:schemeClr val="tx1"/>
                          </a:solidFill>
                        </a:rPr>
                        <a:t>Solvencia</a:t>
                      </a:r>
                      <a:r>
                        <a:rPr lang="es-MX" sz="1400" b="1" baseline="0" dirty="0" smtClean="0">
                          <a:solidFill>
                            <a:schemeClr val="tx1"/>
                          </a:solidFill>
                        </a:rPr>
                        <a:t> II</a:t>
                      </a:r>
                      <a:endParaRPr lang="es-MX" sz="1400" b="1" dirty="0">
                        <a:solidFill>
                          <a:schemeClr val="tx1"/>
                        </a:solidFill>
                      </a:endParaRPr>
                    </a:p>
                  </a:txBody>
                  <a:tcPr>
                    <a:solidFill>
                      <a:schemeClr val="accent1"/>
                    </a:solidFill>
                  </a:tcPr>
                </a:tc>
              </a:tr>
              <a:tr h="360040">
                <a:tc>
                  <a:txBody>
                    <a:bodyPr/>
                    <a:lstStyle/>
                    <a:p>
                      <a:pPr algn="ctr"/>
                      <a:r>
                        <a:rPr lang="es-MX" sz="1400" dirty="0" smtClean="0">
                          <a:solidFill>
                            <a:schemeClr val="tx1"/>
                          </a:solidFill>
                        </a:rPr>
                        <a:t>Valuación estatutaria</a:t>
                      </a:r>
                      <a:endParaRPr lang="es-MX" sz="1400" dirty="0">
                        <a:solidFill>
                          <a:schemeClr val="tx1"/>
                        </a:solidFill>
                      </a:endParaRPr>
                    </a:p>
                  </a:txBody>
                  <a:tcPr anchor="ctr">
                    <a:solidFill>
                      <a:schemeClr val="bg1">
                        <a:lumMod val="75000"/>
                      </a:schemeClr>
                    </a:solidFill>
                  </a:tcPr>
                </a:tc>
                <a:tc>
                  <a:txBody>
                    <a:bodyPr/>
                    <a:lstStyle/>
                    <a:p>
                      <a:pPr algn="ctr"/>
                      <a:r>
                        <a:rPr lang="es-MX" sz="1400" dirty="0" smtClean="0">
                          <a:solidFill>
                            <a:schemeClr val="tx1"/>
                          </a:solidFill>
                        </a:rPr>
                        <a:t>Valuación consistente</a:t>
                      </a:r>
                      <a:r>
                        <a:rPr lang="es-MX" sz="1400" baseline="0" dirty="0" smtClean="0">
                          <a:solidFill>
                            <a:schemeClr val="tx1"/>
                          </a:solidFill>
                        </a:rPr>
                        <a:t> con mercado</a:t>
                      </a: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Valuación consistente</a:t>
                      </a:r>
                      <a:r>
                        <a:rPr lang="es-MX" sz="1400" baseline="0" dirty="0" smtClean="0">
                          <a:solidFill>
                            <a:schemeClr val="tx1"/>
                          </a:solidFill>
                        </a:rPr>
                        <a:t> con mercado</a:t>
                      </a:r>
                      <a:endParaRPr lang="es-MX" sz="1400" dirty="0">
                        <a:solidFill>
                          <a:schemeClr val="tx1"/>
                        </a:solidFill>
                      </a:endParaRPr>
                    </a:p>
                  </a:txBody>
                  <a:tcPr>
                    <a:solidFill>
                      <a:schemeClr val="bg1">
                        <a:lumMod val="75000"/>
                      </a:schemeClr>
                    </a:solidFill>
                  </a:tcPr>
                </a:tc>
              </a:tr>
              <a:tr h="296943">
                <a:tc>
                  <a:txBody>
                    <a:bodyPr/>
                    <a:lstStyle/>
                    <a:p>
                      <a:pPr algn="ctr"/>
                      <a:r>
                        <a:rPr lang="es-MX" sz="1400" smtClean="0">
                          <a:solidFill>
                            <a:schemeClr val="tx1"/>
                          </a:solidFill>
                        </a:rPr>
                        <a:t>Riesgos de suscripción</a:t>
                      </a:r>
                      <a:endParaRPr lang="es-MX" sz="1400" dirty="0">
                        <a:solidFill>
                          <a:schemeClr val="tx1"/>
                        </a:solidFill>
                      </a:endParaRPr>
                    </a:p>
                  </a:txBody>
                  <a:tcPr>
                    <a:solidFill>
                      <a:schemeClr val="bg1">
                        <a:lumMod val="95000"/>
                      </a:schemeClr>
                    </a:solidFill>
                  </a:tcPr>
                </a:tc>
                <a:tc>
                  <a:txBody>
                    <a:bodyPr/>
                    <a:lstStyle/>
                    <a:p>
                      <a:pPr algn="ctr"/>
                      <a:r>
                        <a:rPr lang="es-MX" sz="1400" smtClean="0">
                          <a:solidFill>
                            <a:schemeClr val="tx1"/>
                          </a:solidFill>
                        </a:rPr>
                        <a:t>Riesgos de suscripción</a:t>
                      </a: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Riesgos de suscripción</a:t>
                      </a:r>
                      <a:endParaRPr lang="es-MX" sz="1400" dirty="0">
                        <a:solidFill>
                          <a:schemeClr val="tx1"/>
                        </a:solidFill>
                      </a:endParaRPr>
                    </a:p>
                  </a:txBody>
                  <a:tcPr>
                    <a:solidFill>
                      <a:schemeClr val="bg1">
                        <a:lumMod val="95000"/>
                      </a:schemeClr>
                    </a:solidFill>
                  </a:tcPr>
                </a:tc>
              </a:tr>
              <a:tr h="296943">
                <a:tc>
                  <a:txBody>
                    <a:bodyPr/>
                    <a:lstStyle/>
                    <a:p>
                      <a:pPr algn="ct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Riesgos financieros</a:t>
                      </a: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Riesgos financieros</a:t>
                      </a:r>
                      <a:endParaRPr lang="es-MX" sz="1400" dirty="0">
                        <a:solidFill>
                          <a:schemeClr val="tx1"/>
                        </a:solidFill>
                      </a:endParaRPr>
                    </a:p>
                  </a:txBody>
                  <a:tcPr>
                    <a:solidFill>
                      <a:schemeClr val="bg1">
                        <a:lumMod val="75000"/>
                      </a:schemeClr>
                    </a:solidFill>
                  </a:tcPr>
                </a:tc>
              </a:tr>
              <a:tr h="296943">
                <a:tc>
                  <a:txBody>
                    <a:bodyPr/>
                    <a:lstStyle/>
                    <a:p>
                      <a:pPr algn="ct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Riesgos</a:t>
                      </a:r>
                      <a:r>
                        <a:rPr lang="es-MX" sz="1400" baseline="0" dirty="0" smtClean="0">
                          <a:solidFill>
                            <a:schemeClr val="tx1"/>
                          </a:solidFill>
                        </a:rPr>
                        <a:t> de descalce</a:t>
                      </a: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Riesgos</a:t>
                      </a:r>
                      <a:r>
                        <a:rPr lang="es-MX" sz="1400" baseline="0" dirty="0" smtClean="0">
                          <a:solidFill>
                            <a:schemeClr val="tx1"/>
                          </a:solidFill>
                        </a:rPr>
                        <a:t> de descalce</a:t>
                      </a:r>
                      <a:endParaRPr lang="es-MX" sz="1400" dirty="0">
                        <a:solidFill>
                          <a:schemeClr val="tx1"/>
                        </a:solidFill>
                      </a:endParaRPr>
                    </a:p>
                  </a:txBody>
                  <a:tcPr>
                    <a:solidFill>
                      <a:schemeClr val="bg1">
                        <a:lumMod val="95000"/>
                      </a:schemeClr>
                    </a:solidFill>
                  </a:tcPr>
                </a:tc>
              </a:tr>
              <a:tr h="296943">
                <a:tc>
                  <a:txBody>
                    <a:bodyPr/>
                    <a:lstStyle/>
                    <a:p>
                      <a:pPr algn="ct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Riesgo operativo</a:t>
                      </a: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Riesgo operativo</a:t>
                      </a:r>
                      <a:endParaRPr lang="es-MX" sz="1400" dirty="0">
                        <a:solidFill>
                          <a:schemeClr val="tx1"/>
                        </a:solidFill>
                      </a:endParaRPr>
                    </a:p>
                  </a:txBody>
                  <a:tcPr>
                    <a:solidFill>
                      <a:schemeClr val="bg1">
                        <a:lumMod val="75000"/>
                      </a:schemeClr>
                    </a:solidFill>
                  </a:tcPr>
                </a:tc>
              </a:tr>
              <a:tr h="503363">
                <a:tc>
                  <a:txBody>
                    <a:bodyPr/>
                    <a:lstStyle/>
                    <a:p>
                      <a:pPr algn="ct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Modelación,</a:t>
                      </a:r>
                      <a:r>
                        <a:rPr lang="es-MX" sz="1400" baseline="0" dirty="0" smtClean="0">
                          <a:solidFill>
                            <a:schemeClr val="tx1"/>
                          </a:solidFill>
                        </a:rPr>
                        <a:t> f</a:t>
                      </a:r>
                      <a:r>
                        <a:rPr lang="es-MX" sz="1400" dirty="0" smtClean="0">
                          <a:solidFill>
                            <a:schemeClr val="tx1"/>
                          </a:solidFill>
                        </a:rPr>
                        <a:t>actores basados</a:t>
                      </a:r>
                      <a:r>
                        <a:rPr lang="es-MX" sz="1400" baseline="0" dirty="0" smtClean="0">
                          <a:solidFill>
                            <a:schemeClr val="tx1"/>
                          </a:solidFill>
                        </a:rPr>
                        <a:t> en riesgos</a:t>
                      </a: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Modelación,</a:t>
                      </a:r>
                      <a:r>
                        <a:rPr lang="es-MX" sz="1400" baseline="0" dirty="0" smtClean="0">
                          <a:solidFill>
                            <a:schemeClr val="tx1"/>
                          </a:solidFill>
                        </a:rPr>
                        <a:t> procesos</a:t>
                      </a:r>
                      <a:r>
                        <a:rPr lang="es-MX" sz="1400" dirty="0" smtClean="0">
                          <a:solidFill>
                            <a:schemeClr val="tx1"/>
                          </a:solidFill>
                        </a:rPr>
                        <a:t> estocásticos</a:t>
                      </a:r>
                      <a:endParaRPr lang="es-MX" sz="1400" dirty="0">
                        <a:solidFill>
                          <a:schemeClr val="tx1"/>
                        </a:solidFill>
                      </a:endParaRPr>
                    </a:p>
                  </a:txBody>
                  <a:tcPr>
                    <a:solidFill>
                      <a:schemeClr val="accent6">
                        <a:lumMod val="60000"/>
                        <a:lumOff val="40000"/>
                      </a:schemeClr>
                    </a:solidFill>
                  </a:tcPr>
                </a:tc>
              </a:tr>
              <a:tr h="296943">
                <a:tc>
                  <a:txBody>
                    <a:bodyPr/>
                    <a:lstStyle/>
                    <a:p>
                      <a:pPr algn="ctr"/>
                      <a:endParaRPr lang="es-MX" sz="1400" dirty="0">
                        <a:solidFill>
                          <a:schemeClr val="tx1"/>
                        </a:solidFill>
                      </a:endParaRPr>
                    </a:p>
                  </a:txBody>
                  <a:tcPr>
                    <a:solidFill>
                      <a:schemeClr val="bg1">
                        <a:lumMod val="75000"/>
                      </a:schemeClr>
                    </a:solidFill>
                  </a:tcPr>
                </a:tc>
                <a:tc>
                  <a:txBody>
                    <a:bodyPr/>
                    <a:lstStyle/>
                    <a:p>
                      <a:pPr algn="ct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Dependencia entre riesgos</a:t>
                      </a:r>
                    </a:p>
                  </a:txBody>
                  <a:tcPr>
                    <a:solidFill>
                      <a:schemeClr val="accent6">
                        <a:lumMod val="60000"/>
                        <a:lumOff val="40000"/>
                      </a:schemeClr>
                    </a:solidFill>
                  </a:tcPr>
                </a:tc>
              </a:tr>
              <a:tr h="296943">
                <a:tc>
                  <a:txBody>
                    <a:bodyPr/>
                    <a:lstStyle/>
                    <a:p>
                      <a:pPr algn="ct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Var (97.5%)</a:t>
                      </a: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Var (99.5%)</a:t>
                      </a:r>
                      <a:endParaRPr lang="es-MX" sz="1400" dirty="0">
                        <a:solidFill>
                          <a:schemeClr val="tx1"/>
                        </a:solidFill>
                      </a:endParaRPr>
                    </a:p>
                  </a:txBody>
                  <a:tcPr>
                    <a:solidFill>
                      <a:schemeClr val="accent6">
                        <a:lumMod val="60000"/>
                        <a:lumOff val="40000"/>
                      </a:schemeClr>
                    </a:solidFill>
                  </a:tcPr>
                </a:tc>
              </a:tr>
              <a:tr h="296943">
                <a:tc>
                  <a:txBody>
                    <a:bodyPr/>
                    <a:lstStyle/>
                    <a:p>
                      <a:pPr algn="ct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Pruebas de estrés</a:t>
                      </a: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Pruebas de estrés</a:t>
                      </a:r>
                      <a:endParaRPr lang="es-MX" sz="1400" dirty="0">
                        <a:solidFill>
                          <a:schemeClr val="tx1"/>
                        </a:solidFill>
                      </a:endParaRPr>
                    </a:p>
                  </a:txBody>
                  <a:tcPr>
                    <a:solidFill>
                      <a:schemeClr val="accent6">
                        <a:lumMod val="60000"/>
                        <a:lumOff val="40000"/>
                      </a:schemeClr>
                    </a:solidFill>
                  </a:tcPr>
                </a:tc>
              </a:tr>
              <a:tr h="503363">
                <a:tc>
                  <a:txBody>
                    <a:bodyPr/>
                    <a:lstStyle/>
                    <a:p>
                      <a:pPr algn="ctr"/>
                      <a:r>
                        <a:rPr lang="es-MX" sz="1400" dirty="0" smtClean="0">
                          <a:solidFill>
                            <a:schemeClr val="tx1"/>
                          </a:solidFill>
                        </a:rPr>
                        <a:t>R.T., prima</a:t>
                      </a:r>
                      <a:r>
                        <a:rPr lang="es-MX" sz="1400" baseline="0" dirty="0" smtClean="0">
                          <a:solidFill>
                            <a:schemeClr val="tx1"/>
                          </a:solidFill>
                        </a:rPr>
                        <a:t> no devengada</a:t>
                      </a: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R.T. métodos de suficiencia</a:t>
                      </a: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R.T., mejor estimador y margen de riesgo</a:t>
                      </a:r>
                      <a:endParaRPr lang="es-MX" sz="1400" dirty="0">
                        <a:solidFill>
                          <a:schemeClr val="tx1"/>
                        </a:solidFill>
                      </a:endParaRPr>
                    </a:p>
                  </a:txBody>
                  <a:tcPr>
                    <a:solidFill>
                      <a:schemeClr val="accent6">
                        <a:lumMod val="60000"/>
                        <a:lumOff val="40000"/>
                      </a:schemeClr>
                    </a:solidFill>
                  </a:tcPr>
                </a:tc>
              </a:tr>
              <a:tr h="296943">
                <a:tc>
                  <a:txBody>
                    <a:bodyPr/>
                    <a:lstStyle/>
                    <a:p>
                      <a:pPr algn="ctr"/>
                      <a:r>
                        <a:rPr lang="es-MX" sz="1400" dirty="0" smtClean="0">
                          <a:solidFill>
                            <a:schemeClr val="tx1"/>
                          </a:solidFill>
                        </a:rPr>
                        <a:t>Inversiones, límites cuantitativos</a:t>
                      </a: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Inversiones, límites cuantitativos</a:t>
                      </a: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Inversiones, política de inversión</a:t>
                      </a:r>
                      <a:endParaRPr lang="es-MX" sz="1400" dirty="0">
                        <a:solidFill>
                          <a:schemeClr val="tx1"/>
                        </a:solidFill>
                      </a:endParaRPr>
                    </a:p>
                  </a:txBody>
                  <a:tcPr>
                    <a:solidFill>
                      <a:schemeClr val="accent6">
                        <a:lumMod val="60000"/>
                        <a:lumOff val="40000"/>
                      </a:schemeClr>
                    </a:solidFill>
                  </a:tcPr>
                </a:tc>
              </a:tr>
              <a:tr h="503363">
                <a:tc>
                  <a:txBody>
                    <a:bodyPr/>
                    <a:lstStyle/>
                    <a:p>
                      <a:pPr algn="ct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Reaseguro,</a:t>
                      </a:r>
                      <a:r>
                        <a:rPr lang="es-MX" sz="1400" baseline="0" dirty="0" smtClean="0">
                          <a:solidFill>
                            <a:schemeClr val="tx1"/>
                          </a:solidFill>
                        </a:rPr>
                        <a:t> m</a:t>
                      </a:r>
                      <a:r>
                        <a:rPr lang="es-MX" sz="1400" dirty="0" smtClean="0">
                          <a:solidFill>
                            <a:schemeClr val="tx1"/>
                          </a:solidFill>
                        </a:rPr>
                        <a:t>edición</a:t>
                      </a:r>
                      <a:r>
                        <a:rPr lang="es-MX" sz="1400" baseline="0" dirty="0" smtClean="0">
                          <a:solidFill>
                            <a:schemeClr val="tx1"/>
                          </a:solidFill>
                        </a:rPr>
                        <a:t> de riesgo de crédito</a:t>
                      </a: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Reaseguro,</a:t>
                      </a:r>
                      <a:r>
                        <a:rPr lang="es-MX" sz="1400" baseline="0" dirty="0" smtClean="0">
                          <a:solidFill>
                            <a:schemeClr val="tx1"/>
                          </a:solidFill>
                        </a:rPr>
                        <a:t> m</a:t>
                      </a:r>
                      <a:r>
                        <a:rPr lang="es-MX" sz="1400" dirty="0" smtClean="0">
                          <a:solidFill>
                            <a:schemeClr val="tx1"/>
                          </a:solidFill>
                        </a:rPr>
                        <a:t>edición</a:t>
                      </a:r>
                      <a:r>
                        <a:rPr lang="es-MX" sz="1400" baseline="0" dirty="0" smtClean="0">
                          <a:solidFill>
                            <a:schemeClr val="tx1"/>
                          </a:solidFill>
                        </a:rPr>
                        <a:t> de riesgo de crédito</a:t>
                      </a:r>
                      <a:endParaRPr lang="es-MX" sz="1400" dirty="0">
                        <a:solidFill>
                          <a:schemeClr val="tx1"/>
                        </a:solidFill>
                      </a:endParaRPr>
                    </a:p>
                  </a:txBody>
                  <a:tcPr>
                    <a:solidFill>
                      <a:schemeClr val="bg1">
                        <a:lumMod val="95000"/>
                      </a:schemeClr>
                    </a:solidFill>
                  </a:tcPr>
                </a:tc>
              </a:tr>
              <a:tr h="296943">
                <a:tc>
                  <a:txBody>
                    <a:bodyPr/>
                    <a:lstStyle/>
                    <a:p>
                      <a:pPr algn="ct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Gobierno corporativo</a:t>
                      </a:r>
                      <a:endParaRPr lang="es-MX" sz="1400" dirty="0">
                        <a:solidFill>
                          <a:schemeClr val="tx1"/>
                        </a:solidFill>
                      </a:endParaRPr>
                    </a:p>
                  </a:txBody>
                  <a:tcPr>
                    <a:solidFill>
                      <a:schemeClr val="bg1">
                        <a:lumMod val="75000"/>
                      </a:schemeClr>
                    </a:solidFill>
                  </a:tcPr>
                </a:tc>
                <a:tc>
                  <a:txBody>
                    <a:bodyPr/>
                    <a:lstStyle/>
                    <a:p>
                      <a:pPr algn="ctr"/>
                      <a:r>
                        <a:rPr lang="es-MX" sz="1400" dirty="0" smtClean="0">
                          <a:solidFill>
                            <a:schemeClr val="tx1"/>
                          </a:solidFill>
                        </a:rPr>
                        <a:t>Gobierno corporativo</a:t>
                      </a:r>
                      <a:endParaRPr lang="es-MX" sz="1400" dirty="0">
                        <a:solidFill>
                          <a:schemeClr val="tx1"/>
                        </a:solidFill>
                      </a:endParaRPr>
                    </a:p>
                  </a:txBody>
                  <a:tcPr>
                    <a:solidFill>
                      <a:schemeClr val="bg1">
                        <a:lumMod val="75000"/>
                      </a:schemeClr>
                    </a:solidFill>
                  </a:tcPr>
                </a:tc>
              </a:tr>
              <a:tr h="296096">
                <a:tc>
                  <a:txBody>
                    <a:bodyPr/>
                    <a:lstStyle/>
                    <a:p>
                      <a:pPr algn="ct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Revelación de información</a:t>
                      </a:r>
                      <a:endParaRPr lang="es-MX" sz="1400" dirty="0">
                        <a:solidFill>
                          <a:schemeClr val="tx1"/>
                        </a:solidFill>
                      </a:endParaRPr>
                    </a:p>
                  </a:txBody>
                  <a:tcPr>
                    <a:solidFill>
                      <a:schemeClr val="bg1">
                        <a:lumMod val="95000"/>
                      </a:schemeClr>
                    </a:solidFill>
                  </a:tcPr>
                </a:tc>
                <a:tc>
                  <a:txBody>
                    <a:bodyPr/>
                    <a:lstStyle/>
                    <a:p>
                      <a:pPr algn="ctr"/>
                      <a:r>
                        <a:rPr lang="es-MX" sz="1400" dirty="0" smtClean="0">
                          <a:solidFill>
                            <a:schemeClr val="tx1"/>
                          </a:solidFill>
                        </a:rPr>
                        <a:t>Revelación de información</a:t>
                      </a:r>
                      <a:endParaRPr lang="es-MX" sz="1400" dirty="0">
                        <a:solidFill>
                          <a:schemeClr val="tx1"/>
                        </a:solidFill>
                      </a:endParaRPr>
                    </a:p>
                  </a:txBody>
                  <a:tcPr>
                    <a:solidFill>
                      <a:schemeClr val="bg1">
                        <a:lumMod val="95000"/>
                      </a:schemeClr>
                    </a:solidFill>
                  </a:tcPr>
                </a:tc>
              </a:tr>
            </a:tbl>
          </a:graphicData>
        </a:graphic>
      </p:graphicFrame>
      <p:sp>
        <p:nvSpPr>
          <p:cNvPr id="4" name="CuadroTexto 3"/>
          <p:cNvSpPr txBox="1"/>
          <p:nvPr/>
        </p:nvSpPr>
        <p:spPr>
          <a:xfrm>
            <a:off x="0" y="0"/>
            <a:ext cx="9144000" cy="369332"/>
          </a:xfrm>
          <a:prstGeom prst="rect">
            <a:avLst/>
          </a:prstGeom>
          <a:noFill/>
        </p:spPr>
        <p:txBody>
          <a:bodyPr wrap="square" rtlCol="0">
            <a:spAutoFit/>
          </a:bodyPr>
          <a:lstStyle/>
          <a:p>
            <a:r>
              <a:rPr lang="es-MX" dirty="0">
                <a:solidFill>
                  <a:schemeClr val="bg1"/>
                </a:solidFill>
              </a:rPr>
              <a:t>Evolución de la supervisión</a:t>
            </a:r>
          </a:p>
        </p:txBody>
      </p:sp>
    </p:spTree>
    <p:extLst>
      <p:ext uri="{BB962C8B-B14F-4D97-AF65-F5344CB8AC3E}">
        <p14:creationId xmlns:p14="http://schemas.microsoft.com/office/powerpoint/2010/main" val="52536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Tabla"/>
          <p:cNvGraphicFramePr>
            <a:graphicFrameLocks noGrp="1"/>
          </p:cNvGraphicFramePr>
          <p:nvPr>
            <p:extLst>
              <p:ext uri="{D42A27DB-BD31-4B8C-83A1-F6EECF244321}">
                <p14:modId xmlns:p14="http://schemas.microsoft.com/office/powerpoint/2010/main" val="3375921309"/>
              </p:ext>
            </p:extLst>
          </p:nvPr>
        </p:nvGraphicFramePr>
        <p:xfrm>
          <a:off x="510334" y="1426663"/>
          <a:ext cx="8328865" cy="3870960"/>
        </p:xfrm>
        <a:graphic>
          <a:graphicData uri="http://schemas.openxmlformats.org/drawingml/2006/table">
            <a:tbl>
              <a:tblPr firstRow="1" bandRow="1">
                <a:tableStyleId>{5C22544A-7EE6-4342-B048-85BDC9FD1C3A}</a:tableStyleId>
              </a:tblPr>
              <a:tblGrid>
                <a:gridCol w="4346825"/>
                <a:gridCol w="3982040"/>
              </a:tblGrid>
              <a:tr h="370840">
                <a:tc>
                  <a:txBody>
                    <a:bodyPr/>
                    <a:lstStyle/>
                    <a:p>
                      <a:pPr algn="ctr"/>
                      <a:endParaRPr lang="es-MX" sz="2000" dirty="0" smtClean="0">
                        <a:latin typeface="+mn-lt"/>
                      </a:endParaRPr>
                    </a:p>
                    <a:p>
                      <a:pPr marL="0" indent="0" algn="ctr">
                        <a:buFont typeface="Arial"/>
                        <a:buNone/>
                      </a:pPr>
                      <a:r>
                        <a:rPr lang="es-MX" sz="2000" dirty="0" smtClean="0">
                          <a:latin typeface="+mn-lt"/>
                        </a:rPr>
                        <a:t>1990</a:t>
                      </a:r>
                    </a:p>
                    <a:p>
                      <a:pPr algn="ctr"/>
                      <a:r>
                        <a:rPr lang="es-MX" sz="2000" dirty="0" smtClean="0">
                          <a:latin typeface="+mn-lt"/>
                        </a:rPr>
                        <a:t>Solvencia I</a:t>
                      </a:r>
                    </a:p>
                    <a:p>
                      <a:endParaRPr lang="es-MX" sz="2000" dirty="0">
                        <a:latin typeface="+mn-lt"/>
                      </a:endParaRPr>
                    </a:p>
                  </a:txBody>
                  <a:tcPr>
                    <a:solidFill>
                      <a:schemeClr val="tx2">
                        <a:lumMod val="75000"/>
                        <a:alpha val="77000"/>
                      </a:schemeClr>
                    </a:solidFill>
                  </a:tcPr>
                </a:tc>
                <a:tc>
                  <a:txBody>
                    <a:bodyPr/>
                    <a:lstStyle/>
                    <a:p>
                      <a:endParaRPr lang="es-MX" sz="2000" dirty="0" smtClean="0">
                        <a:latin typeface="+mn-lt"/>
                      </a:endParaRPr>
                    </a:p>
                    <a:p>
                      <a:pPr algn="ctr"/>
                      <a:r>
                        <a:rPr lang="es-MX" sz="2000" dirty="0" smtClean="0">
                          <a:latin typeface="+mn-lt"/>
                        </a:rPr>
                        <a:t>2015</a:t>
                      </a:r>
                    </a:p>
                    <a:p>
                      <a:pPr algn="ctr"/>
                      <a:r>
                        <a:rPr lang="es-MX" sz="2000" dirty="0" smtClean="0">
                          <a:latin typeface="+mn-lt"/>
                        </a:rPr>
                        <a:t>Solvencia II</a:t>
                      </a:r>
                    </a:p>
                    <a:p>
                      <a:endParaRPr lang="es-MX" sz="2000" dirty="0">
                        <a:latin typeface="+mn-lt"/>
                      </a:endParaRPr>
                    </a:p>
                  </a:txBody>
                  <a:tcPr>
                    <a:solidFill>
                      <a:srgbClr val="C00000">
                        <a:alpha val="74000"/>
                      </a:srgbClr>
                    </a:solidFill>
                  </a:tcPr>
                </a:tc>
              </a:tr>
              <a:tr h="370840">
                <a:tc>
                  <a:txBody>
                    <a:bodyPr/>
                    <a:lstStyle/>
                    <a:p>
                      <a:pPr marL="0" indent="0" algn="just">
                        <a:buNone/>
                      </a:pPr>
                      <a:endParaRPr lang="es-MX" sz="1800" dirty="0" smtClean="0">
                        <a:solidFill>
                          <a:schemeClr val="accent6">
                            <a:lumMod val="50000"/>
                          </a:schemeClr>
                        </a:solidFill>
                        <a:latin typeface="+mn-lt"/>
                      </a:endParaRPr>
                    </a:p>
                    <a:p>
                      <a:pPr marL="271463" indent="0" algn="just">
                        <a:buNone/>
                        <a:tabLst/>
                      </a:pPr>
                      <a:r>
                        <a:rPr lang="es-MX" sz="1800" dirty="0" smtClean="0">
                          <a:solidFill>
                            <a:srgbClr val="000000"/>
                          </a:solidFill>
                          <a:latin typeface="+mn-lt"/>
                        </a:rPr>
                        <a:t>En 1990,</a:t>
                      </a:r>
                      <a:r>
                        <a:rPr lang="es-MX" sz="1800" baseline="0" dirty="0" smtClean="0">
                          <a:solidFill>
                            <a:srgbClr val="000000"/>
                          </a:solidFill>
                          <a:latin typeface="+mn-lt"/>
                        </a:rPr>
                        <a:t> la Comisión Nacional de Seguros y Fianzas puso en operación el primer régimen técnico de solvencia para las instituciones aseguradoras, basado en el entonces recientemente establecido esquema de la Unión Europea denominado “Margen de Solvencia” conocido hoy como</a:t>
                      </a:r>
                      <a:r>
                        <a:rPr lang="es-MX" sz="1800" baseline="0" dirty="0" smtClean="0">
                          <a:solidFill>
                            <a:schemeClr val="bg1">
                              <a:lumMod val="50000"/>
                            </a:schemeClr>
                          </a:solidFill>
                          <a:latin typeface="+mn-lt"/>
                        </a:rPr>
                        <a:t> </a:t>
                      </a:r>
                      <a:r>
                        <a:rPr lang="es-MX" sz="1800" b="1" u="sng" baseline="0" dirty="0" smtClean="0">
                          <a:solidFill>
                            <a:srgbClr val="A3510D"/>
                          </a:solidFill>
                          <a:latin typeface="+mn-lt"/>
                        </a:rPr>
                        <a:t>Solvencia I</a:t>
                      </a:r>
                      <a:r>
                        <a:rPr lang="es-MX" sz="1800" baseline="0" dirty="0" smtClean="0">
                          <a:solidFill>
                            <a:srgbClr val="0070C0"/>
                          </a:solidFill>
                          <a:latin typeface="+mn-lt"/>
                        </a:rPr>
                        <a:t>.</a:t>
                      </a:r>
                      <a:endParaRPr lang="es-MX" sz="1800" dirty="0">
                        <a:solidFill>
                          <a:srgbClr val="0070C0"/>
                        </a:solidFill>
                        <a:latin typeface="+mn-lt"/>
                      </a:endParaRPr>
                    </a:p>
                  </a:txBody>
                  <a:tcPr>
                    <a:solidFill>
                      <a:schemeClr val="bg1"/>
                    </a:solidFill>
                  </a:tcPr>
                </a:tc>
                <a:tc>
                  <a:txBody>
                    <a:bodyPr/>
                    <a:lstStyle/>
                    <a:p>
                      <a:pPr algn="just"/>
                      <a:r>
                        <a:rPr lang="es-MX" sz="1800" baseline="0" dirty="0" smtClean="0">
                          <a:latin typeface="+mn-lt"/>
                        </a:rPr>
                        <a:t>  </a:t>
                      </a:r>
                    </a:p>
                    <a:p>
                      <a:pPr marL="177800" indent="0" algn="just"/>
                      <a:r>
                        <a:rPr lang="es-MX" sz="1800" baseline="0" dirty="0" smtClean="0">
                          <a:solidFill>
                            <a:srgbClr val="000000"/>
                          </a:solidFill>
                          <a:latin typeface="+mn-lt"/>
                        </a:rPr>
                        <a:t>El 5 de junio de 2015, tras la entrada en vigor de la nueva Ley de  Instituciones de Seguros y Fianzas, la Comisión Europea hizo el anuncio de que México fue incluido en el  primer grupo de 7 países con regímenes regulatorios equivalentes  con</a:t>
                      </a:r>
                      <a:r>
                        <a:rPr lang="es-MX" sz="1800" baseline="0" dirty="0" smtClean="0">
                          <a:solidFill>
                            <a:schemeClr val="accent6">
                              <a:lumMod val="50000"/>
                            </a:schemeClr>
                          </a:solidFill>
                          <a:latin typeface="+mn-lt"/>
                        </a:rPr>
                        <a:t> </a:t>
                      </a:r>
                      <a:r>
                        <a:rPr lang="es-MX" sz="1800" b="1" u="sng" kern="1200" baseline="0" dirty="0" smtClean="0">
                          <a:solidFill>
                            <a:srgbClr val="A3510D"/>
                          </a:solidFill>
                          <a:latin typeface="+mn-lt"/>
                          <a:ea typeface="+mn-ea"/>
                          <a:cs typeface="+mn-cs"/>
                        </a:rPr>
                        <a:t>Solvencia II.</a:t>
                      </a:r>
                      <a:endParaRPr lang="es-MX" sz="1800" b="1" u="sng" kern="1200" baseline="0" dirty="0">
                        <a:solidFill>
                          <a:srgbClr val="A3510D"/>
                        </a:solidFill>
                        <a:latin typeface="+mn-lt"/>
                        <a:ea typeface="+mn-ea"/>
                        <a:cs typeface="+mn-cs"/>
                      </a:endParaRPr>
                    </a:p>
                  </a:txBody>
                  <a:tcPr>
                    <a:solidFill>
                      <a:schemeClr val="bg1"/>
                    </a:solidFill>
                  </a:tcPr>
                </a:tc>
              </a:tr>
            </a:tbl>
          </a:graphicData>
        </a:graphic>
      </p:graphicFrame>
      <p:sp>
        <p:nvSpPr>
          <p:cNvPr id="4" name="CuadroTexto 3"/>
          <p:cNvSpPr txBox="1"/>
          <p:nvPr/>
        </p:nvSpPr>
        <p:spPr>
          <a:xfrm>
            <a:off x="0" y="0"/>
            <a:ext cx="9144000" cy="369332"/>
          </a:xfrm>
          <a:prstGeom prst="rect">
            <a:avLst/>
          </a:prstGeom>
          <a:noFill/>
        </p:spPr>
        <p:txBody>
          <a:bodyPr wrap="square" rtlCol="0">
            <a:spAutoFit/>
          </a:bodyPr>
          <a:lstStyle>
            <a:defPPr>
              <a:defRPr lang="es-MX"/>
            </a:defPPr>
            <a:lvl1pPr>
              <a:defRPr>
                <a:solidFill>
                  <a:schemeClr val="bg1"/>
                </a:solidFill>
              </a:defRPr>
            </a:lvl1pPr>
          </a:lstStyle>
          <a:p>
            <a:r>
              <a:rPr lang="es-MX" dirty="0"/>
              <a:t>Evolución de la supervisión</a:t>
            </a:r>
          </a:p>
        </p:txBody>
      </p:sp>
    </p:spTree>
    <p:extLst>
      <p:ext uri="{BB962C8B-B14F-4D97-AF65-F5344CB8AC3E}">
        <p14:creationId xmlns:p14="http://schemas.microsoft.com/office/powerpoint/2010/main" val="652706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755410" y="2654898"/>
            <a:ext cx="5253624" cy="3159915"/>
            <a:chOff x="2122984" y="1842542"/>
            <a:chExt cx="6674887" cy="4057352"/>
          </a:xfrm>
          <a:solidFill>
            <a:schemeClr val="tx1"/>
          </a:solidFill>
        </p:grpSpPr>
        <p:sp>
          <p:nvSpPr>
            <p:cNvPr id="5" name="Rectangle 4"/>
            <p:cNvSpPr>
              <a:spLocks noChangeArrowheads="1"/>
            </p:cNvSpPr>
            <p:nvPr/>
          </p:nvSpPr>
          <p:spPr bwMode="auto">
            <a:xfrm>
              <a:off x="2122984" y="2958505"/>
              <a:ext cx="6674887" cy="293687"/>
            </a:xfrm>
            <a:prstGeom prst="rect">
              <a:avLst/>
            </a:prstGeom>
            <a:solidFill>
              <a:srgbClr val="940225"/>
            </a:solidFill>
            <a:ln>
              <a:headEnd/>
              <a:tailEnd/>
            </a:ln>
          </p:spPr>
          <p:style>
            <a:lnRef idx="0">
              <a:schemeClr val="dk1"/>
            </a:lnRef>
            <a:fillRef idx="3">
              <a:schemeClr val="dk1"/>
            </a:fillRef>
            <a:effectRef idx="3">
              <a:schemeClr val="dk1"/>
            </a:effectRef>
            <a:fontRef idx="minor">
              <a:schemeClr val="lt1"/>
            </a:fontRef>
          </p:style>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none" spc="0" normalizeH="0" baseline="0" noProof="0" dirty="0" smtClean="0">
                  <a:ln>
                    <a:noFill/>
                  </a:ln>
                  <a:solidFill>
                    <a:prstClr val="white"/>
                  </a:solidFill>
                  <a:effectLst/>
                  <a:uLnTx/>
                  <a:uFillTx/>
                  <a:latin typeface="+mn-lt"/>
                  <a:ea typeface="Verdana" panose="020B0604030504040204" pitchFamily="34" charset="0"/>
                  <a:cs typeface="Verdana" panose="020B0604030504040204" pitchFamily="34" charset="0"/>
                </a:rPr>
                <a:t>De suscripción</a:t>
              </a:r>
            </a:p>
          </p:txBody>
        </p:sp>
        <p:sp>
          <p:nvSpPr>
            <p:cNvPr id="6" name="Rectangle 5"/>
            <p:cNvSpPr>
              <a:spLocks noChangeArrowheads="1"/>
            </p:cNvSpPr>
            <p:nvPr/>
          </p:nvSpPr>
          <p:spPr bwMode="auto">
            <a:xfrm>
              <a:off x="2122984" y="3355380"/>
              <a:ext cx="6674887" cy="293687"/>
            </a:xfrm>
            <a:prstGeom prst="rect">
              <a:avLst/>
            </a:prstGeom>
            <a:solidFill>
              <a:srgbClr val="940225"/>
            </a:solidFill>
            <a:ln>
              <a:headEnd/>
              <a:tailEnd/>
            </a:ln>
          </p:spPr>
          <p:style>
            <a:lnRef idx="0">
              <a:schemeClr val="dk1"/>
            </a:lnRef>
            <a:fillRef idx="3">
              <a:schemeClr val="dk1"/>
            </a:fillRef>
            <a:effectRef idx="3">
              <a:schemeClr val="dk1"/>
            </a:effectRef>
            <a:fontRef idx="minor">
              <a:schemeClr val="lt1"/>
            </a:fontRef>
          </p:style>
          <p:txBody>
            <a:bodyPr wrap="none" anchor="ctr"/>
            <a:lstStyle/>
            <a:p>
              <a:pPr defTabSz="914400"/>
              <a:r>
                <a:rPr lang="es-ES" sz="1050" kern="0" dirty="0">
                  <a:solidFill>
                    <a:prstClr val="white"/>
                  </a:solidFill>
                  <a:ea typeface="Verdana" panose="020B0604030504040204" pitchFamily="34" charset="0"/>
                  <a:cs typeface="Verdana" panose="020B0604030504040204" pitchFamily="34" charset="0"/>
                </a:rPr>
                <a:t>De mercado</a:t>
              </a:r>
            </a:p>
          </p:txBody>
        </p:sp>
        <p:sp>
          <p:nvSpPr>
            <p:cNvPr id="7" name="Rectangle 6"/>
            <p:cNvSpPr>
              <a:spLocks noChangeArrowheads="1"/>
            </p:cNvSpPr>
            <p:nvPr/>
          </p:nvSpPr>
          <p:spPr bwMode="auto">
            <a:xfrm>
              <a:off x="2122984" y="3749080"/>
              <a:ext cx="6674887" cy="293687"/>
            </a:xfrm>
            <a:prstGeom prst="rect">
              <a:avLst/>
            </a:prstGeom>
            <a:solidFill>
              <a:srgbClr val="940225"/>
            </a:solidFill>
            <a:ln>
              <a:headEnd/>
              <a:tailEnd/>
            </a:ln>
          </p:spPr>
          <p:style>
            <a:lnRef idx="0">
              <a:schemeClr val="dk1"/>
            </a:lnRef>
            <a:fillRef idx="3">
              <a:schemeClr val="dk1"/>
            </a:fillRef>
            <a:effectRef idx="3">
              <a:schemeClr val="dk1"/>
            </a:effectRef>
            <a:fontRef idx="minor">
              <a:schemeClr val="lt1"/>
            </a:fontRef>
          </p:style>
          <p:txBody>
            <a:bodyPr wrap="none" anchor="ctr"/>
            <a:lstStyle/>
            <a:p>
              <a:pPr defTabSz="914400"/>
              <a:r>
                <a:rPr lang="es-ES" altLang="es-MX" sz="1050" kern="0" dirty="0">
                  <a:solidFill>
                    <a:prstClr val="white"/>
                  </a:solidFill>
                  <a:ea typeface="Verdana" panose="020B0604030504040204" pitchFamily="34" charset="0"/>
                  <a:cs typeface="Verdana" panose="020B0604030504040204" pitchFamily="34" charset="0"/>
                </a:rPr>
                <a:t>De crédito</a:t>
              </a:r>
            </a:p>
          </p:txBody>
        </p:sp>
        <p:sp>
          <p:nvSpPr>
            <p:cNvPr id="8" name="Rectangle 7"/>
            <p:cNvSpPr>
              <a:spLocks noChangeArrowheads="1"/>
            </p:cNvSpPr>
            <p:nvPr/>
          </p:nvSpPr>
          <p:spPr bwMode="auto">
            <a:xfrm>
              <a:off x="2122984" y="4145955"/>
              <a:ext cx="6674887" cy="293687"/>
            </a:xfrm>
            <a:prstGeom prst="rect">
              <a:avLst/>
            </a:prstGeom>
            <a:solidFill>
              <a:srgbClr val="940225"/>
            </a:solidFill>
            <a:ln>
              <a:headEnd/>
              <a:tailEnd/>
            </a:ln>
          </p:spPr>
          <p:style>
            <a:lnRef idx="0">
              <a:schemeClr val="dk1"/>
            </a:lnRef>
            <a:fillRef idx="3">
              <a:schemeClr val="dk1"/>
            </a:fillRef>
            <a:effectRef idx="3">
              <a:schemeClr val="dk1"/>
            </a:effectRef>
            <a:fontRef idx="minor">
              <a:schemeClr val="lt1"/>
            </a:fontRef>
          </p:style>
          <p:txBody>
            <a:bodyPr wrap="none" anchor="ctr"/>
            <a:lstStyle/>
            <a:p>
              <a:pPr defTabSz="914400"/>
              <a:r>
                <a:rPr lang="es-ES" sz="1050" kern="0" dirty="0">
                  <a:solidFill>
                    <a:prstClr val="white"/>
                  </a:solidFill>
                  <a:ea typeface="Verdana" panose="020B0604030504040204" pitchFamily="34" charset="0"/>
                  <a:cs typeface="Verdana" panose="020B0604030504040204" pitchFamily="34" charset="0"/>
                </a:rPr>
                <a:t>De liquidez</a:t>
              </a:r>
            </a:p>
          </p:txBody>
        </p:sp>
        <p:sp>
          <p:nvSpPr>
            <p:cNvPr id="9" name="Rectangle 8"/>
            <p:cNvSpPr>
              <a:spLocks noChangeArrowheads="1"/>
            </p:cNvSpPr>
            <p:nvPr/>
          </p:nvSpPr>
          <p:spPr bwMode="auto">
            <a:xfrm>
              <a:off x="2122984" y="4541242"/>
              <a:ext cx="6674887" cy="293688"/>
            </a:xfrm>
            <a:prstGeom prst="rect">
              <a:avLst/>
            </a:prstGeom>
            <a:solidFill>
              <a:srgbClr val="940225"/>
            </a:solidFill>
            <a:ln>
              <a:headEnd/>
              <a:tailEnd/>
            </a:ln>
          </p:spPr>
          <p:style>
            <a:lnRef idx="0">
              <a:schemeClr val="dk1"/>
            </a:lnRef>
            <a:fillRef idx="3">
              <a:schemeClr val="dk1"/>
            </a:fillRef>
            <a:effectRef idx="3">
              <a:schemeClr val="dk1"/>
            </a:effectRef>
            <a:fontRef idx="minor">
              <a:schemeClr val="lt1"/>
            </a:fontRef>
          </p:style>
          <p:txBody>
            <a:bodyPr wrap="none" anchor="ctr"/>
            <a:lstStyle/>
            <a:p>
              <a:pPr defTabSz="914400"/>
              <a:r>
                <a:rPr lang="es-ES" altLang="es-MX" sz="1050" kern="0" dirty="0">
                  <a:solidFill>
                    <a:prstClr val="white"/>
                  </a:solidFill>
                  <a:ea typeface="Verdana" panose="020B0604030504040204" pitchFamily="34" charset="0"/>
                  <a:cs typeface="Verdana" panose="020B0604030504040204" pitchFamily="34" charset="0"/>
                </a:rPr>
                <a:t>De concentración</a:t>
              </a:r>
            </a:p>
          </p:txBody>
        </p:sp>
        <p:sp>
          <p:nvSpPr>
            <p:cNvPr id="10" name="Rectangle 10"/>
            <p:cNvSpPr>
              <a:spLocks noChangeArrowheads="1"/>
            </p:cNvSpPr>
            <p:nvPr/>
          </p:nvSpPr>
          <p:spPr bwMode="auto">
            <a:xfrm>
              <a:off x="2122984" y="4950817"/>
              <a:ext cx="6674887" cy="293688"/>
            </a:xfrm>
            <a:prstGeom prst="rect">
              <a:avLst/>
            </a:prstGeom>
            <a:solidFill>
              <a:srgbClr val="940225"/>
            </a:solidFill>
            <a:ln>
              <a:headEnd/>
              <a:tailEnd/>
            </a:ln>
          </p:spPr>
          <p:style>
            <a:lnRef idx="0">
              <a:schemeClr val="dk1"/>
            </a:lnRef>
            <a:fillRef idx="3">
              <a:schemeClr val="dk1"/>
            </a:fillRef>
            <a:effectRef idx="3">
              <a:schemeClr val="dk1"/>
            </a:effectRef>
            <a:fontRef idx="minor">
              <a:schemeClr val="lt1"/>
            </a:fontRef>
          </p:style>
          <p:txBody>
            <a:bodyPr wrap="none" anchor="ctr"/>
            <a:lstStyle/>
            <a:p>
              <a:pPr defTabSz="914400"/>
              <a:r>
                <a:rPr lang="es-ES" sz="1050" kern="0" dirty="0">
                  <a:solidFill>
                    <a:prstClr val="white"/>
                  </a:solidFill>
                  <a:ea typeface="Verdana" panose="020B0604030504040204" pitchFamily="34" charset="0"/>
                  <a:cs typeface="Verdana" panose="020B0604030504040204" pitchFamily="34" charset="0"/>
                </a:rPr>
                <a:t>Operativo</a:t>
              </a:r>
            </a:p>
          </p:txBody>
        </p:sp>
        <p:sp>
          <p:nvSpPr>
            <p:cNvPr id="11" name="AutoShape 12"/>
            <p:cNvSpPr>
              <a:spLocks noChangeArrowheads="1"/>
            </p:cNvSpPr>
            <p:nvPr/>
          </p:nvSpPr>
          <p:spPr bwMode="auto">
            <a:xfrm>
              <a:off x="3794894" y="1842542"/>
              <a:ext cx="4836116" cy="555625"/>
            </a:xfrm>
            <a:prstGeom prst="triangle">
              <a:avLst>
                <a:gd name="adj" fmla="val 50000"/>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small" spc="0" normalizeH="0" baseline="0" noProof="0" dirty="0" smtClean="0">
                  <a:ln>
                    <a:noFill/>
                  </a:ln>
                  <a:solidFill>
                    <a:prstClr val="white"/>
                  </a:solidFill>
                  <a:effectLst/>
                  <a:uLnTx/>
                  <a:uFillTx/>
                  <a:latin typeface="+mn-lt"/>
                </a:rPr>
                <a:t>Solvencia II</a:t>
              </a:r>
              <a:endParaRPr kumimoji="0" lang="es-ES" altLang="es-MX" sz="1200" b="0" i="0" u="none" strike="noStrike" kern="0" cap="small" spc="0" normalizeH="0" baseline="0" noProof="0" dirty="0">
                <a:ln>
                  <a:noFill/>
                </a:ln>
                <a:solidFill>
                  <a:prstClr val="white"/>
                </a:solidFill>
                <a:effectLst/>
                <a:uLnTx/>
                <a:uFillTx/>
                <a:latin typeface="+mn-lt"/>
              </a:endParaRPr>
            </a:p>
          </p:txBody>
        </p:sp>
        <p:grpSp>
          <p:nvGrpSpPr>
            <p:cNvPr id="12" name="13 Grupo"/>
            <p:cNvGrpSpPr/>
            <p:nvPr/>
          </p:nvGrpSpPr>
          <p:grpSpPr>
            <a:xfrm>
              <a:off x="5423223" y="2479080"/>
              <a:ext cx="1581150" cy="3420814"/>
              <a:chOff x="4487863" y="2645817"/>
              <a:chExt cx="1581150" cy="3420814"/>
            </a:xfrm>
            <a:grpFill/>
          </p:grpSpPr>
          <p:sp>
            <p:nvSpPr>
              <p:cNvPr id="23" name="Rectangle 19"/>
              <p:cNvSpPr>
                <a:spLocks noChangeArrowheads="1"/>
              </p:cNvSpPr>
              <p:nvPr/>
            </p:nvSpPr>
            <p:spPr bwMode="auto">
              <a:xfrm>
                <a:off x="4487863" y="5733256"/>
                <a:ext cx="1581150" cy="333375"/>
              </a:xfrm>
              <a:prstGeom prst="rect">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altLang="es-MX" sz="1100" b="0" i="0" u="none" strike="noStrike" kern="0" cap="none" spc="0" normalizeH="0" baseline="0" noProof="0" dirty="0">
                    <a:ln>
                      <a:noFill/>
                    </a:ln>
                    <a:solidFill>
                      <a:srgbClr val="DDDDDD"/>
                    </a:solidFill>
                    <a:effectLst/>
                    <a:uLnTx/>
                    <a:uFillTx/>
                    <a:latin typeface="+mn-lt"/>
                  </a:rPr>
                  <a:t>Control</a:t>
                </a:r>
              </a:p>
            </p:txBody>
          </p:sp>
          <p:sp>
            <p:nvSpPr>
              <p:cNvPr id="24" name="Rectangle 21"/>
              <p:cNvSpPr>
                <a:spLocks noChangeArrowheads="1"/>
              </p:cNvSpPr>
              <p:nvPr/>
            </p:nvSpPr>
            <p:spPr bwMode="auto">
              <a:xfrm>
                <a:off x="4500563" y="2645817"/>
                <a:ext cx="1555750" cy="3052762"/>
              </a:xfrm>
              <a:prstGeom prst="rect">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4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4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00" b="0" i="0" u="none" strike="noStrike" kern="0" cap="none" spc="0" normalizeH="0" baseline="0" noProof="0" dirty="0">
                    <a:ln>
                      <a:noFill/>
                    </a:ln>
                    <a:solidFill>
                      <a:prstClr val="white"/>
                    </a:solidFill>
                    <a:effectLst/>
                    <a:uLnTx/>
                    <a:uFillTx/>
                    <a:latin typeface="+mn-lt"/>
                  </a:rPr>
                  <a:t>Revisión del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00" b="0" i="0" u="none" strike="noStrike" kern="0" cap="none" spc="0" normalizeH="0" baseline="0" noProof="0" dirty="0">
                    <a:ln>
                      <a:noFill/>
                    </a:ln>
                    <a:solidFill>
                      <a:prstClr val="white"/>
                    </a:solidFill>
                    <a:effectLst/>
                    <a:uLnTx/>
                    <a:uFillTx/>
                    <a:latin typeface="+mn-lt"/>
                  </a:rPr>
                  <a:t>Supervisor</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4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050" b="0" i="0" u="none" strike="noStrike" kern="0" cap="none" spc="0" normalizeH="0" baseline="0" noProof="0" dirty="0">
                  <a:ln>
                    <a:noFill/>
                  </a:ln>
                  <a:solidFill>
                    <a:prstClr val="white"/>
                  </a:solidFill>
                  <a:effectLst/>
                  <a:uLnTx/>
                  <a:uFillTx/>
                  <a:latin typeface="+mn-lt"/>
                </a:endParaRPr>
              </a:p>
            </p:txBody>
          </p:sp>
          <p:sp>
            <p:nvSpPr>
              <p:cNvPr id="25" name="Rectangle 22"/>
              <p:cNvSpPr>
                <a:spLocks noChangeArrowheads="1"/>
              </p:cNvSpPr>
              <p:nvPr/>
            </p:nvSpPr>
            <p:spPr bwMode="auto">
              <a:xfrm>
                <a:off x="4622801" y="2745829"/>
                <a:ext cx="1312863" cy="284162"/>
              </a:xfrm>
              <a:prstGeom prst="rect">
                <a:avLst/>
              </a:prstGeom>
              <a:solidFill>
                <a:schemeClr val="accent5">
                  <a:lumMod val="50000"/>
                </a:schemeClr>
              </a:solidFill>
              <a:ln>
                <a:headEnd/>
                <a:tailEnd/>
              </a:ln>
            </p:spPr>
            <p:style>
              <a:lnRef idx="0">
                <a:schemeClr val="dk1"/>
              </a:lnRef>
              <a:fillRef idx="3">
                <a:schemeClr val="dk1"/>
              </a:fillRef>
              <a:effectRef idx="3">
                <a:schemeClr val="dk1"/>
              </a:effectRef>
              <a:fontRef idx="minor">
                <a:schemeClr val="lt1"/>
              </a:fontRef>
            </p:style>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small" spc="0" normalizeH="0" baseline="0" noProof="0" dirty="0" smtClean="0">
                    <a:ln>
                      <a:noFill/>
                    </a:ln>
                    <a:solidFill>
                      <a:prstClr val="white">
                        <a:lumMod val="95000"/>
                      </a:prstClr>
                    </a:solidFill>
                    <a:effectLst/>
                    <a:uLnTx/>
                    <a:uFillTx/>
                    <a:ea typeface="ＭＳ Ｐゴシック" pitchFamily="34" charset="-128"/>
                  </a:rPr>
                  <a:t>Pilar II</a:t>
                </a:r>
              </a:p>
            </p:txBody>
          </p:sp>
          <p:sp>
            <p:nvSpPr>
              <p:cNvPr id="26" name="27 Rectángulo"/>
              <p:cNvSpPr>
                <a:spLocks noChangeArrowheads="1"/>
              </p:cNvSpPr>
              <p:nvPr/>
            </p:nvSpPr>
            <p:spPr bwMode="auto">
              <a:xfrm>
                <a:off x="4597400" y="3612604"/>
                <a:ext cx="1376364" cy="1985963"/>
              </a:xfrm>
              <a:prstGeom prst="rect">
                <a:avLst/>
              </a:prstGeom>
              <a:solidFill>
                <a:schemeClr val="accent5">
                  <a:lumMod val="5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a:ln>
                      <a:noFill/>
                    </a:ln>
                    <a:solidFill>
                      <a:prstClr val="white"/>
                    </a:solidFill>
                    <a:effectLst/>
                    <a:uLnTx/>
                    <a:uFillTx/>
                    <a:latin typeface="+mn-lt"/>
                  </a:rPr>
                  <a:t>Gobierno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a:ln>
                      <a:noFill/>
                    </a:ln>
                    <a:solidFill>
                      <a:prstClr val="white"/>
                    </a:solidFill>
                    <a:effectLst/>
                    <a:uLnTx/>
                    <a:uFillTx/>
                    <a:latin typeface="+mn-lt"/>
                  </a:rPr>
                  <a:t>corporativo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e</a:t>
                </a:r>
                <a:endParaRPr kumimoji="0" lang="es-ES" altLang="es-MX" sz="1050" b="0" i="0" u="none" strike="noStrike" kern="0" cap="small"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intervención </a:t>
                </a:r>
                <a:r>
                  <a:rPr kumimoji="0" lang="es-ES" altLang="es-MX" sz="1050" b="0" i="0" u="none" strike="noStrike" kern="0" cap="small" spc="0" normalizeH="0" baseline="0" noProof="0" dirty="0">
                    <a:ln>
                      <a:noFill/>
                    </a:ln>
                    <a:solidFill>
                      <a:prstClr val="white"/>
                    </a:solidFill>
                    <a:effectLst/>
                    <a:uLnTx/>
                    <a:uFillTx/>
                    <a:latin typeface="+mn-lt"/>
                  </a:rPr>
                  <a:t>del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a:ln>
                      <a:noFill/>
                    </a:ln>
                    <a:solidFill>
                      <a:prstClr val="white"/>
                    </a:solidFill>
                    <a:effectLst/>
                    <a:uLnTx/>
                    <a:uFillTx/>
                    <a:latin typeface="+mn-lt"/>
                  </a:rPr>
                  <a:t>Supervisor</a:t>
                </a:r>
              </a:p>
            </p:txBody>
          </p:sp>
        </p:grpSp>
        <p:grpSp>
          <p:nvGrpSpPr>
            <p:cNvPr id="13" name="14 Grupo"/>
            <p:cNvGrpSpPr/>
            <p:nvPr/>
          </p:nvGrpSpPr>
          <p:grpSpPr>
            <a:xfrm>
              <a:off x="7062560" y="2466380"/>
              <a:ext cx="1581150" cy="3433514"/>
              <a:chOff x="6159202" y="2633117"/>
              <a:chExt cx="1581150" cy="3433514"/>
            </a:xfrm>
            <a:grpFill/>
          </p:grpSpPr>
          <p:sp>
            <p:nvSpPr>
              <p:cNvPr id="19" name="Rectangle 24"/>
              <p:cNvSpPr>
                <a:spLocks noChangeArrowheads="1"/>
              </p:cNvSpPr>
              <p:nvPr/>
            </p:nvSpPr>
            <p:spPr bwMode="auto">
              <a:xfrm>
                <a:off x="6159202" y="5733256"/>
                <a:ext cx="1581150" cy="333375"/>
              </a:xfrm>
              <a:prstGeom prst="rect">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100" b="0" i="0" u="none" strike="noStrike" kern="0" cap="none" spc="0" normalizeH="0" baseline="0" noProof="0" dirty="0">
                    <a:ln>
                      <a:noFill/>
                    </a:ln>
                    <a:solidFill>
                      <a:srgbClr val="DDDDDD"/>
                    </a:solidFill>
                    <a:effectLst/>
                    <a:uLnTx/>
                    <a:uFillTx/>
                    <a:latin typeface="+mn-lt"/>
                  </a:rPr>
                  <a:t>Revelación</a:t>
                </a:r>
              </a:p>
            </p:txBody>
          </p:sp>
          <p:sp>
            <p:nvSpPr>
              <p:cNvPr id="20" name="Rectangle 26"/>
              <p:cNvSpPr>
                <a:spLocks noChangeArrowheads="1"/>
              </p:cNvSpPr>
              <p:nvPr/>
            </p:nvSpPr>
            <p:spPr bwMode="auto">
              <a:xfrm>
                <a:off x="6171902" y="2633117"/>
                <a:ext cx="1555750" cy="3052762"/>
              </a:xfrm>
              <a:prstGeom prst="rect">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4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4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00" b="0" i="0" u="none" strike="noStrike" kern="0" cap="none" spc="0" normalizeH="0" baseline="0" noProof="0" dirty="0">
                    <a:ln>
                      <a:noFill/>
                    </a:ln>
                    <a:solidFill>
                      <a:prstClr val="white"/>
                    </a:solidFill>
                    <a:effectLst/>
                    <a:uLnTx/>
                    <a:uFillTx/>
                    <a:latin typeface="+mn-lt"/>
                  </a:rPr>
                  <a:t>Disciplina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00" b="0" i="0" u="none" strike="noStrike" kern="0" cap="none" spc="0" normalizeH="0" baseline="0" noProof="0" dirty="0">
                    <a:ln>
                      <a:noFill/>
                    </a:ln>
                    <a:solidFill>
                      <a:prstClr val="white"/>
                    </a:solidFill>
                    <a:effectLst/>
                    <a:uLnTx/>
                    <a:uFillTx/>
                    <a:latin typeface="+mn-lt"/>
                  </a:rPr>
                  <a:t>de Mercado</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2000" b="0" i="0" u="none" strike="noStrike" kern="0" cap="none" spc="0" normalizeH="0" baseline="0" noProof="0" dirty="0">
                  <a:ln>
                    <a:noFill/>
                  </a:ln>
                  <a:solidFill>
                    <a:prstClr val="white"/>
                  </a:solidFill>
                  <a:effectLst/>
                  <a:uLnTx/>
                  <a:uFillTx/>
                  <a:latin typeface="+mn-lt"/>
                </a:endParaRPr>
              </a:p>
            </p:txBody>
          </p:sp>
          <p:sp>
            <p:nvSpPr>
              <p:cNvPr id="21" name="Rectangle 27"/>
              <p:cNvSpPr>
                <a:spLocks noChangeArrowheads="1"/>
              </p:cNvSpPr>
              <p:nvPr/>
            </p:nvSpPr>
            <p:spPr bwMode="auto">
              <a:xfrm>
                <a:off x="6294140" y="2745829"/>
                <a:ext cx="1312863" cy="284162"/>
              </a:xfrm>
              <a:prstGeom prst="rect">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small" spc="0" normalizeH="0" baseline="0" noProof="0" dirty="0" smtClean="0">
                    <a:ln>
                      <a:noFill/>
                    </a:ln>
                    <a:solidFill>
                      <a:prstClr val="white">
                        <a:lumMod val="95000"/>
                      </a:prstClr>
                    </a:solidFill>
                    <a:effectLst/>
                    <a:uLnTx/>
                    <a:uFillTx/>
                    <a:ea typeface="ＭＳ Ｐゴシック" pitchFamily="34" charset="-128"/>
                  </a:rPr>
                  <a:t>Pilar III</a:t>
                </a:r>
              </a:p>
            </p:txBody>
          </p:sp>
          <p:sp>
            <p:nvSpPr>
              <p:cNvPr id="22" name="23 Rectángulo"/>
              <p:cNvSpPr>
                <a:spLocks noChangeArrowheads="1"/>
              </p:cNvSpPr>
              <p:nvPr/>
            </p:nvSpPr>
            <p:spPr bwMode="auto">
              <a:xfrm>
                <a:off x="6263977" y="3612604"/>
                <a:ext cx="1376363" cy="1985963"/>
              </a:xfrm>
              <a:prstGeom prst="rect">
                <a:avLst/>
              </a:prstGeom>
              <a:solidFill>
                <a:schemeClr val="accent5">
                  <a:lumMod val="5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Transparencia 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a:ln>
                      <a:noFill/>
                    </a:ln>
                    <a:solidFill>
                      <a:prstClr val="white"/>
                    </a:solidFill>
                    <a:effectLst/>
                    <a:uLnTx/>
                    <a:uFillTx/>
                    <a:latin typeface="+mn-lt"/>
                  </a:rPr>
                  <a:t>r</a:t>
                </a:r>
                <a:r>
                  <a:rPr kumimoji="0" lang="es-ES" altLang="es-MX" sz="1050" b="0" i="0" u="none" strike="noStrike" kern="0" cap="small" spc="0" normalizeH="0" baseline="0" noProof="0" dirty="0" smtClean="0">
                    <a:ln>
                      <a:noFill/>
                    </a:ln>
                    <a:solidFill>
                      <a:prstClr val="white"/>
                    </a:solidFill>
                    <a:effectLst/>
                    <a:uLnTx/>
                    <a:uFillTx/>
                    <a:latin typeface="+mn-lt"/>
                  </a:rPr>
                  <a:t>evelación </a:t>
                </a:r>
                <a:r>
                  <a:rPr kumimoji="0" lang="es-ES" altLang="es-MX" sz="1050" b="0" i="0" u="none" strike="noStrike" kern="0" cap="small" spc="0" normalizeH="0" baseline="0" noProof="0" dirty="0">
                    <a:ln>
                      <a:noFill/>
                    </a:ln>
                    <a:solidFill>
                      <a:prstClr val="white"/>
                    </a:solidFill>
                    <a:effectLst/>
                    <a:uLnTx/>
                    <a:uFillTx/>
                    <a:latin typeface="+mn-lt"/>
                  </a:rPr>
                  <a:t>de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a:ln>
                      <a:noFill/>
                    </a:ln>
                    <a:solidFill>
                      <a:prstClr val="white"/>
                    </a:solidFill>
                    <a:effectLst/>
                    <a:uLnTx/>
                    <a:uFillTx/>
                    <a:latin typeface="+mn-lt"/>
                  </a:rPr>
                  <a:t>i</a:t>
                </a:r>
                <a:r>
                  <a:rPr kumimoji="0" lang="es-ES" altLang="es-MX" sz="1050" b="0" i="0" u="none" strike="noStrike" kern="0" cap="small" spc="0" normalizeH="0" baseline="0" noProof="0" dirty="0" smtClean="0">
                    <a:ln>
                      <a:noFill/>
                    </a:ln>
                    <a:solidFill>
                      <a:prstClr val="white"/>
                    </a:solidFill>
                    <a:effectLst/>
                    <a:uLnTx/>
                    <a:uFillTx/>
                    <a:latin typeface="+mn-lt"/>
                  </a:rPr>
                  <a:t>nformación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hacia el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 mercado</a:t>
                </a:r>
                <a:endParaRPr kumimoji="0" lang="es-ES" altLang="es-MX" sz="1050" b="0" i="0" u="none" strike="noStrike" kern="0" cap="small" spc="0" normalizeH="0" baseline="0" noProof="0" dirty="0">
                  <a:ln>
                    <a:noFill/>
                  </a:ln>
                  <a:solidFill>
                    <a:prstClr val="white"/>
                  </a:solidFill>
                  <a:effectLst/>
                  <a:uLnTx/>
                  <a:uFillTx/>
                  <a:latin typeface="+mn-lt"/>
                </a:endParaRPr>
              </a:p>
            </p:txBody>
          </p:sp>
        </p:grpSp>
        <p:grpSp>
          <p:nvGrpSpPr>
            <p:cNvPr id="14" name="15 Grupo"/>
            <p:cNvGrpSpPr/>
            <p:nvPr/>
          </p:nvGrpSpPr>
          <p:grpSpPr>
            <a:xfrm>
              <a:off x="3782194" y="2469555"/>
              <a:ext cx="1581150" cy="3430339"/>
              <a:chOff x="2846834" y="2636292"/>
              <a:chExt cx="1581150" cy="3430339"/>
            </a:xfrm>
            <a:grpFill/>
          </p:grpSpPr>
          <p:sp>
            <p:nvSpPr>
              <p:cNvPr id="15" name="Rectangle 14"/>
              <p:cNvSpPr>
                <a:spLocks noChangeArrowheads="1"/>
              </p:cNvSpPr>
              <p:nvPr/>
            </p:nvSpPr>
            <p:spPr bwMode="auto">
              <a:xfrm>
                <a:off x="2846834" y="5733256"/>
                <a:ext cx="1581150" cy="333375"/>
              </a:xfrm>
              <a:prstGeom prst="rect">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100" b="0" i="0" u="none" strike="noStrike" kern="0" cap="none" spc="0" normalizeH="0" baseline="0" noProof="0" dirty="0">
                    <a:ln>
                      <a:noFill/>
                    </a:ln>
                    <a:solidFill>
                      <a:srgbClr val="DDDDDD"/>
                    </a:solidFill>
                    <a:effectLst/>
                    <a:uLnTx/>
                    <a:uFillTx/>
                    <a:latin typeface="+mn-lt"/>
                  </a:rPr>
                  <a:t>Solvencia</a:t>
                </a:r>
                <a:endParaRPr kumimoji="0" lang="es-ES" altLang="es-MX" sz="1200" b="0" i="0" u="none" strike="noStrike" kern="0" cap="none" spc="0" normalizeH="0" baseline="0" noProof="0" dirty="0">
                  <a:ln>
                    <a:noFill/>
                  </a:ln>
                  <a:solidFill>
                    <a:srgbClr val="DDDDDD"/>
                  </a:solidFill>
                  <a:effectLst/>
                  <a:uLnTx/>
                  <a:uFillTx/>
                  <a:latin typeface="+mn-lt"/>
                </a:endParaRPr>
              </a:p>
            </p:txBody>
          </p:sp>
          <p:sp>
            <p:nvSpPr>
              <p:cNvPr id="16" name="Rectangle 16"/>
              <p:cNvSpPr>
                <a:spLocks noChangeArrowheads="1"/>
              </p:cNvSpPr>
              <p:nvPr/>
            </p:nvSpPr>
            <p:spPr bwMode="auto">
              <a:xfrm>
                <a:off x="2859534" y="2636292"/>
                <a:ext cx="1555750" cy="3052762"/>
              </a:xfrm>
              <a:prstGeom prst="rect">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4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4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00" b="0" i="0" u="none" strike="noStrike" kern="0" cap="none" spc="0" normalizeH="0" baseline="0" noProof="0" dirty="0">
                    <a:ln>
                      <a:noFill/>
                    </a:ln>
                    <a:solidFill>
                      <a:prstClr val="white"/>
                    </a:solidFill>
                    <a:effectLst/>
                    <a:uLnTx/>
                    <a:uFillTx/>
                    <a:latin typeface="+mn-lt"/>
                  </a:rPr>
                  <a:t>Requerimientos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00" b="0" i="0" u="none" strike="noStrike" kern="0" cap="none" spc="0" normalizeH="0" baseline="0" noProof="0" dirty="0">
                    <a:ln>
                      <a:noFill/>
                    </a:ln>
                    <a:solidFill>
                      <a:prstClr val="white"/>
                    </a:solidFill>
                    <a:effectLst/>
                    <a:uLnTx/>
                    <a:uFillTx/>
                    <a:latin typeface="+mn-lt"/>
                  </a:rPr>
                  <a:t>Cuantitativos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2000" b="0" i="0" u="none" strike="noStrike" kern="0" cap="none" spc="0" normalizeH="0" baseline="0" noProof="0" dirty="0">
                  <a:ln>
                    <a:noFill/>
                  </a:ln>
                  <a:solidFill>
                    <a:prstClr val="white"/>
                  </a:solidFill>
                  <a:effectLst/>
                  <a:uLnTx/>
                  <a:uFillTx/>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altLang="es-MX" sz="1050" b="0" i="0" u="none" strike="noStrike" kern="0" cap="none" spc="0" normalizeH="0" baseline="0" noProof="0" dirty="0">
                  <a:ln>
                    <a:noFill/>
                  </a:ln>
                  <a:solidFill>
                    <a:prstClr val="white"/>
                  </a:solidFill>
                  <a:effectLst/>
                  <a:uLnTx/>
                  <a:uFillTx/>
                  <a:latin typeface="+mn-lt"/>
                </a:endParaRPr>
              </a:p>
            </p:txBody>
          </p:sp>
          <p:sp>
            <p:nvSpPr>
              <p:cNvPr id="17" name="Rectangle 17"/>
              <p:cNvSpPr>
                <a:spLocks noChangeArrowheads="1"/>
              </p:cNvSpPr>
              <p:nvPr/>
            </p:nvSpPr>
            <p:spPr bwMode="auto">
              <a:xfrm>
                <a:off x="2981772" y="2747417"/>
                <a:ext cx="1312863" cy="284162"/>
              </a:xfrm>
              <a:prstGeom prst="rect">
                <a:avLst/>
              </a:prstGeom>
              <a:solidFill>
                <a:schemeClr val="accent5">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200" b="0" i="0" u="none" strike="noStrike" kern="0" cap="small" spc="0" normalizeH="0" baseline="0" noProof="0" dirty="0">
                    <a:ln>
                      <a:noFill/>
                    </a:ln>
                    <a:solidFill>
                      <a:schemeClr val="bg1"/>
                    </a:solidFill>
                    <a:effectLst/>
                    <a:uLnTx/>
                    <a:uFillTx/>
                    <a:latin typeface="+mn-lt"/>
                  </a:rPr>
                  <a:t>Pilar I</a:t>
                </a:r>
              </a:p>
            </p:txBody>
          </p:sp>
          <p:sp>
            <p:nvSpPr>
              <p:cNvPr id="18" name="30 Rectángulo"/>
              <p:cNvSpPr>
                <a:spLocks noChangeArrowheads="1"/>
              </p:cNvSpPr>
              <p:nvPr/>
            </p:nvSpPr>
            <p:spPr bwMode="auto">
              <a:xfrm>
                <a:off x="2940496" y="3612604"/>
                <a:ext cx="1376363" cy="1985963"/>
              </a:xfrm>
              <a:prstGeom prst="rect">
                <a:avLst/>
              </a:prstGeom>
              <a:solidFill>
                <a:schemeClr val="accent5">
                  <a:lumMod val="5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Suficiencia de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recursos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financieros: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reservas técnicas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y recursos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altLang="es-MX" sz="1050" b="0" i="0" u="none" strike="noStrike" kern="0" cap="small" spc="0" normalizeH="0" baseline="0" noProof="0" dirty="0" smtClean="0">
                    <a:ln>
                      <a:noFill/>
                    </a:ln>
                    <a:solidFill>
                      <a:prstClr val="white"/>
                    </a:solidFill>
                    <a:effectLst/>
                    <a:uLnTx/>
                    <a:uFillTx/>
                    <a:latin typeface="+mn-lt"/>
                  </a:rPr>
                  <a:t>de capital</a:t>
                </a:r>
                <a:endParaRPr kumimoji="0" lang="es-ES" altLang="es-MX" sz="1050" b="0" i="0" u="none" strike="noStrike" kern="0" cap="small" spc="0" normalizeH="0" baseline="0" noProof="0" dirty="0">
                  <a:ln>
                    <a:noFill/>
                  </a:ln>
                  <a:solidFill>
                    <a:prstClr val="white"/>
                  </a:solidFill>
                  <a:effectLst/>
                  <a:uLnTx/>
                  <a:uFillTx/>
                  <a:latin typeface="+mn-lt"/>
                </a:endParaRPr>
              </a:p>
            </p:txBody>
          </p:sp>
        </p:grpSp>
      </p:grpSp>
      <p:sp>
        <p:nvSpPr>
          <p:cNvPr id="27" name="Rectángulo 26"/>
          <p:cNvSpPr/>
          <p:nvPr/>
        </p:nvSpPr>
        <p:spPr>
          <a:xfrm>
            <a:off x="267675" y="1172560"/>
            <a:ext cx="4332853" cy="346249"/>
          </a:xfrm>
          <a:prstGeom prst="rect">
            <a:avLst/>
          </a:prstGeom>
        </p:spPr>
        <p:txBody>
          <a:bodyPr wrap="square">
            <a:spAutoFit/>
          </a:bodyPr>
          <a:lstStyle/>
          <a:p>
            <a:pPr marL="87313" indent="-19050" algn="just"/>
            <a:endParaRPr lang="es-ES" altLang="es-MX" sz="1650" b="1" dirty="0">
              <a:solidFill>
                <a:schemeClr val="tx1">
                  <a:lumMod val="65000"/>
                  <a:lumOff val="35000"/>
                </a:schemeClr>
              </a:solidFill>
              <a:cs typeface="Arial" panose="020B0604020202020204" pitchFamily="34" charset="0"/>
            </a:endParaRPr>
          </a:p>
        </p:txBody>
      </p:sp>
      <p:sp>
        <p:nvSpPr>
          <p:cNvPr id="28" name="Flecha derecha 27"/>
          <p:cNvSpPr/>
          <p:nvPr/>
        </p:nvSpPr>
        <p:spPr>
          <a:xfrm>
            <a:off x="461287" y="1650050"/>
            <a:ext cx="7841869" cy="733663"/>
          </a:xfrm>
          <a:prstGeom prst="rightArrow">
            <a:avLst/>
          </a:prstGeom>
          <a:solidFill>
            <a:srgbClr val="B0022B"/>
          </a:solidFill>
        </p:spPr>
        <p:txBody>
          <a:bodyPr wrap="square" rtlCol="0" anchor="ctr">
            <a:spAutoFit/>
          </a:bodyPr>
          <a:lstStyle/>
          <a:p>
            <a:pPr algn="ctr"/>
            <a:r>
              <a:rPr lang="es-MX" dirty="0" smtClean="0">
                <a:solidFill>
                  <a:schemeClr val="bg1"/>
                </a:solidFill>
              </a:rPr>
              <a:t>Esquema de supervisión basado en riesgo                                                   </a:t>
            </a:r>
            <a:endParaRPr lang="es-MX" dirty="0">
              <a:solidFill>
                <a:schemeClr val="bg1"/>
              </a:solidFill>
            </a:endParaRPr>
          </a:p>
        </p:txBody>
      </p:sp>
      <p:sp>
        <p:nvSpPr>
          <p:cNvPr id="29" name="CuadroTexto 28"/>
          <p:cNvSpPr txBox="1"/>
          <p:nvPr/>
        </p:nvSpPr>
        <p:spPr>
          <a:xfrm>
            <a:off x="568410" y="1278313"/>
            <a:ext cx="1062182" cy="769441"/>
          </a:xfrm>
          <a:prstGeom prst="rect">
            <a:avLst/>
          </a:prstGeom>
          <a:noFill/>
        </p:spPr>
        <p:txBody>
          <a:bodyPr wrap="square" rtlCol="0">
            <a:spAutoFit/>
          </a:bodyPr>
          <a:lstStyle/>
          <a:p>
            <a:pPr algn="ctr"/>
            <a:endParaRPr lang="es-MX" sz="4400" b="1" dirty="0" smtClean="0">
              <a:solidFill>
                <a:schemeClr val="bg1"/>
              </a:solidFill>
            </a:endParaRPr>
          </a:p>
        </p:txBody>
      </p:sp>
      <p:sp>
        <p:nvSpPr>
          <p:cNvPr id="30" name="CuadroTexto 29"/>
          <p:cNvSpPr txBox="1"/>
          <p:nvPr/>
        </p:nvSpPr>
        <p:spPr>
          <a:xfrm>
            <a:off x="391099" y="1162970"/>
            <a:ext cx="1859262" cy="584775"/>
          </a:xfrm>
          <a:prstGeom prst="rect">
            <a:avLst/>
          </a:prstGeom>
          <a:noFill/>
        </p:spPr>
        <p:txBody>
          <a:bodyPr wrap="square" rtlCol="0">
            <a:spAutoFit/>
          </a:bodyPr>
          <a:lstStyle/>
          <a:p>
            <a:pPr algn="ctr"/>
            <a:r>
              <a:rPr lang="es-MX" sz="1600" dirty="0" smtClean="0"/>
              <a:t>Regulación directiva (cumplimiento)</a:t>
            </a:r>
          </a:p>
        </p:txBody>
      </p:sp>
      <p:sp>
        <p:nvSpPr>
          <p:cNvPr id="31" name="CuadroTexto 30"/>
          <p:cNvSpPr txBox="1"/>
          <p:nvPr/>
        </p:nvSpPr>
        <p:spPr>
          <a:xfrm>
            <a:off x="391099" y="977982"/>
            <a:ext cx="1634837" cy="338554"/>
          </a:xfrm>
          <a:prstGeom prst="rect">
            <a:avLst/>
          </a:prstGeom>
          <a:noFill/>
        </p:spPr>
        <p:txBody>
          <a:bodyPr wrap="square" rtlCol="0">
            <a:spAutoFit/>
          </a:bodyPr>
          <a:lstStyle/>
          <a:p>
            <a:pPr algn="ctr"/>
            <a:r>
              <a:rPr lang="es-MX" sz="1600" dirty="0" smtClean="0"/>
              <a:t>Solvencia I</a:t>
            </a:r>
          </a:p>
        </p:txBody>
      </p:sp>
      <p:sp>
        <p:nvSpPr>
          <p:cNvPr id="32" name="CuadroTexto 31"/>
          <p:cNvSpPr txBox="1"/>
          <p:nvPr/>
        </p:nvSpPr>
        <p:spPr>
          <a:xfrm>
            <a:off x="7242127" y="1286080"/>
            <a:ext cx="1634837" cy="338554"/>
          </a:xfrm>
          <a:prstGeom prst="rect">
            <a:avLst/>
          </a:prstGeom>
          <a:noFill/>
        </p:spPr>
        <p:txBody>
          <a:bodyPr wrap="square" rtlCol="0">
            <a:spAutoFit/>
          </a:bodyPr>
          <a:lstStyle/>
          <a:p>
            <a:pPr algn="ctr"/>
            <a:r>
              <a:rPr lang="es-MX" sz="1600" dirty="0" smtClean="0"/>
              <a:t>Solvencia II</a:t>
            </a:r>
          </a:p>
        </p:txBody>
      </p:sp>
      <p:sp>
        <p:nvSpPr>
          <p:cNvPr id="33" name="CuadroTexto 32"/>
          <p:cNvSpPr txBox="1"/>
          <p:nvPr/>
        </p:nvSpPr>
        <p:spPr>
          <a:xfrm>
            <a:off x="461287" y="2284462"/>
            <a:ext cx="1634837" cy="338554"/>
          </a:xfrm>
          <a:prstGeom prst="rect">
            <a:avLst/>
          </a:prstGeom>
          <a:noFill/>
        </p:spPr>
        <p:txBody>
          <a:bodyPr wrap="square" rtlCol="0">
            <a:spAutoFit/>
          </a:bodyPr>
          <a:lstStyle/>
          <a:p>
            <a:pPr algn="ctr"/>
            <a:r>
              <a:rPr lang="es-MX" sz="1600" dirty="0" smtClean="0"/>
              <a:t>1996</a:t>
            </a:r>
          </a:p>
        </p:txBody>
      </p:sp>
      <p:sp>
        <p:nvSpPr>
          <p:cNvPr id="34" name="CuadroTexto 33"/>
          <p:cNvSpPr txBox="1"/>
          <p:nvPr/>
        </p:nvSpPr>
        <p:spPr>
          <a:xfrm>
            <a:off x="7185983" y="2350614"/>
            <a:ext cx="1634837" cy="830997"/>
          </a:xfrm>
          <a:prstGeom prst="rect">
            <a:avLst/>
          </a:prstGeom>
          <a:noFill/>
        </p:spPr>
        <p:txBody>
          <a:bodyPr wrap="square" rtlCol="0">
            <a:spAutoFit/>
          </a:bodyPr>
          <a:lstStyle/>
          <a:p>
            <a:pPr algn="ctr"/>
            <a:r>
              <a:rPr lang="es-MX" sz="1600" dirty="0" smtClean="0"/>
              <a:t>2015</a:t>
            </a:r>
          </a:p>
          <a:p>
            <a:pPr algn="ctr"/>
            <a:r>
              <a:rPr lang="es-MX" sz="1600" dirty="0" smtClean="0"/>
              <a:t>Entrada en vigor de la LISF</a:t>
            </a:r>
          </a:p>
        </p:txBody>
      </p:sp>
      <p:sp>
        <p:nvSpPr>
          <p:cNvPr id="35" name="CuadroTexto 34"/>
          <p:cNvSpPr txBox="1"/>
          <p:nvPr/>
        </p:nvSpPr>
        <p:spPr>
          <a:xfrm>
            <a:off x="2803638" y="1250727"/>
            <a:ext cx="3317433" cy="584775"/>
          </a:xfrm>
          <a:prstGeom prst="rect">
            <a:avLst/>
          </a:prstGeom>
          <a:noFill/>
        </p:spPr>
        <p:txBody>
          <a:bodyPr wrap="square" rtlCol="0">
            <a:spAutoFit/>
          </a:bodyPr>
          <a:lstStyle/>
          <a:p>
            <a:pPr algn="ctr"/>
            <a:r>
              <a:rPr lang="es-MX" sz="1600" dirty="0" smtClean="0"/>
              <a:t>Ajuste a la regulación</a:t>
            </a:r>
          </a:p>
          <a:p>
            <a:pPr algn="ctr"/>
            <a:r>
              <a:rPr lang="es-MX" sz="1600" dirty="0" smtClean="0"/>
              <a:t>Mejoras en la medición de riesgos</a:t>
            </a:r>
          </a:p>
        </p:txBody>
      </p:sp>
      <p:sp>
        <p:nvSpPr>
          <p:cNvPr id="36" name="CuadroTexto 35"/>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800258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090442362"/>
              </p:ext>
            </p:extLst>
          </p:nvPr>
        </p:nvGraphicFramePr>
        <p:xfrm>
          <a:off x="226290" y="1106427"/>
          <a:ext cx="8691419" cy="4903256"/>
        </p:xfrm>
        <a:graphic>
          <a:graphicData uri="http://schemas.openxmlformats.org/drawingml/2006/table">
            <a:tbl>
              <a:tblPr firstRow="1" bandRow="1">
                <a:tableStyleId>{D7AC3CCA-C797-4891-BE02-D94E43425B78}</a:tableStyleId>
              </a:tblPr>
              <a:tblGrid>
                <a:gridCol w="2804235"/>
                <a:gridCol w="5887184"/>
              </a:tblGrid>
              <a:tr h="136239">
                <a:tc>
                  <a:txBody>
                    <a:bodyPr/>
                    <a:lstStyle/>
                    <a:p>
                      <a:pPr algn="ctr"/>
                      <a:r>
                        <a:rPr lang="es-MX" sz="1400" kern="1200" dirty="0" smtClean="0">
                          <a:solidFill>
                            <a:schemeClr val="tx1">
                              <a:lumMod val="65000"/>
                              <a:lumOff val="35000"/>
                            </a:schemeClr>
                          </a:solidFill>
                          <a:latin typeface="+mn-lt"/>
                          <a:ea typeface="+mn-ea"/>
                          <a:cs typeface="Arial" panose="020B0604020202020204" pitchFamily="34" charset="0"/>
                        </a:rPr>
                        <a:t>Sistema</a:t>
                      </a:r>
                      <a:endParaRPr lang="es-MX" sz="1400" kern="1200" dirty="0">
                        <a:solidFill>
                          <a:schemeClr val="tx1">
                            <a:lumMod val="65000"/>
                            <a:lumOff val="35000"/>
                          </a:schemeClr>
                        </a:solidFill>
                        <a:latin typeface="+mn-lt"/>
                        <a:ea typeface="+mn-ea"/>
                        <a:cs typeface="Arial" panose="020B0604020202020204" pitchFamily="34" charset="0"/>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57200" rtl="0" eaLnBrk="1" latinLnBrk="0" hangingPunct="1">
                        <a:lnSpc>
                          <a:spcPts val="2160"/>
                        </a:lnSpc>
                      </a:pPr>
                      <a:r>
                        <a:rPr lang="es-MX" sz="1400" b="1" kern="1200" dirty="0" smtClean="0">
                          <a:solidFill>
                            <a:schemeClr val="tx1">
                              <a:lumMod val="65000"/>
                              <a:lumOff val="35000"/>
                            </a:schemeClr>
                          </a:solidFill>
                          <a:latin typeface="+mn-lt"/>
                          <a:ea typeface="+mn-ea"/>
                          <a:cs typeface="Arial" panose="020B0604020202020204" pitchFamily="34" charset="0"/>
                        </a:rPr>
                        <a:t>Descripción</a:t>
                      </a:r>
                      <a:endParaRPr lang="es-MX" sz="1400" b="1" kern="1200" dirty="0">
                        <a:solidFill>
                          <a:schemeClr val="tx1">
                            <a:lumMod val="65000"/>
                            <a:lumOff val="35000"/>
                          </a:schemeClr>
                        </a:solidFill>
                        <a:latin typeface="+mn-lt"/>
                        <a:ea typeface="+mn-ea"/>
                        <a:cs typeface="Arial" panose="020B0604020202020204" pitchFamily="34" charset="0"/>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66600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dirty="0" smtClean="0">
                          <a:solidFill>
                            <a:schemeClr val="tx1">
                              <a:lumMod val="65000"/>
                              <a:lumOff val="35000"/>
                            </a:schemeClr>
                          </a:solidFill>
                          <a:cs typeface="Arial" panose="020B0604020202020204" pitchFamily="34" charset="0"/>
                        </a:rPr>
                        <a:t>Sistema de Entrega de Información Vía Electrónica </a:t>
                      </a:r>
                    </a:p>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b="1" dirty="0" smtClean="0">
                          <a:solidFill>
                            <a:schemeClr val="tx1">
                              <a:lumMod val="65000"/>
                              <a:lumOff val="35000"/>
                            </a:schemeClr>
                          </a:solidFill>
                          <a:cs typeface="Arial" panose="020B0604020202020204" pitchFamily="34" charset="0"/>
                        </a:rPr>
                        <a:t>(</a:t>
                      </a:r>
                      <a:r>
                        <a:rPr lang="es-MX" sz="1400" b="1" dirty="0" smtClean="0">
                          <a:solidFill>
                            <a:srgbClr val="C00000"/>
                          </a:solidFill>
                          <a:cs typeface="Arial" panose="020B0604020202020204" pitchFamily="34" charset="0"/>
                        </a:rPr>
                        <a:t>SEIVE</a:t>
                      </a:r>
                      <a:r>
                        <a:rPr lang="es-MX" sz="1400" b="1" dirty="0" smtClean="0">
                          <a:solidFill>
                            <a:schemeClr val="tx1">
                              <a:lumMod val="65000"/>
                              <a:lumOff val="35000"/>
                            </a:schemeClr>
                          </a:solidFill>
                          <a:cs typeface="Arial" panose="020B0604020202020204" pitchFamily="34" charset="0"/>
                        </a:rPr>
                        <a: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just">
                        <a:buFont typeface="Arial" panose="020B0604020202020204" pitchFamily="34" charset="0"/>
                        <a:buChar char="•"/>
                      </a:pPr>
                      <a:r>
                        <a:rPr lang="es-MX" sz="1400" kern="1200" dirty="0" smtClean="0">
                          <a:solidFill>
                            <a:schemeClr val="tx1">
                              <a:lumMod val="65000"/>
                              <a:lumOff val="35000"/>
                            </a:schemeClr>
                          </a:solidFill>
                          <a:latin typeface="+mn-lt"/>
                          <a:ea typeface="+mn-ea"/>
                          <a:cs typeface="Arial" panose="020B0604020202020204" pitchFamily="34" charset="0"/>
                        </a:rPr>
                        <a:t>Información </a:t>
                      </a:r>
                      <a:r>
                        <a:rPr lang="es-MX" sz="1400" kern="1200" dirty="0" smtClean="0">
                          <a:solidFill>
                            <a:srgbClr val="C00000"/>
                          </a:solidFill>
                          <a:latin typeface="+mn-lt"/>
                          <a:ea typeface="+mn-ea"/>
                          <a:cs typeface="Arial" panose="020B0604020202020204" pitchFamily="34" charset="0"/>
                        </a:rPr>
                        <a:t>estructurada y no estructurada</a:t>
                      </a:r>
                    </a:p>
                    <a:p>
                      <a:pPr marL="285750" indent="-285750" algn="just">
                        <a:buFont typeface="Arial" panose="020B0604020202020204" pitchFamily="34" charset="0"/>
                        <a:buChar char="•"/>
                      </a:pPr>
                      <a:r>
                        <a:rPr lang="es-MX" sz="1400" kern="1200" dirty="0" smtClean="0">
                          <a:solidFill>
                            <a:schemeClr val="tx1">
                              <a:lumMod val="65000"/>
                              <a:lumOff val="35000"/>
                            </a:schemeClr>
                          </a:solidFill>
                          <a:latin typeface="+mn-lt"/>
                          <a:ea typeface="+mn-ea"/>
                          <a:cs typeface="Arial" panose="020B0604020202020204" pitchFamily="34" charset="0"/>
                        </a:rPr>
                        <a:t>Entrega y validación de </a:t>
                      </a:r>
                      <a:r>
                        <a:rPr lang="es-MX" sz="1400" kern="1200" dirty="0" smtClean="0">
                          <a:solidFill>
                            <a:srgbClr val="C00000"/>
                          </a:solidFill>
                          <a:latin typeface="+mn-lt"/>
                          <a:ea typeface="+mn-ea"/>
                          <a:cs typeface="Arial" panose="020B0604020202020204" pitchFamily="34" charset="0"/>
                        </a:rPr>
                        <a:t>13 reportes regulatorios </a:t>
                      </a:r>
                      <a:r>
                        <a:rPr lang="es-MX" sz="1400" kern="1200" dirty="0" smtClean="0">
                          <a:solidFill>
                            <a:schemeClr val="tx1">
                              <a:lumMod val="65000"/>
                              <a:lumOff val="35000"/>
                            </a:schemeClr>
                          </a:solidFill>
                          <a:latin typeface="+mn-lt"/>
                          <a:ea typeface="+mn-ea"/>
                          <a:cs typeface="Arial" panose="020B0604020202020204" pitchFamily="34" charset="0"/>
                        </a:rPr>
                        <a:t>e información señalada en Anexos de la CUSF</a:t>
                      </a:r>
                    </a:p>
                    <a:p>
                      <a:pPr marL="285750" indent="-285750" algn="just">
                        <a:buFont typeface="Arial" panose="020B0604020202020204" pitchFamily="34" charset="0"/>
                        <a:buChar char="•"/>
                      </a:pPr>
                      <a:r>
                        <a:rPr lang="es-MX" sz="1400" kern="1200" dirty="0" smtClean="0">
                          <a:solidFill>
                            <a:schemeClr val="tx1">
                              <a:lumMod val="65000"/>
                              <a:lumOff val="35000"/>
                            </a:schemeClr>
                          </a:solidFill>
                          <a:latin typeface="+mn-lt"/>
                          <a:ea typeface="+mn-ea"/>
                          <a:cs typeface="Arial" panose="020B0604020202020204" pitchFamily="34" charset="0"/>
                        </a:rPr>
                        <a:t>Contempla </a:t>
                      </a:r>
                      <a:r>
                        <a:rPr lang="es-MX" sz="1400" kern="1200" dirty="0" smtClean="0">
                          <a:solidFill>
                            <a:srgbClr val="C00000"/>
                          </a:solidFill>
                          <a:latin typeface="+mn-lt"/>
                          <a:ea typeface="+mn-ea"/>
                          <a:cs typeface="Arial" panose="020B0604020202020204" pitchFamily="34" charset="0"/>
                        </a:rPr>
                        <a:t>154 productos</a:t>
                      </a:r>
                      <a:endParaRPr lang="es-MX" sz="1400" kern="1200" dirty="0">
                        <a:solidFill>
                          <a:srgbClr val="C00000"/>
                        </a:solidFill>
                        <a:latin typeface="+mn-lt"/>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6600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dirty="0" smtClean="0">
                          <a:solidFill>
                            <a:schemeClr val="tx1">
                              <a:lumMod val="65000"/>
                              <a:lumOff val="35000"/>
                            </a:schemeClr>
                          </a:solidFill>
                          <a:cs typeface="Arial" panose="020B0604020202020204" pitchFamily="34" charset="0"/>
                        </a:rPr>
                        <a:t>Sistema de Supervisión de Reportes Regulatorios</a:t>
                      </a:r>
                    </a:p>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dirty="0" smtClean="0">
                          <a:solidFill>
                            <a:schemeClr val="tx1">
                              <a:lumMod val="65000"/>
                              <a:lumOff val="35000"/>
                            </a:schemeClr>
                          </a:solidFill>
                          <a:cs typeface="Arial" panose="020B0604020202020204" pitchFamily="34" charset="0"/>
                        </a:rPr>
                        <a:t> </a:t>
                      </a:r>
                      <a:r>
                        <a:rPr lang="es-MX" sz="1400" b="1" dirty="0" smtClean="0">
                          <a:solidFill>
                            <a:schemeClr val="tx1">
                              <a:lumMod val="65000"/>
                              <a:lumOff val="35000"/>
                            </a:schemeClr>
                          </a:solidFill>
                          <a:cs typeface="Arial" panose="020B0604020202020204" pitchFamily="34" charset="0"/>
                        </a:rPr>
                        <a:t>(</a:t>
                      </a:r>
                      <a:r>
                        <a:rPr lang="es-MX" sz="1400" b="1" dirty="0" smtClean="0">
                          <a:solidFill>
                            <a:srgbClr val="C00000"/>
                          </a:solidFill>
                          <a:cs typeface="Arial" panose="020B0604020202020204" pitchFamily="34" charset="0"/>
                        </a:rPr>
                        <a:t>SISURR</a:t>
                      </a:r>
                      <a:r>
                        <a:rPr lang="es-MX" sz="1400" b="1" dirty="0" smtClean="0">
                          <a:solidFill>
                            <a:schemeClr val="tx1">
                              <a:lumMod val="65000"/>
                              <a:lumOff val="35000"/>
                            </a:schemeClr>
                          </a:solidFill>
                          <a:cs typeface="Arial" panose="020B0604020202020204" pitchFamily="34" charset="0"/>
                        </a:rPr>
                        <a: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just">
                        <a:buFont typeface="Arial" panose="020B0604020202020204" pitchFamily="34" charset="0"/>
                        <a:buChar char="•"/>
                      </a:pPr>
                      <a:r>
                        <a:rPr lang="es-MX" sz="1400" kern="1200" dirty="0" smtClean="0">
                          <a:solidFill>
                            <a:srgbClr val="C00000"/>
                          </a:solidFill>
                          <a:latin typeface="+mn-lt"/>
                          <a:ea typeface="+mn-ea"/>
                          <a:cs typeface="Arial" panose="020B0604020202020204" pitchFamily="34" charset="0"/>
                        </a:rPr>
                        <a:t>Supervisión integral</a:t>
                      </a:r>
                      <a:r>
                        <a:rPr lang="es-MX" sz="1400" kern="1200" baseline="0" dirty="0" smtClean="0">
                          <a:solidFill>
                            <a:srgbClr val="C00000"/>
                          </a:solidFill>
                          <a:latin typeface="+mn-lt"/>
                          <a:ea typeface="+mn-ea"/>
                          <a:cs typeface="Arial" panose="020B0604020202020204" pitchFamily="34" charset="0"/>
                        </a:rPr>
                        <a:t> </a:t>
                      </a:r>
                      <a:r>
                        <a:rPr lang="es-MX" sz="1400" kern="1200" dirty="0" smtClean="0">
                          <a:solidFill>
                            <a:schemeClr val="tx1">
                              <a:lumMod val="65000"/>
                              <a:lumOff val="35000"/>
                            </a:schemeClr>
                          </a:solidFill>
                          <a:latin typeface="+mn-lt"/>
                          <a:ea typeface="+mn-ea"/>
                          <a:cs typeface="Arial" panose="020B0604020202020204" pitchFamily="34" charset="0"/>
                        </a:rPr>
                        <a:t>de la información financiera, técnica y de reaseguro</a:t>
                      </a:r>
                      <a:endParaRPr lang="es-MX" sz="1400" kern="1200" dirty="0">
                        <a:solidFill>
                          <a:schemeClr val="tx1">
                            <a:lumMod val="65000"/>
                            <a:lumOff val="35000"/>
                          </a:schemeClr>
                        </a:solidFill>
                        <a:latin typeface="+mn-lt"/>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6600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dirty="0" smtClean="0">
                          <a:solidFill>
                            <a:schemeClr val="tx1">
                              <a:lumMod val="65000"/>
                              <a:lumOff val="35000"/>
                            </a:schemeClr>
                          </a:solidFill>
                          <a:cs typeface="Arial" panose="020B0604020202020204" pitchFamily="34" charset="0"/>
                        </a:rPr>
                        <a:t>Sistema Único de Inspección </a:t>
                      </a:r>
                    </a:p>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b="1" dirty="0" smtClean="0">
                          <a:solidFill>
                            <a:schemeClr val="tx1">
                              <a:lumMod val="65000"/>
                              <a:lumOff val="35000"/>
                            </a:schemeClr>
                          </a:solidFill>
                          <a:cs typeface="Arial" panose="020B0604020202020204" pitchFamily="34" charset="0"/>
                        </a:rPr>
                        <a:t>(</a:t>
                      </a:r>
                      <a:r>
                        <a:rPr lang="es-MX" sz="1400" b="1" dirty="0" smtClean="0">
                          <a:solidFill>
                            <a:srgbClr val="C00000"/>
                          </a:solidFill>
                          <a:cs typeface="Arial" panose="020B0604020202020204" pitchFamily="34" charset="0"/>
                        </a:rPr>
                        <a:t>SUI</a:t>
                      </a:r>
                      <a:r>
                        <a:rPr lang="es-MX" sz="1400" b="1" dirty="0" smtClean="0">
                          <a:solidFill>
                            <a:schemeClr val="tx1">
                              <a:lumMod val="65000"/>
                              <a:lumOff val="35000"/>
                            </a:schemeClr>
                          </a:solidFill>
                          <a:cs typeface="Arial" panose="020B0604020202020204" pitchFamily="34" charset="0"/>
                        </a:rPr>
                        <a: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just" defTabSz="457200" rtl="0" eaLnBrk="1" latinLnBrk="0" hangingPunct="1">
                        <a:buFont typeface="Arial" panose="020B0604020202020204" pitchFamily="34" charset="0"/>
                        <a:buChar char="•"/>
                      </a:pPr>
                      <a:r>
                        <a:rPr lang="es-MX" sz="1400" kern="1200" dirty="0" smtClean="0">
                          <a:solidFill>
                            <a:schemeClr val="tx1">
                              <a:lumMod val="65000"/>
                              <a:lumOff val="35000"/>
                            </a:schemeClr>
                          </a:solidFill>
                          <a:latin typeface="+mn-lt"/>
                          <a:ea typeface="+mn-ea"/>
                          <a:cs typeface="Arial" panose="020B0604020202020204" pitchFamily="34" charset="0"/>
                        </a:rPr>
                        <a:t>Gestión y</a:t>
                      </a:r>
                      <a:r>
                        <a:rPr lang="es-MX" sz="1400" kern="1200" baseline="0" dirty="0" smtClean="0">
                          <a:solidFill>
                            <a:schemeClr val="tx1">
                              <a:lumMod val="65000"/>
                              <a:lumOff val="35000"/>
                            </a:schemeClr>
                          </a:solidFill>
                          <a:latin typeface="+mn-lt"/>
                          <a:ea typeface="+mn-ea"/>
                          <a:cs typeface="Arial" panose="020B0604020202020204" pitchFamily="34" charset="0"/>
                        </a:rPr>
                        <a:t> seguimiento a</a:t>
                      </a:r>
                      <a:r>
                        <a:rPr lang="es-MX" sz="1400" kern="1200" dirty="0" smtClean="0">
                          <a:solidFill>
                            <a:schemeClr val="tx1">
                              <a:lumMod val="65000"/>
                              <a:lumOff val="35000"/>
                            </a:schemeClr>
                          </a:solidFill>
                          <a:latin typeface="+mn-lt"/>
                          <a:ea typeface="+mn-ea"/>
                          <a:cs typeface="Arial" panose="020B0604020202020204" pitchFamily="34" charset="0"/>
                        </a:rPr>
                        <a:t> las </a:t>
                      </a:r>
                      <a:r>
                        <a:rPr lang="es-MX" sz="1400" kern="1200" dirty="0" smtClean="0">
                          <a:solidFill>
                            <a:srgbClr val="C00000"/>
                          </a:solidFill>
                          <a:latin typeface="+mn-lt"/>
                          <a:ea typeface="+mn-ea"/>
                          <a:cs typeface="Arial" panose="020B0604020202020204" pitchFamily="34" charset="0"/>
                        </a:rPr>
                        <a:t>visitas de inspección </a:t>
                      </a:r>
                      <a:r>
                        <a:rPr lang="es-MX" sz="1400" kern="1200" dirty="0" smtClean="0">
                          <a:solidFill>
                            <a:schemeClr val="tx1">
                              <a:lumMod val="65000"/>
                              <a:lumOff val="35000"/>
                            </a:schemeClr>
                          </a:solidFill>
                          <a:latin typeface="+mn-lt"/>
                          <a:ea typeface="+mn-ea"/>
                          <a:cs typeface="Arial" panose="020B0604020202020204" pitchFamily="34" charset="0"/>
                        </a:rPr>
                        <a:t>practicadas (ordinarias, integrales, especiales)</a:t>
                      </a:r>
                      <a:endParaRPr lang="es-MX" sz="1400" kern="1200" dirty="0">
                        <a:solidFill>
                          <a:schemeClr val="tx1">
                            <a:lumMod val="65000"/>
                            <a:lumOff val="35000"/>
                          </a:schemeClr>
                        </a:solidFill>
                        <a:latin typeface="+mn-lt"/>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6600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dirty="0" smtClean="0">
                          <a:solidFill>
                            <a:schemeClr val="tx1">
                              <a:lumMod val="65000"/>
                              <a:lumOff val="35000"/>
                            </a:schemeClr>
                          </a:solidFill>
                          <a:cs typeface="Arial" panose="020B0604020202020204" pitchFamily="34" charset="0"/>
                        </a:rPr>
                        <a:t>Sistema de Información No Estructurada </a:t>
                      </a:r>
                    </a:p>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b="1" dirty="0" smtClean="0">
                          <a:solidFill>
                            <a:schemeClr val="tx1">
                              <a:lumMod val="65000"/>
                              <a:lumOff val="35000"/>
                            </a:schemeClr>
                          </a:solidFill>
                          <a:cs typeface="Arial" panose="020B0604020202020204" pitchFamily="34" charset="0"/>
                        </a:rPr>
                        <a:t>(</a:t>
                      </a:r>
                      <a:r>
                        <a:rPr lang="es-MX" sz="1400" b="1" dirty="0" smtClean="0">
                          <a:solidFill>
                            <a:srgbClr val="C00000"/>
                          </a:solidFill>
                          <a:cs typeface="Arial" panose="020B0604020202020204" pitchFamily="34" charset="0"/>
                        </a:rPr>
                        <a:t>SINOES</a:t>
                      </a:r>
                      <a:r>
                        <a:rPr lang="es-MX" sz="1400" b="1" dirty="0" smtClean="0">
                          <a:solidFill>
                            <a:schemeClr val="tx1">
                              <a:lumMod val="65000"/>
                              <a:lumOff val="35000"/>
                            </a:schemeClr>
                          </a:solidFill>
                          <a:cs typeface="Arial" panose="020B0604020202020204" pitchFamily="34" charset="0"/>
                        </a:rPr>
                        <a: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just" defTabSz="457200" rtl="0" eaLnBrk="1" latinLnBrk="0" hangingPunct="1">
                        <a:buFont typeface="Arial" panose="020B0604020202020204" pitchFamily="34" charset="0"/>
                        <a:buChar char="•"/>
                      </a:pPr>
                      <a:r>
                        <a:rPr lang="es-MX" sz="1400" kern="1200" dirty="0" smtClean="0">
                          <a:solidFill>
                            <a:srgbClr val="C00000"/>
                          </a:solidFill>
                          <a:latin typeface="+mn-lt"/>
                          <a:ea typeface="+mn-ea"/>
                          <a:cs typeface="Arial" panose="020B0604020202020204" pitchFamily="34" charset="0"/>
                        </a:rPr>
                        <a:t>Consulta de información no estructurada </a:t>
                      </a:r>
                      <a:r>
                        <a:rPr lang="es-MX" sz="1400" kern="1200" dirty="0" smtClean="0">
                          <a:solidFill>
                            <a:schemeClr val="tx1">
                              <a:lumMod val="65000"/>
                              <a:lumOff val="35000"/>
                            </a:schemeClr>
                          </a:solidFill>
                          <a:latin typeface="+mn-lt"/>
                          <a:ea typeface="+mn-ea"/>
                          <a:cs typeface="Arial" panose="020B0604020202020204" pitchFamily="34" charset="0"/>
                        </a:rPr>
                        <a:t>(documentos</a:t>
                      </a:r>
                      <a:r>
                        <a:rPr lang="es-MX" sz="1400" kern="1200" baseline="0" dirty="0" smtClean="0">
                          <a:solidFill>
                            <a:schemeClr val="tx1">
                              <a:lumMod val="65000"/>
                              <a:lumOff val="35000"/>
                            </a:schemeClr>
                          </a:solidFill>
                          <a:latin typeface="+mn-lt"/>
                          <a:ea typeface="+mn-ea"/>
                          <a:cs typeface="Arial" panose="020B0604020202020204" pitchFamily="34" charset="0"/>
                        </a:rPr>
                        <a:t> como ARSI, manuales de riesgos y reaseguro, política de inversión, prueba de solvencia dinámica, etc.)</a:t>
                      </a:r>
                      <a:endParaRPr lang="es-MX" sz="1400" kern="1200" dirty="0">
                        <a:solidFill>
                          <a:schemeClr val="tx1">
                            <a:lumMod val="65000"/>
                            <a:lumOff val="35000"/>
                          </a:schemeClr>
                        </a:solidFill>
                        <a:latin typeface="+mn-lt"/>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6600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dirty="0" smtClean="0">
                          <a:solidFill>
                            <a:schemeClr val="tx1">
                              <a:lumMod val="65000"/>
                              <a:lumOff val="35000"/>
                            </a:schemeClr>
                          </a:solidFill>
                          <a:cs typeface="Arial" panose="020B0604020202020204" pitchFamily="34" charset="0"/>
                        </a:rPr>
                        <a:t>Sistema de Planes de Regularización y Programas de Autocorrección </a:t>
                      </a:r>
                    </a:p>
                    <a:p>
                      <a:pPr marL="0" marR="0" lvl="0" indent="0" algn="ctr" defTabSz="457200" rtl="0" eaLnBrk="1" fontAlgn="auto" latinLnBrk="0" hangingPunct="1">
                        <a:lnSpc>
                          <a:spcPct val="100000"/>
                        </a:lnSpc>
                        <a:spcBef>
                          <a:spcPts val="0"/>
                        </a:spcBef>
                        <a:spcAft>
                          <a:spcPts val="0"/>
                        </a:spcAft>
                        <a:buClrTx/>
                        <a:buSzTx/>
                        <a:buFontTx/>
                        <a:buNone/>
                        <a:tabLst/>
                        <a:defRPr/>
                      </a:pPr>
                      <a:r>
                        <a:rPr lang="es-MX" sz="1400" b="1" dirty="0" smtClean="0">
                          <a:solidFill>
                            <a:schemeClr val="tx1">
                              <a:lumMod val="65000"/>
                              <a:lumOff val="35000"/>
                            </a:schemeClr>
                          </a:solidFill>
                          <a:cs typeface="Arial" panose="020B0604020202020204" pitchFamily="34" charset="0"/>
                        </a:rPr>
                        <a:t>(</a:t>
                      </a:r>
                      <a:r>
                        <a:rPr lang="es-MX" sz="1400" b="1" dirty="0" smtClean="0">
                          <a:solidFill>
                            <a:srgbClr val="C00000"/>
                          </a:solidFill>
                          <a:cs typeface="Arial" panose="020B0604020202020204" pitchFamily="34" charset="0"/>
                        </a:rPr>
                        <a:t>SIPREP</a:t>
                      </a:r>
                      <a:r>
                        <a:rPr lang="es-MX" sz="1400" b="1" dirty="0" smtClean="0">
                          <a:solidFill>
                            <a:schemeClr val="tx1">
                              <a:lumMod val="65000"/>
                              <a:lumOff val="35000"/>
                            </a:schemeClr>
                          </a:solidFill>
                          <a:cs typeface="Arial" panose="020B0604020202020204" pitchFamily="34" charset="0"/>
                        </a:rPr>
                        <a: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kern="1200" dirty="0" smtClean="0">
                          <a:solidFill>
                            <a:schemeClr val="tx1">
                              <a:lumMod val="65000"/>
                              <a:lumOff val="35000"/>
                            </a:schemeClr>
                          </a:solidFill>
                          <a:latin typeface="+mn-lt"/>
                          <a:ea typeface="+mn-ea"/>
                          <a:cs typeface="Arial" panose="020B0604020202020204" pitchFamily="34" charset="0"/>
                        </a:rPr>
                        <a:t>Recepción, administración y seguimiento a</a:t>
                      </a:r>
                      <a:r>
                        <a:rPr lang="es-MX" sz="1400" kern="1200" dirty="0" smtClean="0">
                          <a:solidFill>
                            <a:srgbClr val="C00000"/>
                          </a:solidFill>
                          <a:latin typeface="+mn-lt"/>
                          <a:ea typeface="+mn-ea"/>
                          <a:cs typeface="Arial" panose="020B0604020202020204" pitchFamily="34" charset="0"/>
                        </a:rPr>
                        <a:t> planes de regularización y programas de autocorrección</a:t>
                      </a:r>
                    </a:p>
                    <a:p>
                      <a:pPr algn="just"/>
                      <a:endParaRPr lang="es-MX" dirty="0"/>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66008">
                <a:tc>
                  <a:txBody>
                    <a:bodyPr/>
                    <a:lstStyle/>
                    <a:p>
                      <a:pPr algn="ctr"/>
                      <a:r>
                        <a:rPr lang="es-MX" sz="1400" kern="1200" dirty="0" smtClean="0">
                          <a:solidFill>
                            <a:schemeClr val="tx1">
                              <a:lumMod val="65000"/>
                              <a:lumOff val="35000"/>
                            </a:schemeClr>
                          </a:solidFill>
                          <a:latin typeface="+mn-lt"/>
                          <a:ea typeface="+mn-ea"/>
                          <a:cs typeface="Arial" panose="020B0604020202020204" pitchFamily="34" charset="0"/>
                        </a:rPr>
                        <a:t>Sistema de Información Ejecutiva </a:t>
                      </a:r>
                      <a:r>
                        <a:rPr lang="es-MX" sz="1400" b="1" kern="1200" dirty="0" smtClean="0">
                          <a:solidFill>
                            <a:schemeClr val="tx1">
                              <a:lumMod val="65000"/>
                              <a:lumOff val="35000"/>
                            </a:schemeClr>
                          </a:solidFill>
                          <a:latin typeface="+mn-lt"/>
                          <a:ea typeface="+mn-ea"/>
                          <a:cs typeface="Arial" panose="020B0604020202020204" pitchFamily="34" charset="0"/>
                        </a:rPr>
                        <a:t>(</a:t>
                      </a:r>
                      <a:r>
                        <a:rPr lang="es-MX" sz="1400" b="1" kern="1200" dirty="0" smtClean="0">
                          <a:solidFill>
                            <a:srgbClr val="C00000"/>
                          </a:solidFill>
                          <a:latin typeface="+mn-lt"/>
                          <a:ea typeface="+mn-ea"/>
                          <a:cs typeface="Arial" panose="020B0604020202020204" pitchFamily="34" charset="0"/>
                        </a:rPr>
                        <a:t>SIE</a:t>
                      </a:r>
                      <a:r>
                        <a:rPr lang="es-MX" sz="1400" b="1" kern="1200" dirty="0" smtClean="0">
                          <a:solidFill>
                            <a:schemeClr val="tx1">
                              <a:lumMod val="65000"/>
                              <a:lumOff val="35000"/>
                            </a:schemeClr>
                          </a:solidFill>
                          <a:latin typeface="+mn-lt"/>
                          <a:ea typeface="+mn-ea"/>
                          <a:cs typeface="Arial" panose="020B0604020202020204" pitchFamily="34" charset="0"/>
                        </a:rPr>
                        <a: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kern="1200" dirty="0" smtClean="0">
                          <a:solidFill>
                            <a:srgbClr val="C00000"/>
                          </a:solidFill>
                          <a:latin typeface="+mn-lt"/>
                          <a:ea typeface="+mn-ea"/>
                          <a:cs typeface="Arial" panose="020B0604020202020204" pitchFamily="34" charset="0"/>
                        </a:rPr>
                        <a:t>Información</a:t>
                      </a:r>
                      <a:r>
                        <a:rPr lang="es-MX" sz="1400" kern="1200" baseline="0" dirty="0" smtClean="0">
                          <a:solidFill>
                            <a:srgbClr val="C00000"/>
                          </a:solidFill>
                          <a:latin typeface="+mn-lt"/>
                          <a:ea typeface="+mn-ea"/>
                          <a:cs typeface="Arial" panose="020B0604020202020204" pitchFamily="34" charset="0"/>
                        </a:rPr>
                        <a:t> ejecutiva </a:t>
                      </a:r>
                      <a:r>
                        <a:rPr lang="es-MX" sz="1400" kern="1200" baseline="0" dirty="0" smtClean="0">
                          <a:solidFill>
                            <a:schemeClr val="tx1">
                              <a:lumMod val="65000"/>
                              <a:lumOff val="35000"/>
                            </a:schemeClr>
                          </a:solidFill>
                          <a:latin typeface="+mn-lt"/>
                          <a:ea typeface="+mn-ea"/>
                          <a:cs typeface="Arial" panose="020B0604020202020204" pitchFamily="34" charset="0"/>
                        </a:rPr>
                        <a:t>para el análisis de las Instituciones (estados financieros, ficha técnica, captura de etapas de NAR, etc.)</a:t>
                      </a:r>
                      <a:endParaRPr lang="es-MX" sz="1400" kern="1200" dirty="0" smtClean="0">
                        <a:solidFill>
                          <a:schemeClr val="tx1">
                            <a:lumMod val="65000"/>
                            <a:lumOff val="35000"/>
                          </a:schemeClr>
                        </a:solidFill>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uadroTexto 4"/>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109894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p:cNvGraphicFramePr/>
          <p:nvPr>
            <p:extLst>
              <p:ext uri="{D42A27DB-BD31-4B8C-83A1-F6EECF244321}">
                <p14:modId xmlns:p14="http://schemas.microsoft.com/office/powerpoint/2010/main" val="3398794330"/>
              </p:ext>
            </p:extLst>
          </p:nvPr>
        </p:nvGraphicFramePr>
        <p:xfrm>
          <a:off x="163552" y="1071831"/>
          <a:ext cx="8151860" cy="4908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adroTexto 10"/>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spTree>
    <p:extLst>
      <p:ext uri="{BB962C8B-B14F-4D97-AF65-F5344CB8AC3E}">
        <p14:creationId xmlns:p14="http://schemas.microsoft.com/office/powerpoint/2010/main" val="2305987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ounded Rectangle 55"/>
          <p:cNvSpPr/>
          <p:nvPr/>
        </p:nvSpPr>
        <p:spPr>
          <a:xfrm>
            <a:off x="6537428" y="1934528"/>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9" name="Rounded Rectangle 18"/>
          <p:cNvSpPr/>
          <p:nvPr/>
        </p:nvSpPr>
        <p:spPr>
          <a:xfrm>
            <a:off x="6528961" y="2310051"/>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70" name="Rounded Rectangle 23"/>
          <p:cNvSpPr/>
          <p:nvPr/>
        </p:nvSpPr>
        <p:spPr>
          <a:xfrm>
            <a:off x="6528961" y="2691636"/>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71" name="Rounded Rectangle 40"/>
          <p:cNvSpPr/>
          <p:nvPr/>
        </p:nvSpPr>
        <p:spPr>
          <a:xfrm>
            <a:off x="6528961" y="3073221"/>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72" name="Rounded Rectangle 35"/>
          <p:cNvSpPr/>
          <p:nvPr/>
        </p:nvSpPr>
        <p:spPr>
          <a:xfrm>
            <a:off x="6528961" y="3453231"/>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73" name="Rounded Rectangle 30"/>
          <p:cNvSpPr/>
          <p:nvPr/>
        </p:nvSpPr>
        <p:spPr>
          <a:xfrm>
            <a:off x="6528961" y="3836391"/>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74" name="Rounded Rectangle 67"/>
          <p:cNvSpPr/>
          <p:nvPr/>
        </p:nvSpPr>
        <p:spPr>
          <a:xfrm>
            <a:off x="6528961" y="4217976"/>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75" name="Rounded Rectangle 70"/>
          <p:cNvSpPr/>
          <p:nvPr/>
        </p:nvSpPr>
        <p:spPr>
          <a:xfrm>
            <a:off x="6528961" y="4599561"/>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76" name="Rounded Rectangle 74"/>
          <p:cNvSpPr/>
          <p:nvPr/>
        </p:nvSpPr>
        <p:spPr>
          <a:xfrm>
            <a:off x="6528961" y="4981149"/>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59" name="Rounded Rectangle 55"/>
          <p:cNvSpPr/>
          <p:nvPr/>
        </p:nvSpPr>
        <p:spPr>
          <a:xfrm>
            <a:off x="5291488" y="1942955"/>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0" name="Rounded Rectangle 18"/>
          <p:cNvSpPr/>
          <p:nvPr/>
        </p:nvSpPr>
        <p:spPr>
          <a:xfrm>
            <a:off x="5291488" y="2324540"/>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1" name="Rounded Rectangle 23"/>
          <p:cNvSpPr/>
          <p:nvPr/>
        </p:nvSpPr>
        <p:spPr>
          <a:xfrm>
            <a:off x="5291488" y="2706125"/>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2" name="Rounded Rectangle 40"/>
          <p:cNvSpPr/>
          <p:nvPr/>
        </p:nvSpPr>
        <p:spPr>
          <a:xfrm>
            <a:off x="5291488" y="3087710"/>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3" name="Rounded Rectangle 35"/>
          <p:cNvSpPr/>
          <p:nvPr/>
        </p:nvSpPr>
        <p:spPr>
          <a:xfrm>
            <a:off x="5291488" y="3469295"/>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4" name="Rounded Rectangle 30"/>
          <p:cNvSpPr/>
          <p:nvPr/>
        </p:nvSpPr>
        <p:spPr>
          <a:xfrm>
            <a:off x="5291488" y="3850880"/>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5" name="Rounded Rectangle 67"/>
          <p:cNvSpPr/>
          <p:nvPr/>
        </p:nvSpPr>
        <p:spPr>
          <a:xfrm>
            <a:off x="5291488" y="4232465"/>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6" name="Rounded Rectangle 70"/>
          <p:cNvSpPr/>
          <p:nvPr/>
        </p:nvSpPr>
        <p:spPr>
          <a:xfrm>
            <a:off x="5291488" y="4614050"/>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67" name="Rounded Rectangle 74"/>
          <p:cNvSpPr/>
          <p:nvPr/>
        </p:nvSpPr>
        <p:spPr>
          <a:xfrm>
            <a:off x="5291488" y="4995638"/>
            <a:ext cx="1201686" cy="37031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5" name="CuadroTexto 4"/>
          <p:cNvSpPr txBox="1"/>
          <p:nvPr/>
        </p:nvSpPr>
        <p:spPr>
          <a:xfrm>
            <a:off x="0" y="0"/>
            <a:ext cx="9144000" cy="369332"/>
          </a:xfrm>
          <a:prstGeom prst="rect">
            <a:avLst/>
          </a:prstGeom>
          <a:noFill/>
        </p:spPr>
        <p:txBody>
          <a:bodyPr wrap="square" rtlCol="0">
            <a:spAutoFit/>
          </a:bodyPr>
          <a:lstStyle/>
          <a:p>
            <a:r>
              <a:rPr lang="es-MX" dirty="0">
                <a:solidFill>
                  <a:schemeClr val="bg1"/>
                </a:solidFill>
              </a:rPr>
              <a:t>Esquema de supervisión basado en riesgos</a:t>
            </a:r>
          </a:p>
        </p:txBody>
      </p:sp>
      <p:grpSp>
        <p:nvGrpSpPr>
          <p:cNvPr id="3" name="Grupo 2"/>
          <p:cNvGrpSpPr/>
          <p:nvPr/>
        </p:nvGrpSpPr>
        <p:grpSpPr>
          <a:xfrm>
            <a:off x="152400" y="1506531"/>
            <a:ext cx="8805333" cy="3844933"/>
            <a:chOff x="152400" y="1506531"/>
            <a:chExt cx="8805333" cy="3844933"/>
          </a:xfrm>
        </p:grpSpPr>
        <p:grpSp>
          <p:nvGrpSpPr>
            <p:cNvPr id="6" name="Group 197"/>
            <p:cNvGrpSpPr/>
            <p:nvPr/>
          </p:nvGrpSpPr>
          <p:grpSpPr>
            <a:xfrm>
              <a:off x="152400" y="1506531"/>
              <a:ext cx="5158157" cy="3844933"/>
              <a:chOff x="675124" y="1143000"/>
              <a:chExt cx="6372061" cy="5125247"/>
            </a:xfrm>
          </p:grpSpPr>
          <p:sp>
            <p:nvSpPr>
              <p:cNvPr id="143" name="Rounded Rectangle 4"/>
              <p:cNvSpPr/>
              <p:nvPr/>
            </p:nvSpPr>
            <p:spPr>
              <a:xfrm>
                <a:off x="675124" y="1143000"/>
                <a:ext cx="6372061" cy="547411"/>
              </a:xfrm>
              <a:prstGeom prst="roundRect">
                <a:avLst>
                  <a:gd name="adj" fmla="val 1184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r>
                  <a:rPr lang="en-US" sz="1350" dirty="0" err="1" smtClean="0">
                    <a:solidFill>
                      <a:schemeClr val="bg1"/>
                    </a:solidFill>
                    <a:latin typeface="Arial" pitchFamily="34" charset="0"/>
                    <a:cs typeface="Arial" pitchFamily="34" charset="0"/>
                  </a:rPr>
                  <a:t>Reporte</a:t>
                </a:r>
                <a:r>
                  <a:rPr lang="en-US" sz="1350" dirty="0" smtClean="0">
                    <a:solidFill>
                      <a:schemeClr val="bg1"/>
                    </a:solidFill>
                    <a:latin typeface="Arial" pitchFamily="34" charset="0"/>
                    <a:cs typeface="Arial" pitchFamily="34" charset="0"/>
                  </a:rPr>
                  <a:t> </a:t>
                </a:r>
                <a:r>
                  <a:rPr lang="en-US" sz="1350" dirty="0" err="1" smtClean="0">
                    <a:solidFill>
                      <a:schemeClr val="bg1"/>
                    </a:solidFill>
                    <a:latin typeface="Arial" pitchFamily="34" charset="0"/>
                    <a:cs typeface="Arial" pitchFamily="34" charset="0"/>
                  </a:rPr>
                  <a:t>regulatorio</a:t>
                </a:r>
                <a:endParaRPr lang="en-US" sz="1350" dirty="0">
                  <a:solidFill>
                    <a:schemeClr val="bg1"/>
                  </a:solidFill>
                  <a:latin typeface="Arial" pitchFamily="34" charset="0"/>
                  <a:cs typeface="Arial" pitchFamily="34" charset="0"/>
                </a:endParaRPr>
              </a:p>
            </p:txBody>
          </p:sp>
          <p:sp>
            <p:nvSpPr>
              <p:cNvPr id="144" name="Rounded Rectangle 52"/>
              <p:cNvSpPr/>
              <p:nvPr/>
            </p:nvSpPr>
            <p:spPr>
              <a:xfrm>
                <a:off x="675124" y="1705434"/>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p>
                <a:pPr algn="just" defTabSz="457200"/>
                <a:r>
                  <a:rPr lang="es-MX" sz="1400" dirty="0">
                    <a:solidFill>
                      <a:schemeClr val="tx1"/>
                    </a:solidFill>
                    <a:cs typeface="Arial" panose="020B0604020202020204" pitchFamily="34" charset="0"/>
                  </a:rPr>
                  <a:t>Información Corporativa (RR-1)</a:t>
                </a:r>
                <a:endParaRPr lang="en-US" sz="1400" dirty="0">
                  <a:solidFill>
                    <a:schemeClr val="tx1"/>
                  </a:solidFill>
                  <a:cs typeface="Arial" panose="020B0604020202020204" pitchFamily="34" charset="0"/>
                </a:endParaRPr>
              </a:p>
            </p:txBody>
          </p:sp>
          <p:sp>
            <p:nvSpPr>
              <p:cNvPr id="145" name="Rounded Rectangle 47"/>
              <p:cNvSpPr/>
              <p:nvPr/>
            </p:nvSpPr>
            <p:spPr>
              <a:xfrm>
                <a:off x="675124" y="2214082"/>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lvl="0" algn="just" defTabSz="457200">
                  <a:defRPr/>
                </a:pPr>
                <a:r>
                  <a:rPr lang="es-ES_tradnl" sz="1400" dirty="0">
                    <a:solidFill>
                      <a:schemeClr val="tx1"/>
                    </a:solidFill>
                    <a:cs typeface="Arial" panose="020B0604020202020204" pitchFamily="34" charset="0"/>
                  </a:rPr>
                  <a:t>Gobierno Corporativo (RR-2)</a:t>
                </a:r>
                <a:endParaRPr lang="es-MX" sz="1400" dirty="0">
                  <a:solidFill>
                    <a:schemeClr val="tx1"/>
                  </a:solidFill>
                  <a:cs typeface="Arial" panose="020B0604020202020204" pitchFamily="34" charset="0"/>
                </a:endParaRPr>
              </a:p>
            </p:txBody>
          </p:sp>
          <p:sp>
            <p:nvSpPr>
              <p:cNvPr id="146" name="Rounded Rectangle 20"/>
              <p:cNvSpPr/>
              <p:nvPr/>
            </p:nvSpPr>
            <p:spPr>
              <a:xfrm>
                <a:off x="675124" y="2722730"/>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lvl="0" algn="just" defTabSz="457200">
                  <a:defRPr/>
                </a:pPr>
                <a:r>
                  <a:rPr lang="es-MX" sz="1400" dirty="0">
                    <a:solidFill>
                      <a:schemeClr val="tx1"/>
                    </a:solidFill>
                    <a:cs typeface="Arial" panose="020B0604020202020204" pitchFamily="34" charset="0"/>
                  </a:rPr>
                  <a:t>Reservas Técnicas (RR-3)</a:t>
                </a:r>
              </a:p>
            </p:txBody>
          </p:sp>
          <p:sp>
            <p:nvSpPr>
              <p:cNvPr id="147" name="Rounded Rectangle 37"/>
              <p:cNvSpPr/>
              <p:nvPr/>
            </p:nvSpPr>
            <p:spPr>
              <a:xfrm>
                <a:off x="675124" y="3231378"/>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lvl="0" algn="just" defTabSz="457200">
                  <a:defRPr/>
                </a:pPr>
                <a:r>
                  <a:rPr lang="es-MX" sz="1400" dirty="0" smtClean="0">
                    <a:solidFill>
                      <a:schemeClr val="tx1"/>
                    </a:solidFill>
                    <a:cs typeface="Arial" panose="020B0604020202020204" pitchFamily="34" charset="0"/>
                  </a:rPr>
                  <a:t>Requerimientos de Capital y Fondos Propios Admisibles (RR-4)</a:t>
                </a:r>
                <a:endParaRPr lang="es-MX" sz="1400" dirty="0">
                  <a:solidFill>
                    <a:schemeClr val="tx1"/>
                  </a:solidFill>
                  <a:cs typeface="Arial" panose="020B0604020202020204" pitchFamily="34" charset="0"/>
                </a:endParaRPr>
              </a:p>
            </p:txBody>
          </p:sp>
          <p:sp>
            <p:nvSpPr>
              <p:cNvPr id="148" name="Rounded Rectangle 32"/>
              <p:cNvSpPr/>
              <p:nvPr/>
            </p:nvSpPr>
            <p:spPr>
              <a:xfrm>
                <a:off x="675124" y="3740026"/>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lvl="0" algn="just" defTabSz="457200">
                  <a:defRPr/>
                </a:pPr>
                <a:r>
                  <a:rPr lang="es-MX" sz="1400" dirty="0">
                    <a:solidFill>
                      <a:schemeClr val="tx1"/>
                    </a:solidFill>
                    <a:cs typeface="Arial" panose="020B0604020202020204" pitchFamily="34" charset="0"/>
                  </a:rPr>
                  <a:t>Activos e Inversiones (RR-5)</a:t>
                </a:r>
              </a:p>
            </p:txBody>
          </p:sp>
          <p:sp>
            <p:nvSpPr>
              <p:cNvPr id="149" name="Rounded Rectangle 27"/>
              <p:cNvSpPr/>
              <p:nvPr/>
            </p:nvSpPr>
            <p:spPr>
              <a:xfrm>
                <a:off x="675124" y="4248674"/>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r>
                  <a:rPr lang="es-MX" sz="1400" dirty="0">
                    <a:solidFill>
                      <a:schemeClr val="tx1"/>
                    </a:solidFill>
                    <a:cs typeface="Arial" panose="020B0604020202020204" pitchFamily="34" charset="0"/>
                  </a:rPr>
                  <a:t>Reaseguro y </a:t>
                </a:r>
                <a:r>
                  <a:rPr lang="es-MX" sz="1400" dirty="0" err="1">
                    <a:solidFill>
                      <a:schemeClr val="tx1"/>
                    </a:solidFill>
                    <a:cs typeface="Arial" panose="020B0604020202020204" pitchFamily="34" charset="0"/>
                  </a:rPr>
                  <a:t>Reafianzamiento</a:t>
                </a:r>
                <a:r>
                  <a:rPr lang="es-MX" sz="1400" dirty="0">
                    <a:solidFill>
                      <a:schemeClr val="tx1"/>
                    </a:solidFill>
                    <a:cs typeface="Arial" panose="020B0604020202020204" pitchFamily="34" charset="0"/>
                  </a:rPr>
                  <a:t> (RR-6)</a:t>
                </a:r>
                <a:endParaRPr lang="en-US" sz="1350" dirty="0">
                  <a:solidFill>
                    <a:schemeClr val="tx1"/>
                  </a:solidFill>
                  <a:latin typeface="Arial" pitchFamily="34" charset="0"/>
                  <a:cs typeface="Arial" pitchFamily="34" charset="0"/>
                </a:endParaRPr>
              </a:p>
            </p:txBody>
          </p:sp>
          <p:sp>
            <p:nvSpPr>
              <p:cNvPr id="150" name="Rounded Rectangle 63"/>
              <p:cNvSpPr/>
              <p:nvPr/>
            </p:nvSpPr>
            <p:spPr>
              <a:xfrm>
                <a:off x="675124" y="4757322"/>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r>
                  <a:rPr lang="es-MX" sz="1400" dirty="0">
                    <a:solidFill>
                      <a:schemeClr val="tx1"/>
                    </a:solidFill>
                    <a:cs typeface="Arial" panose="020B0604020202020204" pitchFamily="34" charset="0"/>
                  </a:rPr>
                  <a:t>Estados Financieros (RR-7)</a:t>
                </a:r>
                <a:endParaRPr lang="en-US" sz="1350" dirty="0">
                  <a:solidFill>
                    <a:schemeClr val="tx1"/>
                  </a:solidFill>
                  <a:latin typeface="Arial" pitchFamily="34" charset="0"/>
                  <a:cs typeface="Arial" pitchFamily="34" charset="0"/>
                </a:endParaRPr>
              </a:p>
            </p:txBody>
          </p:sp>
          <p:sp>
            <p:nvSpPr>
              <p:cNvPr id="151" name="Rounded Rectangle 64"/>
              <p:cNvSpPr/>
              <p:nvPr/>
            </p:nvSpPr>
            <p:spPr>
              <a:xfrm>
                <a:off x="675124" y="5265970"/>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lvl="0" algn="just" defTabSz="457200">
                  <a:defRPr/>
                </a:pPr>
                <a:r>
                  <a:rPr lang="es-MX" sz="1400" dirty="0">
                    <a:solidFill>
                      <a:schemeClr val="tx1"/>
                    </a:solidFill>
                    <a:cs typeface="Arial" panose="020B0604020202020204" pitchFamily="34" charset="0"/>
                  </a:rPr>
                  <a:t>Información Estadística (RR-8)</a:t>
                </a:r>
              </a:p>
            </p:txBody>
          </p:sp>
          <p:sp>
            <p:nvSpPr>
              <p:cNvPr id="152" name="Rounded Rectangle 71"/>
              <p:cNvSpPr/>
              <p:nvPr/>
            </p:nvSpPr>
            <p:spPr>
              <a:xfrm>
                <a:off x="675124" y="5774622"/>
                <a:ext cx="6372061" cy="493625"/>
              </a:xfrm>
              <a:prstGeom prst="roundRect">
                <a:avLst>
                  <a:gd name="adj" fmla="val 11848"/>
                </a:avLst>
              </a:prstGeom>
              <a:solidFill>
                <a:schemeClr val="bg1">
                  <a:lumMod val="8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794" rIns="205794"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r>
                  <a:rPr lang="es-MX" sz="1400" dirty="0">
                    <a:solidFill>
                      <a:schemeClr val="tx1"/>
                    </a:solidFill>
                    <a:cs typeface="Arial" panose="020B0604020202020204" pitchFamily="34" charset="0"/>
                  </a:rPr>
                  <a:t>Operaciones Contratadas con Terceros (RR-9)</a:t>
                </a:r>
                <a:endParaRPr lang="en-US" sz="1350" dirty="0">
                  <a:solidFill>
                    <a:schemeClr val="tx1"/>
                  </a:solidFill>
                  <a:latin typeface="Arial" pitchFamily="34" charset="0"/>
                  <a:cs typeface="Arial" pitchFamily="34" charset="0"/>
                </a:endParaRPr>
              </a:p>
            </p:txBody>
          </p:sp>
        </p:grpSp>
        <p:grpSp>
          <p:nvGrpSpPr>
            <p:cNvPr id="7" name="Group 196"/>
            <p:cNvGrpSpPr/>
            <p:nvPr/>
          </p:nvGrpSpPr>
          <p:grpSpPr>
            <a:xfrm>
              <a:off x="5328415" y="1506531"/>
              <a:ext cx="1235554" cy="3844933"/>
              <a:chOff x="7069246" y="1143000"/>
              <a:chExt cx="1526325" cy="5125247"/>
            </a:xfrm>
          </p:grpSpPr>
          <p:sp>
            <p:nvSpPr>
              <p:cNvPr id="133" name="Rounded Rectangle 5"/>
              <p:cNvSpPr/>
              <p:nvPr/>
            </p:nvSpPr>
            <p:spPr>
              <a:xfrm>
                <a:off x="7069246" y="1143000"/>
                <a:ext cx="1484487" cy="547411"/>
              </a:xfrm>
              <a:prstGeom prst="roundRect">
                <a:avLst>
                  <a:gd name="adj" fmla="val 11848"/>
                </a:avLst>
              </a:prstGeom>
              <a:solidFill>
                <a:srgbClr val="B00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350" dirty="0" smtClean="0">
                    <a:solidFill>
                      <a:schemeClr val="bg1"/>
                    </a:solidFill>
                    <a:latin typeface="Arial" pitchFamily="34" charset="0"/>
                    <a:cs typeface="Arial" pitchFamily="34" charset="0"/>
                  </a:rPr>
                  <a:t>Pilar I</a:t>
                </a:r>
                <a:endParaRPr lang="en-US" sz="1350" dirty="0">
                  <a:solidFill>
                    <a:schemeClr val="bg1"/>
                  </a:solidFill>
                  <a:latin typeface="Arial" pitchFamily="34" charset="0"/>
                  <a:cs typeface="Arial" pitchFamily="34" charset="0"/>
                </a:endParaRPr>
              </a:p>
            </p:txBody>
          </p:sp>
          <p:sp>
            <p:nvSpPr>
              <p:cNvPr id="134" name="Rounded Rectangle 53"/>
              <p:cNvSpPr/>
              <p:nvPr/>
            </p:nvSpPr>
            <p:spPr>
              <a:xfrm>
                <a:off x="7111084" y="1705434"/>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35" name="Rounded Rectangle 48"/>
              <p:cNvSpPr/>
              <p:nvPr/>
            </p:nvSpPr>
            <p:spPr>
              <a:xfrm>
                <a:off x="7069246" y="2214082"/>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36" name="Rounded Rectangle 21"/>
              <p:cNvSpPr/>
              <p:nvPr/>
            </p:nvSpPr>
            <p:spPr>
              <a:xfrm>
                <a:off x="7069246" y="2722730"/>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37" name="Rounded Rectangle 38"/>
              <p:cNvSpPr/>
              <p:nvPr/>
            </p:nvSpPr>
            <p:spPr>
              <a:xfrm>
                <a:off x="7069246" y="3231378"/>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38" name="Rounded Rectangle 33"/>
              <p:cNvSpPr/>
              <p:nvPr/>
            </p:nvSpPr>
            <p:spPr>
              <a:xfrm>
                <a:off x="7069246" y="3740026"/>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39" name="Rounded Rectangle 28"/>
              <p:cNvSpPr/>
              <p:nvPr/>
            </p:nvSpPr>
            <p:spPr>
              <a:xfrm>
                <a:off x="7069246" y="4248674"/>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40" name="Rounded Rectangle 65"/>
              <p:cNvSpPr/>
              <p:nvPr/>
            </p:nvSpPr>
            <p:spPr>
              <a:xfrm>
                <a:off x="7069246" y="4757322"/>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41" name="Rounded Rectangle 68"/>
              <p:cNvSpPr/>
              <p:nvPr/>
            </p:nvSpPr>
            <p:spPr>
              <a:xfrm>
                <a:off x="7069246" y="5265970"/>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42" name="Rounded Rectangle 72"/>
              <p:cNvSpPr/>
              <p:nvPr/>
            </p:nvSpPr>
            <p:spPr>
              <a:xfrm>
                <a:off x="7069246" y="5774622"/>
                <a:ext cx="1484487" cy="493625"/>
              </a:xfrm>
              <a:prstGeom prst="roundRect">
                <a:avLst>
                  <a:gd name="adj" fmla="val 11848"/>
                </a:avLst>
              </a:prstGeom>
              <a:solidFill>
                <a:schemeClr val="bg1">
                  <a:lumMod val="8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grpSp>
        <p:sp>
          <p:nvSpPr>
            <p:cNvPr id="123" name="Rounded Rectangle 6"/>
            <p:cNvSpPr/>
            <p:nvPr/>
          </p:nvSpPr>
          <p:spPr>
            <a:xfrm>
              <a:off x="6547073" y="1506531"/>
              <a:ext cx="1201686" cy="410665"/>
            </a:xfrm>
            <a:prstGeom prst="roundRect">
              <a:avLst>
                <a:gd name="adj" fmla="val 11848"/>
              </a:avLst>
            </a:prstGeom>
            <a:solidFill>
              <a:srgbClr val="B00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r>
                <a:rPr lang="en-US" sz="1350" dirty="0">
                  <a:solidFill>
                    <a:schemeClr val="bg1"/>
                  </a:solidFill>
                  <a:latin typeface="Arial" pitchFamily="34" charset="0"/>
                  <a:cs typeface="Arial" pitchFamily="34" charset="0"/>
                </a:rPr>
                <a:t>Pilar II</a:t>
              </a:r>
            </a:p>
          </p:txBody>
        </p:sp>
        <p:grpSp>
          <p:nvGrpSpPr>
            <p:cNvPr id="9" name="Group 194"/>
            <p:cNvGrpSpPr/>
            <p:nvPr/>
          </p:nvGrpSpPr>
          <p:grpSpPr>
            <a:xfrm>
              <a:off x="7756047" y="1506531"/>
              <a:ext cx="1201686" cy="3844933"/>
              <a:chOff x="10068190" y="1143000"/>
              <a:chExt cx="1484487" cy="5125247"/>
            </a:xfrm>
          </p:grpSpPr>
          <p:sp>
            <p:nvSpPr>
              <p:cNvPr id="113" name="Rounded Rectangle 7"/>
              <p:cNvSpPr/>
              <p:nvPr/>
            </p:nvSpPr>
            <p:spPr>
              <a:xfrm>
                <a:off x="10068190" y="1143000"/>
                <a:ext cx="1484487" cy="547411"/>
              </a:xfrm>
              <a:prstGeom prst="roundRect">
                <a:avLst>
                  <a:gd name="adj" fmla="val 11848"/>
                </a:avLst>
              </a:prstGeom>
              <a:solidFill>
                <a:srgbClr val="B00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r>
                  <a:rPr lang="en-US" sz="1350" dirty="0">
                    <a:solidFill>
                      <a:schemeClr val="bg1"/>
                    </a:solidFill>
                    <a:latin typeface="Arial" pitchFamily="34" charset="0"/>
                    <a:cs typeface="Arial" pitchFamily="34" charset="0"/>
                  </a:rPr>
                  <a:t>Pilar III</a:t>
                </a:r>
              </a:p>
            </p:txBody>
          </p:sp>
          <p:sp>
            <p:nvSpPr>
              <p:cNvPr id="114" name="Rounded Rectangle 55"/>
              <p:cNvSpPr/>
              <p:nvPr/>
            </p:nvSpPr>
            <p:spPr>
              <a:xfrm>
                <a:off x="10068190" y="1705434"/>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15" name="Rounded Rectangle 18"/>
              <p:cNvSpPr/>
              <p:nvPr/>
            </p:nvSpPr>
            <p:spPr>
              <a:xfrm>
                <a:off x="10068190" y="2214082"/>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16" name="Rounded Rectangle 23"/>
              <p:cNvSpPr/>
              <p:nvPr/>
            </p:nvSpPr>
            <p:spPr>
              <a:xfrm>
                <a:off x="10068190" y="2722730"/>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17" name="Rounded Rectangle 40"/>
              <p:cNvSpPr/>
              <p:nvPr/>
            </p:nvSpPr>
            <p:spPr>
              <a:xfrm>
                <a:off x="10068190" y="3231378"/>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18" name="Rounded Rectangle 35"/>
              <p:cNvSpPr/>
              <p:nvPr/>
            </p:nvSpPr>
            <p:spPr>
              <a:xfrm>
                <a:off x="10068190" y="3740026"/>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19" name="Rounded Rectangle 30"/>
              <p:cNvSpPr/>
              <p:nvPr/>
            </p:nvSpPr>
            <p:spPr>
              <a:xfrm>
                <a:off x="10068190" y="4248674"/>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20" name="Rounded Rectangle 67"/>
              <p:cNvSpPr/>
              <p:nvPr/>
            </p:nvSpPr>
            <p:spPr>
              <a:xfrm>
                <a:off x="10068190" y="4757322"/>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21" name="Rounded Rectangle 70"/>
              <p:cNvSpPr/>
              <p:nvPr/>
            </p:nvSpPr>
            <p:spPr>
              <a:xfrm>
                <a:off x="10068190" y="5265970"/>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sp>
            <p:nvSpPr>
              <p:cNvPr id="122" name="Rounded Rectangle 74"/>
              <p:cNvSpPr/>
              <p:nvPr/>
            </p:nvSpPr>
            <p:spPr>
              <a:xfrm>
                <a:off x="10068190" y="5774622"/>
                <a:ext cx="1484487" cy="493625"/>
              </a:xfrm>
              <a:prstGeom prst="roundRect">
                <a:avLst>
                  <a:gd name="adj" fmla="val 11848"/>
                </a:avLst>
              </a:prstGeom>
              <a:solidFill>
                <a:schemeClr val="bg1">
                  <a:lumMod val="8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350">
                  <a:solidFill>
                    <a:schemeClr val="tx1">
                      <a:lumMod val="75000"/>
                      <a:lumOff val="25000"/>
                    </a:schemeClr>
                  </a:solidFill>
                  <a:latin typeface="Arial" pitchFamily="34" charset="0"/>
                  <a:cs typeface="Arial" pitchFamily="34" charset="0"/>
                </a:endParaRPr>
              </a:p>
            </p:txBody>
          </p:sp>
        </p:grpSp>
        <p:grpSp>
          <p:nvGrpSpPr>
            <p:cNvPr id="11" name="Group 84"/>
            <p:cNvGrpSpPr/>
            <p:nvPr/>
          </p:nvGrpSpPr>
          <p:grpSpPr>
            <a:xfrm>
              <a:off x="7007508" y="1973378"/>
              <a:ext cx="285687" cy="264757"/>
              <a:chOff x="7744912" y="1841500"/>
              <a:chExt cx="352921" cy="352918"/>
            </a:xfrm>
          </p:grpSpPr>
          <p:sp>
            <p:nvSpPr>
              <p:cNvPr id="109" name="Oval 85"/>
              <p:cNvSpPr/>
              <p:nvPr/>
            </p:nvSpPr>
            <p:spPr>
              <a:xfrm>
                <a:off x="7744912" y="1841500"/>
                <a:ext cx="352921" cy="352918"/>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10" name="Freeform 86"/>
              <p:cNvSpPr/>
              <p:nvPr/>
            </p:nvSpPr>
            <p:spPr>
              <a:xfrm>
                <a:off x="7852377" y="1951452"/>
                <a:ext cx="188804" cy="158414"/>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14" name="Group 93"/>
            <p:cNvGrpSpPr/>
            <p:nvPr/>
          </p:nvGrpSpPr>
          <p:grpSpPr>
            <a:xfrm>
              <a:off x="7007519" y="2364005"/>
              <a:ext cx="285688" cy="264757"/>
              <a:chOff x="7744918" y="1841500"/>
              <a:chExt cx="352922" cy="352918"/>
            </a:xfrm>
          </p:grpSpPr>
          <p:sp>
            <p:nvSpPr>
              <p:cNvPr id="103" name="Oval 94"/>
              <p:cNvSpPr/>
              <p:nvPr/>
            </p:nvSpPr>
            <p:spPr>
              <a:xfrm>
                <a:off x="7744918" y="1841500"/>
                <a:ext cx="352922" cy="352918"/>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04" name="Freeform 95"/>
              <p:cNvSpPr/>
              <p:nvPr/>
            </p:nvSpPr>
            <p:spPr>
              <a:xfrm>
                <a:off x="7852377" y="1951452"/>
                <a:ext cx="188804" cy="158414"/>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15" name="Group 96"/>
            <p:cNvGrpSpPr/>
            <p:nvPr/>
          </p:nvGrpSpPr>
          <p:grpSpPr>
            <a:xfrm>
              <a:off x="8220652" y="2363999"/>
              <a:ext cx="285689" cy="264756"/>
              <a:chOff x="7744918" y="1841500"/>
              <a:chExt cx="352922" cy="352918"/>
            </a:xfrm>
          </p:grpSpPr>
          <p:sp>
            <p:nvSpPr>
              <p:cNvPr id="101" name="Oval 97"/>
              <p:cNvSpPr/>
              <p:nvPr/>
            </p:nvSpPr>
            <p:spPr>
              <a:xfrm>
                <a:off x="7744918" y="1841500"/>
                <a:ext cx="352922" cy="352918"/>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02" name="Freeform 98"/>
              <p:cNvSpPr/>
              <p:nvPr/>
            </p:nvSpPr>
            <p:spPr>
              <a:xfrm>
                <a:off x="7852377" y="1951452"/>
                <a:ext cx="188804" cy="158414"/>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27" name="Group 147"/>
            <p:cNvGrpSpPr/>
            <p:nvPr/>
          </p:nvGrpSpPr>
          <p:grpSpPr>
            <a:xfrm>
              <a:off x="8220652" y="4261576"/>
              <a:ext cx="285689" cy="264756"/>
              <a:chOff x="7744918" y="1841500"/>
              <a:chExt cx="352922" cy="352918"/>
            </a:xfrm>
          </p:grpSpPr>
          <p:sp>
            <p:nvSpPr>
              <p:cNvPr id="69" name="Oval 148"/>
              <p:cNvSpPr/>
              <p:nvPr/>
            </p:nvSpPr>
            <p:spPr>
              <a:xfrm>
                <a:off x="7744918" y="1841500"/>
                <a:ext cx="352922" cy="352918"/>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70" name="Freeform 149"/>
              <p:cNvSpPr/>
              <p:nvPr/>
            </p:nvSpPr>
            <p:spPr>
              <a:xfrm>
                <a:off x="7852377" y="1951452"/>
                <a:ext cx="188804" cy="158414"/>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28" name="Group 150"/>
            <p:cNvGrpSpPr/>
            <p:nvPr/>
          </p:nvGrpSpPr>
          <p:grpSpPr>
            <a:xfrm>
              <a:off x="8220630" y="4644661"/>
              <a:ext cx="285688" cy="264757"/>
              <a:chOff x="7744918" y="1841500"/>
              <a:chExt cx="352922" cy="352918"/>
            </a:xfrm>
          </p:grpSpPr>
          <p:sp>
            <p:nvSpPr>
              <p:cNvPr id="67" name="Oval 151"/>
              <p:cNvSpPr/>
              <p:nvPr/>
            </p:nvSpPr>
            <p:spPr>
              <a:xfrm>
                <a:off x="7744918" y="1841500"/>
                <a:ext cx="352922" cy="352918"/>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68" name="Freeform 152"/>
              <p:cNvSpPr/>
              <p:nvPr/>
            </p:nvSpPr>
            <p:spPr>
              <a:xfrm>
                <a:off x="7852377" y="1951452"/>
                <a:ext cx="188804" cy="158414"/>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grpSp>
        <p:nvGrpSpPr>
          <p:cNvPr id="180" name="Grupo 179"/>
          <p:cNvGrpSpPr/>
          <p:nvPr/>
        </p:nvGrpSpPr>
        <p:grpSpPr>
          <a:xfrm>
            <a:off x="5775140" y="2756556"/>
            <a:ext cx="285687" cy="264757"/>
            <a:chOff x="5371800" y="673174"/>
            <a:chExt cx="285687" cy="264757"/>
          </a:xfrm>
        </p:grpSpPr>
        <p:sp>
          <p:nvSpPr>
            <p:cNvPr id="178" name="Oval 85"/>
            <p:cNvSpPr/>
            <p:nvPr/>
          </p:nvSpPr>
          <p:spPr>
            <a:xfrm>
              <a:off x="5371800" y="673174"/>
              <a:ext cx="285687" cy="264757"/>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79" name="Freeform 86"/>
            <p:cNvSpPr/>
            <p:nvPr/>
          </p:nvSpPr>
          <p:spPr>
            <a:xfrm>
              <a:off x="5458792" y="755659"/>
              <a:ext cx="152835" cy="118841"/>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181" name="Grupo 180"/>
          <p:cNvGrpSpPr/>
          <p:nvPr/>
        </p:nvGrpSpPr>
        <p:grpSpPr>
          <a:xfrm>
            <a:off x="5765856" y="3137439"/>
            <a:ext cx="285687" cy="264757"/>
            <a:chOff x="5371800" y="673174"/>
            <a:chExt cx="285687" cy="264757"/>
          </a:xfrm>
        </p:grpSpPr>
        <p:sp>
          <p:nvSpPr>
            <p:cNvPr id="182" name="Oval 85"/>
            <p:cNvSpPr/>
            <p:nvPr/>
          </p:nvSpPr>
          <p:spPr>
            <a:xfrm>
              <a:off x="5371800" y="673174"/>
              <a:ext cx="285687" cy="264757"/>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83" name="Freeform 86"/>
            <p:cNvSpPr/>
            <p:nvPr/>
          </p:nvSpPr>
          <p:spPr>
            <a:xfrm>
              <a:off x="5458792" y="755659"/>
              <a:ext cx="152835" cy="118841"/>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184" name="Grupo 183"/>
          <p:cNvGrpSpPr/>
          <p:nvPr/>
        </p:nvGrpSpPr>
        <p:grpSpPr>
          <a:xfrm>
            <a:off x="5769361" y="3508456"/>
            <a:ext cx="285687" cy="264757"/>
            <a:chOff x="5371800" y="673174"/>
            <a:chExt cx="285687" cy="264757"/>
          </a:xfrm>
        </p:grpSpPr>
        <p:sp>
          <p:nvSpPr>
            <p:cNvPr id="185" name="Oval 85"/>
            <p:cNvSpPr/>
            <p:nvPr/>
          </p:nvSpPr>
          <p:spPr>
            <a:xfrm>
              <a:off x="5371800" y="673174"/>
              <a:ext cx="285687" cy="264757"/>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86" name="Freeform 86"/>
            <p:cNvSpPr/>
            <p:nvPr/>
          </p:nvSpPr>
          <p:spPr>
            <a:xfrm>
              <a:off x="5458792" y="755659"/>
              <a:ext cx="152835" cy="118841"/>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187" name="Grupo 186"/>
          <p:cNvGrpSpPr/>
          <p:nvPr/>
        </p:nvGrpSpPr>
        <p:grpSpPr>
          <a:xfrm>
            <a:off x="5775140" y="3908044"/>
            <a:ext cx="285687" cy="264757"/>
            <a:chOff x="5371800" y="673174"/>
            <a:chExt cx="285687" cy="264757"/>
          </a:xfrm>
        </p:grpSpPr>
        <p:sp>
          <p:nvSpPr>
            <p:cNvPr id="188" name="Oval 85"/>
            <p:cNvSpPr/>
            <p:nvPr/>
          </p:nvSpPr>
          <p:spPr>
            <a:xfrm>
              <a:off x="5371800" y="673174"/>
              <a:ext cx="285687" cy="264757"/>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89" name="Freeform 86"/>
            <p:cNvSpPr/>
            <p:nvPr/>
          </p:nvSpPr>
          <p:spPr>
            <a:xfrm>
              <a:off x="5458792" y="755659"/>
              <a:ext cx="152835" cy="118841"/>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190" name="Grupo 189"/>
          <p:cNvGrpSpPr/>
          <p:nvPr/>
        </p:nvGrpSpPr>
        <p:grpSpPr>
          <a:xfrm>
            <a:off x="5769362" y="4285243"/>
            <a:ext cx="285687" cy="264757"/>
            <a:chOff x="5371800" y="673174"/>
            <a:chExt cx="285687" cy="264757"/>
          </a:xfrm>
        </p:grpSpPr>
        <p:sp>
          <p:nvSpPr>
            <p:cNvPr id="191" name="Oval 85"/>
            <p:cNvSpPr/>
            <p:nvPr/>
          </p:nvSpPr>
          <p:spPr>
            <a:xfrm>
              <a:off x="5371800" y="673174"/>
              <a:ext cx="285687" cy="264757"/>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92" name="Freeform 86"/>
            <p:cNvSpPr/>
            <p:nvPr/>
          </p:nvSpPr>
          <p:spPr>
            <a:xfrm>
              <a:off x="5458792" y="755659"/>
              <a:ext cx="152835" cy="118841"/>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193" name="Grupo 192"/>
          <p:cNvGrpSpPr/>
          <p:nvPr/>
        </p:nvGrpSpPr>
        <p:grpSpPr>
          <a:xfrm>
            <a:off x="7005072" y="4261581"/>
            <a:ext cx="285687" cy="264757"/>
            <a:chOff x="5371800" y="673174"/>
            <a:chExt cx="285687" cy="264757"/>
          </a:xfrm>
        </p:grpSpPr>
        <p:sp>
          <p:nvSpPr>
            <p:cNvPr id="194" name="Oval 85"/>
            <p:cNvSpPr/>
            <p:nvPr/>
          </p:nvSpPr>
          <p:spPr>
            <a:xfrm>
              <a:off x="5371800" y="673174"/>
              <a:ext cx="285687" cy="264757"/>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95" name="Freeform 86"/>
            <p:cNvSpPr/>
            <p:nvPr/>
          </p:nvSpPr>
          <p:spPr>
            <a:xfrm>
              <a:off x="5458792" y="755659"/>
              <a:ext cx="152835" cy="118841"/>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grpSp>
        <p:nvGrpSpPr>
          <p:cNvPr id="196" name="Grupo 195"/>
          <p:cNvGrpSpPr/>
          <p:nvPr/>
        </p:nvGrpSpPr>
        <p:grpSpPr>
          <a:xfrm>
            <a:off x="7005072" y="5023610"/>
            <a:ext cx="285687" cy="264757"/>
            <a:chOff x="5371800" y="673174"/>
            <a:chExt cx="285687" cy="264757"/>
          </a:xfrm>
        </p:grpSpPr>
        <p:sp>
          <p:nvSpPr>
            <p:cNvPr id="197" name="Oval 85"/>
            <p:cNvSpPr/>
            <p:nvPr/>
          </p:nvSpPr>
          <p:spPr>
            <a:xfrm>
              <a:off x="5371800" y="673174"/>
              <a:ext cx="285687" cy="264757"/>
            </a:xfrm>
            <a:prstGeom prst="ellipse">
              <a:avLst/>
            </a:prstGeom>
            <a:solidFill>
              <a:schemeClr val="bg1"/>
            </a:solidFill>
            <a:ln>
              <a:noFill/>
            </a:ln>
            <a:effectLst>
              <a:innerShdw dist="254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US" sz="1800"/>
            </a:p>
          </p:txBody>
        </p:sp>
        <p:sp>
          <p:nvSpPr>
            <p:cNvPr id="198" name="Freeform 86"/>
            <p:cNvSpPr/>
            <p:nvPr/>
          </p:nvSpPr>
          <p:spPr>
            <a:xfrm>
              <a:off x="5458792" y="755659"/>
              <a:ext cx="152835" cy="118841"/>
            </a:xfrm>
            <a:custGeom>
              <a:avLst/>
              <a:gdLst>
                <a:gd name="connsiteX0" fmla="*/ 39554 w 896949"/>
                <a:gd name="connsiteY0" fmla="*/ 428116 h 768981"/>
                <a:gd name="connsiteX1" fmla="*/ 67475 w 896949"/>
                <a:gd name="connsiteY1" fmla="*/ 323414 h 768981"/>
                <a:gd name="connsiteX2" fmla="*/ 165197 w 896949"/>
                <a:gd name="connsiteY2" fmla="*/ 330394 h 768981"/>
                <a:gd name="connsiteX3" fmla="*/ 276879 w 896949"/>
                <a:gd name="connsiteY3" fmla="*/ 442077 h 768981"/>
                <a:gd name="connsiteX4" fmla="*/ 716629 w 896949"/>
                <a:gd name="connsiteY4" fmla="*/ 51188 h 768981"/>
                <a:gd name="connsiteX5" fmla="*/ 828311 w 896949"/>
                <a:gd name="connsiteY5" fmla="*/ 134950 h 768981"/>
                <a:gd name="connsiteX6" fmla="*/ 304800 w 896949"/>
                <a:gd name="connsiteY6" fmla="*/ 721283 h 768981"/>
                <a:gd name="connsiteX7" fmla="*/ 39554 w 896949"/>
                <a:gd name="connsiteY7" fmla="*/ 428116 h 768981"/>
                <a:gd name="connsiteX0" fmla="*/ 39554 w 896949"/>
                <a:gd name="connsiteY0" fmla="*/ 428116 h 770144"/>
                <a:gd name="connsiteX1" fmla="*/ 67475 w 896949"/>
                <a:gd name="connsiteY1" fmla="*/ 323414 h 770144"/>
                <a:gd name="connsiteX2" fmla="*/ 165197 w 896949"/>
                <a:gd name="connsiteY2" fmla="*/ 330394 h 770144"/>
                <a:gd name="connsiteX3" fmla="*/ 276879 w 896949"/>
                <a:gd name="connsiteY3" fmla="*/ 442077 h 770144"/>
                <a:gd name="connsiteX4" fmla="*/ 716629 w 896949"/>
                <a:gd name="connsiteY4" fmla="*/ 51188 h 770144"/>
                <a:gd name="connsiteX5" fmla="*/ 828311 w 896949"/>
                <a:gd name="connsiteY5" fmla="*/ 134950 h 770144"/>
                <a:gd name="connsiteX6" fmla="*/ 304800 w 896949"/>
                <a:gd name="connsiteY6" fmla="*/ 721283 h 770144"/>
                <a:gd name="connsiteX7" fmla="*/ 39554 w 896949"/>
                <a:gd name="connsiteY7" fmla="*/ 428116 h 770144"/>
                <a:gd name="connsiteX0" fmla="*/ 39554 w 896949"/>
                <a:gd name="connsiteY0" fmla="*/ 451790 h 774090"/>
                <a:gd name="connsiteX1" fmla="*/ 67475 w 896949"/>
                <a:gd name="connsiteY1" fmla="*/ 323414 h 774090"/>
                <a:gd name="connsiteX2" fmla="*/ 165197 w 896949"/>
                <a:gd name="connsiteY2" fmla="*/ 330394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51790 h 774090"/>
                <a:gd name="connsiteX1" fmla="*/ 67475 w 896949"/>
                <a:gd name="connsiteY1" fmla="*/ 323414 h 774090"/>
                <a:gd name="connsiteX2" fmla="*/ 151249 w 896949"/>
                <a:gd name="connsiteY2" fmla="*/ 333353 h 774090"/>
                <a:gd name="connsiteX3" fmla="*/ 276879 w 896949"/>
                <a:gd name="connsiteY3" fmla="*/ 442077 h 774090"/>
                <a:gd name="connsiteX4" fmla="*/ 716629 w 896949"/>
                <a:gd name="connsiteY4" fmla="*/ 51188 h 774090"/>
                <a:gd name="connsiteX5" fmla="*/ 828311 w 896949"/>
                <a:gd name="connsiteY5" fmla="*/ 134950 h 774090"/>
                <a:gd name="connsiteX6" fmla="*/ 304800 w 896949"/>
                <a:gd name="connsiteY6" fmla="*/ 721283 h 774090"/>
                <a:gd name="connsiteX7" fmla="*/ 39554 w 896949"/>
                <a:gd name="connsiteY7" fmla="*/ 451790 h 774090"/>
                <a:gd name="connsiteX0" fmla="*/ 39554 w 896949"/>
                <a:gd name="connsiteY0" fmla="*/ 476203 h 798503"/>
                <a:gd name="connsiteX1" fmla="*/ 67475 w 896949"/>
                <a:gd name="connsiteY1" fmla="*/ 347827 h 798503"/>
                <a:gd name="connsiteX2" fmla="*/ 151249 w 896949"/>
                <a:gd name="connsiteY2" fmla="*/ 357766 h 798503"/>
                <a:gd name="connsiteX3" fmla="*/ 356147 w 896949"/>
                <a:gd name="connsiteY3" fmla="*/ 612972 h 798503"/>
                <a:gd name="connsiteX4" fmla="*/ 716629 w 896949"/>
                <a:gd name="connsiteY4" fmla="*/ 75601 h 798503"/>
                <a:gd name="connsiteX5" fmla="*/ 828311 w 896949"/>
                <a:gd name="connsiteY5" fmla="*/ 159363 h 798503"/>
                <a:gd name="connsiteX6" fmla="*/ 304800 w 896949"/>
                <a:gd name="connsiteY6" fmla="*/ 745696 h 798503"/>
                <a:gd name="connsiteX7" fmla="*/ 39554 w 896949"/>
                <a:gd name="connsiteY7" fmla="*/ 476203 h 798503"/>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39554 w 896949"/>
                <a:gd name="connsiteY0" fmla="*/ 450064 h 772364"/>
                <a:gd name="connsiteX1" fmla="*/ 67475 w 896949"/>
                <a:gd name="connsiteY1" fmla="*/ 321688 h 772364"/>
                <a:gd name="connsiteX2" fmla="*/ 151249 w 896949"/>
                <a:gd name="connsiteY2" fmla="*/ 331627 h 772364"/>
                <a:gd name="connsiteX3" fmla="*/ 273397 w 896949"/>
                <a:gd name="connsiteY3" fmla="*/ 429994 h 772364"/>
                <a:gd name="connsiteX4" fmla="*/ 716629 w 896949"/>
                <a:gd name="connsiteY4" fmla="*/ 49462 h 772364"/>
                <a:gd name="connsiteX5" fmla="*/ 828311 w 896949"/>
                <a:gd name="connsiteY5" fmla="*/ 133224 h 772364"/>
                <a:gd name="connsiteX6" fmla="*/ 304800 w 896949"/>
                <a:gd name="connsiteY6" fmla="*/ 719557 h 772364"/>
                <a:gd name="connsiteX7" fmla="*/ 39554 w 896949"/>
                <a:gd name="connsiteY7" fmla="*/ 450064 h 772364"/>
                <a:gd name="connsiteX0" fmla="*/ 25592 w 882987"/>
                <a:gd name="connsiteY0" fmla="*/ 450064 h 772364"/>
                <a:gd name="connsiteX1" fmla="*/ 137287 w 882987"/>
                <a:gd name="connsiteY1" fmla="*/ 331627 h 772364"/>
                <a:gd name="connsiteX2" fmla="*/ 259435 w 882987"/>
                <a:gd name="connsiteY2" fmla="*/ 429994 h 772364"/>
                <a:gd name="connsiteX3" fmla="*/ 702667 w 882987"/>
                <a:gd name="connsiteY3" fmla="*/ 49462 h 772364"/>
                <a:gd name="connsiteX4" fmla="*/ 814349 w 882987"/>
                <a:gd name="connsiteY4" fmla="*/ 133224 h 772364"/>
                <a:gd name="connsiteX5" fmla="*/ 290838 w 882987"/>
                <a:gd name="connsiteY5" fmla="*/ 719557 h 772364"/>
                <a:gd name="connsiteX6" fmla="*/ 25592 w 882987"/>
                <a:gd name="connsiteY6" fmla="*/ 450064 h 772364"/>
                <a:gd name="connsiteX0" fmla="*/ 25592 w 888905"/>
                <a:gd name="connsiteY0" fmla="*/ 414554 h 766445"/>
                <a:gd name="connsiteX1" fmla="*/ 143205 w 888905"/>
                <a:gd name="connsiteY1" fmla="*/ 331627 h 766445"/>
                <a:gd name="connsiteX2" fmla="*/ 265353 w 888905"/>
                <a:gd name="connsiteY2" fmla="*/ 429994 h 766445"/>
                <a:gd name="connsiteX3" fmla="*/ 708585 w 888905"/>
                <a:gd name="connsiteY3" fmla="*/ 49462 h 766445"/>
                <a:gd name="connsiteX4" fmla="*/ 820267 w 888905"/>
                <a:gd name="connsiteY4" fmla="*/ 133224 h 766445"/>
                <a:gd name="connsiteX5" fmla="*/ 296756 w 888905"/>
                <a:gd name="connsiteY5" fmla="*/ 719557 h 766445"/>
                <a:gd name="connsiteX6" fmla="*/ 25592 w 888905"/>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14554 h 766445"/>
                <a:gd name="connsiteX1" fmla="*/ 129040 w 874740"/>
                <a:gd name="connsiteY1" fmla="*/ 331627 h 766445"/>
                <a:gd name="connsiteX2" fmla="*/ 251188 w 874740"/>
                <a:gd name="connsiteY2" fmla="*/ 429994 h 766445"/>
                <a:gd name="connsiteX3" fmla="*/ 694420 w 874740"/>
                <a:gd name="connsiteY3" fmla="*/ 49462 h 766445"/>
                <a:gd name="connsiteX4" fmla="*/ 806102 w 874740"/>
                <a:gd name="connsiteY4" fmla="*/ 133224 h 766445"/>
                <a:gd name="connsiteX5" fmla="*/ 282591 w 874740"/>
                <a:gd name="connsiteY5" fmla="*/ 719557 h 766445"/>
                <a:gd name="connsiteX6" fmla="*/ 11427 w 874740"/>
                <a:gd name="connsiteY6" fmla="*/ 414554 h 766445"/>
                <a:gd name="connsiteX0" fmla="*/ 11427 w 874740"/>
                <a:gd name="connsiteY0" fmla="*/ 405676 h 757567"/>
                <a:gd name="connsiteX1" fmla="*/ 129040 w 874740"/>
                <a:gd name="connsiteY1" fmla="*/ 322749 h 757567"/>
                <a:gd name="connsiteX2" fmla="*/ 251188 w 874740"/>
                <a:gd name="connsiteY2" fmla="*/ 421116 h 757567"/>
                <a:gd name="connsiteX3" fmla="*/ 694420 w 874740"/>
                <a:gd name="connsiteY3" fmla="*/ 40584 h 757567"/>
                <a:gd name="connsiteX4" fmla="*/ 806102 w 874740"/>
                <a:gd name="connsiteY4" fmla="*/ 124346 h 757567"/>
                <a:gd name="connsiteX5" fmla="*/ 282591 w 874740"/>
                <a:gd name="connsiteY5" fmla="*/ 710679 h 757567"/>
                <a:gd name="connsiteX6" fmla="*/ 11427 w 874740"/>
                <a:gd name="connsiteY6" fmla="*/ 405676 h 757567"/>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54608"/>
                <a:gd name="connsiteX1" fmla="*/ 129040 w 874740"/>
                <a:gd name="connsiteY1" fmla="*/ 319790 h 754608"/>
                <a:gd name="connsiteX2" fmla="*/ 251188 w 874740"/>
                <a:gd name="connsiteY2" fmla="*/ 418157 h 754608"/>
                <a:gd name="connsiteX3" fmla="*/ 694420 w 874740"/>
                <a:gd name="connsiteY3" fmla="*/ 37625 h 754608"/>
                <a:gd name="connsiteX4" fmla="*/ 806102 w 874740"/>
                <a:gd name="connsiteY4" fmla="*/ 121387 h 754608"/>
                <a:gd name="connsiteX5" fmla="*/ 282591 w 874740"/>
                <a:gd name="connsiteY5" fmla="*/ 707720 h 754608"/>
                <a:gd name="connsiteX6" fmla="*/ 11427 w 874740"/>
                <a:gd name="connsiteY6" fmla="*/ 402717 h 754608"/>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 name="connsiteX0" fmla="*/ 11427 w 874740"/>
                <a:gd name="connsiteY0" fmla="*/ 402717 h 707720"/>
                <a:gd name="connsiteX1" fmla="*/ 129040 w 874740"/>
                <a:gd name="connsiteY1" fmla="*/ 319790 h 707720"/>
                <a:gd name="connsiteX2" fmla="*/ 251188 w 874740"/>
                <a:gd name="connsiteY2" fmla="*/ 418157 h 707720"/>
                <a:gd name="connsiteX3" fmla="*/ 694420 w 874740"/>
                <a:gd name="connsiteY3" fmla="*/ 37625 h 707720"/>
                <a:gd name="connsiteX4" fmla="*/ 806102 w 874740"/>
                <a:gd name="connsiteY4" fmla="*/ 121387 h 707720"/>
                <a:gd name="connsiteX5" fmla="*/ 282591 w 874740"/>
                <a:gd name="connsiteY5" fmla="*/ 707720 h 707720"/>
                <a:gd name="connsiteX6" fmla="*/ 11427 w 874740"/>
                <a:gd name="connsiteY6" fmla="*/ 402717 h 70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4740" h="707720">
                  <a:moveTo>
                    <a:pt x="11427" y="402717"/>
                  </a:moveTo>
                  <a:cubicBezTo>
                    <a:pt x="0" y="282577"/>
                    <a:pt x="107930" y="302420"/>
                    <a:pt x="129040" y="319790"/>
                  </a:cubicBezTo>
                  <a:cubicBezTo>
                    <a:pt x="163360" y="337841"/>
                    <a:pt x="246583" y="425234"/>
                    <a:pt x="251188" y="418157"/>
                  </a:cubicBezTo>
                  <a:cubicBezTo>
                    <a:pt x="345418" y="371130"/>
                    <a:pt x="601934" y="87087"/>
                    <a:pt x="694420" y="37625"/>
                  </a:cubicBezTo>
                  <a:cubicBezTo>
                    <a:pt x="741995" y="0"/>
                    <a:pt x="874740" y="9705"/>
                    <a:pt x="806102" y="121387"/>
                  </a:cubicBezTo>
                  <a:cubicBezTo>
                    <a:pt x="737464" y="233069"/>
                    <a:pt x="558139" y="377803"/>
                    <a:pt x="282591" y="707720"/>
                  </a:cubicBezTo>
                  <a:cubicBezTo>
                    <a:pt x="233728" y="644749"/>
                    <a:pt x="19372" y="457015"/>
                    <a:pt x="11427" y="402717"/>
                  </a:cubicBezTo>
                  <a:close/>
                </a:path>
              </a:pathLst>
            </a:cu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r>
                <a:rPr lang="en-US" sz="1800" dirty="0"/>
                <a:t> </a:t>
              </a:r>
            </a:p>
          </p:txBody>
        </p:sp>
      </p:grpSp>
    </p:spTree>
    <p:extLst>
      <p:ext uri="{BB962C8B-B14F-4D97-AF65-F5344CB8AC3E}">
        <p14:creationId xmlns:p14="http://schemas.microsoft.com/office/powerpoint/2010/main" val="1416375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TotalTime>
  <Words>2086</Words>
  <Application>Microsoft Office PowerPoint</Application>
  <PresentationFormat>Presentación en pantalla (4:3)</PresentationFormat>
  <Paragraphs>438</Paragraphs>
  <Slides>19</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19</vt:i4>
      </vt:variant>
    </vt:vector>
  </HeadingPairs>
  <TitlesOfParts>
    <vt:vector size="28" baseType="lpstr">
      <vt:lpstr>ＭＳ Ｐゴシック</vt:lpstr>
      <vt:lpstr>Arial</vt:lpstr>
      <vt:lpstr>Calibri</vt:lpstr>
      <vt:lpstr>Calibri Light</vt:lpstr>
      <vt:lpstr>Times New Roman</vt:lpstr>
      <vt:lpstr>Verdana</vt:lpstr>
      <vt:lpstr>Wingdings</vt:lpstr>
      <vt:lpstr>1_Tema de Office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 PEREZ MARQUEZ</dc:creator>
  <cp:lastModifiedBy>FERNANDO PEREZ MARQUEZ</cp:lastModifiedBy>
  <cp:revision>104</cp:revision>
  <dcterms:created xsi:type="dcterms:W3CDTF">2017-11-14T18:47:15Z</dcterms:created>
  <dcterms:modified xsi:type="dcterms:W3CDTF">2017-11-23T19:47:23Z</dcterms:modified>
</cp:coreProperties>
</file>