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89" r:id="rId2"/>
    <p:sldMasterId id="2147483701" r:id="rId3"/>
  </p:sldMasterIdLst>
  <p:notesMasterIdLst>
    <p:notesMasterId r:id="rId18"/>
  </p:notesMasterIdLst>
  <p:sldIdLst>
    <p:sldId id="465" r:id="rId4"/>
    <p:sldId id="542" r:id="rId5"/>
    <p:sldId id="557" r:id="rId6"/>
    <p:sldId id="546" r:id="rId7"/>
    <p:sldId id="547" r:id="rId8"/>
    <p:sldId id="548" r:id="rId9"/>
    <p:sldId id="534" r:id="rId10"/>
    <p:sldId id="551" r:id="rId11"/>
    <p:sldId id="553" r:id="rId12"/>
    <p:sldId id="555" r:id="rId13"/>
    <p:sldId id="554" r:id="rId14"/>
    <p:sldId id="556" r:id="rId15"/>
    <p:sldId id="558" r:id="rId16"/>
    <p:sldId id="528" r:id="rId17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FFFF66"/>
    <a:srgbClr val="000066"/>
    <a:srgbClr val="3333FF"/>
    <a:srgbClr val="0066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9" autoAdjust="0"/>
    <p:restoredTop sz="90929"/>
  </p:normalViewPr>
  <p:slideViewPr>
    <p:cSldViewPr>
      <p:cViewPr>
        <p:scale>
          <a:sx n="96" d="100"/>
          <a:sy n="96" d="100"/>
        </p:scale>
        <p:origin x="-126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16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6A042-54FB-4B82-A4EC-2D84DE2F9F09}" type="doc">
      <dgm:prSet loTypeId="urn:microsoft.com/office/officeart/2005/8/layout/chevron1" loCatId="process" qsTypeId="urn:microsoft.com/office/officeart/2005/8/quickstyle/simple2" qsCatId="simple" csTypeId="urn:microsoft.com/office/officeart/2005/8/colors/accent2_3" csCatId="accent2" phldr="1"/>
      <dgm:spPr/>
    </dgm:pt>
    <dgm:pt modelId="{5561ED94-6DBF-4F6A-8088-4DE5C6131D4C}">
      <dgm:prSet phldrT="[Text]"/>
      <dgm:spPr/>
      <dgm:t>
        <a:bodyPr/>
        <a:lstStyle/>
        <a:p>
          <a:r>
            <a:rPr lang="en-GB" dirty="0" smtClean="0"/>
            <a:t>Marco de </a:t>
          </a:r>
          <a:r>
            <a:rPr lang="en-GB" dirty="0" err="1" smtClean="0"/>
            <a:t>evaluación</a:t>
          </a:r>
          <a:r>
            <a:rPr lang="en-GB" dirty="0" smtClean="0"/>
            <a:t> de </a:t>
          </a:r>
          <a:r>
            <a:rPr lang="en-GB" dirty="0" err="1" smtClean="0"/>
            <a:t>riesgos</a:t>
          </a:r>
          <a:endParaRPr lang="en-GB" dirty="0"/>
        </a:p>
      </dgm:t>
    </dgm:pt>
    <dgm:pt modelId="{F47796AD-EAC6-4BDD-AEB7-4EDD73F07B38}" type="parTrans" cxnId="{012E393E-4CC1-453A-BFFF-F3D155864C0C}">
      <dgm:prSet/>
      <dgm:spPr/>
      <dgm:t>
        <a:bodyPr/>
        <a:lstStyle/>
        <a:p>
          <a:endParaRPr lang="en-GB"/>
        </a:p>
      </dgm:t>
    </dgm:pt>
    <dgm:pt modelId="{65F6D2D9-D78C-46D2-B4E8-BEF92D4AD9F9}" type="sibTrans" cxnId="{012E393E-4CC1-453A-BFFF-F3D155864C0C}">
      <dgm:prSet/>
      <dgm:spPr/>
      <dgm:t>
        <a:bodyPr/>
        <a:lstStyle/>
        <a:p>
          <a:endParaRPr lang="en-GB"/>
        </a:p>
      </dgm:t>
    </dgm:pt>
    <dgm:pt modelId="{E3619EEF-E6B1-4810-9F8D-701B811766DE}">
      <dgm:prSet phldrT="[Text]"/>
      <dgm:spPr/>
      <dgm:t>
        <a:bodyPr/>
        <a:lstStyle/>
        <a:p>
          <a:r>
            <a:rPr lang="en-GB" dirty="0" err="1" smtClean="0"/>
            <a:t>Revisiones</a:t>
          </a:r>
          <a:r>
            <a:rPr lang="en-GB" baseline="0" dirty="0" smtClean="0"/>
            <a:t> </a:t>
          </a:r>
          <a:r>
            <a:rPr lang="en-GB" baseline="0" dirty="0" err="1" smtClean="0"/>
            <a:t>detalladas</a:t>
          </a:r>
          <a:endParaRPr lang="en-GB" dirty="0"/>
        </a:p>
      </dgm:t>
    </dgm:pt>
    <dgm:pt modelId="{D3A49939-77D5-4DAF-8F65-CA00F9F17A7F}" type="parTrans" cxnId="{97E10992-F5BF-4902-A9E4-88F05551C53C}">
      <dgm:prSet/>
      <dgm:spPr/>
      <dgm:t>
        <a:bodyPr/>
        <a:lstStyle/>
        <a:p>
          <a:endParaRPr lang="en-GB"/>
        </a:p>
      </dgm:t>
    </dgm:pt>
    <dgm:pt modelId="{030F2690-3688-4E81-AD5A-AEFF94A256E0}" type="sibTrans" cxnId="{97E10992-F5BF-4902-A9E4-88F05551C53C}">
      <dgm:prSet/>
      <dgm:spPr/>
      <dgm:t>
        <a:bodyPr/>
        <a:lstStyle/>
        <a:p>
          <a:endParaRPr lang="en-GB"/>
        </a:p>
      </dgm:t>
    </dgm:pt>
    <dgm:pt modelId="{17DEECE9-8D7B-4AA1-A600-007056AFD602}">
      <dgm:prSet phldrT="[Text]"/>
      <dgm:spPr/>
      <dgm:t>
        <a:bodyPr/>
        <a:lstStyle/>
        <a:p>
          <a:r>
            <a:rPr lang="en-GB" dirty="0" err="1" smtClean="0"/>
            <a:t>Medidas</a:t>
          </a:r>
          <a:r>
            <a:rPr lang="en-GB" dirty="0" smtClean="0"/>
            <a:t> de </a:t>
          </a:r>
          <a:r>
            <a:rPr lang="en-GB" dirty="0" err="1" smtClean="0"/>
            <a:t>supervisi</a:t>
          </a:r>
          <a:r>
            <a:rPr lang="en-GB" dirty="0" err="1" smtClean="0">
              <a:latin typeface="Verdana"/>
              <a:ea typeface="Verdana"/>
              <a:cs typeface="Verdana"/>
            </a:rPr>
            <a:t>ón</a:t>
          </a:r>
          <a:endParaRPr lang="en-GB" dirty="0"/>
        </a:p>
      </dgm:t>
    </dgm:pt>
    <dgm:pt modelId="{95D06C66-506B-4418-A9A0-90191C2FA123}" type="parTrans" cxnId="{EC3A134D-7031-4BEA-95D2-431824B307F2}">
      <dgm:prSet/>
      <dgm:spPr/>
      <dgm:t>
        <a:bodyPr/>
        <a:lstStyle/>
        <a:p>
          <a:endParaRPr lang="en-GB"/>
        </a:p>
      </dgm:t>
    </dgm:pt>
    <dgm:pt modelId="{AB0165AD-9EB5-4D10-848E-6035DD26FE64}" type="sibTrans" cxnId="{EC3A134D-7031-4BEA-95D2-431824B307F2}">
      <dgm:prSet/>
      <dgm:spPr/>
      <dgm:t>
        <a:bodyPr/>
        <a:lstStyle/>
        <a:p>
          <a:endParaRPr lang="en-GB"/>
        </a:p>
      </dgm:t>
    </dgm:pt>
    <dgm:pt modelId="{B6EF3BE9-AB69-44BA-81BB-538DD398AF74}" type="pres">
      <dgm:prSet presAssocID="{7166A042-54FB-4B82-A4EC-2D84DE2F9F09}" presName="Name0" presStyleCnt="0">
        <dgm:presLayoutVars>
          <dgm:dir/>
          <dgm:animLvl val="lvl"/>
          <dgm:resizeHandles val="exact"/>
        </dgm:presLayoutVars>
      </dgm:prSet>
      <dgm:spPr/>
    </dgm:pt>
    <dgm:pt modelId="{BD6343B5-6E5B-42BE-A3EC-0938892D7A25}" type="pres">
      <dgm:prSet presAssocID="{5561ED94-6DBF-4F6A-8088-4DE5C6131D4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E25762-0EEE-46B5-89C2-4FDE1001FBD0}" type="pres">
      <dgm:prSet presAssocID="{65F6D2D9-D78C-46D2-B4E8-BEF92D4AD9F9}" presName="parTxOnlySpace" presStyleCnt="0"/>
      <dgm:spPr/>
    </dgm:pt>
    <dgm:pt modelId="{B038751C-8B84-4E07-AB4C-743103E1D7FD}" type="pres">
      <dgm:prSet presAssocID="{E3619EEF-E6B1-4810-9F8D-701B811766D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1C16FF-92AE-4715-97B6-76B8667371F1}" type="pres">
      <dgm:prSet presAssocID="{030F2690-3688-4E81-AD5A-AEFF94A256E0}" presName="parTxOnlySpace" presStyleCnt="0"/>
      <dgm:spPr/>
    </dgm:pt>
    <dgm:pt modelId="{FB0D6F00-B8D1-4C60-B4DB-BB9F4D71BF5F}" type="pres">
      <dgm:prSet presAssocID="{17DEECE9-8D7B-4AA1-A600-007056AFD60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3A134D-7031-4BEA-95D2-431824B307F2}" srcId="{7166A042-54FB-4B82-A4EC-2D84DE2F9F09}" destId="{17DEECE9-8D7B-4AA1-A600-007056AFD602}" srcOrd="2" destOrd="0" parTransId="{95D06C66-506B-4418-A9A0-90191C2FA123}" sibTransId="{AB0165AD-9EB5-4D10-848E-6035DD26FE64}"/>
    <dgm:cxn modelId="{3525B2B1-9B02-417E-8CA2-602355A6D2F1}" type="presOf" srcId="{17DEECE9-8D7B-4AA1-A600-007056AFD602}" destId="{FB0D6F00-B8D1-4C60-B4DB-BB9F4D71BF5F}" srcOrd="0" destOrd="0" presId="urn:microsoft.com/office/officeart/2005/8/layout/chevron1"/>
    <dgm:cxn modelId="{FEFD7935-1C7B-4872-BE36-366995C39072}" type="presOf" srcId="{5561ED94-6DBF-4F6A-8088-4DE5C6131D4C}" destId="{BD6343B5-6E5B-42BE-A3EC-0938892D7A25}" srcOrd="0" destOrd="0" presId="urn:microsoft.com/office/officeart/2005/8/layout/chevron1"/>
    <dgm:cxn modelId="{76D497EC-4431-425D-8BEB-4CCF4F032CBA}" type="presOf" srcId="{7166A042-54FB-4B82-A4EC-2D84DE2F9F09}" destId="{B6EF3BE9-AB69-44BA-81BB-538DD398AF74}" srcOrd="0" destOrd="0" presId="urn:microsoft.com/office/officeart/2005/8/layout/chevron1"/>
    <dgm:cxn modelId="{19D8A570-AF89-4CC3-97EA-1A114A169097}" type="presOf" srcId="{E3619EEF-E6B1-4810-9F8D-701B811766DE}" destId="{B038751C-8B84-4E07-AB4C-743103E1D7FD}" srcOrd="0" destOrd="0" presId="urn:microsoft.com/office/officeart/2005/8/layout/chevron1"/>
    <dgm:cxn modelId="{012E393E-4CC1-453A-BFFF-F3D155864C0C}" srcId="{7166A042-54FB-4B82-A4EC-2D84DE2F9F09}" destId="{5561ED94-6DBF-4F6A-8088-4DE5C6131D4C}" srcOrd="0" destOrd="0" parTransId="{F47796AD-EAC6-4BDD-AEB7-4EDD73F07B38}" sibTransId="{65F6D2D9-D78C-46D2-B4E8-BEF92D4AD9F9}"/>
    <dgm:cxn modelId="{97E10992-F5BF-4902-A9E4-88F05551C53C}" srcId="{7166A042-54FB-4B82-A4EC-2D84DE2F9F09}" destId="{E3619EEF-E6B1-4810-9F8D-701B811766DE}" srcOrd="1" destOrd="0" parTransId="{D3A49939-77D5-4DAF-8F65-CA00F9F17A7F}" sibTransId="{030F2690-3688-4E81-AD5A-AEFF94A256E0}"/>
    <dgm:cxn modelId="{2CC5024E-ACE2-4FD5-AB9F-AB31C807E0ED}" type="presParOf" srcId="{B6EF3BE9-AB69-44BA-81BB-538DD398AF74}" destId="{BD6343B5-6E5B-42BE-A3EC-0938892D7A25}" srcOrd="0" destOrd="0" presId="urn:microsoft.com/office/officeart/2005/8/layout/chevron1"/>
    <dgm:cxn modelId="{B1D513AA-2A83-4790-9615-453679EE050A}" type="presParOf" srcId="{B6EF3BE9-AB69-44BA-81BB-538DD398AF74}" destId="{C2E25762-0EEE-46B5-89C2-4FDE1001FBD0}" srcOrd="1" destOrd="0" presId="urn:microsoft.com/office/officeart/2005/8/layout/chevron1"/>
    <dgm:cxn modelId="{7BE7BB04-953F-4172-A364-EEB192DD7E01}" type="presParOf" srcId="{B6EF3BE9-AB69-44BA-81BB-538DD398AF74}" destId="{B038751C-8B84-4E07-AB4C-743103E1D7FD}" srcOrd="2" destOrd="0" presId="urn:microsoft.com/office/officeart/2005/8/layout/chevron1"/>
    <dgm:cxn modelId="{F83434D1-23EE-4A19-AAFB-4DB5DF012D15}" type="presParOf" srcId="{B6EF3BE9-AB69-44BA-81BB-538DD398AF74}" destId="{AC1C16FF-92AE-4715-97B6-76B8667371F1}" srcOrd="3" destOrd="0" presId="urn:microsoft.com/office/officeart/2005/8/layout/chevron1"/>
    <dgm:cxn modelId="{BB973465-1F0B-4A0F-A3A0-222AE3340014}" type="presParOf" srcId="{B6EF3BE9-AB69-44BA-81BB-538DD398AF74}" destId="{FB0D6F00-B8D1-4C60-B4DB-BB9F4D71BF5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4F808-6BBD-4E00-858D-63F65B8A9F04}" type="doc">
      <dgm:prSet loTypeId="urn:microsoft.com/office/officeart/2005/8/layout/chevron2" loCatId="process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550C1958-5A47-466A-AFB8-E40D141BAEA2}">
      <dgm:prSet phldrT="[Text]" custT="1"/>
      <dgm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rgbClr val="333399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33399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33399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GB" sz="1800" b="1" dirty="0">
            <a:solidFill>
              <a:srgbClr val="FFFFFF"/>
            </a:solidFill>
            <a:latin typeface="+mn-lt"/>
            <a:ea typeface="ＭＳ Ｐゴシック"/>
            <a:cs typeface="+mn-cs"/>
          </a:endParaRPr>
        </a:p>
      </dgm:t>
    </dgm:pt>
    <dgm:pt modelId="{5E4DC632-B464-4FBA-AC5F-1EF27D0F37C4}" type="parTrans" cxnId="{CA45FDFF-6299-47D8-8CD8-42EC56EE5DA8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6FDAF367-E384-4885-B521-05E21280B9FB}" type="sibTrans" cxnId="{CA45FDFF-6299-47D8-8CD8-42EC56EE5DA8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F6FEE7CF-165D-43ED-9341-7409157E8738}">
      <dgm:prSet phldrT="[Text]" custT="1"/>
      <dgm:spPr>
        <a:xfrm rot="5400000">
          <a:off x="3889535" y="-2849337"/>
          <a:ext cx="964803" cy="6665837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GB" sz="1800" dirty="0" err="1" smtClean="0">
              <a:latin typeface="+mn-lt"/>
            </a:rPr>
            <a:t>evaluación</a:t>
          </a:r>
          <a:r>
            <a:rPr lang="en-GB" sz="1800" dirty="0" smtClean="0">
              <a:latin typeface="+mn-lt"/>
            </a:rPr>
            <a:t> de la </a:t>
          </a:r>
          <a:r>
            <a:rPr lang="en-GB" sz="1800" dirty="0" err="1" smtClean="0">
              <a:latin typeface="+mn-lt"/>
            </a:rPr>
            <a:t>información</a:t>
          </a:r>
          <a:endParaRPr lang="en-GB" sz="1800" dirty="0">
            <a:latin typeface="+mn-lt"/>
          </a:endParaRPr>
        </a:p>
      </dgm:t>
    </dgm:pt>
    <dgm:pt modelId="{9860C239-329D-408C-9F83-144B0EBB020F}" type="parTrans" cxnId="{D3481E9E-4663-4021-9441-B44032232DBC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B1D69CB7-EA11-4468-A071-76609DAA91E9}" type="sibTrans" cxnId="{D3481E9E-4663-4021-9441-B44032232DBC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5BF78D80-C275-40AB-BA0C-1A2C1568E5A7}">
      <dgm:prSet phldrT="[Text]" custT="1"/>
      <dgm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rgbClr val="333399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333399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333399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GB" sz="1800" b="1" dirty="0">
            <a:solidFill>
              <a:srgbClr val="FFFFFF"/>
            </a:solidFill>
            <a:latin typeface="+mn-lt"/>
            <a:ea typeface="ＭＳ Ｐゴシック"/>
            <a:cs typeface="+mn-cs"/>
          </a:endParaRPr>
        </a:p>
      </dgm:t>
    </dgm:pt>
    <dgm:pt modelId="{DCAF31F4-8062-43CD-8C7E-966654629B11}" type="parTrans" cxnId="{41C536D2-0BCE-488B-ADB6-0CE092ABF044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9E9FAA67-AB02-458D-9701-F93C0923C537}" type="sibTrans" cxnId="{41C536D2-0BCE-488B-ADB6-0CE092ABF044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7BFA2C06-D16C-459A-B48C-AC9F27D81C97}">
      <dgm:prSet phldrT="[Text]" custT="1"/>
      <dgm:spPr>
        <a:xfrm rot="5400000">
          <a:off x="3889535" y="-1560673"/>
          <a:ext cx="964803" cy="6665837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ES" sz="1800" dirty="0" smtClean="0">
              <a:latin typeface="+mn-lt"/>
            </a:rPr>
            <a:t>clasificación del impacto de la empresa</a:t>
          </a:r>
          <a:endParaRPr lang="en-GB" sz="1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+mn-lt"/>
            <a:ea typeface="ＭＳ Ｐゴシック"/>
            <a:cs typeface="+mn-cs"/>
          </a:endParaRPr>
        </a:p>
      </dgm:t>
    </dgm:pt>
    <dgm:pt modelId="{67653D4F-E2F2-4D0C-82D5-FD2DC347FED8}" type="parTrans" cxnId="{3066E77F-16B9-4F86-A572-B9CA543B2E6F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BEA13D78-AC67-4D07-BEE0-88172D149709}" type="sibTrans" cxnId="{3066E77F-16B9-4F86-A572-B9CA543B2E6F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27C51014-EC58-4A9A-B7C3-845BF64BC712}">
      <dgm:prSet phldrT="[Text]" custT="1"/>
      <dgm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rgbClr val="333399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333399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333399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GB" sz="1800" b="1" dirty="0">
            <a:solidFill>
              <a:srgbClr val="FFFFFF"/>
            </a:solidFill>
            <a:latin typeface="+mn-lt"/>
            <a:ea typeface="ＭＳ Ｐゴシック"/>
            <a:cs typeface="+mn-cs"/>
          </a:endParaRPr>
        </a:p>
      </dgm:t>
    </dgm:pt>
    <dgm:pt modelId="{78485264-E12B-4425-9854-23E72F2A0363}" type="parTrans" cxnId="{FB9F5CFE-6965-4F7B-B14A-8A71731AD7FA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AD450D92-9B7F-4538-9EC4-F6FA3B059C6D}" type="sibTrans" cxnId="{FB9F5CFE-6965-4F7B-B14A-8A71731AD7FA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8789D542-D934-451A-B9AC-8E0E51BB41F9}">
      <dgm:prSet phldrT="[Text]" custT="1"/>
      <dgm:spPr>
        <a:xfrm rot="5400000">
          <a:off x="3889535" y="-272009"/>
          <a:ext cx="964803" cy="6665837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ES" sz="1800" dirty="0" smtClean="0">
              <a:latin typeface="+mn-lt"/>
            </a:rPr>
            <a:t>clasificación del riesgo de la empresa</a:t>
          </a:r>
          <a:endParaRPr lang="en-GB" sz="1800" b="1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+mn-lt"/>
            <a:ea typeface="ＭＳ Ｐゴシック"/>
            <a:cs typeface="+mn-cs"/>
          </a:endParaRPr>
        </a:p>
      </dgm:t>
    </dgm:pt>
    <dgm:pt modelId="{73A7D8C5-A9B2-436C-B719-DAF5690F94F1}" type="parTrans" cxnId="{2B5F520C-CF53-48C8-91E1-B752C5C39E50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589C723B-4711-40C8-A0BF-4E696F59C9B9}" type="sibTrans" cxnId="{2B5F520C-CF53-48C8-91E1-B752C5C39E50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45D64AA4-7956-4880-BDD4-1A7ED9E87499}">
      <dgm:prSet custT="1"/>
      <dgm:spPr/>
      <dgm:t>
        <a:bodyPr/>
        <a:lstStyle/>
        <a:p>
          <a:endParaRPr lang="en-GB" sz="1800">
            <a:latin typeface="+mn-lt"/>
          </a:endParaRPr>
        </a:p>
      </dgm:t>
    </dgm:pt>
    <dgm:pt modelId="{C7C6757B-74CD-4B0F-AA05-1921B7C8BDCB}" type="parTrans" cxnId="{DF5FF37E-6456-4567-A6DA-35BDBB5DA407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5B5E66EE-EE84-430C-B7C9-BFAFD0E0B672}" type="sibTrans" cxnId="{DF5FF37E-6456-4567-A6DA-35BDBB5DA407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D0C7C26E-8808-48AB-85A6-C659E5BCE457}">
      <dgm:prSet custT="1"/>
      <dgm:spPr/>
      <dgm:t>
        <a:bodyPr/>
        <a:lstStyle/>
        <a:p>
          <a:endParaRPr lang="en-GB" sz="1800">
            <a:latin typeface="+mn-lt"/>
          </a:endParaRPr>
        </a:p>
      </dgm:t>
    </dgm:pt>
    <dgm:pt modelId="{5DCBA6BB-32EB-4794-865A-07514A70E7CA}" type="parTrans" cxnId="{C78A8346-BE61-4628-9A2C-E21C743CF746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E9C87B11-A08D-4EEB-883D-320A158207A8}" type="sibTrans" cxnId="{C78A8346-BE61-4628-9A2C-E21C743CF746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53EA52C5-F121-4F15-8CC1-24456A3F5699}">
      <dgm:prSet custT="1"/>
      <dgm:spPr/>
      <dgm:t>
        <a:bodyPr/>
        <a:lstStyle/>
        <a:p>
          <a:endParaRPr lang="en-GB" sz="1800">
            <a:latin typeface="+mn-lt"/>
          </a:endParaRPr>
        </a:p>
      </dgm:t>
    </dgm:pt>
    <dgm:pt modelId="{706F071A-0723-42BB-9AC2-6E92DC8699D9}" type="parTrans" cxnId="{D2ADA95D-677F-41E4-A866-279377F5AA08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BED5FDB7-6743-4586-BE10-BCA2AD445CDC}" type="sibTrans" cxnId="{D2ADA95D-677F-41E4-A866-279377F5AA08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84D90BD5-87DF-4AC6-8648-AA36E842C6F2}">
      <dgm:prSet custT="1"/>
      <dgm:spPr/>
      <dgm:t>
        <a:bodyPr/>
        <a:lstStyle/>
        <a:p>
          <a:r>
            <a:rPr lang="es-ES" sz="1800" dirty="0" smtClean="0">
              <a:latin typeface="+mn-lt"/>
            </a:rPr>
            <a:t>determinación del resultado del marco de evaluación de riesgos</a:t>
          </a:r>
          <a:endParaRPr lang="en-GB" sz="1800" dirty="0">
            <a:latin typeface="+mn-lt"/>
          </a:endParaRPr>
        </a:p>
      </dgm:t>
    </dgm:pt>
    <dgm:pt modelId="{17E81A08-4AC9-472D-B9EC-5BCEBE931C86}" type="parTrans" cxnId="{9652749E-4CF0-4990-B3A7-24EBB20A7B85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03A45A90-412B-47DB-8FAB-4FE1F8045258}" type="sibTrans" cxnId="{9652749E-4CF0-4990-B3A7-24EBB20A7B85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1AE47F4A-8953-4661-9BD8-AF2F25D95CA8}">
      <dgm:prSet custT="1"/>
      <dgm:spPr/>
      <dgm:t>
        <a:bodyPr/>
        <a:lstStyle/>
        <a:p>
          <a:r>
            <a:rPr lang="es-ES" sz="1800" dirty="0" smtClean="0">
              <a:latin typeface="+mn-lt"/>
            </a:rPr>
            <a:t>creación de un plan de </a:t>
          </a:r>
          <a:r>
            <a:rPr lang="es-ES" sz="1800" dirty="0" smtClean="0">
              <a:latin typeface="+mn-lt"/>
            </a:rPr>
            <a:t>supervisión</a:t>
          </a:r>
          <a:endParaRPr lang="en-GB" sz="1800" dirty="0">
            <a:latin typeface="+mn-lt"/>
          </a:endParaRPr>
        </a:p>
      </dgm:t>
    </dgm:pt>
    <dgm:pt modelId="{977F44D6-9620-4528-9B5D-B464FA05D4C0}" type="parTrans" cxnId="{64850416-051A-4082-9CA0-1357F263F59C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39B51A15-E154-4C80-AF3C-F8F5F087FFC7}" type="sibTrans" cxnId="{64850416-051A-4082-9CA0-1357F263F59C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21C1C225-4197-4050-AF6B-6347BD3650C8}">
      <dgm:prSet custT="1"/>
      <dgm:spPr/>
      <dgm:t>
        <a:bodyPr/>
        <a:lstStyle/>
        <a:p>
          <a:r>
            <a:rPr lang="es-ES" sz="1800" dirty="0" smtClean="0">
              <a:latin typeface="+mn-lt"/>
            </a:rPr>
            <a:t>en el caso de grupos, contribución de los aspectos del plan de supervisión al plan de trabajo del colegio </a:t>
          </a:r>
          <a:endParaRPr lang="en-GB" sz="1800" dirty="0">
            <a:latin typeface="+mn-lt"/>
          </a:endParaRPr>
        </a:p>
      </dgm:t>
    </dgm:pt>
    <dgm:pt modelId="{FF9DE7CB-96F8-4C19-8E73-9AF05F5B12F8}" type="parTrans" cxnId="{5F12C1B1-C009-4860-BA34-0A37A304D92D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4FAD1306-63E0-41FF-A1AB-7A1166FCB752}" type="sibTrans" cxnId="{5F12C1B1-C009-4860-BA34-0A37A304D92D}">
      <dgm:prSet/>
      <dgm:spPr/>
      <dgm:t>
        <a:bodyPr/>
        <a:lstStyle/>
        <a:p>
          <a:endParaRPr lang="en-GB" sz="1800">
            <a:latin typeface="+mn-lt"/>
          </a:endParaRPr>
        </a:p>
      </dgm:t>
    </dgm:pt>
    <dgm:pt modelId="{A64F2750-8C60-46A6-8B35-5E891308E854}" type="pres">
      <dgm:prSet presAssocID="{CF14F808-6BBD-4E00-858D-63F65B8A9F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CBD4F0-D4F3-4F45-AEF6-BD7A6283E517}" type="pres">
      <dgm:prSet presAssocID="{550C1958-5A47-466A-AFB8-E40D141BAEA2}" presName="composite" presStyleCnt="0"/>
      <dgm:spPr/>
    </dgm:pt>
    <dgm:pt modelId="{D9D55DF2-A76C-460B-876F-EE433F536184}" type="pres">
      <dgm:prSet presAssocID="{550C1958-5A47-466A-AFB8-E40D141BAEA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4E7C42-4EC8-4818-AD8B-0E89E004E261}" type="pres">
      <dgm:prSet presAssocID="{550C1958-5A47-466A-AFB8-E40D141BAEA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5EA8C-AC98-4ED6-B261-5913809BADC0}" type="pres">
      <dgm:prSet presAssocID="{6FDAF367-E384-4885-B521-05E21280B9FB}" presName="sp" presStyleCnt="0"/>
      <dgm:spPr/>
    </dgm:pt>
    <dgm:pt modelId="{6ACAF16D-2F56-4C72-95AA-6D6AA2270E92}" type="pres">
      <dgm:prSet presAssocID="{5BF78D80-C275-40AB-BA0C-1A2C1568E5A7}" presName="composite" presStyleCnt="0"/>
      <dgm:spPr/>
    </dgm:pt>
    <dgm:pt modelId="{1325EAC5-5E95-4415-A94A-325924C3CFE6}" type="pres">
      <dgm:prSet presAssocID="{5BF78D80-C275-40AB-BA0C-1A2C1568E5A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30A40F-A06E-4C11-881D-6EBE0B8C4D9D}" type="pres">
      <dgm:prSet presAssocID="{5BF78D80-C275-40AB-BA0C-1A2C1568E5A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10913A-BA52-45D0-9A5F-D479CD16C756}" type="pres">
      <dgm:prSet presAssocID="{9E9FAA67-AB02-458D-9701-F93C0923C537}" presName="sp" presStyleCnt="0"/>
      <dgm:spPr/>
    </dgm:pt>
    <dgm:pt modelId="{C682CCFA-E64E-42F5-BD0D-452C83AFD691}" type="pres">
      <dgm:prSet presAssocID="{27C51014-EC58-4A9A-B7C3-845BF64BC712}" presName="composite" presStyleCnt="0"/>
      <dgm:spPr/>
    </dgm:pt>
    <dgm:pt modelId="{18F560A2-3803-43B4-A9D4-1F3806E423AC}" type="pres">
      <dgm:prSet presAssocID="{27C51014-EC58-4A9A-B7C3-845BF64BC71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DD6D54-AD05-4C0F-840A-03BA96C2BA78}" type="pres">
      <dgm:prSet presAssocID="{27C51014-EC58-4A9A-B7C3-845BF64BC71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DAFE35-1994-4B5F-88AB-55A0C40392A9}" type="pres">
      <dgm:prSet presAssocID="{AD450D92-9B7F-4538-9EC4-F6FA3B059C6D}" presName="sp" presStyleCnt="0"/>
      <dgm:spPr/>
    </dgm:pt>
    <dgm:pt modelId="{A4175D48-79CB-40F3-A0D1-73F814E8E2AC}" type="pres">
      <dgm:prSet presAssocID="{45D64AA4-7956-4880-BDD4-1A7ED9E87499}" presName="composite" presStyleCnt="0"/>
      <dgm:spPr/>
    </dgm:pt>
    <dgm:pt modelId="{2D644678-C494-4B58-BFE2-1035933D236F}" type="pres">
      <dgm:prSet presAssocID="{45D64AA4-7956-4880-BDD4-1A7ED9E8749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497956-831C-4ABA-BBF4-F4EDBEA46418}" type="pres">
      <dgm:prSet presAssocID="{45D64AA4-7956-4880-BDD4-1A7ED9E8749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53A6C-2695-4B1A-A95B-2EDE308A02A9}" type="pres">
      <dgm:prSet presAssocID="{5B5E66EE-EE84-430C-B7C9-BFAFD0E0B672}" presName="sp" presStyleCnt="0"/>
      <dgm:spPr/>
    </dgm:pt>
    <dgm:pt modelId="{ABBE629E-32DA-4238-A452-8AE73A802C26}" type="pres">
      <dgm:prSet presAssocID="{D0C7C26E-8808-48AB-85A6-C659E5BCE457}" presName="composite" presStyleCnt="0"/>
      <dgm:spPr/>
    </dgm:pt>
    <dgm:pt modelId="{BDFDAD91-CB6C-4951-B558-DD16ECAAE2CD}" type="pres">
      <dgm:prSet presAssocID="{D0C7C26E-8808-48AB-85A6-C659E5BCE45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A8219B-59A8-4613-9F33-616D2EAD6A02}" type="pres">
      <dgm:prSet presAssocID="{D0C7C26E-8808-48AB-85A6-C659E5BCE45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24E5E9-8858-4571-BD77-909047E9D73C}" type="pres">
      <dgm:prSet presAssocID="{E9C87B11-A08D-4EEB-883D-320A158207A8}" presName="sp" presStyleCnt="0"/>
      <dgm:spPr/>
    </dgm:pt>
    <dgm:pt modelId="{1EDBDE4D-AC36-4D11-9C08-26B810AED16B}" type="pres">
      <dgm:prSet presAssocID="{53EA52C5-F121-4F15-8CC1-24456A3F5699}" presName="composite" presStyleCnt="0"/>
      <dgm:spPr/>
    </dgm:pt>
    <dgm:pt modelId="{209A21FB-FB5C-4120-9426-5A946EABC6BB}" type="pres">
      <dgm:prSet presAssocID="{53EA52C5-F121-4F15-8CC1-24456A3F569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D8FF5-7B1E-4396-84EC-AB4ABE78C078}" type="pres">
      <dgm:prSet presAssocID="{53EA52C5-F121-4F15-8CC1-24456A3F569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4850416-051A-4082-9CA0-1357F263F59C}" srcId="{D0C7C26E-8808-48AB-85A6-C659E5BCE457}" destId="{1AE47F4A-8953-4661-9BD8-AF2F25D95CA8}" srcOrd="0" destOrd="0" parTransId="{977F44D6-9620-4528-9B5D-B464FA05D4C0}" sibTransId="{39B51A15-E154-4C80-AF3C-F8F5F087FFC7}"/>
    <dgm:cxn modelId="{FB9F5CFE-6965-4F7B-B14A-8A71731AD7FA}" srcId="{CF14F808-6BBD-4E00-858D-63F65B8A9F04}" destId="{27C51014-EC58-4A9A-B7C3-845BF64BC712}" srcOrd="2" destOrd="0" parTransId="{78485264-E12B-4425-9854-23E72F2A0363}" sibTransId="{AD450D92-9B7F-4538-9EC4-F6FA3B059C6D}"/>
    <dgm:cxn modelId="{41C536D2-0BCE-488B-ADB6-0CE092ABF044}" srcId="{CF14F808-6BBD-4E00-858D-63F65B8A9F04}" destId="{5BF78D80-C275-40AB-BA0C-1A2C1568E5A7}" srcOrd="1" destOrd="0" parTransId="{DCAF31F4-8062-43CD-8C7E-966654629B11}" sibTransId="{9E9FAA67-AB02-458D-9701-F93C0923C537}"/>
    <dgm:cxn modelId="{DF5FF37E-6456-4567-A6DA-35BDBB5DA407}" srcId="{CF14F808-6BBD-4E00-858D-63F65B8A9F04}" destId="{45D64AA4-7956-4880-BDD4-1A7ED9E87499}" srcOrd="3" destOrd="0" parTransId="{C7C6757B-74CD-4B0F-AA05-1921B7C8BDCB}" sibTransId="{5B5E66EE-EE84-430C-B7C9-BFAFD0E0B672}"/>
    <dgm:cxn modelId="{06997398-0B06-4CDC-AC6D-C9F45F519C44}" type="presOf" srcId="{7BFA2C06-D16C-459A-B48C-AC9F27D81C97}" destId="{5E30A40F-A06E-4C11-881D-6EBE0B8C4D9D}" srcOrd="0" destOrd="0" presId="urn:microsoft.com/office/officeart/2005/8/layout/chevron2"/>
    <dgm:cxn modelId="{4E203091-1322-4B6D-9328-6A5BDCB2000D}" type="presOf" srcId="{21C1C225-4197-4050-AF6B-6347BD3650C8}" destId="{3E7D8FF5-7B1E-4396-84EC-AB4ABE78C078}" srcOrd="0" destOrd="0" presId="urn:microsoft.com/office/officeart/2005/8/layout/chevron2"/>
    <dgm:cxn modelId="{3066E77F-16B9-4F86-A572-B9CA543B2E6F}" srcId="{5BF78D80-C275-40AB-BA0C-1A2C1568E5A7}" destId="{7BFA2C06-D16C-459A-B48C-AC9F27D81C97}" srcOrd="0" destOrd="0" parTransId="{67653D4F-E2F2-4D0C-82D5-FD2DC347FED8}" sibTransId="{BEA13D78-AC67-4D07-BEE0-88172D149709}"/>
    <dgm:cxn modelId="{EF90B486-792B-4536-A845-4B8EB1763407}" type="presOf" srcId="{8789D542-D934-451A-B9AC-8E0E51BB41F9}" destId="{03DD6D54-AD05-4C0F-840A-03BA96C2BA78}" srcOrd="0" destOrd="0" presId="urn:microsoft.com/office/officeart/2005/8/layout/chevron2"/>
    <dgm:cxn modelId="{DA598396-5507-4C2E-8D27-AC7F19A93B21}" type="presOf" srcId="{CF14F808-6BBD-4E00-858D-63F65B8A9F04}" destId="{A64F2750-8C60-46A6-8B35-5E891308E854}" srcOrd="0" destOrd="0" presId="urn:microsoft.com/office/officeart/2005/8/layout/chevron2"/>
    <dgm:cxn modelId="{86A615DF-6BA0-4883-B8AC-CC8C71C225C6}" type="presOf" srcId="{45D64AA4-7956-4880-BDD4-1A7ED9E87499}" destId="{2D644678-C494-4B58-BFE2-1035933D236F}" srcOrd="0" destOrd="0" presId="urn:microsoft.com/office/officeart/2005/8/layout/chevron2"/>
    <dgm:cxn modelId="{BD0CFF92-3161-49F1-B0C5-2AC396FC2DA1}" type="presOf" srcId="{5BF78D80-C275-40AB-BA0C-1A2C1568E5A7}" destId="{1325EAC5-5E95-4415-A94A-325924C3CFE6}" srcOrd="0" destOrd="0" presId="urn:microsoft.com/office/officeart/2005/8/layout/chevron2"/>
    <dgm:cxn modelId="{9652749E-4CF0-4990-B3A7-24EBB20A7B85}" srcId="{45D64AA4-7956-4880-BDD4-1A7ED9E87499}" destId="{84D90BD5-87DF-4AC6-8648-AA36E842C6F2}" srcOrd="0" destOrd="0" parTransId="{17E81A08-4AC9-472D-B9EC-5BCEBE931C86}" sibTransId="{03A45A90-412B-47DB-8FAB-4FE1F8045258}"/>
    <dgm:cxn modelId="{D2ADA95D-677F-41E4-A866-279377F5AA08}" srcId="{CF14F808-6BBD-4E00-858D-63F65B8A9F04}" destId="{53EA52C5-F121-4F15-8CC1-24456A3F5699}" srcOrd="5" destOrd="0" parTransId="{706F071A-0723-42BB-9AC2-6E92DC8699D9}" sibTransId="{BED5FDB7-6743-4586-BE10-BCA2AD445CDC}"/>
    <dgm:cxn modelId="{2012C5EF-828A-476B-83BD-01A73D187145}" type="presOf" srcId="{D0C7C26E-8808-48AB-85A6-C659E5BCE457}" destId="{BDFDAD91-CB6C-4951-B558-DD16ECAAE2CD}" srcOrd="0" destOrd="0" presId="urn:microsoft.com/office/officeart/2005/8/layout/chevron2"/>
    <dgm:cxn modelId="{AFBC37AA-6E21-4C6C-8BCB-572952D2CE8B}" type="presOf" srcId="{53EA52C5-F121-4F15-8CC1-24456A3F5699}" destId="{209A21FB-FB5C-4120-9426-5A946EABC6BB}" srcOrd="0" destOrd="0" presId="urn:microsoft.com/office/officeart/2005/8/layout/chevron2"/>
    <dgm:cxn modelId="{9CD87556-5D19-457A-B9C0-8A99A2825277}" type="presOf" srcId="{F6FEE7CF-165D-43ED-9341-7409157E8738}" destId="{7F4E7C42-4EC8-4818-AD8B-0E89E004E261}" srcOrd="0" destOrd="0" presId="urn:microsoft.com/office/officeart/2005/8/layout/chevron2"/>
    <dgm:cxn modelId="{148EBF2D-E22C-4ACB-BEDA-C3858BECC84A}" type="presOf" srcId="{27C51014-EC58-4A9A-B7C3-845BF64BC712}" destId="{18F560A2-3803-43B4-A9D4-1F3806E423AC}" srcOrd="0" destOrd="0" presId="urn:microsoft.com/office/officeart/2005/8/layout/chevron2"/>
    <dgm:cxn modelId="{E8223F28-552E-4FED-8932-2A19F348EE6B}" type="presOf" srcId="{550C1958-5A47-466A-AFB8-E40D141BAEA2}" destId="{D9D55DF2-A76C-460B-876F-EE433F536184}" srcOrd="0" destOrd="0" presId="urn:microsoft.com/office/officeart/2005/8/layout/chevron2"/>
    <dgm:cxn modelId="{C78A8346-BE61-4628-9A2C-E21C743CF746}" srcId="{CF14F808-6BBD-4E00-858D-63F65B8A9F04}" destId="{D0C7C26E-8808-48AB-85A6-C659E5BCE457}" srcOrd="4" destOrd="0" parTransId="{5DCBA6BB-32EB-4794-865A-07514A70E7CA}" sibTransId="{E9C87B11-A08D-4EEB-883D-320A158207A8}"/>
    <dgm:cxn modelId="{CA45FDFF-6299-47D8-8CD8-42EC56EE5DA8}" srcId="{CF14F808-6BBD-4E00-858D-63F65B8A9F04}" destId="{550C1958-5A47-466A-AFB8-E40D141BAEA2}" srcOrd="0" destOrd="0" parTransId="{5E4DC632-B464-4FBA-AC5F-1EF27D0F37C4}" sibTransId="{6FDAF367-E384-4885-B521-05E21280B9FB}"/>
    <dgm:cxn modelId="{5F12C1B1-C009-4860-BA34-0A37A304D92D}" srcId="{53EA52C5-F121-4F15-8CC1-24456A3F5699}" destId="{21C1C225-4197-4050-AF6B-6347BD3650C8}" srcOrd="0" destOrd="0" parTransId="{FF9DE7CB-96F8-4C19-8E73-9AF05F5B12F8}" sibTransId="{4FAD1306-63E0-41FF-A1AB-7A1166FCB752}"/>
    <dgm:cxn modelId="{BEB43C2D-41A2-433E-8431-8BE68717BAF4}" type="presOf" srcId="{1AE47F4A-8953-4661-9BD8-AF2F25D95CA8}" destId="{E1A8219B-59A8-4613-9F33-616D2EAD6A02}" srcOrd="0" destOrd="0" presId="urn:microsoft.com/office/officeart/2005/8/layout/chevron2"/>
    <dgm:cxn modelId="{D3481E9E-4663-4021-9441-B44032232DBC}" srcId="{550C1958-5A47-466A-AFB8-E40D141BAEA2}" destId="{F6FEE7CF-165D-43ED-9341-7409157E8738}" srcOrd="0" destOrd="0" parTransId="{9860C239-329D-408C-9F83-144B0EBB020F}" sibTransId="{B1D69CB7-EA11-4468-A071-76609DAA91E9}"/>
    <dgm:cxn modelId="{1107AE19-1CE9-421E-86BF-0FCD01499310}" type="presOf" srcId="{84D90BD5-87DF-4AC6-8648-AA36E842C6F2}" destId="{CA497956-831C-4ABA-BBF4-F4EDBEA46418}" srcOrd="0" destOrd="0" presId="urn:microsoft.com/office/officeart/2005/8/layout/chevron2"/>
    <dgm:cxn modelId="{2B5F520C-CF53-48C8-91E1-B752C5C39E50}" srcId="{27C51014-EC58-4A9A-B7C3-845BF64BC712}" destId="{8789D542-D934-451A-B9AC-8E0E51BB41F9}" srcOrd="0" destOrd="0" parTransId="{73A7D8C5-A9B2-436C-B719-DAF5690F94F1}" sibTransId="{589C723B-4711-40C8-A0BF-4E696F59C9B9}"/>
    <dgm:cxn modelId="{3BF2944D-74A4-4949-81F0-F88D819A139E}" type="presParOf" srcId="{A64F2750-8C60-46A6-8B35-5E891308E854}" destId="{C6CBD4F0-D4F3-4F45-AEF6-BD7A6283E517}" srcOrd="0" destOrd="0" presId="urn:microsoft.com/office/officeart/2005/8/layout/chevron2"/>
    <dgm:cxn modelId="{CAF90BD5-CE78-41FE-8854-8202FC423D2B}" type="presParOf" srcId="{C6CBD4F0-D4F3-4F45-AEF6-BD7A6283E517}" destId="{D9D55DF2-A76C-460B-876F-EE433F536184}" srcOrd="0" destOrd="0" presId="urn:microsoft.com/office/officeart/2005/8/layout/chevron2"/>
    <dgm:cxn modelId="{D8E07DD6-6FA3-4FB8-AE7F-483A20659D5E}" type="presParOf" srcId="{C6CBD4F0-D4F3-4F45-AEF6-BD7A6283E517}" destId="{7F4E7C42-4EC8-4818-AD8B-0E89E004E261}" srcOrd="1" destOrd="0" presId="urn:microsoft.com/office/officeart/2005/8/layout/chevron2"/>
    <dgm:cxn modelId="{EBC53CF4-F0FF-458C-B319-B0C519556354}" type="presParOf" srcId="{A64F2750-8C60-46A6-8B35-5E891308E854}" destId="{DC15EA8C-AC98-4ED6-B261-5913809BADC0}" srcOrd="1" destOrd="0" presId="urn:microsoft.com/office/officeart/2005/8/layout/chevron2"/>
    <dgm:cxn modelId="{D6242121-84CD-4AB6-84DD-9B74076AB32C}" type="presParOf" srcId="{A64F2750-8C60-46A6-8B35-5E891308E854}" destId="{6ACAF16D-2F56-4C72-95AA-6D6AA2270E92}" srcOrd="2" destOrd="0" presId="urn:microsoft.com/office/officeart/2005/8/layout/chevron2"/>
    <dgm:cxn modelId="{E6C26ABA-4D0D-4CD4-9502-065CB5181059}" type="presParOf" srcId="{6ACAF16D-2F56-4C72-95AA-6D6AA2270E92}" destId="{1325EAC5-5E95-4415-A94A-325924C3CFE6}" srcOrd="0" destOrd="0" presId="urn:microsoft.com/office/officeart/2005/8/layout/chevron2"/>
    <dgm:cxn modelId="{E1368F37-1D36-4AA0-A090-4898F42578B0}" type="presParOf" srcId="{6ACAF16D-2F56-4C72-95AA-6D6AA2270E92}" destId="{5E30A40F-A06E-4C11-881D-6EBE0B8C4D9D}" srcOrd="1" destOrd="0" presId="urn:microsoft.com/office/officeart/2005/8/layout/chevron2"/>
    <dgm:cxn modelId="{F7F10985-E971-4184-9C43-5A6F5CE5A28E}" type="presParOf" srcId="{A64F2750-8C60-46A6-8B35-5E891308E854}" destId="{8A10913A-BA52-45D0-9A5F-D479CD16C756}" srcOrd="3" destOrd="0" presId="urn:microsoft.com/office/officeart/2005/8/layout/chevron2"/>
    <dgm:cxn modelId="{8459A62C-B518-4F39-8BD4-38D7CB9CE78A}" type="presParOf" srcId="{A64F2750-8C60-46A6-8B35-5E891308E854}" destId="{C682CCFA-E64E-42F5-BD0D-452C83AFD691}" srcOrd="4" destOrd="0" presId="urn:microsoft.com/office/officeart/2005/8/layout/chevron2"/>
    <dgm:cxn modelId="{B172CF08-A1AC-4B03-9944-7D207B056025}" type="presParOf" srcId="{C682CCFA-E64E-42F5-BD0D-452C83AFD691}" destId="{18F560A2-3803-43B4-A9D4-1F3806E423AC}" srcOrd="0" destOrd="0" presId="urn:microsoft.com/office/officeart/2005/8/layout/chevron2"/>
    <dgm:cxn modelId="{39F9326B-42D8-43E5-9978-B495E9E0AB74}" type="presParOf" srcId="{C682CCFA-E64E-42F5-BD0D-452C83AFD691}" destId="{03DD6D54-AD05-4C0F-840A-03BA96C2BA78}" srcOrd="1" destOrd="0" presId="urn:microsoft.com/office/officeart/2005/8/layout/chevron2"/>
    <dgm:cxn modelId="{A74878CF-9A38-4C58-AD7D-BE8DA37BD3E6}" type="presParOf" srcId="{A64F2750-8C60-46A6-8B35-5E891308E854}" destId="{42DAFE35-1994-4B5F-88AB-55A0C40392A9}" srcOrd="5" destOrd="0" presId="urn:microsoft.com/office/officeart/2005/8/layout/chevron2"/>
    <dgm:cxn modelId="{06555D8B-1B33-40CF-B145-C50DF841C998}" type="presParOf" srcId="{A64F2750-8C60-46A6-8B35-5E891308E854}" destId="{A4175D48-79CB-40F3-A0D1-73F814E8E2AC}" srcOrd="6" destOrd="0" presId="urn:microsoft.com/office/officeart/2005/8/layout/chevron2"/>
    <dgm:cxn modelId="{EFCA5E14-C5FB-438E-94C3-489ECCB57512}" type="presParOf" srcId="{A4175D48-79CB-40F3-A0D1-73F814E8E2AC}" destId="{2D644678-C494-4B58-BFE2-1035933D236F}" srcOrd="0" destOrd="0" presId="urn:microsoft.com/office/officeart/2005/8/layout/chevron2"/>
    <dgm:cxn modelId="{10A6D94E-C2E0-4C78-A87A-FCE9CA9B8AF9}" type="presParOf" srcId="{A4175D48-79CB-40F3-A0D1-73F814E8E2AC}" destId="{CA497956-831C-4ABA-BBF4-F4EDBEA46418}" srcOrd="1" destOrd="0" presId="urn:microsoft.com/office/officeart/2005/8/layout/chevron2"/>
    <dgm:cxn modelId="{F2E46239-EE66-4F40-B751-05ABB0B560E2}" type="presParOf" srcId="{A64F2750-8C60-46A6-8B35-5E891308E854}" destId="{DF253A6C-2695-4B1A-A95B-2EDE308A02A9}" srcOrd="7" destOrd="0" presId="urn:microsoft.com/office/officeart/2005/8/layout/chevron2"/>
    <dgm:cxn modelId="{37C8284F-9A3E-40C0-B0F6-7B9EDD0D8139}" type="presParOf" srcId="{A64F2750-8C60-46A6-8B35-5E891308E854}" destId="{ABBE629E-32DA-4238-A452-8AE73A802C26}" srcOrd="8" destOrd="0" presId="urn:microsoft.com/office/officeart/2005/8/layout/chevron2"/>
    <dgm:cxn modelId="{9FBE3F39-262E-469E-94FE-349B462AE4F9}" type="presParOf" srcId="{ABBE629E-32DA-4238-A452-8AE73A802C26}" destId="{BDFDAD91-CB6C-4951-B558-DD16ECAAE2CD}" srcOrd="0" destOrd="0" presId="urn:microsoft.com/office/officeart/2005/8/layout/chevron2"/>
    <dgm:cxn modelId="{BA9722E8-D2CB-4EC1-B066-C781D8B361F5}" type="presParOf" srcId="{ABBE629E-32DA-4238-A452-8AE73A802C26}" destId="{E1A8219B-59A8-4613-9F33-616D2EAD6A02}" srcOrd="1" destOrd="0" presId="urn:microsoft.com/office/officeart/2005/8/layout/chevron2"/>
    <dgm:cxn modelId="{17DAB208-B18B-405F-A611-E73B536C1502}" type="presParOf" srcId="{A64F2750-8C60-46A6-8B35-5E891308E854}" destId="{7724E5E9-8858-4571-BD77-909047E9D73C}" srcOrd="9" destOrd="0" presId="urn:microsoft.com/office/officeart/2005/8/layout/chevron2"/>
    <dgm:cxn modelId="{02673261-C2D1-4290-A9E0-DE7E20277359}" type="presParOf" srcId="{A64F2750-8C60-46A6-8B35-5E891308E854}" destId="{1EDBDE4D-AC36-4D11-9C08-26B810AED16B}" srcOrd="10" destOrd="0" presId="urn:microsoft.com/office/officeart/2005/8/layout/chevron2"/>
    <dgm:cxn modelId="{44123A71-F7F6-48D0-9A2E-F27D40ADF231}" type="presParOf" srcId="{1EDBDE4D-AC36-4D11-9C08-26B810AED16B}" destId="{209A21FB-FB5C-4120-9426-5A946EABC6BB}" srcOrd="0" destOrd="0" presId="urn:microsoft.com/office/officeart/2005/8/layout/chevron2"/>
    <dgm:cxn modelId="{23CA7E6A-2A18-4456-A5EF-49A649ABFC1D}" type="presParOf" srcId="{1EDBDE4D-AC36-4D11-9C08-26B810AED16B}" destId="{3E7D8FF5-7B1E-4396-84EC-AB4ABE78C0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8DAEA5-56F6-4313-9F45-A0A6FD261178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6ACCD7-71F6-4476-8228-47F5AA589EAA}">
      <dgm:prSet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Resultado del marco de evaluación de riesgos</a:t>
          </a:r>
        </a:p>
        <a:p>
          <a:r>
            <a:rPr lang="es-ES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Prioridades y limitaciones de la Autoridad </a:t>
          </a:r>
        </a:p>
        <a:p>
          <a:r>
            <a:rPr lang="es-ES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Otra informaci</a:t>
          </a:r>
          <a:r>
            <a:rPr lang="es-ES" sz="1800" dirty="0" smtClean="0">
              <a:solidFill>
                <a:schemeClr val="tx1"/>
              </a:solidFill>
              <a:latin typeface="Verdana"/>
              <a:ea typeface="Verdana"/>
              <a:cs typeface="Verdana"/>
            </a:rPr>
            <a:t>ó</a:t>
          </a:r>
          <a:r>
            <a:rPr lang="es-ES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n relevante </a:t>
          </a:r>
          <a:endParaRPr lang="es-ES" sz="1800" dirty="0">
            <a:solidFill>
              <a:schemeClr val="tx1"/>
            </a:solidFill>
            <a:latin typeface="Verdana"/>
            <a:ea typeface="ＭＳ Ｐゴシック"/>
            <a:cs typeface="+mn-cs"/>
          </a:endParaRPr>
        </a:p>
      </dgm:t>
    </dgm:pt>
    <dgm:pt modelId="{0E7D50FB-4711-4862-8F46-E329C8A73FB4}" type="parTrans" cxnId="{21E1E6E8-ECA3-43EA-9B50-08C1D7F85F58}">
      <dgm:prSet/>
      <dgm:spPr/>
      <dgm:t>
        <a:bodyPr/>
        <a:lstStyle/>
        <a:p>
          <a:endParaRPr lang="en-GB"/>
        </a:p>
      </dgm:t>
    </dgm:pt>
    <dgm:pt modelId="{923B99FE-01D3-4439-BA8C-3B62E3BCA59E}" type="sibTrans" cxnId="{21E1E6E8-ECA3-43EA-9B50-08C1D7F85F58}">
      <dgm:prSet/>
      <dgm:spPr/>
      <dgm:t>
        <a:bodyPr/>
        <a:lstStyle/>
        <a:p>
          <a:endParaRPr lang="en-GB"/>
        </a:p>
      </dgm:t>
    </dgm:pt>
    <dgm:pt modelId="{D418E4C8-8352-4F49-9B24-CB209AEB0BF8}">
      <dgm:prSet custT="1"/>
      <dgm:spPr/>
      <dgm:t>
        <a:bodyPr/>
        <a:lstStyle/>
        <a:p>
          <a:r>
            <a:rPr lang="en-GB" sz="1800" b="1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Plan de </a:t>
          </a:r>
          <a:r>
            <a:rPr lang="en-GB" sz="1800" b="1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supervisi</a:t>
          </a:r>
          <a:r>
            <a:rPr lang="en-GB" sz="1800" b="1" dirty="0" err="1" smtClean="0">
              <a:solidFill>
                <a:schemeClr val="tx1"/>
              </a:solidFill>
              <a:latin typeface="Verdana"/>
              <a:ea typeface="Verdana"/>
              <a:cs typeface="Verdana"/>
            </a:rPr>
            <a:t>ó</a:t>
          </a:r>
          <a:r>
            <a:rPr lang="en-GB" sz="1800" b="1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n</a:t>
          </a:r>
          <a:r>
            <a:rPr lang="en-GB" sz="1800" b="1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:</a:t>
          </a:r>
        </a:p>
        <a:p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Frecuencia</a:t>
          </a:r>
          <a:r>
            <a:rPr lang="en-GB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e 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intensidad</a:t>
          </a:r>
          <a:r>
            <a:rPr lang="en-GB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de las 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actividades</a:t>
          </a:r>
          <a:endParaRPr lang="en-GB" sz="1800" dirty="0" smtClean="0">
            <a:solidFill>
              <a:schemeClr val="tx1"/>
            </a:solidFill>
            <a:latin typeface="Verdana"/>
            <a:ea typeface="ＭＳ Ｐゴシック"/>
            <a:cs typeface="+mn-cs"/>
          </a:endParaRPr>
        </a:p>
        <a:p>
          <a:r>
            <a:rPr lang="en-GB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Principio de 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proporcionalidad</a:t>
          </a:r>
          <a:endParaRPr lang="en-GB" sz="1800" dirty="0" smtClean="0">
            <a:solidFill>
              <a:schemeClr val="tx1"/>
            </a:solidFill>
            <a:latin typeface="Verdana"/>
            <a:ea typeface="ＭＳ Ｐゴシック"/>
            <a:cs typeface="+mn-cs"/>
          </a:endParaRPr>
        </a:p>
        <a:p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Contribuci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Verdana"/>
              <a:cs typeface="Verdana"/>
            </a:rPr>
            <a:t>ó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n</a:t>
          </a:r>
          <a:r>
            <a:rPr lang="en-GB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al plan de 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trabajo</a:t>
          </a:r>
          <a:r>
            <a:rPr lang="en-GB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del 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colegio</a:t>
          </a:r>
          <a:r>
            <a:rPr lang="en-GB" sz="18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de </a:t>
          </a:r>
          <a:r>
            <a:rPr lang="en-GB" sz="18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supervisores</a:t>
          </a:r>
          <a:endParaRPr lang="en-GB" sz="1800" dirty="0">
            <a:solidFill>
              <a:schemeClr val="tx1"/>
            </a:solidFill>
            <a:latin typeface="Verdana"/>
            <a:ea typeface="ＭＳ Ｐゴシック"/>
            <a:cs typeface="+mn-cs"/>
          </a:endParaRPr>
        </a:p>
      </dgm:t>
    </dgm:pt>
    <dgm:pt modelId="{B5513CCF-EFB3-4E00-AE1F-C1CC5E6C7160}" type="parTrans" cxnId="{7C805975-D356-4693-B29E-C99567476476}">
      <dgm:prSet/>
      <dgm:spPr/>
      <dgm:t>
        <a:bodyPr/>
        <a:lstStyle/>
        <a:p>
          <a:endParaRPr lang="en-GB"/>
        </a:p>
      </dgm:t>
    </dgm:pt>
    <dgm:pt modelId="{1E3BCD13-D5CD-4358-8B78-5BDEB0B11231}" type="sibTrans" cxnId="{7C805975-D356-4693-B29E-C99567476476}">
      <dgm:prSet/>
      <dgm:spPr/>
      <dgm:t>
        <a:bodyPr/>
        <a:lstStyle/>
        <a:p>
          <a:endParaRPr lang="en-GB"/>
        </a:p>
      </dgm:t>
    </dgm:pt>
    <dgm:pt modelId="{B4D9773C-46DC-408A-8ACF-EEC28EF2A1F6}" type="pres">
      <dgm:prSet presAssocID="{8F8DAEA5-56F6-4313-9F45-A0A6FD261178}" presName="Name0" presStyleCnt="0">
        <dgm:presLayoutVars>
          <dgm:dir/>
          <dgm:animLvl val="lvl"/>
          <dgm:resizeHandles val="exact"/>
        </dgm:presLayoutVars>
      </dgm:prSet>
      <dgm:spPr/>
    </dgm:pt>
    <dgm:pt modelId="{C491565D-B2BC-4794-8126-600E67BE7A56}" type="pres">
      <dgm:prSet presAssocID="{D418E4C8-8352-4F49-9B24-CB209AEB0BF8}" presName="boxAndChildren" presStyleCnt="0"/>
      <dgm:spPr/>
    </dgm:pt>
    <dgm:pt modelId="{03117AE0-88FF-4AE4-8B6E-14CB2235200F}" type="pres">
      <dgm:prSet presAssocID="{D418E4C8-8352-4F49-9B24-CB209AEB0BF8}" presName="parentTextBox" presStyleLbl="node1" presStyleIdx="0" presStyleCnt="2" custScaleY="169170"/>
      <dgm:spPr/>
      <dgm:t>
        <a:bodyPr/>
        <a:lstStyle/>
        <a:p>
          <a:endParaRPr lang="en-GB"/>
        </a:p>
      </dgm:t>
    </dgm:pt>
    <dgm:pt modelId="{570DF531-6AF8-43AB-9AB8-DD905E7190A2}" type="pres">
      <dgm:prSet presAssocID="{923B99FE-01D3-4439-BA8C-3B62E3BCA59E}" presName="sp" presStyleCnt="0"/>
      <dgm:spPr/>
    </dgm:pt>
    <dgm:pt modelId="{BE7E1F8D-6C3C-4982-9297-28448C92D5A7}" type="pres">
      <dgm:prSet presAssocID="{806ACCD7-71F6-4476-8228-47F5AA589EAA}" presName="arrowAndChildren" presStyleCnt="0"/>
      <dgm:spPr/>
    </dgm:pt>
    <dgm:pt modelId="{B4A3FE20-837A-4F9B-87EE-AC13138A25AB}" type="pres">
      <dgm:prSet presAssocID="{806ACCD7-71F6-4476-8228-47F5AA589EAA}" presName="parentTextArrow" presStyleLbl="node1" presStyleIdx="1" presStyleCnt="2" custScaleY="162628"/>
      <dgm:spPr/>
    </dgm:pt>
  </dgm:ptLst>
  <dgm:cxnLst>
    <dgm:cxn modelId="{21E1E6E8-ECA3-43EA-9B50-08C1D7F85F58}" srcId="{8F8DAEA5-56F6-4313-9F45-A0A6FD261178}" destId="{806ACCD7-71F6-4476-8228-47F5AA589EAA}" srcOrd="0" destOrd="0" parTransId="{0E7D50FB-4711-4862-8F46-E329C8A73FB4}" sibTransId="{923B99FE-01D3-4439-BA8C-3B62E3BCA59E}"/>
    <dgm:cxn modelId="{1333C750-13E9-4193-B972-979712CA764C}" type="presOf" srcId="{806ACCD7-71F6-4476-8228-47F5AA589EAA}" destId="{B4A3FE20-837A-4F9B-87EE-AC13138A25AB}" srcOrd="0" destOrd="0" presId="urn:microsoft.com/office/officeart/2005/8/layout/process4"/>
    <dgm:cxn modelId="{34307A2E-BDC9-484E-80DC-86BEB96C1C9C}" type="presOf" srcId="{D418E4C8-8352-4F49-9B24-CB209AEB0BF8}" destId="{03117AE0-88FF-4AE4-8B6E-14CB2235200F}" srcOrd="0" destOrd="0" presId="urn:microsoft.com/office/officeart/2005/8/layout/process4"/>
    <dgm:cxn modelId="{517F7E59-5F4E-4D60-8045-4A357038D2F2}" type="presOf" srcId="{8F8DAEA5-56F6-4313-9F45-A0A6FD261178}" destId="{B4D9773C-46DC-408A-8ACF-EEC28EF2A1F6}" srcOrd="0" destOrd="0" presId="urn:microsoft.com/office/officeart/2005/8/layout/process4"/>
    <dgm:cxn modelId="{7C805975-D356-4693-B29E-C99567476476}" srcId="{8F8DAEA5-56F6-4313-9F45-A0A6FD261178}" destId="{D418E4C8-8352-4F49-9B24-CB209AEB0BF8}" srcOrd="1" destOrd="0" parTransId="{B5513CCF-EFB3-4E00-AE1F-C1CC5E6C7160}" sibTransId="{1E3BCD13-D5CD-4358-8B78-5BDEB0B11231}"/>
    <dgm:cxn modelId="{1762CCDA-C560-41A1-8168-8A3886CFDB37}" type="presParOf" srcId="{B4D9773C-46DC-408A-8ACF-EEC28EF2A1F6}" destId="{C491565D-B2BC-4794-8126-600E67BE7A56}" srcOrd="0" destOrd="0" presId="urn:microsoft.com/office/officeart/2005/8/layout/process4"/>
    <dgm:cxn modelId="{3171E68B-BF3A-4E9C-A597-3038F472FBE3}" type="presParOf" srcId="{C491565D-B2BC-4794-8126-600E67BE7A56}" destId="{03117AE0-88FF-4AE4-8B6E-14CB2235200F}" srcOrd="0" destOrd="0" presId="urn:microsoft.com/office/officeart/2005/8/layout/process4"/>
    <dgm:cxn modelId="{A8F5CAC8-D43F-4537-A955-A9467BA8B6D2}" type="presParOf" srcId="{B4D9773C-46DC-408A-8ACF-EEC28EF2A1F6}" destId="{570DF531-6AF8-43AB-9AB8-DD905E7190A2}" srcOrd="1" destOrd="0" presId="urn:microsoft.com/office/officeart/2005/8/layout/process4"/>
    <dgm:cxn modelId="{9CEDAEEF-18E0-4BC7-BDFE-B513E0B6C060}" type="presParOf" srcId="{B4D9773C-46DC-408A-8ACF-EEC28EF2A1F6}" destId="{BE7E1F8D-6C3C-4982-9297-28448C92D5A7}" srcOrd="2" destOrd="0" presId="urn:microsoft.com/office/officeart/2005/8/layout/process4"/>
    <dgm:cxn modelId="{18ACF681-F6AF-4452-9AB4-880AD2CCC7FB}" type="presParOf" srcId="{BE7E1F8D-6C3C-4982-9297-28448C92D5A7}" destId="{B4A3FE20-837A-4F9B-87EE-AC13138A25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343B5-6E5B-42BE-A3EC-0938892D7A25}">
      <dsp:nvSpPr>
        <dsp:cNvPr id="0" name=""/>
        <dsp:cNvSpPr/>
      </dsp:nvSpPr>
      <dsp:spPr>
        <a:xfrm>
          <a:off x="2215" y="0"/>
          <a:ext cx="2698717" cy="1038743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Marco de </a:t>
          </a:r>
          <a:r>
            <a:rPr lang="en-GB" sz="2100" kern="1200" dirty="0" err="1" smtClean="0"/>
            <a:t>evaluación</a:t>
          </a:r>
          <a:r>
            <a:rPr lang="en-GB" sz="2100" kern="1200" dirty="0" smtClean="0"/>
            <a:t> de </a:t>
          </a:r>
          <a:r>
            <a:rPr lang="en-GB" sz="2100" kern="1200" dirty="0" err="1" smtClean="0"/>
            <a:t>riesgos</a:t>
          </a:r>
          <a:endParaRPr lang="en-GB" sz="2100" kern="1200" dirty="0"/>
        </a:p>
      </dsp:txBody>
      <dsp:txXfrm>
        <a:off x="521587" y="0"/>
        <a:ext cx="1659974" cy="1038743"/>
      </dsp:txXfrm>
    </dsp:sp>
    <dsp:sp modelId="{B038751C-8B84-4E07-AB4C-743103E1D7FD}">
      <dsp:nvSpPr>
        <dsp:cNvPr id="0" name=""/>
        <dsp:cNvSpPr/>
      </dsp:nvSpPr>
      <dsp:spPr>
        <a:xfrm>
          <a:off x="2431061" y="0"/>
          <a:ext cx="2698717" cy="1038743"/>
        </a:xfrm>
        <a:prstGeom prst="chevron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Revisiones</a:t>
          </a:r>
          <a:r>
            <a:rPr lang="en-GB" sz="2100" kern="1200" baseline="0" dirty="0" smtClean="0"/>
            <a:t> </a:t>
          </a:r>
          <a:r>
            <a:rPr lang="en-GB" sz="2100" kern="1200" baseline="0" dirty="0" err="1" smtClean="0"/>
            <a:t>detalladas</a:t>
          </a:r>
          <a:endParaRPr lang="en-GB" sz="2100" kern="1200" dirty="0"/>
        </a:p>
      </dsp:txBody>
      <dsp:txXfrm>
        <a:off x="2950433" y="0"/>
        <a:ext cx="1659974" cy="1038743"/>
      </dsp:txXfrm>
    </dsp:sp>
    <dsp:sp modelId="{FB0D6F00-B8D1-4C60-B4DB-BB9F4D71BF5F}">
      <dsp:nvSpPr>
        <dsp:cNvPr id="0" name=""/>
        <dsp:cNvSpPr/>
      </dsp:nvSpPr>
      <dsp:spPr>
        <a:xfrm>
          <a:off x="4859907" y="0"/>
          <a:ext cx="2698717" cy="1038743"/>
        </a:xfrm>
        <a:prstGeom prst="chevron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Medidas</a:t>
          </a:r>
          <a:r>
            <a:rPr lang="en-GB" sz="2100" kern="1200" dirty="0" smtClean="0"/>
            <a:t> de </a:t>
          </a:r>
          <a:r>
            <a:rPr lang="en-GB" sz="2100" kern="1200" dirty="0" err="1" smtClean="0"/>
            <a:t>supervisi</a:t>
          </a:r>
          <a:r>
            <a:rPr lang="en-GB" sz="2100" kern="1200" dirty="0" err="1" smtClean="0">
              <a:latin typeface="Verdana"/>
              <a:ea typeface="Verdana"/>
              <a:cs typeface="Verdana"/>
            </a:rPr>
            <a:t>ón</a:t>
          </a:r>
          <a:endParaRPr lang="en-GB" sz="2100" kern="1200" dirty="0"/>
        </a:p>
      </dsp:txBody>
      <dsp:txXfrm>
        <a:off x="5379279" y="0"/>
        <a:ext cx="1659974" cy="1038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55DF2-A76C-460B-876F-EE433F536184}">
      <dsp:nvSpPr>
        <dsp:cNvPr id="0" name=""/>
        <dsp:cNvSpPr/>
      </dsp:nvSpPr>
      <dsp:spPr>
        <a:xfrm rot="5400000">
          <a:off x="-125638" y="128374"/>
          <a:ext cx="837592" cy="586314"/>
        </a:xfrm>
        <a:prstGeom prst="chevron">
          <a:avLst/>
        </a:prstGeom>
        <a:gradFill rotWithShape="0">
          <a:gsLst>
            <a:gs pos="0">
              <a:srgbClr val="333399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33399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33399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rgbClr val="FFFFFF"/>
            </a:solidFill>
            <a:latin typeface="+mn-lt"/>
            <a:ea typeface="ＭＳ Ｐゴシック"/>
            <a:cs typeface="+mn-cs"/>
          </a:endParaRPr>
        </a:p>
      </dsp:txBody>
      <dsp:txXfrm rot="-5400000">
        <a:off x="1" y="295892"/>
        <a:ext cx="586314" cy="251278"/>
      </dsp:txXfrm>
    </dsp:sp>
    <dsp:sp modelId="{7F4E7C42-4EC8-4818-AD8B-0E89E004E261}">
      <dsp:nvSpPr>
        <dsp:cNvPr id="0" name=""/>
        <dsp:cNvSpPr/>
      </dsp:nvSpPr>
      <dsp:spPr>
        <a:xfrm rot="5400000">
          <a:off x="3981379" y="-3392329"/>
          <a:ext cx="544435" cy="7334565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>
              <a:latin typeface="+mn-lt"/>
            </a:rPr>
            <a:t>evaluación</a:t>
          </a:r>
          <a:r>
            <a:rPr lang="en-GB" sz="1800" kern="1200" dirty="0" smtClean="0">
              <a:latin typeface="+mn-lt"/>
            </a:rPr>
            <a:t> de la </a:t>
          </a:r>
          <a:r>
            <a:rPr lang="en-GB" sz="1800" kern="1200" dirty="0" err="1" smtClean="0">
              <a:latin typeface="+mn-lt"/>
            </a:rPr>
            <a:t>información</a:t>
          </a:r>
          <a:endParaRPr lang="en-GB" sz="1800" kern="1200" dirty="0">
            <a:latin typeface="+mn-lt"/>
          </a:endParaRPr>
        </a:p>
      </dsp:txBody>
      <dsp:txXfrm rot="-5400000">
        <a:off x="586315" y="29312"/>
        <a:ext cx="7307988" cy="491281"/>
      </dsp:txXfrm>
    </dsp:sp>
    <dsp:sp modelId="{1325EAC5-5E95-4415-A94A-325924C3CFE6}">
      <dsp:nvSpPr>
        <dsp:cNvPr id="0" name=""/>
        <dsp:cNvSpPr/>
      </dsp:nvSpPr>
      <dsp:spPr>
        <a:xfrm rot="5400000">
          <a:off x="-125638" y="867062"/>
          <a:ext cx="837592" cy="586314"/>
        </a:xfrm>
        <a:prstGeom prst="chevron">
          <a:avLst/>
        </a:prstGeom>
        <a:gradFill rotWithShape="0">
          <a:gsLst>
            <a:gs pos="0">
              <a:srgbClr val="333399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333399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333399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rgbClr val="FFFFFF"/>
            </a:solidFill>
            <a:latin typeface="+mn-lt"/>
            <a:ea typeface="ＭＳ Ｐゴシック"/>
            <a:cs typeface="+mn-cs"/>
          </a:endParaRPr>
        </a:p>
      </dsp:txBody>
      <dsp:txXfrm rot="-5400000">
        <a:off x="1" y="1034580"/>
        <a:ext cx="586314" cy="251278"/>
      </dsp:txXfrm>
    </dsp:sp>
    <dsp:sp modelId="{5E30A40F-A06E-4C11-881D-6EBE0B8C4D9D}">
      <dsp:nvSpPr>
        <dsp:cNvPr id="0" name=""/>
        <dsp:cNvSpPr/>
      </dsp:nvSpPr>
      <dsp:spPr>
        <a:xfrm rot="5400000">
          <a:off x="3981379" y="-2653641"/>
          <a:ext cx="544435" cy="7334565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2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clasificación del impacto de la empresa</a:t>
          </a:r>
          <a:endParaRPr lang="en-GB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+mn-lt"/>
            <a:ea typeface="ＭＳ Ｐゴシック"/>
            <a:cs typeface="+mn-cs"/>
          </a:endParaRPr>
        </a:p>
      </dsp:txBody>
      <dsp:txXfrm rot="-5400000">
        <a:off x="586315" y="768000"/>
        <a:ext cx="7307988" cy="491281"/>
      </dsp:txXfrm>
    </dsp:sp>
    <dsp:sp modelId="{18F560A2-3803-43B4-A9D4-1F3806E423AC}">
      <dsp:nvSpPr>
        <dsp:cNvPr id="0" name=""/>
        <dsp:cNvSpPr/>
      </dsp:nvSpPr>
      <dsp:spPr>
        <a:xfrm rot="5400000">
          <a:off x="-125638" y="1605750"/>
          <a:ext cx="837592" cy="586314"/>
        </a:xfrm>
        <a:prstGeom prst="chevron">
          <a:avLst/>
        </a:prstGeom>
        <a:gradFill rotWithShape="0">
          <a:gsLst>
            <a:gs pos="0">
              <a:srgbClr val="333399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333399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333399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rgbClr val="FFFFFF"/>
            </a:solidFill>
            <a:latin typeface="+mn-lt"/>
            <a:ea typeface="ＭＳ Ｐゴシック"/>
            <a:cs typeface="+mn-cs"/>
          </a:endParaRPr>
        </a:p>
      </dsp:txBody>
      <dsp:txXfrm rot="-5400000">
        <a:off x="1" y="1773268"/>
        <a:ext cx="586314" cy="251278"/>
      </dsp:txXfrm>
    </dsp:sp>
    <dsp:sp modelId="{03DD6D54-AD05-4C0F-840A-03BA96C2BA78}">
      <dsp:nvSpPr>
        <dsp:cNvPr id="0" name=""/>
        <dsp:cNvSpPr/>
      </dsp:nvSpPr>
      <dsp:spPr>
        <a:xfrm rot="5400000">
          <a:off x="3981379" y="-1914953"/>
          <a:ext cx="544435" cy="7334565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33399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clasificación del riesgo de la empresa</a:t>
          </a:r>
          <a:endParaRPr lang="en-GB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+mn-lt"/>
            <a:ea typeface="ＭＳ Ｐゴシック"/>
            <a:cs typeface="+mn-cs"/>
          </a:endParaRPr>
        </a:p>
      </dsp:txBody>
      <dsp:txXfrm rot="-5400000">
        <a:off x="586315" y="1506688"/>
        <a:ext cx="7307988" cy="491281"/>
      </dsp:txXfrm>
    </dsp:sp>
    <dsp:sp modelId="{2D644678-C494-4B58-BFE2-1035933D236F}">
      <dsp:nvSpPr>
        <dsp:cNvPr id="0" name=""/>
        <dsp:cNvSpPr/>
      </dsp:nvSpPr>
      <dsp:spPr>
        <a:xfrm rot="5400000">
          <a:off x="-125638" y="2344438"/>
          <a:ext cx="837592" cy="586314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+mn-lt"/>
          </a:endParaRPr>
        </a:p>
      </dsp:txBody>
      <dsp:txXfrm rot="-5400000">
        <a:off x="1" y="2511956"/>
        <a:ext cx="586314" cy="251278"/>
      </dsp:txXfrm>
    </dsp:sp>
    <dsp:sp modelId="{CA497956-831C-4ABA-BBF4-F4EDBEA46418}">
      <dsp:nvSpPr>
        <dsp:cNvPr id="0" name=""/>
        <dsp:cNvSpPr/>
      </dsp:nvSpPr>
      <dsp:spPr>
        <a:xfrm rot="5400000">
          <a:off x="3981379" y="-1176265"/>
          <a:ext cx="544435" cy="733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determinación del resultado del marco de evaluación de riesgos</a:t>
          </a:r>
          <a:endParaRPr lang="en-GB" sz="1800" kern="1200" dirty="0">
            <a:latin typeface="+mn-lt"/>
          </a:endParaRPr>
        </a:p>
      </dsp:txBody>
      <dsp:txXfrm rot="-5400000">
        <a:off x="586315" y="2245376"/>
        <a:ext cx="7307988" cy="491281"/>
      </dsp:txXfrm>
    </dsp:sp>
    <dsp:sp modelId="{BDFDAD91-CB6C-4951-B558-DD16ECAAE2CD}">
      <dsp:nvSpPr>
        <dsp:cNvPr id="0" name=""/>
        <dsp:cNvSpPr/>
      </dsp:nvSpPr>
      <dsp:spPr>
        <a:xfrm rot="5400000">
          <a:off x="-125638" y="3083126"/>
          <a:ext cx="837592" cy="586314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+mn-lt"/>
          </a:endParaRPr>
        </a:p>
      </dsp:txBody>
      <dsp:txXfrm rot="-5400000">
        <a:off x="1" y="3250644"/>
        <a:ext cx="586314" cy="251278"/>
      </dsp:txXfrm>
    </dsp:sp>
    <dsp:sp modelId="{E1A8219B-59A8-4613-9F33-616D2EAD6A02}">
      <dsp:nvSpPr>
        <dsp:cNvPr id="0" name=""/>
        <dsp:cNvSpPr/>
      </dsp:nvSpPr>
      <dsp:spPr>
        <a:xfrm rot="5400000">
          <a:off x="3981379" y="-437577"/>
          <a:ext cx="544435" cy="733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creación de un plan de </a:t>
          </a:r>
          <a:r>
            <a:rPr lang="es-ES" sz="1800" kern="1200" dirty="0" smtClean="0">
              <a:latin typeface="+mn-lt"/>
            </a:rPr>
            <a:t>supervisión</a:t>
          </a:r>
          <a:endParaRPr lang="en-GB" sz="1800" kern="1200" dirty="0">
            <a:latin typeface="+mn-lt"/>
          </a:endParaRPr>
        </a:p>
      </dsp:txBody>
      <dsp:txXfrm rot="-5400000">
        <a:off x="586315" y="2984064"/>
        <a:ext cx="7307988" cy="491281"/>
      </dsp:txXfrm>
    </dsp:sp>
    <dsp:sp modelId="{209A21FB-FB5C-4120-9426-5A946EABC6BB}">
      <dsp:nvSpPr>
        <dsp:cNvPr id="0" name=""/>
        <dsp:cNvSpPr/>
      </dsp:nvSpPr>
      <dsp:spPr>
        <a:xfrm rot="5400000">
          <a:off x="-125638" y="3821814"/>
          <a:ext cx="837592" cy="586314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+mn-lt"/>
          </a:endParaRPr>
        </a:p>
      </dsp:txBody>
      <dsp:txXfrm rot="-5400000">
        <a:off x="1" y="3989332"/>
        <a:ext cx="586314" cy="251278"/>
      </dsp:txXfrm>
    </dsp:sp>
    <dsp:sp modelId="{3E7D8FF5-7B1E-4396-84EC-AB4ABE78C078}">
      <dsp:nvSpPr>
        <dsp:cNvPr id="0" name=""/>
        <dsp:cNvSpPr/>
      </dsp:nvSpPr>
      <dsp:spPr>
        <a:xfrm rot="5400000">
          <a:off x="3981379" y="301110"/>
          <a:ext cx="544435" cy="733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en el caso de grupos, contribución de los aspectos del plan de supervisión al plan de trabajo del colegio </a:t>
          </a:r>
          <a:endParaRPr lang="en-GB" sz="1800" kern="1200" dirty="0">
            <a:latin typeface="+mn-lt"/>
          </a:endParaRPr>
        </a:p>
      </dsp:txBody>
      <dsp:txXfrm rot="-5400000">
        <a:off x="586315" y="3722752"/>
        <a:ext cx="7307988" cy="491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17AE0-88FF-4AE4-8B6E-14CB2235200F}">
      <dsp:nvSpPr>
        <dsp:cNvPr id="0" name=""/>
        <dsp:cNvSpPr/>
      </dsp:nvSpPr>
      <dsp:spPr>
        <a:xfrm>
          <a:off x="0" y="2785131"/>
          <a:ext cx="7056784" cy="1894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Plan de </a:t>
          </a:r>
          <a:r>
            <a:rPr lang="en-GB" sz="1800" b="1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supervisi</a:t>
          </a:r>
          <a:r>
            <a:rPr lang="en-GB" sz="1800" b="1" kern="1200" dirty="0" err="1" smtClean="0">
              <a:solidFill>
                <a:schemeClr val="tx1"/>
              </a:solidFill>
              <a:latin typeface="Verdana"/>
              <a:ea typeface="Verdana"/>
              <a:cs typeface="Verdana"/>
            </a:rPr>
            <a:t>ó</a:t>
          </a:r>
          <a:r>
            <a:rPr lang="en-GB" sz="1800" b="1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n</a:t>
          </a:r>
          <a:r>
            <a:rPr lang="en-GB" sz="1800" b="1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Frecuencia</a:t>
          </a:r>
          <a:r>
            <a:rPr lang="en-GB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e 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intensidad</a:t>
          </a:r>
          <a:r>
            <a:rPr lang="en-GB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de las 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actividades</a:t>
          </a:r>
          <a:endParaRPr lang="en-GB" sz="1800" kern="1200" dirty="0" smtClean="0">
            <a:solidFill>
              <a:schemeClr val="tx1"/>
            </a:solidFill>
            <a:latin typeface="Verdana"/>
            <a:ea typeface="ＭＳ Ｐゴシック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Principio de 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proporcionalidad</a:t>
          </a:r>
          <a:endParaRPr lang="en-GB" sz="1800" kern="1200" dirty="0" smtClean="0">
            <a:solidFill>
              <a:schemeClr val="tx1"/>
            </a:solidFill>
            <a:latin typeface="Verdana"/>
            <a:ea typeface="ＭＳ Ｐゴシック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Contribuci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Verdana"/>
              <a:cs typeface="Verdana"/>
            </a:rPr>
            <a:t>ó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n</a:t>
          </a:r>
          <a:r>
            <a:rPr lang="en-GB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al plan de 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trabajo</a:t>
          </a:r>
          <a:r>
            <a:rPr lang="en-GB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del 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colegio</a:t>
          </a:r>
          <a:r>
            <a:rPr lang="en-GB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 de </a:t>
          </a:r>
          <a:r>
            <a:rPr lang="en-GB" sz="1800" kern="1200" dirty="0" err="1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supervisores</a:t>
          </a:r>
          <a:endParaRPr lang="en-GB" sz="1800" kern="1200" dirty="0">
            <a:solidFill>
              <a:schemeClr val="tx1"/>
            </a:solidFill>
            <a:latin typeface="Verdana"/>
            <a:ea typeface="ＭＳ Ｐゴシック"/>
            <a:cs typeface="+mn-cs"/>
          </a:endParaRPr>
        </a:p>
      </dsp:txBody>
      <dsp:txXfrm>
        <a:off x="0" y="2785131"/>
        <a:ext cx="7056784" cy="1894451"/>
      </dsp:txXfrm>
    </dsp:sp>
    <dsp:sp modelId="{B4A3FE20-837A-4F9B-87EE-AC13138A25AB}">
      <dsp:nvSpPr>
        <dsp:cNvPr id="0" name=""/>
        <dsp:cNvSpPr/>
      </dsp:nvSpPr>
      <dsp:spPr>
        <a:xfrm rot="10800000">
          <a:off x="0" y="936"/>
          <a:ext cx="7056784" cy="28009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Resultado del marco de evaluación de riesgos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Prioridades y limitaciones de la Autoridad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Otra informaci</a:t>
          </a:r>
          <a:r>
            <a:rPr lang="es-ES" sz="1800" kern="1200" dirty="0" smtClean="0">
              <a:solidFill>
                <a:schemeClr val="tx1"/>
              </a:solidFill>
              <a:latin typeface="Verdana"/>
              <a:ea typeface="Verdana"/>
              <a:cs typeface="Verdana"/>
            </a:rPr>
            <a:t>ó</a:t>
          </a:r>
          <a:r>
            <a:rPr lang="es-ES" sz="1800" kern="1200" dirty="0" smtClean="0">
              <a:solidFill>
                <a:schemeClr val="tx1"/>
              </a:solidFill>
              <a:latin typeface="Verdana"/>
              <a:ea typeface="ＭＳ Ｐゴシック"/>
              <a:cs typeface="+mn-cs"/>
            </a:rPr>
            <a:t>n relevante </a:t>
          </a:r>
          <a:endParaRPr lang="es-ES" sz="1800" kern="1200" dirty="0">
            <a:solidFill>
              <a:schemeClr val="tx1"/>
            </a:solidFill>
            <a:latin typeface="Verdana"/>
            <a:ea typeface="ＭＳ Ｐゴシック"/>
            <a:cs typeface="+mn-cs"/>
          </a:endParaRPr>
        </a:p>
      </dsp:txBody>
      <dsp:txXfrm rot="10800000">
        <a:off x="0" y="936"/>
        <a:ext cx="7056784" cy="1820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DE7F7C2-3835-4B49-A7F5-BEBE88BAF6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964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104DCD-1626-4C39-A988-89742925B82E}" type="slidenum">
              <a:rPr lang="de-DE" smtClean="0">
                <a:ea typeface="MS PGothic"/>
                <a:cs typeface="MS PGothic"/>
              </a:rPr>
              <a:pPr/>
              <a:t>1</a:t>
            </a:fld>
            <a:endParaRPr lang="de-DE" smtClean="0">
              <a:ea typeface="MS PGothic"/>
              <a:cs typeface="MS PGothic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773655A-4B69-4D96-84CA-8BC698309B0E}" type="datetime3">
              <a:rPr lang="en-GB" altLang="en-US" sz="1300">
                <a:solidFill>
                  <a:prstClr val="black"/>
                </a:solidFill>
              </a:rPr>
              <a:pPr/>
              <a:t>20 November, 2017</a:t>
            </a:fld>
            <a:endParaRPr lang="de-DE" altLang="en-US" sz="13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F82645-2CAE-44E6-A3D5-F3A1C4F2A15E}" type="slidenum">
              <a:rPr lang="de-DE" altLang="en-US" sz="1300">
                <a:solidFill>
                  <a:prstClr val="black"/>
                </a:solidFill>
              </a:rPr>
              <a:pPr/>
              <a:t>2</a:t>
            </a:fld>
            <a:endParaRPr lang="de-DE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773655A-4B69-4D96-84CA-8BC698309B0E}" type="datetime3">
              <a:rPr lang="en-GB" altLang="en-US" sz="1300">
                <a:solidFill>
                  <a:prstClr val="black"/>
                </a:solidFill>
              </a:rPr>
              <a:pPr/>
              <a:t>20 November, 2017</a:t>
            </a:fld>
            <a:endParaRPr lang="de-DE" altLang="en-US" sz="13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F82645-2CAE-44E6-A3D5-F3A1C4F2A15E}" type="slidenum">
              <a:rPr lang="de-DE" altLang="en-US" sz="1300">
                <a:solidFill>
                  <a:prstClr val="black"/>
                </a:solidFill>
              </a:rPr>
              <a:pPr/>
              <a:t>3</a:t>
            </a:fld>
            <a:endParaRPr lang="de-DE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773655A-4B69-4D96-84CA-8BC698309B0E}" type="datetime3">
              <a:rPr lang="en-GB" altLang="en-US" sz="1300">
                <a:solidFill>
                  <a:prstClr val="black"/>
                </a:solidFill>
              </a:rPr>
              <a:pPr/>
              <a:t>20 November, 2017</a:t>
            </a:fld>
            <a:endParaRPr lang="de-DE" altLang="en-US" sz="13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F82645-2CAE-44E6-A3D5-F3A1C4F2A15E}" type="slidenum">
              <a:rPr lang="de-DE" altLang="en-US" sz="1300">
                <a:solidFill>
                  <a:prstClr val="black"/>
                </a:solidFill>
              </a:rPr>
              <a:pPr/>
              <a:t>4</a:t>
            </a:fld>
            <a:endParaRPr lang="de-DE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773655A-4B69-4D96-84CA-8BC698309B0E}" type="datetime3">
              <a:rPr lang="en-GB" altLang="en-US" sz="1300">
                <a:solidFill>
                  <a:prstClr val="black"/>
                </a:solidFill>
              </a:rPr>
              <a:pPr/>
              <a:t>20 November, 2017</a:t>
            </a:fld>
            <a:endParaRPr lang="de-DE" altLang="en-US" sz="13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F82645-2CAE-44E6-A3D5-F3A1C4F2A15E}" type="slidenum">
              <a:rPr lang="de-DE" altLang="en-US" sz="1300">
                <a:solidFill>
                  <a:prstClr val="black"/>
                </a:solidFill>
              </a:rPr>
              <a:pPr/>
              <a:t>5</a:t>
            </a:fld>
            <a:endParaRPr lang="de-DE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773655A-4B69-4D96-84CA-8BC698309B0E}" type="datetime3">
              <a:rPr lang="en-GB" altLang="en-US" sz="1300">
                <a:solidFill>
                  <a:prstClr val="black"/>
                </a:solidFill>
              </a:rPr>
              <a:pPr/>
              <a:t>20 November, 2017</a:t>
            </a:fld>
            <a:endParaRPr lang="de-DE" altLang="en-US" sz="13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F82645-2CAE-44E6-A3D5-F3A1C4F2A15E}" type="slidenum">
              <a:rPr lang="de-DE" altLang="en-US" sz="1300">
                <a:solidFill>
                  <a:prstClr val="black"/>
                </a:solidFill>
              </a:rPr>
              <a:pPr/>
              <a:t>6</a:t>
            </a:fld>
            <a:endParaRPr lang="de-DE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" y="0"/>
            <a:ext cx="9172575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ea typeface="MS PGothic" pitchFamily="34" charset="-128"/>
              <a:cs typeface="+mn-cs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CF24EF-DF4E-4A98-84FB-A6EDA7F29BF1}" type="datetime4">
              <a:rPr lang="en-GB"/>
              <a:pPr>
                <a:defRPr/>
              </a:pPr>
              <a:t>20 November 2017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2D0E-30BD-43AD-AE76-BCAB3B8CAFDE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76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76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F60F-CFD2-4B2A-8D4B-4EDD38684AEA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solidFill>
                <a:srgbClr val="000000"/>
              </a:solidFill>
              <a:ea typeface="MS PGothic" pitchFamily="34" charset="-128"/>
              <a:cs typeface="+mn-cs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CF24EF-DF4E-4A98-84FB-A6EDA7F29BF1}" type="datetime4">
              <a:rPr lang="en-GB">
                <a:solidFill>
                  <a:srgbClr val="FFFFFF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46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7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4979-1921-44D0-AD52-5EC8FF083052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54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7FDE0-A085-4214-BD45-55CCE3113F21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6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0348-6322-42A5-8582-2EE6D1ACD4E4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83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A898-BD93-46D6-A66C-46D44553067C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16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7FDB-5C12-46D0-9D40-1EFDC7DB1413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B074184-39BF-4A11-864B-76C80B194B1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80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95D6-5A7E-4DFB-8DA8-FB0B38E0C300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3E81F5F-F666-47E0-BF69-A8C9D9ED4F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6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98B2-8F2F-44A0-9E7C-CC86F9755E14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68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2D0E-30BD-43AD-AE76-BCAB3B8CAFDE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5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F60F-CFD2-4B2A-8D4B-4EDD38684AEA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80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" y="0"/>
            <a:ext cx="9172575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solidFill>
                <a:srgbClr val="000000"/>
              </a:solidFill>
              <a:ea typeface="MS PGothic" pitchFamily="34" charset="-128"/>
              <a:cs typeface="+mn-cs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CF24EF-DF4E-4A98-84FB-A6EDA7F29BF1}" type="datetime4">
              <a:rPr lang="en-GB">
                <a:solidFill>
                  <a:srgbClr val="FFFFFF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15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12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4979-1921-44D0-AD52-5EC8FF083052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70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7FDE0-A085-4214-BD45-55CCE3113F21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09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0348-6322-42A5-8582-2EE6D1ACD4E4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17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A898-BD93-46D6-A66C-46D44553067C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48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7FDB-5C12-46D0-9D40-1EFDC7DB1413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B074184-39BF-4A11-864B-76C80B194B1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7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4979-1921-44D0-AD52-5EC8FF083052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95D6-5A7E-4DFB-8DA8-FB0B38E0C300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3E81F5F-F666-47E0-BF69-A8C9D9ED4F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41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98B2-8F2F-44A0-9E7C-CC86F9755E14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3658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2D0E-30BD-43AD-AE76-BCAB3B8CAFDE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40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76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76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F60F-CFD2-4B2A-8D4B-4EDD38684AEA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7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7FDE0-A085-4214-BD45-55CCE3113F21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0348-6322-42A5-8582-2EE6D1ACD4E4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A898-BD93-46D6-A66C-46D44553067C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7FDB-5C12-46D0-9D40-1EFDC7DB1413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B074184-39BF-4A11-864B-76C80B194B1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95D6-5A7E-4DFB-8DA8-FB0B38E0C300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3E81F5F-F666-47E0-BF69-A8C9D9ED4F7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98B2-8F2F-44A0-9E7C-CC86F9755E14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742A6F9-F6D3-44B1-A565-FCF789E56459}" type="datetime4">
              <a:rPr lang="en-GB"/>
              <a:pPr>
                <a:defRPr/>
              </a:pPr>
              <a:t>20 November 2017</a:t>
            </a:fld>
            <a:endParaRPr lang="en-GB"/>
          </a:p>
        </p:txBody>
      </p:sp>
      <p:pic>
        <p:nvPicPr>
          <p:cNvPr id="20484" name="Picture 5" descr="eiopa_PLATFORM_segmen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1"/>
            <a:ext cx="9144000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eiopa_weis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54813" y="652471"/>
            <a:ext cx="21605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ea typeface="MS PGothic" pitchFamily="34" charset="-128"/>
              <a:cs typeface="+mn-cs"/>
            </a:endParaRPr>
          </a:p>
        </p:txBody>
      </p:sp>
      <p:sp>
        <p:nvSpPr>
          <p:cNvPr id="2048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13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F2B8A767-236F-4A7A-8B7A-68EF1E4B7854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9" r:id="rId4"/>
    <p:sldLayoutId id="2147483658" r:id="rId5"/>
    <p:sldLayoutId id="2147483657" r:id="rId6"/>
    <p:sldLayoutId id="2147483663" r:id="rId7"/>
    <p:sldLayoutId id="2147483664" r:id="rId8"/>
    <p:sldLayoutId id="2147483656" r:id="rId9"/>
    <p:sldLayoutId id="2147483655" r:id="rId10"/>
    <p:sldLayoutId id="21474836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742A6F9-F6D3-44B1-A565-FCF789E56459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20484" name="Picture 5" descr="eiopa_PLATFORM_segmen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eiopa_weis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solidFill>
                <a:srgbClr val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048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F2B8A767-236F-4A7A-8B7A-68EF1E4B7854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4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742A6F9-F6D3-44B1-A565-FCF789E56459}" type="datetime4">
              <a:rPr lang="en-GB">
                <a:solidFill>
                  <a:srgbClr val="000000"/>
                </a:solidFill>
              </a:rPr>
              <a:pPr>
                <a:defRPr/>
              </a:pPr>
              <a:t>20 November 2017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20484" name="Picture 5" descr="eiopa_PLATFORM_segmen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1"/>
            <a:ext cx="9144000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eiopa_weis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54813" y="652471"/>
            <a:ext cx="21605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solidFill>
                <a:srgbClr val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048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13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F2B8A767-236F-4A7A-8B7A-68EF1E4B7854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azaro.cuesta@eiopa.europ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060848"/>
            <a:ext cx="6120680" cy="2032248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de-DE" dirty="0" smtClean="0">
                <a:ea typeface="MS PGothic"/>
              </a:rPr>
              <a:t/>
            </a:r>
            <a:br>
              <a:rPr lang="de-DE" dirty="0" smtClean="0">
                <a:ea typeface="MS PGothic"/>
              </a:rPr>
            </a:br>
            <a:r>
              <a:rPr lang="de-DE" dirty="0">
                <a:ea typeface="MS PGothic"/>
              </a:rPr>
              <a:t/>
            </a:r>
            <a:br>
              <a:rPr lang="de-DE" dirty="0">
                <a:ea typeface="MS P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err="1" smtClean="0"/>
              <a:t>Modelos</a:t>
            </a:r>
            <a:r>
              <a:rPr lang="en-GB" sz="3200" dirty="0" smtClean="0"/>
              <a:t> de supervision </a:t>
            </a:r>
            <a:r>
              <a:rPr lang="en-GB" sz="3200" dirty="0" err="1" smtClean="0"/>
              <a:t>basada</a:t>
            </a:r>
            <a:r>
              <a:rPr lang="en-GB" sz="3200" dirty="0" smtClean="0"/>
              <a:t> en </a:t>
            </a:r>
            <a:r>
              <a:rPr lang="en-GB" sz="3200" dirty="0" err="1" smtClean="0"/>
              <a:t>riesgo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de-DE" sz="1800" dirty="0">
              <a:latin typeface="+mn-lt"/>
              <a:ea typeface="MS PGothic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5144"/>
            <a:ext cx="6400800" cy="144705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dirty="0">
                <a:solidFill>
                  <a:srgbClr val="FFFFFF"/>
                </a:solidFill>
                <a:ea typeface="MS PGothic"/>
              </a:rPr>
              <a:t>Montevideo (Uruguay), 29 Nov 2017</a:t>
            </a:r>
            <a:br>
              <a:rPr lang="en-GB" dirty="0">
                <a:solidFill>
                  <a:srgbClr val="FFFFFF"/>
                </a:solidFill>
                <a:ea typeface="MS PGothic"/>
              </a:rPr>
            </a:br>
            <a:r>
              <a:rPr lang="en-GB" dirty="0" err="1">
                <a:solidFill>
                  <a:srgbClr val="FFFFFF"/>
                </a:solidFill>
                <a:ea typeface="MS PGothic"/>
              </a:rPr>
              <a:t>Seminario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Regional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sobre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Capacitacion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de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Supervisores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se Seguros de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Latinoamerica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</a:t>
            </a:r>
            <a:r>
              <a:rPr lang="en-GB" dirty="0" smtClean="0">
                <a:solidFill>
                  <a:srgbClr val="FFFFFF"/>
                </a:solidFill>
                <a:ea typeface="MS PGothic"/>
              </a:rPr>
              <a:t>ASSAL-IAIS</a:t>
            </a:r>
          </a:p>
          <a:p>
            <a:pPr eaLnBrk="1" hangingPunct="1"/>
            <a:endParaRPr lang="en-GB" dirty="0">
              <a:solidFill>
                <a:srgbClr val="FFFFFF"/>
              </a:solidFill>
              <a:ea typeface="MS PGothic"/>
            </a:endParaRPr>
          </a:p>
          <a:p>
            <a:pPr eaLnBrk="1" hangingPunct="1"/>
            <a:r>
              <a:rPr lang="de-DE" dirty="0" smtClean="0">
                <a:ea typeface="MS PGothic"/>
              </a:rPr>
              <a:t>Lazaro Cuesta</a:t>
            </a:r>
          </a:p>
        </p:txBody>
      </p:sp>
    </p:spTree>
    <p:extLst>
      <p:ext uri="{BB962C8B-B14F-4D97-AF65-F5344CB8AC3E}">
        <p14:creationId xmlns:p14="http://schemas.microsoft.com/office/powerpoint/2010/main" val="15107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2348880"/>
            <a:ext cx="7960009" cy="3744416"/>
          </a:xfrm>
        </p:spPr>
        <p:txBody>
          <a:bodyPr/>
          <a:lstStyle/>
          <a:p>
            <a:pPr marL="0" lvl="1" indent="0">
              <a:buNone/>
            </a:pPr>
            <a:r>
              <a:rPr lang="es-ES" b="1" dirty="0" err="1" smtClean="0">
                <a:solidFill>
                  <a:srgbClr val="000000"/>
                </a:solidFill>
              </a:rPr>
              <a:t>Areas</a:t>
            </a:r>
            <a:r>
              <a:rPr lang="es-ES" b="1" dirty="0" smtClean="0">
                <a:solidFill>
                  <a:srgbClr val="000000"/>
                </a:solidFill>
              </a:rPr>
              <a:t> a tener en cuenta:</a:t>
            </a:r>
            <a:endParaRPr lang="es-ES" b="1" dirty="0">
              <a:solidFill>
                <a:srgbClr val="000000"/>
              </a:solidFill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>
                <a:solidFill>
                  <a:srgbClr val="000000"/>
                </a:solidFill>
              </a:rPr>
              <a:t>a) negocios y desempeño;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>
                <a:solidFill>
                  <a:srgbClr val="000000"/>
                </a:solidFill>
              </a:rPr>
              <a:t>b) sistema de gobierno, incluyendo ORSA;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>
                <a:solidFill>
                  <a:srgbClr val="000000"/>
                </a:solidFill>
              </a:rPr>
              <a:t>c) perfil de riesgo;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>
                <a:solidFill>
                  <a:srgbClr val="000000"/>
                </a:solidFill>
              </a:rPr>
              <a:t>d) valoración </a:t>
            </a:r>
            <a:r>
              <a:rPr lang="es-ES" dirty="0" smtClean="0">
                <a:solidFill>
                  <a:srgbClr val="000000"/>
                </a:solidFill>
              </a:rPr>
              <a:t> a efectos de </a:t>
            </a:r>
            <a:r>
              <a:rPr lang="es-ES" dirty="0">
                <a:solidFill>
                  <a:srgbClr val="000000"/>
                </a:solidFill>
              </a:rPr>
              <a:t>solvencia;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000000"/>
                </a:solidFill>
              </a:rPr>
              <a:t>e</a:t>
            </a:r>
            <a:r>
              <a:rPr lang="es-ES" dirty="0">
                <a:solidFill>
                  <a:srgbClr val="000000"/>
                </a:solidFill>
              </a:rPr>
              <a:t>) gestión del </a:t>
            </a:r>
            <a:r>
              <a:rPr lang="es-ES" dirty="0" smtClean="0">
                <a:solidFill>
                  <a:srgbClr val="000000"/>
                </a:solidFill>
              </a:rPr>
              <a:t>capital.</a:t>
            </a:r>
            <a:endParaRPr lang="nl-NL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95" y="1556791"/>
            <a:ext cx="586314" cy="837592"/>
            <a:chOff x="1" y="741423"/>
            <a:chExt cx="586314" cy="837592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0" name="Chevron 9"/>
            <p:cNvSpPr/>
            <p:nvPr/>
          </p:nvSpPr>
          <p:spPr>
            <a:xfrm rot="5400000">
              <a:off x="-125638" y="867062"/>
              <a:ext cx="837592" cy="586314"/>
            </a:xfrm>
            <a:prstGeom prst="chevron">
              <a:avLst/>
            </a:prstGeom>
            <a:gradFill rotWithShape="0">
              <a:gsLst>
                <a:gs pos="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1034580"/>
              <a:ext cx="586314" cy="251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>
                <a:solidFill>
                  <a:srgbClr val="FFFFFF"/>
                </a:solidFill>
                <a:latin typeface="+mn-lt"/>
                <a:ea typeface="ＭＳ Ｐゴシック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3608" y="1556792"/>
            <a:ext cx="7334565" cy="544435"/>
            <a:chOff x="586314" y="741424"/>
            <a:chExt cx="7334565" cy="544435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981379" y="-2653641"/>
              <a:ext cx="544435" cy="7334565"/>
            </a:xfrm>
            <a:prstGeom prst="round2SameRect">
              <a:avLst/>
            </a:prstGeom>
            <a:solidFill>
              <a:srgbClr val="FFFFFF">
                <a:alpha val="9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6"/>
            <p:cNvSpPr/>
            <p:nvPr/>
          </p:nvSpPr>
          <p:spPr>
            <a:xfrm>
              <a:off x="586315" y="768000"/>
              <a:ext cx="7307988" cy="491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S" sz="1800" b="1" dirty="0" smtClean="0"/>
                <a:t>c</a:t>
              </a:r>
              <a:r>
                <a:rPr lang="es-ES" sz="1800" b="1" kern="1200" dirty="0" smtClean="0"/>
                <a:t>lasificación del </a:t>
              </a:r>
              <a:r>
                <a:rPr lang="es-ES" sz="1800" b="1" dirty="0" smtClean="0"/>
                <a:t>riesgo</a:t>
              </a:r>
              <a:r>
                <a:rPr lang="es-ES" sz="1800" b="1" kern="1200" dirty="0" smtClean="0"/>
                <a:t> de la empresa</a:t>
              </a:r>
              <a:endParaRPr lang="en-GB" sz="1800" b="1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1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2348880"/>
            <a:ext cx="7960009" cy="3744416"/>
          </a:xfrm>
        </p:spPr>
        <p:txBody>
          <a:bodyPr/>
          <a:lstStyle/>
          <a:p>
            <a:pPr marL="0" lvl="1" indent="0">
              <a:buNone/>
            </a:pPr>
            <a:r>
              <a:rPr lang="es-ES" sz="1800" b="1" dirty="0" smtClean="0">
                <a:solidFill>
                  <a:srgbClr val="000000"/>
                </a:solidFill>
              </a:rPr>
              <a:t>Criterios para la identificación </a:t>
            </a:r>
            <a:r>
              <a:rPr lang="es-ES" sz="1800" b="1" dirty="0">
                <a:solidFill>
                  <a:srgbClr val="000000"/>
                </a:solidFill>
              </a:rPr>
              <a:t>y </a:t>
            </a:r>
            <a:r>
              <a:rPr lang="es-ES" sz="1800" b="1" dirty="0" smtClean="0">
                <a:solidFill>
                  <a:srgbClr val="000000"/>
                </a:solidFill>
              </a:rPr>
              <a:t>evaluación de riesgos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s-ES" sz="1800" dirty="0" smtClean="0">
                <a:solidFill>
                  <a:srgbClr val="000000"/>
                </a:solidFill>
              </a:rPr>
              <a:t>Criterios cuantitativos + cualitativos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s-ES" sz="1800" dirty="0" smtClean="0">
                <a:solidFill>
                  <a:srgbClr val="000000"/>
                </a:solidFill>
              </a:rPr>
              <a:t>Criterios relevantes para cada empresa/mercado</a:t>
            </a:r>
          </a:p>
          <a:p>
            <a:pPr marL="0" lvl="1" indent="0">
              <a:buNone/>
            </a:pPr>
            <a:endParaRPr lang="nl-NL" sz="1800" dirty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nl-NL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95" y="1556791"/>
            <a:ext cx="586314" cy="837592"/>
            <a:chOff x="1" y="741423"/>
            <a:chExt cx="586314" cy="837592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0" name="Chevron 9"/>
            <p:cNvSpPr/>
            <p:nvPr/>
          </p:nvSpPr>
          <p:spPr>
            <a:xfrm rot="5400000">
              <a:off x="-125638" y="867062"/>
              <a:ext cx="837592" cy="586314"/>
            </a:xfrm>
            <a:prstGeom prst="chevron">
              <a:avLst/>
            </a:prstGeom>
            <a:gradFill rotWithShape="0">
              <a:gsLst>
                <a:gs pos="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1034580"/>
              <a:ext cx="586314" cy="251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>
                <a:solidFill>
                  <a:srgbClr val="FFFFFF"/>
                </a:solidFill>
                <a:latin typeface="+mn-lt"/>
                <a:ea typeface="ＭＳ Ｐゴシック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3608" y="1556792"/>
            <a:ext cx="7334565" cy="544435"/>
            <a:chOff x="586314" y="741424"/>
            <a:chExt cx="7334565" cy="544435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981379" y="-2653641"/>
              <a:ext cx="544435" cy="7334565"/>
            </a:xfrm>
            <a:prstGeom prst="round2SameRect">
              <a:avLst/>
            </a:prstGeom>
            <a:solidFill>
              <a:srgbClr val="FFFFFF">
                <a:alpha val="9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6"/>
            <p:cNvSpPr/>
            <p:nvPr/>
          </p:nvSpPr>
          <p:spPr>
            <a:xfrm>
              <a:off x="586315" y="768000"/>
              <a:ext cx="7307988" cy="491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S" sz="1800" b="1" dirty="0" smtClean="0"/>
                <a:t>c</a:t>
              </a:r>
              <a:r>
                <a:rPr lang="es-ES" sz="1800" b="1" kern="1200" dirty="0" smtClean="0"/>
                <a:t>lasificación del </a:t>
              </a:r>
              <a:r>
                <a:rPr lang="es-ES" sz="1800" b="1" dirty="0" smtClean="0"/>
                <a:t>riesg</a:t>
              </a:r>
              <a:r>
                <a:rPr lang="es-ES" sz="1800" b="1" kern="1200" dirty="0" smtClean="0"/>
                <a:t>o de la empresa</a:t>
              </a:r>
              <a:endParaRPr lang="en-GB" sz="1800" b="1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a typeface="ＭＳ Ｐゴシック"/>
              </a:endParaRPr>
            </a:p>
          </p:txBody>
        </p:sp>
      </p:grp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5881687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3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2348880"/>
            <a:ext cx="7960009" cy="3744416"/>
          </a:xfrm>
        </p:spPr>
        <p:txBody>
          <a:bodyPr/>
          <a:lstStyle/>
          <a:p>
            <a:pPr marL="0" lvl="1" indent="0">
              <a:buNone/>
            </a:pPr>
            <a:r>
              <a:rPr lang="en-GB" sz="1800" b="1" dirty="0" err="1">
                <a:solidFill>
                  <a:srgbClr val="000000"/>
                </a:solidFill>
              </a:rPr>
              <a:t>Analisis</a:t>
            </a:r>
            <a:r>
              <a:rPr lang="en-GB" sz="1800" b="1" dirty="0">
                <a:solidFill>
                  <a:srgbClr val="000000"/>
                </a:solidFill>
              </a:rPr>
              <a:t> del </a:t>
            </a:r>
            <a:r>
              <a:rPr lang="en-GB" sz="1800" b="1" dirty="0" err="1">
                <a:solidFill>
                  <a:srgbClr val="000000"/>
                </a:solidFill>
              </a:rPr>
              <a:t>modelo</a:t>
            </a:r>
            <a:r>
              <a:rPr lang="en-GB" sz="1800" b="1" dirty="0">
                <a:solidFill>
                  <a:srgbClr val="000000"/>
                </a:solidFill>
              </a:rPr>
              <a:t> de </a:t>
            </a:r>
            <a:r>
              <a:rPr lang="en-GB" sz="1800" b="1" dirty="0" err="1">
                <a:solidFill>
                  <a:srgbClr val="000000"/>
                </a:solidFill>
              </a:rPr>
              <a:t>negocio</a:t>
            </a:r>
            <a:r>
              <a:rPr lang="en-GB" sz="1800" b="1" dirty="0">
                <a:solidFill>
                  <a:srgbClr val="000000"/>
                </a:solidFill>
              </a:rPr>
              <a:t>: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evaluaci</a:t>
            </a:r>
            <a:r>
              <a:rPr lang="en-GB" sz="1600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ó</a:t>
            </a:r>
            <a:r>
              <a:rPr lang="en-GB" sz="1600" dirty="0" err="1" smtClean="0">
                <a:solidFill>
                  <a:srgbClr val="000000"/>
                </a:solidFill>
              </a:rPr>
              <a:t>n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0000"/>
                </a:solidFill>
              </a:rPr>
              <a:t>de la </a:t>
            </a:r>
            <a:r>
              <a:rPr lang="en-GB" sz="1600" dirty="0" err="1" smtClean="0">
                <a:solidFill>
                  <a:srgbClr val="000000"/>
                </a:solidFill>
              </a:rPr>
              <a:t>viabilidad</a:t>
            </a:r>
            <a:r>
              <a:rPr lang="en-GB" sz="1600" dirty="0" smtClean="0">
                <a:solidFill>
                  <a:srgbClr val="000000"/>
                </a:solidFill>
              </a:rPr>
              <a:t> y </a:t>
            </a:r>
            <a:r>
              <a:rPr lang="en-GB" sz="1600" dirty="0" err="1" smtClean="0">
                <a:solidFill>
                  <a:srgbClr val="000000"/>
                </a:solidFill>
              </a:rPr>
              <a:t>sostenibilidad</a:t>
            </a:r>
            <a:r>
              <a:rPr lang="en-GB" sz="1600" dirty="0" smtClean="0">
                <a:solidFill>
                  <a:srgbClr val="000000"/>
                </a:solidFill>
              </a:rPr>
              <a:t> del </a:t>
            </a:r>
            <a:r>
              <a:rPr lang="en-GB" sz="1600" dirty="0" err="1" smtClean="0">
                <a:solidFill>
                  <a:srgbClr val="000000"/>
                </a:solidFill>
              </a:rPr>
              <a:t>modelo</a:t>
            </a:r>
            <a:r>
              <a:rPr lang="en-GB" sz="1600" dirty="0" smtClean="0">
                <a:solidFill>
                  <a:srgbClr val="000000"/>
                </a:solidFill>
              </a:rPr>
              <a:t> de </a:t>
            </a:r>
            <a:r>
              <a:rPr lang="en-GB" sz="1600" dirty="0" err="1" smtClean="0">
                <a:solidFill>
                  <a:srgbClr val="000000"/>
                </a:solidFill>
              </a:rPr>
              <a:t>negocio</a:t>
            </a:r>
            <a:r>
              <a:rPr lang="en-GB" sz="1600" dirty="0" smtClean="0">
                <a:solidFill>
                  <a:srgbClr val="000000"/>
                </a:solidFill>
              </a:rPr>
              <a:t> en base a </a:t>
            </a:r>
            <a:r>
              <a:rPr lang="en-GB" sz="1600" dirty="0" err="1" smtClean="0">
                <a:solidFill>
                  <a:srgbClr val="000000"/>
                </a:solidFill>
              </a:rPr>
              <a:t>su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capacidad</a:t>
            </a:r>
            <a:r>
              <a:rPr lang="en-GB" sz="1600" dirty="0" smtClean="0">
                <a:solidFill>
                  <a:srgbClr val="000000"/>
                </a:solidFill>
              </a:rPr>
              <a:t> para </a:t>
            </a:r>
            <a:r>
              <a:rPr lang="en-GB" sz="1600" dirty="0" err="1" smtClean="0">
                <a:solidFill>
                  <a:srgbClr val="000000"/>
                </a:solidFill>
              </a:rPr>
              <a:t>generar</a:t>
            </a:r>
            <a:r>
              <a:rPr lang="en-GB" sz="1600" dirty="0" smtClean="0">
                <a:solidFill>
                  <a:srgbClr val="000000"/>
                </a:solidFill>
              </a:rPr>
              <a:t> un </a:t>
            </a:r>
            <a:r>
              <a:rPr lang="en-GB" sz="1600" dirty="0" err="1" smtClean="0">
                <a:solidFill>
                  <a:srgbClr val="000000"/>
                </a:solidFill>
              </a:rPr>
              <a:t>rendimiento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aceptable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teniendo</a:t>
            </a:r>
            <a:r>
              <a:rPr lang="en-GB" sz="1600" dirty="0" smtClean="0">
                <a:solidFill>
                  <a:srgbClr val="000000"/>
                </a:solidFill>
              </a:rPr>
              <a:t> en </a:t>
            </a:r>
            <a:r>
              <a:rPr lang="en-GB" sz="1600" dirty="0" err="1" smtClean="0">
                <a:solidFill>
                  <a:srgbClr val="000000"/>
                </a:solidFill>
              </a:rPr>
              <a:t>cuenta</a:t>
            </a:r>
            <a:r>
              <a:rPr lang="en-GB" sz="1600" dirty="0" smtClean="0">
                <a:solidFill>
                  <a:srgbClr val="000000"/>
                </a:solidFill>
              </a:rPr>
              <a:t> el </a:t>
            </a:r>
            <a:r>
              <a:rPr lang="en-GB" sz="1600" dirty="0" err="1" smtClean="0">
                <a:solidFill>
                  <a:srgbClr val="000000"/>
                </a:solidFill>
              </a:rPr>
              <a:t>coste</a:t>
            </a:r>
            <a:r>
              <a:rPr lang="en-GB" sz="1600" dirty="0" smtClean="0">
                <a:solidFill>
                  <a:srgbClr val="000000"/>
                </a:solidFill>
              </a:rPr>
              <a:t> de capital, a </a:t>
            </a:r>
            <a:r>
              <a:rPr lang="en-GB" sz="1600" dirty="0" err="1" smtClean="0">
                <a:solidFill>
                  <a:srgbClr val="000000"/>
                </a:solidFill>
              </a:rPr>
              <a:t>traves</a:t>
            </a:r>
            <a:r>
              <a:rPr lang="en-GB" sz="1600" dirty="0" smtClean="0">
                <a:solidFill>
                  <a:srgbClr val="000000"/>
                </a:solidFill>
              </a:rPr>
              <a:t> de </a:t>
            </a:r>
            <a:r>
              <a:rPr lang="en-GB" sz="1600" dirty="0" err="1" smtClean="0">
                <a:solidFill>
                  <a:srgbClr val="000000"/>
                </a:solidFill>
              </a:rPr>
              <a:t>una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estructura</a:t>
            </a:r>
            <a:r>
              <a:rPr lang="en-GB" sz="1600" dirty="0" smtClean="0">
                <a:solidFill>
                  <a:srgbClr val="000000"/>
                </a:solidFill>
              </a:rPr>
              <a:t> de </a:t>
            </a:r>
            <a:r>
              <a:rPr lang="en-GB" sz="1600" dirty="0" err="1" smtClean="0">
                <a:solidFill>
                  <a:srgbClr val="000000"/>
                </a:solidFill>
              </a:rPr>
              <a:t>financiaci</a:t>
            </a:r>
            <a:r>
              <a:rPr lang="en-GB" sz="1600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ó</a:t>
            </a:r>
            <a:r>
              <a:rPr lang="en-GB" sz="1600" dirty="0" err="1" smtClean="0">
                <a:solidFill>
                  <a:srgbClr val="000000"/>
                </a:solidFill>
              </a:rPr>
              <a:t>n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0000"/>
                </a:solidFill>
              </a:rPr>
              <a:t>y </a:t>
            </a:r>
            <a:r>
              <a:rPr lang="en-GB" sz="1600" dirty="0" err="1" smtClean="0">
                <a:solidFill>
                  <a:srgbClr val="000000"/>
                </a:solidFill>
              </a:rPr>
              <a:t>perfil</a:t>
            </a:r>
            <a:r>
              <a:rPr lang="en-GB" sz="1600" dirty="0" smtClean="0">
                <a:solidFill>
                  <a:srgbClr val="000000"/>
                </a:solidFill>
              </a:rPr>
              <a:t> de </a:t>
            </a:r>
            <a:r>
              <a:rPr lang="en-GB" sz="1600" dirty="0" err="1" smtClean="0">
                <a:solidFill>
                  <a:srgbClr val="000000"/>
                </a:solidFill>
              </a:rPr>
              <a:t>riesgo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aceptable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desde</a:t>
            </a:r>
            <a:r>
              <a:rPr lang="en-GB" sz="1600" dirty="0" smtClean="0">
                <a:solidFill>
                  <a:srgbClr val="000000"/>
                </a:solidFill>
              </a:rPr>
              <a:t> un </a:t>
            </a:r>
            <a:r>
              <a:rPr lang="en-GB" sz="1600" dirty="0" err="1" smtClean="0">
                <a:solidFill>
                  <a:srgbClr val="000000"/>
                </a:solidFill>
              </a:rPr>
              <a:t>punto</a:t>
            </a:r>
            <a:r>
              <a:rPr lang="en-GB" sz="1600" dirty="0" smtClean="0">
                <a:solidFill>
                  <a:srgbClr val="000000"/>
                </a:solidFill>
              </a:rPr>
              <a:t> de vista del supervisor. </a:t>
            </a:r>
            <a:endParaRPr lang="en-GB" sz="1000" dirty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nl-NL" sz="1800" dirty="0">
              <a:solidFill>
                <a:srgbClr val="00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GB" sz="1600" u="sng" dirty="0" err="1" smtClean="0">
                <a:solidFill>
                  <a:srgbClr val="000000"/>
                </a:solidFill>
              </a:rPr>
              <a:t>Elementos</a:t>
            </a:r>
            <a:r>
              <a:rPr lang="en-GB" sz="1600" u="sng" dirty="0" smtClean="0">
                <a:solidFill>
                  <a:srgbClr val="000000"/>
                </a:solidFill>
              </a:rPr>
              <a:t> clave:</a:t>
            </a:r>
            <a:endParaRPr lang="en-GB" sz="1600" u="sng" dirty="0">
              <a:solidFill>
                <a:srgbClr val="00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GB" sz="1000" dirty="0">
              <a:solidFill>
                <a:srgbClr val="000000"/>
              </a:solidFill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 smtClean="0">
                <a:solidFill>
                  <a:srgbClr val="000000"/>
                </a:solidFill>
              </a:rPr>
              <a:t>Definir el alcance </a:t>
            </a:r>
            <a:r>
              <a:rPr lang="es-ES" sz="1600" dirty="0">
                <a:solidFill>
                  <a:srgbClr val="000000"/>
                </a:solidFill>
              </a:rPr>
              <a:t>del </a:t>
            </a:r>
            <a:r>
              <a:rPr lang="es-ES" sz="1600" dirty="0" smtClean="0">
                <a:solidFill>
                  <a:srgbClr val="000000"/>
                </a:solidFill>
              </a:rPr>
              <a:t>análisis</a:t>
            </a:r>
            <a:endParaRPr lang="es-ES" sz="1600" dirty="0">
              <a:solidFill>
                <a:srgbClr val="000000"/>
              </a:solidFill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 smtClean="0">
                <a:solidFill>
                  <a:srgbClr val="000000"/>
                </a:solidFill>
              </a:rPr>
              <a:t>Opini</a:t>
            </a:r>
            <a:r>
              <a:rPr lang="es-ES" sz="160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ó</a:t>
            </a:r>
            <a:r>
              <a:rPr lang="es-ES" sz="1600" dirty="0" smtClean="0">
                <a:solidFill>
                  <a:srgbClr val="000000"/>
                </a:solidFill>
              </a:rPr>
              <a:t>n </a:t>
            </a:r>
            <a:r>
              <a:rPr lang="es-ES" sz="1600" dirty="0">
                <a:solidFill>
                  <a:srgbClr val="000000"/>
                </a:solidFill>
              </a:rPr>
              <a:t>sobre </a:t>
            </a:r>
            <a:r>
              <a:rPr lang="es-ES" sz="1600" dirty="0" smtClean="0">
                <a:solidFill>
                  <a:srgbClr val="000000"/>
                </a:solidFill>
              </a:rPr>
              <a:t>las </a:t>
            </a:r>
            <a:r>
              <a:rPr lang="es-ES" sz="1600" dirty="0">
                <a:solidFill>
                  <a:srgbClr val="000000"/>
                </a:solidFill>
              </a:rPr>
              <a:t>vulnerabilidades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 smtClean="0">
                <a:solidFill>
                  <a:srgbClr val="000000"/>
                </a:solidFill>
              </a:rPr>
              <a:t>Opinión sobre </a:t>
            </a:r>
            <a:r>
              <a:rPr lang="es-ES" sz="1600" dirty="0">
                <a:solidFill>
                  <a:srgbClr val="000000"/>
                </a:solidFill>
              </a:rPr>
              <a:t>la </a:t>
            </a:r>
            <a:r>
              <a:rPr lang="es-ES" sz="1600" dirty="0" smtClean="0">
                <a:solidFill>
                  <a:srgbClr val="000000"/>
                </a:solidFill>
              </a:rPr>
              <a:t>sostenibilidad</a:t>
            </a:r>
            <a:endParaRPr lang="es-ES" sz="1600" dirty="0">
              <a:solidFill>
                <a:srgbClr val="000000"/>
              </a:solidFill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</a:rPr>
              <a:t>Evaluación de la estrategia </a:t>
            </a:r>
            <a:r>
              <a:rPr lang="es-ES" sz="1600" dirty="0" smtClean="0">
                <a:solidFill>
                  <a:srgbClr val="000000"/>
                </a:solidFill>
              </a:rPr>
              <a:t>de negocio </a:t>
            </a:r>
            <a:endParaRPr lang="es-ES" sz="1600" dirty="0">
              <a:solidFill>
                <a:srgbClr val="000000"/>
              </a:solidFill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</a:rPr>
              <a:t>Análisis prospectivo de información financiera 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</a:rPr>
              <a:t>Enfoque en los resultados del plan de negocios </a:t>
            </a:r>
            <a:endParaRPr lang="es-ES" sz="1600" dirty="0" smtClean="0">
              <a:solidFill>
                <a:srgbClr val="000000"/>
              </a:solidFill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1600" dirty="0" smtClean="0">
                <a:solidFill>
                  <a:srgbClr val="000000"/>
                </a:solidFill>
              </a:rPr>
              <a:t>…</a:t>
            </a:r>
            <a:endParaRPr lang="nl-NL" sz="1600" dirty="0">
              <a:solidFill>
                <a:srgbClr val="000000"/>
              </a:solidFill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95" y="1556791"/>
            <a:ext cx="586314" cy="837592"/>
            <a:chOff x="1" y="741423"/>
            <a:chExt cx="586314" cy="837592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0" name="Chevron 9"/>
            <p:cNvSpPr/>
            <p:nvPr/>
          </p:nvSpPr>
          <p:spPr>
            <a:xfrm rot="5400000">
              <a:off x="-125638" y="867062"/>
              <a:ext cx="837592" cy="586314"/>
            </a:xfrm>
            <a:prstGeom prst="chevron">
              <a:avLst/>
            </a:prstGeom>
            <a:gradFill rotWithShape="0">
              <a:gsLst>
                <a:gs pos="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1034580"/>
              <a:ext cx="586314" cy="251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>
                <a:solidFill>
                  <a:srgbClr val="FFFFFF"/>
                </a:solidFill>
                <a:latin typeface="+mn-lt"/>
                <a:ea typeface="ＭＳ Ｐゴシック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3608" y="1556792"/>
            <a:ext cx="7334565" cy="544435"/>
            <a:chOff x="586314" y="741424"/>
            <a:chExt cx="7334565" cy="544435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981379" y="-2653641"/>
              <a:ext cx="544435" cy="7334565"/>
            </a:xfrm>
            <a:prstGeom prst="round2SameRect">
              <a:avLst/>
            </a:prstGeom>
            <a:solidFill>
              <a:srgbClr val="FFFFFF">
                <a:alpha val="9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6"/>
            <p:cNvSpPr/>
            <p:nvPr/>
          </p:nvSpPr>
          <p:spPr>
            <a:xfrm>
              <a:off x="586315" y="768000"/>
              <a:ext cx="7307988" cy="491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S" sz="1800" b="1" dirty="0" smtClean="0"/>
                <a:t>c</a:t>
              </a:r>
              <a:r>
                <a:rPr lang="es-ES" sz="1800" b="1" kern="1200" dirty="0" smtClean="0"/>
                <a:t>lasificación del </a:t>
              </a:r>
              <a:r>
                <a:rPr lang="es-ES" sz="1800" b="1" dirty="0" smtClean="0"/>
                <a:t>riesg</a:t>
              </a:r>
              <a:r>
                <a:rPr lang="es-ES" sz="1800" b="1" kern="1200" dirty="0" smtClean="0"/>
                <a:t>o de la empresa</a:t>
              </a:r>
              <a:endParaRPr lang="en-GB" sz="1800" b="1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820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2076592815"/>
              </p:ext>
            </p:extLst>
          </p:nvPr>
        </p:nvGraphicFramePr>
        <p:xfrm>
          <a:off x="1331640" y="1556792"/>
          <a:ext cx="705678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1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48880"/>
            <a:ext cx="8153400" cy="37471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b="1" dirty="0" err="1" smtClean="0"/>
              <a:t>Muchas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gracias</a:t>
            </a:r>
            <a:endParaRPr lang="en-GB" sz="4000" b="1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GB" sz="1000" dirty="0">
                <a:ea typeface="Calibri"/>
                <a:cs typeface="Times New Roman"/>
              </a:rPr>
              <a:t> </a:t>
            </a:r>
            <a:endParaRPr lang="en-GB" sz="1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000" dirty="0">
                <a:solidFill>
                  <a:srgbClr val="1F497D"/>
                </a:solidFill>
                <a:ea typeface="Times New Roman"/>
                <a:cs typeface="Calibri"/>
              </a:rPr>
              <a:t> </a:t>
            </a:r>
            <a:endParaRPr lang="en-GB" sz="1000" dirty="0" smtClean="0">
              <a:solidFill>
                <a:srgbClr val="1F497D"/>
              </a:solidFill>
              <a:ea typeface="Times New Roman"/>
              <a:cs typeface="Calibri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1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400" dirty="0" err="1">
                <a:solidFill>
                  <a:srgbClr val="1F497D"/>
                </a:solidFill>
                <a:ea typeface="Times New Roman"/>
                <a:cs typeface="Calibri"/>
              </a:rPr>
              <a:t>Lázaro</a:t>
            </a:r>
            <a:r>
              <a:rPr lang="en-GB" sz="1400" dirty="0">
                <a:solidFill>
                  <a:srgbClr val="1F497D"/>
                </a:solidFill>
                <a:ea typeface="Times New Roman"/>
                <a:cs typeface="Calibri"/>
              </a:rPr>
              <a:t> Cuesta </a:t>
            </a:r>
            <a:r>
              <a:rPr lang="en-GB" sz="1400" dirty="0" err="1">
                <a:solidFill>
                  <a:srgbClr val="1F497D"/>
                </a:solidFill>
                <a:ea typeface="Times New Roman"/>
                <a:cs typeface="Calibri"/>
              </a:rPr>
              <a:t>Barberá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400" dirty="0" smtClean="0">
                <a:solidFill>
                  <a:srgbClr val="1F497D"/>
                </a:solidFill>
                <a:ea typeface="Times New Roman"/>
                <a:cs typeface="Calibri"/>
              </a:rPr>
              <a:t>EIOPA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400" dirty="0">
                <a:solidFill>
                  <a:srgbClr val="1F497D"/>
                </a:solidFill>
                <a:ea typeface="Times New Roman"/>
                <a:cs typeface="Calibri"/>
              </a:rPr>
              <a:t>European Insurance and Occupational Pensions Authority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400" dirty="0" err="1">
                <a:solidFill>
                  <a:srgbClr val="1F497D"/>
                </a:solidFill>
                <a:ea typeface="Times New Roman"/>
                <a:cs typeface="Calibri"/>
              </a:rPr>
              <a:t>WesthafenTower</a:t>
            </a:r>
            <a:r>
              <a:rPr lang="en-GB" sz="1400" dirty="0">
                <a:solidFill>
                  <a:srgbClr val="1F497D"/>
                </a:solidFill>
                <a:ea typeface="Times New Roman"/>
                <a:cs typeface="Calibri"/>
              </a:rPr>
              <a:t> | </a:t>
            </a:r>
            <a:r>
              <a:rPr lang="en-GB" sz="1400" dirty="0" err="1">
                <a:solidFill>
                  <a:srgbClr val="1F497D"/>
                </a:solidFill>
                <a:ea typeface="Times New Roman"/>
                <a:cs typeface="Calibri"/>
              </a:rPr>
              <a:t>Westhafenplatz</a:t>
            </a:r>
            <a:r>
              <a:rPr lang="en-GB" sz="1400" dirty="0">
                <a:solidFill>
                  <a:srgbClr val="1F497D"/>
                </a:solidFill>
                <a:ea typeface="Times New Roman"/>
                <a:cs typeface="Calibri"/>
              </a:rPr>
              <a:t> 1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400" dirty="0">
                <a:solidFill>
                  <a:srgbClr val="1F497D"/>
                </a:solidFill>
                <a:ea typeface="Times New Roman"/>
                <a:cs typeface="Calibri"/>
              </a:rPr>
              <a:t>60327 Frankfurt am Main | </a:t>
            </a:r>
            <a:r>
              <a:rPr lang="en-US" sz="1400" dirty="0">
                <a:solidFill>
                  <a:srgbClr val="1F497D"/>
                </a:solidFill>
                <a:ea typeface="Times New Roman"/>
                <a:cs typeface="Calibri"/>
              </a:rPr>
              <a:t>Germany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1F497D"/>
                </a:solidFill>
                <a:ea typeface="Times New Roman"/>
                <a:cs typeface="Calibri"/>
              </a:rPr>
              <a:t> </a:t>
            </a:r>
            <a:endParaRPr lang="en-US" sz="1400" dirty="0" smtClean="0">
              <a:solidFill>
                <a:srgbClr val="1F497D"/>
              </a:solidFill>
              <a:ea typeface="Times New Roman"/>
              <a:cs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1F497D"/>
                </a:solidFill>
                <a:ea typeface="Times New Roman"/>
                <a:cs typeface="Calibri"/>
              </a:rPr>
              <a:t>Tel</a:t>
            </a:r>
            <a:r>
              <a:rPr lang="en-US" sz="1400" dirty="0">
                <a:solidFill>
                  <a:srgbClr val="1F497D"/>
                </a:solidFill>
                <a:ea typeface="Times New Roman"/>
                <a:cs typeface="Calibri"/>
              </a:rPr>
              <a:t>: +49 69 9511 19-381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1F497D"/>
                </a:solidFill>
                <a:ea typeface="Calibri"/>
                <a:cs typeface="Times New Roman"/>
              </a:rPr>
              <a:t>Email: </a:t>
            </a:r>
            <a:r>
              <a:rPr lang="en-US" sz="1400" dirty="0" smtClean="0">
                <a:solidFill>
                  <a:srgbClr val="1F497D"/>
                </a:solidFill>
                <a:ea typeface="Calibri"/>
                <a:cs typeface="Times New Roman"/>
                <a:hlinkClick r:id="rId2"/>
              </a:rPr>
              <a:t>lazaro.cuesta@eiopa.europa.eu</a:t>
            </a:r>
            <a:r>
              <a:rPr lang="en-US" sz="1400" dirty="0" smtClean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GB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267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96300" cy="2664296"/>
          </a:xfrm>
          <a:ln>
            <a:noFill/>
          </a:ln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de-DE" sz="7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700808"/>
            <a:ext cx="828092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/>
            <a:r>
              <a:rPr lang="en-GB" sz="2400" b="1" dirty="0" err="1" smtClean="0">
                <a:latin typeface="+mn-lt"/>
              </a:rPr>
              <a:t>Supervisi</a:t>
            </a:r>
            <a:r>
              <a:rPr lang="en-GB" sz="24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2400" b="1" dirty="0" err="1" smtClean="0">
                <a:latin typeface="+mn-lt"/>
              </a:rPr>
              <a:t>n</a:t>
            </a:r>
            <a:r>
              <a:rPr lang="en-GB" sz="2400" b="1" dirty="0" smtClean="0">
                <a:latin typeface="+mn-lt"/>
              </a:rPr>
              <a:t> </a:t>
            </a:r>
            <a:r>
              <a:rPr lang="en-GB" sz="2400" b="1" dirty="0" err="1" smtClean="0">
                <a:latin typeface="+mn-lt"/>
              </a:rPr>
              <a:t>basada</a:t>
            </a:r>
            <a:r>
              <a:rPr lang="en-GB" sz="2400" b="1" dirty="0" smtClean="0">
                <a:latin typeface="+mn-lt"/>
              </a:rPr>
              <a:t> en </a:t>
            </a:r>
            <a:r>
              <a:rPr lang="en-GB" sz="2400" b="1" dirty="0" err="1" smtClean="0">
                <a:latin typeface="+mn-lt"/>
              </a:rPr>
              <a:t>riesgo</a:t>
            </a:r>
            <a:endParaRPr lang="en-GB" sz="2400" b="1" dirty="0" smtClean="0">
              <a:latin typeface="+mn-lt"/>
            </a:endParaRPr>
          </a:p>
          <a:p>
            <a:pPr marL="625475" indent="-6254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err="1" smtClean="0">
                <a:latin typeface="+mn-lt"/>
              </a:rPr>
              <a:t>Principios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generales</a:t>
            </a:r>
            <a:r>
              <a:rPr lang="en-GB" sz="2400" dirty="0" smtClean="0">
                <a:latin typeface="+mn-lt"/>
              </a:rPr>
              <a:t> de </a:t>
            </a:r>
            <a:r>
              <a:rPr lang="en-GB" sz="2400" dirty="0" err="1" smtClean="0">
                <a:latin typeface="+mn-lt"/>
              </a:rPr>
              <a:t>supervisi</a:t>
            </a:r>
            <a:r>
              <a:rPr lang="en-GB" sz="2400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2400" dirty="0" err="1" smtClean="0">
                <a:latin typeface="+mn-lt"/>
              </a:rPr>
              <a:t>n</a:t>
            </a:r>
            <a:endParaRPr lang="en-GB" sz="2400" dirty="0" smtClean="0">
              <a:latin typeface="+mn-lt"/>
            </a:endParaRPr>
          </a:p>
          <a:p>
            <a:pPr marL="625475" indent="-6254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err="1" smtClean="0">
                <a:latin typeface="+mn-lt"/>
              </a:rPr>
              <a:t>Proceso</a:t>
            </a:r>
            <a:r>
              <a:rPr lang="en-GB" sz="2400" dirty="0" smtClean="0">
                <a:latin typeface="+mn-lt"/>
              </a:rPr>
              <a:t> de </a:t>
            </a:r>
            <a:r>
              <a:rPr lang="en-GB" sz="2400" dirty="0" err="1" smtClean="0">
                <a:latin typeface="+mn-lt"/>
              </a:rPr>
              <a:t>revisi</a:t>
            </a:r>
            <a:r>
              <a:rPr lang="en-GB" sz="2400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2400" dirty="0" err="1" smtClean="0">
                <a:latin typeface="+mn-lt"/>
              </a:rPr>
              <a:t>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supervisora</a:t>
            </a:r>
            <a:endParaRPr lang="en-GB" sz="2400" dirty="0" smtClean="0">
              <a:latin typeface="+mn-lt"/>
            </a:endParaRPr>
          </a:p>
          <a:p>
            <a:pPr marL="625475" indent="-6254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+mn-lt"/>
              </a:rPr>
              <a:t>Marco de </a:t>
            </a:r>
            <a:r>
              <a:rPr lang="en-GB" sz="2400" dirty="0" err="1" smtClean="0">
                <a:latin typeface="+mn-lt"/>
              </a:rPr>
              <a:t>evaluaci</a:t>
            </a:r>
            <a:r>
              <a:rPr lang="en-GB" sz="2400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2400" dirty="0" err="1" smtClean="0">
                <a:latin typeface="+mn-lt"/>
              </a:rPr>
              <a:t>n</a:t>
            </a:r>
            <a:r>
              <a:rPr lang="en-GB" sz="2400" dirty="0" smtClean="0">
                <a:latin typeface="+mn-lt"/>
              </a:rPr>
              <a:t> de </a:t>
            </a:r>
            <a:r>
              <a:rPr lang="en-GB" sz="2400" dirty="0" err="1" smtClean="0">
                <a:latin typeface="+mn-lt"/>
              </a:rPr>
              <a:t>riesgos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00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96300" cy="2664296"/>
          </a:xfrm>
          <a:ln>
            <a:noFill/>
          </a:ln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de-DE" sz="7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89185"/>
              </p:ext>
            </p:extLst>
          </p:nvPr>
        </p:nvGraphicFramePr>
        <p:xfrm>
          <a:off x="467544" y="1700809"/>
          <a:ext cx="8280920" cy="218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404383">
                <a:tc>
                  <a:txBody>
                    <a:bodyPr/>
                    <a:lstStyle/>
                    <a:p>
                      <a:pPr marL="1778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Solvencia  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631">
                <a:tc>
                  <a:txBody>
                    <a:bodyPr/>
                    <a:lstStyle/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Directiva SII</a:t>
                      </a:r>
                    </a:p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Artículo 29:</a:t>
                      </a:r>
                      <a:r>
                        <a:rPr kumimoji="0" lang="en-GB" sz="180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Principios</a:t>
                      </a:r>
                      <a:r>
                        <a:rPr kumimoji="0" lang="en-GB" sz="18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generales</a:t>
                      </a:r>
                      <a:r>
                        <a:rPr kumimoji="0" lang="en-GB" sz="18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 de </a:t>
                      </a:r>
                      <a:r>
                        <a:rPr kumimoji="0" lang="en-GB" sz="180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supervisión</a:t>
                      </a:r>
                      <a:endParaRPr kumimoji="0" lang="en-GB" sz="18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Artículo 36:Proceso de revisión supervisora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17">
                <a:tc>
                  <a:txBody>
                    <a:bodyPr/>
                    <a:lstStyle/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Directrices de EIOPA sobre el proceso de revisión supervisora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sp>
        <p:nvSpPr>
          <p:cNvPr id="7" name="8 Elipse"/>
          <p:cNvSpPr/>
          <p:nvPr/>
        </p:nvSpPr>
        <p:spPr>
          <a:xfrm>
            <a:off x="764298" y="4221088"/>
            <a:ext cx="2700000" cy="1620000"/>
          </a:xfrm>
          <a:prstGeom prst="ellipse">
            <a:avLst/>
          </a:prstGeom>
          <a:solidFill>
            <a:srgbClr val="E3EBF1">
              <a:lumMod val="75000"/>
              <a:alpha val="55000"/>
            </a:srgb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0" dirty="0" smtClean="0">
                <a:solidFill>
                  <a:srgbClr val="000066"/>
                </a:solidFill>
                <a:latin typeface="Candara"/>
                <a:ea typeface="+mn-ea"/>
                <a:cs typeface="+mn-cs"/>
              </a:rPr>
              <a:t>Enfoque prospectivo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8 Elipse"/>
          <p:cNvSpPr/>
          <p:nvPr/>
        </p:nvSpPr>
        <p:spPr>
          <a:xfrm>
            <a:off x="3059832" y="4221088"/>
            <a:ext cx="2700000" cy="1620000"/>
          </a:xfrm>
          <a:prstGeom prst="ellipse">
            <a:avLst/>
          </a:prstGeom>
          <a:solidFill>
            <a:srgbClr val="E3EBF1">
              <a:lumMod val="75000"/>
              <a:alpha val="55000"/>
            </a:srgb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0" dirty="0" smtClean="0">
                <a:solidFill>
                  <a:srgbClr val="000066"/>
                </a:solidFill>
                <a:latin typeface="Candara"/>
                <a:ea typeface="+mn-ea"/>
                <a:cs typeface="+mn-cs"/>
              </a:rPr>
              <a:t>Enfoque basado en riesgo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5436096" y="4221088"/>
            <a:ext cx="2700000" cy="1620000"/>
          </a:xfrm>
          <a:prstGeom prst="ellipse">
            <a:avLst/>
          </a:prstGeom>
          <a:solidFill>
            <a:srgbClr val="E3EBF1">
              <a:lumMod val="75000"/>
              <a:alpha val="55000"/>
            </a:srgb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0" noProof="0" dirty="0" smtClean="0">
                <a:solidFill>
                  <a:srgbClr val="000066"/>
                </a:solidFill>
                <a:latin typeface="Candara"/>
                <a:ea typeface="+mn-ea"/>
                <a:cs typeface="+mn-cs"/>
              </a:rPr>
              <a:t>Proporcionalidad</a:t>
            </a: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0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96300" cy="1872208"/>
          </a:xfrm>
          <a:ln>
            <a:noFill/>
          </a:ln>
        </p:spPr>
        <p:txBody>
          <a:bodyPr/>
          <a:lstStyle/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r>
              <a:rPr lang="de-DE" sz="1800" b="1" dirty="0" smtClean="0"/>
              <a:t>Proceso de revisi</a:t>
            </a:r>
            <a:r>
              <a:rPr lang="de-DE" sz="1800" b="1" dirty="0" smtClean="0">
                <a:latin typeface="Verdana"/>
                <a:ea typeface="Verdana"/>
                <a:cs typeface="Verdana"/>
              </a:rPr>
              <a:t>ón supervisora</a:t>
            </a:r>
            <a:r>
              <a:rPr lang="de-DE" sz="1800" b="1" dirty="0" smtClean="0"/>
              <a:t>:</a:t>
            </a:r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eaLnBrk="1" fontAlgn="t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latin typeface="Arial"/>
            </a:endParaRPr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87568287"/>
              </p:ext>
            </p:extLst>
          </p:nvPr>
        </p:nvGraphicFramePr>
        <p:xfrm>
          <a:off x="827584" y="2060848"/>
          <a:ext cx="7560840" cy="1038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127654"/>
              </p:ext>
            </p:extLst>
          </p:nvPr>
        </p:nvGraphicFramePr>
        <p:xfrm>
          <a:off x="827584" y="3212976"/>
          <a:ext cx="2160239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/>
              </a:tblGrid>
              <a:tr h="266429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Clasificaci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impacto</a:t>
                      </a:r>
                      <a:endParaRPr lang="en-GB" sz="1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Clasificaci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riesgo</a:t>
                      </a:r>
                      <a:endParaRPr lang="en-GB" sz="1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de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supervisi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556556"/>
              </p:ext>
            </p:extLst>
          </p:nvPr>
        </p:nvGraphicFramePr>
        <p:xfrm>
          <a:off x="3203849" y="3212976"/>
          <a:ext cx="223224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2664296">
                <a:tc>
                  <a:txBody>
                    <a:bodyPr/>
                    <a:lstStyle/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Analisis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detallado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fuera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entidad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Inspecciones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in situ</a:t>
                      </a:r>
                    </a:p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Comunicaci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de las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conclusiones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4400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Posibilidad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de responder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46001"/>
              </p:ext>
            </p:extLst>
          </p:nvPr>
        </p:nvGraphicFramePr>
        <p:xfrm>
          <a:off x="5652120" y="3212976"/>
          <a:ext cx="2232248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266429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decisi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Notificaci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Ejecuci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 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Coordinaci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ó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8424936" cy="4104456"/>
          </a:xfrm>
          <a:ln w="152400">
            <a:solidFill>
              <a:srgbClr val="FF9933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lvl="1"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de-DE" sz="700" dirty="0" smtClean="0"/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	</a:t>
            </a:r>
            <a:r>
              <a:rPr lang="en-GB" b="1" dirty="0" smtClean="0"/>
              <a:t>Marco </a:t>
            </a:r>
            <a:r>
              <a:rPr lang="en-GB" b="1" dirty="0"/>
              <a:t>de </a:t>
            </a:r>
            <a:r>
              <a:rPr lang="en-GB" b="1" dirty="0" err="1"/>
              <a:t>evaluación</a:t>
            </a:r>
            <a:r>
              <a:rPr lang="en-GB" b="1" dirty="0"/>
              <a:t> de </a:t>
            </a:r>
            <a:r>
              <a:rPr lang="en-GB" b="1" dirty="0" err="1"/>
              <a:t>riesgos</a:t>
            </a:r>
            <a:endParaRPr lang="en-GB" b="1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llevar a cabo la supervisión efectiva;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dar prioridad a las actividades de supervisión;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establecer la frecuencia del informe periódico de supervisión;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determinar el alcance, la profundidad y la frecuencia de los análisis fuera de la entidad y las inspecciones </a:t>
            </a:r>
            <a:r>
              <a:rPr lang="es-ES" i="1" dirty="0" smtClean="0">
                <a:solidFill>
                  <a:srgbClr val="000000"/>
                </a:solidFill>
              </a:rPr>
              <a:t>in situ </a:t>
            </a:r>
            <a:r>
              <a:rPr lang="es-ES" dirty="0" smtClean="0">
                <a:solidFill>
                  <a:srgbClr val="000000"/>
                </a:solidFill>
              </a:rPr>
              <a:t>o cualquier otra cuestión necesaria para la supervisión. </a:t>
            </a:r>
          </a:p>
          <a:p>
            <a:pPr marL="863600" lvl="2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ü"/>
              <a:defRPr/>
            </a:pPr>
            <a:endParaRPr lang="de-DE" sz="2000" b="1" dirty="0" smtClean="0"/>
          </a:p>
          <a:p>
            <a:pPr marL="177800" lvl="1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77800" lvl="1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77800" lvl="1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77800" lvl="1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77800" lvl="1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Tx/>
              <a:buNone/>
              <a:defRPr/>
            </a:pPr>
            <a:endParaRPr lang="de-DE" dirty="0" smtClean="0"/>
          </a:p>
          <a:p>
            <a:pPr marL="1271588" lvl="3" indent="-274638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852488" lvl="2" indent="-274638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77800" lvl="1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5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4928929"/>
              </p:ext>
            </p:extLst>
          </p:nvPr>
        </p:nvGraphicFramePr>
        <p:xfrm>
          <a:off x="755576" y="1556792"/>
          <a:ext cx="792088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6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1512168"/>
          </a:xfrm>
        </p:spPr>
        <p:txBody>
          <a:bodyPr/>
          <a:lstStyle/>
          <a:p>
            <a:pPr marL="0" indent="0">
              <a:buNone/>
            </a:pPr>
            <a:r>
              <a:rPr lang="es-ES" sz="1800" dirty="0" smtClean="0">
                <a:solidFill>
                  <a:srgbClr val="000000"/>
                </a:solidFill>
              </a:rPr>
              <a:t>Evaluación del </a:t>
            </a:r>
            <a:r>
              <a:rPr lang="es-ES" sz="1800" dirty="0">
                <a:solidFill>
                  <a:srgbClr val="000000"/>
                </a:solidFill>
              </a:rPr>
              <a:t>impacto potencial de </a:t>
            </a:r>
            <a:r>
              <a:rPr lang="es-ES" sz="1800" u="sng" dirty="0">
                <a:solidFill>
                  <a:srgbClr val="000000"/>
                </a:solidFill>
              </a:rPr>
              <a:t>todas las empresas de seguros y de reaseguros</a:t>
            </a:r>
            <a:r>
              <a:rPr lang="es-ES" sz="1800" dirty="0">
                <a:solidFill>
                  <a:srgbClr val="000000"/>
                </a:solidFill>
              </a:rPr>
              <a:t>. Esta evaluación debe reflejar el impacto potencial que el incumplimiento de una empresa determinada tendría sobre sus </a:t>
            </a:r>
            <a:r>
              <a:rPr lang="es-ES" sz="1800" u="sng" dirty="0">
                <a:solidFill>
                  <a:srgbClr val="000000"/>
                </a:solidFill>
              </a:rPr>
              <a:t>tomadores de seguros y beneficiarios </a:t>
            </a:r>
            <a:r>
              <a:rPr lang="es-ES" sz="1800" dirty="0">
                <a:solidFill>
                  <a:srgbClr val="000000"/>
                </a:solidFill>
              </a:rPr>
              <a:t>así como en el </a:t>
            </a:r>
            <a:r>
              <a:rPr lang="es-ES" sz="1800" u="sng" dirty="0">
                <a:solidFill>
                  <a:srgbClr val="000000"/>
                </a:solidFill>
              </a:rPr>
              <a:t>mercado</a:t>
            </a:r>
            <a:r>
              <a:rPr lang="es-ES" sz="1800" dirty="0">
                <a:solidFill>
                  <a:srgbClr val="000000"/>
                </a:solidFill>
              </a:rPr>
              <a:t>. </a:t>
            </a:r>
          </a:p>
          <a:p>
            <a:pPr marL="0" lvl="1" indent="0">
              <a:lnSpc>
                <a:spcPct val="150000"/>
              </a:lnSpc>
              <a:buNone/>
            </a:pPr>
            <a:endParaRPr lang="en-GB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95" y="1556791"/>
            <a:ext cx="586314" cy="837592"/>
            <a:chOff x="1" y="741423"/>
            <a:chExt cx="586314" cy="837592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0" name="Chevron 9"/>
            <p:cNvSpPr/>
            <p:nvPr/>
          </p:nvSpPr>
          <p:spPr>
            <a:xfrm rot="5400000">
              <a:off x="-125638" y="867062"/>
              <a:ext cx="837592" cy="586314"/>
            </a:xfrm>
            <a:prstGeom prst="chevron">
              <a:avLst/>
            </a:prstGeom>
            <a:gradFill rotWithShape="0">
              <a:gsLst>
                <a:gs pos="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1034580"/>
              <a:ext cx="586314" cy="251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>
                <a:solidFill>
                  <a:srgbClr val="FFFFFF"/>
                </a:solidFill>
                <a:latin typeface="+mn-lt"/>
                <a:ea typeface="ＭＳ Ｐゴシック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3608" y="1556792"/>
            <a:ext cx="7334565" cy="544435"/>
            <a:chOff x="586314" y="741424"/>
            <a:chExt cx="7334565" cy="544435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981379" y="-2653641"/>
              <a:ext cx="544435" cy="7334565"/>
            </a:xfrm>
            <a:prstGeom prst="round2SameRect">
              <a:avLst/>
            </a:prstGeom>
            <a:solidFill>
              <a:srgbClr val="FFFFFF">
                <a:alpha val="9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6"/>
            <p:cNvSpPr/>
            <p:nvPr/>
          </p:nvSpPr>
          <p:spPr>
            <a:xfrm>
              <a:off x="586315" y="768000"/>
              <a:ext cx="7307988" cy="491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S" sz="1800" b="1" dirty="0" smtClean="0"/>
                <a:t>c</a:t>
              </a:r>
              <a:r>
                <a:rPr lang="es-ES" sz="1800" b="1" kern="1200" dirty="0" smtClean="0"/>
                <a:t>lasificación del impacto de la empresa</a:t>
              </a:r>
              <a:endParaRPr lang="en-GB" sz="1800" b="1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a typeface="ＭＳ Ｐゴシック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28250"/>
              </p:ext>
            </p:extLst>
          </p:nvPr>
        </p:nvGraphicFramePr>
        <p:xfrm>
          <a:off x="1043609" y="4149080"/>
          <a:ext cx="72059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481"/>
                <a:gridCol w="1801481"/>
                <a:gridCol w="1801481"/>
                <a:gridCol w="180148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Categor</a:t>
                      </a:r>
                      <a:r>
                        <a:rPr lang="en-GB" dirty="0" err="1" smtClean="0"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/>
                        <a:t>a</a:t>
                      </a:r>
                      <a:r>
                        <a:rPr lang="en-GB" dirty="0" smtClean="0"/>
                        <a:t> 1</a:t>
                      </a:r>
                      <a:endParaRPr lang="en-GB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Categor</a:t>
                      </a:r>
                      <a:r>
                        <a:rPr lang="en-GB" dirty="0" err="1" smtClean="0"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/>
                        <a:t>a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Categor</a:t>
                      </a:r>
                      <a:r>
                        <a:rPr lang="en-GB" dirty="0" err="1" smtClean="0"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/>
                        <a:t>a</a:t>
                      </a:r>
                      <a:r>
                        <a:rPr lang="en-GB" dirty="0" smtClean="0"/>
                        <a:t> 3</a:t>
                      </a:r>
                      <a:endParaRPr lang="en-GB" dirty="0"/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Categor</a:t>
                      </a:r>
                      <a:r>
                        <a:rPr lang="en-GB" dirty="0" err="1" smtClean="0"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/>
                        <a:t>a</a:t>
                      </a:r>
                      <a:r>
                        <a:rPr lang="en-GB" dirty="0" smtClean="0"/>
                        <a:t> 4</a:t>
                      </a:r>
                      <a:endParaRPr lang="en-GB" dirty="0"/>
                    </a:p>
                  </a:txBody>
                  <a:tcPr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  <p:sp>
        <p:nvSpPr>
          <p:cNvPr id="14" name="Left-Right Arrow 13"/>
          <p:cNvSpPr/>
          <p:nvPr/>
        </p:nvSpPr>
        <p:spPr bwMode="auto">
          <a:xfrm>
            <a:off x="1979712" y="5013176"/>
            <a:ext cx="532859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2319" y="5013176"/>
            <a:ext cx="12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n-lt"/>
              </a:rPr>
              <a:t>Mayor </a:t>
            </a:r>
            <a:r>
              <a:rPr lang="en-GB" b="1" dirty="0" err="1" smtClean="0">
                <a:latin typeface="+mn-lt"/>
              </a:rPr>
              <a:t>impacto</a:t>
            </a:r>
            <a:r>
              <a:rPr lang="en-GB" b="1" dirty="0" smtClean="0">
                <a:latin typeface="+mn-lt"/>
              </a:rPr>
              <a:t> </a:t>
            </a:r>
            <a:endParaRPr lang="en-GB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0452" y="5073967"/>
            <a:ext cx="1229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latin typeface="+mn-lt"/>
              </a:rPr>
              <a:t>Menor</a:t>
            </a:r>
            <a:r>
              <a:rPr lang="en-GB" b="1" dirty="0" smtClean="0">
                <a:latin typeface="+mn-lt"/>
              </a:rPr>
              <a:t> </a:t>
            </a:r>
            <a:r>
              <a:rPr lang="en-GB" b="1" dirty="0" err="1" smtClean="0">
                <a:latin typeface="+mn-lt"/>
              </a:rPr>
              <a:t>impacto</a:t>
            </a:r>
            <a:r>
              <a:rPr lang="en-GB" b="1" dirty="0" smtClean="0">
                <a:latin typeface="+mn-lt"/>
              </a:rPr>
              <a:t> 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27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2348880"/>
            <a:ext cx="7960009" cy="3744416"/>
          </a:xfrm>
        </p:spPr>
        <p:txBody>
          <a:bodyPr/>
          <a:lstStyle/>
          <a:p>
            <a:pPr marL="0" lvl="1" indent="0">
              <a:buNone/>
            </a:pPr>
            <a:r>
              <a:rPr lang="es-ES" sz="1800" b="1" dirty="0" smtClean="0">
                <a:solidFill>
                  <a:srgbClr val="000000"/>
                </a:solidFill>
              </a:rPr>
              <a:t>Parámetros </a:t>
            </a:r>
            <a:r>
              <a:rPr lang="es-ES" sz="1800" b="1" dirty="0">
                <a:solidFill>
                  <a:srgbClr val="000000"/>
                </a:solidFill>
              </a:rPr>
              <a:t>para medición de </a:t>
            </a:r>
            <a:r>
              <a:rPr lang="es-ES" sz="1800" b="1" dirty="0" smtClean="0">
                <a:solidFill>
                  <a:srgbClr val="000000"/>
                </a:solidFill>
              </a:rPr>
              <a:t>impacto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nl-NL" sz="1800" dirty="0" smtClean="0">
                <a:solidFill>
                  <a:srgbClr val="000000"/>
                </a:solidFill>
              </a:rPr>
              <a:t>Tamaño de la empresa/modelo de negocio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rgbClr val="000000"/>
                </a:solidFill>
              </a:rPr>
              <a:t>Primas, provisiones técnicas, activos...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nl-NL" sz="1800" dirty="0" smtClean="0">
                <a:solidFill>
                  <a:srgbClr val="000000"/>
                </a:solidFill>
              </a:rPr>
              <a:t>Parametros basados en capital</a:t>
            </a: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rgbClr val="000000"/>
                </a:solidFill>
              </a:rPr>
              <a:t>SCR en Solvencia II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nl-NL" sz="1800" dirty="0" smtClean="0">
                <a:solidFill>
                  <a:srgbClr val="000000"/>
                </a:solidFill>
              </a:rPr>
              <a:t>Poder de mercado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rgbClr val="000000"/>
                </a:solidFill>
              </a:rPr>
              <a:t>Couta de mercado, n</a:t>
            </a:r>
            <a:r>
              <a:rPr lang="nl-NL" sz="160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úmero de pólizas, personas aseguradas</a:t>
            </a:r>
          </a:p>
          <a:p>
            <a:pPr marL="400050" lvl="2" indent="0">
              <a:buNone/>
            </a:pPr>
            <a:endParaRPr lang="nl-NL" sz="1600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  <a:p>
            <a:pPr marL="400050" lvl="2" indent="0">
              <a:buNone/>
            </a:pPr>
            <a:r>
              <a:rPr lang="nl-NL" sz="1800" dirty="0" smtClean="0">
                <a:solidFill>
                  <a:srgbClr val="000000"/>
                </a:solidFill>
              </a:rPr>
              <a:t>Otros aspectos: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rgbClr val="000000"/>
                </a:solidFill>
              </a:rPr>
              <a:t>Conductas de mercado, </a:t>
            </a:r>
            <a:endParaRPr lang="nl-NL" dirty="0">
              <a:solidFill>
                <a:srgbClr val="000000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rgbClr val="000000"/>
                </a:solidFill>
              </a:rPr>
              <a:t>Negocio transfronterizo,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rgbClr val="000000"/>
                </a:solidFill>
              </a:rPr>
              <a:t>...</a:t>
            </a:r>
            <a:endParaRPr lang="nl-NL" dirty="0">
              <a:solidFill>
                <a:srgbClr val="000000"/>
              </a:solidFill>
            </a:endParaRPr>
          </a:p>
          <a:p>
            <a:pPr marL="400050" lvl="2" indent="0">
              <a:buNone/>
            </a:pPr>
            <a:endParaRPr lang="nl-NL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95" y="1556791"/>
            <a:ext cx="586314" cy="837592"/>
            <a:chOff x="1" y="741423"/>
            <a:chExt cx="586314" cy="837592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0" name="Chevron 9"/>
            <p:cNvSpPr/>
            <p:nvPr/>
          </p:nvSpPr>
          <p:spPr>
            <a:xfrm rot="5400000">
              <a:off x="-125638" y="867062"/>
              <a:ext cx="837592" cy="586314"/>
            </a:xfrm>
            <a:prstGeom prst="chevron">
              <a:avLst/>
            </a:prstGeom>
            <a:gradFill rotWithShape="0">
              <a:gsLst>
                <a:gs pos="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1034580"/>
              <a:ext cx="586314" cy="251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>
                <a:solidFill>
                  <a:srgbClr val="FFFFFF"/>
                </a:solidFill>
                <a:latin typeface="+mn-lt"/>
                <a:ea typeface="ＭＳ Ｐゴシック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3608" y="1556792"/>
            <a:ext cx="7334565" cy="544435"/>
            <a:chOff x="586314" y="741424"/>
            <a:chExt cx="7334565" cy="544435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981379" y="-2653641"/>
              <a:ext cx="544435" cy="7334565"/>
            </a:xfrm>
            <a:prstGeom prst="round2SameRect">
              <a:avLst/>
            </a:prstGeom>
            <a:solidFill>
              <a:srgbClr val="FFFFFF">
                <a:alpha val="9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6"/>
            <p:cNvSpPr/>
            <p:nvPr/>
          </p:nvSpPr>
          <p:spPr>
            <a:xfrm>
              <a:off x="586315" y="768000"/>
              <a:ext cx="7307988" cy="491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S" sz="1800" b="1" dirty="0" smtClean="0"/>
                <a:t>c</a:t>
              </a:r>
              <a:r>
                <a:rPr lang="es-ES" sz="1800" b="1" kern="1200" dirty="0" smtClean="0"/>
                <a:t>lasificación del impacto de la empresa</a:t>
              </a:r>
              <a:endParaRPr lang="en-GB" sz="1800" b="1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a typeface="ＭＳ Ｐゴシック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18173" y="3780795"/>
            <a:ext cx="4051640" cy="97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6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1512168"/>
          </a:xfrm>
        </p:spPr>
        <p:txBody>
          <a:bodyPr/>
          <a:lstStyle/>
          <a:p>
            <a:pPr marL="0" indent="0">
              <a:buNone/>
            </a:pPr>
            <a:r>
              <a:rPr lang="es-ES" sz="1400" dirty="0">
                <a:solidFill>
                  <a:srgbClr val="000000"/>
                </a:solidFill>
              </a:rPr>
              <a:t>I</a:t>
            </a:r>
            <a:r>
              <a:rPr lang="es-ES" sz="1400" dirty="0" smtClean="0">
                <a:solidFill>
                  <a:srgbClr val="000000"/>
                </a:solidFill>
              </a:rPr>
              <a:t>dentificar </a:t>
            </a:r>
            <a:r>
              <a:rPr lang="es-ES" sz="1400" dirty="0">
                <a:solidFill>
                  <a:srgbClr val="000000"/>
                </a:solidFill>
              </a:rPr>
              <a:t>y evaluar los riesgos </a:t>
            </a:r>
            <a:r>
              <a:rPr lang="es-ES" sz="1400" dirty="0" smtClean="0">
                <a:solidFill>
                  <a:srgbClr val="000000"/>
                </a:solidFill>
              </a:rPr>
              <a:t>actuales/futuros </a:t>
            </a:r>
            <a:r>
              <a:rPr lang="es-ES" sz="1400" dirty="0">
                <a:solidFill>
                  <a:srgbClr val="000000"/>
                </a:solidFill>
              </a:rPr>
              <a:t>a los que las empresas de seguros y de reaseguros se enfrentan o podrían enfrentarse, incluidos la capacidad de la empresa para afrontar posibles acontecimientos o cambios futuros en las condiciones económicas y su posible efecto adverso en la situación financiera y de solvencia, la viabilidad de la empresa y su capacidad para cumplir sus obligaciones con los tomadores de seguros y beneficiarios si los riesgos se materializan </a:t>
            </a:r>
          </a:p>
          <a:p>
            <a:pPr marL="0" lvl="1" indent="0">
              <a:lnSpc>
                <a:spcPct val="150000"/>
              </a:lnSpc>
              <a:buNone/>
            </a:pPr>
            <a:endParaRPr lang="en-GB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Supervisión</a:t>
            </a:r>
            <a:r>
              <a:rPr lang="en-GB" dirty="0"/>
              <a:t> </a:t>
            </a:r>
            <a:r>
              <a:rPr lang="en-GB" dirty="0" err="1"/>
              <a:t>basada</a:t>
            </a:r>
            <a:r>
              <a:rPr lang="en-GB" dirty="0"/>
              <a:t> en </a:t>
            </a:r>
            <a:r>
              <a:rPr lang="en-GB" dirty="0" err="1"/>
              <a:t>riesgo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95" y="1556791"/>
            <a:ext cx="586314" cy="837592"/>
            <a:chOff x="1" y="741423"/>
            <a:chExt cx="586314" cy="837592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0" name="Chevron 9"/>
            <p:cNvSpPr/>
            <p:nvPr/>
          </p:nvSpPr>
          <p:spPr>
            <a:xfrm rot="5400000">
              <a:off x="-125638" y="867062"/>
              <a:ext cx="837592" cy="586314"/>
            </a:xfrm>
            <a:prstGeom prst="chevron">
              <a:avLst/>
            </a:prstGeom>
            <a:gradFill rotWithShape="0">
              <a:gsLst>
                <a:gs pos="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333399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1034580"/>
              <a:ext cx="586314" cy="251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>
                <a:solidFill>
                  <a:srgbClr val="FFFFFF"/>
                </a:solidFill>
                <a:latin typeface="+mn-lt"/>
                <a:ea typeface="ＭＳ Ｐゴシック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3608" y="1556792"/>
            <a:ext cx="7334565" cy="544435"/>
            <a:chOff x="586314" y="741424"/>
            <a:chExt cx="7334565" cy="544435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3981379" y="-2653641"/>
              <a:ext cx="544435" cy="7334565"/>
            </a:xfrm>
            <a:prstGeom prst="round2SameRect">
              <a:avLst/>
            </a:prstGeom>
            <a:solidFill>
              <a:srgbClr val="FFFFFF">
                <a:alpha val="9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33399">
                  <a:alpha val="90000"/>
                  <a:hueOff val="0"/>
                  <a:satOff val="0"/>
                  <a:lumOff val="0"/>
                  <a:alphaOff val="-2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 Same Side Corner Rectangle 6"/>
            <p:cNvSpPr/>
            <p:nvPr/>
          </p:nvSpPr>
          <p:spPr>
            <a:xfrm>
              <a:off x="586315" y="768000"/>
              <a:ext cx="7307988" cy="491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ES" sz="1800" b="1" dirty="0" smtClean="0"/>
                <a:t>c</a:t>
              </a:r>
              <a:r>
                <a:rPr lang="es-ES" sz="1800" b="1" kern="1200" dirty="0" smtClean="0"/>
                <a:t>lasificación del </a:t>
              </a:r>
              <a:r>
                <a:rPr lang="es-ES" sz="1800" b="1" dirty="0" smtClean="0"/>
                <a:t>riesgo</a:t>
              </a:r>
              <a:r>
                <a:rPr lang="es-ES" sz="1800" b="1" kern="1200" dirty="0" smtClean="0"/>
                <a:t> de la empresa</a:t>
              </a:r>
              <a:endParaRPr lang="en-GB" sz="1800" b="1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a typeface="ＭＳ Ｐゴシック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21876"/>
              </p:ext>
            </p:extLst>
          </p:nvPr>
        </p:nvGraphicFramePr>
        <p:xfrm>
          <a:off x="1043609" y="4005063"/>
          <a:ext cx="7205924" cy="51485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01481"/>
                <a:gridCol w="1801481"/>
                <a:gridCol w="1801481"/>
                <a:gridCol w="1801481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Categor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1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Categor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2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Categor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3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Categor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  <a:latin typeface="Verdana"/>
                          <a:ea typeface="Verdana"/>
                          <a:cs typeface="Verdana"/>
                        </a:rPr>
                        <a:t>í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 4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4" name="Left-Right Arrow 13"/>
          <p:cNvSpPr/>
          <p:nvPr/>
        </p:nvSpPr>
        <p:spPr bwMode="auto">
          <a:xfrm>
            <a:off x="1979712" y="5013176"/>
            <a:ext cx="532859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4725144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 smtClean="0">
                <a:latin typeface="+mn-lt"/>
              </a:rPr>
              <a:t>Mejores</a:t>
            </a:r>
            <a:r>
              <a:rPr lang="en-GB" sz="1400" b="1" dirty="0" smtClean="0">
                <a:latin typeface="+mn-lt"/>
              </a:rPr>
              <a:t> </a:t>
            </a:r>
            <a:r>
              <a:rPr lang="en-GB" sz="1400" b="1" dirty="0" err="1" smtClean="0">
                <a:latin typeface="+mn-lt"/>
              </a:rPr>
              <a:t>condiciones</a:t>
            </a:r>
            <a:r>
              <a:rPr lang="en-GB" sz="1400" b="1" dirty="0" smtClean="0">
                <a:latin typeface="+mn-lt"/>
              </a:rPr>
              <a:t> para </a:t>
            </a:r>
            <a:r>
              <a:rPr lang="en-GB" sz="1400" b="1" dirty="0" err="1" smtClean="0">
                <a:latin typeface="+mn-lt"/>
              </a:rPr>
              <a:t>resistir</a:t>
            </a:r>
            <a:r>
              <a:rPr lang="en-GB" sz="1400" b="1" dirty="0" smtClean="0">
                <a:latin typeface="+mn-lt"/>
              </a:rPr>
              <a:t> el </a:t>
            </a:r>
            <a:r>
              <a:rPr lang="en-GB" sz="1400" b="1" dirty="0" err="1" smtClean="0">
                <a:latin typeface="+mn-lt"/>
              </a:rPr>
              <a:t>riesgo</a:t>
            </a:r>
            <a:endParaRPr lang="en-GB" sz="14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4877543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 smtClean="0">
                <a:latin typeface="+mn-lt"/>
              </a:rPr>
              <a:t>Peores</a:t>
            </a:r>
            <a:r>
              <a:rPr lang="en-GB" sz="1400" b="1" dirty="0" smtClean="0">
                <a:latin typeface="+mn-lt"/>
              </a:rPr>
              <a:t> </a:t>
            </a:r>
            <a:r>
              <a:rPr lang="en-GB" sz="1400" b="1" dirty="0" err="1" smtClean="0">
                <a:latin typeface="+mn-lt"/>
              </a:rPr>
              <a:t>condiciones</a:t>
            </a:r>
            <a:r>
              <a:rPr lang="en-GB" sz="1400" b="1" dirty="0" smtClean="0">
                <a:latin typeface="+mn-lt"/>
              </a:rPr>
              <a:t> para </a:t>
            </a:r>
            <a:r>
              <a:rPr lang="en-GB" sz="1400" b="1" dirty="0" err="1" smtClean="0">
                <a:latin typeface="+mn-lt"/>
              </a:rPr>
              <a:t>resistir</a:t>
            </a:r>
            <a:r>
              <a:rPr lang="en-GB" sz="1400" b="1" dirty="0" smtClean="0">
                <a:latin typeface="+mn-lt"/>
              </a:rPr>
              <a:t> el </a:t>
            </a:r>
            <a:r>
              <a:rPr lang="en-GB" sz="1400" b="1" dirty="0" err="1" smtClean="0">
                <a:latin typeface="+mn-lt"/>
              </a:rPr>
              <a:t>riesgo</a:t>
            </a:r>
            <a:endParaRPr lang="en-GB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95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6345</TotalTime>
  <Words>643</Words>
  <Application>Microsoft Office PowerPoint</Application>
  <PresentationFormat>On-screen Show (4:3)</PresentationFormat>
  <Paragraphs>181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EIOPA_presentation_temp</vt:lpstr>
      <vt:lpstr>1_EIOPA_presentation_temp</vt:lpstr>
      <vt:lpstr>3_EIOPA_presentation_temp</vt:lpstr>
      <vt:lpstr>          Modelos de supervision basada en riesgo  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Supervisión basada en riesgo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Conforti, Giulia</dc:creator>
  <cp:lastModifiedBy>Lazaro Cuesta Barbera</cp:lastModifiedBy>
  <cp:revision>252</cp:revision>
  <cp:lastPrinted>2012-06-22T09:38:14Z</cp:lastPrinted>
  <dcterms:created xsi:type="dcterms:W3CDTF">2011-09-29T14:10:06Z</dcterms:created>
  <dcterms:modified xsi:type="dcterms:W3CDTF">2017-11-20T13:47:37Z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-1389316851</vt:i4>
  </property>
  <property fmtid="{D5CDD505-2E9C-101B-9397-08002B2CF9AE}" pid="3" name="_NewReviewCycle">
    <vt:lpwstr/>
  </property>
  <property fmtid="{D5CDD505-2E9C-101B-9397-08002B2CF9AE}" pid="4" name="_EmailSubject">
    <vt:lpwstr>Seminario Regional ASSAL-IAIS, 29 Nov al 1 Dic 2017, Montevideo - Uruguay/ ASSAL-IAIS Regional Seminar 29 Nov to 1 Dic in Montevideo -  Uruguay</vt:lpwstr>
  </property>
  <property fmtid="{D5CDD505-2E9C-101B-9397-08002B2CF9AE}" pid="5" name="_AuthorEmail">
    <vt:lpwstr>Lazaro.Cuesta@eiopa.europa.eu</vt:lpwstr>
  </property>
  <property fmtid="{D5CDD505-2E9C-101B-9397-08002B2CF9AE}" pid="6" name="_AuthorEmailDisplayName">
    <vt:lpwstr>Lazaro Cuesta Barbera</vt:lpwstr>
  </property>
  <property fmtid="{D5CDD505-2E9C-101B-9397-08002B2CF9AE}" pid="7" name="_PreviousAdHocReviewCycleID">
    <vt:i4>744631252</vt:i4>
  </property>
</Properties>
</file>