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  <p:sldMasterId id="2147483886" r:id="rId2"/>
  </p:sldMasterIdLst>
  <p:notesMasterIdLst>
    <p:notesMasterId r:id="rId7"/>
  </p:notesMasterIdLst>
  <p:handoutMasterIdLst>
    <p:handoutMasterId r:id="rId8"/>
  </p:handoutMasterIdLst>
  <p:sldIdLst>
    <p:sldId id="325" r:id="rId3"/>
    <p:sldId id="365" r:id="rId4"/>
    <p:sldId id="367" r:id="rId5"/>
    <p:sldId id="366" r:id="rId6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 autoAdjust="0"/>
    <p:restoredTop sz="79218" autoAdjust="0"/>
  </p:normalViewPr>
  <p:slideViewPr>
    <p:cSldViewPr>
      <p:cViewPr>
        <p:scale>
          <a:sx n="90" d="100"/>
          <a:sy n="90" d="100"/>
        </p:scale>
        <p:origin x="-804" y="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14" y="-90"/>
      </p:cViewPr>
      <p:guideLst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134" y="0"/>
            <a:ext cx="303864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649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134" y="8829675"/>
            <a:ext cx="303864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5DFB9034-6326-4B0D-BB8B-C9D512606AEB}" type="slidenum">
              <a:rPr lang="en-CA"/>
              <a:pPr>
                <a:defRPr/>
              </a:pPr>
              <a:t>‹Nº›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9600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369" y="0"/>
            <a:ext cx="303703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6426"/>
            <a:ext cx="514096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3038649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369" y="8831264"/>
            <a:ext cx="3037031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72BE4FEC-86C4-4D6F-B3E0-C5C1F1D3629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8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E22BD6B-7B76-4631-B5F4-C4769541592D}" type="slidenum">
              <a:rPr lang="en-US" sz="1200" smtClean="0"/>
              <a:pPr/>
              <a:t>0</a:t>
            </a:fld>
            <a:endParaRPr lang="en-US" sz="1200" dirty="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2057400"/>
            <a:ext cx="5410200" cy="14478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733800"/>
            <a:ext cx="5410200" cy="1524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9519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818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381000"/>
            <a:ext cx="17526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381000"/>
            <a:ext cx="51054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0166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lide_cover                                                    0000F3D2Production_2                   B8F45BAA: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7848600" y="381000"/>
            <a:ext cx="1295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endParaRPr lang="en-CA" sz="12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2057400"/>
            <a:ext cx="5410200" cy="14478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733800"/>
            <a:ext cx="5410200" cy="1524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30003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0259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4212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0837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3438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14380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46931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9180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18931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9703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15241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381000"/>
            <a:ext cx="17526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381000"/>
            <a:ext cx="51054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5729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908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5940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6437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2996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7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703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308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381000"/>
            <a:ext cx="7010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752600"/>
            <a:ext cx="6477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TextBox 1"/>
          <p:cNvSpPr txBox="1">
            <a:spLocks noChangeArrowheads="1"/>
          </p:cNvSpPr>
          <p:nvPr/>
        </p:nvSpPr>
        <p:spPr bwMode="auto">
          <a:xfrm>
            <a:off x="8101013" y="6227763"/>
            <a:ext cx="3714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fld id="{94A07E02-0567-49CF-BECB-22567560D462}" type="slidenum">
              <a:rPr lang="en-CA" sz="1200" smtClean="0">
                <a:latin typeface="Arial" charset="0"/>
              </a:rPr>
              <a:pPr>
                <a:defRPr/>
              </a:pPr>
              <a:t>‹Nº›</a:t>
            </a:fld>
            <a:endParaRPr lang="en-CA" sz="1200" dirty="0" smtClean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slide_inside                                                   0000F3D2Production_2                   B8F45BAA: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381000"/>
            <a:ext cx="7010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752600"/>
            <a:ext cx="6477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Text Box 9"/>
          <p:cNvSpPr txBox="1">
            <a:spLocks noChangeArrowheads="1"/>
          </p:cNvSpPr>
          <p:nvPr/>
        </p:nvSpPr>
        <p:spPr bwMode="auto">
          <a:xfrm>
            <a:off x="8534400" y="6354763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fld id="{8D8C5E8D-D9DE-4FB6-8484-34C8236055F6}" type="slidenum">
              <a:rPr lang="en-CA" sz="2000" smtClean="0">
                <a:solidFill>
                  <a:srgbClr val="000000"/>
                </a:solidFill>
                <a:latin typeface="Arial" charset="0"/>
              </a:rPr>
              <a:pPr algn="l">
                <a:spcBef>
                  <a:spcPct val="50000"/>
                </a:spcBef>
                <a:defRPr/>
              </a:pPr>
              <a:t>‹Nº›</a:t>
            </a:fld>
            <a:endParaRPr lang="en-CA" sz="2000" dirty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531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83768" y="1700808"/>
            <a:ext cx="5910262" cy="2376487"/>
          </a:xfrm>
        </p:spPr>
        <p:txBody>
          <a:bodyPr/>
          <a:lstStyle/>
          <a:p>
            <a:pPr eaLnBrk="1" hangingPunct="1"/>
            <a:r>
              <a:rPr lang="es-CL" sz="3000" dirty="0"/>
              <a:t>Reaseguro y Otras Formas de Transferencia de </a:t>
            </a:r>
            <a:r>
              <a:rPr lang="es-CL" sz="3000" dirty="0" smtClean="0"/>
              <a:t>Riesgos</a:t>
            </a:r>
            <a:r>
              <a:rPr lang="en-CA" sz="3200" dirty="0" smtClean="0"/>
              <a:t/>
            </a:r>
            <a:br>
              <a:rPr lang="en-CA" sz="3200" dirty="0" smtClean="0"/>
            </a:br>
            <a:r>
              <a:rPr lang="es-CL" sz="2000" dirty="0"/>
              <a:t>Supervisión Basada en Riesgos de los </a:t>
            </a:r>
            <a:r>
              <a:rPr lang="es-CL" sz="2000" dirty="0" smtClean="0"/>
              <a:t>Reaseguradores y Cobertura de Reaseguro de los Aseguradores – Caso de Estudio – Posibles Respuestas</a:t>
            </a:r>
            <a:endParaRPr lang="es-CL" sz="2000" dirty="0" smtClean="0"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149080"/>
            <a:ext cx="5991225" cy="158497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s-CL" sz="1800" b="0" dirty="0" smtClean="0"/>
              <a:t>26-28 de mayo, </a:t>
            </a:r>
            <a:r>
              <a:rPr lang="es-CL" sz="1800" b="0" dirty="0"/>
              <a:t>2015</a:t>
            </a:r>
          </a:p>
          <a:p>
            <a:pPr eaLnBrk="1" hangingPunct="1">
              <a:spcBef>
                <a:spcPct val="0"/>
              </a:spcBef>
            </a:pPr>
            <a:endParaRPr lang="es-CL" sz="1800" b="0" dirty="0"/>
          </a:p>
          <a:p>
            <a:pPr eaLnBrk="1" hangingPunct="1">
              <a:spcBef>
                <a:spcPct val="0"/>
              </a:spcBef>
            </a:pPr>
            <a:r>
              <a:rPr lang="es-CL" sz="1800" b="0" dirty="0"/>
              <a:t>Connie </a:t>
            </a:r>
            <a:r>
              <a:rPr lang="es-CL" sz="1800" b="0" dirty="0" err="1"/>
              <a:t>Dewar</a:t>
            </a:r>
            <a:r>
              <a:rPr lang="es-CL" sz="1800" b="0" dirty="0"/>
              <a:t>, </a:t>
            </a:r>
            <a:r>
              <a:rPr lang="es-CL" sz="1800" b="0" dirty="0" err="1"/>
              <a:t>Managing</a:t>
            </a:r>
            <a:r>
              <a:rPr lang="es-CL" sz="1800" b="0" dirty="0"/>
              <a:t> Director</a:t>
            </a:r>
          </a:p>
          <a:p>
            <a:pPr eaLnBrk="1" hangingPunct="1">
              <a:spcBef>
                <a:spcPct val="0"/>
              </a:spcBef>
            </a:pPr>
            <a:r>
              <a:rPr lang="es-CL" sz="1800" b="0" dirty="0"/>
              <a:t>Grupo de Seguros de Vida </a:t>
            </a:r>
          </a:p>
          <a:p>
            <a:pPr eaLnBrk="1" hangingPunct="1">
              <a:spcBef>
                <a:spcPct val="0"/>
              </a:spcBef>
            </a:pPr>
            <a:r>
              <a:rPr lang="es-CL" sz="1800" b="0" dirty="0"/>
              <a:t>Oficina del Superintendente de Instituciones Financieras</a:t>
            </a:r>
          </a:p>
        </p:txBody>
      </p:sp>
    </p:spTree>
    <p:extLst>
      <p:ext uri="{BB962C8B-B14F-4D97-AF65-F5344CB8AC3E}">
        <p14:creationId xmlns:p14="http://schemas.microsoft.com/office/powerpoint/2010/main" val="60894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z="2400" dirty="0" smtClean="0"/>
              <a:t>Posibles respuestas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340768"/>
            <a:ext cx="6477000" cy="5112568"/>
          </a:xfrm>
        </p:spPr>
        <p:txBody>
          <a:bodyPr/>
          <a:lstStyle/>
          <a:p>
            <a:r>
              <a:rPr lang="es-CL" sz="1600" b="0" dirty="0" smtClean="0"/>
              <a:t>¿Cuáles son los riesgos inherentes </a:t>
            </a:r>
            <a:r>
              <a:rPr lang="es-CL" sz="1600" dirty="0" smtClean="0"/>
              <a:t>claves</a:t>
            </a:r>
            <a:r>
              <a:rPr lang="es-CL" sz="1600" b="0" dirty="0" smtClean="0"/>
              <a:t> en los productos subyacentes? (enfoque en </a:t>
            </a:r>
            <a:r>
              <a:rPr lang="es-CL" sz="1600" b="0" dirty="0" smtClean="0"/>
              <a:t>seguros por discapacidad)? </a:t>
            </a:r>
            <a:r>
              <a:rPr lang="es-CL" sz="1600" b="0" dirty="0" smtClean="0"/>
              <a:t>¿Qué evaluación le darías (alta / media / baja)?</a:t>
            </a:r>
          </a:p>
          <a:p>
            <a:pPr lvl="1"/>
            <a:r>
              <a:rPr lang="es-CL" sz="1300" dirty="0"/>
              <a:t>Riesgo de tasa de interés – </a:t>
            </a:r>
            <a:r>
              <a:rPr lang="es-CL" sz="1300" dirty="0" smtClean="0"/>
              <a:t>naturaleza de largo plazo del producto, </a:t>
            </a:r>
            <a:r>
              <a:rPr lang="es-CL" sz="1300" dirty="0"/>
              <a:t>riesgo de reinversión</a:t>
            </a:r>
          </a:p>
          <a:p>
            <a:pPr lvl="1"/>
            <a:r>
              <a:rPr lang="es-CL" sz="1300" dirty="0"/>
              <a:t>Riesgo de seguro – </a:t>
            </a:r>
            <a:r>
              <a:rPr lang="es-CL" sz="1300" dirty="0" smtClean="0"/>
              <a:t>morbidez, rescate, </a:t>
            </a:r>
            <a:r>
              <a:rPr lang="es-CL" sz="1300" dirty="0"/>
              <a:t>gastos</a:t>
            </a:r>
          </a:p>
          <a:p>
            <a:pPr lvl="1"/>
            <a:r>
              <a:rPr lang="es-CL" sz="1300" dirty="0"/>
              <a:t>Riesgo operacional - nueva línea de negocio, </a:t>
            </a:r>
            <a:r>
              <a:rPr lang="es-CL" sz="1300" dirty="0" smtClean="0"/>
              <a:t>se requiere </a:t>
            </a:r>
            <a:r>
              <a:rPr lang="es-CL" sz="1300" dirty="0"/>
              <a:t>diferentes conocimientos </a:t>
            </a:r>
            <a:r>
              <a:rPr lang="es-CL" sz="1300" dirty="0" smtClean="0"/>
              <a:t>para la suscripción y adjudicación de reclamos </a:t>
            </a:r>
            <a:endParaRPr lang="es-CL" sz="1300" dirty="0"/>
          </a:p>
          <a:p>
            <a:pPr lvl="1"/>
            <a:r>
              <a:rPr lang="es-CL" sz="1300" dirty="0"/>
              <a:t>Riesgo estratégico – se </a:t>
            </a:r>
            <a:r>
              <a:rPr lang="es-CL" sz="1300" dirty="0" smtClean="0"/>
              <a:t>necesitan negocios para mejorar el crecimiento</a:t>
            </a:r>
            <a:endParaRPr lang="es-CL" sz="1300" b="0" dirty="0" smtClean="0"/>
          </a:p>
          <a:p>
            <a:pPr marL="342900" lvl="1" indent="-342900">
              <a:buFontTx/>
              <a:buChar char="•"/>
            </a:pPr>
            <a:r>
              <a:rPr lang="es-CL" sz="1600" dirty="0" smtClean="0"/>
              <a:t>¿Cuáles de estos riesgos podrían ser mitigados mediante el reaseguro?</a:t>
            </a:r>
          </a:p>
          <a:p>
            <a:pPr lvl="1"/>
            <a:r>
              <a:rPr lang="es-CL" sz="1300" dirty="0" smtClean="0"/>
              <a:t>Riesgo de seguro – </a:t>
            </a:r>
            <a:r>
              <a:rPr lang="es-CL" sz="1300" dirty="0" smtClean="0"/>
              <a:t>morbidez </a:t>
            </a:r>
            <a:r>
              <a:rPr lang="es-CL" sz="1300" dirty="0" smtClean="0"/>
              <a:t>– 80% del negocio ha sido cedido</a:t>
            </a:r>
          </a:p>
          <a:p>
            <a:pPr lvl="1"/>
            <a:r>
              <a:rPr lang="es-CL" sz="1300" dirty="0" smtClean="0"/>
              <a:t>Riesgo operacional - nueva línea de negocio, requiere diferentes conocimientos para la suscripción y adjudicación de reclamos – la reaseguradora podría entregar apoyo</a:t>
            </a:r>
          </a:p>
          <a:p>
            <a:r>
              <a:rPr lang="es-CL" sz="1600" b="0" dirty="0" smtClean="0"/>
              <a:t>¿Qué riesgos </a:t>
            </a:r>
            <a:r>
              <a:rPr lang="es-CL" sz="1600" b="0" dirty="0" smtClean="0"/>
              <a:t>surgen por </a:t>
            </a:r>
            <a:r>
              <a:rPr lang="es-CL" sz="1600" b="0" dirty="0" smtClean="0"/>
              <a:t>el uso de reaseguro? ¿Qué evaluación le darías (alta / media / baja)?</a:t>
            </a:r>
          </a:p>
          <a:p>
            <a:pPr lvl="1"/>
            <a:r>
              <a:rPr lang="es-CL" sz="1300" dirty="0" smtClean="0"/>
              <a:t>El riesgo de crédito / contraparte - inferior para la reaseguradora local, mayor para la New Re</a:t>
            </a:r>
          </a:p>
          <a:p>
            <a:pPr lvl="1"/>
            <a:r>
              <a:rPr lang="es-CL" sz="1300" dirty="0" smtClean="0"/>
              <a:t>Riesgo operacional - necesidad de establecer sistemas/procesos de reaseguro, ya que no se usó mucho reaseguro en el pasado</a:t>
            </a:r>
          </a:p>
          <a:p>
            <a:pPr lvl="1"/>
            <a:r>
              <a:rPr lang="es-CL" sz="1300" dirty="0" smtClean="0"/>
              <a:t>Riesgo regulatorio - nueva reaseguradora, se requiere negociar los contratos</a:t>
            </a:r>
          </a:p>
          <a:p>
            <a:pPr marL="400050" lvl="1" indent="0">
              <a:buNone/>
            </a:pPr>
            <a:endParaRPr lang="en-CA" sz="1000" b="0" dirty="0"/>
          </a:p>
        </p:txBody>
      </p:sp>
    </p:spTree>
    <p:extLst>
      <p:ext uri="{BB962C8B-B14F-4D97-AF65-F5344CB8AC3E}">
        <p14:creationId xmlns:p14="http://schemas.microsoft.com/office/powerpoint/2010/main" val="231872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z="2400" dirty="0" smtClean="0"/>
              <a:t>Posibles respuestas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268760"/>
            <a:ext cx="6477000" cy="4824536"/>
          </a:xfrm>
        </p:spPr>
        <p:txBody>
          <a:bodyPr/>
          <a:lstStyle/>
          <a:p>
            <a:pPr lvl="1"/>
            <a:endParaRPr lang="en-CA" sz="800" dirty="0"/>
          </a:p>
          <a:p>
            <a:r>
              <a:rPr lang="es-ES" sz="1800" b="0" dirty="0"/>
              <a:t>¿Cómo </a:t>
            </a:r>
            <a:r>
              <a:rPr lang="es-ES" sz="1800" b="0" dirty="0" smtClean="0"/>
              <a:t>evaluaría la </a:t>
            </a:r>
            <a:r>
              <a:rPr lang="es-ES" sz="1800" b="0" dirty="0"/>
              <a:t>calidad del manejo de riesgos del programa de reaseguro? ¿Qué consideraría Ud</a:t>
            </a:r>
            <a:r>
              <a:rPr lang="es-ES" sz="1800" b="0" dirty="0" smtClean="0"/>
              <a:t>.</a:t>
            </a:r>
            <a:r>
              <a:rPr lang="en-CA" sz="1800" b="0" dirty="0" smtClean="0"/>
              <a:t>?</a:t>
            </a:r>
          </a:p>
          <a:p>
            <a:pPr marL="0" indent="0">
              <a:buNone/>
            </a:pPr>
            <a:endParaRPr lang="en-CA" sz="1800" b="0" dirty="0" smtClean="0"/>
          </a:p>
          <a:p>
            <a:pPr lvl="1"/>
            <a:r>
              <a:rPr lang="es-ES" sz="1400" dirty="0" smtClean="0"/>
              <a:t>Filosofía de reaseguro </a:t>
            </a:r>
            <a:r>
              <a:rPr lang="es-ES" sz="1400" dirty="0"/>
              <a:t>- </a:t>
            </a:r>
            <a:r>
              <a:rPr lang="es-ES" sz="1400" dirty="0" smtClean="0"/>
              <a:t>¿estaría </a:t>
            </a:r>
            <a:r>
              <a:rPr lang="es-ES" sz="1400" dirty="0"/>
              <a:t>en consonancia con el apetito de riesgo y </a:t>
            </a:r>
            <a:r>
              <a:rPr lang="es-ES" sz="1400" dirty="0" smtClean="0"/>
              <a:t>la tolerancia </a:t>
            </a:r>
            <a:r>
              <a:rPr lang="es-ES" sz="1400" dirty="0"/>
              <a:t>al </a:t>
            </a:r>
            <a:r>
              <a:rPr lang="es-ES" sz="1400" dirty="0" smtClean="0"/>
              <a:t>riesgo?</a:t>
            </a:r>
          </a:p>
          <a:p>
            <a:pPr lvl="1"/>
            <a:r>
              <a:rPr lang="es-ES" sz="1400" dirty="0" smtClean="0"/>
              <a:t>Revisar </a:t>
            </a:r>
            <a:r>
              <a:rPr lang="es-ES" sz="1400" dirty="0"/>
              <a:t>el proceso </a:t>
            </a:r>
            <a:r>
              <a:rPr lang="es-ES" sz="1400" dirty="0" smtClean="0"/>
              <a:t>de selección y evaluación de una reaseguradora</a:t>
            </a:r>
            <a:endParaRPr lang="es-ES" sz="1400" dirty="0"/>
          </a:p>
          <a:p>
            <a:pPr lvl="1"/>
            <a:r>
              <a:rPr lang="es-ES" sz="1400" dirty="0" smtClean="0"/>
              <a:t>Revisar procesos de implementación de reaseguro </a:t>
            </a:r>
            <a:r>
              <a:rPr lang="es-ES" sz="1400" dirty="0"/>
              <a:t>- negociación de contratos, administración, generación de informes, </a:t>
            </a:r>
            <a:r>
              <a:rPr lang="es-ES" sz="1400" dirty="0" smtClean="0"/>
              <a:t>etc.</a:t>
            </a:r>
          </a:p>
          <a:p>
            <a:pPr lvl="1"/>
            <a:r>
              <a:rPr lang="es-ES" sz="1400" dirty="0" smtClean="0"/>
              <a:t>Funciones </a:t>
            </a:r>
            <a:r>
              <a:rPr lang="es-ES" sz="1400" dirty="0"/>
              <a:t>y responsabilidades - d</a:t>
            </a:r>
            <a:r>
              <a:rPr lang="es-ES" sz="1400" dirty="0" smtClean="0"/>
              <a:t>irectorio, </a:t>
            </a:r>
            <a:r>
              <a:rPr lang="es-ES" sz="1400" dirty="0"/>
              <a:t>altos </a:t>
            </a:r>
            <a:r>
              <a:rPr lang="es-ES" sz="1400" dirty="0" smtClean="0"/>
              <a:t>ejecutivos</a:t>
            </a:r>
            <a:r>
              <a:rPr lang="es-ES" sz="1400" dirty="0"/>
              <a:t>, gerentes de </a:t>
            </a:r>
            <a:r>
              <a:rPr lang="es-ES" sz="1400" dirty="0" smtClean="0"/>
              <a:t>productos</a:t>
            </a:r>
          </a:p>
          <a:p>
            <a:pPr lvl="2"/>
            <a:r>
              <a:rPr lang="es-ES" sz="1400" dirty="0"/>
              <a:t>Experiencia de los responsables</a:t>
            </a:r>
          </a:p>
          <a:p>
            <a:pPr lvl="2"/>
            <a:r>
              <a:rPr lang="es-ES" sz="1400" dirty="0" smtClean="0"/>
              <a:t>Supervisión/independencia adecuadas</a:t>
            </a:r>
          </a:p>
          <a:p>
            <a:pPr lvl="1"/>
            <a:r>
              <a:rPr lang="es-ES" sz="1400" dirty="0"/>
              <a:t>Revisión del programa de certificación </a:t>
            </a:r>
            <a:r>
              <a:rPr lang="es-ES" sz="1400" dirty="0" smtClean="0"/>
              <a:t>en relación al cumplimiento </a:t>
            </a:r>
            <a:r>
              <a:rPr lang="es-ES" sz="1400" dirty="0"/>
              <a:t>de la política </a:t>
            </a:r>
            <a:r>
              <a:rPr lang="es-ES" sz="1400" dirty="0" smtClean="0"/>
              <a:t>y las guías de </a:t>
            </a:r>
            <a:r>
              <a:rPr lang="es-ES" sz="1400" dirty="0"/>
              <a:t>reaseguro </a:t>
            </a:r>
            <a:endParaRPr lang="es-ES" sz="1400" dirty="0" smtClean="0"/>
          </a:p>
          <a:p>
            <a:pPr lvl="1"/>
            <a:r>
              <a:rPr lang="es-ES" sz="1400" dirty="0" smtClean="0"/>
              <a:t>Opiniones y conclusiones de la auditoría interna sobre </a:t>
            </a:r>
            <a:r>
              <a:rPr lang="es-ES" sz="1400" dirty="0"/>
              <a:t>el programa de reaseguro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42862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z="2400" dirty="0" smtClean="0"/>
              <a:t>Posibles respuestas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340768"/>
            <a:ext cx="6477000" cy="4824536"/>
          </a:xfrm>
        </p:spPr>
        <p:txBody>
          <a:bodyPr/>
          <a:lstStyle/>
          <a:p>
            <a:pPr marL="57150" indent="0">
              <a:buNone/>
            </a:pPr>
            <a:endParaRPr lang="en-CA" sz="1800" b="0" dirty="0" smtClean="0"/>
          </a:p>
          <a:p>
            <a:r>
              <a:rPr lang="es-ES" sz="1800" b="0" dirty="0"/>
              <a:t>¿Cuál es el riesgo neto del programa de reaseguro? / ¿Cómo evaluaría Ud. la eficacia del </a:t>
            </a:r>
            <a:r>
              <a:rPr lang="es-ES" sz="1800" b="0" dirty="0" smtClean="0"/>
              <a:t>reaseguro</a:t>
            </a:r>
            <a:r>
              <a:rPr lang="en-CA" sz="1800" b="0" dirty="0" smtClean="0"/>
              <a:t>?</a:t>
            </a:r>
          </a:p>
          <a:p>
            <a:pPr lvl="1"/>
            <a:r>
              <a:rPr lang="es-ES" sz="1400" dirty="0" smtClean="0"/>
              <a:t>Es bueno que </a:t>
            </a:r>
            <a:r>
              <a:rPr lang="es-ES" sz="1400" dirty="0"/>
              <a:t>se </a:t>
            </a:r>
            <a:r>
              <a:rPr lang="es-ES" sz="1400" dirty="0" smtClean="0"/>
              <a:t>evaluara </a:t>
            </a:r>
            <a:r>
              <a:rPr lang="es-ES" sz="1400" dirty="0"/>
              <a:t>la necesidad </a:t>
            </a:r>
            <a:r>
              <a:rPr lang="es-ES" sz="1400" dirty="0" smtClean="0"/>
              <a:t>de reaseguro </a:t>
            </a:r>
            <a:r>
              <a:rPr lang="es-ES" sz="1400" dirty="0"/>
              <a:t>- no tienen </a:t>
            </a:r>
            <a:r>
              <a:rPr lang="es-ES" sz="1400" dirty="0" err="1" smtClean="0"/>
              <a:t>expertise</a:t>
            </a:r>
            <a:r>
              <a:rPr lang="es-ES" sz="1400" dirty="0" smtClean="0"/>
              <a:t> </a:t>
            </a:r>
            <a:r>
              <a:rPr lang="es-ES" sz="1400" dirty="0"/>
              <a:t>en </a:t>
            </a:r>
            <a:r>
              <a:rPr lang="es-ES" sz="1400" dirty="0" smtClean="0"/>
              <a:t>seguros por discapacidad</a:t>
            </a:r>
            <a:endParaRPr lang="es-ES" sz="1400" dirty="0" smtClean="0"/>
          </a:p>
          <a:p>
            <a:pPr lvl="1"/>
            <a:r>
              <a:rPr lang="es-ES" sz="1400" dirty="0" smtClean="0"/>
              <a:t>Al parecer no efectuaron el </a:t>
            </a:r>
            <a:r>
              <a:rPr lang="es-ES" sz="1400" dirty="0" err="1" smtClean="0"/>
              <a:t>due</a:t>
            </a:r>
            <a:r>
              <a:rPr lang="es-ES" sz="1400" dirty="0" smtClean="0"/>
              <a:t> </a:t>
            </a:r>
            <a:r>
              <a:rPr lang="es-ES" sz="1400" dirty="0" err="1" smtClean="0"/>
              <a:t>diligence</a:t>
            </a:r>
            <a:r>
              <a:rPr lang="es-ES" sz="1400" dirty="0" smtClean="0"/>
              <a:t> al </a:t>
            </a:r>
            <a:r>
              <a:rPr lang="es-ES" sz="1400" dirty="0"/>
              <a:t>seleccionar </a:t>
            </a:r>
            <a:r>
              <a:rPr lang="es-ES" sz="1400" dirty="0" smtClean="0"/>
              <a:t>la segunda reaseguradora</a:t>
            </a:r>
          </a:p>
          <a:p>
            <a:pPr lvl="1"/>
            <a:r>
              <a:rPr lang="es-ES" sz="1400" dirty="0" smtClean="0"/>
              <a:t>La </a:t>
            </a:r>
            <a:r>
              <a:rPr lang="es-ES" sz="1400" dirty="0"/>
              <a:t>falta de independencia </a:t>
            </a:r>
            <a:r>
              <a:rPr lang="es-ES" sz="1400" dirty="0" smtClean="0"/>
              <a:t>del Director de Riesgo ya </a:t>
            </a:r>
            <a:r>
              <a:rPr lang="es-ES" sz="1400" dirty="0"/>
              <a:t>que tomó la decisión de elegir </a:t>
            </a:r>
            <a:r>
              <a:rPr lang="es-ES" sz="1400" dirty="0" smtClean="0"/>
              <a:t>la reaseguradora </a:t>
            </a:r>
            <a:r>
              <a:rPr lang="es-ES" sz="1400" dirty="0"/>
              <a:t>sin </a:t>
            </a:r>
            <a:r>
              <a:rPr lang="es-ES" sz="1400" dirty="0" smtClean="0"/>
              <a:t>hacer </a:t>
            </a:r>
            <a:r>
              <a:rPr lang="es-ES" sz="1400" dirty="0" err="1" smtClean="0"/>
              <a:t>due</a:t>
            </a:r>
            <a:r>
              <a:rPr lang="es-ES" sz="1400" dirty="0" smtClean="0"/>
              <a:t> </a:t>
            </a:r>
            <a:r>
              <a:rPr lang="es-ES" sz="1400" dirty="0" err="1" smtClean="0"/>
              <a:t>diligence</a:t>
            </a:r>
            <a:endParaRPr lang="es-ES" sz="1400" dirty="0" smtClean="0"/>
          </a:p>
          <a:p>
            <a:pPr lvl="1"/>
            <a:r>
              <a:rPr lang="es-ES" sz="1400" dirty="0" smtClean="0"/>
              <a:t>Gobernanza deficiente del Directorio, </a:t>
            </a:r>
            <a:r>
              <a:rPr lang="es-ES" sz="1400" dirty="0"/>
              <a:t>ya que </a:t>
            </a:r>
            <a:r>
              <a:rPr lang="es-ES" sz="1400" dirty="0" smtClean="0"/>
              <a:t>estuvieron de acuerdo con la elección de la reaseguradora </a:t>
            </a:r>
            <a:r>
              <a:rPr lang="es-ES" sz="1400" dirty="0"/>
              <a:t>sin una revisión adecuada</a:t>
            </a:r>
            <a:endParaRPr lang="en-CA" sz="1400" dirty="0"/>
          </a:p>
          <a:p>
            <a:pPr marL="457200" lvl="1" indent="0">
              <a:buNone/>
            </a:pPr>
            <a:endParaRPr lang="en-CA" sz="1400" b="0" dirty="0" smtClean="0"/>
          </a:p>
          <a:p>
            <a:r>
              <a:rPr lang="es-ES" sz="1800" b="0" dirty="0"/>
              <a:t>¿Qué recomendaciones, si corresponde, le daría a la </a:t>
            </a:r>
            <a:r>
              <a:rPr lang="es-ES" sz="1800" b="0" dirty="0" smtClean="0"/>
              <a:t>compañía</a:t>
            </a:r>
            <a:r>
              <a:rPr lang="en-CA" sz="1800" b="0" dirty="0" smtClean="0"/>
              <a:t>?</a:t>
            </a:r>
          </a:p>
          <a:p>
            <a:pPr lvl="1"/>
            <a:r>
              <a:rPr lang="es-ES" sz="1400" dirty="0" smtClean="0"/>
              <a:t>Revisar </a:t>
            </a:r>
            <a:r>
              <a:rPr lang="es-ES" sz="1400" dirty="0" smtClean="0"/>
              <a:t>pólizas y </a:t>
            </a:r>
            <a:r>
              <a:rPr lang="es-ES" sz="1400" dirty="0"/>
              <a:t>procedimientos de </a:t>
            </a:r>
            <a:r>
              <a:rPr lang="es-ES" sz="1400" dirty="0" smtClean="0"/>
              <a:t>reaseguro, </a:t>
            </a:r>
            <a:r>
              <a:rPr lang="es-ES" sz="1400" dirty="0"/>
              <a:t>específicamente el proceso de </a:t>
            </a:r>
            <a:r>
              <a:rPr lang="es-ES" sz="1400" dirty="0" err="1"/>
              <a:t>due</a:t>
            </a:r>
            <a:r>
              <a:rPr lang="es-ES" sz="1400" dirty="0"/>
              <a:t> </a:t>
            </a:r>
            <a:r>
              <a:rPr lang="es-ES" sz="1400" dirty="0" err="1"/>
              <a:t>diligence</a:t>
            </a:r>
            <a:r>
              <a:rPr lang="es-ES" sz="1400" dirty="0"/>
              <a:t> para la selección de </a:t>
            </a:r>
            <a:r>
              <a:rPr lang="es-ES" sz="1400" dirty="0" smtClean="0"/>
              <a:t>las reaseguradoras</a:t>
            </a:r>
            <a:endParaRPr lang="es-ES" sz="1400" dirty="0"/>
          </a:p>
          <a:p>
            <a:pPr lvl="1"/>
            <a:r>
              <a:rPr lang="es-ES" sz="1400" dirty="0" smtClean="0"/>
              <a:t>Asegurar que el Directorio reciba materiales apropiados </a:t>
            </a:r>
            <a:r>
              <a:rPr lang="es-ES" sz="1400" dirty="0"/>
              <a:t>para tomar decisiones </a:t>
            </a:r>
            <a:r>
              <a:rPr lang="es-ES" sz="1400" dirty="0" smtClean="0"/>
              <a:t>informadas</a:t>
            </a:r>
          </a:p>
          <a:p>
            <a:pPr lvl="1"/>
            <a:r>
              <a:rPr lang="es-ES" sz="1400" dirty="0" smtClean="0"/>
              <a:t>Revisar el mandato del Director de Riesgo </a:t>
            </a:r>
            <a:r>
              <a:rPr lang="es-ES" sz="1400" dirty="0"/>
              <a:t>para garantizar la independencia</a:t>
            </a:r>
            <a:endParaRPr lang="en-CA" sz="1400" b="0" dirty="0" smtClean="0"/>
          </a:p>
          <a:p>
            <a:pPr marL="0" indent="0">
              <a:buNone/>
            </a:pPr>
            <a:endParaRPr lang="en-CA" sz="1800" b="0" dirty="0"/>
          </a:p>
        </p:txBody>
      </p:sp>
    </p:spTree>
    <p:extLst>
      <p:ext uri="{BB962C8B-B14F-4D97-AF65-F5344CB8AC3E}">
        <p14:creationId xmlns:p14="http://schemas.microsoft.com/office/powerpoint/2010/main" val="297376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502</Words>
  <Application>Microsoft Office PowerPoint</Application>
  <PresentationFormat>Presentación en pantalla (4:3)</PresentationFormat>
  <Paragraphs>44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Blank</vt:lpstr>
      <vt:lpstr>2_Blank</vt:lpstr>
      <vt:lpstr>Reaseguro y Otras Formas de Transferencia de Riesgos Supervisión Basada en Riesgos de los Reaseguradores y Cobertura de Reaseguro de los Aseguradores – Caso de Estudio – Posibles Respuestas</vt:lpstr>
      <vt:lpstr>Posibles respuestas</vt:lpstr>
      <vt:lpstr>Posibles respuestas</vt:lpstr>
      <vt:lpstr>Posibles respuestas</vt:lpstr>
    </vt:vector>
  </TitlesOfParts>
  <Company>Allegro168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</dc:creator>
  <cp:lastModifiedBy>Salashina Olga</cp:lastModifiedBy>
  <cp:revision>256</cp:revision>
  <cp:lastPrinted>2015-05-05T14:36:58Z</cp:lastPrinted>
  <dcterms:created xsi:type="dcterms:W3CDTF">2005-02-10T19:53:03Z</dcterms:created>
  <dcterms:modified xsi:type="dcterms:W3CDTF">2015-05-20T21:51:32Z</dcterms:modified>
</cp:coreProperties>
</file>