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818" r:id="rId2"/>
    <p:sldMasterId id="2147483860" r:id="rId3"/>
    <p:sldMasterId id="2147483886" r:id="rId4"/>
  </p:sldMasterIdLst>
  <p:notesMasterIdLst>
    <p:notesMasterId r:id="rId11"/>
  </p:notesMasterIdLst>
  <p:handoutMasterIdLst>
    <p:handoutMasterId r:id="rId12"/>
  </p:handoutMasterIdLst>
  <p:sldIdLst>
    <p:sldId id="325" r:id="rId5"/>
    <p:sldId id="362" r:id="rId6"/>
    <p:sldId id="340" r:id="rId7"/>
    <p:sldId id="363" r:id="rId8"/>
    <p:sldId id="345" r:id="rId9"/>
    <p:sldId id="344" r:id="rId10"/>
  </p:sldIdLst>
  <p:sldSz cx="9144000" cy="6858000" type="screen4x3"/>
  <p:notesSz cx="7010400" cy="9296400"/>
  <p:defaultTextStyle>
    <a:defPPr>
      <a:defRPr lang="en-US"/>
    </a:defPPr>
    <a:lvl1pPr algn="ctr" rtl="0" eaLnBrk="0" fontAlgn="base" hangingPunct="0">
      <a:spcBef>
        <a:spcPct val="0"/>
      </a:spcBef>
      <a:spcAft>
        <a:spcPct val="0"/>
      </a:spcAft>
      <a:defRPr sz="2400" kern="1200">
        <a:solidFill>
          <a:schemeClr val="tx1"/>
        </a:solidFill>
        <a:latin typeface="Times" charset="0"/>
        <a:ea typeface="+mn-ea"/>
        <a:cs typeface="+mn-cs"/>
      </a:defRPr>
    </a:lvl1pPr>
    <a:lvl2pPr marL="457200" algn="ctr" rtl="0" eaLnBrk="0" fontAlgn="base" hangingPunct="0">
      <a:spcBef>
        <a:spcPct val="0"/>
      </a:spcBef>
      <a:spcAft>
        <a:spcPct val="0"/>
      </a:spcAft>
      <a:defRPr sz="2400" kern="1200">
        <a:solidFill>
          <a:schemeClr val="tx1"/>
        </a:solidFill>
        <a:latin typeface="Times" charset="0"/>
        <a:ea typeface="+mn-ea"/>
        <a:cs typeface="+mn-cs"/>
      </a:defRPr>
    </a:lvl2pPr>
    <a:lvl3pPr marL="914400" algn="ctr" rtl="0" eaLnBrk="0" fontAlgn="base" hangingPunct="0">
      <a:spcBef>
        <a:spcPct val="0"/>
      </a:spcBef>
      <a:spcAft>
        <a:spcPct val="0"/>
      </a:spcAft>
      <a:defRPr sz="2400" kern="1200">
        <a:solidFill>
          <a:schemeClr val="tx1"/>
        </a:solidFill>
        <a:latin typeface="Times" charset="0"/>
        <a:ea typeface="+mn-ea"/>
        <a:cs typeface="+mn-cs"/>
      </a:defRPr>
    </a:lvl3pPr>
    <a:lvl4pPr marL="1371600" algn="ctr" rtl="0" eaLnBrk="0" fontAlgn="base" hangingPunct="0">
      <a:spcBef>
        <a:spcPct val="0"/>
      </a:spcBef>
      <a:spcAft>
        <a:spcPct val="0"/>
      </a:spcAft>
      <a:defRPr sz="2400" kern="1200">
        <a:solidFill>
          <a:schemeClr val="tx1"/>
        </a:solidFill>
        <a:latin typeface="Times" charset="0"/>
        <a:ea typeface="+mn-ea"/>
        <a:cs typeface="+mn-cs"/>
      </a:defRPr>
    </a:lvl4pPr>
    <a:lvl5pPr marL="1828800" algn="ct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autoAdjust="0"/>
    <p:restoredTop sz="79218" autoAdjust="0"/>
  </p:normalViewPr>
  <p:slideViewPr>
    <p:cSldViewPr>
      <p:cViewPr>
        <p:scale>
          <a:sx n="90" d="100"/>
          <a:sy n="90" d="100"/>
        </p:scale>
        <p:origin x="-1608"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114"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l" defTabSz="923925">
              <a:defRPr sz="1200"/>
            </a:lvl1pPr>
          </a:lstStyle>
          <a:p>
            <a:pPr>
              <a:defRPr/>
            </a:pPr>
            <a:endParaRPr lang="en-CA" dirty="0"/>
          </a:p>
        </p:txBody>
      </p:sp>
      <p:sp>
        <p:nvSpPr>
          <p:cNvPr id="45059" name="Rectangle 3"/>
          <p:cNvSpPr>
            <a:spLocks noGrp="1" noChangeArrowheads="1"/>
          </p:cNvSpPr>
          <p:nvPr>
            <p:ph type="dt" sz="quarter" idx="1"/>
          </p:nvPr>
        </p:nvSpPr>
        <p:spPr bwMode="auto">
          <a:xfrm>
            <a:off x="3970134" y="0"/>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CA" dirty="0"/>
          </a:p>
        </p:txBody>
      </p:sp>
      <p:sp>
        <p:nvSpPr>
          <p:cNvPr id="45060" name="Rectangle 4"/>
          <p:cNvSpPr>
            <a:spLocks noGrp="1" noChangeArrowheads="1"/>
          </p:cNvSpPr>
          <p:nvPr>
            <p:ph type="ftr" sz="quarter" idx="2"/>
          </p:nvPr>
        </p:nvSpPr>
        <p:spPr bwMode="auto">
          <a:xfrm>
            <a:off x="0" y="8829675"/>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l" defTabSz="923925">
              <a:defRPr sz="1200"/>
            </a:lvl1pPr>
          </a:lstStyle>
          <a:p>
            <a:pPr>
              <a:defRPr/>
            </a:pPr>
            <a:endParaRPr lang="en-CA" dirty="0"/>
          </a:p>
        </p:txBody>
      </p:sp>
      <p:sp>
        <p:nvSpPr>
          <p:cNvPr id="45061" name="Rectangle 5"/>
          <p:cNvSpPr>
            <a:spLocks noGrp="1" noChangeArrowheads="1"/>
          </p:cNvSpPr>
          <p:nvPr>
            <p:ph type="sldNum" sz="quarter" idx="3"/>
          </p:nvPr>
        </p:nvSpPr>
        <p:spPr bwMode="auto">
          <a:xfrm>
            <a:off x="3970134" y="8829675"/>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5DFB9034-6326-4B0D-BB8B-C9D512606AEB}" type="slidenum">
              <a:rPr lang="en-CA"/>
              <a:pPr>
                <a:defRPr/>
              </a:pPr>
              <a:t>‹#›</a:t>
            </a:fld>
            <a:endParaRPr lang="en-CA" dirty="0"/>
          </a:p>
        </p:txBody>
      </p:sp>
    </p:spTree>
    <p:extLst>
      <p:ext uri="{BB962C8B-B14F-4D97-AF65-F5344CB8AC3E}">
        <p14:creationId xmlns:p14="http://schemas.microsoft.com/office/powerpoint/2010/main" val="2149600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l" defTabSz="923925">
              <a:defRPr sz="1200"/>
            </a:lvl1pPr>
          </a:lstStyle>
          <a:p>
            <a:pPr>
              <a:defRPr/>
            </a:pPr>
            <a:endParaRPr lang="en-US" dirty="0"/>
          </a:p>
        </p:txBody>
      </p:sp>
      <p:sp>
        <p:nvSpPr>
          <p:cNvPr id="4099" name="Rectangle 3"/>
          <p:cNvSpPr>
            <a:spLocks noGrp="1" noChangeArrowheads="1"/>
          </p:cNvSpPr>
          <p:nvPr>
            <p:ph type="dt" idx="1"/>
          </p:nvPr>
        </p:nvSpPr>
        <p:spPr bwMode="auto">
          <a:xfrm>
            <a:off x="3973369" y="0"/>
            <a:ext cx="303703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4721" y="4416426"/>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4"/>
            <a:ext cx="3038649"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l" defTabSz="923925">
              <a:defRPr sz="1200"/>
            </a:lvl1pPr>
          </a:lstStyle>
          <a:p>
            <a:pPr>
              <a:defRPr/>
            </a:pPr>
            <a:endParaRPr lang="en-US" dirty="0"/>
          </a:p>
        </p:txBody>
      </p:sp>
      <p:sp>
        <p:nvSpPr>
          <p:cNvPr id="4103" name="Rectangle 7"/>
          <p:cNvSpPr>
            <a:spLocks noGrp="1" noChangeArrowheads="1"/>
          </p:cNvSpPr>
          <p:nvPr>
            <p:ph type="sldNum" sz="quarter" idx="5"/>
          </p:nvPr>
        </p:nvSpPr>
        <p:spPr bwMode="auto">
          <a:xfrm>
            <a:off x="3973369" y="8831264"/>
            <a:ext cx="303703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72BE4FEC-86C4-4D6F-B3E0-C5C1F1D3629D}" type="slidenum">
              <a:rPr lang="en-US"/>
              <a:pPr>
                <a:defRPr/>
              </a:pPr>
              <a:t>‹#›</a:t>
            </a:fld>
            <a:endParaRPr lang="en-US" dirty="0"/>
          </a:p>
        </p:txBody>
      </p:sp>
    </p:spTree>
    <p:extLst>
      <p:ext uri="{BB962C8B-B14F-4D97-AF65-F5344CB8AC3E}">
        <p14:creationId xmlns:p14="http://schemas.microsoft.com/office/powerpoint/2010/main" val="45378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31863">
              <a:defRPr sz="2400">
                <a:solidFill>
                  <a:schemeClr val="tx1"/>
                </a:solidFill>
                <a:latin typeface="Times" charset="0"/>
              </a:defRPr>
            </a:lvl1pPr>
            <a:lvl2pPr marL="742950" indent="-285750" defTabSz="931863">
              <a:defRPr sz="2400">
                <a:solidFill>
                  <a:schemeClr val="tx1"/>
                </a:solidFill>
                <a:latin typeface="Times" charset="0"/>
              </a:defRPr>
            </a:lvl2pPr>
            <a:lvl3pPr marL="1143000" indent="-228600" defTabSz="931863">
              <a:defRPr sz="2400">
                <a:solidFill>
                  <a:schemeClr val="tx1"/>
                </a:solidFill>
                <a:latin typeface="Times" charset="0"/>
              </a:defRPr>
            </a:lvl3pPr>
            <a:lvl4pPr marL="1600200" indent="-228600" defTabSz="931863">
              <a:defRPr sz="2400">
                <a:solidFill>
                  <a:schemeClr val="tx1"/>
                </a:solidFill>
                <a:latin typeface="Times" charset="0"/>
              </a:defRPr>
            </a:lvl4pPr>
            <a:lvl5pPr marL="2057400" indent="-228600" defTabSz="931863">
              <a:defRPr sz="2400">
                <a:solidFill>
                  <a:schemeClr val="tx1"/>
                </a:solidFill>
                <a:latin typeface="Times" charset="0"/>
              </a:defRPr>
            </a:lvl5pPr>
            <a:lvl6pPr marL="2514600" indent="-228600" defTabSz="931863" eaLnBrk="0" fontAlgn="base" hangingPunct="0">
              <a:spcBef>
                <a:spcPct val="0"/>
              </a:spcBef>
              <a:spcAft>
                <a:spcPct val="0"/>
              </a:spcAft>
              <a:defRPr sz="2400">
                <a:solidFill>
                  <a:schemeClr val="tx1"/>
                </a:solidFill>
                <a:latin typeface="Times" charset="0"/>
              </a:defRPr>
            </a:lvl6pPr>
            <a:lvl7pPr marL="2971800" indent="-228600" defTabSz="931863" eaLnBrk="0" fontAlgn="base" hangingPunct="0">
              <a:spcBef>
                <a:spcPct val="0"/>
              </a:spcBef>
              <a:spcAft>
                <a:spcPct val="0"/>
              </a:spcAft>
              <a:defRPr sz="2400">
                <a:solidFill>
                  <a:schemeClr val="tx1"/>
                </a:solidFill>
                <a:latin typeface="Times" charset="0"/>
              </a:defRPr>
            </a:lvl7pPr>
            <a:lvl8pPr marL="3429000" indent="-228600" defTabSz="931863" eaLnBrk="0" fontAlgn="base" hangingPunct="0">
              <a:spcBef>
                <a:spcPct val="0"/>
              </a:spcBef>
              <a:spcAft>
                <a:spcPct val="0"/>
              </a:spcAft>
              <a:defRPr sz="2400">
                <a:solidFill>
                  <a:schemeClr val="tx1"/>
                </a:solidFill>
                <a:latin typeface="Times" charset="0"/>
              </a:defRPr>
            </a:lvl8pPr>
            <a:lvl9pPr marL="3886200" indent="-228600" defTabSz="931863" eaLnBrk="0" fontAlgn="base" hangingPunct="0">
              <a:spcBef>
                <a:spcPct val="0"/>
              </a:spcBef>
              <a:spcAft>
                <a:spcPct val="0"/>
              </a:spcAft>
              <a:defRPr sz="2400">
                <a:solidFill>
                  <a:schemeClr val="tx1"/>
                </a:solidFill>
                <a:latin typeface="Times" charset="0"/>
              </a:defRPr>
            </a:lvl9pPr>
          </a:lstStyle>
          <a:p>
            <a:fld id="{BE22BD6B-7B76-4631-B5F4-C4769541592D}" type="slidenum">
              <a:rPr lang="en-US" sz="1200" smtClean="0"/>
              <a:pPr/>
              <a:t>0</a:t>
            </a:fld>
            <a:endParaRPr lang="en-US" sz="1200"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CA"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1863">
              <a:defRPr sz="2400">
                <a:solidFill>
                  <a:schemeClr val="tx1"/>
                </a:solidFill>
                <a:latin typeface="Times" charset="0"/>
              </a:defRPr>
            </a:lvl1pPr>
            <a:lvl2pPr marL="742950" indent="-285750" defTabSz="931863">
              <a:defRPr sz="2400">
                <a:solidFill>
                  <a:schemeClr val="tx1"/>
                </a:solidFill>
                <a:latin typeface="Times" charset="0"/>
              </a:defRPr>
            </a:lvl2pPr>
            <a:lvl3pPr marL="1143000" indent="-228600" defTabSz="931863">
              <a:defRPr sz="2400">
                <a:solidFill>
                  <a:schemeClr val="tx1"/>
                </a:solidFill>
                <a:latin typeface="Times" charset="0"/>
              </a:defRPr>
            </a:lvl3pPr>
            <a:lvl4pPr marL="1600200" indent="-228600" defTabSz="931863">
              <a:defRPr sz="2400">
                <a:solidFill>
                  <a:schemeClr val="tx1"/>
                </a:solidFill>
                <a:latin typeface="Times" charset="0"/>
              </a:defRPr>
            </a:lvl4pPr>
            <a:lvl5pPr marL="2057400" indent="-228600" defTabSz="931863">
              <a:defRPr sz="2400">
                <a:solidFill>
                  <a:schemeClr val="tx1"/>
                </a:solidFill>
                <a:latin typeface="Times" charset="0"/>
              </a:defRPr>
            </a:lvl5pPr>
            <a:lvl6pPr marL="2514600" indent="-228600" defTabSz="931863" eaLnBrk="0" fontAlgn="base" hangingPunct="0">
              <a:spcBef>
                <a:spcPct val="0"/>
              </a:spcBef>
              <a:spcAft>
                <a:spcPct val="0"/>
              </a:spcAft>
              <a:defRPr sz="2400">
                <a:solidFill>
                  <a:schemeClr val="tx1"/>
                </a:solidFill>
                <a:latin typeface="Times" charset="0"/>
              </a:defRPr>
            </a:lvl6pPr>
            <a:lvl7pPr marL="2971800" indent="-228600" defTabSz="931863" eaLnBrk="0" fontAlgn="base" hangingPunct="0">
              <a:spcBef>
                <a:spcPct val="0"/>
              </a:spcBef>
              <a:spcAft>
                <a:spcPct val="0"/>
              </a:spcAft>
              <a:defRPr sz="2400">
                <a:solidFill>
                  <a:schemeClr val="tx1"/>
                </a:solidFill>
                <a:latin typeface="Times" charset="0"/>
              </a:defRPr>
            </a:lvl7pPr>
            <a:lvl8pPr marL="3429000" indent="-228600" defTabSz="931863" eaLnBrk="0" fontAlgn="base" hangingPunct="0">
              <a:spcBef>
                <a:spcPct val="0"/>
              </a:spcBef>
              <a:spcAft>
                <a:spcPct val="0"/>
              </a:spcAft>
              <a:defRPr sz="2400">
                <a:solidFill>
                  <a:schemeClr val="tx1"/>
                </a:solidFill>
                <a:latin typeface="Times" charset="0"/>
              </a:defRPr>
            </a:lvl8pPr>
            <a:lvl9pPr marL="3886200" indent="-228600" defTabSz="931863" eaLnBrk="0" fontAlgn="base" hangingPunct="0">
              <a:spcBef>
                <a:spcPct val="0"/>
              </a:spcBef>
              <a:spcAft>
                <a:spcPct val="0"/>
              </a:spcAft>
              <a:defRPr sz="2400">
                <a:solidFill>
                  <a:schemeClr val="tx1"/>
                </a:solidFill>
                <a:latin typeface="Times" charset="0"/>
              </a:defRPr>
            </a:lvl9pPr>
          </a:lstStyle>
          <a:p>
            <a:fld id="{2350817E-25D6-4919-A1C6-FF2D31F810BE}" type="slidenum">
              <a:rPr lang="en-US" sz="1200">
                <a:solidFill>
                  <a:prstClr val="black"/>
                </a:solidFill>
                <a:latin typeface="Times New Roman" pitchFamily="18" charset="0"/>
              </a:rPr>
              <a:pPr/>
              <a:t>1</a:t>
            </a:fld>
            <a:endParaRPr lang="en-US" sz="1200" dirty="0">
              <a:solidFill>
                <a:prstClr val="black"/>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CA" sz="1400" dirty="0" smtClean="0">
              <a:latin typeface="Comic Sans MS" pitchFamily="6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1863">
              <a:defRPr sz="2400">
                <a:solidFill>
                  <a:schemeClr val="tx1"/>
                </a:solidFill>
                <a:latin typeface="Times" charset="0"/>
              </a:defRPr>
            </a:lvl1pPr>
            <a:lvl2pPr marL="742950" indent="-285750" defTabSz="931863">
              <a:defRPr sz="2400">
                <a:solidFill>
                  <a:schemeClr val="tx1"/>
                </a:solidFill>
                <a:latin typeface="Times" charset="0"/>
              </a:defRPr>
            </a:lvl2pPr>
            <a:lvl3pPr marL="1143000" indent="-228600" defTabSz="931863">
              <a:defRPr sz="2400">
                <a:solidFill>
                  <a:schemeClr val="tx1"/>
                </a:solidFill>
                <a:latin typeface="Times" charset="0"/>
              </a:defRPr>
            </a:lvl3pPr>
            <a:lvl4pPr marL="1600200" indent="-228600" defTabSz="931863">
              <a:defRPr sz="2400">
                <a:solidFill>
                  <a:schemeClr val="tx1"/>
                </a:solidFill>
                <a:latin typeface="Times" charset="0"/>
              </a:defRPr>
            </a:lvl4pPr>
            <a:lvl5pPr marL="2057400" indent="-228600" defTabSz="931863">
              <a:defRPr sz="2400">
                <a:solidFill>
                  <a:schemeClr val="tx1"/>
                </a:solidFill>
                <a:latin typeface="Times" charset="0"/>
              </a:defRPr>
            </a:lvl5pPr>
            <a:lvl6pPr marL="2514600" indent="-228600" defTabSz="931863" eaLnBrk="0" fontAlgn="base" hangingPunct="0">
              <a:spcBef>
                <a:spcPct val="0"/>
              </a:spcBef>
              <a:spcAft>
                <a:spcPct val="0"/>
              </a:spcAft>
              <a:defRPr sz="2400">
                <a:solidFill>
                  <a:schemeClr val="tx1"/>
                </a:solidFill>
                <a:latin typeface="Times" charset="0"/>
              </a:defRPr>
            </a:lvl6pPr>
            <a:lvl7pPr marL="2971800" indent="-228600" defTabSz="931863" eaLnBrk="0" fontAlgn="base" hangingPunct="0">
              <a:spcBef>
                <a:spcPct val="0"/>
              </a:spcBef>
              <a:spcAft>
                <a:spcPct val="0"/>
              </a:spcAft>
              <a:defRPr sz="2400">
                <a:solidFill>
                  <a:schemeClr val="tx1"/>
                </a:solidFill>
                <a:latin typeface="Times" charset="0"/>
              </a:defRPr>
            </a:lvl7pPr>
            <a:lvl8pPr marL="3429000" indent="-228600" defTabSz="931863" eaLnBrk="0" fontAlgn="base" hangingPunct="0">
              <a:spcBef>
                <a:spcPct val="0"/>
              </a:spcBef>
              <a:spcAft>
                <a:spcPct val="0"/>
              </a:spcAft>
              <a:defRPr sz="2400">
                <a:solidFill>
                  <a:schemeClr val="tx1"/>
                </a:solidFill>
                <a:latin typeface="Times" charset="0"/>
              </a:defRPr>
            </a:lvl8pPr>
            <a:lvl9pPr marL="3886200" indent="-228600" defTabSz="931863" eaLnBrk="0" fontAlgn="base" hangingPunct="0">
              <a:spcBef>
                <a:spcPct val="0"/>
              </a:spcBef>
              <a:spcAft>
                <a:spcPct val="0"/>
              </a:spcAft>
              <a:defRPr sz="2400">
                <a:solidFill>
                  <a:schemeClr val="tx1"/>
                </a:solidFill>
                <a:latin typeface="Times" charset="0"/>
              </a:defRPr>
            </a:lvl9pPr>
          </a:lstStyle>
          <a:p>
            <a:fld id="{2350817E-25D6-4919-A1C6-FF2D31F810BE}" type="slidenum">
              <a:rPr lang="en-US" sz="1200">
                <a:solidFill>
                  <a:prstClr val="black"/>
                </a:solidFill>
                <a:latin typeface="Times New Roman" pitchFamily="18" charset="0"/>
              </a:rPr>
              <a:pPr/>
              <a:t>2</a:t>
            </a:fld>
            <a:endParaRPr lang="en-US" sz="1200" dirty="0">
              <a:solidFill>
                <a:prstClr val="black"/>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CA" sz="1400" dirty="0" smtClean="0">
              <a:latin typeface="Comic Sans MS" pitchFamily="6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1863">
              <a:defRPr sz="2400">
                <a:solidFill>
                  <a:schemeClr val="tx1"/>
                </a:solidFill>
                <a:latin typeface="Times" charset="0"/>
              </a:defRPr>
            </a:lvl1pPr>
            <a:lvl2pPr marL="742950" indent="-285750" defTabSz="931863">
              <a:defRPr sz="2400">
                <a:solidFill>
                  <a:schemeClr val="tx1"/>
                </a:solidFill>
                <a:latin typeface="Times" charset="0"/>
              </a:defRPr>
            </a:lvl2pPr>
            <a:lvl3pPr marL="1143000" indent="-228600" defTabSz="931863">
              <a:defRPr sz="2400">
                <a:solidFill>
                  <a:schemeClr val="tx1"/>
                </a:solidFill>
                <a:latin typeface="Times" charset="0"/>
              </a:defRPr>
            </a:lvl3pPr>
            <a:lvl4pPr marL="1600200" indent="-228600" defTabSz="931863">
              <a:defRPr sz="2400">
                <a:solidFill>
                  <a:schemeClr val="tx1"/>
                </a:solidFill>
                <a:latin typeface="Times" charset="0"/>
              </a:defRPr>
            </a:lvl4pPr>
            <a:lvl5pPr marL="2057400" indent="-228600" defTabSz="931863">
              <a:defRPr sz="2400">
                <a:solidFill>
                  <a:schemeClr val="tx1"/>
                </a:solidFill>
                <a:latin typeface="Times" charset="0"/>
              </a:defRPr>
            </a:lvl5pPr>
            <a:lvl6pPr marL="2514600" indent="-228600" defTabSz="931863" eaLnBrk="0" fontAlgn="base" hangingPunct="0">
              <a:spcBef>
                <a:spcPct val="0"/>
              </a:spcBef>
              <a:spcAft>
                <a:spcPct val="0"/>
              </a:spcAft>
              <a:defRPr sz="2400">
                <a:solidFill>
                  <a:schemeClr val="tx1"/>
                </a:solidFill>
                <a:latin typeface="Times" charset="0"/>
              </a:defRPr>
            </a:lvl6pPr>
            <a:lvl7pPr marL="2971800" indent="-228600" defTabSz="931863" eaLnBrk="0" fontAlgn="base" hangingPunct="0">
              <a:spcBef>
                <a:spcPct val="0"/>
              </a:spcBef>
              <a:spcAft>
                <a:spcPct val="0"/>
              </a:spcAft>
              <a:defRPr sz="2400">
                <a:solidFill>
                  <a:schemeClr val="tx1"/>
                </a:solidFill>
                <a:latin typeface="Times" charset="0"/>
              </a:defRPr>
            </a:lvl7pPr>
            <a:lvl8pPr marL="3429000" indent="-228600" defTabSz="931863" eaLnBrk="0" fontAlgn="base" hangingPunct="0">
              <a:spcBef>
                <a:spcPct val="0"/>
              </a:spcBef>
              <a:spcAft>
                <a:spcPct val="0"/>
              </a:spcAft>
              <a:defRPr sz="2400">
                <a:solidFill>
                  <a:schemeClr val="tx1"/>
                </a:solidFill>
                <a:latin typeface="Times" charset="0"/>
              </a:defRPr>
            </a:lvl8pPr>
            <a:lvl9pPr marL="3886200" indent="-228600" defTabSz="931863" eaLnBrk="0" fontAlgn="base" hangingPunct="0">
              <a:spcBef>
                <a:spcPct val="0"/>
              </a:spcBef>
              <a:spcAft>
                <a:spcPct val="0"/>
              </a:spcAft>
              <a:defRPr sz="2400">
                <a:solidFill>
                  <a:schemeClr val="tx1"/>
                </a:solidFill>
                <a:latin typeface="Times" charset="0"/>
              </a:defRPr>
            </a:lvl9pPr>
          </a:lstStyle>
          <a:p>
            <a:fld id="{1D71374C-B1BF-4D16-813D-E58196FBD557}" type="slidenum">
              <a:rPr lang="en-US" sz="1200">
                <a:solidFill>
                  <a:prstClr val="black"/>
                </a:solidFill>
                <a:latin typeface="Times New Roman" pitchFamily="18" charset="0"/>
              </a:rPr>
              <a:pPr/>
              <a:t>5</a:t>
            </a:fld>
            <a:endParaRPr lang="en-US" sz="1200" dirty="0">
              <a:solidFill>
                <a:prstClr val="black"/>
              </a:solidFill>
              <a:latin typeface="Times New Roman" pitchFamily="18" charset="0"/>
            </a:endParaRPr>
          </a:p>
        </p:txBody>
      </p:sp>
      <p:sp>
        <p:nvSpPr>
          <p:cNvPr id="24579" name="Rectangle 2"/>
          <p:cNvSpPr>
            <a:spLocks noGrp="1" noRot="1" noChangeAspect="1" noChangeArrowheads="1" noTextEdit="1"/>
          </p:cNvSpPr>
          <p:nvPr>
            <p:ph type="sldImg"/>
          </p:nvPr>
        </p:nvSpPr>
        <p:spPr>
          <a:xfrm>
            <a:off x="1184275" y="701675"/>
            <a:ext cx="4641850" cy="3481388"/>
          </a:xfrm>
          <a:ln/>
        </p:spPr>
      </p:sp>
      <p:sp>
        <p:nvSpPr>
          <p:cNvPr id="24580" name="Rectangle 3"/>
          <p:cNvSpPr>
            <a:spLocks noGrp="1" noChangeArrowheads="1"/>
          </p:cNvSpPr>
          <p:nvPr>
            <p:ph type="body" idx="1"/>
          </p:nvPr>
        </p:nvSpPr>
        <p:spPr>
          <a:xfrm>
            <a:off x="323850" y="4416427"/>
            <a:ext cx="6519863" cy="4575175"/>
          </a:xfrm>
          <a:noFill/>
        </p:spPr>
        <p:txBody>
          <a:bodyPr/>
          <a:lstStyle/>
          <a:p>
            <a:pPr>
              <a:lnSpc>
                <a:spcPct val="40000"/>
              </a:lnSpc>
              <a:spcBef>
                <a:spcPct val="75000"/>
              </a:spcBef>
              <a:buFontTx/>
              <a:buNone/>
            </a:pPr>
            <a:endParaRPr lang="en-CA" dirty="0" smtClean="0">
              <a:latin typeface="Times" pitchFamily="18" charset="0"/>
              <a:cs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3200400" y="2057400"/>
            <a:ext cx="5410200" cy="1447800"/>
          </a:xfrm>
        </p:spPr>
        <p:txBody>
          <a:bodyPr/>
          <a:lstStyle>
            <a:lvl1pPr>
              <a:defRPr sz="2400">
                <a:solidFill>
                  <a:schemeClr val="bg1"/>
                </a:solidFill>
              </a:defRPr>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3200400" y="3733800"/>
            <a:ext cx="5410200" cy="1524000"/>
          </a:xfrm>
        </p:spPr>
        <p:txBody>
          <a:bodyPr/>
          <a:lstStyle>
            <a:lvl1pPr marL="0" indent="0">
              <a:buFontTx/>
              <a:buNone/>
              <a:defRPr sz="20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6951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08818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381000"/>
            <a:ext cx="1752600" cy="5715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981200" y="381000"/>
            <a:ext cx="5105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770166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
          <p:cNvSpPr>
            <a:spLocks noChangeShapeType="1"/>
          </p:cNvSpPr>
          <p:nvPr/>
        </p:nvSpPr>
        <p:spPr bwMode="auto">
          <a:xfrm>
            <a:off x="533400" y="762000"/>
            <a:ext cx="80772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CA" dirty="0" smtClean="0">
              <a:solidFill>
                <a:srgbClr val="000000"/>
              </a:solidFill>
            </a:endParaRPr>
          </a:p>
        </p:txBody>
      </p:sp>
      <p:sp>
        <p:nvSpPr>
          <p:cNvPr id="1118211" name="Rectangle 3"/>
          <p:cNvSpPr>
            <a:spLocks noGrp="1" noChangeArrowheads="1"/>
          </p:cNvSpPr>
          <p:nvPr>
            <p:ph type="ctrTitle"/>
          </p:nvPr>
        </p:nvSpPr>
        <p:spPr>
          <a:xfrm>
            <a:off x="3200400" y="2057400"/>
            <a:ext cx="5410200" cy="1447800"/>
          </a:xfrm>
        </p:spPr>
        <p:txBody>
          <a:bodyPr/>
          <a:lstStyle>
            <a:lvl1pPr>
              <a:defRPr sz="2400">
                <a:solidFill>
                  <a:schemeClr val="bg1"/>
                </a:solidFill>
              </a:defRPr>
            </a:lvl1pPr>
          </a:lstStyle>
          <a:p>
            <a:pPr lvl="0"/>
            <a:r>
              <a:rPr lang="en-CA" noProof="0" smtClean="0"/>
              <a:t>Click to edit Master title style</a:t>
            </a:r>
          </a:p>
        </p:txBody>
      </p:sp>
      <p:sp>
        <p:nvSpPr>
          <p:cNvPr id="1118212" name="Rectangle 4"/>
          <p:cNvSpPr>
            <a:spLocks noGrp="1" noChangeArrowheads="1"/>
          </p:cNvSpPr>
          <p:nvPr>
            <p:ph type="subTitle" idx="1"/>
          </p:nvPr>
        </p:nvSpPr>
        <p:spPr>
          <a:xfrm>
            <a:off x="3200400" y="3733800"/>
            <a:ext cx="5410200" cy="1524000"/>
          </a:xfrm>
        </p:spPr>
        <p:txBody>
          <a:bodyPr/>
          <a:lstStyle>
            <a:lvl1pPr marL="0" indent="0">
              <a:buFontTx/>
              <a:buNone/>
              <a:defRPr sz="2000">
                <a:solidFill>
                  <a:schemeClr val="bg1"/>
                </a:solidFill>
              </a:defRPr>
            </a:lvl1pPr>
          </a:lstStyle>
          <a:p>
            <a:pPr lvl="0"/>
            <a:r>
              <a:rPr lang="en-CA" noProof="0" smtClean="0"/>
              <a:t>Click to edit Master subtitle style</a:t>
            </a:r>
          </a:p>
        </p:txBody>
      </p:sp>
    </p:spTree>
    <p:extLst>
      <p:ext uri="{BB962C8B-B14F-4D97-AF65-F5344CB8AC3E}">
        <p14:creationId xmlns:p14="http://schemas.microsoft.com/office/powerpoint/2010/main" val="2077763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181817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34932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9812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2959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562261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030293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001157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320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170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821893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1251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957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381000"/>
            <a:ext cx="1752600" cy="5715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981200" y="381000"/>
            <a:ext cx="5105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151521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381000"/>
            <a:ext cx="7010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088481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7010400" cy="9906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1981200" y="1752600"/>
            <a:ext cx="6477000" cy="4343400"/>
          </a:xfrm>
        </p:spPr>
        <p:txBody>
          <a:bodyPr/>
          <a:lstStyle/>
          <a:p>
            <a:pPr lvl="0"/>
            <a:endParaRPr lang="en-CA" noProof="0" dirty="0" smtClean="0"/>
          </a:p>
        </p:txBody>
      </p:sp>
    </p:spTree>
    <p:extLst>
      <p:ext uri="{BB962C8B-B14F-4D97-AF65-F5344CB8AC3E}">
        <p14:creationId xmlns:p14="http://schemas.microsoft.com/office/powerpoint/2010/main" val="993445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
          <p:cNvSpPr>
            <a:spLocks noChangeShapeType="1"/>
          </p:cNvSpPr>
          <p:nvPr/>
        </p:nvSpPr>
        <p:spPr bwMode="auto">
          <a:xfrm>
            <a:off x="533400" y="762000"/>
            <a:ext cx="80772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CA" dirty="0" smtClean="0">
              <a:solidFill>
                <a:srgbClr val="000000"/>
              </a:solidFill>
            </a:endParaRPr>
          </a:p>
        </p:txBody>
      </p:sp>
      <p:sp>
        <p:nvSpPr>
          <p:cNvPr id="1118211" name="Rectangle 3"/>
          <p:cNvSpPr>
            <a:spLocks noGrp="1" noChangeArrowheads="1"/>
          </p:cNvSpPr>
          <p:nvPr>
            <p:ph type="ctrTitle"/>
          </p:nvPr>
        </p:nvSpPr>
        <p:spPr>
          <a:xfrm>
            <a:off x="3200400" y="2057400"/>
            <a:ext cx="5410200" cy="1447800"/>
          </a:xfrm>
        </p:spPr>
        <p:txBody>
          <a:bodyPr/>
          <a:lstStyle>
            <a:lvl1pPr>
              <a:defRPr sz="2400">
                <a:solidFill>
                  <a:schemeClr val="bg1"/>
                </a:solidFill>
              </a:defRPr>
            </a:lvl1pPr>
          </a:lstStyle>
          <a:p>
            <a:pPr lvl="0"/>
            <a:r>
              <a:rPr lang="en-CA" noProof="0" smtClean="0"/>
              <a:t>Click to edit Master title style</a:t>
            </a:r>
          </a:p>
        </p:txBody>
      </p:sp>
      <p:sp>
        <p:nvSpPr>
          <p:cNvPr id="1118212" name="Rectangle 4"/>
          <p:cNvSpPr>
            <a:spLocks noGrp="1" noChangeArrowheads="1"/>
          </p:cNvSpPr>
          <p:nvPr>
            <p:ph type="subTitle" idx="1"/>
          </p:nvPr>
        </p:nvSpPr>
        <p:spPr>
          <a:xfrm>
            <a:off x="3200400" y="3733800"/>
            <a:ext cx="5410200" cy="1524000"/>
          </a:xfrm>
        </p:spPr>
        <p:txBody>
          <a:bodyPr/>
          <a:lstStyle>
            <a:lvl1pPr marL="0" indent="0">
              <a:buFontTx/>
              <a:buNone/>
              <a:defRPr sz="2000">
                <a:solidFill>
                  <a:schemeClr val="bg1"/>
                </a:solidFill>
              </a:defRPr>
            </a:lvl1pPr>
          </a:lstStyle>
          <a:p>
            <a:pPr lvl="0"/>
            <a:r>
              <a:rPr lang="en-CA" noProof="0" smtClean="0"/>
              <a:t>Click to edit Master subtitle style</a:t>
            </a:r>
          </a:p>
        </p:txBody>
      </p:sp>
    </p:spTree>
    <p:extLst>
      <p:ext uri="{BB962C8B-B14F-4D97-AF65-F5344CB8AC3E}">
        <p14:creationId xmlns:p14="http://schemas.microsoft.com/office/powerpoint/2010/main" val="112892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472709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373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9812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2959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870743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96407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9081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5933833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2719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835838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18940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6458540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381000"/>
            <a:ext cx="1752600" cy="5715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981200" y="381000"/>
            <a:ext cx="5105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748626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381000"/>
            <a:ext cx="7010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4337865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7010400" cy="9906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1981200" y="1752600"/>
            <a:ext cx="6477000" cy="4343400"/>
          </a:xfrm>
        </p:spPr>
        <p:txBody>
          <a:bodyPr/>
          <a:lstStyle/>
          <a:p>
            <a:pPr lvl="0"/>
            <a:endParaRPr lang="en-CA" noProof="0" dirty="0" smtClean="0"/>
          </a:p>
        </p:txBody>
      </p:sp>
    </p:spTree>
    <p:extLst>
      <p:ext uri="{BB962C8B-B14F-4D97-AF65-F5344CB8AC3E}">
        <p14:creationId xmlns:p14="http://schemas.microsoft.com/office/powerpoint/2010/main" val="78607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lide_cover                                                    0000F3D2Production_2                   B8F45BA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7848600" y="3810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l">
              <a:spcBef>
                <a:spcPct val="50000"/>
              </a:spcBef>
              <a:defRPr/>
            </a:pPr>
            <a:endParaRPr lang="en-CA" sz="1200" dirty="0" smtClean="0">
              <a:solidFill>
                <a:srgbClr val="000000"/>
              </a:solidFill>
              <a:latin typeface="Arial" charset="0"/>
            </a:endParaRPr>
          </a:p>
        </p:txBody>
      </p:sp>
      <p:sp>
        <p:nvSpPr>
          <p:cNvPr id="6146" name="Rectangle 2"/>
          <p:cNvSpPr>
            <a:spLocks noGrp="1" noChangeArrowheads="1"/>
          </p:cNvSpPr>
          <p:nvPr>
            <p:ph type="ctrTitle"/>
          </p:nvPr>
        </p:nvSpPr>
        <p:spPr>
          <a:xfrm>
            <a:off x="3200400" y="2057400"/>
            <a:ext cx="5410200" cy="1447800"/>
          </a:xfrm>
        </p:spPr>
        <p:txBody>
          <a:bodyPr/>
          <a:lstStyle>
            <a:lvl1pPr>
              <a:defRPr sz="2400">
                <a:solidFill>
                  <a:schemeClr val="bg1"/>
                </a:solidFill>
              </a:defRPr>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3200400" y="3733800"/>
            <a:ext cx="5410200" cy="1524000"/>
          </a:xfrm>
        </p:spPr>
        <p:txBody>
          <a:bodyPr/>
          <a:lstStyle>
            <a:lvl1pPr marL="0" indent="0">
              <a:buFontTx/>
              <a:buNone/>
              <a:defRPr sz="20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20300033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84025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9812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2959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5759406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42121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9812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295900" y="1752600"/>
            <a:ext cx="3162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2708374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6634380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9914380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6931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91804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97034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6515241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381000"/>
            <a:ext cx="1752600" cy="5715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981200" y="381000"/>
            <a:ext cx="5105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165729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20643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85299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8703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308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e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981200" y="381000"/>
            <a:ext cx="7010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981200" y="1752600"/>
            <a:ext cx="6477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Box 1"/>
          <p:cNvSpPr txBox="1">
            <a:spLocks noChangeArrowheads="1"/>
          </p:cNvSpPr>
          <p:nvPr/>
        </p:nvSpPr>
        <p:spPr bwMode="auto">
          <a:xfrm>
            <a:off x="8101013" y="6227763"/>
            <a:ext cx="3714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algn="ctr" eaLnBrk="0" fontAlgn="base" hangingPunct="0">
              <a:spcBef>
                <a:spcPct val="0"/>
              </a:spcBef>
              <a:spcAft>
                <a:spcPct val="0"/>
              </a:spcAft>
              <a:defRPr sz="2400">
                <a:solidFill>
                  <a:schemeClr val="tx1"/>
                </a:solidFill>
                <a:latin typeface="Times" charset="0"/>
              </a:defRPr>
            </a:lvl6pPr>
            <a:lvl7pPr marL="2971800" indent="-228600" algn="ctr" eaLnBrk="0" fontAlgn="base" hangingPunct="0">
              <a:spcBef>
                <a:spcPct val="0"/>
              </a:spcBef>
              <a:spcAft>
                <a:spcPct val="0"/>
              </a:spcAft>
              <a:defRPr sz="2400">
                <a:solidFill>
                  <a:schemeClr val="tx1"/>
                </a:solidFill>
                <a:latin typeface="Times" charset="0"/>
              </a:defRPr>
            </a:lvl7pPr>
            <a:lvl8pPr marL="3429000" indent="-228600" algn="ctr" eaLnBrk="0" fontAlgn="base" hangingPunct="0">
              <a:spcBef>
                <a:spcPct val="0"/>
              </a:spcBef>
              <a:spcAft>
                <a:spcPct val="0"/>
              </a:spcAft>
              <a:defRPr sz="2400">
                <a:solidFill>
                  <a:schemeClr val="tx1"/>
                </a:solidFill>
                <a:latin typeface="Times" charset="0"/>
              </a:defRPr>
            </a:lvl8pPr>
            <a:lvl9pPr marL="3886200" indent="-228600" algn="ctr" eaLnBrk="0" fontAlgn="base" hangingPunct="0">
              <a:spcBef>
                <a:spcPct val="0"/>
              </a:spcBef>
              <a:spcAft>
                <a:spcPct val="0"/>
              </a:spcAft>
              <a:defRPr sz="2400">
                <a:solidFill>
                  <a:schemeClr val="tx1"/>
                </a:solidFill>
                <a:latin typeface="Times" charset="0"/>
              </a:defRPr>
            </a:lvl9pPr>
          </a:lstStyle>
          <a:p>
            <a:pPr>
              <a:defRPr/>
            </a:pPr>
            <a:fld id="{94A07E02-0567-49CF-BECB-22567560D462}" type="slidenum">
              <a:rPr lang="en-CA" sz="1200" smtClean="0">
                <a:latin typeface="Arial" charset="0"/>
              </a:rPr>
              <a:pPr>
                <a:defRPr/>
              </a:pPr>
              <a:t>‹#›</a:t>
            </a:fld>
            <a:endParaRPr lang="en-CA" sz="1200" dirty="0" smtClean="0">
              <a:latin typeface="Arial" charset="0"/>
            </a:endParaRPr>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Black" pitchFamily="34" charset="0"/>
        </a:defRPr>
      </a:lvl2pPr>
      <a:lvl3pPr algn="l" rtl="0" eaLnBrk="0" fontAlgn="base" hangingPunct="0">
        <a:spcBef>
          <a:spcPct val="0"/>
        </a:spcBef>
        <a:spcAft>
          <a:spcPct val="0"/>
        </a:spcAft>
        <a:defRPr sz="3200">
          <a:solidFill>
            <a:schemeClr val="tx2"/>
          </a:solidFill>
          <a:latin typeface="Arial Black" pitchFamily="34" charset="0"/>
        </a:defRPr>
      </a:lvl3pPr>
      <a:lvl4pPr algn="l" rtl="0" eaLnBrk="0" fontAlgn="base" hangingPunct="0">
        <a:spcBef>
          <a:spcPct val="0"/>
        </a:spcBef>
        <a:spcAft>
          <a:spcPct val="0"/>
        </a:spcAft>
        <a:defRPr sz="3200">
          <a:solidFill>
            <a:schemeClr val="tx2"/>
          </a:solidFill>
          <a:latin typeface="Arial Black" pitchFamily="34" charset="0"/>
        </a:defRPr>
      </a:lvl4pPr>
      <a:lvl5pPr algn="l" rtl="0" eaLnBrk="0" fontAlgn="base" hangingPunct="0">
        <a:spcBef>
          <a:spcPct val="0"/>
        </a:spcBef>
        <a:spcAft>
          <a:spcPct val="0"/>
        </a:spcAft>
        <a:defRPr sz="3200">
          <a:solidFill>
            <a:schemeClr val="tx2"/>
          </a:solidFill>
          <a:latin typeface="Arial Black" pitchFamily="34"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981200" y="381000"/>
            <a:ext cx="7010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8" name="Rectangle 4"/>
          <p:cNvSpPr>
            <a:spLocks noGrp="1" noChangeArrowheads="1"/>
          </p:cNvSpPr>
          <p:nvPr>
            <p:ph type="body" idx="1"/>
          </p:nvPr>
        </p:nvSpPr>
        <p:spPr bwMode="auto">
          <a:xfrm>
            <a:off x="1981200" y="1752600"/>
            <a:ext cx="6477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9" name="Text Box 12"/>
          <p:cNvSpPr txBox="1">
            <a:spLocks noChangeArrowheads="1"/>
          </p:cNvSpPr>
          <p:nvPr/>
        </p:nvSpPr>
        <p:spPr bwMode="auto">
          <a:xfrm>
            <a:off x="8686800" y="6430963"/>
            <a:ext cx="2746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spcBef>
                <a:spcPct val="50000"/>
              </a:spcBef>
              <a:defRPr/>
            </a:pPr>
            <a:fld id="{2FBAB57B-72A0-4148-B713-6F5005F16E5B}" type="slidenum">
              <a:rPr lang="en-CA" sz="1200" smtClean="0">
                <a:solidFill>
                  <a:srgbClr val="000000"/>
                </a:solidFill>
                <a:latin typeface="Comic Sans MS" pitchFamily="66" charset="0"/>
              </a:rPr>
              <a:pPr algn="r">
                <a:spcBef>
                  <a:spcPct val="50000"/>
                </a:spcBef>
                <a:defRPr/>
              </a:pPr>
              <a:t>‹#›</a:t>
            </a:fld>
            <a:endParaRPr lang="en-CA" sz="1200" dirty="0" smtClean="0">
              <a:solidFill>
                <a:srgbClr val="000000"/>
              </a:solidFill>
              <a:latin typeface="Comic Sans MS" pitchFamily="66" charset="0"/>
            </a:endParaRPr>
          </a:p>
        </p:txBody>
      </p:sp>
    </p:spTree>
    <p:extLst>
      <p:ext uri="{BB962C8B-B14F-4D97-AF65-F5344CB8AC3E}">
        <p14:creationId xmlns:p14="http://schemas.microsoft.com/office/powerpoint/2010/main" val="416821927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Black" pitchFamily="34" charset="0"/>
        </a:defRPr>
      </a:lvl2pPr>
      <a:lvl3pPr algn="l" rtl="0" eaLnBrk="0" fontAlgn="base" hangingPunct="0">
        <a:spcBef>
          <a:spcPct val="0"/>
        </a:spcBef>
        <a:spcAft>
          <a:spcPct val="0"/>
        </a:spcAft>
        <a:defRPr sz="3200">
          <a:solidFill>
            <a:schemeClr val="tx2"/>
          </a:solidFill>
          <a:latin typeface="Arial Black" pitchFamily="34" charset="0"/>
        </a:defRPr>
      </a:lvl3pPr>
      <a:lvl4pPr algn="l" rtl="0" eaLnBrk="0" fontAlgn="base" hangingPunct="0">
        <a:spcBef>
          <a:spcPct val="0"/>
        </a:spcBef>
        <a:spcAft>
          <a:spcPct val="0"/>
        </a:spcAft>
        <a:defRPr sz="3200">
          <a:solidFill>
            <a:schemeClr val="tx2"/>
          </a:solidFill>
          <a:latin typeface="Arial Black" pitchFamily="34" charset="0"/>
        </a:defRPr>
      </a:lvl4pPr>
      <a:lvl5pPr algn="l" rtl="0" eaLnBrk="0" fontAlgn="base" hangingPunct="0">
        <a:spcBef>
          <a:spcPct val="0"/>
        </a:spcBef>
        <a:spcAft>
          <a:spcPct val="0"/>
        </a:spcAft>
        <a:defRPr sz="3200">
          <a:solidFill>
            <a:schemeClr val="tx2"/>
          </a:solidFill>
          <a:latin typeface="Arial Black" pitchFamily="34"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981200" y="381000"/>
            <a:ext cx="7010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8" name="Rectangle 4"/>
          <p:cNvSpPr>
            <a:spLocks noGrp="1" noChangeArrowheads="1"/>
          </p:cNvSpPr>
          <p:nvPr>
            <p:ph type="body" idx="1"/>
          </p:nvPr>
        </p:nvSpPr>
        <p:spPr bwMode="auto">
          <a:xfrm>
            <a:off x="1981200" y="1752600"/>
            <a:ext cx="6477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9" name="Text Box 12"/>
          <p:cNvSpPr txBox="1">
            <a:spLocks noChangeArrowheads="1"/>
          </p:cNvSpPr>
          <p:nvPr/>
        </p:nvSpPr>
        <p:spPr bwMode="auto">
          <a:xfrm>
            <a:off x="8686800" y="6430963"/>
            <a:ext cx="2746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spcBef>
                <a:spcPct val="50000"/>
              </a:spcBef>
              <a:defRPr/>
            </a:pPr>
            <a:fld id="{2FBAB57B-72A0-4148-B713-6F5005F16E5B}" type="slidenum">
              <a:rPr lang="en-CA" sz="1200" smtClean="0">
                <a:solidFill>
                  <a:srgbClr val="000000"/>
                </a:solidFill>
                <a:latin typeface="Comic Sans MS" pitchFamily="66" charset="0"/>
              </a:rPr>
              <a:pPr algn="r">
                <a:spcBef>
                  <a:spcPct val="50000"/>
                </a:spcBef>
                <a:defRPr/>
              </a:pPr>
              <a:t>‹#›</a:t>
            </a:fld>
            <a:endParaRPr lang="en-CA" sz="1200" dirty="0" smtClean="0">
              <a:solidFill>
                <a:srgbClr val="000000"/>
              </a:solidFill>
              <a:latin typeface="Comic Sans MS" pitchFamily="66" charset="0"/>
            </a:endParaRPr>
          </a:p>
        </p:txBody>
      </p:sp>
    </p:spTree>
    <p:extLst>
      <p:ext uri="{BB962C8B-B14F-4D97-AF65-F5344CB8AC3E}">
        <p14:creationId xmlns:p14="http://schemas.microsoft.com/office/powerpoint/2010/main" val="287092800"/>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Black" pitchFamily="34" charset="0"/>
        </a:defRPr>
      </a:lvl2pPr>
      <a:lvl3pPr algn="l" rtl="0" eaLnBrk="0" fontAlgn="base" hangingPunct="0">
        <a:spcBef>
          <a:spcPct val="0"/>
        </a:spcBef>
        <a:spcAft>
          <a:spcPct val="0"/>
        </a:spcAft>
        <a:defRPr sz="3200">
          <a:solidFill>
            <a:schemeClr val="tx2"/>
          </a:solidFill>
          <a:latin typeface="Arial Black" pitchFamily="34" charset="0"/>
        </a:defRPr>
      </a:lvl3pPr>
      <a:lvl4pPr algn="l" rtl="0" eaLnBrk="0" fontAlgn="base" hangingPunct="0">
        <a:spcBef>
          <a:spcPct val="0"/>
        </a:spcBef>
        <a:spcAft>
          <a:spcPct val="0"/>
        </a:spcAft>
        <a:defRPr sz="3200">
          <a:solidFill>
            <a:schemeClr val="tx2"/>
          </a:solidFill>
          <a:latin typeface="Arial Black" pitchFamily="34" charset="0"/>
        </a:defRPr>
      </a:lvl4pPr>
      <a:lvl5pPr algn="l" rtl="0" eaLnBrk="0" fontAlgn="base" hangingPunct="0">
        <a:spcBef>
          <a:spcPct val="0"/>
        </a:spcBef>
        <a:spcAft>
          <a:spcPct val="0"/>
        </a:spcAft>
        <a:defRPr sz="3200">
          <a:solidFill>
            <a:schemeClr val="tx2"/>
          </a:solidFill>
          <a:latin typeface="Arial Black" pitchFamily="34"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slide_inside                                                   0000F3D2Production_2                   B8F45BA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981200" y="381000"/>
            <a:ext cx="7010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981200" y="1752600"/>
            <a:ext cx="6477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9"/>
          <p:cNvSpPr txBox="1">
            <a:spLocks noChangeArrowheads="1"/>
          </p:cNvSpPr>
          <p:nvPr/>
        </p:nvSpPr>
        <p:spPr bwMode="auto">
          <a:xfrm>
            <a:off x="8534400" y="6354763"/>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l">
              <a:spcBef>
                <a:spcPct val="50000"/>
              </a:spcBef>
              <a:defRPr/>
            </a:pPr>
            <a:fld id="{8D8C5E8D-D9DE-4FB6-8484-34C8236055F6}" type="slidenum">
              <a:rPr lang="en-CA" sz="2000" smtClean="0">
                <a:solidFill>
                  <a:srgbClr val="000000"/>
                </a:solidFill>
                <a:latin typeface="Arial" charset="0"/>
              </a:rPr>
              <a:pPr algn="l">
                <a:spcBef>
                  <a:spcPct val="50000"/>
                </a:spcBef>
                <a:defRPr/>
              </a:pPr>
              <a:t>‹#›</a:t>
            </a:fld>
            <a:endParaRPr lang="en-CA" sz="2000" dirty="0" smtClean="0">
              <a:solidFill>
                <a:srgbClr val="000000"/>
              </a:solidFill>
              <a:latin typeface="Arial" charset="0"/>
            </a:endParaRPr>
          </a:p>
        </p:txBody>
      </p:sp>
    </p:spTree>
    <p:extLst>
      <p:ext uri="{BB962C8B-B14F-4D97-AF65-F5344CB8AC3E}">
        <p14:creationId xmlns:p14="http://schemas.microsoft.com/office/powerpoint/2010/main" val="3963531666"/>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Black" pitchFamily="34" charset="0"/>
        </a:defRPr>
      </a:lvl2pPr>
      <a:lvl3pPr algn="l" rtl="0" eaLnBrk="0" fontAlgn="base" hangingPunct="0">
        <a:spcBef>
          <a:spcPct val="0"/>
        </a:spcBef>
        <a:spcAft>
          <a:spcPct val="0"/>
        </a:spcAft>
        <a:defRPr sz="3200">
          <a:solidFill>
            <a:schemeClr val="tx2"/>
          </a:solidFill>
          <a:latin typeface="Arial Black" pitchFamily="34" charset="0"/>
        </a:defRPr>
      </a:lvl3pPr>
      <a:lvl4pPr algn="l" rtl="0" eaLnBrk="0" fontAlgn="base" hangingPunct="0">
        <a:spcBef>
          <a:spcPct val="0"/>
        </a:spcBef>
        <a:spcAft>
          <a:spcPct val="0"/>
        </a:spcAft>
        <a:defRPr sz="3200">
          <a:solidFill>
            <a:schemeClr val="tx2"/>
          </a:solidFill>
          <a:latin typeface="Arial Black" pitchFamily="34" charset="0"/>
        </a:defRPr>
      </a:lvl4pPr>
      <a:lvl5pPr algn="l" rtl="0" eaLnBrk="0" fontAlgn="base" hangingPunct="0">
        <a:spcBef>
          <a:spcPct val="0"/>
        </a:spcBef>
        <a:spcAft>
          <a:spcPct val="0"/>
        </a:spcAft>
        <a:defRPr sz="3200">
          <a:solidFill>
            <a:schemeClr val="tx2"/>
          </a:solidFill>
          <a:latin typeface="Arial Black" pitchFamily="34"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483768" y="1700808"/>
            <a:ext cx="5910262" cy="2376487"/>
          </a:xfrm>
        </p:spPr>
        <p:txBody>
          <a:bodyPr/>
          <a:lstStyle/>
          <a:p>
            <a:pPr eaLnBrk="1" hangingPunct="1"/>
            <a:r>
              <a:rPr lang="en-CA" sz="3200" dirty="0"/>
              <a:t>Reinsurance and Other Forms of Risk </a:t>
            </a:r>
            <a:r>
              <a:rPr lang="en-CA" sz="3200" dirty="0" smtClean="0"/>
              <a:t>Transfer</a:t>
            </a:r>
            <a:br>
              <a:rPr lang="en-CA" sz="3200" dirty="0" smtClean="0"/>
            </a:br>
            <a:r>
              <a:rPr lang="en-CA" sz="3200" dirty="0" smtClean="0"/>
              <a:t/>
            </a:r>
            <a:br>
              <a:rPr lang="en-CA" sz="3200" dirty="0" smtClean="0"/>
            </a:br>
            <a:r>
              <a:rPr lang="en-CA" sz="2000" dirty="0" smtClean="0"/>
              <a:t>Risk Based Supervision of Reinsurers and Insurer’s Reinsurance Coverage - </a:t>
            </a:r>
            <a:br>
              <a:rPr lang="en-CA" sz="2000" dirty="0" smtClean="0"/>
            </a:br>
            <a:r>
              <a:rPr lang="en-CA" sz="2000" dirty="0" smtClean="0"/>
              <a:t>Case Study</a:t>
            </a:r>
            <a:endParaRPr lang="en-CA" sz="2000" dirty="0" smtClean="0">
              <a:latin typeface="Arial" charset="0"/>
            </a:endParaRPr>
          </a:p>
        </p:txBody>
      </p:sp>
      <p:sp>
        <p:nvSpPr>
          <p:cNvPr id="3075" name="Rectangle 3"/>
          <p:cNvSpPr>
            <a:spLocks noGrp="1" noChangeArrowheads="1"/>
          </p:cNvSpPr>
          <p:nvPr>
            <p:ph type="subTitle" idx="1"/>
          </p:nvPr>
        </p:nvSpPr>
        <p:spPr>
          <a:xfrm>
            <a:off x="2484438" y="4149080"/>
            <a:ext cx="5991225" cy="1584970"/>
          </a:xfrm>
        </p:spPr>
        <p:txBody>
          <a:bodyPr/>
          <a:lstStyle/>
          <a:p>
            <a:pPr eaLnBrk="1" hangingPunct="1">
              <a:spcBef>
                <a:spcPct val="0"/>
              </a:spcBef>
            </a:pPr>
            <a:r>
              <a:rPr lang="en-CA" sz="1800" b="0" dirty="0"/>
              <a:t>May 26-28, 2015</a:t>
            </a:r>
            <a:endParaRPr lang="en-CA" sz="1800" b="0" dirty="0" smtClean="0"/>
          </a:p>
          <a:p>
            <a:pPr eaLnBrk="1" hangingPunct="1">
              <a:spcBef>
                <a:spcPct val="0"/>
              </a:spcBef>
            </a:pPr>
            <a:endParaRPr lang="en-CA" sz="1800" b="0" dirty="0"/>
          </a:p>
          <a:p>
            <a:pPr eaLnBrk="1" hangingPunct="1">
              <a:spcBef>
                <a:spcPct val="0"/>
              </a:spcBef>
            </a:pPr>
            <a:r>
              <a:rPr lang="en-CA" sz="1800" b="0" dirty="0" smtClean="0"/>
              <a:t>Connie Dewar, Managing Director</a:t>
            </a:r>
          </a:p>
          <a:p>
            <a:pPr eaLnBrk="1" hangingPunct="1">
              <a:spcBef>
                <a:spcPct val="0"/>
              </a:spcBef>
            </a:pPr>
            <a:r>
              <a:rPr lang="en-CA" sz="1800" b="0" dirty="0" smtClean="0"/>
              <a:t>Life Insurance Group</a:t>
            </a:r>
          </a:p>
          <a:p>
            <a:pPr eaLnBrk="1" hangingPunct="1">
              <a:spcBef>
                <a:spcPct val="0"/>
              </a:spcBef>
            </a:pPr>
            <a:r>
              <a:rPr lang="en-CA" sz="1800" b="0" dirty="0" smtClean="0"/>
              <a:t>Office of the Superintendent of Financial Institutions</a:t>
            </a:r>
          </a:p>
        </p:txBody>
      </p:sp>
    </p:spTree>
    <p:extLst>
      <p:ext uri="{BB962C8B-B14F-4D97-AF65-F5344CB8AC3E}">
        <p14:creationId xmlns:p14="http://schemas.microsoft.com/office/powerpoint/2010/main" val="608941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79613" y="188913"/>
            <a:ext cx="7010400" cy="990600"/>
          </a:xfrm>
        </p:spPr>
        <p:txBody>
          <a:bodyPr/>
          <a:lstStyle/>
          <a:p>
            <a:pPr eaLnBrk="1" hangingPunct="1"/>
            <a:r>
              <a:rPr lang="en-US" sz="2400" dirty="0" smtClean="0"/>
              <a:t>Case Study</a:t>
            </a:r>
            <a:endParaRPr lang="en-CA" sz="2400" dirty="0" smtClean="0"/>
          </a:p>
        </p:txBody>
      </p:sp>
      <p:sp>
        <p:nvSpPr>
          <p:cNvPr id="8195" name="Rectangle 3"/>
          <p:cNvSpPr>
            <a:spLocks noGrp="1" noChangeArrowheads="1"/>
          </p:cNvSpPr>
          <p:nvPr>
            <p:ph type="body" idx="1"/>
          </p:nvPr>
        </p:nvSpPr>
        <p:spPr>
          <a:xfrm>
            <a:off x="2124075" y="1196752"/>
            <a:ext cx="6477000" cy="5544616"/>
          </a:xfrm>
        </p:spPr>
        <p:txBody>
          <a:bodyPr/>
          <a:lstStyle/>
          <a:p>
            <a:pPr marL="0" indent="0">
              <a:buNone/>
            </a:pPr>
            <a:r>
              <a:rPr lang="en-CA" sz="1600" b="0" dirty="0" smtClean="0"/>
              <a:t>ABC </a:t>
            </a:r>
            <a:r>
              <a:rPr lang="en-CA" sz="1600" b="0" dirty="0"/>
              <a:t>Insurance is a medium sized company that has successfully sold life insurance products for the past 50 years.   It had a conservative risk management philosophy – to not take on risks they don’t understand and </a:t>
            </a:r>
            <a:r>
              <a:rPr lang="en-CA" sz="1600" b="0" dirty="0" smtClean="0"/>
              <a:t>to limit </a:t>
            </a:r>
            <a:r>
              <a:rPr lang="en-CA" sz="1600" b="0" dirty="0"/>
              <a:t>volatility in their results.  They </a:t>
            </a:r>
            <a:r>
              <a:rPr lang="en-CA" sz="1600" b="0" dirty="0" smtClean="0"/>
              <a:t>have </a:t>
            </a:r>
            <a:r>
              <a:rPr lang="en-CA" sz="1600" b="0" dirty="0"/>
              <a:t>not used reinsurance much, mainly just for a few policies each year that were in excess of their retention.  A reinsurance treaty was in place with a well-established local reinsurer </a:t>
            </a:r>
            <a:r>
              <a:rPr lang="en-CA" sz="1600" b="0" dirty="0" smtClean="0"/>
              <a:t>(Local Re) which </a:t>
            </a:r>
            <a:r>
              <a:rPr lang="en-CA" sz="1600" b="0" dirty="0"/>
              <a:t>also </a:t>
            </a:r>
            <a:r>
              <a:rPr lang="en-CA" sz="1600" b="0" dirty="0" smtClean="0"/>
              <a:t>provides </a:t>
            </a:r>
            <a:r>
              <a:rPr lang="en-CA" sz="1600" b="0" dirty="0"/>
              <a:t>underwriting </a:t>
            </a:r>
            <a:r>
              <a:rPr lang="en-CA" sz="1600" b="0" dirty="0" smtClean="0"/>
              <a:t>support to ABC Insurance </a:t>
            </a:r>
            <a:r>
              <a:rPr lang="en-CA" sz="1600" b="0" dirty="0"/>
              <a:t>for these larger face amount policies.  </a:t>
            </a:r>
          </a:p>
          <a:p>
            <a:pPr marL="0" indent="0">
              <a:buNone/>
            </a:pPr>
            <a:endParaRPr lang="en-CA" sz="800" b="0" dirty="0" smtClean="0"/>
          </a:p>
          <a:p>
            <a:pPr marL="0" indent="0">
              <a:buNone/>
            </a:pPr>
            <a:r>
              <a:rPr lang="en-CA" sz="1600" b="0" dirty="0" smtClean="0"/>
              <a:t>Two </a:t>
            </a:r>
            <a:r>
              <a:rPr lang="en-CA" sz="1600" b="0" dirty="0"/>
              <a:t>years ago, the </a:t>
            </a:r>
            <a:r>
              <a:rPr lang="en-CA" sz="1600" b="0" dirty="0" smtClean="0"/>
              <a:t>Chief Executive Officer </a:t>
            </a:r>
            <a:r>
              <a:rPr lang="en-CA" sz="1600" b="0" dirty="0"/>
              <a:t>retired after 20 years and was replaced by a new CEO from outside the company.  After a few months, the new CEO decided to restructure and </a:t>
            </a:r>
            <a:r>
              <a:rPr lang="en-CA" sz="1600" b="0" dirty="0" smtClean="0"/>
              <a:t>replaced both </a:t>
            </a:r>
            <a:r>
              <a:rPr lang="en-CA" sz="1600" b="0" dirty="0"/>
              <a:t>the Appointed Actuary and Chief Risk Officer with new </a:t>
            </a:r>
            <a:r>
              <a:rPr lang="en-CA" sz="1600" b="0" dirty="0" smtClean="0"/>
              <a:t>people recruited </a:t>
            </a:r>
            <a:r>
              <a:rPr lang="en-CA" sz="1600" b="0" dirty="0"/>
              <a:t>from outside ABC Insurance.  After a review of the company’s business plan it was decided that </a:t>
            </a:r>
            <a:r>
              <a:rPr lang="en-CA" sz="1600" b="0" dirty="0" smtClean="0"/>
              <a:t>the ABC Insurance </a:t>
            </a:r>
            <a:r>
              <a:rPr lang="en-CA" sz="1600" b="0" dirty="0"/>
              <a:t>should expand from its traditional insurance business, which had been experiencing slow growth.  The new CEO made the decision to expand into the disability income </a:t>
            </a:r>
            <a:r>
              <a:rPr lang="en-CA" sz="1600" b="0" dirty="0" smtClean="0"/>
              <a:t>market, </a:t>
            </a:r>
            <a:r>
              <a:rPr lang="en-CA" sz="1600" b="0" dirty="0"/>
              <a:t>which was a successful business for the CEO’s prior company.  The CEO’s performance is tied to the success of this new line of business.  Since this was new to ABC Insurance, the decision was made to significantly reinsure the business.</a:t>
            </a:r>
          </a:p>
          <a:p>
            <a:pPr marL="0" indent="0">
              <a:buNone/>
            </a:pPr>
            <a:endParaRPr lang="en-CA" sz="1600" b="0" dirty="0"/>
          </a:p>
          <a:p>
            <a:pPr marL="609600" indent="-609600" eaLnBrk="1" hangingPunct="1">
              <a:buFontTx/>
              <a:buNone/>
            </a:pPr>
            <a:endParaRPr lang="en-US" sz="800" b="0" dirty="0" smtClean="0"/>
          </a:p>
        </p:txBody>
      </p:sp>
    </p:spTree>
    <p:extLst>
      <p:ext uri="{BB962C8B-B14F-4D97-AF65-F5344CB8AC3E}">
        <p14:creationId xmlns:p14="http://schemas.microsoft.com/office/powerpoint/2010/main" val="209529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79613" y="188913"/>
            <a:ext cx="7010400" cy="990600"/>
          </a:xfrm>
        </p:spPr>
        <p:txBody>
          <a:bodyPr/>
          <a:lstStyle/>
          <a:p>
            <a:pPr eaLnBrk="1" hangingPunct="1"/>
            <a:r>
              <a:rPr lang="en-US" sz="2400" dirty="0" smtClean="0"/>
              <a:t>Case Study continued</a:t>
            </a:r>
            <a:endParaRPr lang="en-CA" sz="2400" dirty="0" smtClean="0"/>
          </a:p>
        </p:txBody>
      </p:sp>
      <p:sp>
        <p:nvSpPr>
          <p:cNvPr id="8195" name="Rectangle 3"/>
          <p:cNvSpPr>
            <a:spLocks noGrp="1" noChangeArrowheads="1"/>
          </p:cNvSpPr>
          <p:nvPr>
            <p:ph type="body" idx="1"/>
          </p:nvPr>
        </p:nvSpPr>
        <p:spPr>
          <a:xfrm>
            <a:off x="2124075" y="1196752"/>
            <a:ext cx="6477000" cy="5544616"/>
          </a:xfrm>
        </p:spPr>
        <p:txBody>
          <a:bodyPr/>
          <a:lstStyle/>
          <a:p>
            <a:pPr marL="0" indent="0">
              <a:buNone/>
            </a:pPr>
            <a:r>
              <a:rPr lang="en-CA" sz="1600" b="0" dirty="0" smtClean="0"/>
              <a:t>The </a:t>
            </a:r>
            <a:r>
              <a:rPr lang="en-CA" sz="1600" b="0" dirty="0"/>
              <a:t>reinsurance was structured to be on a quota share basis with ABC Insurance retaining 20% of the risk.  They chose two reinsurers, each to receive 40% of the business.  The first was </a:t>
            </a:r>
            <a:r>
              <a:rPr lang="en-CA" sz="1600" b="0" dirty="0" smtClean="0"/>
              <a:t>Local </a:t>
            </a:r>
            <a:r>
              <a:rPr lang="en-CA" sz="1600" b="0" dirty="0"/>
              <a:t>Re and the other was an offshore reinsurer that was newly formed two years ago (New Re).  The </a:t>
            </a:r>
            <a:r>
              <a:rPr lang="en-CA" sz="1600" b="0" dirty="0" smtClean="0"/>
              <a:t>latter </a:t>
            </a:r>
            <a:r>
              <a:rPr lang="en-CA" sz="1600" b="0" dirty="0"/>
              <a:t>was recommended by the Chief Risk Officer, who had previously worked with the CEO of New </a:t>
            </a:r>
            <a:r>
              <a:rPr lang="en-CA" sz="1600" b="0" dirty="0" smtClean="0"/>
              <a:t>Re </a:t>
            </a:r>
            <a:r>
              <a:rPr lang="en-CA" sz="1600" b="0" dirty="0"/>
              <a:t>and thought that it would be good to give </a:t>
            </a:r>
            <a:r>
              <a:rPr lang="en-CA" sz="1600" b="0" dirty="0" smtClean="0"/>
              <a:t>his former colleague </a:t>
            </a:r>
            <a:r>
              <a:rPr lang="en-CA" sz="1600" b="0" dirty="0"/>
              <a:t>some business.  The Board agreed with the CRO without receiving information about New Re.  Local Re is market leader in reinsuring disability income insurance.</a:t>
            </a:r>
          </a:p>
          <a:p>
            <a:pPr marL="0" indent="0">
              <a:buNone/>
            </a:pPr>
            <a:endParaRPr lang="en-CA" sz="800" b="0" dirty="0" smtClean="0"/>
          </a:p>
          <a:p>
            <a:pPr marL="0" indent="0">
              <a:buNone/>
            </a:pPr>
            <a:r>
              <a:rPr lang="en-CA" sz="1600" b="0" dirty="0" smtClean="0"/>
              <a:t>At </a:t>
            </a:r>
            <a:r>
              <a:rPr lang="en-CA" sz="1600" b="0" dirty="0"/>
              <a:t>the most recent Board meeting, the Chief Risk Officer </a:t>
            </a:r>
            <a:r>
              <a:rPr lang="en-CA" sz="1600" b="0" dirty="0" smtClean="0"/>
              <a:t>provided an </a:t>
            </a:r>
            <a:r>
              <a:rPr lang="en-CA" sz="1600" b="0" dirty="0"/>
              <a:t>attestation </a:t>
            </a:r>
            <a:r>
              <a:rPr lang="en-CA" sz="1600" b="0" dirty="0" smtClean="0"/>
              <a:t>that </a:t>
            </a:r>
            <a:r>
              <a:rPr lang="en-CA" sz="1600" b="0" dirty="0"/>
              <a:t>the company was in compliance with its </a:t>
            </a:r>
            <a:r>
              <a:rPr lang="en-CA" sz="1600" b="0" dirty="0" smtClean="0"/>
              <a:t>reinsurance risk </a:t>
            </a:r>
            <a:r>
              <a:rPr lang="en-CA" sz="1600" b="0" dirty="0"/>
              <a:t>management policy and the regulator’s requirements for reinsurance.</a:t>
            </a:r>
          </a:p>
          <a:p>
            <a:pPr marL="0" indent="0">
              <a:buNone/>
            </a:pPr>
            <a:endParaRPr lang="en-CA" sz="800" b="0" dirty="0"/>
          </a:p>
          <a:p>
            <a:pPr marL="0" indent="0">
              <a:buNone/>
            </a:pPr>
            <a:r>
              <a:rPr lang="en-CA" sz="1600" b="0" dirty="0"/>
              <a:t>Given this significant change in the use of reinsurance by ABC Insurance, the regulator made the decision to review the company’s reinsurance program, focusing specifically on the new reinsurance arrangement for disability income.</a:t>
            </a:r>
          </a:p>
          <a:p>
            <a:pPr marL="609600" indent="-609600" eaLnBrk="1" hangingPunct="1">
              <a:buFontTx/>
              <a:buNone/>
            </a:pPr>
            <a:endParaRPr lang="en-US" sz="800" b="0" dirty="0" smtClean="0"/>
          </a:p>
        </p:txBody>
      </p:sp>
    </p:spTree>
    <p:extLst>
      <p:ext uri="{BB962C8B-B14F-4D97-AF65-F5344CB8AC3E}">
        <p14:creationId xmlns:p14="http://schemas.microsoft.com/office/powerpoint/2010/main" val="3289405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smtClean="0"/>
              <a:t>Case Study</a:t>
            </a:r>
            <a:endParaRPr lang="en-CA" sz="2400" dirty="0"/>
          </a:p>
        </p:txBody>
      </p:sp>
      <p:sp>
        <p:nvSpPr>
          <p:cNvPr id="3" name="Content Placeholder 2"/>
          <p:cNvSpPr>
            <a:spLocks noGrp="1"/>
          </p:cNvSpPr>
          <p:nvPr>
            <p:ph idx="1"/>
          </p:nvPr>
        </p:nvSpPr>
        <p:spPr/>
        <p:txBody>
          <a:bodyPr/>
          <a:lstStyle/>
          <a:p>
            <a:pPr marL="0" indent="0">
              <a:buNone/>
            </a:pPr>
            <a:endParaRPr lang="en-CA" b="0" dirty="0" smtClean="0"/>
          </a:p>
          <a:p>
            <a:pPr marL="0" indent="0">
              <a:buNone/>
            </a:pPr>
            <a:r>
              <a:rPr lang="en-CA" b="0" dirty="0" smtClean="0"/>
              <a:t>Based </a:t>
            </a:r>
            <a:r>
              <a:rPr lang="en-CA" b="0" dirty="0"/>
              <a:t>on the </a:t>
            </a:r>
            <a:r>
              <a:rPr lang="en-CA" b="0" dirty="0" smtClean="0"/>
              <a:t>information provided, </a:t>
            </a:r>
            <a:r>
              <a:rPr lang="en-CA" b="0" dirty="0"/>
              <a:t>what should the regulator look at as part of its review of the reinsurance program? </a:t>
            </a:r>
          </a:p>
          <a:p>
            <a:endParaRPr lang="en-CA" dirty="0"/>
          </a:p>
        </p:txBody>
      </p:sp>
    </p:spTree>
    <p:extLst>
      <p:ext uri="{BB962C8B-B14F-4D97-AF65-F5344CB8AC3E}">
        <p14:creationId xmlns:p14="http://schemas.microsoft.com/office/powerpoint/2010/main" val="291884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CA" sz="2400" dirty="0" smtClean="0"/>
              <a:t>Questions</a:t>
            </a:r>
          </a:p>
        </p:txBody>
      </p:sp>
      <p:sp>
        <p:nvSpPr>
          <p:cNvPr id="7171" name="Rectangle 3"/>
          <p:cNvSpPr>
            <a:spLocks noGrp="1" noChangeArrowheads="1"/>
          </p:cNvSpPr>
          <p:nvPr>
            <p:ph type="body" idx="1"/>
          </p:nvPr>
        </p:nvSpPr>
        <p:spPr>
          <a:xfrm>
            <a:off x="1979712" y="1340768"/>
            <a:ext cx="6477000" cy="4824536"/>
          </a:xfrm>
        </p:spPr>
        <p:txBody>
          <a:bodyPr/>
          <a:lstStyle/>
          <a:p>
            <a:r>
              <a:rPr lang="en-CA" sz="1800" b="0" dirty="0" smtClean="0"/>
              <a:t>What </a:t>
            </a:r>
            <a:r>
              <a:rPr lang="en-CA" sz="1800" b="0" dirty="0"/>
              <a:t>are the </a:t>
            </a:r>
            <a:r>
              <a:rPr lang="en-CA" sz="1800" dirty="0" smtClean="0"/>
              <a:t>key </a:t>
            </a:r>
            <a:r>
              <a:rPr lang="en-CA" sz="1800" b="0" dirty="0" smtClean="0"/>
              <a:t>inherent </a:t>
            </a:r>
            <a:r>
              <a:rPr lang="en-CA" sz="1800" b="0" dirty="0"/>
              <a:t>risks in the underlying </a:t>
            </a:r>
            <a:r>
              <a:rPr lang="en-CA" sz="1800" b="0" dirty="0" smtClean="0"/>
              <a:t>products? </a:t>
            </a:r>
            <a:r>
              <a:rPr lang="en-CA" sz="1800" b="0" dirty="0"/>
              <a:t>(focus on disability income</a:t>
            </a:r>
            <a:r>
              <a:rPr lang="en-CA" sz="1800" b="0" dirty="0" smtClean="0"/>
              <a:t>)  What assessment would you give (high/medium/low)?</a:t>
            </a:r>
          </a:p>
          <a:p>
            <a:endParaRPr lang="en-CA" sz="1500" b="0" dirty="0"/>
          </a:p>
          <a:p>
            <a:r>
              <a:rPr lang="en-CA" sz="1800" b="0" dirty="0"/>
              <a:t>Which of </a:t>
            </a:r>
            <a:r>
              <a:rPr lang="en-CA" sz="1800" b="0" dirty="0" smtClean="0"/>
              <a:t>these risks </a:t>
            </a:r>
            <a:r>
              <a:rPr lang="en-CA" sz="1800" b="0" dirty="0"/>
              <a:t>could be mitigated by reinsurance</a:t>
            </a:r>
            <a:r>
              <a:rPr lang="en-CA" sz="1800" b="0" dirty="0" smtClean="0"/>
              <a:t>?</a:t>
            </a:r>
          </a:p>
          <a:p>
            <a:endParaRPr lang="en-CA" sz="1200" b="0" dirty="0"/>
          </a:p>
          <a:p>
            <a:r>
              <a:rPr lang="en-CA" sz="1800" b="0" dirty="0"/>
              <a:t>What risks are created by the use of reinsurance? What assessment would you give (high/medium/low</a:t>
            </a:r>
            <a:r>
              <a:rPr lang="en-CA" sz="1800" b="0" dirty="0" smtClean="0"/>
              <a:t>)?</a:t>
            </a:r>
          </a:p>
          <a:p>
            <a:endParaRPr lang="en-CA" sz="1200" b="0" dirty="0"/>
          </a:p>
          <a:p>
            <a:r>
              <a:rPr lang="en-CA" sz="1800" b="0" dirty="0"/>
              <a:t>How would you assess the quality of risk management of the reinsurance program</a:t>
            </a:r>
            <a:r>
              <a:rPr lang="en-CA" sz="1800" b="0" dirty="0" smtClean="0"/>
              <a:t>? What </a:t>
            </a:r>
            <a:r>
              <a:rPr lang="en-CA" sz="1800" b="0" dirty="0"/>
              <a:t>would you consider</a:t>
            </a:r>
            <a:r>
              <a:rPr lang="en-CA" sz="1800" b="0" dirty="0" smtClean="0"/>
              <a:t>?</a:t>
            </a:r>
          </a:p>
          <a:p>
            <a:endParaRPr lang="en-CA" sz="1200" b="0" dirty="0" smtClean="0"/>
          </a:p>
          <a:p>
            <a:r>
              <a:rPr lang="en-CA" sz="1800" b="0" dirty="0"/>
              <a:t>What is the net risk of the reinsurance program? / How would you assess the effectiveness of the reinsurance</a:t>
            </a:r>
            <a:r>
              <a:rPr lang="en-CA" sz="1800" b="0" dirty="0" smtClean="0"/>
              <a:t>?</a:t>
            </a:r>
          </a:p>
          <a:p>
            <a:endParaRPr lang="en-CA" sz="1200" b="0" dirty="0"/>
          </a:p>
          <a:p>
            <a:r>
              <a:rPr lang="en-CA" sz="1800" b="0" dirty="0" smtClean="0"/>
              <a:t>What </a:t>
            </a:r>
            <a:r>
              <a:rPr lang="en-CA" sz="1800" b="0" dirty="0"/>
              <a:t>recommendations, if any, would you give to the company</a:t>
            </a:r>
            <a:r>
              <a:rPr lang="en-CA" sz="1800" b="0" dirty="0" smtClean="0"/>
              <a:t>?</a:t>
            </a:r>
            <a:endParaRPr lang="en-CA" sz="1800" b="0" dirty="0"/>
          </a:p>
        </p:txBody>
      </p:sp>
    </p:spTree>
    <p:extLst>
      <p:ext uri="{BB962C8B-B14F-4D97-AF65-F5344CB8AC3E}">
        <p14:creationId xmlns:p14="http://schemas.microsoft.com/office/powerpoint/2010/main" val="314561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2268538" y="1484313"/>
            <a:ext cx="6480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CA" sz="1200" dirty="0" smtClean="0">
              <a:solidFill>
                <a:srgbClr val="000000"/>
              </a:solidFill>
              <a:latin typeface="Comic Sans MS" pitchFamily="66" charset="0"/>
            </a:endParaRPr>
          </a:p>
        </p:txBody>
      </p:sp>
      <p:sp>
        <p:nvSpPr>
          <p:cNvPr id="10244" name="Rectangle 4"/>
          <p:cNvSpPr>
            <a:spLocks noChangeArrowheads="1"/>
          </p:cNvSpPr>
          <p:nvPr/>
        </p:nvSpPr>
        <p:spPr bwMode="auto">
          <a:xfrm>
            <a:off x="-292100" y="1106488"/>
            <a:ext cx="9144000" cy="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endParaRPr lang="en-CA" dirty="0" smtClean="0">
              <a:solidFill>
                <a:srgbClr val="000000"/>
              </a:solidFill>
            </a:endParaRPr>
          </a:p>
        </p:txBody>
      </p:sp>
      <p:sp>
        <p:nvSpPr>
          <p:cNvPr id="10245" name="Rectangle 5"/>
          <p:cNvSpPr>
            <a:spLocks noChangeArrowheads="1"/>
          </p:cNvSpPr>
          <p:nvPr/>
        </p:nvSpPr>
        <p:spPr bwMode="auto">
          <a:xfrm>
            <a:off x="0" y="1698625"/>
            <a:ext cx="9144000" cy="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endParaRPr lang="en-CA" dirty="0" smtClean="0">
              <a:solidFill>
                <a:srgbClr val="000000"/>
              </a:solidFill>
            </a:endParaRPr>
          </a:p>
        </p:txBody>
      </p:sp>
      <p:sp>
        <p:nvSpPr>
          <p:cNvPr id="10278" name="Rectangle 38"/>
          <p:cNvSpPr>
            <a:spLocks noChangeArrowheads="1"/>
          </p:cNvSpPr>
          <p:nvPr/>
        </p:nvSpPr>
        <p:spPr bwMode="auto">
          <a:xfrm>
            <a:off x="0" y="2441575"/>
            <a:ext cx="9144000" cy="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endParaRPr lang="en-CA" dirty="0" smtClean="0">
              <a:solidFill>
                <a:srgbClr val="000000"/>
              </a:solidFill>
            </a:endParaRPr>
          </a:p>
        </p:txBody>
      </p:sp>
      <p:sp>
        <p:nvSpPr>
          <p:cNvPr id="10279" name="Rectangle 39"/>
          <p:cNvSpPr>
            <a:spLocks noChangeArrowheads="1"/>
          </p:cNvSpPr>
          <p:nvPr/>
        </p:nvSpPr>
        <p:spPr bwMode="auto">
          <a:xfrm>
            <a:off x="0" y="2441575"/>
            <a:ext cx="9144000" cy="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endParaRPr lang="en-CA" dirty="0" smtClean="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59785907"/>
              </p:ext>
            </p:extLst>
          </p:nvPr>
        </p:nvGraphicFramePr>
        <p:xfrm>
          <a:off x="2051720" y="1484784"/>
          <a:ext cx="6264693" cy="3650544"/>
        </p:xfrm>
        <a:graphic>
          <a:graphicData uri="http://schemas.openxmlformats.org/drawingml/2006/table">
            <a:tbl>
              <a:tblPr firstRow="1" firstCol="1" bandRow="1"/>
              <a:tblGrid>
                <a:gridCol w="720080"/>
                <a:gridCol w="255004"/>
                <a:gridCol w="286018"/>
                <a:gridCol w="286018"/>
                <a:gridCol w="285566"/>
                <a:gridCol w="286018"/>
                <a:gridCol w="286018"/>
                <a:gridCol w="286018"/>
                <a:gridCol w="286018"/>
                <a:gridCol w="285566"/>
                <a:gridCol w="286018"/>
                <a:gridCol w="286018"/>
                <a:gridCol w="286018"/>
                <a:gridCol w="281241"/>
                <a:gridCol w="281241"/>
                <a:gridCol w="550203"/>
                <a:gridCol w="481427"/>
                <a:gridCol w="550203"/>
              </a:tblGrid>
              <a:tr h="263981">
                <a:tc rowSpan="2">
                  <a:txBody>
                    <a:bodyPr/>
                    <a:lstStyle/>
                    <a:p>
                      <a:pPr algn="ctr">
                        <a:lnSpc>
                          <a:spcPct val="115000"/>
                        </a:lnSpc>
                        <a:spcBef>
                          <a:spcPts val="600"/>
                        </a:spcBef>
                        <a:spcAft>
                          <a:spcPts val="0"/>
                        </a:spcAft>
                      </a:pPr>
                      <a:r>
                        <a:rPr lang="en-CA" sz="800" b="1" dirty="0" smtClean="0">
                          <a:effectLst/>
                          <a:latin typeface="Arial"/>
                          <a:ea typeface="Calibri"/>
                          <a:cs typeface="Times New Roman"/>
                        </a:rPr>
                        <a:t>Significant Activities</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6">
                  <a:txBody>
                    <a:bodyPr/>
                    <a:lstStyle/>
                    <a:p>
                      <a:pPr algn="ctr">
                        <a:lnSpc>
                          <a:spcPct val="115000"/>
                        </a:lnSpc>
                        <a:spcAft>
                          <a:spcPts val="0"/>
                        </a:spcAft>
                      </a:pPr>
                      <a:r>
                        <a:rPr lang="en-CA" sz="900" b="1" dirty="0" smtClean="0">
                          <a:solidFill>
                            <a:srgbClr val="FFFFFF"/>
                          </a:solidFill>
                          <a:effectLst/>
                          <a:latin typeface="Arial"/>
                          <a:ea typeface="Calibri"/>
                          <a:cs typeface="Times New Roman"/>
                        </a:rPr>
                        <a:t>Inherent Risks</a:t>
                      </a:r>
                      <a:endParaRPr lang="en-CA" sz="900" dirty="0">
                        <a:effectLst/>
                        <a:latin typeface="Calibri"/>
                        <a:ea typeface="Calibri"/>
                        <a:cs typeface="Times New Roman"/>
                      </a:endParaRPr>
                    </a:p>
                  </a:txBody>
                  <a:tcPr marL="51093" marR="51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gridSpan="8">
                  <a:txBody>
                    <a:bodyPr/>
                    <a:lstStyle/>
                    <a:p>
                      <a:pPr algn="ctr">
                        <a:lnSpc>
                          <a:spcPct val="115000"/>
                        </a:lnSpc>
                        <a:spcAft>
                          <a:spcPts val="0"/>
                        </a:spcAft>
                      </a:pPr>
                      <a:r>
                        <a:rPr lang="en-CA" sz="900" b="1" dirty="0" smtClean="0">
                          <a:solidFill>
                            <a:srgbClr val="FFFFFF"/>
                          </a:solidFill>
                          <a:effectLst/>
                          <a:latin typeface="Arial"/>
                          <a:ea typeface="Calibri"/>
                          <a:cs typeface="Times New Roman"/>
                        </a:rPr>
                        <a:t>Quality of Risk Management</a:t>
                      </a:r>
                      <a:endParaRPr lang="en-CA" sz="900" dirty="0">
                        <a:effectLst/>
                        <a:latin typeface="Calibri"/>
                        <a:ea typeface="Calibri"/>
                        <a:cs typeface="Times New Roman"/>
                      </a:endParaRPr>
                    </a:p>
                  </a:txBody>
                  <a:tcPr marL="51093" marR="51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gn="ctr">
                        <a:lnSpc>
                          <a:spcPct val="115000"/>
                        </a:lnSpc>
                        <a:spcAft>
                          <a:spcPts val="0"/>
                        </a:spcAft>
                      </a:pPr>
                      <a:r>
                        <a:rPr lang="en-CA" sz="600" b="1" dirty="0" smtClean="0">
                          <a:effectLst/>
                          <a:latin typeface="Arial"/>
                          <a:ea typeface="Calibri"/>
                          <a:cs typeface="Times New Roman"/>
                        </a:rPr>
                        <a:t>Net Risk</a:t>
                      </a:r>
                      <a:endParaRPr lang="en-CA" sz="800" dirty="0">
                        <a:effectLst/>
                        <a:latin typeface="Calibri"/>
                        <a:ea typeface="Calibri"/>
                        <a:cs typeface="Times New Roman"/>
                      </a:endParaRPr>
                    </a:p>
                  </a:txBody>
                  <a:tcPr marL="51093" marR="51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600" b="1" dirty="0" smtClean="0">
                          <a:effectLst/>
                          <a:latin typeface="Arial"/>
                          <a:ea typeface="Calibri"/>
                          <a:cs typeface="Times New Roman"/>
                        </a:rPr>
                        <a:t>Direction of Risk</a:t>
                      </a:r>
                      <a:endParaRPr lang="en-CA" sz="800" dirty="0">
                        <a:effectLst/>
                        <a:latin typeface="Calibri"/>
                        <a:ea typeface="Calibri"/>
                        <a:cs typeface="Times New Roman"/>
                      </a:endParaRPr>
                    </a:p>
                  </a:txBody>
                  <a:tcPr marL="51093" marR="51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600" b="1" dirty="0" smtClean="0">
                          <a:effectLst/>
                          <a:latin typeface="Arial"/>
                          <a:ea typeface="Calibri"/>
                          <a:cs typeface="Times New Roman"/>
                        </a:rPr>
                        <a:t>Importance</a:t>
                      </a:r>
                      <a:endParaRPr lang="en-CA" sz="800" dirty="0">
                        <a:effectLst/>
                        <a:latin typeface="Calibri"/>
                        <a:ea typeface="Calibri"/>
                        <a:cs typeface="Times New Roman"/>
                      </a:endParaRPr>
                    </a:p>
                  </a:txBody>
                  <a:tcPr marL="51093" marR="51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60155">
                <a:tc vMerge="1">
                  <a:txBody>
                    <a:bodyPr/>
                    <a:lstStyle/>
                    <a:p>
                      <a:endParaRPr lang="en-CA"/>
                    </a:p>
                  </a:txBody>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6EB"/>
                    </a:solidFill>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smtClean="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229">
                <a:tc>
                  <a:txBody>
                    <a:bodyPr/>
                    <a:lstStyle/>
                    <a:p>
                      <a:pPr>
                        <a:lnSpc>
                          <a:spcPct val="115000"/>
                        </a:lnSpc>
                        <a:spcBef>
                          <a:spcPts val="600"/>
                        </a:spcBef>
                        <a:spcAft>
                          <a:spcPts val="0"/>
                        </a:spcAft>
                      </a:pPr>
                      <a:r>
                        <a:rPr lang="en-CA" sz="800" b="1" baseline="0" dirty="0" smtClean="0">
                          <a:effectLst/>
                          <a:latin typeface="+mn-lt"/>
                          <a:ea typeface="Calibri"/>
                          <a:cs typeface="Times New Roman"/>
                        </a:rPr>
                        <a:t>Traditional Life Insurance</a:t>
                      </a:r>
                      <a:endParaRPr lang="en-CA" sz="800" b="1" baseline="0" dirty="0">
                        <a:effectLst/>
                        <a:latin typeface="+mn-lt"/>
                        <a:ea typeface="Calibri"/>
                        <a:cs typeface="Times New Roman"/>
                      </a:endParaRPr>
                    </a:p>
                    <a:p>
                      <a:pPr>
                        <a:lnSpc>
                          <a:spcPct val="115000"/>
                        </a:lnSpc>
                        <a:spcBef>
                          <a:spcPts val="600"/>
                        </a:spcBef>
                        <a:spcAft>
                          <a:spcPts val="0"/>
                        </a:spcAft>
                      </a:pPr>
                      <a:r>
                        <a:rPr lang="en-CA" sz="800" b="1" baseline="0" dirty="0" smtClean="0">
                          <a:effectLst/>
                          <a:latin typeface="+mn-lt"/>
                          <a:ea typeface="Calibri"/>
                          <a:cs typeface="Times New Roman"/>
                        </a:rPr>
                        <a:t> </a:t>
                      </a:r>
                      <a:endParaRPr lang="en-CA" sz="800" b="1" baseline="0" dirty="0">
                        <a:effectLst/>
                        <a:latin typeface="+mn-lt"/>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83">
                <a:tc>
                  <a:txBody>
                    <a:bodyPr/>
                    <a:lstStyle/>
                    <a:p>
                      <a:pPr>
                        <a:lnSpc>
                          <a:spcPct val="115000"/>
                        </a:lnSpc>
                        <a:spcBef>
                          <a:spcPts val="600"/>
                        </a:spcBef>
                        <a:spcAft>
                          <a:spcPts val="0"/>
                        </a:spcAft>
                      </a:pPr>
                      <a:r>
                        <a:rPr lang="en-CA" sz="800" b="1" baseline="0" dirty="0" smtClean="0">
                          <a:effectLst/>
                          <a:latin typeface="+mn-lt"/>
                          <a:ea typeface="Calibri"/>
                          <a:cs typeface="Times New Roman"/>
                        </a:rPr>
                        <a:t>Disability Income</a:t>
                      </a:r>
                      <a:endParaRPr lang="en-CA" sz="800" b="1" baseline="0" dirty="0">
                        <a:effectLst/>
                        <a:latin typeface="+mn-lt"/>
                        <a:ea typeface="Calibri"/>
                        <a:cs typeface="Times New Roman"/>
                      </a:endParaRPr>
                    </a:p>
                    <a:p>
                      <a:pPr>
                        <a:lnSpc>
                          <a:spcPct val="115000"/>
                        </a:lnSpc>
                        <a:spcBef>
                          <a:spcPts val="600"/>
                        </a:spcBef>
                        <a:spcAft>
                          <a:spcPts val="0"/>
                        </a:spcAft>
                      </a:pPr>
                      <a:r>
                        <a:rPr lang="en-CA" sz="800" b="1" baseline="0" dirty="0">
                          <a:effectLst/>
                          <a:latin typeface="+mn-lt"/>
                          <a:ea typeface="Calibri"/>
                          <a:cs typeface="Times New Roman"/>
                        </a:rPr>
                        <a:t> </a:t>
                      </a: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337">
                <a:tc>
                  <a:txBody>
                    <a:bodyPr/>
                    <a:lstStyle/>
                    <a:p>
                      <a:pPr>
                        <a:lnSpc>
                          <a:spcPct val="115000"/>
                        </a:lnSpc>
                        <a:spcBef>
                          <a:spcPts val="600"/>
                        </a:spcBef>
                        <a:spcAft>
                          <a:spcPts val="0"/>
                        </a:spcAft>
                      </a:pPr>
                      <a:r>
                        <a:rPr lang="en-CA" sz="800" b="1" baseline="0" dirty="0" smtClean="0">
                          <a:effectLst/>
                          <a:latin typeface="+mn-lt"/>
                          <a:ea typeface="Calibri"/>
                          <a:cs typeface="Times New Roman"/>
                        </a:rPr>
                        <a:t>Reinsurance</a:t>
                      </a:r>
                      <a:endParaRPr lang="en-CA" sz="800" b="1" baseline="0" dirty="0">
                        <a:effectLst/>
                        <a:latin typeface="+mn-lt"/>
                        <a:ea typeface="Calibri"/>
                        <a:cs typeface="Times New Roman"/>
                      </a:endParaRPr>
                    </a:p>
                    <a:p>
                      <a:pPr>
                        <a:lnSpc>
                          <a:spcPct val="115000"/>
                        </a:lnSpc>
                        <a:spcBef>
                          <a:spcPts val="600"/>
                        </a:spcBef>
                        <a:spcAft>
                          <a:spcPts val="0"/>
                        </a:spcAft>
                      </a:pPr>
                      <a:r>
                        <a:rPr lang="en-CA" sz="800" b="1" baseline="0" dirty="0">
                          <a:effectLst/>
                          <a:latin typeface="+mn-lt"/>
                          <a:ea typeface="Calibri"/>
                          <a:cs typeface="Times New Roman"/>
                        </a:rPr>
                        <a:t> </a:t>
                      </a: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397391">
                <a:tc>
                  <a:txBody>
                    <a:bodyPr/>
                    <a:lstStyle/>
                    <a:p>
                      <a:pPr>
                        <a:lnSpc>
                          <a:spcPct val="115000"/>
                        </a:lnSpc>
                        <a:spcBef>
                          <a:spcPts val="600"/>
                        </a:spcBef>
                        <a:spcAft>
                          <a:spcPts val="0"/>
                        </a:spcAft>
                      </a:pPr>
                      <a:r>
                        <a:rPr lang="en-CA" sz="800" b="1" baseline="0" dirty="0" smtClean="0">
                          <a:effectLst/>
                          <a:latin typeface="+mn-lt"/>
                          <a:ea typeface="Calibri"/>
                          <a:cs typeface="Times New Roman"/>
                        </a:rPr>
                        <a:t>Activity …</a:t>
                      </a:r>
                      <a:endParaRPr lang="en-CA" sz="800" b="1" baseline="0" dirty="0">
                        <a:effectLst/>
                        <a:latin typeface="+mn-lt"/>
                        <a:ea typeface="Calibri"/>
                        <a:cs typeface="Times New Roman"/>
                      </a:endParaRPr>
                    </a:p>
                    <a:p>
                      <a:pPr>
                        <a:lnSpc>
                          <a:spcPct val="115000"/>
                        </a:lnSpc>
                        <a:spcBef>
                          <a:spcPts val="600"/>
                        </a:spcBef>
                        <a:spcAft>
                          <a:spcPts val="0"/>
                        </a:spcAft>
                      </a:pPr>
                      <a:r>
                        <a:rPr lang="en-CA" sz="800" b="1" baseline="0" dirty="0">
                          <a:effectLst/>
                          <a:latin typeface="+mn-lt"/>
                          <a:ea typeface="Calibri"/>
                          <a:cs typeface="Times New Roman"/>
                        </a:rPr>
                        <a:t> </a:t>
                      </a: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445">
                <a:tc>
                  <a:txBody>
                    <a:bodyPr/>
                    <a:lstStyle/>
                    <a:p>
                      <a:pPr>
                        <a:lnSpc>
                          <a:spcPct val="115000"/>
                        </a:lnSpc>
                        <a:spcBef>
                          <a:spcPts val="600"/>
                        </a:spcBef>
                        <a:spcAft>
                          <a:spcPts val="0"/>
                        </a:spcAft>
                      </a:pPr>
                      <a:r>
                        <a:rPr lang="en-CA" sz="800" b="1" baseline="0" dirty="0" smtClean="0">
                          <a:effectLst/>
                          <a:latin typeface="Arial"/>
                          <a:ea typeface="Calibri"/>
                          <a:cs typeface="Times New Roman"/>
                        </a:rPr>
                        <a:t>Overall Rating</a:t>
                      </a:r>
                      <a:endParaRPr lang="en-CA" sz="800" baseline="0" dirty="0" smtClean="0">
                        <a:effectLst/>
                        <a:latin typeface="Calibri"/>
                        <a:ea typeface="Calibri"/>
                        <a:cs typeface="Times New Roman"/>
                      </a:endParaRPr>
                    </a:p>
                    <a:p>
                      <a:pPr>
                        <a:lnSpc>
                          <a:spcPct val="115000"/>
                        </a:lnSpc>
                        <a:spcBef>
                          <a:spcPts val="600"/>
                        </a:spcBef>
                        <a:spcAft>
                          <a:spcPts val="0"/>
                        </a:spcAft>
                      </a:pPr>
                      <a:r>
                        <a:rPr lang="en-CA" sz="800" b="1" baseline="0" dirty="0" smtClean="0">
                          <a:effectLst/>
                          <a:latin typeface="Arial"/>
                          <a:ea typeface="Calibri"/>
                          <a:cs typeface="Times New Roman"/>
                        </a:rPr>
                        <a:t> </a:t>
                      </a:r>
                      <a:endParaRPr lang="en-CA" sz="800" baseline="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600" b="1" dirty="0">
                          <a:effectLst/>
                          <a:latin typeface="Arial"/>
                          <a:ea typeface="Calibri"/>
                          <a:cs typeface="Times New Roman"/>
                        </a:rPr>
                        <a:t> </a:t>
                      </a:r>
                      <a:endParaRPr lang="en-CA" sz="800" dirty="0">
                        <a:effectLst/>
                        <a:latin typeface="Calibri"/>
                        <a:ea typeface="Calibri"/>
                        <a:cs typeface="Times New Roman"/>
                      </a:endParaRPr>
                    </a:p>
                  </a:txBody>
                  <a:tcPr marL="51093" marR="510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4" name="TextBox 3"/>
          <p:cNvSpPr txBox="1"/>
          <p:nvPr/>
        </p:nvSpPr>
        <p:spPr>
          <a:xfrm rot="16200000">
            <a:off x="2691002" y="1832714"/>
            <a:ext cx="487634" cy="215444"/>
          </a:xfrm>
          <a:prstGeom prst="rect">
            <a:avLst/>
          </a:prstGeom>
          <a:noFill/>
        </p:spPr>
        <p:txBody>
          <a:bodyPr wrap="none" rtlCol="0">
            <a:spAutoFit/>
          </a:bodyPr>
          <a:lstStyle/>
          <a:p>
            <a:r>
              <a:rPr lang="en-CA" sz="800" dirty="0" smtClean="0">
                <a:latin typeface="+mn-lt"/>
              </a:rPr>
              <a:t> Credit</a:t>
            </a:r>
            <a:endParaRPr lang="en-CA" sz="800" dirty="0">
              <a:latin typeface="+mn-lt"/>
            </a:endParaRPr>
          </a:p>
        </p:txBody>
      </p:sp>
      <p:sp>
        <p:nvSpPr>
          <p:cNvPr id="5" name="TextBox 4"/>
          <p:cNvSpPr txBox="1"/>
          <p:nvPr/>
        </p:nvSpPr>
        <p:spPr>
          <a:xfrm rot="16200000">
            <a:off x="2949711" y="1826910"/>
            <a:ext cx="498855" cy="215444"/>
          </a:xfrm>
          <a:prstGeom prst="rect">
            <a:avLst/>
          </a:prstGeom>
          <a:noFill/>
        </p:spPr>
        <p:txBody>
          <a:bodyPr wrap="none" rtlCol="0">
            <a:spAutoFit/>
          </a:bodyPr>
          <a:lstStyle/>
          <a:p>
            <a:r>
              <a:rPr lang="en-CA" sz="800" dirty="0" smtClean="0">
                <a:latin typeface="+mn-lt"/>
              </a:rPr>
              <a:t>Market</a:t>
            </a:r>
          </a:p>
        </p:txBody>
      </p:sp>
      <p:sp>
        <p:nvSpPr>
          <p:cNvPr id="6" name="TextBox 5"/>
          <p:cNvSpPr txBox="1"/>
          <p:nvPr/>
        </p:nvSpPr>
        <p:spPr>
          <a:xfrm rot="16200000">
            <a:off x="3107575" y="1922000"/>
            <a:ext cx="696024" cy="215444"/>
          </a:xfrm>
          <a:prstGeom prst="rect">
            <a:avLst/>
          </a:prstGeom>
          <a:noFill/>
        </p:spPr>
        <p:txBody>
          <a:bodyPr wrap="none" rtlCol="0">
            <a:spAutoFit/>
          </a:bodyPr>
          <a:lstStyle/>
          <a:p>
            <a:r>
              <a:rPr lang="en-CA" sz="800" dirty="0" smtClean="0">
                <a:latin typeface="+mn-lt"/>
              </a:rPr>
              <a:t>  Insurance</a:t>
            </a:r>
            <a:endParaRPr lang="en-CA" sz="800" dirty="0">
              <a:latin typeface="+mn-lt"/>
            </a:endParaRPr>
          </a:p>
        </p:txBody>
      </p:sp>
      <p:sp>
        <p:nvSpPr>
          <p:cNvPr id="7" name="TextBox 6"/>
          <p:cNvSpPr txBox="1"/>
          <p:nvPr/>
        </p:nvSpPr>
        <p:spPr>
          <a:xfrm rot="16200000">
            <a:off x="3355532" y="1953933"/>
            <a:ext cx="776175" cy="215444"/>
          </a:xfrm>
          <a:prstGeom prst="rect">
            <a:avLst/>
          </a:prstGeom>
          <a:noFill/>
        </p:spPr>
        <p:txBody>
          <a:bodyPr wrap="none" rtlCol="0">
            <a:spAutoFit/>
          </a:bodyPr>
          <a:lstStyle/>
          <a:p>
            <a:r>
              <a:rPr lang="en-CA" sz="800" dirty="0" smtClean="0">
                <a:latin typeface="+mn-lt"/>
              </a:rPr>
              <a:t>  Operational</a:t>
            </a:r>
            <a:endParaRPr lang="en-CA" sz="800" dirty="0">
              <a:latin typeface="+mn-lt"/>
            </a:endParaRPr>
          </a:p>
        </p:txBody>
      </p:sp>
      <p:sp>
        <p:nvSpPr>
          <p:cNvPr id="8" name="TextBox 7"/>
          <p:cNvSpPr txBox="1"/>
          <p:nvPr/>
        </p:nvSpPr>
        <p:spPr>
          <a:xfrm rot="16200000">
            <a:off x="3678641" y="1851255"/>
            <a:ext cx="728084" cy="338554"/>
          </a:xfrm>
          <a:prstGeom prst="rect">
            <a:avLst/>
          </a:prstGeom>
          <a:noFill/>
        </p:spPr>
        <p:txBody>
          <a:bodyPr wrap="none" rtlCol="0">
            <a:spAutoFit/>
          </a:bodyPr>
          <a:lstStyle/>
          <a:p>
            <a:r>
              <a:rPr lang="en-CA" sz="800" dirty="0" smtClean="0">
                <a:latin typeface="+mn-lt"/>
              </a:rPr>
              <a:t>Regulatory </a:t>
            </a:r>
          </a:p>
          <a:p>
            <a:r>
              <a:rPr lang="en-CA" sz="800" dirty="0" smtClean="0">
                <a:latin typeface="+mn-lt"/>
              </a:rPr>
              <a:t>Compliance</a:t>
            </a:r>
            <a:endParaRPr lang="en-CA" sz="800" dirty="0">
              <a:latin typeface="+mn-lt"/>
            </a:endParaRPr>
          </a:p>
        </p:txBody>
      </p:sp>
      <p:sp>
        <p:nvSpPr>
          <p:cNvPr id="9" name="TextBox 8"/>
          <p:cNvSpPr txBox="1"/>
          <p:nvPr/>
        </p:nvSpPr>
        <p:spPr>
          <a:xfrm rot="16200000">
            <a:off x="4024347" y="1889001"/>
            <a:ext cx="591829" cy="215444"/>
          </a:xfrm>
          <a:prstGeom prst="rect">
            <a:avLst/>
          </a:prstGeom>
          <a:noFill/>
        </p:spPr>
        <p:txBody>
          <a:bodyPr wrap="none" rtlCol="0">
            <a:spAutoFit/>
          </a:bodyPr>
          <a:lstStyle/>
          <a:p>
            <a:r>
              <a:rPr lang="en-CA" sz="800" dirty="0" smtClean="0">
                <a:latin typeface="+mn-lt"/>
              </a:rPr>
              <a:t>Strategic</a:t>
            </a:r>
            <a:endParaRPr lang="en-CA" sz="800" dirty="0">
              <a:latin typeface="+mn-lt"/>
            </a:endParaRPr>
          </a:p>
        </p:txBody>
      </p:sp>
      <p:sp>
        <p:nvSpPr>
          <p:cNvPr id="10" name="TextBox 9"/>
          <p:cNvSpPr txBox="1"/>
          <p:nvPr/>
        </p:nvSpPr>
        <p:spPr>
          <a:xfrm rot="16200000">
            <a:off x="4203564" y="1892377"/>
            <a:ext cx="787395" cy="338554"/>
          </a:xfrm>
          <a:prstGeom prst="rect">
            <a:avLst/>
          </a:prstGeom>
          <a:noFill/>
        </p:spPr>
        <p:txBody>
          <a:bodyPr wrap="none" rtlCol="0">
            <a:spAutoFit/>
          </a:bodyPr>
          <a:lstStyle/>
          <a:p>
            <a:r>
              <a:rPr lang="en-CA" sz="800" dirty="0" smtClean="0">
                <a:latin typeface="+mn-lt"/>
              </a:rPr>
              <a:t>Operational </a:t>
            </a:r>
          </a:p>
          <a:p>
            <a:r>
              <a:rPr lang="en-CA" sz="800" dirty="0" smtClean="0">
                <a:latin typeface="+mn-lt"/>
              </a:rPr>
              <a:t>Management</a:t>
            </a:r>
            <a:endParaRPr lang="en-CA" sz="800" dirty="0">
              <a:latin typeface="+mn-lt"/>
            </a:endParaRPr>
          </a:p>
        </p:txBody>
      </p:sp>
      <p:sp>
        <p:nvSpPr>
          <p:cNvPr id="11" name="TextBox 10"/>
          <p:cNvSpPr txBox="1"/>
          <p:nvPr/>
        </p:nvSpPr>
        <p:spPr>
          <a:xfrm rot="16200000">
            <a:off x="4598007" y="1870831"/>
            <a:ext cx="596638" cy="215444"/>
          </a:xfrm>
          <a:prstGeom prst="rect">
            <a:avLst/>
          </a:prstGeom>
          <a:noFill/>
        </p:spPr>
        <p:txBody>
          <a:bodyPr wrap="none" rtlCol="0">
            <a:spAutoFit/>
          </a:bodyPr>
          <a:lstStyle/>
          <a:p>
            <a:r>
              <a:rPr lang="en-CA" sz="800" dirty="0" smtClean="0">
                <a:latin typeface="+mn-lt"/>
              </a:rPr>
              <a:t>Financial</a:t>
            </a:r>
            <a:endParaRPr lang="en-CA" sz="800" dirty="0">
              <a:latin typeface="+mn-lt"/>
            </a:endParaRPr>
          </a:p>
        </p:txBody>
      </p:sp>
      <p:sp>
        <p:nvSpPr>
          <p:cNvPr id="12" name="TextBox 11"/>
          <p:cNvSpPr txBox="1"/>
          <p:nvPr/>
        </p:nvSpPr>
        <p:spPr>
          <a:xfrm rot="16200000">
            <a:off x="4820316" y="1949124"/>
            <a:ext cx="728084" cy="215444"/>
          </a:xfrm>
          <a:prstGeom prst="rect">
            <a:avLst/>
          </a:prstGeom>
          <a:noFill/>
        </p:spPr>
        <p:txBody>
          <a:bodyPr wrap="none" rtlCol="0">
            <a:spAutoFit/>
          </a:bodyPr>
          <a:lstStyle/>
          <a:p>
            <a:r>
              <a:rPr lang="en-CA" sz="800" dirty="0" smtClean="0">
                <a:latin typeface="+mn-lt"/>
              </a:rPr>
              <a:t>Compliance</a:t>
            </a:r>
            <a:endParaRPr lang="en-CA" sz="800" dirty="0">
              <a:latin typeface="+mn-lt"/>
            </a:endParaRPr>
          </a:p>
        </p:txBody>
      </p:sp>
      <p:sp>
        <p:nvSpPr>
          <p:cNvPr id="13" name="TextBox 12"/>
          <p:cNvSpPr txBox="1"/>
          <p:nvPr/>
        </p:nvSpPr>
        <p:spPr>
          <a:xfrm rot="16200000">
            <a:off x="5179681" y="1885795"/>
            <a:ext cx="585417" cy="215444"/>
          </a:xfrm>
          <a:prstGeom prst="rect">
            <a:avLst/>
          </a:prstGeom>
          <a:noFill/>
        </p:spPr>
        <p:txBody>
          <a:bodyPr wrap="none" rtlCol="0">
            <a:spAutoFit/>
          </a:bodyPr>
          <a:lstStyle/>
          <a:p>
            <a:r>
              <a:rPr lang="en-CA" sz="800" dirty="0" smtClean="0">
                <a:latin typeface="+mn-lt"/>
              </a:rPr>
              <a:t>Actuarial</a:t>
            </a:r>
            <a:endParaRPr lang="en-CA" sz="800" dirty="0">
              <a:latin typeface="+mn-lt"/>
            </a:endParaRPr>
          </a:p>
        </p:txBody>
      </p:sp>
      <p:sp>
        <p:nvSpPr>
          <p:cNvPr id="14" name="TextBox 13"/>
          <p:cNvSpPr txBox="1"/>
          <p:nvPr/>
        </p:nvSpPr>
        <p:spPr>
          <a:xfrm rot="16200000">
            <a:off x="5252332" y="2066321"/>
            <a:ext cx="1015021" cy="215444"/>
          </a:xfrm>
          <a:prstGeom prst="rect">
            <a:avLst/>
          </a:prstGeom>
          <a:noFill/>
        </p:spPr>
        <p:txBody>
          <a:bodyPr wrap="none" rtlCol="0">
            <a:spAutoFit/>
          </a:bodyPr>
          <a:lstStyle/>
          <a:p>
            <a:r>
              <a:rPr lang="en-CA" sz="800" dirty="0" smtClean="0">
                <a:latin typeface="+mn-lt"/>
              </a:rPr>
              <a:t>Risk Management</a:t>
            </a:r>
            <a:endParaRPr lang="en-CA" sz="800" dirty="0">
              <a:latin typeface="+mn-lt"/>
            </a:endParaRPr>
          </a:p>
        </p:txBody>
      </p:sp>
      <p:sp>
        <p:nvSpPr>
          <p:cNvPr id="15" name="TextBox 14"/>
          <p:cNvSpPr txBox="1"/>
          <p:nvPr/>
        </p:nvSpPr>
        <p:spPr>
          <a:xfrm rot="16200000">
            <a:off x="5651550" y="1988270"/>
            <a:ext cx="793807" cy="215444"/>
          </a:xfrm>
          <a:prstGeom prst="rect">
            <a:avLst/>
          </a:prstGeom>
          <a:noFill/>
        </p:spPr>
        <p:txBody>
          <a:bodyPr wrap="none" rtlCol="0">
            <a:spAutoFit/>
          </a:bodyPr>
          <a:lstStyle/>
          <a:p>
            <a:r>
              <a:rPr lang="en-CA" sz="800" dirty="0" smtClean="0">
                <a:latin typeface="+mn-lt"/>
              </a:rPr>
              <a:t>Internal Audit</a:t>
            </a:r>
            <a:endParaRPr lang="en-CA" sz="800" dirty="0">
              <a:latin typeface="+mn-lt"/>
            </a:endParaRPr>
          </a:p>
        </p:txBody>
      </p:sp>
      <p:sp>
        <p:nvSpPr>
          <p:cNvPr id="16" name="TextBox 15"/>
          <p:cNvSpPr txBox="1"/>
          <p:nvPr/>
        </p:nvSpPr>
        <p:spPr>
          <a:xfrm rot="16200000">
            <a:off x="5778703" y="2116014"/>
            <a:ext cx="1114409" cy="215444"/>
          </a:xfrm>
          <a:prstGeom prst="rect">
            <a:avLst/>
          </a:prstGeom>
          <a:noFill/>
        </p:spPr>
        <p:txBody>
          <a:bodyPr wrap="none" rtlCol="0">
            <a:spAutoFit/>
          </a:bodyPr>
          <a:lstStyle/>
          <a:p>
            <a:r>
              <a:rPr lang="en-CA" sz="800" dirty="0" smtClean="0">
                <a:latin typeface="+mn-lt"/>
              </a:rPr>
              <a:t>Senior Management</a:t>
            </a:r>
            <a:endParaRPr lang="en-CA" sz="800" dirty="0">
              <a:latin typeface="+mn-lt"/>
            </a:endParaRPr>
          </a:p>
        </p:txBody>
      </p:sp>
      <p:sp>
        <p:nvSpPr>
          <p:cNvPr id="17" name="TextBox 16"/>
          <p:cNvSpPr txBox="1"/>
          <p:nvPr/>
        </p:nvSpPr>
        <p:spPr>
          <a:xfrm rot="16200000">
            <a:off x="6372171" y="1796846"/>
            <a:ext cx="460383" cy="215444"/>
          </a:xfrm>
          <a:prstGeom prst="rect">
            <a:avLst/>
          </a:prstGeom>
          <a:noFill/>
        </p:spPr>
        <p:txBody>
          <a:bodyPr wrap="none" rtlCol="0">
            <a:spAutoFit/>
          </a:bodyPr>
          <a:lstStyle/>
          <a:p>
            <a:r>
              <a:rPr lang="en-CA" sz="800" dirty="0" smtClean="0">
                <a:latin typeface="+mn-lt"/>
              </a:rPr>
              <a:t>Board</a:t>
            </a:r>
            <a:endParaRPr lang="en-CA" sz="800" dirty="0">
              <a:latin typeface="+mn-lt"/>
            </a:endParaRPr>
          </a:p>
        </p:txBody>
      </p:sp>
      <p:graphicFrame>
        <p:nvGraphicFramePr>
          <p:cNvPr id="18" name="Table 17"/>
          <p:cNvGraphicFramePr>
            <a:graphicFrameLocks noGrp="1"/>
          </p:cNvGraphicFramePr>
          <p:nvPr>
            <p:extLst>
              <p:ext uri="{D42A27DB-BD31-4B8C-83A1-F6EECF244321}">
                <p14:modId xmlns:p14="http://schemas.microsoft.com/office/powerpoint/2010/main" val="4094703900"/>
              </p:ext>
            </p:extLst>
          </p:nvPr>
        </p:nvGraphicFramePr>
        <p:xfrm>
          <a:off x="2057425" y="5299179"/>
          <a:ext cx="3219450" cy="1082150"/>
        </p:xfrm>
        <a:graphic>
          <a:graphicData uri="http://schemas.openxmlformats.org/drawingml/2006/table">
            <a:tbl>
              <a:tblPr firstRow="1" firstCol="1" bandRow="1"/>
              <a:tblGrid>
                <a:gridCol w="969010"/>
                <a:gridCol w="749935"/>
                <a:gridCol w="749935"/>
                <a:gridCol w="750570"/>
              </a:tblGrid>
              <a:tr h="216430">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CA" sz="800" dirty="0">
                          <a:effectLst/>
                          <a:latin typeface="Arial"/>
                          <a:ea typeface="Calibri"/>
                          <a:cs typeface="Times New Roman"/>
                        </a:rPr>
                        <a:t>Rating</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CA" sz="800" dirty="0">
                          <a:effectLst/>
                          <a:latin typeface="Arial"/>
                          <a:ea typeface="Calibri"/>
                          <a:cs typeface="Times New Roman"/>
                        </a:rPr>
                        <a:t>Direction</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CA" sz="800" dirty="0">
                          <a:effectLst/>
                          <a:latin typeface="Arial"/>
                          <a:ea typeface="Calibri"/>
                          <a:cs typeface="Times New Roman"/>
                        </a:rPr>
                        <a:t>Time Frame</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16430">
                <a:tc>
                  <a:txBody>
                    <a:bodyPr/>
                    <a:lstStyle/>
                    <a:p>
                      <a:pPr>
                        <a:lnSpc>
                          <a:spcPct val="115000"/>
                        </a:lnSpc>
                        <a:spcAft>
                          <a:spcPts val="0"/>
                        </a:spcAft>
                      </a:pPr>
                      <a:r>
                        <a:rPr lang="en-CA" sz="800" dirty="0">
                          <a:effectLst/>
                          <a:latin typeface="Arial"/>
                          <a:ea typeface="Calibri"/>
                          <a:cs typeface="Times New Roman"/>
                        </a:rPr>
                        <a:t>Earnings</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16430">
                <a:tc>
                  <a:txBody>
                    <a:bodyPr/>
                    <a:lstStyle/>
                    <a:p>
                      <a:pPr>
                        <a:lnSpc>
                          <a:spcPct val="115000"/>
                        </a:lnSpc>
                        <a:spcAft>
                          <a:spcPts val="0"/>
                        </a:spcAft>
                      </a:pPr>
                      <a:r>
                        <a:rPr lang="en-CA" sz="800" dirty="0">
                          <a:effectLst/>
                          <a:latin typeface="Arial"/>
                          <a:ea typeface="Calibri"/>
                          <a:cs typeface="Times New Roman"/>
                        </a:rPr>
                        <a:t>Capital</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216430">
                <a:tc>
                  <a:txBody>
                    <a:bodyPr/>
                    <a:lstStyle/>
                    <a:p>
                      <a:pPr>
                        <a:lnSpc>
                          <a:spcPct val="115000"/>
                        </a:lnSpc>
                        <a:spcAft>
                          <a:spcPts val="0"/>
                        </a:spcAft>
                      </a:pPr>
                      <a:r>
                        <a:rPr lang="en-CA" sz="800" dirty="0">
                          <a:effectLst/>
                          <a:latin typeface="Arial"/>
                          <a:ea typeface="Calibri"/>
                          <a:cs typeface="Times New Roman"/>
                        </a:rPr>
                        <a:t>Liquidity</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216430">
                <a:tc>
                  <a:txBody>
                    <a:bodyPr/>
                    <a:lstStyle/>
                    <a:p>
                      <a:pPr>
                        <a:lnSpc>
                          <a:spcPct val="115000"/>
                        </a:lnSpc>
                        <a:spcAft>
                          <a:spcPts val="0"/>
                        </a:spcAft>
                      </a:pPr>
                      <a:r>
                        <a:rPr lang="en-CA" sz="800" dirty="0">
                          <a:effectLst/>
                          <a:latin typeface="Arial"/>
                          <a:ea typeface="Calibri"/>
                          <a:cs typeface="Times New Roman"/>
                        </a:rPr>
                        <a:t>Composite Risk</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800"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329655049"/>
              </p:ext>
            </p:extLst>
          </p:nvPr>
        </p:nvGraphicFramePr>
        <p:xfrm>
          <a:off x="5704230" y="6093296"/>
          <a:ext cx="1958975" cy="173990"/>
        </p:xfrm>
        <a:graphic>
          <a:graphicData uri="http://schemas.openxmlformats.org/drawingml/2006/table">
            <a:tbl>
              <a:tblPr firstRow="1" firstCol="1" bandRow="1"/>
              <a:tblGrid>
                <a:gridCol w="1059180"/>
                <a:gridCol w="899795"/>
              </a:tblGrid>
              <a:tr h="173990">
                <a:tc>
                  <a:txBody>
                    <a:bodyPr/>
                    <a:lstStyle/>
                    <a:p>
                      <a:pPr>
                        <a:lnSpc>
                          <a:spcPct val="115000"/>
                        </a:lnSpc>
                        <a:spcAft>
                          <a:spcPts val="0"/>
                        </a:spcAft>
                      </a:pPr>
                      <a:r>
                        <a:rPr lang="en-CA" sz="800" dirty="0">
                          <a:effectLst/>
                          <a:latin typeface="Arial"/>
                          <a:ea typeface="Calibri"/>
                          <a:cs typeface="Times New Roman"/>
                        </a:rPr>
                        <a:t>Intervention Rating</a:t>
                      </a:r>
                      <a:endParaRPr lang="en-CA"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CA" sz="800" b="1" dirty="0">
                          <a:effectLst/>
                          <a:latin typeface="Arial"/>
                          <a:ea typeface="Calibri"/>
                          <a:cs typeface="Times New Roman"/>
                        </a:rPr>
                        <a:t> </a:t>
                      </a:r>
                      <a:endParaRPr lang="en-C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2051720" y="548680"/>
            <a:ext cx="6336704" cy="461665"/>
          </a:xfrm>
          <a:prstGeom prst="rect">
            <a:avLst/>
          </a:prstGeom>
          <a:noFill/>
        </p:spPr>
        <p:txBody>
          <a:bodyPr wrap="square" rtlCol="0">
            <a:spAutoFit/>
          </a:bodyPr>
          <a:lstStyle/>
          <a:p>
            <a:endParaRPr lang="en-CA" dirty="0"/>
          </a:p>
        </p:txBody>
      </p:sp>
      <p:sp>
        <p:nvSpPr>
          <p:cNvPr id="19" name="TextBox 18"/>
          <p:cNvSpPr txBox="1"/>
          <p:nvPr/>
        </p:nvSpPr>
        <p:spPr>
          <a:xfrm>
            <a:off x="2051720" y="548680"/>
            <a:ext cx="5904656" cy="400110"/>
          </a:xfrm>
          <a:prstGeom prst="rect">
            <a:avLst/>
          </a:prstGeom>
          <a:noFill/>
        </p:spPr>
        <p:txBody>
          <a:bodyPr wrap="square" rtlCol="0">
            <a:spAutoFit/>
          </a:bodyPr>
          <a:lstStyle/>
          <a:p>
            <a:pPr algn="l"/>
            <a:r>
              <a:rPr lang="en-CA" sz="2000" dirty="0">
                <a:latin typeface="+mn-lt"/>
              </a:rPr>
              <a:t>Consider OSFI’s supervisory framework</a:t>
            </a:r>
          </a:p>
        </p:txBody>
      </p:sp>
    </p:spTree>
    <p:extLst>
      <p:ext uri="{BB962C8B-B14F-4D97-AF65-F5344CB8AC3E}">
        <p14:creationId xmlns:p14="http://schemas.microsoft.com/office/powerpoint/2010/main" val="3748129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SFI slide deck template">
  <a:themeElements>
    <a:clrScheme name="OSFI slide dec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SFI slide deck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SFI slide dec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FI slide deck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FI slide deck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FI slide deck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FI slide deck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FI slide deck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FI slide deck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FI slide deck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FI slide deck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FI slide deck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FI slide deck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FI slide deck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SFI slide deck template">
  <a:themeElements>
    <a:clrScheme name="OSFI slide dec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SFI slide deck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SFI slide dec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FI slide deck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FI slide deck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FI slide deck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FI slide deck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FI slide deck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FI slide deck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FI slide deck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FI slide deck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FI slide deck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FI slide deck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FI slide deck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On-screen Show (4:3)</PresentationFormat>
  <Paragraphs>179</Paragraphs>
  <Slides>6</Slides>
  <Notes>4</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Blank</vt:lpstr>
      <vt:lpstr>OSFI slide deck template</vt:lpstr>
      <vt:lpstr>3_OSFI slide deck template</vt:lpstr>
      <vt:lpstr>2_Blank</vt:lpstr>
      <vt:lpstr>Reinsurance and Other Forms of Risk Transfer  Risk Based Supervision of Reinsurers and Insurer’s Reinsurance Coverage -  Case Study</vt:lpstr>
      <vt:lpstr>Case Study</vt:lpstr>
      <vt:lpstr>Case Study continued</vt:lpstr>
      <vt:lpstr>Case Study</vt:lpstr>
      <vt:lpstr>Questions</vt:lpstr>
      <vt:lpstr>PowerPoint Presentation</vt:lpstr>
    </vt:vector>
  </TitlesOfParts>
  <Company>Allegro168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Lofvendahl, Gunilla</cp:lastModifiedBy>
  <cp:revision>233</cp:revision>
  <cp:lastPrinted>2015-05-05T14:36:58Z</cp:lastPrinted>
  <dcterms:created xsi:type="dcterms:W3CDTF">2005-02-10T19:53:03Z</dcterms:created>
  <dcterms:modified xsi:type="dcterms:W3CDTF">2015-05-12T15:58:05Z</dcterms:modified>
</cp:coreProperties>
</file>